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handoutMasterIdLst>
    <p:handoutMasterId r:id="rId25"/>
  </p:handoutMasterIdLst>
  <p:sldIdLst>
    <p:sldId id="256" r:id="rId2"/>
    <p:sldId id="363" r:id="rId3"/>
    <p:sldId id="416" r:id="rId4"/>
    <p:sldId id="414" r:id="rId5"/>
    <p:sldId id="364" r:id="rId6"/>
    <p:sldId id="417" r:id="rId7"/>
    <p:sldId id="365" r:id="rId8"/>
    <p:sldId id="366" r:id="rId9"/>
    <p:sldId id="367" r:id="rId10"/>
    <p:sldId id="379" r:id="rId11"/>
    <p:sldId id="380" r:id="rId12"/>
    <p:sldId id="411" r:id="rId13"/>
    <p:sldId id="412" r:id="rId14"/>
    <p:sldId id="386" r:id="rId15"/>
    <p:sldId id="382" r:id="rId16"/>
    <p:sldId id="415" r:id="rId17"/>
    <p:sldId id="413" r:id="rId18"/>
    <p:sldId id="377" r:id="rId19"/>
    <p:sldId id="347" r:id="rId20"/>
    <p:sldId id="348" r:id="rId21"/>
    <p:sldId id="353" r:id="rId22"/>
    <p:sldId id="335" r:id="rId23"/>
  </p:sldIdLst>
  <p:sldSz cx="12192000" cy="6858000"/>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07A0"/>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7098" autoAdjust="0"/>
  </p:normalViewPr>
  <p:slideViewPr>
    <p:cSldViewPr>
      <p:cViewPr varScale="1">
        <p:scale>
          <a:sx n="82" d="100"/>
          <a:sy n="82" d="100"/>
        </p:scale>
        <p:origin x="-600" y="-86"/>
      </p:cViewPr>
      <p:guideLst>
        <p:guide orient="horz" pos="2160"/>
        <p:guide pos="3840"/>
      </p:guideLst>
    </p:cSldViewPr>
  </p:slideViewPr>
  <p:notesTextViewPr>
    <p:cViewPr>
      <p:scale>
        <a:sx n="100" d="100"/>
        <a:sy n="100" d="100"/>
      </p:scale>
      <p:origin x="0" y="0"/>
    </p:cViewPr>
  </p:notesTextViewPr>
  <p:notesViewPr>
    <p:cSldViewPr>
      <p:cViewPr>
        <p:scale>
          <a:sx n="100" d="100"/>
          <a:sy n="100" d="100"/>
        </p:scale>
        <p:origin x="-2246" y="-58"/>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4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6887"/>
          </a:xfrm>
          <a:prstGeom prst="rect">
            <a:avLst/>
          </a:prstGeom>
          <a:noFill/>
          <a:ln w="12700">
            <a:noFill/>
            <a:miter lim="800000"/>
            <a:headEnd/>
            <a:tailEnd/>
          </a:ln>
          <a:effectLst/>
        </p:spPr>
        <p:txBody>
          <a:bodyPr vert="horz" wrap="square" lIns="95456" tIns="46890" rIns="95456" bIns="4689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555394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50813" y="774700"/>
            <a:ext cx="6797675" cy="3824288"/>
          </a:xfrm>
          <a:ln cap="flat"/>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50813" y="774700"/>
            <a:ext cx="6797675" cy="3824288"/>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Homogeneous linear transformations are matrix multiplications of 4 element vector</a:t>
            </a:r>
            <a:r>
              <a:rPr lang="hu-HU" altLang="hu-HU" smtClean="0"/>
              <a:t>s</a:t>
            </a:r>
            <a:r>
              <a:rPr lang="en-US" altLang="hu-HU" smtClean="0"/>
              <a:t> in 3D and 3 element vector</a:t>
            </a:r>
            <a:r>
              <a:rPr lang="hu-HU" altLang="hu-HU" smtClean="0"/>
              <a:t>s</a:t>
            </a:r>
            <a:r>
              <a:rPr lang="en-US" altLang="hu-HU" smtClean="0"/>
              <a:t> in 2D. Such linear operations preserve linear computations, so a line is transformed to a line</a:t>
            </a:r>
            <a:r>
              <a:rPr lang="hu-HU" altLang="hu-HU" smtClean="0"/>
              <a:t> or to a point if the line degenerates, which never happens if T is invertible.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50813" y="774700"/>
            <a:ext cx="6797675" cy="3824288"/>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Invertible homogeneous transformations map planes to planes. If the transformation is not invertible, it may happen that the resulting plane degenerates to a line or to a point. </a:t>
            </a:r>
          </a:p>
          <a:p>
            <a:r>
              <a:rPr lang="en-US" altLang="hu-HU" dirty="0" smtClean="0"/>
              <a:t>A plane is a collection of points P that satisfy the plane equation. Multiplying every point P by matrix T, we get a collection of points P*. To find an equation for P*, we transform P* back</a:t>
            </a:r>
            <a:r>
              <a:rPr lang="hu-HU" altLang="hu-HU" dirty="0" smtClean="0"/>
              <a:t> </a:t>
            </a:r>
            <a:r>
              <a:rPr lang="en-US" altLang="hu-HU" dirty="0" smtClean="0"/>
              <a:t>to get P since we know that P satisfies the original equation.</a:t>
            </a:r>
          </a:p>
          <a:p>
            <a:r>
              <a:rPr lang="en-US" altLang="hu-HU" dirty="0" smtClean="0"/>
              <a:t>As matrix multiplication is associative, we express a similar equation for the transformed points as well, so they are also on a plane. We can even determine the parameters of the plane (e.g. normal vector). If the parameters are a column vector, the parameters of the original plane must be left-multiplied with the inverse of the transformation matrix.</a:t>
            </a:r>
            <a:endParaRPr lang="hu-HU" altLang="hu-H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88764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50813" y="774700"/>
            <a:ext cx="6797675" cy="3824288"/>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execute this transformation for line segments. We are happy because it is enough to transform the two endpoints and the transformed pair of points can be connected by a line segment according to the properties of homogeneous linear transformations. For the first example, this is indeed true. However, for the second example, the transformation is seemingly not a line segment but its complement on the line, i.e. two half lines. </a:t>
            </a:r>
          </a:p>
          <a:p>
            <a:r>
              <a:rPr lang="en-US" altLang="hu-HU" dirty="0" smtClean="0"/>
              <a:t>This is just a virtual contradiction. These two half lines also form a line segment in projection plane. The ideal point at the ”end” of the line glues the two ends together. The conclusion is that we should be careful since two points on a line can define two line segments that complement each other, similarly as two points on a ci</a:t>
            </a:r>
            <a:r>
              <a:rPr lang="hu-HU" altLang="hu-HU" dirty="0" smtClean="0"/>
              <a:t>r</a:t>
            </a:r>
            <a:r>
              <a:rPr lang="en-US" altLang="hu-HU" dirty="0" err="1" smtClean="0"/>
              <a:t>cle</a:t>
            </a:r>
            <a:r>
              <a:rPr lang="en-US" altLang="hu-HU" dirty="0" smtClean="0"/>
              <a:t> can define two complementing arcs (a line in projective plane is topologically equivalent to a circle, we can go around it).</a:t>
            </a:r>
          </a:p>
          <a:p>
            <a:endParaRPr lang="hu-HU" altLang="hu-H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50813" y="774700"/>
            <a:ext cx="6797675" cy="3824288"/>
          </a:xfrm>
          <a:ln/>
        </p:spPr>
      </p:sp>
      <p:sp>
        <p:nvSpPr>
          <p:cNvPr id="26627" name="Rectangle 3"/>
          <p:cNvSpPr>
            <a:spLocks noGrp="1" noChangeArrowheads="1"/>
          </p:cNvSpPr>
          <p:nvPr>
            <p:ph type="body" idx="1"/>
          </p:nvPr>
        </p:nvSpPr>
        <p:spPr>
          <a:xfrm>
            <a:off x="669330" y="4862513"/>
            <a:ext cx="5904656" cy="43068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Geometric transformations assign a point to a point, so it is a point valued function of points. Geometric transformation may destroy the equation and the type of an object. Even simple scaling turns a sphere into an ellipsoid, so the equation, program, representation will change. To avoid this, we limit the allowed transformations and object types to those which guarantee that the object type is preserved. Linear elements, like points, line segments, and polygons may approximate any 0,1 or 2 dimensional object. </a:t>
            </a:r>
          </a:p>
          <a:p>
            <a:r>
              <a:rPr lang="en-US" altLang="hu-HU" dirty="0" smtClean="0"/>
              <a:t>Affine transformations that can be expressed as linear functions of the Cartesian coordinates map lines to lines and also preserve parallel lines. This theorem</a:t>
            </a:r>
            <a:r>
              <a:rPr lang="en-US" altLang="hu-HU" baseline="0" dirty="0" smtClean="0"/>
              <a:t> can be proved by realizing that a line can have a linear equation and with linear equation only lines can be described. So, if a linear equation of a line is combined with the linear function of the transformation, we get a linear equation, which thus must be a line. If this transformation could make parallel lines</a:t>
            </a:r>
            <a:r>
              <a:rPr lang="hu-HU" altLang="hu-HU" dirty="0" smtClean="0"/>
              <a:t> </a:t>
            </a:r>
            <a:r>
              <a:rPr lang="en-US" altLang="hu-HU" baseline="0" dirty="0" err="1" smtClean="0"/>
              <a:t>intersecti</a:t>
            </a:r>
            <a:r>
              <a:rPr lang="hu-HU" altLang="hu-HU" baseline="0" dirty="0" err="1" smtClean="0"/>
              <a:t>ng</a:t>
            </a:r>
            <a:r>
              <a:rPr lang="en-US" altLang="hu-HU" baseline="0" dirty="0" smtClean="0"/>
              <a:t> or </a:t>
            </a:r>
            <a:r>
              <a:rPr lang="en-US" altLang="hu-HU" baseline="0" dirty="0" err="1" smtClean="0"/>
              <a:t>interse</a:t>
            </a:r>
            <a:r>
              <a:rPr lang="hu-HU" altLang="hu-HU" baseline="0" dirty="0" smtClean="0"/>
              <a:t>c</a:t>
            </a:r>
            <a:r>
              <a:rPr lang="en-US" altLang="hu-HU" baseline="0" dirty="0" smtClean="0"/>
              <a:t>t</a:t>
            </a:r>
            <a:r>
              <a:rPr lang="hu-HU" altLang="hu-HU" baseline="0" dirty="0" smtClean="0"/>
              <a:t>ing</a:t>
            </a:r>
            <a:r>
              <a:rPr lang="en-US" altLang="hu-HU" baseline="0" dirty="0" smtClean="0"/>
              <a:t> lines parallel, then this transformation would create a point out of nothing or would make a point disappear. A linear function is not able to do that..</a:t>
            </a:r>
            <a:endParaRPr lang="en-US" altLang="hu-HU" dirty="0" smtClean="0"/>
          </a:p>
          <a:p>
            <a:r>
              <a:rPr lang="en-US" altLang="hu-HU" dirty="0" smtClean="0"/>
              <a:t>Affine transformations are not the widest set of transformations preserving lines and polygons. The widest set is homogeneous linear transformations (homogeneous coordinates are multiplied by a matrix), which includes central projection as well. To find this wider set</a:t>
            </a:r>
            <a:r>
              <a:rPr lang="en-US" altLang="hu-HU" baseline="0" dirty="0" smtClean="0"/>
              <a:t> of transformations, we should understand that no transformation of the Euclidean plane can make two parallel lines intersecting, since that would create a point from nothing. The problem is the Euclidean geometry itself and its property that parallel lines do not intersect. To consistently discuss how lines can be transformed to lines without keeping the parallelism, we should step out of the Euclidean geometry. The proper geometry is the projective geometry.</a:t>
            </a:r>
            <a:endParaRPr lang="en-US" altLang="hu-H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6887"/>
          </a:xfrm>
        </p:spPr>
        <p:txBody>
          <a:bodyPr/>
          <a:lstStyle/>
          <a:p>
            <a:r>
              <a:rPr lang="en-US" dirty="0" smtClean="0"/>
              <a:t>Vectors are translations. However, we also need other transformations as well, like </a:t>
            </a:r>
            <a:r>
              <a:rPr lang="en-US" dirty="0" err="1" smtClean="0"/>
              <a:t>rotatin</a:t>
            </a:r>
            <a:r>
              <a:rPr lang="en-US" dirty="0" smtClean="0"/>
              <a:t>, scaling, shearing, mirroring, orthogonal projection, etc. All these transformations have the property that they map lines to lines and preserve parallel lines. Such transformations are called affine transformations.</a:t>
            </a:r>
          </a:p>
          <a:p>
            <a:r>
              <a:rPr lang="en-US" dirty="0" smtClean="0"/>
              <a:t>So, our question is what algebraic form can represent general affine transformations. Let us consider the axis parallel rectangle of one corner in the origin and the other corner in the point to be transformed (</a:t>
            </a:r>
            <a:r>
              <a:rPr lang="en-US" dirty="0" err="1" smtClean="0"/>
              <a:t>x,y</a:t>
            </a:r>
            <a:r>
              <a:rPr lang="en-US" dirty="0" smtClean="0"/>
              <a:t>). This rectangle is transformed into a parallelogram by an affine transformation, since lines and parallels are preserved. The transformed point can be reached by walking the image of the origin and then along the two edges. </a:t>
            </a:r>
          </a:p>
          <a:p>
            <a:r>
              <a:rPr lang="en-US" dirty="0" smtClean="0"/>
              <a:t>The next crucial question is how the edges depend on the length of the original rectangle. So examine this question, let us add a second congruent rectangle touching the first one. Its transformation is another parallelogram that touches the first one, but we are not sure whether it can be shorter or not. It cannot be shorter since diagonals of the two rectangles are parallel, so diagonals of the two parallelograms must also be parallel. Therefore, we can conclude that the two parallelograms are congruent, and generally the lengths of parallelogram edges linearly depend on the original coordinates. Putting all these together, the transformed coordinates and a 1 value can be obtained from the original coordinates with a 1 value by a matrix multiplication. Such coordinates with an extra 1 value are called homogeneous coordinates. We have just proven that any affine transformation is just a matrix multiplication with homogeneous coordinates.</a:t>
            </a:r>
          </a:p>
          <a:p>
            <a:endParaRPr lang="en-US" dirty="0"/>
          </a:p>
        </p:txBody>
      </p:sp>
    </p:spTree>
    <p:extLst>
      <p:ext uri="{BB962C8B-B14F-4D97-AF65-F5344CB8AC3E}">
        <p14:creationId xmlns:p14="http://schemas.microsoft.com/office/powerpoint/2010/main" val="304773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r>
              <a:rPr lang="en-US" dirty="0" smtClean="0"/>
              <a:t>Matrices are good for representing affine transformations. If matrices multiply vectors from the right, then the meaning of the rows of a matrix is the image of the basis vectors, i.e. points (1, 0) and (0,1), as well as the origin. </a:t>
            </a:r>
            <a:endParaRPr lang="hu-HU" dirty="0" smtClean="0"/>
          </a:p>
          <a:p>
            <a:r>
              <a:rPr lang="en-US" dirty="0" smtClean="0"/>
              <a:t>This concept is very important to us since we wish to find matrices executing certain transformations. To do this, we have to figure </a:t>
            </a:r>
            <a:r>
              <a:rPr lang="hu-HU" dirty="0" smtClean="0"/>
              <a:t>out </a:t>
            </a:r>
            <a:r>
              <a:rPr lang="en-US" dirty="0" smtClean="0"/>
              <a:t>how the basis vectors are modified by the transformation and the transformed vectors form the rows of the transformation matrix. As an example, we build a matrix that rotates around axis z by angle phi.</a:t>
            </a:r>
            <a:endParaRPr lang="hu-HU" dirty="0" smtClean="0"/>
          </a:p>
          <a:p>
            <a:endParaRPr lang="en-US" dirty="0"/>
          </a:p>
        </p:txBody>
      </p:sp>
    </p:spTree>
    <p:extLst>
      <p:ext uri="{BB962C8B-B14F-4D97-AF65-F5344CB8AC3E}">
        <p14:creationId xmlns:p14="http://schemas.microsoft.com/office/powerpoint/2010/main" val="126588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Rot="1" noChangeAspect="1" noChangeArrowheads="1" noTextEdit="1"/>
          </p:cNvSpPr>
          <p:nvPr>
            <p:ph type="sldImg"/>
          </p:nvPr>
        </p:nvSpPr>
        <p:spPr>
          <a:xfrm>
            <a:off x="150813" y="774700"/>
            <a:ext cx="6797675" cy="3824288"/>
          </a:xfrm>
          <a:ln cap="flat"/>
        </p:spPr>
      </p:sp>
      <p:sp>
        <p:nvSpPr>
          <p:cNvPr id="3789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The first elementary transformation considered is the 3D translation. This transformation computes the sum of the Cartesian coordinates of the point and of the translation vector p. This operation can be represented by a homogeneous transformation matrix, where the diagonal elements are 1, the last row contains the translation vector and all other elements are zero.</a:t>
            </a:r>
            <a:endParaRPr lang="en-US" altLang="hu-HU" smtClean="0"/>
          </a:p>
        </p:txBody>
      </p:sp>
    </p:spTree>
    <p:extLst>
      <p:ext uri="{BB962C8B-B14F-4D97-AF65-F5344CB8AC3E}">
        <p14:creationId xmlns:p14="http://schemas.microsoft.com/office/powerpoint/2010/main" val="62453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50813" y="774700"/>
            <a:ext cx="6797675" cy="3824288"/>
          </a:xfrm>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The second transformation is scaling along the coordinate axes. This scales x coordinates by Sx, y coordinates by Sy and z coordinates by Sz. Scaling is a diagonal homogeneous linear transformaiton, including the scaling factors and 1 in the diagonal.</a:t>
            </a:r>
          </a:p>
        </p:txBody>
      </p:sp>
    </p:spTree>
    <p:extLst>
      <p:ext uri="{BB962C8B-B14F-4D97-AF65-F5344CB8AC3E}">
        <p14:creationId xmlns:p14="http://schemas.microsoft.com/office/powerpoint/2010/main" val="258299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408224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1115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50813" y="774700"/>
            <a:ext cx="6797675" cy="3824288"/>
          </a:xfrm>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Homogeneous linear transformations are the multiplications of the vector of homogeneous coordinates by a matrix. The vector can be a row vector when it is on the left side of the matrix. On the other hand, the vector can also be a column vector, and stands on the right side. The two approaches are similar, just the matrix should be transposed accordingly. We shall prefer the case when the vector is a row vector, because it is more intuitive when multiple transformations are executed on after the other. </a:t>
            </a:r>
          </a:p>
          <a:p>
            <a:r>
              <a:rPr lang="en-US" altLang="hu-HU" dirty="0" smtClean="0"/>
              <a:t>A 2D point is described by 3 homogeneous coordinates, thus the transformation matrix is of 3x3 size.</a:t>
            </a:r>
          </a:p>
          <a:p>
            <a:r>
              <a:rPr lang="en-US" altLang="hu-HU" dirty="0" smtClean="0"/>
              <a:t>For 3D points, the matrix has 4x4 elements.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dirty="0" smtClean="0"/>
              <a:t>In practice we execute not only a single transformation, but a sequence of transformations. This can be imagined as transforming the point with T1, then the result by T2, etc. However, as matrix multiplication is associative, i.e. parentheses can be regrouped, we obtain the same result if we multiply the point with the product of concatenation of the transformation matrices. Any sequence of transformations can be expressed as a single matrix multiplication. If we consider points as row vectors, then the order of transformation matrices will correspond to the order of their execution. </a:t>
            </a:r>
          </a:p>
          <a:p>
            <a:endParaRPr lang="en-US" altLang="hu-H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2024.02.25.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2024.02.25.</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500.png"/><Relationship Id="rId3" Type="http://schemas.openxmlformats.org/officeDocument/2006/relationships/image" Target="../media/image400.png"/><Relationship Id="rId7" Type="http://schemas.openxmlformats.org/officeDocument/2006/relationships/image" Target="../media/image440.png"/><Relationship Id="rId12" Type="http://schemas.openxmlformats.org/officeDocument/2006/relationships/image" Target="../media/image49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80.png"/><Relationship Id="rId5" Type="http://schemas.openxmlformats.org/officeDocument/2006/relationships/image" Target="../media/image420.png"/><Relationship Id="rId10" Type="http://schemas.openxmlformats.org/officeDocument/2006/relationships/image" Target="../media/image470.png"/><Relationship Id="rId4" Type="http://schemas.openxmlformats.org/officeDocument/2006/relationships/image" Target="../media/image410.png"/><Relationship Id="rId9" Type="http://schemas.openxmlformats.org/officeDocument/2006/relationships/image" Target="../media/image460.png"/><Relationship Id="rId14" Type="http://schemas.openxmlformats.org/officeDocument/2006/relationships/image" Target="../media/image510.png"/></Relationships>
</file>

<file path=ppt/slides/_rels/slide21.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20.png"/><Relationship Id="rId7" Type="http://schemas.openxmlformats.org/officeDocument/2006/relationships/image" Target="../media/image5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40.png"/><Relationship Id="rId4" Type="http://schemas.openxmlformats.org/officeDocument/2006/relationships/image" Target="../media/image530.png"/><Relationship Id="rId9" Type="http://schemas.openxmlformats.org/officeDocument/2006/relationships/image" Target="../media/image580.png"/></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5.pn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4.png"/><Relationship Id="rId25" Type="http://schemas.openxmlformats.org/officeDocument/2006/relationships/image" Target="../media/image91.png"/><Relationship Id="rId2" Type="http://schemas.openxmlformats.org/officeDocument/2006/relationships/notesSlide" Target="../notesSlides/notesSlide13.xml"/><Relationship Id="rId16" Type="http://schemas.openxmlformats.org/officeDocument/2006/relationships/image" Target="../media/image83.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2.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740.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11.png"/><Relationship Id="rId13" Type="http://schemas.openxmlformats.org/officeDocument/2006/relationships/image" Target="../media/image18.jpeg"/><Relationship Id="rId3" Type="http://schemas.openxmlformats.org/officeDocument/2006/relationships/image" Target="../media/image612.png"/><Relationship Id="rId7" Type="http://schemas.openxmlformats.org/officeDocument/2006/relationships/image" Target="../media/image1010.png"/><Relationship Id="rId12" Type="http://schemas.openxmlformats.org/officeDocument/2006/relationships/hyperlink" Target="https://www.google.hu/url?sa=i&amp;url=https://www.researchgate.net/figure/Circle-Limit-IV-by-MC-Escher-A-1960-print-in-which-the-spaces-between-white-angels_fig1_228653116&amp;psig=AOvVaw2F0TYmQxPGRrTNdK1_3TC4&amp;ust=1591801644986000&amp;source=images&amp;cd=vfe&amp;ved=0CAIQjRxqFwoTCIDq_q6B9ekCFQAAAAAdAAAAABAJ"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7.png"/><Relationship Id="rId5" Type="http://schemas.openxmlformats.org/officeDocument/2006/relationships/image" Target="../media/image81.png"/><Relationship Id="rId15" Type="http://schemas.openxmlformats.org/officeDocument/2006/relationships/image" Target="../media/image20.png"/><Relationship Id="rId10" Type="http://schemas.openxmlformats.org/officeDocument/2006/relationships/image" Target="../media/image16.jpeg"/><Relationship Id="rId4" Type="http://schemas.openxmlformats.org/officeDocument/2006/relationships/image" Target="../media/image710.png"/><Relationship Id="rId9" Type="http://schemas.openxmlformats.org/officeDocument/2006/relationships/image" Target="../media/image1211.pn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23.png"/><Relationship Id="rId3" Type="http://schemas.openxmlformats.org/officeDocument/2006/relationships/image" Target="../media/image511.png"/><Relationship Id="rId7" Type="http://schemas.openxmlformats.org/officeDocument/2006/relationships/image" Target="../media/image92.png"/><Relationship Id="rId12" Type="http://schemas.openxmlformats.org/officeDocument/2006/relationships/image" Target="../media/image14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310.png"/><Relationship Id="rId5" Type="http://schemas.openxmlformats.org/officeDocument/2006/relationships/image" Target="../media/image21.png"/><Relationship Id="rId10" Type="http://schemas.openxmlformats.org/officeDocument/2006/relationships/image" Target="../media/image1210.png"/><Relationship Id="rId4" Type="http://schemas.openxmlformats.org/officeDocument/2006/relationships/image" Target="../media/image611.png"/><Relationship Id="rId9" Type="http://schemas.openxmlformats.org/officeDocument/2006/relationships/image" Target="../media/image1110.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80.png"/></Relationships>
</file>

<file path=ppt/slides/_rels/slide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9800" y="2286000"/>
            <a:ext cx="7772400" cy="1143000"/>
          </a:xfrm>
        </p:spPr>
        <p:txBody>
          <a:bodyPr>
            <a:normAutofit/>
          </a:bodyPr>
          <a:lstStyle/>
          <a:p>
            <a:pPr>
              <a:defRPr/>
            </a:pPr>
            <a:r>
              <a:rPr lang="hu-HU" sz="5400" b="1" dirty="0" err="1">
                <a:solidFill>
                  <a:srgbClr val="FF0000"/>
                </a:solidFill>
              </a:rPr>
              <a:t>Affin</a:t>
            </a:r>
            <a:r>
              <a:rPr lang="hu-HU" sz="5400" b="1" dirty="0">
                <a:solidFill>
                  <a:srgbClr val="FF0000"/>
                </a:solidFill>
              </a:rPr>
              <a:t> transzformációk</a:t>
            </a:r>
            <a:endParaRPr lang="hu-HU" sz="4000" b="1" dirty="0">
              <a:solidFill>
                <a:srgbClr val="FF0000"/>
              </a:solidFill>
            </a:endParaRPr>
          </a:p>
        </p:txBody>
      </p:sp>
      <p:sp>
        <p:nvSpPr>
          <p:cNvPr id="2051" name="Rectangle 3"/>
          <p:cNvSpPr>
            <a:spLocks noGrp="1" noChangeArrowheads="1"/>
          </p:cNvSpPr>
          <p:nvPr>
            <p:ph type="subTitle" idx="1"/>
          </p:nvPr>
        </p:nvSpPr>
        <p:spPr>
          <a:xfrm>
            <a:off x="2895600" y="3886200"/>
            <a:ext cx="5612668" cy="1752600"/>
          </a:xfrm>
          <a:noFill/>
        </p:spPr>
        <p:txBody>
          <a:bodyPr/>
          <a:lstStyle/>
          <a:p>
            <a:pPr marL="342900" indent="-342900"/>
            <a:r>
              <a:rPr lang="hu-HU" altLang="hu-HU" dirty="0" err="1" smtClean="0"/>
              <a:t>Szirmay-Kalos</a:t>
            </a:r>
            <a:r>
              <a:rPr lang="hu-HU" altLang="hu-HU" dirty="0" smtClean="0"/>
              <a:t> László</a:t>
            </a:r>
          </a:p>
        </p:txBody>
      </p:sp>
      <p:sp>
        <p:nvSpPr>
          <p:cNvPr id="5" name="Téglalap 4"/>
          <p:cNvSpPr>
            <a:spLocks noChangeArrowheads="1"/>
          </p:cNvSpPr>
          <p:nvPr/>
        </p:nvSpPr>
        <p:spPr bwMode="auto">
          <a:xfrm>
            <a:off x="335360" y="332656"/>
            <a:ext cx="4212468"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dirty="0">
                <a:latin typeface="+mn-lt"/>
              </a:rPr>
              <a:t>”</a:t>
            </a:r>
            <a:r>
              <a:rPr lang="el-GR" dirty="0"/>
              <a:t>τ</a:t>
            </a:r>
            <a:r>
              <a:rPr lang="el-GR" sz="2400" dirty="0"/>
              <a:t>ὰ πάντα ῥεῖ καὶ οὐδὲν μένει</a:t>
            </a:r>
            <a:r>
              <a:rPr lang="hu-HU" sz="2400" i="1" dirty="0"/>
              <a:t>.</a:t>
            </a:r>
            <a:r>
              <a:rPr lang="en-US" altLang="en-US" sz="2400" dirty="0">
                <a:latin typeface="+mn-lt"/>
              </a:rPr>
              <a:t>”</a:t>
            </a:r>
          </a:p>
          <a:p>
            <a:pPr algn="r">
              <a:spcBef>
                <a:spcPct val="0"/>
              </a:spcBef>
              <a:buFont typeface="Wingdings" pitchFamily="2" charset="2"/>
              <a:buNone/>
            </a:pPr>
            <a:r>
              <a:rPr lang="el-GR" sz="2400" dirty="0"/>
              <a:t>Ἡράκλειτος</a:t>
            </a:r>
            <a:endParaRPr lang="hu-HU" altLang="en-US" sz="2400" i="1" dirty="0">
              <a:latin typeface="+mn-lt"/>
            </a:endParaRPr>
          </a:p>
        </p:txBody>
      </p:sp>
      <p:pic>
        <p:nvPicPr>
          <p:cNvPr id="2" name="pma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56340" y="3645024"/>
            <a:ext cx="2865437" cy="30099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Pivot</a:t>
            </a:r>
            <a:r>
              <a:rPr lang="hu-HU" dirty="0" smtClean="0">
                <a:solidFill>
                  <a:srgbClr val="FF0000"/>
                </a:solidFill>
              </a:rPr>
              <a:t> (fix) pont</a:t>
            </a:r>
            <a:endParaRPr lang="en-US" dirty="0">
              <a:solidFill>
                <a:srgbClr val="FF0000"/>
              </a:solidFill>
            </a:endParaRPr>
          </a:p>
        </p:txBody>
      </p:sp>
      <p:sp>
        <p:nvSpPr>
          <p:cNvPr id="8" name="Tartalom helye 7"/>
          <p:cNvSpPr>
            <a:spLocks noGrp="1"/>
          </p:cNvSpPr>
          <p:nvPr>
            <p:ph idx="1"/>
          </p:nvPr>
        </p:nvSpPr>
        <p:spPr>
          <a:xfrm>
            <a:off x="6081688" y="5265205"/>
            <a:ext cx="4131052" cy="1257003"/>
          </a:xfrm>
        </p:spPr>
        <p:txBody>
          <a:bodyPr/>
          <a:lstStyle/>
          <a:p>
            <a:pPr marL="0" indent="0">
              <a:buNone/>
            </a:pPr>
            <a:r>
              <a:rPr lang="hu-HU" dirty="0" smtClean="0"/>
              <a:t>Forgatás és skálázás </a:t>
            </a:r>
            <a:r>
              <a:rPr lang="hu-HU" dirty="0" err="1" smtClean="0"/>
              <a:t>pivot</a:t>
            </a:r>
            <a:r>
              <a:rPr lang="hu-HU" dirty="0" smtClean="0"/>
              <a:t> pontja az origó</a:t>
            </a:r>
            <a:endParaRPr lang="en-US" dirty="0"/>
          </a:p>
        </p:txBody>
      </p:sp>
      <p:pic>
        <p:nvPicPr>
          <p:cNvPr id="1026"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81" y="1449214"/>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nvSpPr>
        <p:spPr bwMode="auto">
          <a:xfrm flipV="1">
            <a:off x="5375647" y="2636912"/>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5"/>
          <p:cNvSpPr>
            <a:spLocks noChangeShapeType="1"/>
          </p:cNvSpPr>
          <p:nvPr/>
        </p:nvSpPr>
        <p:spPr bwMode="auto">
          <a:xfrm flipV="1">
            <a:off x="5375648" y="4148212"/>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 name="Ellipszis 3"/>
          <p:cNvSpPr/>
          <p:nvPr/>
        </p:nvSpPr>
        <p:spPr>
          <a:xfrm>
            <a:off x="5241312" y="4020608"/>
            <a:ext cx="28803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4300460" y="781992"/>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07093" y="1444248"/>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36965">
            <a:off x="2038684" y="3068309"/>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702127" y="4698194"/>
            <a:ext cx="2169737" cy="215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0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779" y="3068092"/>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p:cNvSpPr>
            <a:spLocks noGrp="1"/>
          </p:cNvSpPr>
          <p:nvPr>
            <p:ph type="title"/>
          </p:nvPr>
        </p:nvSpPr>
        <p:spPr>
          <a:xfrm>
            <a:off x="1981200" y="274638"/>
            <a:ext cx="8229600" cy="1143000"/>
          </a:xfrm>
        </p:spPr>
        <p:txBody>
          <a:bodyPr/>
          <a:lstStyle/>
          <a:p>
            <a:r>
              <a:rPr lang="hu-HU" dirty="0" err="1" smtClean="0">
                <a:solidFill>
                  <a:srgbClr val="FF0000"/>
                </a:solidFill>
              </a:rPr>
              <a:t>Pivot</a:t>
            </a:r>
            <a:r>
              <a:rPr lang="hu-HU" dirty="0" smtClean="0">
                <a:solidFill>
                  <a:srgbClr val="FF0000"/>
                </a:solidFill>
              </a:rPr>
              <a:t> (fix) pont</a:t>
            </a:r>
            <a:endParaRPr lang="en-US" dirty="0">
              <a:solidFill>
                <a:srgbClr val="FF0000"/>
              </a:solidFill>
            </a:endParaRPr>
          </a:p>
        </p:txBody>
      </p:sp>
      <p:sp>
        <p:nvSpPr>
          <p:cNvPr id="6" name="Tartalom helye 7"/>
          <p:cNvSpPr>
            <a:spLocks noGrp="1"/>
          </p:cNvSpPr>
          <p:nvPr>
            <p:ph idx="1"/>
          </p:nvPr>
        </p:nvSpPr>
        <p:spPr>
          <a:xfrm>
            <a:off x="1785849" y="5049407"/>
            <a:ext cx="7151216" cy="1257003"/>
          </a:xfrm>
        </p:spPr>
        <p:txBody>
          <a:bodyPr>
            <a:noAutofit/>
          </a:bodyPr>
          <a:lstStyle/>
          <a:p>
            <a:pPr marL="514350" indent="-514350">
              <a:buAutoNum type="arabicPeriod"/>
            </a:pPr>
            <a:r>
              <a:rPr lang="hu-HU" dirty="0" err="1" smtClean="0"/>
              <a:t>Pivot</a:t>
            </a:r>
            <a:r>
              <a:rPr lang="hu-HU" dirty="0" smtClean="0"/>
              <a:t> az origóba</a:t>
            </a:r>
          </a:p>
          <a:p>
            <a:pPr marL="514350" indent="-514350">
              <a:buAutoNum type="arabicPeriod"/>
            </a:pPr>
            <a:r>
              <a:rPr lang="hu-HU" dirty="0" smtClean="0"/>
              <a:t>Forgatás vagy skálázás az origó körül</a:t>
            </a:r>
          </a:p>
          <a:p>
            <a:pPr marL="514350" indent="-514350">
              <a:buAutoNum type="arabicPeriod"/>
            </a:pPr>
            <a:r>
              <a:rPr lang="hu-HU" dirty="0" smtClean="0"/>
              <a:t>Origó vissza</a:t>
            </a:r>
            <a:endParaRPr lang="en-US" dirty="0"/>
          </a:p>
        </p:txBody>
      </p:sp>
      <p:pic>
        <p:nvPicPr>
          <p:cNvPr id="7"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981" y="1449214"/>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4276590" y="3067338"/>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953970" y="1454180"/>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36965">
            <a:off x="5915980" y="1448997"/>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807304" y="1448997"/>
            <a:ext cx="2169737" cy="21598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eppa Pig Fairy: Free Party Printables, Images and Background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23169">
            <a:off x="5953970" y="1537426"/>
            <a:ext cx="2169737" cy="2159806"/>
          </a:xfrm>
          <a:prstGeom prst="rect">
            <a:avLst/>
          </a:prstGeom>
          <a:noFill/>
          <a:extLst>
            <a:ext uri="{909E8E84-426E-40DD-AFC4-6F175D3DCCD1}">
              <a14:hiddenFill xmlns:a14="http://schemas.microsoft.com/office/drawing/2010/main">
                <a:solidFill>
                  <a:srgbClr val="FFFFFF"/>
                </a:solidFill>
              </a14:hiddenFill>
            </a:ext>
          </a:extLst>
        </p:spPr>
      </p:pic>
      <p:sp>
        <p:nvSpPr>
          <p:cNvPr id="8" name="Line 4"/>
          <p:cNvSpPr>
            <a:spLocks noChangeShapeType="1"/>
          </p:cNvSpPr>
          <p:nvPr/>
        </p:nvSpPr>
        <p:spPr bwMode="auto">
          <a:xfrm flipV="1">
            <a:off x="5375647" y="2636912"/>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9" name="Line 5"/>
          <p:cNvSpPr>
            <a:spLocks noChangeShapeType="1"/>
          </p:cNvSpPr>
          <p:nvPr/>
        </p:nvSpPr>
        <p:spPr bwMode="auto">
          <a:xfrm flipV="1">
            <a:off x="5375648" y="4148212"/>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Ellipszis 14"/>
          <p:cNvSpPr/>
          <p:nvPr/>
        </p:nvSpPr>
        <p:spPr>
          <a:xfrm>
            <a:off x="6856832" y="2384884"/>
            <a:ext cx="288032" cy="288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1000"/>
                            </p:stCondLst>
                            <p:childTnLst>
                              <p:par>
                                <p:cTn id="40" presetID="10" presetClass="exit" presetSubtype="0" fill="hold" nodeType="after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4822"/>
            <a:ext cx="10972800" cy="1143000"/>
          </a:xfrm>
        </p:spPr>
        <p:txBody>
          <a:bodyPr/>
          <a:lstStyle/>
          <a:p>
            <a:r>
              <a:rPr lang="hu-HU" dirty="0" smtClean="0">
                <a:solidFill>
                  <a:srgbClr val="FF0000"/>
                </a:solidFill>
              </a:rPr>
              <a:t>m</a:t>
            </a:r>
            <a:r>
              <a:rPr lang="en-US" dirty="0" smtClean="0">
                <a:solidFill>
                  <a:srgbClr val="FF0000"/>
                </a:solidFill>
              </a:rPr>
              <a:t>at4 </a:t>
            </a:r>
            <a:r>
              <a:rPr lang="en-US" dirty="0" err="1" smtClean="0">
                <a:solidFill>
                  <a:srgbClr val="FF0000"/>
                </a:solidFill>
              </a:rPr>
              <a:t>os</a:t>
            </a:r>
            <a:r>
              <a:rPr lang="hu-HU" dirty="0" err="1" smtClean="0">
                <a:solidFill>
                  <a:srgbClr val="FF0000"/>
                </a:solidFill>
              </a:rPr>
              <a:t>ztály</a:t>
            </a:r>
            <a:endParaRPr lang="en-US" dirty="0">
              <a:solidFill>
                <a:srgbClr val="FF0000"/>
              </a:solidFill>
            </a:endParaRPr>
          </a:p>
        </p:txBody>
      </p:sp>
      <p:sp>
        <p:nvSpPr>
          <p:cNvPr id="4" name="Szövegdoboz 3"/>
          <p:cNvSpPr txBox="1"/>
          <p:nvPr/>
        </p:nvSpPr>
        <p:spPr>
          <a:xfrm>
            <a:off x="515380" y="1016732"/>
            <a:ext cx="11233248" cy="574003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u="sng" dirty="0" err="1">
                <a:latin typeface="Courier New" panose="02070309020205020404" pitchFamily="49" charset="0"/>
                <a:cs typeface="Courier New" panose="02070309020205020404" pitchFamily="49" charset="0"/>
              </a:rPr>
              <a:t>struct</a:t>
            </a:r>
            <a:r>
              <a:rPr lang="en-US" sz="1800" b="1" u="sng" dirty="0">
                <a:latin typeface="Courier New" panose="02070309020205020404" pitchFamily="49" charset="0"/>
                <a:cs typeface="Courier New" panose="02070309020205020404" pitchFamily="49" charset="0"/>
              </a:rPr>
              <a:t> mat4</a:t>
            </a:r>
            <a:r>
              <a:rPr lang="en-US" sz="1800" b="1" dirty="0">
                <a:latin typeface="Courier New" panose="02070309020205020404" pitchFamily="49" charset="0"/>
                <a:cs typeface="Courier New" panose="02070309020205020404" pitchFamily="49" charset="0"/>
              </a:rPr>
              <a:t> { // row-major matrix 4x4</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vec4 rows[4</a:t>
            </a:r>
            <a:r>
              <a:rPr lang="en-US" sz="1800" b="1" dirty="0" smtClean="0">
                <a:latin typeface="Courier New" panose="02070309020205020404" pitchFamily="49" charset="0"/>
                <a:cs typeface="Courier New" panose="02070309020205020404" pitchFamily="49" charset="0"/>
              </a:rPr>
              <a:t>];</a:t>
            </a:r>
          </a:p>
          <a:p>
            <a:r>
              <a:rPr lang="hu-HU" sz="300" b="1" dirty="0" smtClean="0">
                <a:latin typeface="Courier New" panose="02070309020205020404" pitchFamily="49" charset="0"/>
                <a:cs typeface="Courier New" panose="02070309020205020404" pitchFamily="49" charset="0"/>
              </a:rPr>
              <a:t>   </a:t>
            </a:r>
            <a:endParaRPr lang="hu-HU" sz="300" b="1" dirty="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mat</a:t>
            </a:r>
            <a:r>
              <a:rPr lang="en-US" sz="1800" b="1" dirty="0">
                <a:latin typeface="Courier New" panose="02070309020205020404" pitchFamily="49" charset="0"/>
                <a:cs typeface="Courier New" panose="02070309020205020404" pitchFamily="49" charset="0"/>
              </a:rPr>
              <a:t>4</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it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jt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vec</a:t>
            </a:r>
            <a:r>
              <a:rPr lang="en-US" sz="1800" b="1" dirty="0">
                <a:latin typeface="Courier New" panose="02070309020205020404" pitchFamily="49" charset="0"/>
                <a:cs typeface="Courier New" panose="02070309020205020404" pitchFamily="49" charset="0"/>
              </a:rPr>
              <a:t>4&amp;</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k</a:t>
            </a:r>
            <a:r>
              <a:rPr lang="hu-HU" sz="1800" b="1" dirty="0">
                <a:latin typeface="Courier New" panose="02070309020205020404" pitchFamily="49" charset="0"/>
                <a:cs typeface="Courier New" panose="02070309020205020404" pitchFamily="49" charset="0"/>
              </a:rPr>
              <a:t>t, vec4</a:t>
            </a:r>
            <a:r>
              <a:rPr lang="en-US" sz="1800" b="1" dirty="0">
                <a:latin typeface="Courier New" panose="02070309020205020404" pitchFamily="49" charset="0"/>
                <a:cs typeface="Courier New" panose="02070309020205020404" pitchFamily="49" charset="0"/>
              </a:rPr>
              <a:t>&amp;</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ot</a:t>
            </a:r>
            <a:r>
              <a:rPr lang="hu-HU"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[0</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it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[1</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jt</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2</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k</a:t>
            </a:r>
            <a:r>
              <a:rPr lang="hu-HU" sz="1800" b="1" dirty="0">
                <a:latin typeface="Courier New" panose="02070309020205020404" pitchFamily="49" charset="0"/>
                <a:cs typeface="Courier New" panose="02070309020205020404" pitchFamily="49" charset="0"/>
              </a:rPr>
              <a:t>t;</a:t>
            </a:r>
            <a:r>
              <a:rPr lang="en-US"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rows</a:t>
            </a:r>
            <a:r>
              <a:rPr lang="hu-HU" sz="1800" b="1" dirty="0">
                <a:latin typeface="Courier New" panose="02070309020205020404" pitchFamily="49" charset="0"/>
                <a:cs typeface="Courier New" panose="02070309020205020404" pitchFamily="49" charset="0"/>
              </a:rPr>
              <a:t>[3</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ot</a:t>
            </a:r>
            <a:r>
              <a:rPr lang="hu-HU" sz="1800" b="1" dirty="0">
                <a:latin typeface="Courier New" panose="02070309020205020404" pitchFamily="49" charset="0"/>
                <a:cs typeface="Courier New" panose="02070309020205020404" pitchFamily="49" charset="0"/>
              </a:rPr>
              <a:t>;</a:t>
            </a:r>
          </a:p>
          <a:p>
            <a:r>
              <a:rPr lang="hu-HU"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vec4&amp; operator[](</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return rows[</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vec4 operator*(vec4&amp; v, mat4&amp; m) {</a:t>
            </a:r>
          </a:p>
          <a:p>
            <a:r>
              <a:rPr lang="fi-FI" sz="1800" b="1" dirty="0">
                <a:latin typeface="Courier New" panose="02070309020205020404" pitchFamily="49" charset="0"/>
                <a:cs typeface="Courier New" panose="02070309020205020404" pitchFamily="49" charset="0"/>
              </a:rPr>
              <a:t>   return v</a:t>
            </a:r>
            <a:r>
              <a:rPr lang="hu-HU" sz="1800" b="1" dirty="0" smtClean="0">
                <a:latin typeface="Courier New" panose="02070309020205020404" pitchFamily="49" charset="0"/>
                <a:cs typeface="Courier New" panose="02070309020205020404" pitchFamily="49" charset="0"/>
              </a:rPr>
              <a:t>.x</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m[0</a:t>
            </a:r>
            <a:r>
              <a:rPr lang="fi-FI" sz="1800" b="1" dirty="0">
                <a:latin typeface="Courier New" panose="02070309020205020404" pitchFamily="49" charset="0"/>
                <a:cs typeface="Courier New" panose="02070309020205020404" pitchFamily="49" charset="0"/>
              </a:rPr>
              <a:t>] + v</a:t>
            </a:r>
            <a:r>
              <a:rPr lang="hu-HU" sz="1800" b="1" dirty="0" smtClean="0">
                <a:latin typeface="Courier New" panose="02070309020205020404" pitchFamily="49" charset="0"/>
                <a:cs typeface="Courier New" panose="02070309020205020404" pitchFamily="49" charset="0"/>
              </a:rPr>
              <a:t>.y</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m[1</a:t>
            </a:r>
            <a:r>
              <a:rPr lang="fi-FI" sz="1800" b="1" dirty="0">
                <a:latin typeface="Courier New" panose="02070309020205020404" pitchFamily="49" charset="0"/>
                <a:cs typeface="Courier New" panose="02070309020205020404" pitchFamily="49" charset="0"/>
              </a:rPr>
              <a:t>] + v</a:t>
            </a:r>
            <a:r>
              <a:rPr lang="hu-HU" sz="1800" b="1" dirty="0" smtClean="0">
                <a:latin typeface="Courier New" panose="02070309020205020404" pitchFamily="49" charset="0"/>
                <a:cs typeface="Courier New" panose="02070309020205020404" pitchFamily="49" charset="0"/>
              </a:rPr>
              <a:t>.z</a:t>
            </a:r>
            <a:r>
              <a:rPr lang="en-US" sz="1800" b="1" dirty="0" smtClean="0">
                <a:latin typeface="Courier New" panose="02070309020205020404" pitchFamily="49" charset="0"/>
                <a:cs typeface="Courier New" panose="02070309020205020404" pitchFamily="49" charset="0"/>
              </a:rPr>
              <a:t> </a:t>
            </a:r>
            <a:r>
              <a:rPr lang="fi-FI" sz="1800" b="1" dirty="0" smtClean="0">
                <a:latin typeface="Courier New" panose="02070309020205020404" pitchFamily="49" charset="0"/>
                <a:cs typeface="Courier New" panose="02070309020205020404" pitchFamily="49" charset="0"/>
              </a:rPr>
              <a:t>* m[2</a:t>
            </a:r>
            <a:r>
              <a:rPr lang="fi-FI" sz="1800" b="1" dirty="0">
                <a:latin typeface="Courier New" panose="02070309020205020404" pitchFamily="49" charset="0"/>
                <a:cs typeface="Courier New" panose="02070309020205020404" pitchFamily="49" charset="0"/>
              </a:rPr>
              <a:t>] + v</a:t>
            </a:r>
            <a:r>
              <a:rPr lang="hu-HU" sz="1800" b="1" dirty="0">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w </a:t>
            </a:r>
            <a:r>
              <a:rPr lang="fi-FI" sz="1800" b="1" dirty="0" smtClean="0">
                <a:latin typeface="Courier New" panose="02070309020205020404" pitchFamily="49" charset="0"/>
                <a:cs typeface="Courier New" panose="02070309020205020404" pitchFamily="49" charset="0"/>
              </a:rPr>
              <a:t>* m[3</a:t>
            </a:r>
            <a:r>
              <a:rPr lang="fi-FI"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inline mat4 operator*(mat4&amp; </a:t>
            </a:r>
            <a:r>
              <a:rPr lang="hu-HU" sz="1800" b="1" dirty="0">
                <a:latin typeface="Courier New" panose="02070309020205020404" pitchFamily="49" charset="0"/>
                <a:cs typeface="Courier New" panose="02070309020205020404" pitchFamily="49" charset="0"/>
              </a:rPr>
              <a:t>ml</a:t>
            </a:r>
            <a:r>
              <a:rPr lang="en-US" sz="1800" b="1" dirty="0">
                <a:latin typeface="Courier New" panose="02070309020205020404" pitchFamily="49" charset="0"/>
                <a:cs typeface="Courier New" panose="02070309020205020404" pitchFamily="49" charset="0"/>
              </a:rPr>
              <a:t>, mat4&amp; </a:t>
            </a:r>
            <a:r>
              <a:rPr lang="hu-HU" sz="1800" b="1" dirty="0" err="1">
                <a:latin typeface="Courier New" panose="02070309020205020404" pitchFamily="49" charset="0"/>
                <a:cs typeface="Courier New" panose="02070309020205020404" pitchFamily="49" charset="0"/>
              </a:rPr>
              <a:t>mr</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mat4 res;</a:t>
            </a:r>
          </a:p>
          <a:p>
            <a:r>
              <a:rPr lang="nn-NO" sz="1800" b="1" dirty="0">
                <a:latin typeface="Courier New" panose="02070309020205020404" pitchFamily="49" charset="0"/>
                <a:cs typeface="Courier New" panose="02070309020205020404" pitchFamily="49" charset="0"/>
              </a:rPr>
              <a:t>   for (int i = 0; i &lt; </a:t>
            </a:r>
            <a:r>
              <a:rPr lang="en-US" sz="1800" b="1" dirty="0">
                <a:latin typeface="Courier New" panose="02070309020205020404" pitchFamily="49" charset="0"/>
                <a:cs typeface="Courier New" panose="02070309020205020404" pitchFamily="49" charset="0"/>
              </a:rPr>
              <a:t>4</a:t>
            </a:r>
            <a:r>
              <a:rPr lang="nn-NO" sz="1800" b="1" dirty="0">
                <a:latin typeface="Courier New" panose="02070309020205020404" pitchFamily="49" charset="0"/>
                <a:cs typeface="Courier New" panose="02070309020205020404" pitchFamily="49" charset="0"/>
              </a:rPr>
              <a:t>; i++) </a:t>
            </a:r>
            <a:r>
              <a:rPr lang="nn-NO" sz="1800" b="1" dirty="0" smtClean="0">
                <a:latin typeface="Courier New" panose="02070309020205020404" pitchFamily="49" charset="0"/>
                <a:cs typeface="Courier New" panose="02070309020205020404" pitchFamily="49" charset="0"/>
              </a:rPr>
              <a:t>res.rows[i</a:t>
            </a:r>
            <a:r>
              <a:rPr lang="nn-NO"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ml</a:t>
            </a:r>
            <a:r>
              <a:rPr lang="nn-NO" sz="1800" b="1" dirty="0">
                <a:latin typeface="Courier New" panose="02070309020205020404" pitchFamily="49" charset="0"/>
                <a:cs typeface="Courier New" panose="02070309020205020404" pitchFamily="49" charset="0"/>
              </a:rPr>
              <a:t>.rows[i] * </a:t>
            </a:r>
            <a:r>
              <a:rPr lang="hu-HU" sz="1800" b="1" dirty="0" err="1">
                <a:latin typeface="Courier New" panose="02070309020205020404" pitchFamily="49" charset="0"/>
                <a:cs typeface="Courier New" panose="02070309020205020404" pitchFamily="49" charset="0"/>
              </a:rPr>
              <a:t>mr</a:t>
            </a:r>
            <a:r>
              <a:rPr lang="nn-NO"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return res;</a:t>
            </a:r>
          </a:p>
          <a:p>
            <a:r>
              <a:rPr lang="en-US" sz="1800" b="1" dirty="0" smtClean="0">
                <a:latin typeface="Courier New" panose="02070309020205020404" pitchFamily="49" charset="0"/>
                <a:cs typeface="Courier New" panose="02070309020205020404" pitchFamily="49" charset="0"/>
              </a:rPr>
              <a:t>}</a:t>
            </a:r>
            <a:endParaRPr lang="hu-HU" sz="1800" b="1" dirty="0" smtClean="0">
              <a:latin typeface="Courier New" panose="02070309020205020404" pitchFamily="49" charset="0"/>
              <a:cs typeface="Courier New" panose="02070309020205020404" pitchFamily="49" charset="0"/>
            </a:endParaRPr>
          </a:p>
          <a:p>
            <a:endParaRPr lang="hu-HU" sz="7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void </a:t>
            </a:r>
            <a:r>
              <a:rPr lang="hu-HU" sz="1800" b="1" u="sng" dirty="0" err="1" smtClean="0">
                <a:latin typeface="Courier New" panose="02070309020205020404" pitchFamily="49" charset="0"/>
                <a:cs typeface="Courier New" panose="02070309020205020404" pitchFamily="49" charset="0"/>
              </a:rPr>
              <a:t>GPUProgram</a:t>
            </a:r>
            <a:r>
              <a:rPr lang="en-US" sz="1800" b="1" u="sng" dirty="0" smtClean="0">
                <a:latin typeface="Courier New" panose="02070309020205020404" pitchFamily="49" charset="0"/>
                <a:cs typeface="Courier New" panose="02070309020205020404" pitchFamily="49" charset="0"/>
              </a:rPr>
              <a:t>::</a:t>
            </a:r>
            <a:r>
              <a:rPr lang="en-US" sz="1800" b="1" u="sng" dirty="0" err="1" smtClean="0">
                <a:latin typeface="Courier New" panose="02070309020205020404" pitchFamily="49" charset="0"/>
                <a:cs typeface="Courier New" panose="02070309020205020404" pitchFamily="49" charset="0"/>
              </a:rPr>
              <a:t>setUniform</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mat4&amp; mat, </a:t>
            </a:r>
            <a:r>
              <a:rPr lang="hu-HU" sz="1800" b="1" dirty="0" err="1" smtClean="0">
                <a:latin typeface="Courier New" panose="02070309020205020404" pitchFamily="49" charset="0"/>
                <a:cs typeface="Courier New" panose="02070309020205020404" pitchFamily="49" charset="0"/>
              </a:rPr>
              <a:t>char</a:t>
            </a:r>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name</a:t>
            </a:r>
            <a:r>
              <a:rPr lang="en-US" sz="1800" b="1" dirty="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int </a:t>
            </a:r>
            <a:r>
              <a:rPr lang="hu-HU" sz="1800" b="1" dirty="0" err="1">
                <a:latin typeface="Courier New" panose="02070309020205020404" pitchFamily="49" charset="0"/>
                <a:cs typeface="Courier New" panose="02070309020205020404" pitchFamily="49" charset="0"/>
              </a:rPr>
              <a:t>location</a:t>
            </a:r>
            <a:r>
              <a:rPr lang="hu-HU" sz="1800" b="1" dirty="0">
                <a:latin typeface="Courier New" panose="02070309020205020404" pitchFamily="49" charset="0"/>
                <a:cs typeface="Courier New" panose="02070309020205020404" pitchFamily="49" charset="0"/>
              </a:rPr>
              <a:t> = </a:t>
            </a:r>
            <a:r>
              <a:rPr lang="hu-HU" sz="1800" b="1" dirty="0" err="1">
                <a:latin typeface="Courier New" panose="02070309020205020404" pitchFamily="49" charset="0"/>
                <a:cs typeface="Courier New" panose="02070309020205020404" pitchFamily="49" charset="0"/>
              </a:rPr>
              <a:t>getLocation</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name</a:t>
            </a:r>
            <a:r>
              <a:rPr lang="hu-HU" sz="1800"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if</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location</a:t>
            </a:r>
            <a:r>
              <a:rPr lang="hu-HU" sz="1800" b="1" dirty="0">
                <a:latin typeface="Courier New" panose="02070309020205020404" pitchFamily="49" charset="0"/>
                <a:cs typeface="Courier New" panose="02070309020205020404" pitchFamily="49" charset="0"/>
              </a:rPr>
              <a:t> &gt;= 0) </a:t>
            </a:r>
            <a:r>
              <a:rPr lang="hu-HU" sz="1800" b="1" dirty="0" smtClean="0">
                <a:latin typeface="Courier New" panose="02070309020205020404" pitchFamily="49" charset="0"/>
                <a:cs typeface="Courier New" panose="02070309020205020404" pitchFamily="49" charset="0"/>
              </a:rPr>
              <a:t>glUniform</a:t>
            </a:r>
            <a:r>
              <a:rPr lang="hu-HU" sz="1800" b="1" dirty="0" smtClean="0">
                <a:solidFill>
                  <a:schemeClr val="tx2"/>
                </a:solidFill>
                <a:latin typeface="Courier New" panose="02070309020205020404" pitchFamily="49" charset="0"/>
                <a:cs typeface="Courier New" panose="02070309020205020404" pitchFamily="49" charset="0"/>
              </a:rPr>
              <a:t>Matrix4fv</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location</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1, </a:t>
            </a:r>
            <a:r>
              <a:rPr lang="hu-HU" sz="1800" b="1" dirty="0">
                <a:solidFill>
                  <a:srgbClr val="FF0000"/>
                </a:solidFill>
                <a:latin typeface="Courier New" panose="02070309020205020404" pitchFamily="49" charset="0"/>
                <a:cs typeface="Courier New" panose="02070309020205020404" pitchFamily="49" charset="0"/>
              </a:rPr>
              <a:t>GL_TRUE</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mat</a:t>
            </a:r>
            <a:r>
              <a:rPr lang="hu-HU" sz="1800" b="1" dirty="0" smtClean="0">
                <a:latin typeface="Courier New" panose="02070309020205020404" pitchFamily="49" charset="0"/>
                <a:cs typeface="Courier New" panose="02070309020205020404" pitchFamily="49" charset="0"/>
              </a:rPr>
              <a:t>);</a:t>
            </a:r>
            <a:endParaRPr lang="en-US" sz="1800" b="1" dirty="0" smtClean="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61486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9624"/>
            <a:ext cx="10972800" cy="1143000"/>
          </a:xfrm>
        </p:spPr>
        <p:txBody>
          <a:bodyPr/>
          <a:lstStyle/>
          <a:p>
            <a:r>
              <a:rPr lang="hu-HU" dirty="0" err="1" smtClean="0">
                <a:solidFill>
                  <a:srgbClr val="FF0000"/>
                </a:solidFill>
              </a:rPr>
              <a:t>mat</a:t>
            </a:r>
            <a:r>
              <a:rPr lang="en-US" dirty="0" smtClean="0">
                <a:solidFill>
                  <a:srgbClr val="FF0000"/>
                </a:solidFill>
              </a:rPr>
              <a:t>4</a:t>
            </a:r>
            <a:r>
              <a:rPr lang="hu-HU" dirty="0" smtClean="0">
                <a:solidFill>
                  <a:srgbClr val="FF0000"/>
                </a:solidFill>
              </a:rPr>
              <a:t> „konstruktorok”</a:t>
            </a:r>
            <a:endParaRPr lang="en-US" dirty="0">
              <a:solidFill>
                <a:srgbClr val="FF0000"/>
              </a:solidFill>
            </a:endParaRPr>
          </a:p>
        </p:txBody>
      </p:sp>
      <p:sp>
        <p:nvSpPr>
          <p:cNvPr id="4" name="Téglalap 3"/>
          <p:cNvSpPr/>
          <p:nvPr/>
        </p:nvSpPr>
        <p:spPr>
          <a:xfrm>
            <a:off x="1001434" y="976786"/>
            <a:ext cx="10189132" cy="5924699"/>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2000" b="1" dirty="0">
                <a:latin typeface="Courier New" panose="02070309020205020404" pitchFamily="49" charset="0"/>
                <a:cs typeface="Courier New" panose="02070309020205020404" pitchFamily="49" charset="0"/>
              </a:rPr>
              <a:t>inline mat4 </a:t>
            </a:r>
            <a:r>
              <a:rPr lang="en-US" sz="2000" b="1" dirty="0" err="1" smtClean="0">
                <a:latin typeface="Courier New" panose="02070309020205020404" pitchFamily="49" charset="0"/>
                <a:cs typeface="Courier New" panose="02070309020205020404" pitchFamily="49" charset="0"/>
              </a:rPr>
              <a:t>TranslateMatrix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vec</a:t>
            </a:r>
            <a:r>
              <a:rPr lang="hu-HU" sz="2000" b="1" dirty="0" smtClean="0">
                <a:latin typeface="Courier New" panose="02070309020205020404" pitchFamily="49" charset="0"/>
                <a:cs typeface="Courier New" panose="02070309020205020404" pitchFamily="49" charset="0"/>
              </a:rPr>
              <a:t>3</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t)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mat4(vec4(1</a:t>
            </a:r>
            <a:r>
              <a:rPr lang="en-US" sz="2000" b="1" dirty="0">
                <a:latin typeface="Courier New" panose="02070309020205020404" pitchFamily="49" charset="0"/>
                <a:cs typeface="Courier New" panose="02070309020205020404" pitchFamily="49" charset="0"/>
              </a:rPr>
              <a:t>,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1,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0,   1,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a:t>
            </a:r>
            <a:r>
              <a:rPr lang="en-US" sz="2000" b="1" dirty="0" err="1">
                <a:latin typeface="Courier New" panose="02070309020205020404" pitchFamily="49" charset="0"/>
                <a:cs typeface="Courier New" panose="02070309020205020404" pitchFamily="49" charset="0"/>
              </a:rPr>
              <a:t>t.x</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t.y</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t.</a:t>
            </a:r>
            <a:r>
              <a:rPr lang="hu-HU" sz="2000" b="1" dirty="0" smtClean="0">
                <a:latin typeface="Courier New" panose="02070309020205020404" pitchFamily="49" charset="0"/>
                <a:cs typeface="Courier New" panose="02070309020205020404" pitchFamily="49" charset="0"/>
              </a:rPr>
              <a:t>y</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1));</a:t>
            </a:r>
          </a:p>
          <a:p>
            <a:r>
              <a:rPr lang="en-US" sz="2000" b="1" dirty="0">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mat4 </a:t>
            </a:r>
            <a:r>
              <a:rPr lang="en-US" sz="2000" b="1" dirty="0" err="1" smtClean="0">
                <a:latin typeface="Courier New" panose="02070309020205020404" pitchFamily="49" charset="0"/>
                <a:cs typeface="Courier New" panose="02070309020205020404" pitchFamily="49" charset="0"/>
              </a:rPr>
              <a:t>ScaleMatrix</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vec</a:t>
            </a:r>
            <a:r>
              <a:rPr lang="hu-HU" sz="2000" b="1" smtClean="0">
                <a:latin typeface="Courier New" panose="02070309020205020404" pitchFamily="49" charset="0"/>
                <a:cs typeface="Courier New" panose="02070309020205020404" pitchFamily="49" charset="0"/>
              </a:rPr>
              <a:t>3</a:t>
            </a:r>
            <a:r>
              <a:rPr lang="en-US" sz="2000" b="1"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s)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a:t>
            </a:r>
            <a:r>
              <a:rPr lang="en-US" sz="2000" b="1" dirty="0" err="1" smtClean="0">
                <a:latin typeface="Courier New" panose="02070309020205020404" pitchFamily="49" charset="0"/>
                <a:cs typeface="Courier New" panose="02070309020205020404" pitchFamily="49" charset="0"/>
              </a:rPr>
              <a:t>s.x</a:t>
            </a:r>
            <a:r>
              <a:rPr lang="en-US" sz="2000" b="1" dirty="0">
                <a:latin typeface="Courier New" panose="02070309020205020404" pitchFamily="49" charset="0"/>
                <a:cs typeface="Courier New" panose="02070309020205020404" pitchFamily="49" charset="0"/>
              </a:rPr>
              <a:t>,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vec4(0</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a:t>
            </a:r>
            <a:r>
              <a:rPr lang="en-US" sz="2000" b="1" dirty="0">
                <a:latin typeface="Courier New" panose="02070309020205020404" pitchFamily="49" charset="0"/>
                <a:cs typeface="Courier New" panose="02070309020205020404" pitchFamily="49" charset="0"/>
              </a:rPr>
              <a:t>,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0</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vec4(0,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s.</a:t>
            </a:r>
            <a:r>
              <a:rPr lang="hu-HU" sz="2000" b="1" dirty="0">
                <a:latin typeface="Courier New" panose="02070309020205020404" pitchFamily="49" charset="0"/>
                <a:cs typeface="Courier New" panose="02070309020205020404" pitchFamily="49" charset="0"/>
              </a:rPr>
              <a:t>z</a:t>
            </a:r>
            <a:r>
              <a:rPr lang="en-US" sz="2000" b="1" dirty="0" smtClean="0">
                <a:latin typeface="Courier New" panose="02070309020205020404" pitchFamily="49" charset="0"/>
                <a:cs typeface="Courier New" panose="02070309020205020404" pitchFamily="49" charset="0"/>
              </a:rPr>
              <a:t>, 0</a:t>
            </a:r>
            <a:r>
              <a:rPr lang="en-US" sz="2000" b="1" dirty="0">
                <a:latin typeface="Courier New" panose="02070309020205020404" pitchFamily="49" charset="0"/>
                <a:cs typeface="Courier New" panose="02070309020205020404" pitchFamily="49" charset="0"/>
              </a:rPr>
              <a:t>),</a:t>
            </a:r>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vec4(0,   0,   0,  </a:t>
            </a:r>
            <a:r>
              <a:rPr lang="hu-HU"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1</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inline mat4 </a:t>
            </a:r>
            <a:r>
              <a:rPr lang="en-US" sz="2000" b="1" dirty="0" smtClean="0">
                <a:latin typeface="Courier New" panose="02070309020205020404" pitchFamily="49" charset="0"/>
                <a:cs typeface="Courier New" panose="02070309020205020404" pitchFamily="49" charset="0"/>
              </a:rPr>
              <a:t>Rotation</a:t>
            </a:r>
            <a:r>
              <a:rPr lang="hu-HU" sz="2000" b="1" dirty="0" smtClean="0">
                <a:latin typeface="Courier New" panose="02070309020205020404" pitchFamily="49" charset="0"/>
                <a:cs typeface="Courier New" panose="02070309020205020404" pitchFamily="49" charset="0"/>
              </a:rPr>
              <a:t>XY</a:t>
            </a:r>
            <a:r>
              <a:rPr lang="en-US" sz="2000" b="1" dirty="0" smtClean="0">
                <a:latin typeface="Courier New" panose="02070309020205020404" pitchFamily="49" charset="0"/>
                <a:cs typeface="Courier New" panose="02070309020205020404" pitchFamily="49" charset="0"/>
              </a:rPr>
              <a:t>Matrix(float </a:t>
            </a:r>
            <a:r>
              <a:rPr lang="en-US" sz="2000" b="1" dirty="0">
                <a:latin typeface="Courier New" panose="02070309020205020404" pitchFamily="49" charset="0"/>
                <a:cs typeface="Courier New" panose="02070309020205020404" pitchFamily="49" charset="0"/>
              </a:rPr>
              <a:t>fi) {</a:t>
            </a:r>
          </a:p>
          <a:p>
            <a:r>
              <a:rPr lang="en-US" sz="2000" b="1" dirty="0">
                <a:latin typeface="Courier New" panose="02070309020205020404" pitchFamily="49" charset="0"/>
                <a:cs typeface="Courier New" panose="02070309020205020404" pitchFamily="49" charset="0"/>
              </a:rPr>
              <a:t>	return </a:t>
            </a:r>
            <a:r>
              <a:rPr lang="en-US" sz="2000" b="1" dirty="0" smtClean="0">
                <a:latin typeface="Courier New" panose="02070309020205020404" pitchFamily="49" charset="0"/>
                <a:cs typeface="Courier New" panose="02070309020205020404" pitchFamily="49" charset="0"/>
              </a:rPr>
              <a:t>mat4(vec4</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cos(fi)</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sin</a:t>
            </a:r>
            <a:r>
              <a:rPr lang="en-US" sz="2000" b="1" dirty="0">
                <a:latin typeface="Courier New" panose="02070309020205020404" pitchFamily="49" charset="0"/>
                <a:cs typeface="Courier New" panose="02070309020205020404" pitchFamily="49" charset="0"/>
              </a:rPr>
              <a:t>(fi), 0,  0),</a:t>
            </a:r>
          </a:p>
          <a:p>
            <a:r>
              <a:rPr lang="en-US" sz="2000" b="1" dirty="0">
                <a:latin typeface="Courier New" panose="02070309020205020404" pitchFamily="49" charset="0"/>
                <a:cs typeface="Courier New" panose="02070309020205020404" pitchFamily="49" charset="0"/>
              </a:rPr>
              <a:t>			vec4(-sin(fi), cos(fi), 0,  0),</a:t>
            </a:r>
          </a:p>
          <a:p>
            <a:r>
              <a:rPr lang="en-US" sz="2000" b="1" dirty="0">
                <a:latin typeface="Courier New" panose="02070309020205020404" pitchFamily="49" charset="0"/>
                <a:cs typeface="Courier New" panose="02070309020205020404" pitchFamily="49" charset="0"/>
              </a:rPr>
              <a:t>			vec4(0,        0,       1,  0),</a:t>
            </a:r>
            <a:r>
              <a:rPr lang="hu-HU" sz="2000" b="1" dirty="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vec4(0,        0,       0,  1));</a:t>
            </a:r>
          </a:p>
          <a:p>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58588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Affin</a:t>
            </a:r>
            <a:r>
              <a:rPr lang="hu-HU" dirty="0" smtClean="0">
                <a:solidFill>
                  <a:srgbClr val="FF0000"/>
                </a:solidFill>
              </a:rPr>
              <a:t> transzformációk</a:t>
            </a:r>
            <a:endParaRPr lang="en-US" dirty="0">
              <a:solidFill>
                <a:srgbClr val="FF0000"/>
              </a:solidFill>
            </a:endParaRPr>
          </a:p>
        </p:txBody>
      </p:sp>
      <p:sp>
        <p:nvSpPr>
          <p:cNvPr id="3" name="Tartalom helye 2"/>
          <p:cNvSpPr>
            <a:spLocks noGrp="1"/>
          </p:cNvSpPr>
          <p:nvPr>
            <p:ph idx="1"/>
          </p:nvPr>
        </p:nvSpPr>
        <p:spPr>
          <a:xfrm>
            <a:off x="335360" y="1600200"/>
            <a:ext cx="11449272" cy="5105164"/>
          </a:xfrm>
        </p:spPr>
        <p:txBody>
          <a:bodyPr>
            <a:normAutofit/>
          </a:bodyPr>
          <a:lstStyle/>
          <a:p>
            <a:r>
              <a:rPr lang="hu-HU" dirty="0" smtClean="0"/>
              <a:t>Párhuzamos egyeneseket párhuzamos egyenesekbe képeznek le.</a:t>
            </a:r>
          </a:p>
          <a:p>
            <a:r>
              <a:rPr lang="hu-HU" dirty="0" smtClean="0"/>
              <a:t>Szokásos transzformációk (eltolás, forgatás, skálázás, nyírás, tükrözés) ilyenek.</a:t>
            </a:r>
          </a:p>
          <a:p>
            <a:r>
              <a:rPr lang="hu-HU" dirty="0" smtClean="0"/>
              <a:t>Mátrixszorzás </a:t>
            </a:r>
            <a:r>
              <a:rPr lang="hu-HU" dirty="0" err="1" smtClean="0"/>
              <a:t>ambiens</a:t>
            </a:r>
            <a:r>
              <a:rPr lang="hu-HU" dirty="0" smtClean="0"/>
              <a:t> koordinátákra, ahol a negyedik oszlop </a:t>
            </a:r>
            <a:r>
              <a:rPr lang="en-US" dirty="0" smtClean="0"/>
              <a:t>[</a:t>
            </a:r>
            <a:r>
              <a:rPr lang="hu-HU" dirty="0" smtClean="0"/>
              <a:t>0,</a:t>
            </a:r>
            <a:r>
              <a:rPr lang="hu-HU" dirty="0" err="1" smtClean="0"/>
              <a:t>0</a:t>
            </a:r>
            <a:r>
              <a:rPr lang="hu-HU" dirty="0" smtClean="0"/>
              <a:t>,</a:t>
            </a:r>
            <a:r>
              <a:rPr lang="en-US" dirty="0" smtClean="0"/>
              <a:t>0,</a:t>
            </a:r>
            <a:r>
              <a:rPr lang="hu-HU" dirty="0" smtClean="0"/>
              <a:t>1</a:t>
            </a:r>
            <a:r>
              <a:rPr lang="en-US" dirty="0" smtClean="0"/>
              <a:t>]</a:t>
            </a:r>
            <a:r>
              <a:rPr lang="en-US" baseline="30000" dirty="0" smtClean="0"/>
              <a:t>T</a:t>
            </a:r>
          </a:p>
          <a:p>
            <a:r>
              <a:rPr lang="en-US" dirty="0" err="1" smtClean="0"/>
              <a:t>Eltol</a:t>
            </a:r>
            <a:r>
              <a:rPr lang="hu-HU" dirty="0" smtClean="0"/>
              <a:t>ásnak nincs </a:t>
            </a:r>
            <a:r>
              <a:rPr lang="hu-HU" dirty="0" err="1" smtClean="0"/>
              <a:t>pivot</a:t>
            </a:r>
            <a:r>
              <a:rPr lang="hu-HU" dirty="0" smtClean="0"/>
              <a:t> (fix) pontja, a többinek az origó. Ha mást szeretnénk, akkor eltolás, transzformáció, visszatolás.</a:t>
            </a:r>
            <a:endParaRPr lang="en-US" dirty="0"/>
          </a:p>
        </p:txBody>
      </p:sp>
    </p:spTree>
    <p:extLst>
      <p:ext uri="{BB962C8B-B14F-4D97-AF65-F5344CB8AC3E}">
        <p14:creationId xmlns:p14="http://schemas.microsoft.com/office/powerpoint/2010/main" val="256741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cím 8"/>
          <p:cNvSpPr>
            <a:spLocks noGrp="1"/>
          </p:cNvSpPr>
          <p:nvPr>
            <p:ph type="subTitle" idx="1"/>
          </p:nvPr>
        </p:nvSpPr>
        <p:spPr>
          <a:xfrm>
            <a:off x="2895601" y="3886200"/>
            <a:ext cx="5684676" cy="1752600"/>
          </a:xfrm>
        </p:spPr>
        <p:txBody>
          <a:bodyPr/>
          <a:lstStyle/>
          <a:p>
            <a:r>
              <a:rPr lang="hu-HU" altLang="hu-HU" dirty="0" err="1"/>
              <a:t>Szirmay-Kalos</a:t>
            </a:r>
            <a:r>
              <a:rPr lang="hu-HU" altLang="hu-HU" dirty="0"/>
              <a:t> László</a:t>
            </a:r>
          </a:p>
          <a:p>
            <a:endParaRPr lang="en-US" dirty="0"/>
          </a:p>
        </p:txBody>
      </p:sp>
      <p:sp>
        <p:nvSpPr>
          <p:cNvPr id="8" name="Cím 7"/>
          <p:cNvSpPr>
            <a:spLocks noGrp="1"/>
          </p:cNvSpPr>
          <p:nvPr>
            <p:ph type="ctrTitle"/>
          </p:nvPr>
        </p:nvSpPr>
        <p:spPr/>
        <p:txBody>
          <a:bodyPr>
            <a:normAutofit/>
          </a:bodyPr>
          <a:lstStyle/>
          <a:p>
            <a:r>
              <a:rPr lang="hu-HU" sz="5400" b="1" dirty="0" smtClean="0">
                <a:solidFill>
                  <a:srgbClr val="FF0000"/>
                </a:solidFill>
              </a:rPr>
              <a:t>Homogén lineáris transzformációk</a:t>
            </a:r>
            <a:endParaRPr lang="en-US" sz="5400" dirty="0"/>
          </a:p>
        </p:txBody>
      </p:sp>
      <p:sp>
        <p:nvSpPr>
          <p:cNvPr id="4" name="Rectangle 2"/>
          <p:cNvSpPr txBox="1">
            <a:spLocks noChangeArrowheads="1"/>
          </p:cNvSpPr>
          <p:nvPr/>
        </p:nvSpPr>
        <p:spPr>
          <a:xfrm>
            <a:off x="2209800" y="2286000"/>
            <a:ext cx="7772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hu-HU" sz="4300" b="1" dirty="0">
              <a:solidFill>
                <a:srgbClr val="FF0000"/>
              </a:solidFill>
            </a:endParaRPr>
          </a:p>
        </p:txBody>
      </p:sp>
      <p:sp>
        <p:nvSpPr>
          <p:cNvPr id="6" name="Téglalap 5"/>
          <p:cNvSpPr>
            <a:spLocks noChangeArrowheads="1"/>
          </p:cNvSpPr>
          <p:nvPr/>
        </p:nvSpPr>
        <p:spPr bwMode="auto">
          <a:xfrm>
            <a:off x="263352" y="296048"/>
            <a:ext cx="381642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en-US" altLang="en-US" sz="2400" dirty="0">
                <a:latin typeface="+mn-lt"/>
              </a:rPr>
              <a:t>”</a:t>
            </a:r>
            <a:r>
              <a:rPr lang="el-GR" sz="2400" dirty="0"/>
              <a:t>μὴ εἶναι βασιλικὴν ἀτραπὸν ἐπί γεωμετρίαν</a:t>
            </a:r>
            <a:r>
              <a:rPr lang="en-US" altLang="en-US" sz="2400" dirty="0">
                <a:latin typeface="+mn-lt"/>
              </a:rPr>
              <a:t>”</a:t>
            </a:r>
          </a:p>
          <a:p>
            <a:pPr algn="r">
              <a:spcBef>
                <a:spcPct val="0"/>
              </a:spcBef>
              <a:buFont typeface="Wingdings" pitchFamily="2" charset="2"/>
              <a:buNone/>
            </a:pPr>
            <a:r>
              <a:rPr lang="el-GR" sz="2400" dirty="0"/>
              <a:t> Εὐκλείδης</a:t>
            </a:r>
            <a:endParaRPr lang="hu-HU" altLang="en-US" sz="2400" i="1" dirty="0">
              <a:latin typeface="+mn-lt"/>
            </a:endParaRPr>
          </a:p>
        </p:txBody>
      </p:sp>
      <p:pic>
        <p:nvPicPr>
          <p:cNvPr id="10" name="Picture 2" descr="Image result for railway track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6340" y="3756025"/>
            <a:ext cx="2827952" cy="286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87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4198" y="274638"/>
            <a:ext cx="8348201" cy="1143000"/>
          </a:xfrm>
        </p:spPr>
        <p:txBody>
          <a:bodyPr/>
          <a:lstStyle/>
          <a:p>
            <a:r>
              <a:rPr lang="hu-HU" dirty="0" smtClean="0">
                <a:solidFill>
                  <a:srgbClr val="FF0000"/>
                </a:solidFill>
              </a:rPr>
              <a:t>Perspektíva</a:t>
            </a:r>
            <a:endParaRPr lang="hu-HU" dirty="0">
              <a:solidFill>
                <a:srgbClr val="FF0000"/>
              </a:solidFill>
            </a:endParaRPr>
          </a:p>
        </p:txBody>
      </p:sp>
      <p:grpSp>
        <p:nvGrpSpPr>
          <p:cNvPr id="5" name="Csoportba foglalás 4"/>
          <p:cNvGrpSpPr/>
          <p:nvPr/>
        </p:nvGrpSpPr>
        <p:grpSpPr>
          <a:xfrm>
            <a:off x="93405" y="80628"/>
            <a:ext cx="4265733" cy="2331543"/>
            <a:chOff x="0" y="908050"/>
            <a:chExt cx="9144000" cy="5949950"/>
          </a:xfrm>
        </p:grpSpPr>
        <p:pic>
          <p:nvPicPr>
            <p:cNvPr id="6" name="Picture 4" descr="http://budapest.varosom.hu/upload_pic/big/96/356926111121044321__budapest_hosok_tere_oszlopcsarnok_ejjel.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8000" contrast="4000"/>
                      </a14:imgEffect>
                    </a14:imgLayer>
                  </a14:imgProps>
                </a:ext>
                <a:ext uri="{28A0092B-C50C-407E-A947-70E740481C1C}">
                  <a14:useLocalDpi xmlns:a14="http://schemas.microsoft.com/office/drawing/2010/main" val="0"/>
                </a:ext>
              </a:extLst>
            </a:blip>
            <a:srcRect/>
            <a:stretch>
              <a:fillRect/>
            </a:stretch>
          </p:blipFill>
          <p:spPr bwMode="auto">
            <a:xfrm>
              <a:off x="2268538" y="908050"/>
              <a:ext cx="44640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Egyenes összekötő 6"/>
            <p:cNvCxnSpPr>
              <a:cxnSpLocks noChangeShapeType="1"/>
            </p:cNvCxnSpPr>
            <p:nvPr/>
          </p:nvCxnSpPr>
          <p:spPr bwMode="auto">
            <a:xfrm flipH="1" flipV="1">
              <a:off x="0" y="4149725"/>
              <a:ext cx="8101013"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8" name="Egyenes összekötő 7"/>
            <p:cNvCxnSpPr>
              <a:cxnSpLocks noChangeShapeType="1"/>
            </p:cNvCxnSpPr>
            <p:nvPr/>
          </p:nvCxnSpPr>
          <p:spPr bwMode="auto">
            <a:xfrm flipH="1" flipV="1">
              <a:off x="0" y="4149725"/>
              <a:ext cx="5003800"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 name="Egyenes összekötő 8"/>
            <p:cNvCxnSpPr>
              <a:cxnSpLocks noChangeShapeType="1"/>
            </p:cNvCxnSpPr>
            <p:nvPr/>
          </p:nvCxnSpPr>
          <p:spPr bwMode="auto">
            <a:xfrm flipV="1">
              <a:off x="755650" y="4149725"/>
              <a:ext cx="8388350" cy="2232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Egyenes összekötő 9"/>
            <p:cNvCxnSpPr>
              <a:cxnSpLocks noChangeShapeType="1"/>
            </p:cNvCxnSpPr>
            <p:nvPr/>
          </p:nvCxnSpPr>
          <p:spPr bwMode="auto">
            <a:xfrm flipV="1">
              <a:off x="3132138" y="4149725"/>
              <a:ext cx="6011862" cy="270827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1" name="Egyenes összekötő 10"/>
            <p:cNvCxnSpPr>
              <a:cxnSpLocks noChangeShapeType="1"/>
            </p:cNvCxnSpPr>
            <p:nvPr/>
          </p:nvCxnSpPr>
          <p:spPr bwMode="auto">
            <a:xfrm flipH="1">
              <a:off x="0" y="4149725"/>
              <a:ext cx="9144000" cy="0"/>
            </a:xfrm>
            <a:prstGeom prst="line">
              <a:avLst/>
            </a:prstGeom>
            <a:noFill/>
            <a:ln w="12700" algn="ctr">
              <a:solidFill>
                <a:srgbClr val="FF0000"/>
              </a:solidFill>
              <a:prstDash val="dash"/>
              <a:round/>
              <a:headEnd/>
              <a:tailEnd/>
            </a:ln>
            <a:extLst>
              <a:ext uri="{909E8E84-426E-40DD-AFC4-6F175D3DCCD1}">
                <a14:hiddenFill xmlns:a14="http://schemas.microsoft.com/office/drawing/2010/main">
                  <a:noFill/>
                </a14:hiddenFill>
              </a:ext>
            </a:extLst>
          </p:spPr>
        </p:cxnSp>
      </p:grpSp>
      <p:sp>
        <p:nvSpPr>
          <p:cNvPr id="15" name="Téglalap 16"/>
          <p:cNvSpPr>
            <a:spLocks noChangeArrowheads="1"/>
          </p:cNvSpPr>
          <p:nvPr/>
        </p:nvSpPr>
        <p:spPr bwMode="auto">
          <a:xfrm>
            <a:off x="6044682" y="5333082"/>
            <a:ext cx="577595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hu-HU" altLang="hu-HU" sz="2800" b="1" u="sng" dirty="0" smtClean="0">
                <a:latin typeface="+mn-lt"/>
              </a:rPr>
              <a:t>Euklideszi geometria lyukas</a:t>
            </a:r>
            <a:endParaRPr lang="hu-HU" altLang="hu-HU" sz="2800" b="1" u="sng" dirty="0">
              <a:latin typeface="+mn-lt"/>
            </a:endParaRPr>
          </a:p>
          <a:p>
            <a:pPr lvl="1">
              <a:lnSpc>
                <a:spcPct val="90000"/>
              </a:lnSpc>
            </a:pPr>
            <a:r>
              <a:rPr lang="hu-HU" altLang="hu-HU" sz="2800" dirty="0" smtClean="0">
                <a:latin typeface="+mn-lt"/>
              </a:rPr>
              <a:t>Végtelen távoli pontok is kellenek</a:t>
            </a:r>
          </a:p>
          <a:p>
            <a:pPr lvl="1">
              <a:lnSpc>
                <a:spcPct val="90000"/>
              </a:lnSpc>
            </a:pPr>
            <a:r>
              <a:rPr lang="hu-HU" altLang="hu-HU" sz="2800" dirty="0" smtClean="0">
                <a:latin typeface="+mn-lt"/>
              </a:rPr>
              <a:t>Projektív geometria</a:t>
            </a:r>
            <a:endParaRPr lang="hu-HU" altLang="hu-HU" sz="2800" dirty="0">
              <a:latin typeface="+mn-lt"/>
            </a:endParaRPr>
          </a:p>
        </p:txBody>
      </p:sp>
      <p:sp>
        <p:nvSpPr>
          <p:cNvPr id="13" name="Téglalap 61"/>
          <p:cNvSpPr>
            <a:spLocks noChangeArrowheads="1"/>
          </p:cNvSpPr>
          <p:nvPr/>
        </p:nvSpPr>
        <p:spPr bwMode="auto">
          <a:xfrm>
            <a:off x="6044683" y="1611648"/>
            <a:ext cx="5775953" cy="340152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2000"/>
          </a:p>
        </p:txBody>
      </p:sp>
      <p:sp>
        <p:nvSpPr>
          <p:cNvPr id="14" name="Freeform 19"/>
          <p:cNvSpPr>
            <a:spLocks/>
          </p:cNvSpPr>
          <p:nvPr/>
        </p:nvSpPr>
        <p:spPr bwMode="auto">
          <a:xfrm>
            <a:off x="9181790" y="2701169"/>
            <a:ext cx="1429830" cy="137535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0 w 10000"/>
              <a:gd name="T9" fmla="*/ 2147483647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 name="connsiteX0" fmla="*/ 0 w 10000"/>
              <a:gd name="connsiteY0" fmla="*/ 4997 h 10139"/>
              <a:gd name="connsiteX1" fmla="*/ 7704 w 10000"/>
              <a:gd name="connsiteY1" fmla="*/ 0 h 10139"/>
              <a:gd name="connsiteX2" fmla="*/ 10000 w 10000"/>
              <a:gd name="connsiteY2" fmla="*/ 3984 h 10139"/>
              <a:gd name="connsiteX3" fmla="*/ 9170 w 10000"/>
              <a:gd name="connsiteY3" fmla="*/ 10139 h 10139"/>
              <a:gd name="connsiteX4" fmla="*/ 0 w 10000"/>
              <a:gd name="connsiteY4" fmla="*/ 4997 h 1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39">
                <a:moveTo>
                  <a:pt x="0" y="4997"/>
                </a:moveTo>
                <a:lnTo>
                  <a:pt x="7704" y="0"/>
                </a:lnTo>
                <a:lnTo>
                  <a:pt x="10000" y="3984"/>
                </a:lnTo>
                <a:cubicBezTo>
                  <a:pt x="9745" y="5989"/>
                  <a:pt x="9425" y="8134"/>
                  <a:pt x="9170" y="10139"/>
                </a:cubicBezTo>
                <a:lnTo>
                  <a:pt x="0" y="4997"/>
                </a:lnTo>
                <a:close/>
              </a:path>
            </a:pathLst>
          </a:custGeom>
          <a:solidFill>
            <a:schemeClr val="hlink"/>
          </a:solidFill>
          <a:ln w="12700" cap="flat" cmpd="sng">
            <a:solidFill>
              <a:schemeClr val="tx1"/>
            </a:solidFill>
            <a:prstDash val="solid"/>
            <a:round/>
            <a:headEnd/>
            <a:tailEnd/>
          </a:ln>
        </p:spPr>
        <p:txBody>
          <a:bodyPr/>
          <a:lstStyle/>
          <a:p>
            <a:endParaRPr lang="hu-HU"/>
          </a:p>
        </p:txBody>
      </p:sp>
      <p:cxnSp>
        <p:nvCxnSpPr>
          <p:cNvPr id="16" name="Egyenes összekötő 49"/>
          <p:cNvCxnSpPr>
            <a:cxnSpLocks noChangeShapeType="1"/>
          </p:cNvCxnSpPr>
          <p:nvPr/>
        </p:nvCxnSpPr>
        <p:spPr bwMode="auto">
          <a:xfrm flipH="1">
            <a:off x="10395567" y="2160361"/>
            <a:ext cx="330147" cy="27100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7" name="Egyenes összekötő 50"/>
          <p:cNvCxnSpPr>
            <a:cxnSpLocks noChangeShapeType="1"/>
          </p:cNvCxnSpPr>
          <p:nvPr/>
        </p:nvCxnSpPr>
        <p:spPr bwMode="auto">
          <a:xfrm flipH="1">
            <a:off x="8960883" y="2294816"/>
            <a:ext cx="1983311" cy="121905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8" name="Egyenes összekötő 54"/>
          <p:cNvCxnSpPr>
            <a:cxnSpLocks noChangeShapeType="1"/>
          </p:cNvCxnSpPr>
          <p:nvPr/>
        </p:nvCxnSpPr>
        <p:spPr bwMode="auto">
          <a:xfrm flipH="1" flipV="1">
            <a:off x="8630736" y="3107521"/>
            <a:ext cx="2864514" cy="149095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9" name="Egyenes összekötő 58"/>
          <p:cNvCxnSpPr>
            <a:cxnSpLocks noChangeShapeType="1"/>
          </p:cNvCxnSpPr>
          <p:nvPr/>
        </p:nvCxnSpPr>
        <p:spPr bwMode="auto">
          <a:xfrm flipH="1" flipV="1">
            <a:off x="9953752" y="2160361"/>
            <a:ext cx="1539069" cy="2636791"/>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0" name="Rectangle 16"/>
          <p:cNvSpPr>
            <a:spLocks noChangeArrowheads="1"/>
          </p:cNvSpPr>
          <p:nvPr/>
        </p:nvSpPr>
        <p:spPr bwMode="auto">
          <a:xfrm>
            <a:off x="6761519" y="2701169"/>
            <a:ext cx="771962" cy="947159"/>
          </a:xfrm>
          <a:prstGeom prst="rect">
            <a:avLst/>
          </a:prstGeom>
          <a:solidFill>
            <a:srgbClr val="00FF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cxnSp>
        <p:nvCxnSpPr>
          <p:cNvPr id="21" name="Egyenes összekötő 18"/>
          <p:cNvCxnSpPr>
            <a:cxnSpLocks noChangeShapeType="1"/>
          </p:cNvCxnSpPr>
          <p:nvPr/>
        </p:nvCxnSpPr>
        <p:spPr bwMode="auto">
          <a:xfrm>
            <a:off x="6761519" y="1885475"/>
            <a:ext cx="0" cy="27129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 name="Egyenes összekötő 19"/>
          <p:cNvCxnSpPr>
            <a:cxnSpLocks noChangeShapeType="1"/>
          </p:cNvCxnSpPr>
          <p:nvPr/>
        </p:nvCxnSpPr>
        <p:spPr bwMode="auto">
          <a:xfrm>
            <a:off x="7531053" y="1885475"/>
            <a:ext cx="0" cy="271299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 name="Egyenes összekötő 20"/>
          <p:cNvCxnSpPr>
            <a:cxnSpLocks noChangeShapeType="1"/>
          </p:cNvCxnSpPr>
          <p:nvPr/>
        </p:nvCxnSpPr>
        <p:spPr bwMode="auto">
          <a:xfrm>
            <a:off x="6210464" y="2701169"/>
            <a:ext cx="187164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 name="Egyenes összekötő 22"/>
          <p:cNvCxnSpPr>
            <a:cxnSpLocks noChangeShapeType="1"/>
          </p:cNvCxnSpPr>
          <p:nvPr/>
        </p:nvCxnSpPr>
        <p:spPr bwMode="auto">
          <a:xfrm>
            <a:off x="6319705" y="3648327"/>
            <a:ext cx="176240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5" name="Line 15"/>
          <p:cNvSpPr>
            <a:spLocks noChangeShapeType="1"/>
          </p:cNvSpPr>
          <p:nvPr/>
        </p:nvSpPr>
        <p:spPr bwMode="auto">
          <a:xfrm>
            <a:off x="7751961" y="3244964"/>
            <a:ext cx="7719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8" name="Téglalap 16"/>
          <p:cNvSpPr>
            <a:spLocks noChangeArrowheads="1"/>
          </p:cNvSpPr>
          <p:nvPr/>
        </p:nvSpPr>
        <p:spPr bwMode="auto">
          <a:xfrm>
            <a:off x="320047" y="5333082"/>
            <a:ext cx="577595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hu-HU" altLang="hu-HU" sz="2800" b="1" u="sng" dirty="0" smtClean="0">
                <a:latin typeface="+mn-lt"/>
              </a:rPr>
              <a:t>Perspektíva</a:t>
            </a:r>
            <a:endParaRPr lang="hu-HU" altLang="hu-HU" sz="2800" b="1" u="sng" dirty="0">
              <a:latin typeface="+mn-lt"/>
            </a:endParaRPr>
          </a:p>
          <a:p>
            <a:pPr lvl="1">
              <a:lnSpc>
                <a:spcPct val="90000"/>
              </a:lnSpc>
            </a:pPr>
            <a:r>
              <a:rPr lang="hu-HU" altLang="hu-HU" sz="2800" dirty="0" smtClean="0">
                <a:latin typeface="+mn-lt"/>
              </a:rPr>
              <a:t>Egyenesből egyenest</a:t>
            </a:r>
          </a:p>
          <a:p>
            <a:pPr lvl="1">
              <a:lnSpc>
                <a:spcPct val="90000"/>
              </a:lnSpc>
            </a:pPr>
            <a:r>
              <a:rPr lang="hu-HU" altLang="hu-HU" sz="2800" dirty="0" smtClean="0">
                <a:latin typeface="+mn-lt"/>
              </a:rPr>
              <a:t>Nem párhuzamostartó</a:t>
            </a:r>
            <a:endParaRPr lang="hu-HU" altLang="hu-HU" sz="2800" dirty="0">
              <a:latin typeface="+mn-lt"/>
            </a:endParaRPr>
          </a:p>
        </p:txBody>
      </p:sp>
      <p:sp>
        <p:nvSpPr>
          <p:cNvPr id="29" name="Szabadkézi sokszög 28"/>
          <p:cNvSpPr/>
          <p:nvPr/>
        </p:nvSpPr>
        <p:spPr>
          <a:xfrm>
            <a:off x="1889572" y="2696145"/>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16"/>
          <p:cNvSpPr>
            <a:spLocks noChangeShapeType="1"/>
          </p:cNvSpPr>
          <p:nvPr/>
        </p:nvSpPr>
        <p:spPr bwMode="auto">
          <a:xfrm>
            <a:off x="2188930" y="3054923"/>
            <a:ext cx="212975" cy="94573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1" name="Line 1031"/>
          <p:cNvSpPr>
            <a:spLocks noChangeShapeType="1"/>
          </p:cNvSpPr>
          <p:nvPr/>
        </p:nvSpPr>
        <p:spPr bwMode="auto">
          <a:xfrm flipH="1">
            <a:off x="1281101" y="2970109"/>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2" name="Line 19"/>
          <p:cNvSpPr>
            <a:spLocks noChangeShapeType="1"/>
          </p:cNvSpPr>
          <p:nvPr/>
        </p:nvSpPr>
        <p:spPr bwMode="auto">
          <a:xfrm>
            <a:off x="2258397" y="2824785"/>
            <a:ext cx="2356049" cy="221523"/>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5" name="Line 1031"/>
          <p:cNvSpPr>
            <a:spLocks noChangeShapeType="1"/>
          </p:cNvSpPr>
          <p:nvPr/>
        </p:nvSpPr>
        <p:spPr bwMode="auto">
          <a:xfrm flipH="1">
            <a:off x="1281102" y="2893908"/>
            <a:ext cx="1372041" cy="12825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6" name="Oval 1030"/>
          <p:cNvSpPr>
            <a:spLocks noChangeArrowheads="1"/>
          </p:cNvSpPr>
          <p:nvPr/>
        </p:nvSpPr>
        <p:spPr bwMode="auto">
          <a:xfrm>
            <a:off x="3774939" y="288104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3" name="Oval 1030"/>
          <p:cNvSpPr>
            <a:spLocks noChangeArrowheads="1"/>
          </p:cNvSpPr>
          <p:nvPr/>
        </p:nvSpPr>
        <p:spPr bwMode="auto">
          <a:xfrm>
            <a:off x="2576942" y="279103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4" name="Oval 1032"/>
          <p:cNvSpPr>
            <a:spLocks noChangeArrowheads="1"/>
          </p:cNvSpPr>
          <p:nvPr/>
        </p:nvSpPr>
        <p:spPr bwMode="auto">
          <a:xfrm>
            <a:off x="2172786" y="321280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45" name="Oval 1032"/>
          <p:cNvSpPr>
            <a:spLocks noChangeArrowheads="1"/>
          </p:cNvSpPr>
          <p:nvPr/>
        </p:nvSpPr>
        <p:spPr bwMode="auto">
          <a:xfrm>
            <a:off x="2271356" y="3612118"/>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grpSp>
        <p:nvGrpSpPr>
          <p:cNvPr id="50" name="Csoportba foglalás 135"/>
          <p:cNvGrpSpPr>
            <a:grpSpLocks/>
          </p:cNvGrpSpPr>
          <p:nvPr/>
        </p:nvGrpSpPr>
        <p:grpSpPr bwMode="auto">
          <a:xfrm>
            <a:off x="622301" y="3779256"/>
            <a:ext cx="833438" cy="820737"/>
            <a:chOff x="4933950" y="1860550"/>
            <a:chExt cx="833438" cy="820738"/>
          </a:xfrm>
        </p:grpSpPr>
        <p:sp>
          <p:nvSpPr>
            <p:cNvPr id="51"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52"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53"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54"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55"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6"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7"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5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60"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grpSp>
      <p:sp>
        <p:nvSpPr>
          <p:cNvPr id="61" name="Szövegdoboz 60"/>
          <p:cNvSpPr txBox="1"/>
          <p:nvPr/>
        </p:nvSpPr>
        <p:spPr>
          <a:xfrm>
            <a:off x="4078088" y="2492896"/>
            <a:ext cx="810671" cy="461665"/>
          </a:xfrm>
          <a:prstGeom prst="rect">
            <a:avLst/>
          </a:prstGeom>
          <a:noFill/>
        </p:spPr>
        <p:txBody>
          <a:bodyPr wrap="none" rtlCol="0">
            <a:spAutoFit/>
          </a:bodyPr>
          <a:lstStyle/>
          <a:p>
            <a:r>
              <a:rPr lang="hu-HU" dirty="0" smtClean="0">
                <a:latin typeface="+mn-lt"/>
              </a:rPr>
              <a:t>tárgy</a:t>
            </a:r>
            <a:endParaRPr lang="hu-HU" dirty="0">
              <a:latin typeface="+mn-lt"/>
            </a:endParaRPr>
          </a:p>
        </p:txBody>
      </p:sp>
      <p:sp>
        <p:nvSpPr>
          <p:cNvPr id="62" name="Szövegdoboz 61"/>
          <p:cNvSpPr txBox="1"/>
          <p:nvPr/>
        </p:nvSpPr>
        <p:spPr>
          <a:xfrm>
            <a:off x="1274764" y="4661127"/>
            <a:ext cx="987771" cy="461665"/>
          </a:xfrm>
          <a:prstGeom prst="rect">
            <a:avLst/>
          </a:prstGeom>
          <a:noFill/>
        </p:spPr>
        <p:txBody>
          <a:bodyPr wrap="none" rtlCol="0">
            <a:spAutoFit/>
          </a:bodyPr>
          <a:lstStyle/>
          <a:p>
            <a:r>
              <a:rPr lang="hu-HU" dirty="0" smtClean="0">
                <a:latin typeface="+mn-lt"/>
              </a:rPr>
              <a:t>képsík</a:t>
            </a:r>
            <a:endParaRPr lang="hu-HU" dirty="0">
              <a:latin typeface="+mn-lt"/>
            </a:endParaRPr>
          </a:p>
        </p:txBody>
      </p:sp>
      <p:sp>
        <p:nvSpPr>
          <p:cNvPr id="63" name="Szövegdoboz 62"/>
          <p:cNvSpPr txBox="1"/>
          <p:nvPr/>
        </p:nvSpPr>
        <p:spPr>
          <a:xfrm>
            <a:off x="165460" y="3015856"/>
            <a:ext cx="1487715" cy="830997"/>
          </a:xfrm>
          <a:prstGeom prst="rect">
            <a:avLst/>
          </a:prstGeom>
          <a:noFill/>
        </p:spPr>
        <p:txBody>
          <a:bodyPr wrap="none" rtlCol="0">
            <a:spAutoFit/>
          </a:bodyPr>
          <a:lstStyle/>
          <a:p>
            <a:r>
              <a:rPr lang="hu-HU" dirty="0" smtClean="0">
                <a:latin typeface="+mn-lt"/>
              </a:rPr>
              <a:t>Vetítési</a:t>
            </a:r>
          </a:p>
          <a:p>
            <a:r>
              <a:rPr lang="hu-HU" dirty="0" smtClean="0">
                <a:latin typeface="+mn-lt"/>
              </a:rPr>
              <a:t>középpont</a:t>
            </a:r>
            <a:endParaRPr lang="hu-HU" dirty="0">
              <a:latin typeface="+mn-lt"/>
            </a:endParaRPr>
          </a:p>
        </p:txBody>
      </p:sp>
      <p:sp>
        <p:nvSpPr>
          <p:cNvPr id="64" name="Szövegdoboz 63"/>
          <p:cNvSpPr txBox="1"/>
          <p:nvPr/>
        </p:nvSpPr>
        <p:spPr>
          <a:xfrm>
            <a:off x="1948125" y="3991972"/>
            <a:ext cx="628698" cy="461665"/>
          </a:xfrm>
          <a:prstGeom prst="rect">
            <a:avLst/>
          </a:prstGeom>
          <a:noFill/>
        </p:spPr>
        <p:txBody>
          <a:bodyPr wrap="none" rtlCol="0">
            <a:spAutoFit/>
          </a:bodyPr>
          <a:lstStyle/>
          <a:p>
            <a:r>
              <a:rPr lang="hu-HU" dirty="0" smtClean="0">
                <a:latin typeface="+mn-lt"/>
              </a:rPr>
              <a:t>kép</a:t>
            </a:r>
            <a:endParaRPr lang="hu-HU" dirty="0">
              <a:latin typeface="+mn-lt"/>
            </a:endParaRPr>
          </a:p>
        </p:txBody>
      </p:sp>
    </p:spTree>
    <p:extLst>
      <p:ext uri="{BB962C8B-B14F-4D97-AF65-F5344CB8AC3E}">
        <p14:creationId xmlns:p14="http://schemas.microsoft.com/office/powerpoint/2010/main" val="25534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44" grpId="0" animBg="1"/>
      <p:bldP spid="45" grpId="0" animBg="1"/>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3516" y="233772"/>
            <a:ext cx="10972800" cy="1143000"/>
          </a:xfrm>
        </p:spPr>
        <p:txBody>
          <a:bodyPr/>
          <a:lstStyle/>
          <a:p>
            <a:r>
              <a:rPr lang="en-US" dirty="0" err="1" smtClean="0">
                <a:solidFill>
                  <a:srgbClr val="FF0000"/>
                </a:solidFill>
              </a:rPr>
              <a:t>Analitikus</a:t>
            </a:r>
            <a:r>
              <a:rPr lang="en-US" dirty="0" smtClean="0">
                <a:solidFill>
                  <a:srgbClr val="FF0000"/>
                </a:solidFill>
              </a:rPr>
              <a:t> </a:t>
            </a:r>
            <a:r>
              <a:rPr lang="en-US" dirty="0" err="1" smtClean="0">
                <a:solidFill>
                  <a:srgbClr val="FF0000"/>
                </a:solidFill>
              </a:rPr>
              <a:t>geometri</a:t>
            </a:r>
            <a:r>
              <a:rPr lang="hu-HU" dirty="0" err="1" smtClean="0">
                <a:solidFill>
                  <a:srgbClr val="FF0000"/>
                </a:solidFill>
              </a:rPr>
              <a:t>ák</a:t>
            </a:r>
            <a:r>
              <a:rPr lang="en-US" dirty="0" smtClean="0">
                <a:solidFill>
                  <a:srgbClr val="FF0000"/>
                </a:solidFill>
              </a:rPr>
              <a:t>: k</a:t>
            </a:r>
            <a:r>
              <a:rPr lang="hu-HU" dirty="0" err="1" smtClean="0">
                <a:solidFill>
                  <a:srgbClr val="FF0000"/>
                </a:solidFill>
              </a:rPr>
              <a:t>ülső</a:t>
            </a:r>
            <a:r>
              <a:rPr lang="hu-HU" dirty="0" smtClean="0">
                <a:solidFill>
                  <a:srgbClr val="FF0000"/>
                </a:solidFill>
              </a:rPr>
              <a:t> nézet</a:t>
            </a:r>
            <a:endParaRPr lang="en-US" dirty="0">
              <a:solidFill>
                <a:srgbClr val="FF0000"/>
              </a:solidFill>
            </a:endParaRPr>
          </a:p>
        </p:txBody>
      </p:sp>
      <p:cxnSp>
        <p:nvCxnSpPr>
          <p:cNvPr id="73" name="Egyenes összekötő 72"/>
          <p:cNvCxnSpPr/>
          <p:nvPr/>
        </p:nvCxnSpPr>
        <p:spPr>
          <a:xfrm>
            <a:off x="8688288" y="2870381"/>
            <a:ext cx="2221341" cy="937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p:cNvCxnSpPr/>
          <p:nvPr/>
        </p:nvCxnSpPr>
        <p:spPr>
          <a:xfrm flipV="1">
            <a:off x="8688288" y="1458120"/>
            <a:ext cx="1437229" cy="1773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Egyenes összekötő nyíllal 76"/>
          <p:cNvCxnSpPr/>
          <p:nvPr/>
        </p:nvCxnSpPr>
        <p:spPr>
          <a:xfrm flipH="1">
            <a:off x="1833652" y="2870382"/>
            <a:ext cx="960107"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gyenes összekötő nyíllal 77"/>
          <p:cNvCxnSpPr/>
          <p:nvPr/>
        </p:nvCxnSpPr>
        <p:spPr>
          <a:xfrm>
            <a:off x="2804938" y="2870381"/>
            <a:ext cx="14289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Egyenes összekötő nyíllal 78"/>
          <p:cNvCxnSpPr/>
          <p:nvPr/>
        </p:nvCxnSpPr>
        <p:spPr>
          <a:xfrm flipV="1">
            <a:off x="2793759" y="1826266"/>
            <a:ext cx="0" cy="1044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Szabadkézi sokszög 79"/>
          <p:cNvSpPr/>
          <p:nvPr/>
        </p:nvSpPr>
        <p:spPr>
          <a:xfrm>
            <a:off x="563517" y="1964161"/>
            <a:ext cx="4460487"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82" name="Szövegdoboz 81"/>
              <p:cNvSpPr txBox="1"/>
              <p:nvPr/>
            </p:nvSpPr>
            <p:spPr>
              <a:xfrm>
                <a:off x="1357837" y="3262952"/>
                <a:ext cx="462691"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𝑥</m:t>
                      </m:r>
                    </m:oMath>
                  </m:oMathPara>
                </a14:m>
                <a:endParaRPr lang="en-US" sz="2667" i="1" dirty="0"/>
              </a:p>
            </p:txBody>
          </p:sp>
        </mc:Choice>
        <mc:Fallback xmlns="">
          <p:sp>
            <p:nvSpPr>
              <p:cNvPr id="82" name="Szövegdoboz 81"/>
              <p:cNvSpPr txBox="1">
                <a:spLocks noRot="1" noChangeAspect="1" noMove="1" noResize="1" noEditPoints="1" noAdjustHandles="1" noChangeArrowheads="1" noChangeShapeType="1" noTextEdit="1"/>
              </p:cNvSpPr>
              <p:nvPr/>
            </p:nvSpPr>
            <p:spPr>
              <a:xfrm>
                <a:off x="1357837" y="3262952"/>
                <a:ext cx="462691" cy="50276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5" name="Szövegdoboz 84"/>
              <p:cNvSpPr txBox="1"/>
              <p:nvPr/>
            </p:nvSpPr>
            <p:spPr>
              <a:xfrm>
                <a:off x="3863731" y="2870381"/>
                <a:ext cx="46621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𝑦</m:t>
                      </m:r>
                    </m:oMath>
                  </m:oMathPara>
                </a14:m>
                <a:endParaRPr lang="en-US" sz="2667" i="1" dirty="0"/>
              </a:p>
            </p:txBody>
          </p:sp>
        </mc:Choice>
        <mc:Fallback xmlns="">
          <p:sp>
            <p:nvSpPr>
              <p:cNvPr id="85" name="Szövegdoboz 84"/>
              <p:cNvSpPr txBox="1">
                <a:spLocks noRot="1" noChangeAspect="1" noMove="1" noResize="1" noEditPoints="1" noAdjustHandles="1" noChangeArrowheads="1" noChangeShapeType="1" noTextEdit="1"/>
              </p:cNvSpPr>
              <p:nvPr/>
            </p:nvSpPr>
            <p:spPr>
              <a:xfrm>
                <a:off x="3863731" y="2870381"/>
                <a:ext cx="466217" cy="50276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6" name="Szövegdoboz 85"/>
              <p:cNvSpPr txBox="1"/>
              <p:nvPr/>
            </p:nvSpPr>
            <p:spPr>
              <a:xfrm>
                <a:off x="2767857" y="1502493"/>
                <a:ext cx="53290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𝑤</m:t>
                      </m:r>
                    </m:oMath>
                  </m:oMathPara>
                </a14:m>
                <a:endParaRPr lang="en-US" sz="2667" i="1" dirty="0"/>
              </a:p>
            </p:txBody>
          </p:sp>
        </mc:Choice>
        <mc:Fallback xmlns="">
          <p:sp>
            <p:nvSpPr>
              <p:cNvPr id="86" name="Szövegdoboz 85"/>
              <p:cNvSpPr txBox="1">
                <a:spLocks noRot="1" noChangeAspect="1" noMove="1" noResize="1" noEditPoints="1" noAdjustHandles="1" noChangeArrowheads="1" noChangeShapeType="1" noTextEdit="1"/>
              </p:cNvSpPr>
              <p:nvPr/>
            </p:nvSpPr>
            <p:spPr>
              <a:xfrm>
                <a:off x="2767857" y="1502493"/>
                <a:ext cx="532902" cy="50276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7" name="Szövegdoboz 86"/>
              <p:cNvSpPr txBox="1"/>
              <p:nvPr/>
            </p:nvSpPr>
            <p:spPr>
              <a:xfrm>
                <a:off x="2896251" y="2006314"/>
                <a:ext cx="1166858"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dirty="0">
                          <a:latin typeface="Cambria Math"/>
                        </a:rPr>
                        <m:t>𝑤</m:t>
                      </m:r>
                      <m:r>
                        <a:rPr lang="en-US" sz="2667" i="1" dirty="0">
                          <a:latin typeface="Cambria Math"/>
                        </a:rPr>
                        <m:t>=1</m:t>
                      </m:r>
                    </m:oMath>
                  </m:oMathPara>
                </a14:m>
                <a:endParaRPr lang="en-US" sz="2667" dirty="0"/>
              </a:p>
            </p:txBody>
          </p:sp>
        </mc:Choice>
        <mc:Fallback xmlns="">
          <p:sp>
            <p:nvSpPr>
              <p:cNvPr id="87" name="Szövegdoboz 86"/>
              <p:cNvSpPr txBox="1">
                <a:spLocks noRot="1" noChangeAspect="1" noMove="1" noResize="1" noEditPoints="1" noAdjustHandles="1" noChangeArrowheads="1" noChangeShapeType="1" noTextEdit="1"/>
              </p:cNvSpPr>
              <p:nvPr/>
            </p:nvSpPr>
            <p:spPr>
              <a:xfrm>
                <a:off x="2896251" y="2006314"/>
                <a:ext cx="1166858" cy="50276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5" name="Szövegdoboz 94"/>
              <p:cNvSpPr txBox="1"/>
              <p:nvPr/>
            </p:nvSpPr>
            <p:spPr>
              <a:xfrm>
                <a:off x="1000791" y="3648508"/>
                <a:ext cx="2951193" cy="584775"/>
              </a:xfrm>
              <a:prstGeom prst="rect">
                <a:avLst/>
              </a:prstGeom>
              <a:noFill/>
            </p:spPr>
            <p:txBody>
              <a:bodyPr wrap="none" rtlCol="0">
                <a:spAutoFit/>
              </a:bodyPr>
              <a:lstStyle/>
              <a:p>
                <a:r>
                  <a:rPr lang="en-US" sz="3200" b="1" dirty="0" err="1">
                    <a:latin typeface="+mn-lt"/>
                  </a:rPr>
                  <a:t>Euklideszi</a:t>
                </a:r>
                <a:r>
                  <a:rPr lang="hu-HU" sz="3200" b="1" dirty="0">
                    <a:latin typeface="+mn-lt"/>
                  </a:rPr>
                  <a:t>:</a:t>
                </a:r>
                <a:r>
                  <a:rPr lang="hu-HU" sz="2667" b="1" dirty="0"/>
                  <a:t> </a:t>
                </a:r>
                <a14:m>
                  <m:oMath xmlns:m="http://schemas.openxmlformats.org/officeDocument/2006/math">
                    <m:r>
                      <a:rPr lang="en-US" sz="2667" i="1" dirty="0">
                        <a:latin typeface="Cambria Math"/>
                      </a:rPr>
                      <m:t>𝑤</m:t>
                    </m:r>
                    <m:r>
                      <a:rPr lang="en-US" sz="2667" i="1" dirty="0">
                        <a:latin typeface="Cambria Math"/>
                      </a:rPr>
                      <m:t>=1</m:t>
                    </m:r>
                  </m:oMath>
                </a14:m>
                <a:endParaRPr lang="en-US" sz="2667" dirty="0"/>
              </a:p>
            </p:txBody>
          </p:sp>
        </mc:Choice>
        <mc:Fallback xmlns="">
          <p:sp>
            <p:nvSpPr>
              <p:cNvPr id="95" name="Szövegdoboz 94"/>
              <p:cNvSpPr txBox="1">
                <a:spLocks noRot="1" noChangeAspect="1" noMove="1" noResize="1" noEditPoints="1" noAdjustHandles="1" noChangeArrowheads="1" noChangeShapeType="1" noTextEdit="1"/>
              </p:cNvSpPr>
              <p:nvPr/>
            </p:nvSpPr>
            <p:spPr>
              <a:xfrm>
                <a:off x="1000791" y="3648508"/>
                <a:ext cx="2951193" cy="584775"/>
              </a:xfrm>
              <a:prstGeom prst="rect">
                <a:avLst/>
              </a:prstGeom>
              <a:blipFill>
                <a:blip r:embed="rId7"/>
                <a:stretch>
                  <a:fillRect l="-5165" t="-13684" b="-3473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7" name="Szövegdoboz 96"/>
              <p:cNvSpPr txBox="1"/>
              <p:nvPr/>
            </p:nvSpPr>
            <p:spPr>
              <a:xfrm>
                <a:off x="1080895" y="2728521"/>
                <a:ext cx="200022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a:latin typeface="Cambria Math"/>
                        </a:rPr>
                        <m:t>𝒑</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a:latin typeface="Cambria Math"/>
                        </a:rPr>
                        <m:t>,</m:t>
                      </m:r>
                      <m:r>
                        <a:rPr lang="hu-HU" sz="2667" i="1" dirty="0">
                          <a:latin typeface="Cambria Math"/>
                        </a:rPr>
                        <m:t>1</m:t>
                      </m:r>
                      <m:r>
                        <a:rPr lang="en-US" sz="2667" i="1" dirty="0">
                          <a:latin typeface="Cambria Math"/>
                        </a:rPr>
                        <m:t>]</m:t>
                      </m:r>
                    </m:oMath>
                  </m:oMathPara>
                </a14:m>
                <a:endParaRPr lang="en-US" sz="2667" dirty="0"/>
              </a:p>
            </p:txBody>
          </p:sp>
        </mc:Choice>
        <mc:Fallback xmlns="">
          <p:sp>
            <p:nvSpPr>
              <p:cNvPr id="97" name="Szövegdoboz 96"/>
              <p:cNvSpPr txBox="1">
                <a:spLocks noRot="1" noChangeAspect="1" noMove="1" noResize="1" noEditPoints="1" noAdjustHandles="1" noChangeArrowheads="1" noChangeShapeType="1" noTextEdit="1"/>
              </p:cNvSpPr>
              <p:nvPr/>
            </p:nvSpPr>
            <p:spPr>
              <a:xfrm>
                <a:off x="1080895" y="2728521"/>
                <a:ext cx="2000227" cy="502766"/>
              </a:xfrm>
              <a:prstGeom prst="rect">
                <a:avLst/>
              </a:prstGeom>
              <a:blipFill>
                <a:blip r:embed="rId8"/>
                <a:stretch>
                  <a:fillRect/>
                </a:stretch>
              </a:blipFill>
            </p:spPr>
            <p:txBody>
              <a:bodyPr/>
              <a:lstStyle/>
              <a:p>
                <a:r>
                  <a:rPr lang="hu-HU">
                    <a:noFill/>
                  </a:rPr>
                  <a:t> </a:t>
                </a:r>
              </a:p>
            </p:txBody>
          </p:sp>
        </mc:Fallback>
      </mc:AlternateContent>
      <p:cxnSp>
        <p:nvCxnSpPr>
          <p:cNvPr id="98" name="Egyenes összekötő nyíllal 97"/>
          <p:cNvCxnSpPr/>
          <p:nvPr/>
        </p:nvCxnSpPr>
        <p:spPr>
          <a:xfrm flipH="1">
            <a:off x="7938323" y="2954112"/>
            <a:ext cx="960107" cy="756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Egyenes összekötő nyíllal 98"/>
          <p:cNvCxnSpPr/>
          <p:nvPr/>
        </p:nvCxnSpPr>
        <p:spPr>
          <a:xfrm>
            <a:off x="8909608" y="2954112"/>
            <a:ext cx="14289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Egyenes összekötő nyíllal 99"/>
          <p:cNvCxnSpPr/>
          <p:nvPr/>
        </p:nvCxnSpPr>
        <p:spPr>
          <a:xfrm flipH="1" flipV="1">
            <a:off x="8898429" y="1909996"/>
            <a:ext cx="1" cy="1043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Szabadkézi sokszög 100"/>
          <p:cNvSpPr/>
          <p:nvPr/>
        </p:nvSpPr>
        <p:spPr>
          <a:xfrm>
            <a:off x="6679347" y="2038837"/>
            <a:ext cx="4460487" cy="1248937"/>
          </a:xfrm>
          <a:custGeom>
            <a:avLst/>
            <a:gdLst>
              <a:gd name="connsiteX0" fmla="*/ 0 w 3334214"/>
              <a:gd name="connsiteY0" fmla="*/ 1215483 h 1260088"/>
              <a:gd name="connsiteX1" fmla="*/ 1148575 w 3334214"/>
              <a:gd name="connsiteY1" fmla="*/ 0 h 1260088"/>
              <a:gd name="connsiteX2" fmla="*/ 3334214 w 3334214"/>
              <a:gd name="connsiteY2" fmla="*/ 0 h 1260088"/>
              <a:gd name="connsiteX3" fmla="*/ 2230244 w 3334214"/>
              <a:gd name="connsiteY3" fmla="*/ 1260088 h 1260088"/>
              <a:gd name="connsiteX4" fmla="*/ 0 w 3334214"/>
              <a:gd name="connsiteY4" fmla="*/ 1215483 h 1260088"/>
              <a:gd name="connsiteX0" fmla="*/ 0 w 3334214"/>
              <a:gd name="connsiteY0" fmla="*/ 1215483 h 1215483"/>
              <a:gd name="connsiteX1" fmla="*/ 1148575 w 3334214"/>
              <a:gd name="connsiteY1" fmla="*/ 0 h 1215483"/>
              <a:gd name="connsiteX2" fmla="*/ 3334214 w 3334214"/>
              <a:gd name="connsiteY2" fmla="*/ 0 h 1215483"/>
              <a:gd name="connsiteX3" fmla="*/ 2274848 w 3334214"/>
              <a:gd name="connsiteY3" fmla="*/ 1204332 h 1215483"/>
              <a:gd name="connsiteX4" fmla="*/ 0 w 3334214"/>
              <a:gd name="connsiteY4" fmla="*/ 1215483 h 1215483"/>
              <a:gd name="connsiteX0" fmla="*/ 0 w 3334214"/>
              <a:gd name="connsiteY0" fmla="*/ 1215483 h 1237785"/>
              <a:gd name="connsiteX1" fmla="*/ 1148575 w 3334214"/>
              <a:gd name="connsiteY1" fmla="*/ 0 h 1237785"/>
              <a:gd name="connsiteX2" fmla="*/ 3334214 w 3334214"/>
              <a:gd name="connsiteY2" fmla="*/ 0 h 1237785"/>
              <a:gd name="connsiteX3" fmla="*/ 2274848 w 3334214"/>
              <a:gd name="connsiteY3" fmla="*/ 1237785 h 1237785"/>
              <a:gd name="connsiteX4" fmla="*/ 0 w 3334214"/>
              <a:gd name="connsiteY4" fmla="*/ 1215483 h 1237785"/>
              <a:gd name="connsiteX0" fmla="*/ 0 w 3345365"/>
              <a:gd name="connsiteY0" fmla="*/ 1248937 h 1248937"/>
              <a:gd name="connsiteX1" fmla="*/ 1159726 w 3345365"/>
              <a:gd name="connsiteY1" fmla="*/ 0 h 1248937"/>
              <a:gd name="connsiteX2" fmla="*/ 3345365 w 3345365"/>
              <a:gd name="connsiteY2" fmla="*/ 0 h 1248937"/>
              <a:gd name="connsiteX3" fmla="*/ 2285999 w 3345365"/>
              <a:gd name="connsiteY3" fmla="*/ 1237785 h 1248937"/>
              <a:gd name="connsiteX4" fmla="*/ 0 w 3345365"/>
              <a:gd name="connsiteY4" fmla="*/ 1248937 h 12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365" h="1248937">
                <a:moveTo>
                  <a:pt x="0" y="1248937"/>
                </a:moveTo>
                <a:lnTo>
                  <a:pt x="1159726" y="0"/>
                </a:lnTo>
                <a:lnTo>
                  <a:pt x="3345365" y="0"/>
                </a:lnTo>
                <a:lnTo>
                  <a:pt x="2285999" y="1237785"/>
                </a:lnTo>
                <a:lnTo>
                  <a:pt x="0" y="1248937"/>
                </a:lnTo>
                <a:close/>
              </a:path>
            </a:pathLst>
          </a:custGeom>
          <a:solidFill>
            <a:schemeClr val="tx2">
              <a:lumMod val="20000"/>
              <a:lumOff val="8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mc:AlternateContent xmlns:mc="http://schemas.openxmlformats.org/markup-compatibility/2006" xmlns:a14="http://schemas.microsoft.com/office/drawing/2010/main">
        <mc:Choice Requires="a14">
          <p:sp>
            <p:nvSpPr>
              <p:cNvPr id="102" name="Szövegdoboz 101"/>
              <p:cNvSpPr txBox="1"/>
              <p:nvPr/>
            </p:nvSpPr>
            <p:spPr>
              <a:xfrm>
                <a:off x="7512742" y="3381393"/>
                <a:ext cx="462691"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𝑥</m:t>
                      </m:r>
                    </m:oMath>
                  </m:oMathPara>
                </a14:m>
                <a:endParaRPr lang="en-US" sz="2667" i="1" dirty="0"/>
              </a:p>
            </p:txBody>
          </p:sp>
        </mc:Choice>
        <mc:Fallback xmlns="">
          <p:sp>
            <p:nvSpPr>
              <p:cNvPr id="102" name="Szövegdoboz 101"/>
              <p:cNvSpPr txBox="1">
                <a:spLocks noRot="1" noChangeAspect="1" noMove="1" noResize="1" noEditPoints="1" noAdjustHandles="1" noChangeArrowheads="1" noChangeShapeType="1" noTextEdit="1"/>
              </p:cNvSpPr>
              <p:nvPr/>
            </p:nvSpPr>
            <p:spPr>
              <a:xfrm>
                <a:off x="7512742" y="3381393"/>
                <a:ext cx="462691" cy="502766"/>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3" name="Szövegdoboz 102"/>
              <p:cNvSpPr txBox="1"/>
              <p:nvPr/>
            </p:nvSpPr>
            <p:spPr>
              <a:xfrm>
                <a:off x="10136676" y="2890305"/>
                <a:ext cx="466217"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𝑦</m:t>
                      </m:r>
                    </m:oMath>
                  </m:oMathPara>
                </a14:m>
                <a:endParaRPr lang="en-US" sz="2667" i="1" dirty="0"/>
              </a:p>
            </p:txBody>
          </p:sp>
        </mc:Choice>
        <mc:Fallback xmlns="">
          <p:sp>
            <p:nvSpPr>
              <p:cNvPr id="103" name="Szövegdoboz 102"/>
              <p:cNvSpPr txBox="1">
                <a:spLocks noRot="1" noChangeAspect="1" noMove="1" noResize="1" noEditPoints="1" noAdjustHandles="1" noChangeArrowheads="1" noChangeShapeType="1" noTextEdit="1"/>
              </p:cNvSpPr>
              <p:nvPr/>
            </p:nvSpPr>
            <p:spPr>
              <a:xfrm>
                <a:off x="10136676" y="2890305"/>
                <a:ext cx="466217" cy="502766"/>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4" name="Szövegdoboz 103"/>
              <p:cNvSpPr txBox="1"/>
              <p:nvPr/>
            </p:nvSpPr>
            <p:spPr>
              <a:xfrm>
                <a:off x="8872528" y="1586225"/>
                <a:ext cx="53290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𝑤</m:t>
                      </m:r>
                    </m:oMath>
                  </m:oMathPara>
                </a14:m>
                <a:endParaRPr lang="en-US" sz="2667" i="1" dirty="0"/>
              </a:p>
            </p:txBody>
          </p:sp>
        </mc:Choice>
        <mc:Fallback xmlns="">
          <p:sp>
            <p:nvSpPr>
              <p:cNvPr id="104" name="Szövegdoboz 103"/>
              <p:cNvSpPr txBox="1">
                <a:spLocks noRot="1" noChangeAspect="1" noMove="1" noResize="1" noEditPoints="1" noAdjustHandles="1" noChangeArrowheads="1" noChangeShapeType="1" noTextEdit="1"/>
              </p:cNvSpPr>
              <p:nvPr/>
            </p:nvSpPr>
            <p:spPr>
              <a:xfrm>
                <a:off x="8872528" y="1586225"/>
                <a:ext cx="532902" cy="502766"/>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 name="Szövegdoboz 104"/>
              <p:cNvSpPr txBox="1"/>
              <p:nvPr/>
            </p:nvSpPr>
            <p:spPr>
              <a:xfrm>
                <a:off x="9510223" y="2047889"/>
                <a:ext cx="1166858"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67" i="1" dirty="0">
                          <a:latin typeface="Cambria Math"/>
                        </a:rPr>
                        <m:t>𝑤</m:t>
                      </m:r>
                      <m:r>
                        <a:rPr lang="en-US" sz="2667" i="1" dirty="0">
                          <a:latin typeface="Cambria Math"/>
                        </a:rPr>
                        <m:t>=1</m:t>
                      </m:r>
                    </m:oMath>
                  </m:oMathPara>
                </a14:m>
                <a:endParaRPr lang="en-US" sz="2667" dirty="0"/>
              </a:p>
            </p:txBody>
          </p:sp>
        </mc:Choice>
        <mc:Fallback xmlns="">
          <p:sp>
            <p:nvSpPr>
              <p:cNvPr id="105" name="Szövegdoboz 104"/>
              <p:cNvSpPr txBox="1">
                <a:spLocks noRot="1" noChangeAspect="1" noMove="1" noResize="1" noEditPoints="1" noAdjustHandles="1" noChangeArrowheads="1" noChangeShapeType="1" noTextEdit="1"/>
              </p:cNvSpPr>
              <p:nvPr/>
            </p:nvSpPr>
            <p:spPr>
              <a:xfrm>
                <a:off x="9510223" y="2047889"/>
                <a:ext cx="1166858" cy="502766"/>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6" name="Szövegdoboz 105"/>
              <p:cNvSpPr txBox="1"/>
              <p:nvPr/>
            </p:nvSpPr>
            <p:spPr>
              <a:xfrm>
                <a:off x="10051829" y="1456421"/>
                <a:ext cx="2075953"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smtClean="0">
                          <a:latin typeface="Cambria Math" panose="02040503050406030204" pitchFamily="18" charset="0"/>
                        </a:rPr>
                        <m:t>𝒑</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err="1">
                          <a:latin typeface="Cambria Math"/>
                        </a:rPr>
                        <m:t>,</m:t>
                      </m:r>
                      <m:r>
                        <a:rPr lang="en-US" sz="2667" i="1" dirty="0" err="1">
                          <a:latin typeface="Cambria Math"/>
                        </a:rPr>
                        <m:t>𝑤</m:t>
                      </m:r>
                      <m:r>
                        <a:rPr lang="en-US" sz="2667" i="1" dirty="0">
                          <a:latin typeface="Cambria Math"/>
                        </a:rPr>
                        <m:t>]</m:t>
                      </m:r>
                    </m:oMath>
                  </m:oMathPara>
                </a14:m>
                <a:endParaRPr lang="en-US" sz="2667" dirty="0"/>
              </a:p>
            </p:txBody>
          </p:sp>
        </mc:Choice>
        <mc:Fallback xmlns="">
          <p:sp>
            <p:nvSpPr>
              <p:cNvPr id="106" name="Szövegdoboz 105"/>
              <p:cNvSpPr txBox="1">
                <a:spLocks noRot="1" noChangeAspect="1" noMove="1" noResize="1" noEditPoints="1" noAdjustHandles="1" noChangeArrowheads="1" noChangeShapeType="1" noTextEdit="1"/>
              </p:cNvSpPr>
              <p:nvPr/>
            </p:nvSpPr>
            <p:spPr>
              <a:xfrm>
                <a:off x="10051829" y="1456421"/>
                <a:ext cx="2075953" cy="502766"/>
              </a:xfrm>
              <a:prstGeom prst="rect">
                <a:avLst/>
              </a:prstGeom>
              <a:blipFill>
                <a:blip r:embed="rId13"/>
                <a:stretch>
                  <a:fillRect/>
                </a:stretch>
              </a:blipFill>
            </p:spPr>
            <p:txBody>
              <a:bodyPr/>
              <a:lstStyle/>
              <a:p>
                <a:r>
                  <a:rPr lang="hu-HU">
                    <a:noFill/>
                  </a:rPr>
                  <a:t> </a:t>
                </a:r>
              </a:p>
            </p:txBody>
          </p:sp>
        </mc:Fallback>
      </mc:AlternateContent>
      <p:sp>
        <p:nvSpPr>
          <p:cNvPr id="107" name="Szövegdoboz 106"/>
          <p:cNvSpPr txBox="1"/>
          <p:nvPr/>
        </p:nvSpPr>
        <p:spPr>
          <a:xfrm>
            <a:off x="8042655" y="3649012"/>
            <a:ext cx="1708545" cy="584775"/>
          </a:xfrm>
          <a:prstGeom prst="rect">
            <a:avLst/>
          </a:prstGeom>
          <a:noFill/>
        </p:spPr>
        <p:txBody>
          <a:bodyPr wrap="none" rtlCol="0">
            <a:spAutoFit/>
          </a:bodyPr>
          <a:lstStyle/>
          <a:p>
            <a:r>
              <a:rPr lang="hu-HU" sz="3200" b="1" dirty="0">
                <a:latin typeface="+mn-lt"/>
              </a:rPr>
              <a:t>Projektív</a:t>
            </a:r>
            <a:endParaRPr lang="en-US" sz="3200" b="1" dirty="0">
              <a:latin typeface="+mn-lt"/>
            </a:endParaRPr>
          </a:p>
        </p:txBody>
      </p:sp>
      <p:sp>
        <p:nvSpPr>
          <p:cNvPr id="108" name="Ellipszis 107"/>
          <p:cNvSpPr/>
          <p:nvPr/>
        </p:nvSpPr>
        <p:spPr>
          <a:xfrm>
            <a:off x="10502645" y="3571783"/>
            <a:ext cx="248588"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3" name="Ellipszis 132"/>
          <p:cNvSpPr/>
          <p:nvPr/>
        </p:nvSpPr>
        <p:spPr>
          <a:xfrm>
            <a:off x="9181437" y="2372604"/>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134" name="Egyenes összekötő 133"/>
          <p:cNvCxnSpPr/>
          <p:nvPr/>
        </p:nvCxnSpPr>
        <p:spPr>
          <a:xfrm flipV="1">
            <a:off x="9356115" y="1492400"/>
            <a:ext cx="737421" cy="916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Ellipszis 134"/>
          <p:cNvSpPr/>
          <p:nvPr/>
        </p:nvSpPr>
        <p:spPr>
          <a:xfrm>
            <a:off x="9853511" y="1580516"/>
            <a:ext cx="248588"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6" name="Ellipszis 135"/>
          <p:cNvSpPr/>
          <p:nvPr/>
        </p:nvSpPr>
        <p:spPr>
          <a:xfrm>
            <a:off x="2679062" y="2481295"/>
            <a:ext cx="248588"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37" name="Ellipszis 136"/>
          <p:cNvSpPr/>
          <p:nvPr/>
        </p:nvSpPr>
        <p:spPr>
          <a:xfrm>
            <a:off x="8785297" y="2512452"/>
            <a:ext cx="248588" cy="664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140" name="Szövegdoboz 139"/>
          <p:cNvSpPr txBox="1"/>
          <p:nvPr/>
        </p:nvSpPr>
        <p:spPr>
          <a:xfrm>
            <a:off x="4998133" y="1363994"/>
            <a:ext cx="2214452" cy="584775"/>
          </a:xfrm>
          <a:prstGeom prst="rect">
            <a:avLst/>
          </a:prstGeom>
          <a:noFill/>
        </p:spPr>
        <p:txBody>
          <a:bodyPr wrap="none" rtlCol="0">
            <a:spAutoFit/>
          </a:bodyPr>
          <a:lstStyle/>
          <a:p>
            <a:pPr algn="l"/>
            <a:r>
              <a:rPr lang="en-US" sz="3200" dirty="0" err="1">
                <a:latin typeface="+mn-lt"/>
              </a:rPr>
              <a:t>Ambiens</a:t>
            </a:r>
            <a:r>
              <a:rPr lang="hu-HU" sz="3200" dirty="0">
                <a:latin typeface="+mn-lt"/>
              </a:rPr>
              <a:t> </a:t>
            </a:r>
            <a:r>
              <a:rPr lang="en-US" sz="3200" dirty="0">
                <a:latin typeface="+mn-lt"/>
              </a:rPr>
              <a:t>t</a:t>
            </a:r>
            <a:r>
              <a:rPr lang="hu-HU" sz="3200" dirty="0">
                <a:latin typeface="+mn-lt"/>
              </a:rPr>
              <a:t>é</a:t>
            </a:r>
            <a:r>
              <a:rPr lang="en-US" sz="3200" dirty="0" smtClean="0">
                <a:latin typeface="+mn-lt"/>
              </a:rPr>
              <a:t>r</a:t>
            </a:r>
            <a:endParaRPr lang="hu-HU" sz="3200" dirty="0">
              <a:latin typeface="+mn-lt"/>
            </a:endParaRPr>
          </a:p>
        </p:txBody>
      </p:sp>
      <p:sp>
        <p:nvSpPr>
          <p:cNvPr id="68" name="Ellipszis 67"/>
          <p:cNvSpPr/>
          <p:nvPr/>
        </p:nvSpPr>
        <p:spPr>
          <a:xfrm>
            <a:off x="1504202" y="2469126"/>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sp>
        <p:nvSpPr>
          <p:cNvPr id="70" name="Ellipszis 69"/>
          <p:cNvSpPr/>
          <p:nvPr/>
        </p:nvSpPr>
        <p:spPr>
          <a:xfrm>
            <a:off x="3468168" y="2917343"/>
            <a:ext cx="248588" cy="1800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p>
        </p:txBody>
      </p:sp>
      <p:cxnSp>
        <p:nvCxnSpPr>
          <p:cNvPr id="71" name="Egyenes összekötő nyíllal 70"/>
          <p:cNvCxnSpPr/>
          <p:nvPr/>
        </p:nvCxnSpPr>
        <p:spPr>
          <a:xfrm flipH="1" flipV="1">
            <a:off x="1763949" y="2572503"/>
            <a:ext cx="1715374" cy="380613"/>
          </a:xfrm>
          <a:prstGeom prst="straightConnector1">
            <a:avLst/>
          </a:prstGeom>
          <a:ln w="57150">
            <a:solidFill>
              <a:srgbClr val="01AF1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Szövegdoboz 71"/>
              <p:cNvSpPr txBox="1"/>
              <p:nvPr/>
            </p:nvSpPr>
            <p:spPr>
              <a:xfrm>
                <a:off x="3467861" y="2423239"/>
                <a:ext cx="481222" cy="502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2667" b="1" i="1" dirty="0" smtClean="0">
                          <a:latin typeface="Cambria Math" panose="02040503050406030204" pitchFamily="18" charset="0"/>
                        </a:rPr>
                        <m:t>𝒒</m:t>
                      </m:r>
                    </m:oMath>
                  </m:oMathPara>
                </a14:m>
                <a:endParaRPr lang="en-US" sz="2667" dirty="0"/>
              </a:p>
            </p:txBody>
          </p:sp>
        </mc:Choice>
        <mc:Fallback xmlns="">
          <p:sp>
            <p:nvSpPr>
              <p:cNvPr id="72" name="Szövegdoboz 71"/>
              <p:cNvSpPr txBox="1">
                <a:spLocks noRot="1" noChangeAspect="1" noMove="1" noResize="1" noEditPoints="1" noAdjustHandles="1" noChangeArrowheads="1" noChangeShapeType="1" noTextEdit="1"/>
              </p:cNvSpPr>
              <p:nvPr/>
            </p:nvSpPr>
            <p:spPr>
              <a:xfrm>
                <a:off x="3467861" y="2423239"/>
                <a:ext cx="481222" cy="502766"/>
              </a:xfrm>
              <a:prstGeom prst="rect">
                <a:avLst/>
              </a:prstGeom>
              <a:blipFill>
                <a:blip r:embed="rId1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4" name="Téglalap 73"/>
              <p:cNvSpPr/>
              <p:nvPr/>
            </p:nvSpPr>
            <p:spPr>
              <a:xfrm>
                <a:off x="3045537" y="4401108"/>
                <a:ext cx="2555380" cy="168655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a:rPr>
                          </m:ctrlPr>
                        </m:dPr>
                        <m:e>
                          <m:m>
                            <m:mPr>
                              <m:mcs>
                                <m:mc>
                                  <m:mcPr>
                                    <m:count m:val="2"/>
                                    <m:mcJc m:val="center"/>
                                  </m:mcPr>
                                </m:mc>
                              </m:mcs>
                              <m:ctrlPr>
                                <a:rPr lang="en-US" sz="2000" b="0" i="1">
                                  <a:latin typeface="Cambria Math"/>
                                </a:rPr>
                              </m:ctrlPr>
                            </m:mP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a:rPr>
                                            <m:t>𝒊</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𝒊</m:t>
                                          </m:r>
                                          <m:r>
                                            <a:rPr lang="en-US" sz="2000" i="1">
                                              <a:latin typeface="Cambria Math"/>
                                            </a:rPr>
                                            <m:t>′</m:t>
                                          </m:r>
                                        </m:e>
                                        <m:sub>
                                          <m:r>
                                            <a:rPr lang="hu-HU" sz="2000" b="0" i="1" smtClean="0">
                                              <a:latin typeface="Cambria Math" panose="02040503050406030204" pitchFamily="18" charset="0"/>
                                            </a:rPr>
                                            <m:t>𝑦</m:t>
                                          </m:r>
                                        </m:sub>
                                        <m:sup/>
                                      </m:sSubSup>
                                    </m:e>
                                  </m:mr>
                                  <m:mr>
                                    <m:e>
                                      <m:sSubSup>
                                        <m:sSubSupPr>
                                          <m:ctrlPr>
                                            <a:rPr lang="en-US" sz="2000" i="1">
                                              <a:latin typeface="Cambria Math"/>
                                            </a:rPr>
                                          </m:ctrlPr>
                                        </m:sSubSupPr>
                                        <m:e>
                                          <m:r>
                                            <a:rPr lang="en-US" sz="2000" i="1">
                                              <a:latin typeface="Cambria Math"/>
                                            </a:rPr>
                                            <m:t>𝒋</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en-US" sz="2000" i="1">
                                              <a:latin typeface="Cambria Math"/>
                                            </a:rPr>
                                            <m:t>𝒋</m:t>
                                          </m:r>
                                          <m:r>
                                            <a:rPr lang="en-US" sz="2000" i="1">
                                              <a:latin typeface="Cambria Math"/>
                                            </a:rPr>
                                            <m:t>′</m:t>
                                          </m:r>
                                        </m:e>
                                        <m:sub>
                                          <m:r>
                                            <a:rPr lang="hu-HU" sz="2000" b="0" i="1">
                                              <a:latin typeface="Cambria Math"/>
                                            </a:rPr>
                                            <m:t>𝑦</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a:rPr>
                                            <m:t>𝒊</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 0</m:t>
                                      </m:r>
                                    </m:e>
                                  </m:mr>
                                  <m:mr>
                                    <m:e>
                                      <m:sSubSup>
                                        <m:sSubSupPr>
                                          <m:ctrlPr>
                                            <a:rPr lang="en-US" sz="2000" i="1">
                                              <a:latin typeface="Cambria Math"/>
                                            </a:rPr>
                                          </m:ctrlPr>
                                        </m:sSubSupPr>
                                        <m:e>
                                          <m:r>
                                            <a:rPr lang="en-US" sz="2000" i="1">
                                              <a:latin typeface="Cambria Math"/>
                                            </a:rPr>
                                            <m:t>𝒋</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 0</m:t>
                                      </m:r>
                                    </m:e>
                                  </m:mr>
                                </m:m>
                              </m:e>
                            </m:m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hu-HU" sz="2000" i="1">
                                              <a:latin typeface="Cambria Math"/>
                                            </a:rPr>
                                            <m:t>𝒌</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hu-HU" sz="2000" i="1">
                                              <a:latin typeface="Cambria Math"/>
                                            </a:rPr>
                                            <m:t>𝒌</m:t>
                                          </m:r>
                                          <m:r>
                                            <a:rPr lang="en-US" sz="2000" i="1">
                                              <a:latin typeface="Cambria Math"/>
                                            </a:rPr>
                                            <m:t>′</m:t>
                                          </m:r>
                                        </m:e>
                                        <m:sub>
                                          <m:r>
                                            <a:rPr lang="hu-HU" sz="2000" b="0" i="1">
                                              <a:latin typeface="Cambria Math"/>
                                            </a:rPr>
                                            <m:t>𝑦</m:t>
                                          </m:r>
                                        </m:sub>
                                        <m:sup/>
                                      </m:sSubSup>
                                    </m:e>
                                  </m:mr>
                                  <m:mr>
                                    <m:e>
                                      <m:sSubSup>
                                        <m:sSubSupPr>
                                          <m:ctrlPr>
                                            <a:rPr lang="en-US" sz="2000" i="1">
                                              <a:latin typeface="Cambria Math"/>
                                            </a:rPr>
                                          </m:ctrlPr>
                                        </m:sSubSupPr>
                                        <m:e>
                                          <m:r>
                                            <a:rPr lang="hu-HU" sz="2000" i="1">
                                              <a:latin typeface="Cambria Math"/>
                                            </a:rPr>
                                            <m:t>𝒐</m:t>
                                          </m:r>
                                          <m:r>
                                            <a:rPr lang="en-US" sz="2000" i="1">
                                              <a:latin typeface="Cambria Math"/>
                                            </a:rPr>
                                            <m:t>′</m:t>
                                          </m:r>
                                        </m:e>
                                        <m:sub>
                                          <m:r>
                                            <a:rPr lang="en-US" sz="2000" b="0" i="1">
                                              <a:latin typeface="Cambria Math"/>
                                            </a:rPr>
                                            <m:t>𝑥</m:t>
                                          </m:r>
                                        </m:sub>
                                        <m:sup/>
                                      </m:sSubSup>
                                    </m:e>
                                    <m:e>
                                      <m:sSubSup>
                                        <m:sSubSupPr>
                                          <m:ctrlPr>
                                            <a:rPr lang="en-US" sz="2000" i="1">
                                              <a:latin typeface="Cambria Math"/>
                                            </a:rPr>
                                          </m:ctrlPr>
                                        </m:sSubSupPr>
                                        <m:e>
                                          <m:r>
                                            <a:rPr lang="hu-HU" sz="2000" i="1">
                                              <a:latin typeface="Cambria Math"/>
                                            </a:rPr>
                                            <m:t>𝒐</m:t>
                                          </m:r>
                                          <m:r>
                                            <a:rPr lang="en-US" sz="2000" i="1">
                                              <a:latin typeface="Cambria Math"/>
                                            </a:rPr>
                                            <m:t>′</m:t>
                                          </m:r>
                                        </m:e>
                                        <m:sub>
                                          <m:r>
                                            <a:rPr lang="hu-HU" sz="2000" b="0" i="1">
                                              <a:latin typeface="Cambria Math"/>
                                            </a:rPr>
                                            <m:t>𝑦</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hu-HU" sz="2000" i="1">
                                              <a:latin typeface="Cambria Math"/>
                                            </a:rPr>
                                            <m:t>𝒌</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0</m:t>
                                      </m:r>
                                    </m:e>
                                  </m:mr>
                                  <m:mr>
                                    <m:e>
                                      <m:sSubSup>
                                        <m:sSubSupPr>
                                          <m:ctrlPr>
                                            <a:rPr lang="en-US" sz="2000" i="1">
                                              <a:latin typeface="Cambria Math"/>
                                            </a:rPr>
                                          </m:ctrlPr>
                                        </m:sSubSupPr>
                                        <m:e>
                                          <m:r>
                                            <a:rPr lang="hu-HU" sz="2000" i="1">
                                              <a:latin typeface="Cambria Math"/>
                                            </a:rPr>
                                            <m:t>𝒐</m:t>
                                          </m:r>
                                          <m:r>
                                            <a:rPr lang="en-US" sz="2000" i="1">
                                              <a:latin typeface="Cambria Math"/>
                                            </a:rPr>
                                            <m:t>′</m:t>
                                          </m:r>
                                        </m:e>
                                        <m:sub>
                                          <m:r>
                                            <a:rPr lang="hu-HU" sz="2000" b="0" i="1">
                                              <a:latin typeface="Cambria Math"/>
                                            </a:rPr>
                                            <m:t>𝑧</m:t>
                                          </m:r>
                                        </m:sub>
                                        <m:sup/>
                                      </m:sSubSup>
                                    </m:e>
                                    <m:e>
                                      <m:r>
                                        <a:rPr lang="en-US" sz="2000" b="0" i="1">
                                          <a:latin typeface="Cambria Math" panose="02040503050406030204" pitchFamily="18" charset="0"/>
                                        </a:rPr>
                                        <m:t>1</m:t>
                                      </m:r>
                                    </m:e>
                                  </m:mr>
                                </m:m>
                              </m:e>
                            </m:mr>
                          </m:m>
                        </m:e>
                      </m:d>
                    </m:oMath>
                  </m:oMathPara>
                </a14:m>
                <a:endParaRPr lang="en-US" sz="2000" b="0" dirty="0"/>
              </a:p>
            </p:txBody>
          </p:sp>
        </mc:Choice>
        <mc:Fallback xmlns="">
          <p:sp>
            <p:nvSpPr>
              <p:cNvPr id="74" name="Téglalap 73"/>
              <p:cNvSpPr>
                <a:spLocks noRot="1" noChangeAspect="1" noMove="1" noResize="1" noEditPoints="1" noAdjustHandles="1" noChangeArrowheads="1" noChangeShapeType="1" noTextEdit="1"/>
              </p:cNvSpPr>
              <p:nvPr/>
            </p:nvSpPr>
            <p:spPr>
              <a:xfrm>
                <a:off x="3045537" y="4401108"/>
                <a:ext cx="2555380" cy="1686552"/>
              </a:xfrm>
              <a:prstGeom prst="rect">
                <a:avLst/>
              </a:prstGeom>
              <a:blipFill>
                <a:blip r:embed="rId1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6" name="Szövegdoboz 56"/>
              <p:cNvSpPr txBox="1"/>
              <p:nvPr/>
            </p:nvSpPr>
            <p:spPr>
              <a:xfrm>
                <a:off x="123313" y="5640545"/>
                <a:ext cx="3135858" cy="430887"/>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b="0" i="1">
                              <a:latin typeface="Cambria Math"/>
                            </a:rPr>
                          </m:ctrlPr>
                        </m:dPr>
                        <m:e>
                          <m:sSup>
                            <m:sSupPr>
                              <m:ctrlPr>
                                <a:rPr lang="en-US" sz="2200" b="0" i="1">
                                  <a:latin typeface="Cambria Math"/>
                                </a:rPr>
                              </m:ctrlPr>
                            </m:sSupPr>
                            <m:e>
                              <m:r>
                                <a:rPr lang="en-US" sz="2200" b="0" i="1">
                                  <a:latin typeface="Cambria Math"/>
                                </a:rPr>
                                <m:t>𝑥</m:t>
                              </m:r>
                            </m:e>
                            <m:sup>
                              <m:r>
                                <a:rPr lang="en-US" sz="2200" b="0" i="1">
                                  <a:latin typeface="Cambria Math"/>
                                </a:rPr>
                                <m:t>′</m:t>
                              </m:r>
                            </m:sup>
                          </m:sSup>
                          <m:r>
                            <a:rPr lang="en-US" sz="2200" b="0" i="1">
                              <a:latin typeface="Cambria Math"/>
                            </a:rPr>
                            <m:t>,</m:t>
                          </m:r>
                          <m:sSup>
                            <m:sSupPr>
                              <m:ctrlPr>
                                <a:rPr lang="en-US" sz="2200" b="0" i="1">
                                  <a:latin typeface="Cambria Math"/>
                                </a:rPr>
                              </m:ctrlPr>
                            </m:sSupPr>
                            <m:e>
                              <m:r>
                                <a:rPr lang="en-US" sz="2200" b="0" i="1">
                                  <a:latin typeface="Cambria Math"/>
                                </a:rPr>
                                <m:t>𝑦</m:t>
                              </m:r>
                            </m:e>
                            <m:sup>
                              <m:r>
                                <a:rPr lang="en-US" sz="2200" b="0" i="1">
                                  <a:latin typeface="Cambria Math"/>
                                </a:rPr>
                                <m:t>′</m:t>
                              </m:r>
                            </m:sup>
                          </m:sSup>
                          <m:r>
                            <a:rPr lang="en-US" sz="2200" b="0" i="1">
                              <a:latin typeface="Cambria Math" panose="02040503050406030204" pitchFamily="18" charset="0"/>
                            </a:rPr>
                            <m:t>,</m:t>
                          </m:r>
                          <m:r>
                            <a:rPr lang="en-US" sz="2200" b="0" i="1">
                              <a:latin typeface="Cambria Math" panose="02040503050406030204" pitchFamily="18" charset="0"/>
                            </a:rPr>
                            <m:t>𝑧</m:t>
                          </m:r>
                          <m:r>
                            <a:rPr lang="en-US" sz="2200" b="0" i="1">
                              <a:latin typeface="Cambria Math" panose="02040503050406030204" pitchFamily="18" charset="0"/>
                            </a:rPr>
                            <m:t>′,1</m:t>
                          </m:r>
                        </m:e>
                      </m:d>
                      <m:r>
                        <a:rPr lang="en-US" sz="2200" b="0" i="1">
                          <a:latin typeface="Cambria Math"/>
                        </a:rPr>
                        <m:t>=</m:t>
                      </m:r>
                      <m:r>
                        <a:rPr lang="en-US" sz="2200" i="1">
                          <a:latin typeface="Cambria Math"/>
                        </a:rPr>
                        <m:t>[</m:t>
                      </m:r>
                      <m:r>
                        <a:rPr lang="en-US" sz="2200" b="0" i="1">
                          <a:latin typeface="Cambria Math"/>
                        </a:rPr>
                        <m:t>𝑥</m:t>
                      </m:r>
                      <m:r>
                        <a:rPr lang="en-US" sz="2200" b="0" i="1">
                          <a:latin typeface="Cambria Math"/>
                        </a:rPr>
                        <m:t>,</m:t>
                      </m:r>
                      <m:r>
                        <a:rPr lang="en-US" sz="2200" b="0" i="1">
                          <a:latin typeface="Cambria Math"/>
                        </a:rPr>
                        <m:t>𝑦</m:t>
                      </m:r>
                      <m:r>
                        <a:rPr lang="en-US" sz="2200" b="0" i="1">
                          <a:latin typeface="Cambria Math"/>
                        </a:rPr>
                        <m:t>,</m:t>
                      </m:r>
                      <m:r>
                        <a:rPr lang="en-US" sz="2200" b="0" i="1">
                          <a:latin typeface="Cambria Math" panose="02040503050406030204" pitchFamily="18" charset="0"/>
                        </a:rPr>
                        <m:t>𝑧</m:t>
                      </m:r>
                      <m:r>
                        <a:rPr lang="en-US" sz="2200" b="0" i="1">
                          <a:latin typeface="Cambria Math" panose="02040503050406030204" pitchFamily="18" charset="0"/>
                        </a:rPr>
                        <m:t>,1]</m:t>
                      </m:r>
                    </m:oMath>
                  </m:oMathPara>
                </a14:m>
                <a:endParaRPr lang="en-US" sz="2200" dirty="0"/>
              </a:p>
            </p:txBody>
          </p:sp>
        </mc:Choice>
        <mc:Fallback xmlns="">
          <p:sp>
            <p:nvSpPr>
              <p:cNvPr id="76" name="Szövegdoboz 56"/>
              <p:cNvSpPr txBox="1">
                <a:spLocks noRot="1" noChangeAspect="1" noMove="1" noResize="1" noEditPoints="1" noAdjustHandles="1" noChangeArrowheads="1" noChangeShapeType="1" noTextEdit="1"/>
              </p:cNvSpPr>
              <p:nvPr/>
            </p:nvSpPr>
            <p:spPr>
              <a:xfrm>
                <a:off x="123313" y="5640545"/>
                <a:ext cx="3135858" cy="430887"/>
              </a:xfrm>
              <a:prstGeom prst="rect">
                <a:avLst/>
              </a:prstGeom>
              <a:blipFill>
                <a:blip r:embed="rId16"/>
                <a:stretch>
                  <a:fillRect b="-1831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1" name="Téglalap 80"/>
              <p:cNvSpPr/>
              <p:nvPr/>
            </p:nvSpPr>
            <p:spPr>
              <a:xfrm>
                <a:off x="9130649" y="4499853"/>
                <a:ext cx="3061351" cy="158780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a:rPr>
                          </m:ctrlPr>
                        </m:dPr>
                        <m:e>
                          <m:m>
                            <m:mPr>
                              <m:mcs>
                                <m:mc>
                                  <m:mcPr>
                                    <m:count m:val="2"/>
                                    <m:mcJc m:val="center"/>
                                  </m:mcPr>
                                </m:mc>
                              </m:mcs>
                              <m:ctrlPr>
                                <a:rPr lang="en-US" sz="2000" b="0" i="1">
                                  <a:latin typeface="Cambria Math"/>
                                </a:rPr>
                              </m:ctrlPr>
                            </m:mP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b="1" i="1" smtClean="0">
                                              <a:latin typeface="Cambria Math" panose="02040503050406030204" pitchFamily="18" charset="0"/>
                                            </a:rPr>
                                            <m:t>𝒎</m:t>
                                          </m:r>
                                        </m:e>
                                        <m:sub>
                                          <m:r>
                                            <a:rPr lang="en-US" sz="2000" b="0" i="1" smtClean="0">
                                              <a:latin typeface="Cambria Math" panose="02040503050406030204" pitchFamily="18" charset="0"/>
                                            </a:rPr>
                                            <m:t>11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2</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22</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a:latin typeface="Cambria Math" panose="02040503050406030204" pitchFamily="18" charset="0"/>
                                            </a:rPr>
                                            <m:t>1</m:t>
                                          </m:r>
                                          <m:r>
                                            <a:rPr lang="en-US" sz="2000" b="0" i="1" smtClean="0">
                                              <a:latin typeface="Cambria Math" panose="02040503050406030204" pitchFamily="18" charset="0"/>
                                            </a:rPr>
                                            <m:t>4</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24</m:t>
                                          </m:r>
                                        </m:sub>
                                        <m:sup/>
                                      </m:sSubSup>
                                    </m:e>
                                  </m:mr>
                                </m:m>
                              </m:e>
                            </m:mr>
                            <m:mr>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32</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m:t>
                                          </m:r>
                                          <m:r>
                                            <a:rPr lang="en-US" sz="2000" b="0" i="1">
                                              <a:latin typeface="Cambria Math" panose="02040503050406030204" pitchFamily="18" charset="0"/>
                                            </a:rPr>
                                            <m:t>1</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42</m:t>
                                          </m:r>
                                        </m:sub>
                                        <m:sup/>
                                      </m:sSubSup>
                                    </m:e>
                                  </m:mr>
                                </m:m>
                              </m:e>
                              <m:e>
                                <m:m>
                                  <m:mPr>
                                    <m:mcs>
                                      <m:mc>
                                        <m:mcPr>
                                          <m:count m:val="2"/>
                                          <m:mcJc m:val="center"/>
                                        </m:mcPr>
                                      </m:mc>
                                    </m:mcs>
                                    <m:ctrlPr>
                                      <a:rPr lang="en-US" sz="2000" b="0" i="1">
                                        <a:latin typeface="Cambria Math"/>
                                      </a:rPr>
                                    </m:ctrlPr>
                                  </m:mP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34</m:t>
                                          </m:r>
                                        </m:sub>
                                        <m:sup/>
                                      </m:sSubSup>
                                    </m:e>
                                  </m:mr>
                                  <m:mr>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43</m:t>
                                          </m:r>
                                        </m:sub>
                                        <m:sup/>
                                      </m:sSubSup>
                                    </m:e>
                                    <m:e>
                                      <m:sSubSup>
                                        <m:sSubSupPr>
                                          <m:ctrlPr>
                                            <a:rPr lang="en-US" sz="2000" i="1">
                                              <a:latin typeface="Cambria Math"/>
                                            </a:rPr>
                                          </m:ctrlPr>
                                        </m:sSubSupPr>
                                        <m:e>
                                          <m:r>
                                            <a:rPr lang="en-US" sz="2000" i="1">
                                              <a:latin typeface="Cambria Math" panose="02040503050406030204" pitchFamily="18" charset="0"/>
                                            </a:rPr>
                                            <m:t>𝒎</m:t>
                                          </m:r>
                                        </m:e>
                                        <m:sub>
                                          <m:r>
                                            <a:rPr lang="en-US" sz="2000" b="0" i="1" smtClean="0">
                                              <a:latin typeface="Cambria Math" panose="02040503050406030204" pitchFamily="18" charset="0"/>
                                            </a:rPr>
                                            <m:t>44</m:t>
                                          </m:r>
                                        </m:sub>
                                        <m:sup/>
                                      </m:sSubSup>
                                    </m:e>
                                  </m:mr>
                                </m:m>
                              </m:e>
                            </m:mr>
                          </m:m>
                        </m:e>
                      </m:d>
                    </m:oMath>
                  </m:oMathPara>
                </a14:m>
                <a:endParaRPr lang="en-US" sz="2000" b="0" dirty="0"/>
              </a:p>
            </p:txBody>
          </p:sp>
        </mc:Choice>
        <mc:Fallback xmlns="">
          <p:sp>
            <p:nvSpPr>
              <p:cNvPr id="81" name="Téglalap 80"/>
              <p:cNvSpPr>
                <a:spLocks noRot="1" noChangeAspect="1" noMove="1" noResize="1" noEditPoints="1" noAdjustHandles="1" noChangeArrowheads="1" noChangeShapeType="1" noTextEdit="1"/>
              </p:cNvSpPr>
              <p:nvPr/>
            </p:nvSpPr>
            <p:spPr>
              <a:xfrm>
                <a:off x="9130649" y="4499853"/>
                <a:ext cx="3061351" cy="1587807"/>
              </a:xfrm>
              <a:prstGeom prst="rect">
                <a:avLst/>
              </a:prstGeom>
              <a:blipFill>
                <a:blip r:embed="rId1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3" name="Szövegdoboz 56"/>
              <p:cNvSpPr txBox="1"/>
              <p:nvPr/>
            </p:nvSpPr>
            <p:spPr>
              <a:xfrm>
                <a:off x="6034052" y="5619484"/>
                <a:ext cx="3322063" cy="430887"/>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200" b="0" i="1" smtClean="0">
                              <a:latin typeface="Cambria Math"/>
                            </a:rPr>
                          </m:ctrlPr>
                        </m:dPr>
                        <m:e>
                          <m:sSup>
                            <m:sSupPr>
                              <m:ctrlPr>
                                <a:rPr lang="en-US" sz="2200" b="0" i="1">
                                  <a:latin typeface="Cambria Math"/>
                                </a:rPr>
                              </m:ctrlPr>
                            </m:sSupPr>
                            <m:e>
                              <m:r>
                                <a:rPr lang="en-US" sz="2200" b="0" i="1">
                                  <a:latin typeface="Cambria Math"/>
                                </a:rPr>
                                <m:t>𝑥</m:t>
                              </m:r>
                            </m:e>
                            <m:sup>
                              <m:r>
                                <a:rPr lang="en-US" sz="2200" b="0" i="1">
                                  <a:latin typeface="Cambria Math"/>
                                </a:rPr>
                                <m:t>′</m:t>
                              </m:r>
                            </m:sup>
                          </m:sSup>
                          <m:r>
                            <a:rPr lang="en-US" sz="2200" b="0" i="1">
                              <a:latin typeface="Cambria Math"/>
                            </a:rPr>
                            <m:t>,</m:t>
                          </m:r>
                          <m:sSup>
                            <m:sSupPr>
                              <m:ctrlPr>
                                <a:rPr lang="en-US" sz="2200" b="0" i="1">
                                  <a:latin typeface="Cambria Math"/>
                                </a:rPr>
                              </m:ctrlPr>
                            </m:sSupPr>
                            <m:e>
                              <m:r>
                                <a:rPr lang="en-US" sz="2200" b="0" i="1">
                                  <a:latin typeface="Cambria Math"/>
                                </a:rPr>
                                <m:t>𝑦</m:t>
                              </m:r>
                            </m:e>
                            <m:sup>
                              <m:r>
                                <a:rPr lang="en-US" sz="2200" b="0" i="1">
                                  <a:latin typeface="Cambria Math"/>
                                </a:rPr>
                                <m:t>′</m:t>
                              </m:r>
                            </m:sup>
                          </m:sSup>
                          <m:r>
                            <a:rPr lang="en-US" sz="2200" b="0" i="1">
                              <a:latin typeface="Cambria Math" panose="02040503050406030204" pitchFamily="18" charset="0"/>
                            </a:rPr>
                            <m:t>,</m:t>
                          </m:r>
                          <m:r>
                            <a:rPr lang="en-US" sz="2200" b="0" i="1">
                              <a:latin typeface="Cambria Math" panose="02040503050406030204" pitchFamily="18" charset="0"/>
                            </a:rPr>
                            <m:t>𝑧</m:t>
                          </m:r>
                          <m:r>
                            <a:rPr lang="en-US" sz="2200" b="0" i="1">
                              <a:latin typeface="Cambria Math" panose="02040503050406030204" pitchFamily="18" charset="0"/>
                            </a:rPr>
                            <m:t>′,</m:t>
                          </m:r>
                          <m:r>
                            <a:rPr lang="hu-HU" sz="2200" b="0" i="1" smtClean="0">
                              <a:latin typeface="Cambria Math" panose="02040503050406030204" pitchFamily="18" charset="0"/>
                            </a:rPr>
                            <m:t>𝑤</m:t>
                          </m:r>
                          <m:r>
                            <a:rPr lang="en-US" sz="2200" b="0" i="1" smtClean="0">
                              <a:latin typeface="Cambria Math" panose="02040503050406030204" pitchFamily="18" charset="0"/>
                            </a:rPr>
                            <m:t>′</m:t>
                          </m:r>
                        </m:e>
                      </m:d>
                      <m:r>
                        <a:rPr lang="en-US" sz="2200" b="0" i="1">
                          <a:latin typeface="Cambria Math"/>
                        </a:rPr>
                        <m:t>=</m:t>
                      </m:r>
                      <m:r>
                        <a:rPr lang="en-US" sz="2200" i="1">
                          <a:latin typeface="Cambria Math"/>
                        </a:rPr>
                        <m:t>[</m:t>
                      </m:r>
                      <m:r>
                        <a:rPr lang="en-US" sz="2200" b="0" i="1">
                          <a:latin typeface="Cambria Math"/>
                        </a:rPr>
                        <m:t>𝑥</m:t>
                      </m:r>
                      <m:r>
                        <a:rPr lang="en-US" sz="2200" b="0" i="1">
                          <a:latin typeface="Cambria Math"/>
                        </a:rPr>
                        <m:t>,</m:t>
                      </m:r>
                      <m:r>
                        <a:rPr lang="en-US" sz="2200" b="0" i="1">
                          <a:latin typeface="Cambria Math"/>
                        </a:rPr>
                        <m:t>𝑦</m:t>
                      </m:r>
                      <m:r>
                        <a:rPr lang="en-US" sz="2200" b="0" i="1">
                          <a:latin typeface="Cambria Math"/>
                        </a:rPr>
                        <m:t>,</m:t>
                      </m:r>
                      <m:r>
                        <a:rPr lang="en-US" sz="2200" b="0" i="1">
                          <a:latin typeface="Cambria Math" panose="02040503050406030204" pitchFamily="18" charset="0"/>
                        </a:rPr>
                        <m:t>𝑧</m:t>
                      </m:r>
                      <m:r>
                        <a:rPr lang="en-US" sz="2200" b="0" i="1">
                          <a:latin typeface="Cambria Math" panose="02040503050406030204" pitchFamily="18" charset="0"/>
                        </a:rPr>
                        <m:t>,</m:t>
                      </m:r>
                      <m:r>
                        <a:rPr lang="en-US" sz="2200" b="0" i="1" smtClean="0">
                          <a:latin typeface="Cambria Math" panose="02040503050406030204" pitchFamily="18" charset="0"/>
                        </a:rPr>
                        <m:t>𝑤</m:t>
                      </m:r>
                      <m:r>
                        <a:rPr lang="en-US" sz="2200" b="0" i="1">
                          <a:latin typeface="Cambria Math" panose="02040503050406030204" pitchFamily="18" charset="0"/>
                        </a:rPr>
                        <m:t>]</m:t>
                      </m:r>
                    </m:oMath>
                  </m:oMathPara>
                </a14:m>
                <a:endParaRPr lang="en-US" sz="2200" dirty="0"/>
              </a:p>
            </p:txBody>
          </p:sp>
        </mc:Choice>
        <mc:Fallback xmlns="">
          <p:sp>
            <p:nvSpPr>
              <p:cNvPr id="83" name="Szövegdoboz 56"/>
              <p:cNvSpPr txBox="1">
                <a:spLocks noRot="1" noChangeAspect="1" noMove="1" noResize="1" noEditPoints="1" noAdjustHandles="1" noChangeArrowheads="1" noChangeShapeType="1" noTextEdit="1"/>
              </p:cNvSpPr>
              <p:nvPr/>
            </p:nvSpPr>
            <p:spPr>
              <a:xfrm>
                <a:off x="6034052" y="5619484"/>
                <a:ext cx="3322063" cy="430887"/>
              </a:xfrm>
              <a:prstGeom prst="rect">
                <a:avLst/>
              </a:prstGeom>
              <a:blipFill>
                <a:blip r:embed="rId18"/>
                <a:stretch>
                  <a:fillRect b="-1690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10283277" y="3665456"/>
                <a:ext cx="1985800" cy="5027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2667" i="1" dirty="0">
                          <a:latin typeface="Cambria Math"/>
                        </a:rPr>
                        <m:t>𝒒</m:t>
                      </m:r>
                      <m:r>
                        <a:rPr lang="en-US" sz="2667" i="1" dirty="0">
                          <a:latin typeface="Cambria Math"/>
                        </a:rPr>
                        <m:t>=[</m:t>
                      </m:r>
                      <m:r>
                        <a:rPr lang="en-US" sz="2667" i="1" dirty="0" err="1">
                          <a:latin typeface="Cambria Math"/>
                        </a:rPr>
                        <m:t>𝑥</m:t>
                      </m:r>
                      <m:r>
                        <a:rPr lang="en-US" sz="2667" i="1" dirty="0" err="1">
                          <a:latin typeface="Cambria Math"/>
                        </a:rPr>
                        <m:t>,</m:t>
                      </m:r>
                      <m:r>
                        <a:rPr lang="en-US" sz="2667" i="1" dirty="0" err="1">
                          <a:latin typeface="Cambria Math"/>
                        </a:rPr>
                        <m:t>𝑦</m:t>
                      </m:r>
                      <m:r>
                        <a:rPr lang="en-US" sz="2667" i="1" dirty="0" err="1">
                          <a:latin typeface="Cambria Math"/>
                        </a:rPr>
                        <m:t>,0]</m:t>
                      </m:r>
                    </m:oMath>
                  </m:oMathPara>
                </a14:m>
                <a:endParaRPr lang="en-US" sz="2667" i="1" dirty="0">
                  <a:latin typeface="Cambria Math"/>
                </a:endParaRPr>
              </a:p>
            </p:txBody>
          </p:sp>
        </mc:Choice>
        <mc:Fallback xmlns="">
          <p:sp>
            <p:nvSpPr>
              <p:cNvPr id="8" name="Téglalap 7"/>
              <p:cNvSpPr>
                <a:spLocks noRot="1" noChangeAspect="1" noMove="1" noResize="1" noEditPoints="1" noAdjustHandles="1" noChangeArrowheads="1" noChangeShapeType="1" noTextEdit="1"/>
              </p:cNvSpPr>
              <p:nvPr/>
            </p:nvSpPr>
            <p:spPr>
              <a:xfrm>
                <a:off x="10283277" y="3665456"/>
                <a:ext cx="1985800" cy="502766"/>
              </a:xfrm>
              <a:prstGeom prst="rect">
                <a:avLst/>
              </a:prstGeom>
              <a:blipFill>
                <a:blip r:embed="rId19"/>
                <a:stretch>
                  <a:fillRect/>
                </a:stretch>
              </a:blipFill>
            </p:spPr>
            <p:txBody>
              <a:bodyPr/>
              <a:lstStyle/>
              <a:p>
                <a:r>
                  <a:rPr lang="hu-HU">
                    <a:noFill/>
                  </a:rPr>
                  <a:t> </a:t>
                </a:r>
              </a:p>
            </p:txBody>
          </p:sp>
        </mc:Fallback>
      </mc:AlternateContent>
      <p:sp>
        <p:nvSpPr>
          <p:cNvPr id="3" name="Szövegdoboz 2"/>
          <p:cNvSpPr txBox="1"/>
          <p:nvPr/>
        </p:nvSpPr>
        <p:spPr>
          <a:xfrm>
            <a:off x="1254493" y="6158827"/>
            <a:ext cx="3559629" cy="584775"/>
          </a:xfrm>
          <a:prstGeom prst="rect">
            <a:avLst/>
          </a:prstGeom>
          <a:noFill/>
        </p:spPr>
        <p:txBody>
          <a:bodyPr wrap="none" rtlCol="0">
            <a:spAutoFit/>
          </a:bodyPr>
          <a:lstStyle/>
          <a:p>
            <a:r>
              <a:rPr lang="hu-HU" sz="3200" dirty="0" err="1">
                <a:latin typeface="+mn-lt"/>
              </a:rPr>
              <a:t>Affin</a:t>
            </a:r>
            <a:r>
              <a:rPr lang="hu-HU" sz="3200" dirty="0">
                <a:latin typeface="+mn-lt"/>
              </a:rPr>
              <a:t> transzformáció</a:t>
            </a:r>
          </a:p>
        </p:txBody>
      </p:sp>
      <p:sp>
        <p:nvSpPr>
          <p:cNvPr id="42" name="Szövegdoboz 41"/>
          <p:cNvSpPr txBox="1"/>
          <p:nvPr/>
        </p:nvSpPr>
        <p:spPr>
          <a:xfrm>
            <a:off x="6336107" y="6158828"/>
            <a:ext cx="5690660" cy="584775"/>
          </a:xfrm>
          <a:prstGeom prst="rect">
            <a:avLst/>
          </a:prstGeom>
          <a:noFill/>
        </p:spPr>
        <p:txBody>
          <a:bodyPr wrap="none" rtlCol="0">
            <a:spAutoFit/>
          </a:bodyPr>
          <a:lstStyle/>
          <a:p>
            <a:r>
              <a:rPr lang="hu-HU" sz="3200" dirty="0" smtClean="0">
                <a:latin typeface="+mn-lt"/>
              </a:rPr>
              <a:t>Homogén lineáris transzformáció</a:t>
            </a:r>
            <a:endParaRPr lang="hu-HU" sz="3200" dirty="0">
              <a:latin typeface="+mn-lt"/>
            </a:endParaRPr>
          </a:p>
        </p:txBody>
      </p:sp>
    </p:spTree>
    <p:extLst>
      <p:ext uri="{BB962C8B-B14F-4D97-AF65-F5344CB8AC3E}">
        <p14:creationId xmlns:p14="http://schemas.microsoft.com/office/powerpoint/2010/main" val="61128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3" grpId="0"/>
      <p:bldP spid="104" grpId="0"/>
      <p:bldP spid="105" grpId="0"/>
      <p:bldP spid="106" grpId="0"/>
      <p:bldP spid="107" grpId="0"/>
      <p:bldP spid="108" grpId="0" animBg="1"/>
      <p:bldP spid="133" grpId="0" animBg="1"/>
      <p:bldP spid="135" grpId="0" animBg="1"/>
      <p:bldP spid="137" grpId="0" animBg="1"/>
      <p:bldP spid="81" grpId="0"/>
      <p:bldP spid="83" grpId="0"/>
      <p:bldP spid="8"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1364" y="188640"/>
            <a:ext cx="11449272" cy="1143000"/>
          </a:xfrm>
        </p:spPr>
        <p:txBody>
          <a:bodyPr>
            <a:normAutofit/>
          </a:bodyPr>
          <a:lstStyle/>
          <a:p>
            <a:pPr>
              <a:defRPr/>
            </a:pPr>
            <a:r>
              <a:rPr lang="hu-HU" dirty="0">
                <a:solidFill>
                  <a:srgbClr val="FF0000"/>
                </a:solidFill>
              </a:rPr>
              <a:t>Homogén koordinátavektor szorzása mátrixszal</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25755" y="1412776"/>
                <a:ext cx="11881320" cy="4114800"/>
              </a:xfrm>
            </p:spPr>
            <p:txBody>
              <a:bodyPr>
                <a:normAutofit/>
              </a:bodyPr>
              <a:lstStyle/>
              <a:p>
                <a:pPr>
                  <a:defRPr/>
                </a:pPr>
                <a:r>
                  <a:rPr lang="en-US" dirty="0" err="1" smtClean="0"/>
                  <a:t>Affin</a:t>
                </a:r>
                <a:r>
                  <a:rPr lang="en-US" dirty="0" smtClean="0"/>
                  <a:t> trans</a:t>
                </a:r>
                <a:r>
                  <a:rPr lang="hu-HU" dirty="0" err="1" smtClean="0"/>
                  <a:t>zformációkat</a:t>
                </a:r>
                <a:r>
                  <a:rPr lang="hu-HU" dirty="0" smtClean="0"/>
                  <a:t> is tartalmazza</a:t>
                </a:r>
                <a:endParaRPr lang="en-US" dirty="0" smtClean="0"/>
              </a:p>
              <a:p>
                <a:pPr>
                  <a:defRPr/>
                </a:pPr>
                <a:r>
                  <a:rPr lang="en-US" dirty="0" smtClean="0"/>
                  <a:t>2D trans</a:t>
                </a:r>
                <a:r>
                  <a:rPr lang="hu-HU" dirty="0" smtClean="0"/>
                  <a:t>zformáció </a:t>
                </a:r>
                <a14:m>
                  <m:oMath xmlns:m="http://schemas.openxmlformats.org/officeDocument/2006/math">
                    <m:r>
                      <a:rPr lang="en-US" i="1">
                        <a:latin typeface="Cambria Math" panose="02040503050406030204" pitchFamily="18" charset="0"/>
                        <a:ea typeface="Cambria Math" panose="02040503050406030204" pitchFamily="18" charset="0"/>
                      </a:rPr>
                      <m:t>3×3</m:t>
                    </m:r>
                  </m:oMath>
                </a14:m>
                <a:r>
                  <a:rPr lang="en-US" dirty="0" smtClean="0"/>
                  <a:t> m</a:t>
                </a:r>
                <a:r>
                  <a:rPr lang="hu-HU" dirty="0" smtClean="0"/>
                  <a:t>á</a:t>
                </a:r>
                <a:r>
                  <a:rPr lang="en-US" dirty="0" err="1" smtClean="0"/>
                  <a:t>trix</a:t>
                </a:r>
                <a:r>
                  <a:rPr lang="hu-HU" dirty="0" smtClean="0"/>
                  <a:t>: </a:t>
                </a:r>
                <a14:m>
                  <m:oMath xmlns:m="http://schemas.openxmlformats.org/officeDocument/2006/math">
                    <m:d>
                      <m:dPr>
                        <m:begChr m:val="["/>
                        <m:endChr m:val="]"/>
                        <m:ctrlPr>
                          <a:rPr lang="en-US" i="1">
                            <a:latin typeface="Cambria Math"/>
                            <a:ea typeface="Cambria Math" panose="02040503050406030204" pitchFamily="18" charset="0"/>
                          </a:rPr>
                        </m:ctrlPr>
                      </m:dPr>
                      <m:e>
                        <m:sSup>
                          <m:sSupPr>
                            <m:ctrlPr>
                              <a:rPr lang="en-US" b="0" i="1" smtClean="0">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𝑤</m:t>
                        </m:r>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𝑻</m:t>
                        </m:r>
                      </m:e>
                      <m:sub>
                        <m:r>
                          <a:rPr lang="en-US" b="0" i="1" smtClean="0">
                            <a:latin typeface="Cambria Math" panose="02040503050406030204" pitchFamily="18" charset="0"/>
                            <a:ea typeface="Cambria Math" panose="02040503050406030204" pitchFamily="18" charset="0"/>
                          </a:rPr>
                          <m:t>3×3</m:t>
                        </m:r>
                      </m:sub>
                    </m:sSub>
                  </m:oMath>
                </a14:m>
                <a:endParaRPr lang="en-US" dirty="0" smtClean="0">
                  <a:ea typeface="Cambria Math" panose="02040503050406030204" pitchFamily="18" charset="0"/>
                </a:endParaRPr>
              </a:p>
              <a:p>
                <a:pPr>
                  <a:defRPr/>
                </a:pPr>
                <a:r>
                  <a:rPr lang="en-US" dirty="0" smtClean="0"/>
                  <a:t>3D </a:t>
                </a:r>
                <a:r>
                  <a:rPr lang="en-US" dirty="0"/>
                  <a:t>trans</a:t>
                </a:r>
                <a:r>
                  <a:rPr lang="hu-HU" dirty="0"/>
                  <a:t>zformáció </a:t>
                </a:r>
                <a14:m>
                  <m:oMath xmlns:m="http://schemas.openxmlformats.org/officeDocument/2006/math">
                    <m:r>
                      <a:rPr lang="en-US" i="1">
                        <a:latin typeface="Cambria Math" panose="02040503050406030204" pitchFamily="18" charset="0"/>
                        <a:ea typeface="Cambria Math" panose="02040503050406030204" pitchFamily="18" charset="0"/>
                      </a:rPr>
                      <m:t>4×4</m:t>
                    </m:r>
                  </m:oMath>
                </a14:m>
                <a:r>
                  <a:rPr lang="en-US" dirty="0" smtClean="0"/>
                  <a:t> </a:t>
                </a:r>
                <a:r>
                  <a:rPr lang="en-US" dirty="0"/>
                  <a:t>m</a:t>
                </a:r>
                <a:r>
                  <a:rPr lang="hu-HU" dirty="0"/>
                  <a:t>á</a:t>
                </a:r>
                <a:r>
                  <a:rPr lang="en-US" dirty="0" err="1" smtClean="0"/>
                  <a:t>trix</a:t>
                </a:r>
                <a:r>
                  <a:rPr lang="hu-HU" dirty="0" smtClean="0"/>
                  <a:t>: </a:t>
                </a:r>
                <a14:m>
                  <m:oMath xmlns:m="http://schemas.openxmlformats.org/officeDocument/2006/math">
                    <m:d>
                      <m:dPr>
                        <m:begChr m:val="["/>
                        <m:endChr m:val="]"/>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𝑋</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𝑌</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hu-HU" i="1">
                                <a:latin typeface="Cambria Math" panose="02040503050406030204" pitchFamily="18" charset="0"/>
                                <a:ea typeface="Cambria Math" panose="02040503050406030204" pitchFamily="18" charset="0"/>
                              </a:rPr>
                              <m:t>𝑍</m:t>
                            </m:r>
                          </m:e>
                          <m:sup>
                            <m:r>
                              <a:rPr lang="en-US" i="1">
                                <a:latin typeface="Cambria Math" panose="02040503050406030204" pitchFamily="18" charset="0"/>
                                <a:ea typeface="Cambria Math" panose="02040503050406030204" pitchFamily="18" charset="0"/>
                              </a:rPr>
                              <m:t>′</m:t>
                            </m:r>
                          </m:sup>
                        </m:sSup>
                        <m:r>
                          <a:rPr lang="hu-HU"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e>
                    </m:d>
                    <m:r>
                      <a:rPr lang="en-US">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hu-HU" i="1">
                            <a:latin typeface="Cambria Math" panose="02040503050406030204" pitchFamily="18" charset="0"/>
                            <a:ea typeface="Cambria Math" panose="02040503050406030204" pitchFamily="18" charset="0"/>
                          </a:rPr>
                          <m:t>𝑍</m:t>
                        </m:r>
                        <m:r>
                          <a:rPr lang="hu-HU"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𝑤</m:t>
                        </m:r>
                      </m:e>
                    </m:d>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𝑻</m:t>
                        </m:r>
                      </m:e>
                      <m:sub>
                        <m:r>
                          <a:rPr lang="en-US" i="1">
                            <a:latin typeface="Cambria Math" panose="02040503050406030204" pitchFamily="18" charset="0"/>
                            <a:ea typeface="Cambria Math" panose="02040503050406030204" pitchFamily="18" charset="0"/>
                          </a:rPr>
                          <m:t>4×4</m:t>
                        </m:r>
                      </m:sub>
                    </m:sSub>
                  </m:oMath>
                </a14:m>
                <a:endParaRPr lang="hu-HU" baseline="-25000" dirty="0">
                  <a:latin typeface="Times New Roman" panose="02020603050405020304" pitchFamily="18" charset="0"/>
                  <a:cs typeface="Times New Roman" panose="02020603050405020304" pitchFamily="18" charset="0"/>
                </a:endParaRPr>
              </a:p>
              <a:p>
                <a:pPr marL="457200" lvl="1" indent="0">
                  <a:buNone/>
                  <a:defRPr/>
                </a:pPr>
                <a:endParaRPr lang="hu-HU" sz="1000" baseline="-25000" dirty="0">
                  <a:latin typeface="Times New Roman" panose="02020603050405020304" pitchFamily="18" charset="0"/>
                  <a:cs typeface="Times New Roman" panose="02020603050405020304" pitchFamily="18" charset="0"/>
                </a:endParaRPr>
              </a:p>
              <a:p>
                <a:pPr>
                  <a:defRPr/>
                </a:pPr>
                <a:r>
                  <a:rPr lang="hu-HU" dirty="0" smtClean="0"/>
                  <a:t>Transzformációk </a:t>
                </a:r>
                <a:r>
                  <a:rPr lang="hu-HU" dirty="0" err="1" smtClean="0"/>
                  <a:t>konkatenációja</a:t>
                </a:r>
                <a:r>
                  <a:rPr lang="hu-HU" dirty="0" smtClean="0"/>
                  <a:t>: Asszociatív</a:t>
                </a:r>
                <a:endParaRPr lang="en-US" dirty="0"/>
              </a:p>
              <a:p>
                <a:pPr marL="457200" lvl="1" indent="0">
                  <a:buNone/>
                  <a:defRPr/>
                </a:pPr>
                <a:endParaRPr lang="hu-HU" sz="3200" baseline="-25000" dirty="0"/>
              </a:p>
              <a:p>
                <a:pPr>
                  <a:defRPr/>
                </a:pPr>
                <a:endParaRPr lang="hu-HU" baseline="-25000" dirty="0"/>
              </a:p>
              <a:p>
                <a:pPr marL="0" indent="0">
                  <a:buNone/>
                  <a:defRPr/>
                </a:pPr>
                <a:endParaRPr lang="hu-HU"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25755" y="1412776"/>
                <a:ext cx="11881320" cy="4114800"/>
              </a:xfrm>
              <a:blipFill>
                <a:blip r:embed="rId3"/>
                <a:stretch>
                  <a:fillRect l="-1180" t="-19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Rectangle 12"/>
              <p:cNvSpPr>
                <a:spLocks noChangeArrowheads="1"/>
              </p:cNvSpPr>
              <p:nvPr/>
            </p:nvSpPr>
            <p:spPr bwMode="auto">
              <a:xfrm>
                <a:off x="1948873" y="4581128"/>
                <a:ext cx="8748203"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𝑋</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𝑌</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𝑍</m:t>
                            </m:r>
                          </m:e>
                          <m:sup>
                            <m:r>
                              <a:rPr lang="en-US" sz="3200" i="1">
                                <a:latin typeface="Cambria Math" panose="02040503050406030204" pitchFamily="18" charset="0"/>
                                <a:ea typeface="Cambria Math" panose="02040503050406030204" pitchFamily="18" charset="0"/>
                              </a:rPr>
                              <m:t>′</m:t>
                            </m:r>
                          </m:sup>
                        </m:sSup>
                        <m:r>
                          <a:rPr lang="hu-HU"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𝑤</m:t>
                        </m:r>
                        <m:r>
                          <a:rPr lang="en-US" sz="3200" i="1">
                            <a:latin typeface="Cambria Math" panose="02040503050406030204" pitchFamily="18" charset="0"/>
                            <a:ea typeface="Cambria Math" panose="02040503050406030204" pitchFamily="18" charset="0"/>
                          </a:rPr>
                          <m:t>′</m:t>
                        </m:r>
                      </m:e>
                    </m:d>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𝑌</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𝑍</m:t>
                        </m:r>
                        <m:r>
                          <a:rPr lang="hu-HU"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oMath>
                </a14:m>
                <a:r>
                  <a:rPr lang="en-US" altLang="hu-HU" sz="3200" dirty="0"/>
                  <a:t>)</a:t>
                </a:r>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endParaRPr lang="en-US" sz="3200" i="1" dirty="0">
                  <a:latin typeface="Cambria Math" panose="02040503050406030204" pitchFamily="18" charset="0"/>
                  <a:ea typeface="Cambria Math" panose="02040503050406030204" pitchFamily="18" charset="0"/>
                </a:endParaRPr>
              </a:p>
              <a:p>
                <a:r>
                  <a:rPr lang="en-US" sz="3200" dirty="0">
                    <a:ea typeface="Cambria Math" panose="02040503050406030204" pitchFamily="18" charset="0"/>
                  </a:rPr>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𝑌</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𝑍</m:t>
                        </m:r>
                        <m:r>
                          <a:rPr lang="hu-HU"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r>
                  <a:rPr lang="en-US" altLang="hu-HU" sz="3200" dirty="0"/>
                  <a:t>)</a:t>
                </a:r>
              </a:p>
              <a:p>
                <a:r>
                  <a:rPr lang="en-US" altLang="hu-HU" sz="3200" dirty="0"/>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𝑌</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𝑍</m:t>
                        </m:r>
                        <m:r>
                          <a:rPr lang="hu-HU"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𝑤</m:t>
                        </m:r>
                      </m:e>
                    </m:d>
                    <m:r>
                      <a:rPr lang="en-US" sz="3200"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𝑻</m:t>
                    </m:r>
                  </m:oMath>
                </a14:m>
                <a:endParaRPr lang="en-US" altLang="hu-HU" sz="3200" dirty="0"/>
              </a:p>
            </p:txBody>
          </p:sp>
        </mc:Choice>
        <mc:Fallback xmlns="">
          <p:sp>
            <p:nvSpPr>
              <p:cNvPr id="5" name="Rectangle 12"/>
              <p:cNvSpPr>
                <a:spLocks noRot="1" noChangeAspect="1" noMove="1" noResize="1" noEditPoints="1" noAdjustHandles="1" noChangeArrowheads="1" noChangeShapeType="1" noTextEdit="1"/>
              </p:cNvSpPr>
              <p:nvPr/>
            </p:nvSpPr>
            <p:spPr bwMode="auto">
              <a:xfrm>
                <a:off x="1948873" y="4581128"/>
                <a:ext cx="8748203" cy="1569660"/>
              </a:xfrm>
              <a:prstGeom prst="rect">
                <a:avLst/>
              </a:prstGeom>
              <a:blipFill>
                <a:blip r:embed="rId4"/>
                <a:stretch>
                  <a:fillRect t="-54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35360" y="260648"/>
            <a:ext cx="11593288" cy="1143000"/>
          </a:xfrm>
        </p:spPr>
        <p:txBody>
          <a:bodyPr>
            <a:normAutofit/>
          </a:bodyPr>
          <a:lstStyle/>
          <a:p>
            <a:pPr>
              <a:defRPr/>
            </a:pPr>
            <a:r>
              <a:rPr lang="hu-HU" dirty="0">
                <a:solidFill>
                  <a:srgbClr val="FF0000"/>
                </a:solidFill>
              </a:rPr>
              <a:t>Homogén lineáris transzformációk tulajdonságai</a:t>
            </a:r>
            <a:endParaRPr lang="en-US" dirty="0">
              <a:solidFill>
                <a:srgbClr val="FF0000"/>
              </a:solidFill>
            </a:endParaRPr>
          </a:p>
        </p:txBody>
      </p:sp>
      <p:sp>
        <p:nvSpPr>
          <p:cNvPr id="15363" name="Rectangle 3"/>
          <p:cNvSpPr>
            <a:spLocks noGrp="1" noChangeArrowheads="1"/>
          </p:cNvSpPr>
          <p:nvPr>
            <p:ph idx="1"/>
          </p:nvPr>
        </p:nvSpPr>
        <p:spPr>
          <a:xfrm>
            <a:off x="533382" y="1199213"/>
            <a:ext cx="11197244" cy="4114800"/>
          </a:xfrm>
        </p:spPr>
        <p:txBody>
          <a:bodyPr>
            <a:normAutofit/>
          </a:bodyPr>
          <a:lstStyle/>
          <a:p>
            <a:r>
              <a:rPr lang="en-US" altLang="hu-HU" dirty="0"/>
              <a:t>E</a:t>
            </a:r>
            <a:r>
              <a:rPr lang="hu-HU" altLang="hu-HU" dirty="0" err="1"/>
              <a:t>gyenest</a:t>
            </a:r>
            <a:r>
              <a:rPr lang="hu-HU" altLang="hu-HU" dirty="0"/>
              <a:t> egyenesbe, </a:t>
            </a:r>
            <a:r>
              <a:rPr lang="en-US" altLang="hu-HU" dirty="0" smtClean="0"/>
              <a:t>s</a:t>
            </a:r>
            <a:r>
              <a:rPr lang="hu-HU" altLang="hu-HU" dirty="0" err="1" smtClean="0"/>
              <a:t>zakaszt</a:t>
            </a:r>
            <a:r>
              <a:rPr lang="hu-HU" altLang="hu-HU" dirty="0" smtClean="0"/>
              <a:t> szakaszba, síkot síkba		        háromszöget háromszögbe, kombinációkat </a:t>
            </a:r>
            <a:r>
              <a:rPr lang="hu-HU" altLang="hu-HU" dirty="0"/>
              <a:t>kombinációkba, konvex kombinációkat konvex kombinációkba </a:t>
            </a:r>
          </a:p>
          <a:p>
            <a:r>
              <a:rPr lang="hu-HU" altLang="hu-HU" dirty="0"/>
              <a:t>Ha nem invertálható, akkor elfajulás lehetséges</a:t>
            </a:r>
            <a:endParaRPr lang="en-US" altLang="hu-HU" dirty="0"/>
          </a:p>
        </p:txBody>
      </p:sp>
      <mc:AlternateContent xmlns:mc="http://schemas.openxmlformats.org/markup-compatibility/2006" xmlns:a14="http://schemas.microsoft.com/office/drawing/2010/main">
        <mc:Choice Requires="a14">
          <p:sp>
            <p:nvSpPr>
              <p:cNvPr id="15364" name="Rectangle 4"/>
              <p:cNvSpPr>
                <a:spLocks noChangeArrowheads="1"/>
              </p:cNvSpPr>
              <p:nvPr/>
            </p:nvSpPr>
            <p:spPr bwMode="auto">
              <a:xfrm>
                <a:off x="547904" y="3447869"/>
                <a:ext cx="11380744" cy="318548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b="1" u="sng" dirty="0" smtClean="0">
                    <a:latin typeface="+mn-lt"/>
                  </a:rPr>
                  <a:t>Egyenestartó </a:t>
                </a:r>
                <a:r>
                  <a:rPr lang="hu-HU" altLang="hu-HU" sz="3200" u="sng" dirty="0" smtClean="0">
                    <a:latin typeface="+mn-lt"/>
                  </a:rPr>
                  <a:t>(</a:t>
                </a:r>
                <a14:m>
                  <m:oMath xmlns:m="http://schemas.openxmlformats.org/officeDocument/2006/math">
                    <m:r>
                      <a:rPr lang="hu-HU" altLang="hu-HU" sz="3200" b="0" i="1" u="sng" smtClean="0">
                        <a:latin typeface="Cambria Math" panose="02040503050406030204" pitchFamily="18" charset="0"/>
                      </a:rPr>
                      <m:t>𝑡</m:t>
                    </m:r>
                    <m:r>
                      <a:rPr lang="hu-HU" altLang="hu-HU" sz="3200" b="1" i="1" u="sng">
                        <a:latin typeface="Cambria Math" panose="02040503050406030204" pitchFamily="18" charset="0"/>
                        <a:ea typeface="Cambria Math" panose="02040503050406030204" pitchFamily="18" charset="0"/>
                      </a:rPr>
                      <m:t>∈(−∞,+∞</m:t>
                    </m:r>
                    <m:r>
                      <a:rPr lang="hu-HU" altLang="hu-HU" sz="3200" b="1" i="0" u="sng" smtClean="0">
                        <a:latin typeface="Cambria Math" panose="02040503050406030204" pitchFamily="18" charset="0"/>
                        <a:ea typeface="Cambria Math" panose="02040503050406030204" pitchFamily="18" charset="0"/>
                      </a:rPr>
                      <m:t>))</m:t>
                    </m:r>
                    <m:r>
                      <a:rPr lang="en-US" altLang="hu-HU" sz="3200" b="1" i="0" u="sng" smtClean="0">
                        <a:latin typeface="Cambria Math" panose="02040503050406030204" pitchFamily="18" charset="0"/>
                        <a:ea typeface="Cambria Math" panose="02040503050406030204" pitchFamily="18" charset="0"/>
                      </a:rPr>
                      <m:t>; </m:t>
                    </m:r>
                  </m:oMath>
                </a14:m>
                <a:r>
                  <a:rPr lang="en-US" altLang="hu-HU" sz="3200" b="1" u="sng" dirty="0">
                    <a:latin typeface="+mn-lt"/>
                  </a:rPr>
                  <a:t>S</a:t>
                </a:r>
                <a:r>
                  <a:rPr lang="hu-HU" altLang="hu-HU" sz="3200" b="1" u="sng" dirty="0" err="1" smtClean="0">
                    <a:latin typeface="+mn-lt"/>
                  </a:rPr>
                  <a:t>zakasztartó</a:t>
                </a:r>
                <a:r>
                  <a:rPr lang="hu-HU" altLang="hu-HU" sz="3200" b="1" u="sng" dirty="0" smtClean="0">
                    <a:latin typeface="+mn-lt"/>
                  </a:rPr>
                  <a:t> </a:t>
                </a:r>
                <a:r>
                  <a:rPr lang="hu-HU" altLang="hu-HU" sz="3200" u="sng" dirty="0" smtClean="0"/>
                  <a:t>(</a:t>
                </a:r>
                <a14:m>
                  <m:oMath xmlns:m="http://schemas.openxmlformats.org/officeDocument/2006/math">
                    <m:r>
                      <a:rPr lang="hu-HU" altLang="hu-HU" sz="3200" i="1" u="sng">
                        <a:latin typeface="Cambria Math" panose="02040503050406030204" pitchFamily="18" charset="0"/>
                      </a:rPr>
                      <m:t>𝑡</m:t>
                    </m:r>
                    <m:r>
                      <a:rPr lang="hu-HU" altLang="hu-HU" sz="3200" b="1" i="1" u="sng">
                        <a:latin typeface="Cambria Math" panose="02040503050406030204" pitchFamily="18" charset="0"/>
                        <a:ea typeface="Cambria Math" panose="02040503050406030204" pitchFamily="18" charset="0"/>
                      </a:rPr>
                      <m:t>∈</m:t>
                    </m:r>
                    <m:r>
                      <a:rPr lang="en-US" altLang="hu-HU" sz="3200" b="1" i="1" u="sng" smtClean="0">
                        <a:latin typeface="Cambria Math" panose="02040503050406030204" pitchFamily="18" charset="0"/>
                        <a:ea typeface="Cambria Math" panose="02040503050406030204" pitchFamily="18" charset="0"/>
                      </a:rPr>
                      <m:t>[</m:t>
                    </m:r>
                    <m:r>
                      <a:rPr lang="en-US" altLang="hu-HU" sz="3200" b="0" i="1" u="sng" smtClean="0">
                        <a:latin typeface="Cambria Math" panose="02040503050406030204" pitchFamily="18" charset="0"/>
                        <a:ea typeface="Cambria Math" panose="02040503050406030204" pitchFamily="18" charset="0"/>
                      </a:rPr>
                      <m:t>0,1</m:t>
                    </m:r>
                    <m:r>
                      <a:rPr lang="en-US" altLang="hu-HU" sz="3200" b="1" i="1" u="sng" smtClean="0">
                        <a:latin typeface="Cambria Math" panose="02040503050406030204" pitchFamily="18" charset="0"/>
                        <a:ea typeface="Cambria Math" panose="02040503050406030204" pitchFamily="18" charset="0"/>
                      </a:rPr>
                      <m:t>]</m:t>
                    </m:r>
                    <m:r>
                      <a:rPr lang="hu-HU" altLang="hu-HU" sz="3200" b="1" u="sng">
                        <a:latin typeface="Cambria Math" panose="02040503050406030204" pitchFamily="18" charset="0"/>
                        <a:ea typeface="Cambria Math" panose="02040503050406030204" pitchFamily="18" charset="0"/>
                      </a:rPr>
                      <m:t>)</m:t>
                    </m:r>
                  </m:oMath>
                </a14:m>
                <a:endParaRPr lang="en-US" altLang="hu-HU" sz="3200" b="1" u="sng" dirty="0">
                  <a:latin typeface="+mn-lt"/>
                </a:endParaRPr>
              </a:p>
              <a:p>
                <a14:m>
                  <m:oMath xmlns:m="http://schemas.openxmlformats.org/officeDocument/2006/math">
                    <m:d>
                      <m:dPr>
                        <m:begChr m:val="["/>
                        <m:endChr m:val="]"/>
                        <m:ctrlPr>
                          <a:rPr lang="en-US" altLang="hu-HU" sz="3200" i="1">
                            <a:latin typeface="Cambria Math"/>
                          </a:rPr>
                        </m:ctrlPr>
                      </m:dPr>
                      <m:e>
                        <m:r>
                          <a:rPr lang="en-US" altLang="hu-HU" sz="3200" i="1">
                            <a:latin typeface="Cambria Math"/>
                          </a:rPr>
                          <m:t>𝑋</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en-US" altLang="hu-HU" sz="3200" i="1">
                            <a:latin typeface="Cambria Math"/>
                          </a:rPr>
                          <m:t>𝑌</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en-US" altLang="hu-HU" sz="3200" i="1">
                            <a:latin typeface="Cambria Math"/>
                          </a:rPr>
                          <m:t>𝑍</m:t>
                        </m:r>
                        <m:d>
                          <m:dPr>
                            <m:ctrlPr>
                              <a:rPr lang="en-US" altLang="hu-HU" sz="3200" i="1">
                                <a:latin typeface="Cambria Math"/>
                              </a:rPr>
                            </m:ctrlPr>
                          </m:dPr>
                          <m:e>
                            <m:r>
                              <a:rPr lang="en-US" altLang="hu-HU" sz="3200" i="1">
                                <a:latin typeface="Cambria Math"/>
                              </a:rPr>
                              <m:t>𝑡</m:t>
                            </m:r>
                          </m:e>
                        </m:d>
                        <m:r>
                          <a:rPr lang="en-US" altLang="hu-HU" sz="3200" i="1">
                            <a:latin typeface="Cambria Math"/>
                          </a:rPr>
                          <m:t>,</m:t>
                        </m:r>
                        <m:r>
                          <a:rPr lang="hu-HU" altLang="hu-HU" sz="3200" i="1">
                            <a:latin typeface="Cambria Math"/>
                          </a:rPr>
                          <m:t>𝑤</m:t>
                        </m:r>
                        <m:d>
                          <m:dPr>
                            <m:ctrlPr>
                              <a:rPr lang="en-US" altLang="hu-HU" sz="3200" i="1">
                                <a:latin typeface="Cambria Math"/>
                              </a:rPr>
                            </m:ctrlPr>
                          </m:dPr>
                          <m:e>
                            <m:r>
                              <a:rPr lang="en-US" altLang="hu-HU" sz="3200" i="1">
                                <a:latin typeface="Cambria Math"/>
                              </a:rPr>
                              <m:t>𝑡</m:t>
                            </m:r>
                          </m:e>
                        </m:d>
                      </m:e>
                    </m:d>
                    <m:r>
                      <a:rPr lang="en-US" altLang="hu-HU" sz="3200" i="1">
                        <a:latin typeface="Cambria Math"/>
                      </a:rPr>
                      <m:t>=[</m:t>
                    </m:r>
                    <m:sSub>
                      <m:sSubPr>
                        <m:ctrlPr>
                          <a:rPr lang="en-US" altLang="hu-HU" sz="3200" i="1">
                            <a:latin typeface="Cambria Math"/>
                          </a:rPr>
                        </m:ctrlPr>
                      </m:sSubPr>
                      <m:e>
                        <m:r>
                          <a:rPr lang="en-US" altLang="hu-HU" sz="3200" i="1">
                            <a:latin typeface="Cambria Math"/>
                          </a:rPr>
                          <m:t>𝑋</m:t>
                        </m:r>
                      </m:e>
                      <m:sub>
                        <m:r>
                          <a:rPr lang="en-US" altLang="hu-HU" sz="3200" i="1">
                            <a:latin typeface="Cambria Math"/>
                          </a:rPr>
                          <m:t>1</m:t>
                        </m:r>
                      </m:sub>
                    </m:sSub>
                  </m:oMath>
                </a14:m>
                <a:r>
                  <a:rPr lang="en-US" altLang="hu-HU" sz="3200" dirty="0">
                    <a:latin typeface="+mn-lt"/>
                  </a:rPr>
                  <a:t>,</a:t>
                </a:r>
                <a:r>
                  <a:rPr lang="en-US" altLang="hu-HU" sz="3200" dirty="0"/>
                  <a:t> </a:t>
                </a:r>
                <a14:m>
                  <m:oMath xmlns:m="http://schemas.openxmlformats.org/officeDocument/2006/math">
                    <m:sSub>
                      <m:sSubPr>
                        <m:ctrlPr>
                          <a:rPr lang="en-US" altLang="hu-HU" sz="3200" i="1">
                            <a:latin typeface="Cambria Math"/>
                          </a:rPr>
                        </m:ctrlPr>
                      </m:sSubPr>
                      <m:e>
                        <m:r>
                          <a:rPr lang="en-US" altLang="hu-HU" sz="3200" i="1">
                            <a:latin typeface="Cambria Math"/>
                          </a:rPr>
                          <m:t>𝑌</m:t>
                        </m:r>
                      </m:e>
                      <m:sub>
                        <m:r>
                          <a:rPr lang="en-US" altLang="hu-HU" sz="3200" i="1">
                            <a:latin typeface="Cambria Math"/>
                          </a:rPr>
                          <m:t>1</m:t>
                        </m:r>
                      </m:sub>
                    </m:sSub>
                    <m:r>
                      <a:rPr lang="en-US" altLang="hu-HU" sz="3200" i="1">
                        <a:latin typeface="Cambria Math"/>
                      </a:rPr>
                      <m:t>,</m:t>
                    </m:r>
                    <m:sSub>
                      <m:sSubPr>
                        <m:ctrlPr>
                          <a:rPr lang="en-US" altLang="hu-HU" sz="3200" i="1">
                            <a:latin typeface="Cambria Math"/>
                          </a:rPr>
                        </m:ctrlPr>
                      </m:sSubPr>
                      <m:e>
                        <m:r>
                          <a:rPr lang="en-US" altLang="hu-HU" sz="3200" i="1">
                            <a:latin typeface="Cambria Math"/>
                          </a:rPr>
                          <m:t>𝑍</m:t>
                        </m:r>
                      </m:e>
                      <m:sub>
                        <m:r>
                          <a:rPr lang="en-US" altLang="hu-HU" sz="3200" i="1">
                            <a:latin typeface="Cambria Math"/>
                          </a:rPr>
                          <m:t>1</m:t>
                        </m:r>
                      </m:sub>
                    </m:sSub>
                    <m:r>
                      <a:rPr lang="en-US" altLang="hu-HU" sz="3200" i="1">
                        <a:latin typeface="Cambria Math"/>
                      </a:rPr>
                      <m:t>,</m:t>
                    </m:r>
                    <m:sSub>
                      <m:sSubPr>
                        <m:ctrlPr>
                          <a:rPr lang="en-US" altLang="hu-HU" sz="3200" i="1">
                            <a:latin typeface="Cambria Math"/>
                          </a:rPr>
                        </m:ctrlPr>
                      </m:sSubPr>
                      <m:e>
                        <m:r>
                          <a:rPr lang="hu-HU" altLang="hu-HU" sz="3200" i="1">
                            <a:latin typeface="Cambria Math"/>
                          </a:rPr>
                          <m:t>𝑤</m:t>
                        </m:r>
                      </m:e>
                      <m:sub>
                        <m:r>
                          <a:rPr lang="en-US" altLang="hu-HU" sz="3200" i="1">
                            <a:latin typeface="Cambria Math"/>
                          </a:rPr>
                          <m:t>1</m:t>
                        </m:r>
                      </m:sub>
                    </m:sSub>
                    <m:r>
                      <a:rPr lang="en-US" altLang="hu-HU" sz="3200" i="1">
                        <a:latin typeface="Cambria Math"/>
                      </a:rPr>
                      <m:t>]</m:t>
                    </m:r>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i="1">
                            <a:latin typeface="Cambria Math"/>
                          </a:rPr>
                          <m:t>𝑋</m:t>
                        </m:r>
                      </m:e>
                      <m:sub>
                        <m:r>
                          <a:rPr lang="en-US" altLang="hu-HU" sz="3200" i="1">
                            <a:latin typeface="Cambria Math"/>
                          </a:rPr>
                          <m:t>2</m:t>
                        </m:r>
                      </m:sub>
                    </m:sSub>
                  </m:oMath>
                </a14:m>
                <a:r>
                  <a:rPr lang="en-US" altLang="hu-HU" sz="3200" dirty="0"/>
                  <a:t>,</a:t>
                </a:r>
                <a14:m>
                  <m:oMath xmlns:m="http://schemas.openxmlformats.org/officeDocument/2006/math">
                    <m:sSub>
                      <m:sSubPr>
                        <m:ctrlPr>
                          <a:rPr lang="en-US" altLang="hu-HU" sz="3200" i="1">
                            <a:latin typeface="Cambria Math"/>
                          </a:rPr>
                        </m:ctrlPr>
                      </m:sSubPr>
                      <m:e>
                        <m:r>
                          <a:rPr lang="en-US" altLang="hu-HU" sz="3200" i="1">
                            <a:latin typeface="Cambria Math"/>
                          </a:rPr>
                          <m:t>𝑌</m:t>
                        </m:r>
                      </m:e>
                      <m:sub>
                        <m:r>
                          <a:rPr lang="en-US" altLang="hu-HU" sz="3200" i="1">
                            <a:latin typeface="Cambria Math"/>
                          </a:rPr>
                          <m:t>2</m:t>
                        </m:r>
                      </m:sub>
                    </m:sSub>
                    <m:r>
                      <a:rPr lang="en-US" altLang="hu-HU" sz="3200" i="1">
                        <a:latin typeface="Cambria Math"/>
                      </a:rPr>
                      <m:t>,</m:t>
                    </m:r>
                    <m:sSub>
                      <m:sSubPr>
                        <m:ctrlPr>
                          <a:rPr lang="en-US" altLang="hu-HU" sz="3200" i="1">
                            <a:latin typeface="Cambria Math"/>
                          </a:rPr>
                        </m:ctrlPr>
                      </m:sSubPr>
                      <m:e>
                        <m:r>
                          <a:rPr lang="en-US" altLang="hu-HU" sz="3200" i="1">
                            <a:latin typeface="Cambria Math"/>
                          </a:rPr>
                          <m:t>𝑍</m:t>
                        </m:r>
                      </m:e>
                      <m:sub>
                        <m:r>
                          <a:rPr lang="en-US" altLang="hu-HU" sz="3200" i="1">
                            <a:latin typeface="Cambria Math"/>
                          </a:rPr>
                          <m:t>2</m:t>
                        </m:r>
                      </m:sub>
                    </m:sSub>
                    <m:r>
                      <a:rPr lang="en-US" altLang="hu-HU" sz="3200" i="1">
                        <a:latin typeface="Cambria Math"/>
                      </a:rPr>
                      <m:t>,</m:t>
                    </m:r>
                    <m:sSub>
                      <m:sSubPr>
                        <m:ctrlPr>
                          <a:rPr lang="en-US" altLang="hu-HU" sz="3200" i="1">
                            <a:latin typeface="Cambria Math"/>
                          </a:rPr>
                        </m:ctrlPr>
                      </m:sSubPr>
                      <m:e>
                        <m:r>
                          <a:rPr lang="hu-HU" altLang="hu-HU" sz="3200" i="1">
                            <a:latin typeface="Cambria Math"/>
                          </a:rPr>
                          <m:t>𝑤</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a14:m>
                <a:endParaRPr lang="hu-HU" altLang="hu-HU" sz="2600" dirty="0">
                  <a:latin typeface="+mn-lt"/>
                </a:endParaRPr>
              </a:p>
              <a:p>
                <a:endParaRPr lang="en-US" altLang="hu-HU" sz="900" dirty="0"/>
              </a:p>
              <a:p>
                <a14:m>
                  <m:oMath xmlns:m="http://schemas.openxmlformats.org/officeDocument/2006/math">
                    <m:r>
                      <a:rPr lang="en-US" altLang="hu-HU" sz="3200" b="1" i="1">
                        <a:latin typeface="Cambria Math"/>
                      </a:rPr>
                      <m:t>𝒑</m:t>
                    </m:r>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1</m:t>
                        </m:r>
                      </m:sub>
                    </m:sSub>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a14:m>
                <a:r>
                  <a:rPr lang="en-US" altLang="hu-HU" sz="3200" dirty="0"/>
                  <a:t> 	// </a:t>
                </a:r>
                <a14:m>
                  <m:oMath xmlns:m="http://schemas.openxmlformats.org/officeDocument/2006/math">
                    <m:r>
                      <a:rPr lang="en-US" altLang="hu-HU" sz="3200" i="1">
                        <a:latin typeface="Cambria Math"/>
                        <a:ea typeface="Cambria Math"/>
                      </a:rPr>
                      <m:t>∙</m:t>
                    </m:r>
                    <m:r>
                      <a:rPr lang="en-US" altLang="hu-HU" sz="3200" b="1">
                        <a:latin typeface="Cambria Math"/>
                        <a:ea typeface="Cambria Math"/>
                      </a:rPr>
                      <m:t>𝐓</m:t>
                    </m:r>
                  </m:oMath>
                </a14:m>
                <a:endParaRPr lang="hu-HU" altLang="hu-HU" sz="3200" b="1" dirty="0">
                  <a:cs typeface="Times New Roman" pitchFamily="18" charset="0"/>
                </a:endParaRPr>
              </a:p>
              <a:p>
                <a:endParaRPr lang="en-US" altLang="hu-HU" sz="1600" b="1" dirty="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a:latin typeface="Cambria Math"/>
                            </a:rPr>
                            <m:t>(</m:t>
                          </m:r>
                          <m:r>
                            <a:rPr lang="en-US" altLang="hu-HU" sz="3200" b="1" i="1">
                              <a:latin typeface="Cambria Math"/>
                            </a:rPr>
                            <m:t>𝒑</m:t>
                          </m:r>
                        </m:e>
                        <m:sub>
                          <m:r>
                            <a:rPr lang="en-US" altLang="hu-HU" sz="3200" i="1">
                              <a:latin typeface="Cambria Math"/>
                            </a:rPr>
                            <m:t>1</m:t>
                          </m:r>
                        </m:sub>
                      </m:sSub>
                      <m:r>
                        <a:rPr lang="en-US" altLang="hu-HU" sz="3200" i="1">
                          <a:latin typeface="Cambria Math"/>
                          <a:ea typeface="Cambria Math"/>
                        </a:rPr>
                        <m:t>∙</m:t>
                      </m:r>
                      <m:r>
                        <a:rPr lang="en-US" altLang="hu-HU" sz="3200" b="1">
                          <a:latin typeface="Cambria Math"/>
                          <a:ea typeface="Cambria Math"/>
                        </a:rPr>
                        <m:t>𝐓</m:t>
                      </m:r>
                      <m:r>
                        <a:rPr lang="en-US" altLang="hu-HU" sz="3200" i="1">
                          <a:latin typeface="Cambria Math"/>
                          <a:ea typeface="Cambria Math"/>
                        </a:rPr>
                        <m:t>)</m:t>
                      </m:r>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a:latin typeface="Cambria Math"/>
                            </a:rPr>
                            <m:t>(</m:t>
                          </m:r>
                          <m:r>
                            <a:rPr lang="en-US" altLang="hu-HU" sz="3200" b="1" i="1">
                              <a:latin typeface="Cambria Math"/>
                            </a:rPr>
                            <m:t>𝒑</m:t>
                          </m:r>
                        </m:e>
                        <m:sub>
                          <m:r>
                            <a:rPr lang="en-US" altLang="hu-HU" sz="3200" i="1">
                              <a:latin typeface="Cambria Math"/>
                            </a:rPr>
                            <m:t>2</m:t>
                          </m:r>
                        </m:sub>
                      </m:sSub>
                      <m:r>
                        <a:rPr lang="en-US" altLang="hu-HU" sz="3200" i="1">
                          <a:latin typeface="Cambria Math"/>
                          <a:ea typeface="Cambria Math"/>
                        </a:rPr>
                        <m:t>∙</m:t>
                      </m:r>
                      <m:r>
                        <a:rPr lang="en-US" altLang="hu-HU" sz="3200" b="1">
                          <a:latin typeface="Cambria Math"/>
                          <a:ea typeface="Cambria Math"/>
                        </a:rPr>
                        <m:t>𝐓</m:t>
                      </m:r>
                      <m:r>
                        <a:rPr lang="en-US" altLang="hu-HU" sz="3200" i="1">
                          <a:latin typeface="Cambria Math"/>
                          <a:ea typeface="Cambria Math"/>
                        </a:rPr>
                        <m:t>)</m:t>
                      </m:r>
                      <m:r>
                        <a:rPr lang="en-US" altLang="hu-HU" sz="3200" i="1">
                          <a:latin typeface="Cambria Math"/>
                        </a:rPr>
                        <m:t>(1−</m:t>
                      </m:r>
                      <m:r>
                        <a:rPr lang="en-US" altLang="hu-HU" sz="3200" i="1">
                          <a:latin typeface="Cambria Math"/>
                        </a:rPr>
                        <m:t>𝑡</m:t>
                      </m:r>
                      <m:r>
                        <a:rPr lang="en-US" altLang="hu-HU" sz="3200" i="1">
                          <a:latin typeface="Cambria Math"/>
                        </a:rPr>
                        <m:t>)</m:t>
                      </m:r>
                    </m:oMath>
                  </m:oMathPara>
                </a14:m>
                <a:endParaRPr lang="hu-HU" altLang="hu-HU" sz="3200" b="1" dirty="0">
                  <a:cs typeface="Times New Roman" pitchFamily="18" charset="0"/>
                </a:endParaRPr>
              </a:p>
              <a:p>
                <a:endParaRPr lang="hu-HU" altLang="hu-HU" sz="1600" b="1" dirty="0">
                  <a:cs typeface="Times New Roman" pitchFamily="18" charset="0"/>
                </a:endParaRPr>
              </a:p>
              <a:p>
                <a:pPr/>
                <a14:m>
                  <m:oMathPara xmlns:m="http://schemas.openxmlformats.org/officeDocument/2006/math">
                    <m:oMathParaPr>
                      <m:jc m:val="left"/>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d>
                        <m:dPr>
                          <m:ctrlPr>
                            <a:rPr lang="en-US" altLang="hu-HU" sz="3200" i="1">
                              <a:latin typeface="Cambria Math"/>
                            </a:rPr>
                          </m:ctrlPr>
                        </m:dPr>
                        <m:e>
                          <m:r>
                            <a:rPr lang="en-US" altLang="hu-HU" sz="3200" i="1">
                              <a:latin typeface="Cambria Math"/>
                            </a:rPr>
                            <m:t>𝑡</m:t>
                          </m:r>
                        </m:e>
                      </m:d>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1</m:t>
                          </m:r>
                        </m:sub>
                      </m:sSub>
                      <m:r>
                        <a:rPr lang="en-US" altLang="hu-HU" sz="3200" i="1">
                          <a:latin typeface="Cambria Math"/>
                        </a:rPr>
                        <m:t>𝑡</m:t>
                      </m:r>
                      <m:r>
                        <a:rPr lang="en-US" altLang="hu-HU" sz="3200" i="1">
                          <a:latin typeface="Cambria Math"/>
                        </a:rPr>
                        <m:t>+</m:t>
                      </m:r>
                      <m:sSub>
                        <m:sSubPr>
                          <m:ctrlPr>
                            <a:rPr lang="en-US" altLang="hu-HU" sz="3200" i="1">
                              <a:latin typeface="Cambria Math"/>
                            </a:rPr>
                          </m:ctrlPr>
                        </m:sSubPr>
                        <m:e>
                          <m:r>
                            <a:rPr lang="en-US" altLang="hu-HU" sz="3200" b="1" i="1">
                              <a:latin typeface="Cambria Math"/>
                            </a:rPr>
                            <m:t>𝒑</m:t>
                          </m:r>
                        </m:e>
                        <m:sub>
                          <m:r>
                            <a:rPr lang="en-US" altLang="hu-HU" sz="3200" i="1">
                              <a:latin typeface="Cambria Math"/>
                            </a:rPr>
                            <m:t>2</m:t>
                          </m:r>
                        </m:sub>
                      </m:sSub>
                      <m:r>
                        <a:rPr lang="en-US" altLang="hu-HU" sz="3200" i="1">
                          <a:latin typeface="Cambria Math"/>
                        </a:rPr>
                        <m:t>(1−</m:t>
                      </m:r>
                      <m:r>
                        <a:rPr lang="en-US" altLang="hu-HU" sz="3200" i="1">
                          <a:latin typeface="Cambria Math"/>
                        </a:rPr>
                        <m:t>𝑡</m:t>
                      </m:r>
                      <m:r>
                        <a:rPr lang="en-US" altLang="hu-HU" sz="3200" i="1">
                          <a:latin typeface="Cambria Math"/>
                        </a:rPr>
                        <m:t>)</m:t>
                      </m:r>
                    </m:oMath>
                  </m:oMathPara>
                </a14:m>
                <a:endParaRPr lang="en-US" altLang="hu-HU" sz="3200" b="1" dirty="0">
                  <a:cs typeface="Times New Roman" pitchFamily="18" charset="0"/>
                </a:endParaRPr>
              </a:p>
            </p:txBody>
          </p:sp>
        </mc:Choice>
        <mc:Fallback xmlns="">
          <p:sp>
            <p:nvSpPr>
              <p:cNvPr id="15364" name="Rectangle 4"/>
              <p:cNvSpPr>
                <a:spLocks noRot="1" noChangeAspect="1" noMove="1" noResize="1" noEditPoints="1" noAdjustHandles="1" noChangeArrowheads="1" noChangeShapeType="1" noTextEdit="1"/>
              </p:cNvSpPr>
              <p:nvPr/>
            </p:nvSpPr>
            <p:spPr bwMode="auto">
              <a:xfrm>
                <a:off x="547904" y="3447869"/>
                <a:ext cx="11380744" cy="3185487"/>
              </a:xfrm>
              <a:prstGeom prst="rect">
                <a:avLst/>
              </a:prstGeom>
              <a:blipFill>
                <a:blip r:embed="rId3"/>
                <a:stretch>
                  <a:fillRect l="-1393" t="-28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Szövegdoboz 1"/>
          <p:cNvSpPr txBox="1"/>
          <p:nvPr/>
        </p:nvSpPr>
        <p:spPr>
          <a:xfrm>
            <a:off x="2207568" y="6010311"/>
            <a:ext cx="316112" cy="461665"/>
          </a:xfrm>
          <a:prstGeom prst="rect">
            <a:avLst/>
          </a:prstGeom>
          <a:noFill/>
        </p:spPr>
        <p:txBody>
          <a:bodyPr wrap="none" rtlCol="0">
            <a:spAutoFit/>
          </a:bodyPr>
          <a:lstStyle/>
          <a:p>
            <a:r>
              <a:rPr lang="en-US" dirty="0">
                <a:latin typeface="Cambria Math"/>
              </a:rPr>
              <a:t>*</a:t>
            </a:r>
          </a:p>
        </p:txBody>
      </p:sp>
      <p:sp>
        <p:nvSpPr>
          <p:cNvPr id="6" name="Szövegdoboz 5"/>
          <p:cNvSpPr txBox="1"/>
          <p:nvPr/>
        </p:nvSpPr>
        <p:spPr>
          <a:xfrm>
            <a:off x="3323692" y="6025119"/>
            <a:ext cx="316112" cy="461665"/>
          </a:xfrm>
          <a:prstGeom prst="rect">
            <a:avLst/>
          </a:prstGeom>
          <a:noFill/>
        </p:spPr>
        <p:txBody>
          <a:bodyPr wrap="none" rtlCol="0">
            <a:spAutoFit/>
          </a:bodyPr>
          <a:lstStyle/>
          <a:p>
            <a:r>
              <a:rPr lang="en-US" dirty="0">
                <a:latin typeface="Cambria Math"/>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049714" y="145472"/>
            <a:ext cx="8051352" cy="1143000"/>
          </a:xfrm>
        </p:spPr>
        <p:txBody>
          <a:bodyPr/>
          <a:lstStyle/>
          <a:p>
            <a:pPr>
              <a:defRPr/>
            </a:pPr>
            <a:r>
              <a:rPr lang="hu-HU" dirty="0" smtClean="0">
                <a:solidFill>
                  <a:srgbClr val="FF0000"/>
                </a:solidFill>
              </a:rPr>
              <a:t>Transzformációk</a:t>
            </a:r>
            <a:endParaRPr lang="en-US" dirty="0" smtClean="0">
              <a:solidFill>
                <a:srgbClr val="FF0000"/>
              </a:solidFill>
            </a:endParaRPr>
          </a:p>
        </p:txBody>
      </p:sp>
      <p:sp>
        <p:nvSpPr>
          <p:cNvPr id="3076" name="Line 4"/>
          <p:cNvSpPr>
            <a:spLocks noChangeShapeType="1"/>
          </p:cNvSpPr>
          <p:nvPr/>
        </p:nvSpPr>
        <p:spPr bwMode="auto">
          <a:xfrm flipV="1">
            <a:off x="2124153" y="3628577"/>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077" name="Line 5"/>
          <p:cNvSpPr>
            <a:spLocks noChangeShapeType="1"/>
          </p:cNvSpPr>
          <p:nvPr/>
        </p:nvSpPr>
        <p:spPr bwMode="auto">
          <a:xfrm flipV="1">
            <a:off x="2124154" y="5139877"/>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078" name="Freeform 7"/>
          <p:cNvSpPr>
            <a:spLocks/>
          </p:cNvSpPr>
          <p:nvPr/>
        </p:nvSpPr>
        <p:spPr bwMode="auto">
          <a:xfrm>
            <a:off x="3346485" y="4057221"/>
            <a:ext cx="1560513" cy="1198563"/>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3079" name="Freeform 8"/>
          <p:cNvSpPr>
            <a:spLocks/>
          </p:cNvSpPr>
          <p:nvPr/>
        </p:nvSpPr>
        <p:spPr bwMode="auto">
          <a:xfrm rot="3311715">
            <a:off x="2216339" y="2830182"/>
            <a:ext cx="973137" cy="971550"/>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3080" name="Oval 9"/>
          <p:cNvSpPr>
            <a:spLocks noChangeArrowheads="1"/>
          </p:cNvSpPr>
          <p:nvPr/>
        </p:nvSpPr>
        <p:spPr bwMode="auto">
          <a:xfrm>
            <a:off x="3685915" y="4130011"/>
            <a:ext cx="2873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082" name="Text Box 11"/>
              <p:cNvSpPr txBox="1">
                <a:spLocks noChangeArrowheads="1"/>
              </p:cNvSpPr>
              <p:nvPr/>
            </p:nvSpPr>
            <p:spPr bwMode="auto">
              <a:xfrm>
                <a:off x="1867688" y="2139920"/>
                <a:ext cx="287835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sz="2800" i="1">
                              <a:latin typeface="Cambria Math"/>
                            </a:rPr>
                          </m:ctrlPr>
                        </m:dPr>
                        <m:e>
                          <m:sSup>
                            <m:sSupPr>
                              <m:ctrlPr>
                                <a:rPr lang="en-US" sz="2800" i="1">
                                  <a:latin typeface="Cambria Math"/>
                                </a:rPr>
                              </m:ctrlPr>
                            </m:sSupPr>
                            <m:e>
                              <m:r>
                                <a:rPr lang="en-US" sz="2800" i="1">
                                  <a:latin typeface="Cambria Math"/>
                                </a:rPr>
                                <m:t>𝑥</m:t>
                              </m:r>
                            </m:e>
                            <m:sup>
                              <m:r>
                                <a:rPr lang="en-US" sz="2800" i="1">
                                  <a:latin typeface="Cambria Math" panose="02040503050406030204" pitchFamily="18" charset="0"/>
                                </a:rPr>
                                <m:t>′</m:t>
                              </m:r>
                            </m:sup>
                          </m:sSup>
                          <m:r>
                            <a:rPr lang="en-US" sz="2800" i="1">
                              <a:latin typeface="Cambria Math"/>
                            </a:rPr>
                            <m:t>,</m:t>
                          </m:r>
                          <m:sSup>
                            <m:sSupPr>
                              <m:ctrlPr>
                                <a:rPr lang="en-US" sz="2800" i="1">
                                  <a:latin typeface="Cambria Math"/>
                                </a:rPr>
                              </m:ctrlPr>
                            </m:sSupPr>
                            <m:e>
                              <m:r>
                                <a:rPr lang="en-US" sz="2800" i="1">
                                  <a:latin typeface="Cambria Math"/>
                                </a:rPr>
                                <m:t>𝑦</m:t>
                              </m:r>
                            </m:e>
                            <m:sup>
                              <m:r>
                                <a:rPr lang="en-US" sz="2800">
                                  <a:latin typeface="Cambria Math" panose="02040503050406030204" pitchFamily="18" charset="0"/>
                                </a:rPr>
                                <m:t>′</m:t>
                              </m:r>
                            </m:sup>
                          </m:sSup>
                        </m:e>
                      </m:d>
                      <m:r>
                        <a:rPr lang="en-US" sz="2800">
                          <a:latin typeface="Cambria Math" panose="02040503050406030204" pitchFamily="18" charset="0"/>
                        </a:rPr>
                        <m:t>=</m:t>
                      </m:r>
                      <m:r>
                        <a:rPr lang="en-US" sz="2800" i="1">
                          <a:latin typeface="Cambria Math" panose="02040503050406030204" pitchFamily="18" charset="0"/>
                        </a:rPr>
                        <m:t>𝑇</m:t>
                      </m:r>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xmlns="">
          <p:sp>
            <p:nvSpPr>
              <p:cNvPr id="3082" name="Text Box 11"/>
              <p:cNvSpPr txBox="1">
                <a:spLocks noRot="1" noChangeAspect="1" noMove="1" noResize="1" noEditPoints="1" noAdjustHandles="1" noChangeArrowheads="1" noChangeShapeType="1" noTextEdit="1"/>
              </p:cNvSpPr>
              <p:nvPr/>
            </p:nvSpPr>
            <p:spPr bwMode="auto">
              <a:xfrm>
                <a:off x="1867688" y="2139920"/>
                <a:ext cx="2878352"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83" name="Oval 12"/>
          <p:cNvSpPr>
            <a:spLocks noChangeArrowheads="1"/>
          </p:cNvSpPr>
          <p:nvPr/>
        </p:nvSpPr>
        <p:spPr bwMode="auto">
          <a:xfrm>
            <a:off x="2682658" y="2873459"/>
            <a:ext cx="287337"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085" name="Line 15"/>
          <p:cNvSpPr>
            <a:spLocks noChangeShapeType="1"/>
          </p:cNvSpPr>
          <p:nvPr/>
        </p:nvSpPr>
        <p:spPr bwMode="auto">
          <a:xfrm flipH="1" flipV="1">
            <a:off x="2969994" y="3176111"/>
            <a:ext cx="748939" cy="97127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2" name="Téglalap 1"/>
              <p:cNvSpPr/>
              <p:nvPr/>
            </p:nvSpPr>
            <p:spPr>
              <a:xfrm>
                <a:off x="2853719" y="4384227"/>
                <a:ext cx="11143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2853719" y="4384227"/>
                <a:ext cx="1114343"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3387406" y="3310404"/>
                <a:ext cx="49552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oMath>
                  </m:oMathPara>
                </a14:m>
                <a:endParaRPr lang="hu-HU" sz="2800" dirty="0"/>
              </a:p>
            </p:txBody>
          </p:sp>
        </mc:Choice>
        <mc:Fallback xmlns="">
          <p:sp>
            <p:nvSpPr>
              <p:cNvPr id="3" name="Téglalap 2"/>
              <p:cNvSpPr>
                <a:spLocks noRot="1" noChangeAspect="1" noMove="1" noResize="1" noEditPoints="1" noAdjustHandles="1" noChangeArrowheads="1" noChangeShapeType="1" noTextEdit="1"/>
              </p:cNvSpPr>
              <p:nvPr/>
            </p:nvSpPr>
            <p:spPr>
              <a:xfrm>
                <a:off x="3387406" y="3310404"/>
                <a:ext cx="495520" cy="523220"/>
              </a:xfrm>
              <a:prstGeom prst="rect">
                <a:avLst/>
              </a:prstGeom>
              <a:blipFill>
                <a:blip r:embed="rId5"/>
                <a:stretch>
                  <a:fillRect/>
                </a:stretch>
              </a:blipFill>
            </p:spPr>
            <p:txBody>
              <a:bodyPr/>
              <a:lstStyle/>
              <a:p>
                <a:r>
                  <a:rPr lang="hu-HU">
                    <a:noFill/>
                  </a:rPr>
                  <a:t> </a:t>
                </a:r>
              </a:p>
            </p:txBody>
          </p:sp>
        </mc:Fallback>
      </mc:AlternateContent>
      <p:sp>
        <p:nvSpPr>
          <p:cNvPr id="4" name="Téglalap 3"/>
          <p:cNvSpPr/>
          <p:nvPr/>
        </p:nvSpPr>
        <p:spPr>
          <a:xfrm>
            <a:off x="2209007" y="1445874"/>
            <a:ext cx="8099461" cy="480131"/>
          </a:xfrm>
          <a:prstGeom prst="rect">
            <a:avLst/>
          </a:prstGeom>
        </p:spPr>
        <p:txBody>
          <a:bodyPr wrap="none">
            <a:spAutoFit/>
          </a:bodyPr>
          <a:lstStyle/>
          <a:p>
            <a:pPr>
              <a:lnSpc>
                <a:spcPct val="90000"/>
              </a:lnSpc>
            </a:pPr>
            <a:r>
              <a:rPr lang="en-US" altLang="hu-HU" sz="2800" u="sng" dirty="0">
                <a:latin typeface="+mn-lt"/>
              </a:rPr>
              <a:t>Pont</a:t>
            </a:r>
            <a:r>
              <a:rPr lang="hu-HU" altLang="hu-HU" sz="2800" u="sng" dirty="0">
                <a:latin typeface="+mn-lt"/>
              </a:rPr>
              <a:t>hoz </a:t>
            </a:r>
            <a:r>
              <a:rPr lang="hu-HU" altLang="hu-HU" sz="2800" u="sng" dirty="0" smtClean="0">
                <a:latin typeface="+mn-lt"/>
              </a:rPr>
              <a:t>pontot (koordinátákhoz koordinátákat) </a:t>
            </a:r>
            <a:r>
              <a:rPr lang="hu-HU" altLang="hu-HU" sz="2800" u="sng" dirty="0">
                <a:latin typeface="+mn-lt"/>
              </a:rPr>
              <a:t>rendel</a:t>
            </a:r>
            <a:endParaRPr lang="en-US" altLang="hu-HU" sz="2800" u="sng" dirty="0">
              <a:latin typeface="+mn-lt"/>
            </a:endParaRPr>
          </a:p>
        </p:txBody>
      </p:sp>
      <p:sp>
        <p:nvSpPr>
          <p:cNvPr id="7" name="Téglalap 6"/>
          <p:cNvSpPr/>
          <p:nvPr/>
        </p:nvSpPr>
        <p:spPr>
          <a:xfrm>
            <a:off x="2627294" y="6030000"/>
            <a:ext cx="7167218" cy="480131"/>
          </a:xfrm>
          <a:prstGeom prst="rect">
            <a:avLst/>
          </a:prstGeom>
        </p:spPr>
        <p:txBody>
          <a:bodyPr wrap="none">
            <a:spAutoFit/>
          </a:bodyPr>
          <a:lstStyle/>
          <a:p>
            <a:pPr>
              <a:lnSpc>
                <a:spcPct val="90000"/>
              </a:lnSpc>
            </a:pPr>
            <a:r>
              <a:rPr lang="hu-HU" altLang="hu-HU" sz="2800" b="1" dirty="0">
                <a:latin typeface="+mn-lt"/>
              </a:rPr>
              <a:t>Tönkre tehetik reprezentációt és az </a:t>
            </a:r>
            <a:r>
              <a:rPr lang="hu-HU" altLang="hu-HU" sz="2800" b="1" dirty="0" smtClean="0">
                <a:latin typeface="+mn-lt"/>
              </a:rPr>
              <a:t>egyenletet</a:t>
            </a:r>
            <a:r>
              <a:rPr lang="en-US" altLang="hu-HU" sz="2800" b="1" dirty="0" smtClean="0">
                <a:latin typeface="+mn-lt"/>
              </a:rPr>
              <a:t>!</a:t>
            </a:r>
            <a:endParaRPr lang="hu-HU" altLang="hu-HU" sz="2800" b="1" dirty="0">
              <a:latin typeface="+mn-lt"/>
            </a:endParaRPr>
          </a:p>
        </p:txBody>
      </p:sp>
      <p:grpSp>
        <p:nvGrpSpPr>
          <p:cNvPr id="8" name="Csoportba foglalás 7"/>
          <p:cNvGrpSpPr/>
          <p:nvPr/>
        </p:nvGrpSpPr>
        <p:grpSpPr>
          <a:xfrm>
            <a:off x="6889892" y="3691970"/>
            <a:ext cx="1368426" cy="1511300"/>
            <a:chOff x="5953788" y="3720248"/>
            <a:chExt cx="1368426" cy="1511300"/>
          </a:xfrm>
        </p:grpSpPr>
        <p:sp>
          <p:nvSpPr>
            <p:cNvPr id="15" name="Line 4"/>
            <p:cNvSpPr>
              <a:spLocks noChangeShapeType="1"/>
            </p:cNvSpPr>
            <p:nvPr/>
          </p:nvSpPr>
          <p:spPr bwMode="auto">
            <a:xfrm flipV="1">
              <a:off x="5953788" y="3720248"/>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6" name="Line 5"/>
            <p:cNvSpPr>
              <a:spLocks noChangeShapeType="1"/>
            </p:cNvSpPr>
            <p:nvPr/>
          </p:nvSpPr>
          <p:spPr bwMode="auto">
            <a:xfrm flipV="1">
              <a:off x="5953789" y="5231548"/>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p:sp>
        <p:nvSpPr>
          <p:cNvPr id="17" name="Freeform 7"/>
          <p:cNvSpPr>
            <a:spLocks/>
          </p:cNvSpPr>
          <p:nvPr/>
        </p:nvSpPr>
        <p:spPr bwMode="auto">
          <a:xfrm>
            <a:off x="8112224" y="4120614"/>
            <a:ext cx="1560513" cy="1198563"/>
          </a:xfrm>
          <a:custGeom>
            <a:avLst/>
            <a:gdLst>
              <a:gd name="T0" fmla="*/ 2147483647 w 983"/>
              <a:gd name="T1" fmla="*/ 2147483647 h 755"/>
              <a:gd name="T2" fmla="*/ 2147483647 w 983"/>
              <a:gd name="T3" fmla="*/ 0 h 755"/>
              <a:gd name="T4" fmla="*/ 2147483647 w 983"/>
              <a:gd name="T5" fmla="*/ 2147483647 h 755"/>
              <a:gd name="T6" fmla="*/ 2147483647 w 983"/>
              <a:gd name="T7" fmla="*/ 2147483647 h 755"/>
              <a:gd name="T8" fmla="*/ 2147483647 w 983"/>
              <a:gd name="T9" fmla="*/ 2147483647 h 755"/>
              <a:gd name="T10" fmla="*/ 2147483647 w 983"/>
              <a:gd name="T11" fmla="*/ 2147483647 h 755"/>
              <a:gd name="T12" fmla="*/ 2147483647 w 983"/>
              <a:gd name="T13" fmla="*/ 2147483647 h 755"/>
              <a:gd name="T14" fmla="*/ 0 60000 65536"/>
              <a:gd name="T15" fmla="*/ 0 60000 65536"/>
              <a:gd name="T16" fmla="*/ 0 60000 65536"/>
              <a:gd name="T17" fmla="*/ 0 60000 65536"/>
              <a:gd name="T18" fmla="*/ 0 60000 65536"/>
              <a:gd name="T19" fmla="*/ 0 60000 65536"/>
              <a:gd name="T20" fmla="*/ 0 60000 65536"/>
              <a:gd name="T21" fmla="*/ 0 w 983"/>
              <a:gd name="T22" fmla="*/ 0 h 755"/>
              <a:gd name="T23" fmla="*/ 983 w 983"/>
              <a:gd name="T24" fmla="*/ 755 h 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755">
                <a:moveTo>
                  <a:pt x="900" y="181"/>
                </a:moveTo>
                <a:cubicBezTo>
                  <a:pt x="817" y="75"/>
                  <a:pt x="500" y="0"/>
                  <a:pt x="356" y="0"/>
                </a:cubicBezTo>
                <a:cubicBezTo>
                  <a:pt x="212" y="0"/>
                  <a:pt x="0" y="105"/>
                  <a:pt x="38" y="181"/>
                </a:cubicBezTo>
                <a:cubicBezTo>
                  <a:pt x="76" y="257"/>
                  <a:pt x="522" y="362"/>
                  <a:pt x="582" y="453"/>
                </a:cubicBezTo>
                <a:cubicBezTo>
                  <a:pt x="642" y="544"/>
                  <a:pt x="355" y="695"/>
                  <a:pt x="401" y="725"/>
                </a:cubicBezTo>
                <a:cubicBezTo>
                  <a:pt x="447" y="755"/>
                  <a:pt x="772" y="726"/>
                  <a:pt x="855" y="635"/>
                </a:cubicBezTo>
                <a:cubicBezTo>
                  <a:pt x="938" y="544"/>
                  <a:pt x="983" y="287"/>
                  <a:pt x="900" y="181"/>
                </a:cubicBezTo>
                <a:close/>
              </a:path>
            </a:pathLst>
          </a:custGeom>
          <a:solidFill>
            <a:schemeClr val="accent1"/>
          </a:solidFill>
          <a:ln w="12700" cap="flat" cmpd="sng">
            <a:solidFill>
              <a:schemeClr val="tx1"/>
            </a:solidFill>
            <a:prstDash val="solid"/>
            <a:round/>
            <a:headEnd/>
            <a:tailEnd/>
          </a:ln>
        </p:spPr>
        <p:txBody>
          <a:bodyPr/>
          <a:lstStyle/>
          <a:p>
            <a:endParaRPr lang="hu-HU"/>
          </a:p>
        </p:txBody>
      </p:sp>
      <p:sp>
        <p:nvSpPr>
          <p:cNvPr id="19" name="Oval 9"/>
          <p:cNvSpPr>
            <a:spLocks noChangeArrowheads="1"/>
          </p:cNvSpPr>
          <p:nvPr/>
        </p:nvSpPr>
        <p:spPr bwMode="auto">
          <a:xfrm>
            <a:off x="8451654" y="4193404"/>
            <a:ext cx="287338"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20" name="Text Box 11"/>
              <p:cNvSpPr txBox="1">
                <a:spLocks noChangeArrowheads="1"/>
              </p:cNvSpPr>
              <p:nvPr/>
            </p:nvSpPr>
            <p:spPr bwMode="auto">
              <a:xfrm>
                <a:off x="6749965" y="2203312"/>
                <a:ext cx="287835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sz="2800" i="1">
                              <a:latin typeface="Cambria Math"/>
                            </a:rPr>
                          </m:ctrlPr>
                        </m:dPr>
                        <m:e>
                          <m:sSup>
                            <m:sSupPr>
                              <m:ctrlPr>
                                <a:rPr lang="en-US" sz="2800" i="1">
                                  <a:latin typeface="Cambria Math"/>
                                </a:rPr>
                              </m:ctrlPr>
                            </m:sSupPr>
                            <m:e>
                              <m:r>
                                <a:rPr lang="en-US" sz="2800" i="1">
                                  <a:latin typeface="Cambria Math"/>
                                </a:rPr>
                                <m:t>𝑥</m:t>
                              </m:r>
                            </m:e>
                            <m:sup>
                              <m:r>
                                <a:rPr lang="en-US" sz="2800" i="1">
                                  <a:latin typeface="Cambria Math" panose="02040503050406030204" pitchFamily="18" charset="0"/>
                                </a:rPr>
                                <m:t>′</m:t>
                              </m:r>
                            </m:sup>
                          </m:sSup>
                          <m:r>
                            <a:rPr lang="en-US" sz="2800" i="1">
                              <a:latin typeface="Cambria Math"/>
                            </a:rPr>
                            <m:t>,</m:t>
                          </m:r>
                          <m:sSup>
                            <m:sSupPr>
                              <m:ctrlPr>
                                <a:rPr lang="en-US" sz="2800" i="1">
                                  <a:latin typeface="Cambria Math"/>
                                </a:rPr>
                              </m:ctrlPr>
                            </m:sSupPr>
                            <m:e>
                              <m:r>
                                <a:rPr lang="en-US" sz="2800" i="1">
                                  <a:latin typeface="Cambria Math"/>
                                </a:rPr>
                                <m:t>𝑦</m:t>
                              </m:r>
                            </m:e>
                            <m:sup>
                              <m:r>
                                <a:rPr lang="en-US" sz="2800">
                                  <a:latin typeface="Cambria Math" panose="02040503050406030204" pitchFamily="18" charset="0"/>
                                </a:rPr>
                                <m:t>′</m:t>
                              </m:r>
                            </m:sup>
                          </m:sSup>
                        </m:e>
                      </m:d>
                      <m:r>
                        <a:rPr lang="en-US" sz="2800">
                          <a:latin typeface="Cambria Math" panose="02040503050406030204" pitchFamily="18" charset="0"/>
                        </a:rPr>
                        <m:t>=</m:t>
                      </m:r>
                      <m:r>
                        <a:rPr lang="en-US" sz="2800" i="1">
                          <a:latin typeface="Cambria Math" panose="02040503050406030204" pitchFamily="18" charset="0"/>
                        </a:rPr>
                        <m:t>𝑇</m:t>
                      </m:r>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xmlns="">
          <p:sp>
            <p:nvSpPr>
              <p:cNvPr id="20" name="Text Box 11"/>
              <p:cNvSpPr txBox="1">
                <a:spLocks noRot="1" noChangeAspect="1" noMove="1" noResize="1" noEditPoints="1" noAdjustHandles="1" noChangeArrowheads="1" noChangeShapeType="1" noTextEdit="1"/>
              </p:cNvSpPr>
              <p:nvPr/>
            </p:nvSpPr>
            <p:spPr bwMode="auto">
              <a:xfrm>
                <a:off x="6749965" y="2203312"/>
                <a:ext cx="287835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Téglalap 22"/>
              <p:cNvSpPr/>
              <p:nvPr/>
            </p:nvSpPr>
            <p:spPr>
              <a:xfrm>
                <a:off x="7619458" y="4447620"/>
                <a:ext cx="111434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𝑦</m:t>
                      </m:r>
                      <m:r>
                        <a:rPr lang="en-US" sz="2800">
                          <a:latin typeface="Cambria Math" panose="02040503050406030204" pitchFamily="18" charset="0"/>
                        </a:rPr>
                        <m:t>)</m:t>
                      </m:r>
                    </m:oMath>
                  </m:oMathPara>
                </a14:m>
                <a:endParaRPr lang="en-US" sz="2800" dirty="0"/>
              </a:p>
            </p:txBody>
          </p:sp>
        </mc:Choice>
        <mc:Fallback xmlns="">
          <p:sp>
            <p:nvSpPr>
              <p:cNvPr id="23" name="Téglalap 22"/>
              <p:cNvSpPr>
                <a:spLocks noRot="1" noChangeAspect="1" noMove="1" noResize="1" noEditPoints="1" noAdjustHandles="1" noChangeArrowheads="1" noChangeShapeType="1" noTextEdit="1"/>
              </p:cNvSpPr>
              <p:nvPr/>
            </p:nvSpPr>
            <p:spPr>
              <a:xfrm>
                <a:off x="7619458" y="4447620"/>
                <a:ext cx="1114343" cy="523220"/>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3275372" y="5117295"/>
                <a:ext cx="4344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hu-HU" dirty="0"/>
              </a:p>
            </p:txBody>
          </p:sp>
        </mc:Choice>
        <mc:Fallback xmlns="">
          <p:sp>
            <p:nvSpPr>
              <p:cNvPr id="5" name="Téglalap 4"/>
              <p:cNvSpPr>
                <a:spLocks noRot="1" noChangeAspect="1" noMove="1" noResize="1" noEditPoints="1" noAdjustHandles="1" noChangeArrowheads="1" noChangeShapeType="1" noTextEdit="1"/>
              </p:cNvSpPr>
              <p:nvPr/>
            </p:nvSpPr>
            <p:spPr>
              <a:xfrm>
                <a:off x="3275372" y="5117295"/>
                <a:ext cx="434414" cy="461665"/>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1673713" y="3492250"/>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hu-HU" dirty="0"/>
              </a:p>
            </p:txBody>
          </p:sp>
        </mc:Choice>
        <mc:Fallback xmlns="">
          <p:sp>
            <p:nvSpPr>
              <p:cNvPr id="6" name="Téglalap 5"/>
              <p:cNvSpPr>
                <a:spLocks noRot="1" noChangeAspect="1" noMove="1" noResize="1" noEditPoints="1" noAdjustHandles="1" noChangeArrowheads="1" noChangeShapeType="1" noTextEdit="1"/>
              </p:cNvSpPr>
              <p:nvPr/>
            </p:nvSpPr>
            <p:spPr>
              <a:xfrm>
                <a:off x="1673713" y="3492250"/>
                <a:ext cx="438389" cy="461665"/>
              </a:xfrm>
              <a:prstGeom prst="rect">
                <a:avLst/>
              </a:prstGeom>
              <a:blipFill>
                <a:blip r:embed="rId9"/>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8043253" y="5150029"/>
                <a:ext cx="4344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oMath>
                  </m:oMathPara>
                </a14:m>
                <a:endParaRPr lang="hu-HU" dirty="0"/>
              </a:p>
            </p:txBody>
          </p:sp>
        </mc:Choice>
        <mc:Fallback xmlns="">
          <p:sp>
            <p:nvSpPr>
              <p:cNvPr id="27" name="Téglalap 26"/>
              <p:cNvSpPr>
                <a:spLocks noRot="1" noChangeAspect="1" noMove="1" noResize="1" noEditPoints="1" noAdjustHandles="1" noChangeArrowheads="1" noChangeShapeType="1" noTextEdit="1"/>
              </p:cNvSpPr>
              <p:nvPr/>
            </p:nvSpPr>
            <p:spPr>
              <a:xfrm>
                <a:off x="8043253" y="5150029"/>
                <a:ext cx="434414" cy="461665"/>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 name="Téglalap 27"/>
              <p:cNvSpPr/>
              <p:nvPr/>
            </p:nvSpPr>
            <p:spPr>
              <a:xfrm>
                <a:off x="6441594" y="3524984"/>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oMath>
                  </m:oMathPara>
                </a14:m>
                <a:endParaRPr lang="hu-HU" dirty="0"/>
              </a:p>
            </p:txBody>
          </p:sp>
        </mc:Choice>
        <mc:Fallback xmlns="">
          <p:sp>
            <p:nvSpPr>
              <p:cNvPr id="28" name="Téglalap 27"/>
              <p:cNvSpPr>
                <a:spLocks noRot="1" noChangeAspect="1" noMove="1" noResize="1" noEditPoints="1" noAdjustHandles="1" noChangeArrowheads="1" noChangeShapeType="1" noTextEdit="1"/>
              </p:cNvSpPr>
              <p:nvPr/>
            </p:nvSpPr>
            <p:spPr>
              <a:xfrm>
                <a:off x="6441594" y="3524984"/>
                <a:ext cx="438389" cy="461665"/>
              </a:xfrm>
              <a:prstGeom prst="rect">
                <a:avLst/>
              </a:prstGeom>
              <a:blipFill>
                <a:blip r:embed="rId11"/>
                <a:stretch>
                  <a:fillRect b="-11842"/>
                </a:stretch>
              </a:blipFill>
            </p:spPr>
            <p:txBody>
              <a:bodyPr/>
              <a:lstStyle/>
              <a:p>
                <a:r>
                  <a:rPr lang="hu-HU">
                    <a:noFill/>
                  </a:rPr>
                  <a:t> </a:t>
                </a:r>
              </a:p>
            </p:txBody>
          </p:sp>
        </mc:Fallback>
      </mc:AlternateContent>
      <p:grpSp>
        <p:nvGrpSpPr>
          <p:cNvPr id="30" name="Csoportba foglalás 29"/>
          <p:cNvGrpSpPr/>
          <p:nvPr/>
        </p:nvGrpSpPr>
        <p:grpSpPr>
          <a:xfrm rot="9548661">
            <a:off x="8482512" y="3323380"/>
            <a:ext cx="1368426" cy="1511300"/>
            <a:chOff x="5953788" y="3720248"/>
            <a:chExt cx="1368426" cy="1511300"/>
          </a:xfrm>
        </p:grpSpPr>
        <p:sp>
          <p:nvSpPr>
            <p:cNvPr id="31" name="Line 4"/>
            <p:cNvSpPr>
              <a:spLocks noChangeShapeType="1"/>
            </p:cNvSpPr>
            <p:nvPr/>
          </p:nvSpPr>
          <p:spPr bwMode="auto">
            <a:xfrm flipV="1">
              <a:off x="5953788" y="3720248"/>
              <a:ext cx="0" cy="151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32" name="Line 5"/>
            <p:cNvSpPr>
              <a:spLocks noChangeShapeType="1"/>
            </p:cNvSpPr>
            <p:nvPr/>
          </p:nvSpPr>
          <p:spPr bwMode="auto">
            <a:xfrm flipV="1">
              <a:off x="5953789" y="5231548"/>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grpSp>
      <mc:AlternateContent xmlns:mc="http://schemas.openxmlformats.org/markup-compatibility/2006" xmlns:a14="http://schemas.microsoft.com/office/drawing/2010/main">
        <mc:Choice Requires="a14">
          <p:sp>
            <p:nvSpPr>
              <p:cNvPr id="9" name="Téglalap 8"/>
              <p:cNvSpPr/>
              <p:nvPr/>
            </p:nvSpPr>
            <p:spPr>
              <a:xfrm>
                <a:off x="7887486" y="3125411"/>
                <a:ext cx="5348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𝑥</m:t>
                          </m:r>
                        </m:e>
                        <m:sup>
                          <m:r>
                            <a:rPr lang="en-US" i="1">
                              <a:latin typeface="Cambria Math" panose="02040503050406030204" pitchFamily="18" charset="0"/>
                            </a:rPr>
                            <m:t>′</m:t>
                          </m:r>
                        </m:sup>
                      </m:sSup>
                    </m:oMath>
                  </m:oMathPara>
                </a14:m>
                <a:endParaRPr lang="hu-HU" dirty="0"/>
              </a:p>
            </p:txBody>
          </p:sp>
        </mc:Choice>
        <mc:Fallback xmlns="">
          <p:sp>
            <p:nvSpPr>
              <p:cNvPr id="9" name="Téglalap 8"/>
              <p:cNvSpPr>
                <a:spLocks noRot="1" noChangeAspect="1" noMove="1" noResize="1" noEditPoints="1" noAdjustHandles="1" noChangeArrowheads="1" noChangeShapeType="1" noTextEdit="1"/>
              </p:cNvSpPr>
              <p:nvPr/>
            </p:nvSpPr>
            <p:spPr>
              <a:xfrm>
                <a:off x="7887486" y="3125411"/>
                <a:ext cx="534825" cy="46166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Téglalap 9"/>
              <p:cNvSpPr/>
              <p:nvPr/>
            </p:nvSpPr>
            <p:spPr>
              <a:xfrm>
                <a:off x="10158663" y="4162418"/>
                <a:ext cx="5410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𝑦</m:t>
                          </m:r>
                        </m:e>
                        <m:sup>
                          <m:r>
                            <a:rPr lang="en-US">
                              <a:latin typeface="Cambria Math" panose="02040503050406030204" pitchFamily="18" charset="0"/>
                            </a:rPr>
                            <m:t>′</m:t>
                          </m:r>
                        </m:sup>
                      </m:sSup>
                    </m:oMath>
                  </m:oMathPara>
                </a14:m>
                <a:endParaRPr lang="hu-HU" dirty="0"/>
              </a:p>
            </p:txBody>
          </p:sp>
        </mc:Choice>
        <mc:Fallback xmlns="">
          <p:sp>
            <p:nvSpPr>
              <p:cNvPr id="10" name="Téglalap 9"/>
              <p:cNvSpPr>
                <a:spLocks noRot="1" noChangeAspect="1" noMove="1" noResize="1" noEditPoints="1" noAdjustHandles="1" noChangeArrowheads="1" noChangeShapeType="1" noTextEdit="1"/>
              </p:cNvSpPr>
              <p:nvPr/>
            </p:nvSpPr>
            <p:spPr>
              <a:xfrm>
                <a:off x="10158663" y="4162418"/>
                <a:ext cx="541046" cy="461665"/>
              </a:xfrm>
              <a:prstGeom prst="rect">
                <a:avLst/>
              </a:prstGeom>
              <a:blipFill>
                <a:blip r:embed="rId13"/>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8444788" y="3595556"/>
                <a:ext cx="1183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a:rPr>
                          </m:ctrlPr>
                        </m:dPr>
                        <m:e>
                          <m:sSup>
                            <m:sSupPr>
                              <m:ctrlPr>
                                <a:rPr lang="en-US" i="1">
                                  <a:latin typeface="Cambria Math"/>
                                </a:rPr>
                              </m:ctrlPr>
                            </m:sSupPr>
                            <m:e>
                              <m:r>
                                <a:rPr lang="en-US" i="1">
                                  <a:latin typeface="Cambria Math"/>
                                </a:rPr>
                                <m:t>𝑥</m:t>
                              </m:r>
                            </m:e>
                            <m:sup>
                              <m:r>
                                <a:rPr lang="en-US" i="1">
                                  <a:latin typeface="Cambria Math" panose="02040503050406030204" pitchFamily="18" charset="0"/>
                                </a:rPr>
                                <m:t>′</m:t>
                              </m:r>
                            </m:sup>
                          </m:sSup>
                          <m:r>
                            <a:rPr lang="en-US" i="1">
                              <a:latin typeface="Cambria Math"/>
                            </a:rPr>
                            <m:t>,</m:t>
                          </m:r>
                          <m:sSup>
                            <m:sSupPr>
                              <m:ctrlPr>
                                <a:rPr lang="en-US" i="1">
                                  <a:latin typeface="Cambria Math"/>
                                </a:rPr>
                              </m:ctrlPr>
                            </m:sSupPr>
                            <m:e>
                              <m:r>
                                <a:rPr lang="en-US" i="1">
                                  <a:latin typeface="Cambria Math"/>
                                </a:rPr>
                                <m:t>𝑦</m:t>
                              </m:r>
                            </m:e>
                            <m:sup>
                              <m:r>
                                <a:rPr lang="en-US">
                                  <a:latin typeface="Cambria Math" panose="02040503050406030204" pitchFamily="18" charset="0"/>
                                </a:rPr>
                                <m:t>′</m:t>
                              </m:r>
                            </m:sup>
                          </m:sSup>
                        </m:e>
                      </m:d>
                    </m:oMath>
                  </m:oMathPara>
                </a14:m>
                <a:endParaRPr lang="hu-HU" dirty="0"/>
              </a:p>
            </p:txBody>
          </p:sp>
        </mc:Choice>
        <mc:Fallback xmlns="">
          <p:sp>
            <p:nvSpPr>
              <p:cNvPr id="11" name="Téglalap 10"/>
              <p:cNvSpPr>
                <a:spLocks noRot="1" noChangeAspect="1" noMove="1" noResize="1" noEditPoints="1" noAdjustHandles="1" noChangeArrowheads="1" noChangeShapeType="1" noTextEdit="1"/>
              </p:cNvSpPr>
              <p:nvPr/>
            </p:nvSpPr>
            <p:spPr>
              <a:xfrm>
                <a:off x="8444788" y="3595556"/>
                <a:ext cx="1183529" cy="461665"/>
              </a:xfrm>
              <a:prstGeom prst="rect">
                <a:avLst/>
              </a:prstGeom>
              <a:blipFill>
                <a:blip r:embed="rId14"/>
                <a:stretch>
                  <a:fillRect b="-10526"/>
                </a:stretch>
              </a:blipFill>
            </p:spPr>
            <p:txBody>
              <a:bodyPr/>
              <a:lstStyle/>
              <a:p>
                <a:r>
                  <a:rPr lang="hu-HU">
                    <a:noFill/>
                  </a:rPr>
                  <a:t> </a:t>
                </a:r>
              </a:p>
            </p:txBody>
          </p:sp>
        </mc:Fallback>
      </mc:AlternateContent>
      <p:sp>
        <p:nvSpPr>
          <p:cNvPr id="36" name="Line 15"/>
          <p:cNvSpPr>
            <a:spLocks noChangeShapeType="1"/>
          </p:cNvSpPr>
          <p:nvPr/>
        </p:nvSpPr>
        <p:spPr bwMode="auto">
          <a:xfrm flipH="1">
            <a:off x="7123263" y="3745842"/>
            <a:ext cx="1066381" cy="101490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37" name="Téglalap 36"/>
              <p:cNvSpPr/>
              <p:nvPr/>
            </p:nvSpPr>
            <p:spPr>
              <a:xfrm>
                <a:off x="7347180" y="3636170"/>
                <a:ext cx="49552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𝑇</m:t>
                      </m:r>
                    </m:oMath>
                  </m:oMathPara>
                </a14:m>
                <a:endParaRPr lang="hu-HU" sz="2800" dirty="0"/>
              </a:p>
            </p:txBody>
          </p:sp>
        </mc:Choice>
        <mc:Fallback xmlns="">
          <p:sp>
            <p:nvSpPr>
              <p:cNvPr id="37" name="Téglalap 36"/>
              <p:cNvSpPr>
                <a:spLocks noRot="1" noChangeAspect="1" noMove="1" noResize="1" noEditPoints="1" noAdjustHandles="1" noChangeArrowheads="1" noChangeShapeType="1" noTextEdit="1"/>
              </p:cNvSpPr>
              <p:nvPr/>
            </p:nvSpPr>
            <p:spPr>
              <a:xfrm>
                <a:off x="7347180" y="3636170"/>
                <a:ext cx="495520" cy="523220"/>
              </a:xfrm>
              <a:prstGeom prst="rect">
                <a:avLst/>
              </a:prstGeom>
              <a:blipFill>
                <a:blip r:embed="rId15"/>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99356" y="296652"/>
            <a:ext cx="11629292" cy="1143000"/>
          </a:xfrm>
        </p:spPr>
        <p:txBody>
          <a:bodyPr>
            <a:noAutofit/>
          </a:bodyPr>
          <a:lstStyle/>
          <a:p>
            <a:pPr>
              <a:defRPr/>
            </a:pPr>
            <a:r>
              <a:rPr lang="hu-HU" dirty="0">
                <a:solidFill>
                  <a:srgbClr val="FF0000"/>
                </a:solidFill>
              </a:rPr>
              <a:t>Invertálható homogén lineáris transzformációk: síkot síkba</a:t>
            </a:r>
            <a:endParaRPr lang="en-US" dirty="0">
              <a:solidFill>
                <a:srgbClr val="FF0000"/>
              </a:solidFill>
            </a:endParaRPr>
          </a:p>
        </p:txBody>
      </p:sp>
      <p:sp>
        <p:nvSpPr>
          <p:cNvPr id="16387" name="Freeform 4"/>
          <p:cNvSpPr>
            <a:spLocks/>
          </p:cNvSpPr>
          <p:nvPr/>
        </p:nvSpPr>
        <p:spPr bwMode="auto">
          <a:xfrm>
            <a:off x="3135978" y="2734169"/>
            <a:ext cx="1584325" cy="1295400"/>
          </a:xfrm>
          <a:custGeom>
            <a:avLst/>
            <a:gdLst>
              <a:gd name="T0" fmla="*/ 2147483647 w 998"/>
              <a:gd name="T1" fmla="*/ 0 h 816"/>
              <a:gd name="T2" fmla="*/ 0 w 998"/>
              <a:gd name="T3" fmla="*/ 2147483647 h 816"/>
              <a:gd name="T4" fmla="*/ 2147483647 w 998"/>
              <a:gd name="T5" fmla="*/ 2147483647 h 816"/>
              <a:gd name="T6" fmla="*/ 2147483647 w 998"/>
              <a:gd name="T7" fmla="*/ 2147483647 h 816"/>
              <a:gd name="T8" fmla="*/ 2147483647 w 998"/>
              <a:gd name="T9" fmla="*/ 0 h 816"/>
              <a:gd name="T10" fmla="*/ 0 60000 65536"/>
              <a:gd name="T11" fmla="*/ 0 60000 65536"/>
              <a:gd name="T12" fmla="*/ 0 60000 65536"/>
              <a:gd name="T13" fmla="*/ 0 60000 65536"/>
              <a:gd name="T14" fmla="*/ 0 60000 65536"/>
              <a:gd name="T15" fmla="*/ 0 w 998"/>
              <a:gd name="T16" fmla="*/ 0 h 816"/>
              <a:gd name="T17" fmla="*/ 998 w 998"/>
              <a:gd name="T18" fmla="*/ 816 h 816"/>
            </a:gdLst>
            <a:ahLst/>
            <a:cxnLst>
              <a:cxn ang="T10">
                <a:pos x="T0" y="T1"/>
              </a:cxn>
              <a:cxn ang="T11">
                <a:pos x="T2" y="T3"/>
              </a:cxn>
              <a:cxn ang="T12">
                <a:pos x="T4" y="T5"/>
              </a:cxn>
              <a:cxn ang="T13">
                <a:pos x="T6" y="T7"/>
              </a:cxn>
              <a:cxn ang="T14">
                <a:pos x="T8" y="T9"/>
              </a:cxn>
            </a:cxnLst>
            <a:rect l="T15" t="T16" r="T17" b="T18"/>
            <a:pathLst>
              <a:path w="998" h="816">
                <a:moveTo>
                  <a:pt x="499" y="0"/>
                </a:moveTo>
                <a:lnTo>
                  <a:pt x="0" y="590"/>
                </a:lnTo>
                <a:lnTo>
                  <a:pt x="499" y="816"/>
                </a:lnTo>
                <a:lnTo>
                  <a:pt x="998" y="227"/>
                </a:lnTo>
                <a:lnTo>
                  <a:pt x="499" y="0"/>
                </a:ln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dirty="0"/>
          </a:p>
        </p:txBody>
      </p:sp>
      <p:sp>
        <p:nvSpPr>
          <p:cNvPr id="16388" name="AutoShape 5"/>
          <p:cNvSpPr>
            <a:spLocks noChangeArrowheads="1"/>
          </p:cNvSpPr>
          <p:nvPr/>
        </p:nvSpPr>
        <p:spPr bwMode="auto">
          <a:xfrm>
            <a:off x="4777639" y="2492896"/>
            <a:ext cx="1080071" cy="865188"/>
          </a:xfrm>
          <a:prstGeom prst="rightArrow">
            <a:avLst>
              <a:gd name="adj1" fmla="val 50000"/>
              <a:gd name="adj2" fmla="val 2912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6389" name="Text Box 6"/>
              <p:cNvSpPr txBox="1">
                <a:spLocks noChangeArrowheads="1"/>
              </p:cNvSpPr>
              <p:nvPr/>
            </p:nvSpPr>
            <p:spPr bwMode="auto">
              <a:xfrm>
                <a:off x="1629546" y="2897765"/>
                <a:ext cx="182139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en-US" altLang="hu-HU" sz="3200" b="1" i="1">
                        <a:latin typeface="Cambria Math"/>
                      </a:rPr>
                      <m:t>𝒑</m:t>
                    </m:r>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oMath>
                </a14:m>
                <a:r>
                  <a:rPr lang="en-US" altLang="hu-HU" sz="3200" baseline="30000" dirty="0">
                    <a:cs typeface="Times New Roman" pitchFamily="18" charset="0"/>
                  </a:rPr>
                  <a:t> </a:t>
                </a:r>
                <a:r>
                  <a:rPr lang="en-US" altLang="hu-HU" sz="3200" dirty="0">
                    <a:cs typeface="Times New Roman" pitchFamily="18" charset="0"/>
                  </a:rPr>
                  <a:t>= 0</a:t>
                </a:r>
              </a:p>
            </p:txBody>
          </p:sp>
        </mc:Choice>
        <mc:Fallback xmlns="">
          <p:sp>
            <p:nvSpPr>
              <p:cNvPr id="16389" name="Text Box 6"/>
              <p:cNvSpPr txBox="1">
                <a:spLocks noRot="1" noChangeAspect="1" noMove="1" noResize="1" noEditPoints="1" noAdjustHandles="1" noChangeArrowheads="1" noChangeShapeType="1" noTextEdit="1"/>
              </p:cNvSpPr>
              <p:nvPr/>
            </p:nvSpPr>
            <p:spPr bwMode="auto">
              <a:xfrm>
                <a:off x="1629546" y="2897765"/>
                <a:ext cx="1821396" cy="584775"/>
              </a:xfrm>
              <a:prstGeom prst="rect">
                <a:avLst/>
              </a:prstGeom>
              <a:blipFill>
                <a:blip r:embed="rId3"/>
                <a:stretch>
                  <a:fillRect t="-13542" r="-7692"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390" name="Text Box 7"/>
              <p:cNvSpPr txBox="1">
                <a:spLocks noChangeArrowheads="1"/>
              </p:cNvSpPr>
              <p:nvPr/>
            </p:nvSpPr>
            <p:spPr bwMode="auto">
              <a:xfrm>
                <a:off x="4993538" y="2634185"/>
                <a:ext cx="5549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a:latin typeface="Cambria Math"/>
                          <a:ea typeface="Cambria Math"/>
                        </a:rPr>
                        <m:t>𝐓</m:t>
                      </m:r>
                    </m:oMath>
                  </m:oMathPara>
                </a14:m>
                <a:endParaRPr lang="en-US" altLang="hu-HU" sz="3200" b="1" dirty="0"/>
              </a:p>
            </p:txBody>
          </p:sp>
        </mc:Choice>
        <mc:Fallback xmlns="">
          <p:sp>
            <p:nvSpPr>
              <p:cNvPr id="16390" name="Text Box 7"/>
              <p:cNvSpPr txBox="1">
                <a:spLocks noRot="1" noChangeAspect="1" noMove="1" noResize="1" noEditPoints="1" noAdjustHandles="1" noChangeArrowheads="1" noChangeShapeType="1" noTextEdit="1"/>
              </p:cNvSpPr>
              <p:nvPr/>
            </p:nvSpPr>
            <p:spPr bwMode="auto">
              <a:xfrm>
                <a:off x="4993538" y="2634185"/>
                <a:ext cx="554960"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391" name="Freeform 8"/>
          <p:cNvSpPr>
            <a:spLocks/>
          </p:cNvSpPr>
          <p:nvPr/>
        </p:nvSpPr>
        <p:spPr bwMode="auto">
          <a:xfrm>
            <a:off x="6023992" y="2373807"/>
            <a:ext cx="1055688" cy="1751013"/>
          </a:xfrm>
          <a:custGeom>
            <a:avLst/>
            <a:gdLst>
              <a:gd name="T0" fmla="*/ 2147483647 w 665"/>
              <a:gd name="T1" fmla="*/ 2147483647 h 1103"/>
              <a:gd name="T2" fmla="*/ 2147483647 w 665"/>
              <a:gd name="T3" fmla="*/ 2147483647 h 1103"/>
              <a:gd name="T4" fmla="*/ 2147483647 w 665"/>
              <a:gd name="T5" fmla="*/ 2147483647 h 1103"/>
              <a:gd name="T6" fmla="*/ 2147483647 w 665"/>
              <a:gd name="T7" fmla="*/ 2147483647 h 1103"/>
              <a:gd name="T8" fmla="*/ 2147483647 w 665"/>
              <a:gd name="T9" fmla="*/ 2147483647 h 1103"/>
              <a:gd name="T10" fmla="*/ 2147483647 w 665"/>
              <a:gd name="T11" fmla="*/ 2147483647 h 1103"/>
              <a:gd name="T12" fmla="*/ 2147483647 w 665"/>
              <a:gd name="T13" fmla="*/ 2147483647 h 1103"/>
              <a:gd name="T14" fmla="*/ 0 60000 65536"/>
              <a:gd name="T15" fmla="*/ 0 60000 65536"/>
              <a:gd name="T16" fmla="*/ 0 60000 65536"/>
              <a:gd name="T17" fmla="*/ 0 60000 65536"/>
              <a:gd name="T18" fmla="*/ 0 60000 65536"/>
              <a:gd name="T19" fmla="*/ 0 60000 65536"/>
              <a:gd name="T20" fmla="*/ 0 60000 65536"/>
              <a:gd name="T21" fmla="*/ 0 w 665"/>
              <a:gd name="T22" fmla="*/ 0 h 1103"/>
              <a:gd name="T23" fmla="*/ 665 w 665"/>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1103">
                <a:moveTo>
                  <a:pt x="151" y="1103"/>
                </a:moveTo>
                <a:cubicBezTo>
                  <a:pt x="76" y="1103"/>
                  <a:pt x="0" y="808"/>
                  <a:pt x="15" y="695"/>
                </a:cubicBezTo>
                <a:cubicBezTo>
                  <a:pt x="30" y="582"/>
                  <a:pt x="144" y="529"/>
                  <a:pt x="242" y="423"/>
                </a:cubicBezTo>
                <a:cubicBezTo>
                  <a:pt x="340" y="317"/>
                  <a:pt x="545" y="0"/>
                  <a:pt x="605" y="60"/>
                </a:cubicBezTo>
                <a:cubicBezTo>
                  <a:pt x="665" y="120"/>
                  <a:pt x="628" y="680"/>
                  <a:pt x="605" y="786"/>
                </a:cubicBezTo>
                <a:cubicBezTo>
                  <a:pt x="582" y="892"/>
                  <a:pt x="536" y="642"/>
                  <a:pt x="468" y="695"/>
                </a:cubicBezTo>
                <a:cubicBezTo>
                  <a:pt x="400" y="748"/>
                  <a:pt x="226" y="1103"/>
                  <a:pt x="151" y="1103"/>
                </a:cubicBezTo>
                <a:close/>
              </a:path>
            </a:pathLst>
          </a:custGeom>
          <a:solidFill>
            <a:schemeClr val="tx2">
              <a:lumMod val="40000"/>
              <a:lumOff val="60000"/>
            </a:schemeClr>
          </a:solidFill>
          <a:ln w="12700" cap="flat" cmpd="sng">
            <a:solidFill>
              <a:schemeClr val="tx1"/>
            </a:solidFill>
            <a:prstDash val="solid"/>
            <a:round/>
            <a:headEnd/>
            <a:tailEnd/>
          </a:ln>
        </p:spPr>
        <p:txBody>
          <a:bodyPr/>
          <a:lstStyle/>
          <a:p>
            <a:endParaRPr lang="hu-HU"/>
          </a:p>
        </p:txBody>
      </p:sp>
      <p:sp>
        <p:nvSpPr>
          <p:cNvPr id="16392" name="Oval 9"/>
          <p:cNvSpPr>
            <a:spLocks noChangeArrowheads="1"/>
          </p:cNvSpPr>
          <p:nvPr/>
        </p:nvSpPr>
        <p:spPr bwMode="auto">
          <a:xfrm>
            <a:off x="3567777" y="3165969"/>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6393" name="Rectangle 11"/>
              <p:cNvSpPr>
                <a:spLocks noChangeArrowheads="1"/>
              </p:cNvSpPr>
              <p:nvPr/>
            </p:nvSpPr>
            <p:spPr bwMode="auto">
              <a:xfrm>
                <a:off x="3719736" y="2986148"/>
                <a:ext cx="54213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3200" b="1" i="1">
                          <a:latin typeface="Cambria Math"/>
                        </a:rPr>
                        <m:t>𝒑</m:t>
                      </m:r>
                    </m:oMath>
                  </m:oMathPara>
                </a14:m>
                <a:endParaRPr lang="en-US" altLang="hu-HU" sz="3200" i="1" dirty="0"/>
              </a:p>
            </p:txBody>
          </p:sp>
        </mc:Choice>
        <mc:Fallback xmlns="">
          <p:sp>
            <p:nvSpPr>
              <p:cNvPr id="16393" name="Rectangle 11"/>
              <p:cNvSpPr>
                <a:spLocks noRot="1" noChangeAspect="1" noMove="1" noResize="1" noEditPoints="1" noAdjustHandles="1" noChangeArrowheads="1" noChangeShapeType="1" noTextEdit="1"/>
              </p:cNvSpPr>
              <p:nvPr/>
            </p:nvSpPr>
            <p:spPr bwMode="auto">
              <a:xfrm>
                <a:off x="3719736" y="2986148"/>
                <a:ext cx="542136"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394" name="Oval 12"/>
          <p:cNvSpPr>
            <a:spLocks noChangeArrowheads="1"/>
          </p:cNvSpPr>
          <p:nvPr/>
        </p:nvSpPr>
        <p:spPr bwMode="auto">
          <a:xfrm>
            <a:off x="6744717" y="2950069"/>
            <a:ext cx="215900" cy="2159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6395" name="Rectangle 14"/>
              <p:cNvSpPr>
                <a:spLocks noChangeArrowheads="1"/>
              </p:cNvSpPr>
              <p:nvPr/>
            </p:nvSpPr>
            <p:spPr bwMode="auto">
              <a:xfrm>
                <a:off x="7184857" y="2745042"/>
                <a:ext cx="204357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r>
                        <a:rPr lang="en-US" altLang="hu-HU" sz="3200" b="1" i="1">
                          <a:latin typeface="Cambria Math"/>
                        </a:rPr>
                        <m:t>=</m:t>
                      </m:r>
                      <m:r>
                        <a:rPr lang="en-US" altLang="hu-HU" sz="3200" b="1" i="1">
                          <a:latin typeface="Cambria Math"/>
                        </a:rPr>
                        <m:t>𝒑</m:t>
                      </m:r>
                      <m:r>
                        <a:rPr lang="en-US" altLang="hu-HU" sz="3200" i="1">
                          <a:latin typeface="Cambria Math"/>
                          <a:ea typeface="Cambria Math"/>
                        </a:rPr>
                        <m:t>∙</m:t>
                      </m:r>
                      <m:r>
                        <a:rPr lang="en-US" altLang="hu-HU" sz="3200" b="1">
                          <a:latin typeface="Cambria Math"/>
                          <a:ea typeface="Cambria Math"/>
                        </a:rPr>
                        <m:t>𝐓</m:t>
                      </m:r>
                    </m:oMath>
                  </m:oMathPara>
                </a14:m>
                <a:endParaRPr lang="en-US" altLang="hu-HU" sz="3200" b="1" dirty="0">
                  <a:cs typeface="Times New Roman" pitchFamily="18" charset="0"/>
                </a:endParaRPr>
              </a:p>
            </p:txBody>
          </p:sp>
        </mc:Choice>
        <mc:Fallback xmlns="">
          <p:sp>
            <p:nvSpPr>
              <p:cNvPr id="16395" name="Rectangle 14"/>
              <p:cNvSpPr>
                <a:spLocks noRot="1" noChangeAspect="1" noMove="1" noResize="1" noEditPoints="1" noAdjustHandles="1" noChangeArrowheads="1" noChangeShapeType="1" noTextEdit="1"/>
              </p:cNvSpPr>
              <p:nvPr/>
            </p:nvSpPr>
            <p:spPr bwMode="auto">
              <a:xfrm>
                <a:off x="7184857" y="2745042"/>
                <a:ext cx="2043572"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396" name="AutoShape 15"/>
          <p:cNvSpPr>
            <a:spLocks noChangeArrowheads="1"/>
          </p:cNvSpPr>
          <p:nvPr/>
        </p:nvSpPr>
        <p:spPr bwMode="auto">
          <a:xfrm rot="10800000">
            <a:off x="4676876" y="3249313"/>
            <a:ext cx="1176880" cy="875507"/>
          </a:xfrm>
          <a:prstGeom prst="rightArrow">
            <a:avLst>
              <a:gd name="adj1" fmla="val 50000"/>
              <a:gd name="adj2" fmla="val 3175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6399" name="Rectangle 20"/>
              <p:cNvSpPr>
                <a:spLocks noChangeArrowheads="1"/>
              </p:cNvSpPr>
              <p:nvPr/>
            </p:nvSpPr>
            <p:spPr bwMode="auto">
              <a:xfrm>
                <a:off x="2185514" y="5487430"/>
                <a:ext cx="3509487" cy="707886"/>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sSup>
                      <m:sSupPr>
                        <m:ctrlPr>
                          <a:rPr lang="en-US" altLang="hu-HU" sz="4000" i="1">
                            <a:latin typeface="Cambria Math"/>
                            <a:ea typeface="Cambria Math"/>
                          </a:rPr>
                        </m:ctrlPr>
                      </m:sSupPr>
                      <m:e>
                        <m:r>
                          <a:rPr lang="en-US" altLang="hu-HU" sz="4000" b="1" i="1">
                            <a:latin typeface="Cambria Math"/>
                            <a:ea typeface="Cambria Math"/>
                          </a:rPr>
                          <m:t>𝒏</m:t>
                        </m:r>
                      </m:e>
                      <m:sup>
                        <m:r>
                          <a:rPr lang="en-US" altLang="hu-HU" sz="4000" b="1" i="1">
                            <a:latin typeface="Cambria Math"/>
                            <a:ea typeface="Cambria Math"/>
                          </a:rPr>
                          <m:t>∗</m:t>
                        </m:r>
                        <m:r>
                          <a:rPr lang="en-US" altLang="hu-HU" sz="4000" i="1">
                            <a:latin typeface="Cambria Math"/>
                            <a:ea typeface="Cambria Math"/>
                          </a:rPr>
                          <m:t>𝑇</m:t>
                        </m:r>
                      </m:sup>
                    </m:sSup>
                    <m:r>
                      <a:rPr lang="en-US" altLang="hu-HU" sz="4000" i="1">
                        <a:latin typeface="Cambria Math"/>
                        <a:ea typeface="Cambria Math"/>
                      </a:rPr>
                      <m:t>=</m:t>
                    </m:r>
                  </m:oMath>
                </a14:m>
                <a:r>
                  <a:rPr lang="en-US" altLang="hu-HU" sz="4000" b="1" dirty="0">
                    <a:ea typeface="Cambria Math"/>
                  </a:rPr>
                  <a:t> </a:t>
                </a:r>
                <a14:m>
                  <m:oMath xmlns:m="http://schemas.openxmlformats.org/officeDocument/2006/math">
                    <m:sSup>
                      <m:sSupPr>
                        <m:ctrlPr>
                          <a:rPr lang="en-US" altLang="hu-HU" sz="4000" b="1" i="1">
                            <a:latin typeface="Cambria Math"/>
                            <a:ea typeface="Cambria Math"/>
                          </a:rPr>
                        </m:ctrlPr>
                      </m:sSupPr>
                      <m:e>
                        <m:r>
                          <a:rPr lang="en-US" altLang="hu-HU" sz="4000" b="1">
                            <a:latin typeface="Cambria Math"/>
                            <a:ea typeface="Cambria Math"/>
                          </a:rPr>
                          <m:t>𝐓</m:t>
                        </m:r>
                        <m:r>
                          <m:rPr>
                            <m:nor/>
                          </m:rPr>
                          <a:rPr lang="en-US" altLang="hu-HU" sz="4000" baseline="30000" dirty="0"/>
                          <m:t> </m:t>
                        </m:r>
                      </m:e>
                      <m:sup>
                        <m:r>
                          <a:rPr lang="en-US" altLang="hu-HU" sz="4000" i="1">
                            <a:latin typeface="Cambria Math"/>
                            <a:ea typeface="Cambria Math"/>
                          </a:rPr>
                          <m:t>−1</m:t>
                        </m:r>
                      </m:sup>
                    </m:sSup>
                    <m:r>
                      <a:rPr lang="en-US" altLang="hu-HU" sz="4000" i="1">
                        <a:latin typeface="Cambria Math"/>
                        <a:ea typeface="Cambria Math"/>
                      </a:rPr>
                      <m:t>∙</m:t>
                    </m:r>
                    <m:sSup>
                      <m:sSupPr>
                        <m:ctrlPr>
                          <a:rPr lang="en-US" altLang="hu-HU" sz="4000" i="1">
                            <a:latin typeface="Cambria Math"/>
                            <a:ea typeface="Cambria Math"/>
                          </a:rPr>
                        </m:ctrlPr>
                      </m:sSupPr>
                      <m:e>
                        <m:r>
                          <a:rPr lang="en-US" altLang="hu-HU" sz="4000" b="1" i="1">
                            <a:latin typeface="Cambria Math"/>
                            <a:ea typeface="Cambria Math"/>
                          </a:rPr>
                          <m:t>𝒏</m:t>
                        </m:r>
                      </m:e>
                      <m:sup>
                        <m:r>
                          <a:rPr lang="en-US" altLang="hu-HU" sz="4000" i="1">
                            <a:latin typeface="Cambria Math"/>
                            <a:ea typeface="Cambria Math"/>
                          </a:rPr>
                          <m:t>𝑇</m:t>
                        </m:r>
                      </m:sup>
                    </m:sSup>
                  </m:oMath>
                </a14:m>
                <a:endParaRPr lang="en-US" altLang="hu-HU" sz="4000" dirty="0">
                  <a:cs typeface="Times New Roman" pitchFamily="18" charset="0"/>
                </a:endParaRPr>
              </a:p>
            </p:txBody>
          </p:sp>
        </mc:Choice>
        <mc:Fallback xmlns="">
          <p:sp>
            <p:nvSpPr>
              <p:cNvPr id="16399" name="Rectangle 20"/>
              <p:cNvSpPr>
                <a:spLocks noRot="1" noChangeAspect="1" noMove="1" noResize="1" noEditPoints="1" noAdjustHandles="1" noChangeArrowheads="1" noChangeShapeType="1" noTextEdit="1"/>
              </p:cNvSpPr>
              <p:nvPr/>
            </p:nvSpPr>
            <p:spPr bwMode="auto">
              <a:xfrm>
                <a:off x="2185514" y="5487430"/>
                <a:ext cx="3509487" cy="707886"/>
              </a:xfrm>
              <a:prstGeom prst="rect">
                <a:avLst/>
              </a:prstGeom>
              <a:blipFill>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6401" name="Text Box 22"/>
          <p:cNvSpPr txBox="1">
            <a:spLocks noChangeArrowheads="1"/>
          </p:cNvSpPr>
          <p:nvPr/>
        </p:nvSpPr>
        <p:spPr bwMode="auto">
          <a:xfrm>
            <a:off x="2040441" y="4774696"/>
            <a:ext cx="3781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dirty="0">
                <a:latin typeface="+mn-lt"/>
              </a:rPr>
              <a:t>S</a:t>
            </a:r>
            <a:r>
              <a:rPr lang="hu-HU" altLang="hu-HU" sz="3600" dirty="0" err="1">
                <a:latin typeface="+mn-lt"/>
              </a:rPr>
              <a:t>ík</a:t>
            </a:r>
            <a:r>
              <a:rPr lang="hu-HU" altLang="hu-HU" sz="3600" dirty="0">
                <a:latin typeface="+mn-lt"/>
              </a:rPr>
              <a:t> </a:t>
            </a:r>
            <a:r>
              <a:rPr lang="hu-HU" altLang="hu-HU" sz="3600" dirty="0" err="1">
                <a:latin typeface="+mn-lt"/>
              </a:rPr>
              <a:t>trans</a:t>
            </a:r>
            <a:r>
              <a:rPr lang="en-US" altLang="hu-HU" sz="3600" dirty="0" err="1">
                <a:latin typeface="+mn-lt"/>
              </a:rPr>
              <a:t>zform</a:t>
            </a:r>
            <a:r>
              <a:rPr lang="hu-HU" altLang="hu-HU" sz="3600" dirty="0" err="1">
                <a:latin typeface="+mn-lt"/>
              </a:rPr>
              <a:t>áltja</a:t>
            </a:r>
            <a:r>
              <a:rPr lang="hu-HU" altLang="hu-HU" sz="3600" dirty="0">
                <a:latin typeface="+mn-lt"/>
              </a:rPr>
              <a:t>:</a:t>
            </a:r>
            <a:endParaRPr lang="en-US" altLang="hu-HU" sz="3600" dirty="0">
              <a:latin typeface="+mn-lt"/>
            </a:endParaRPr>
          </a:p>
        </p:txBody>
      </p:sp>
      <p:cxnSp>
        <p:nvCxnSpPr>
          <p:cNvPr id="3" name="Egyenes összekötő nyíllal 2"/>
          <p:cNvCxnSpPr>
            <a:endCxn id="16389" idx="0"/>
          </p:cNvCxnSpPr>
          <p:nvPr/>
        </p:nvCxnSpPr>
        <p:spPr>
          <a:xfrm flipH="1">
            <a:off x="2540244" y="2549524"/>
            <a:ext cx="831574" cy="348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H="1">
            <a:off x="1828126" y="2549525"/>
            <a:ext cx="72008" cy="455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10"/>
              <p:cNvSpPr>
                <a:spLocks noChangeArrowheads="1"/>
              </p:cNvSpPr>
              <p:nvPr/>
            </p:nvSpPr>
            <p:spPr bwMode="auto">
              <a:xfrm>
                <a:off x="1595501" y="2086166"/>
                <a:ext cx="351275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i="1">
                            <a:latin typeface="Cambria Math"/>
                            <a:ea typeface="Cambria Math" panose="02040503050406030204" pitchFamily="18" charset="0"/>
                          </a:rPr>
                        </m:ctrlPr>
                      </m:dPr>
                      <m:e>
                        <m:r>
                          <a:rPr lang="hu-HU"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a:ea typeface="Cambria Math" panose="02040503050406030204" pitchFamily="18" charset="0"/>
                          </a:rPr>
                          <m:t>𝑍</m:t>
                        </m:r>
                        <m:r>
                          <a:rPr lang="en-US" i="1">
                            <a:latin typeface="Cambria Math"/>
                            <a:ea typeface="Cambria Math" panose="02040503050406030204" pitchFamily="18" charset="0"/>
                          </a:rPr>
                          <m:t>, </m:t>
                        </m:r>
                        <m:r>
                          <a:rPr lang="en-US" i="1">
                            <a:latin typeface="Cambria Math" panose="02040503050406030204" pitchFamily="18" charset="0"/>
                            <a:ea typeface="Cambria Math" panose="02040503050406030204" pitchFamily="18" charset="0"/>
                          </a:rPr>
                          <m:t>𝑤</m:t>
                        </m:r>
                      </m:e>
                    </m:d>
                    <m:r>
                      <a:rPr lang="en-US" i="1">
                        <a:latin typeface="Cambria Math" panose="02040503050406030204" pitchFamily="18" charset="0"/>
                        <a:ea typeface="Cambria Math" panose="02040503050406030204" pitchFamily="18" charset="0"/>
                      </a:rPr>
                      <m:t>         </m:t>
                    </m:r>
                    <m:r>
                      <a:rPr lang="hu-HU" i="1">
                        <a:latin typeface="Cambria Math" panose="02040503050406030204" pitchFamily="18" charset="0"/>
                        <a:ea typeface="Cambria Math" panose="02040503050406030204" pitchFamily="18" charset="0"/>
                      </a:rPr>
                      <m:t> </m:t>
                    </m:r>
                  </m:oMath>
                </a14:m>
                <a:r>
                  <a:rPr lang="en-US" altLang="hu-HU" dirty="0"/>
                  <a:t>= 0 </a:t>
                </a:r>
                <a:endParaRPr lang="hu-HU" altLang="hu-HU" dirty="0"/>
              </a:p>
            </p:txBody>
          </p:sp>
        </mc:Choice>
        <mc:Fallback xmlns="">
          <p:sp>
            <p:nvSpPr>
              <p:cNvPr id="23" name="Rectangle 10"/>
              <p:cNvSpPr>
                <a:spLocks noRot="1" noChangeAspect="1" noMove="1" noResize="1" noEditPoints="1" noAdjustHandles="1" noChangeArrowheads="1" noChangeShapeType="1" noTextEdit="1"/>
              </p:cNvSpPr>
              <p:nvPr/>
            </p:nvSpPr>
            <p:spPr bwMode="auto">
              <a:xfrm>
                <a:off x="1595501" y="2086166"/>
                <a:ext cx="3512755" cy="461665"/>
              </a:xfrm>
              <a:prstGeom prst="rect">
                <a:avLst/>
              </a:prstGeom>
              <a:blipFill>
                <a:blip r:embed="rId8"/>
                <a:stretch>
                  <a:fillRect t="-10526" b="-28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Rectangle 10"/>
              <p:cNvSpPr>
                <a:spLocks noChangeArrowheads="1"/>
              </p:cNvSpPr>
              <p:nvPr/>
            </p:nvSpPr>
            <p:spPr bwMode="auto">
              <a:xfrm>
                <a:off x="2876675" y="1111942"/>
                <a:ext cx="952060"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𝑥</m:t>
                                          </m:r>
                                        </m:sub>
                                      </m:sSub>
                                    </m:e>
                                  </m:m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hu-HU" i="1">
                                              <a:latin typeface="Cambria Math" panose="02040503050406030204" pitchFamily="18" charset="0"/>
                                              <a:ea typeface="Cambria Math" panose="02040503050406030204" pitchFamily="18" charset="0"/>
                                            </a:rPr>
                                            <m:t>𝑦</m:t>
                                          </m:r>
                                        </m:sub>
                                      </m:sSub>
                                    </m:e>
                                  </m:mr>
                                </m:m>
                              </m:e>
                            </m:mr>
                            <m:m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ea typeface="Cambria Math" panose="02040503050406030204" pitchFamily="18" charset="0"/>
                                            </a:rPr>
                                          </m:ctrlPr>
                                        </m:sSubPr>
                                        <m:e>
                                          <m:r>
                                            <a:rPr lang="hu-HU" i="1">
                                              <a:latin typeface="Cambria Math" panose="02040503050406030204" pitchFamily="18" charset="0"/>
                                              <a:ea typeface="Cambria Math" panose="02040503050406030204" pitchFamily="18" charset="0"/>
                                            </a:rPr>
                                            <m:t>𝑛</m:t>
                                          </m:r>
                                        </m:e>
                                        <m:sub>
                                          <m:r>
                                            <a:rPr lang="en-US" i="1">
                                              <a:latin typeface="Cambria Math"/>
                                              <a:ea typeface="Cambria Math" panose="02040503050406030204" pitchFamily="18" charset="0"/>
                                            </a:rPr>
                                            <m:t>𝑧</m:t>
                                          </m:r>
                                        </m:sub>
                                      </m:sSub>
                                    </m:e>
                                  </m:mr>
                                  <m:mr>
                                    <m:e>
                                      <m:r>
                                        <a:rPr lang="en-US" i="1">
                                          <a:latin typeface="Cambria Math"/>
                                          <a:ea typeface="Cambria Math" panose="02040503050406030204" pitchFamily="18" charset="0"/>
                                        </a:rPr>
                                        <m:t>𝑑</m:t>
                                      </m:r>
                                    </m:e>
                                  </m:mr>
                                </m:m>
                              </m:e>
                            </m:mr>
                          </m:m>
                        </m:e>
                      </m:d>
                    </m:oMath>
                  </m:oMathPara>
                </a14:m>
                <a:endParaRPr lang="hu-HU" altLang="hu-HU" dirty="0"/>
              </a:p>
            </p:txBody>
          </p:sp>
        </mc:Choice>
        <mc:Fallback xmlns="">
          <p:sp>
            <p:nvSpPr>
              <p:cNvPr id="24" name="Rectangle 10"/>
              <p:cNvSpPr>
                <a:spLocks noRot="1" noChangeAspect="1" noMove="1" noResize="1" noEditPoints="1" noAdjustHandles="1" noChangeArrowheads="1" noChangeShapeType="1" noTextEdit="1"/>
              </p:cNvSpPr>
              <p:nvPr/>
            </p:nvSpPr>
            <p:spPr bwMode="auto">
              <a:xfrm>
                <a:off x="2876675" y="1111942"/>
                <a:ext cx="952060" cy="145296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Rectangle 14"/>
              <p:cNvSpPr>
                <a:spLocks noChangeArrowheads="1"/>
              </p:cNvSpPr>
              <p:nvPr/>
            </p:nvSpPr>
            <p:spPr bwMode="auto">
              <a:xfrm>
                <a:off x="7122069" y="3394679"/>
                <a:ext cx="242111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b="1" i="1">
                          <a:latin typeface="Cambria Math"/>
                        </a:rPr>
                        <m:t>=</m:t>
                      </m:r>
                      <m:r>
                        <a:rPr lang="en-US" altLang="hu-HU" sz="3200" b="1" i="1">
                          <a:latin typeface="Cambria Math"/>
                        </a:rPr>
                        <m:t>𝒑</m:t>
                      </m:r>
                    </m:oMath>
                  </m:oMathPara>
                </a14:m>
                <a:endParaRPr lang="en-US" altLang="hu-HU" sz="3200" b="1" dirty="0">
                  <a:cs typeface="Times New Roman" pitchFamily="18" charset="0"/>
                </a:endParaRPr>
              </a:p>
            </p:txBody>
          </p:sp>
        </mc:Choice>
        <mc:Fallback xmlns="">
          <p:sp>
            <p:nvSpPr>
              <p:cNvPr id="25" name="Rectangle 14"/>
              <p:cNvSpPr>
                <a:spLocks noRot="1" noChangeAspect="1" noMove="1" noResize="1" noEditPoints="1" noAdjustHandles="1" noChangeArrowheads="1" noChangeShapeType="1" noTextEdit="1"/>
              </p:cNvSpPr>
              <p:nvPr/>
            </p:nvSpPr>
            <p:spPr bwMode="auto">
              <a:xfrm>
                <a:off x="7122069" y="3394679"/>
                <a:ext cx="2421112" cy="58477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Rectangle 14"/>
              <p:cNvSpPr>
                <a:spLocks noChangeArrowheads="1"/>
              </p:cNvSpPr>
              <p:nvPr/>
            </p:nvSpPr>
            <p:spPr bwMode="auto">
              <a:xfrm>
                <a:off x="6971790" y="4124820"/>
                <a:ext cx="353083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m:t>
                          </m:r>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b="1" i="1">
                          <a:latin typeface="Cambria Math"/>
                          <a:ea typeface="Cambria Math"/>
                        </a:rPr>
                        <m:t>)</m:t>
                      </m:r>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i="1">
                          <a:latin typeface="Cambria Math"/>
                        </a:rPr>
                        <m:t>=0</m:t>
                      </m:r>
                    </m:oMath>
                  </m:oMathPara>
                </a14:m>
                <a:endParaRPr lang="en-US" altLang="hu-HU" sz="3200" dirty="0">
                  <a:cs typeface="Times New Roman" pitchFamily="18" charset="0"/>
                </a:endParaRPr>
              </a:p>
            </p:txBody>
          </p:sp>
        </mc:Choice>
        <mc:Fallback xmlns="">
          <p:sp>
            <p:nvSpPr>
              <p:cNvPr id="26" name="Rectangle 14"/>
              <p:cNvSpPr>
                <a:spLocks noRot="1" noChangeAspect="1" noMove="1" noResize="1" noEditPoints="1" noAdjustHandles="1" noChangeArrowheads="1" noChangeShapeType="1" noTextEdit="1"/>
              </p:cNvSpPr>
              <p:nvPr/>
            </p:nvSpPr>
            <p:spPr bwMode="auto">
              <a:xfrm>
                <a:off x="6971790" y="4124820"/>
                <a:ext cx="3530838"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4861637" y="3391692"/>
                <a:ext cx="103207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ea typeface="Cambria Math"/>
                            </a:rPr>
                          </m:ctrlPr>
                        </m:sSupPr>
                        <m:e>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oMath>
                  </m:oMathPara>
                </a14:m>
                <a:endParaRPr lang="en-US" sz="3200" dirty="0"/>
              </a:p>
            </p:txBody>
          </p:sp>
        </mc:Choice>
        <mc:Fallback xmlns="">
          <p:sp>
            <p:nvSpPr>
              <p:cNvPr id="2" name="Téglalap 1"/>
              <p:cNvSpPr>
                <a:spLocks noRot="1" noChangeAspect="1" noMove="1" noResize="1" noEditPoints="1" noAdjustHandles="1" noChangeArrowheads="1" noChangeShapeType="1" noTextEdit="1"/>
              </p:cNvSpPr>
              <p:nvPr/>
            </p:nvSpPr>
            <p:spPr>
              <a:xfrm>
                <a:off x="4861637" y="3391692"/>
                <a:ext cx="1032077" cy="58477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 name="Rectangle 14"/>
              <p:cNvSpPr>
                <a:spLocks noChangeArrowheads="1"/>
              </p:cNvSpPr>
              <p:nvPr/>
            </p:nvSpPr>
            <p:spPr bwMode="auto">
              <a:xfrm>
                <a:off x="7129214" y="4783161"/>
                <a:ext cx="353083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b="1" i="1">
                              <a:latin typeface="Cambria Math"/>
                              <a:ea typeface="Cambria Math"/>
                            </a:rPr>
                          </m:ctrlPr>
                        </m:sSupPr>
                        <m:e>
                          <m:r>
                            <a:rPr lang="en-US" altLang="hu-HU" sz="3200" i="1">
                              <a:latin typeface="Cambria Math"/>
                              <a:ea typeface="Cambria Math"/>
                            </a:rPr>
                            <m:t>∙(</m:t>
                          </m:r>
                          <m:r>
                            <a:rPr lang="en-US" altLang="hu-HU" sz="3200" b="1">
                              <a:latin typeface="Cambria Math"/>
                              <a:ea typeface="Cambria Math"/>
                            </a:rPr>
                            <m:t>𝐓</m:t>
                          </m:r>
                          <m:r>
                            <m:rPr>
                              <m:nor/>
                            </m:rPr>
                            <a:rPr lang="en-US" altLang="hu-HU" sz="3200" baseline="30000" dirty="0"/>
                            <m:t> </m:t>
                          </m:r>
                        </m:e>
                        <m:sup>
                          <m:r>
                            <a:rPr lang="en-US" altLang="hu-HU" sz="3200" i="1">
                              <a:latin typeface="Cambria Math"/>
                              <a:ea typeface="Cambria Math"/>
                            </a:rPr>
                            <m:t>−1</m:t>
                          </m:r>
                        </m:sup>
                      </m:sSup>
                      <m:r>
                        <a:rPr lang="en-US" altLang="hu-HU" sz="3200" i="1">
                          <a:latin typeface="Cambria Math"/>
                          <a:ea typeface="Cambria Math"/>
                        </a:rPr>
                        <m:t>∙</m:t>
                      </m:r>
                      <m:sSup>
                        <m:sSupPr>
                          <m:ctrlPr>
                            <a:rPr lang="en-US" altLang="hu-HU" sz="3200" i="1">
                              <a:latin typeface="Cambria Math"/>
                              <a:ea typeface="Cambria Math"/>
                            </a:rPr>
                          </m:ctrlPr>
                        </m:sSupPr>
                        <m:e>
                          <m:r>
                            <a:rPr lang="en-US" altLang="hu-HU" sz="3200" b="1" i="1">
                              <a:latin typeface="Cambria Math"/>
                              <a:ea typeface="Cambria Math"/>
                            </a:rPr>
                            <m:t>𝒏</m:t>
                          </m:r>
                        </m:e>
                        <m:sup>
                          <m:r>
                            <a:rPr lang="en-US" altLang="hu-HU" sz="3200" i="1">
                              <a:latin typeface="Cambria Math"/>
                              <a:ea typeface="Cambria Math"/>
                            </a:rPr>
                            <m:t>𝑇</m:t>
                          </m:r>
                        </m:sup>
                      </m:sSup>
                      <m:r>
                        <a:rPr lang="en-US" altLang="hu-HU" sz="3200" i="1">
                          <a:latin typeface="Cambria Math"/>
                          <a:ea typeface="Cambria Math"/>
                        </a:rPr>
                        <m:t>)</m:t>
                      </m:r>
                      <m:r>
                        <a:rPr lang="en-US" altLang="hu-HU" sz="3200" i="1">
                          <a:latin typeface="Cambria Math"/>
                        </a:rPr>
                        <m:t>=0</m:t>
                      </m:r>
                    </m:oMath>
                  </m:oMathPara>
                </a14:m>
                <a:endParaRPr lang="en-US" altLang="hu-HU" sz="3200" dirty="0">
                  <a:cs typeface="Times New Roman" pitchFamily="18" charset="0"/>
                </a:endParaRPr>
              </a:p>
            </p:txBody>
          </p:sp>
        </mc:Choice>
        <mc:Fallback xmlns="">
          <p:sp>
            <p:nvSpPr>
              <p:cNvPr id="28" name="Rectangle 14"/>
              <p:cNvSpPr>
                <a:spLocks noRot="1" noChangeAspect="1" noMove="1" noResize="1" noEditPoints="1" noAdjustHandles="1" noChangeArrowheads="1" noChangeShapeType="1" noTextEdit="1"/>
              </p:cNvSpPr>
              <p:nvPr/>
            </p:nvSpPr>
            <p:spPr bwMode="auto">
              <a:xfrm>
                <a:off x="7129214" y="4783161"/>
                <a:ext cx="3530838" cy="584775"/>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9" name="Rectangle 14"/>
              <p:cNvSpPr>
                <a:spLocks noChangeArrowheads="1"/>
              </p:cNvSpPr>
              <p:nvPr/>
            </p:nvSpPr>
            <p:spPr bwMode="auto">
              <a:xfrm>
                <a:off x="7109782" y="5463894"/>
                <a:ext cx="225542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200" b="1" i="1">
                              <a:latin typeface="Cambria Math"/>
                            </a:rPr>
                          </m:ctrlPr>
                        </m:sSupPr>
                        <m:e>
                          <m:r>
                            <a:rPr lang="en-US" altLang="hu-HU" sz="3200" b="1" i="1">
                              <a:latin typeface="Cambria Math"/>
                            </a:rPr>
                            <m:t>𝒑</m:t>
                          </m:r>
                        </m:e>
                        <m:sup>
                          <m:r>
                            <a:rPr lang="en-US" altLang="hu-HU" sz="3200" b="1" i="1">
                              <a:latin typeface="Cambria Math"/>
                            </a:rPr>
                            <m:t>∗</m:t>
                          </m:r>
                        </m:sup>
                      </m:sSup>
                      <m:sSup>
                        <m:sSupPr>
                          <m:ctrlPr>
                            <a:rPr lang="en-US" altLang="hu-HU" sz="3200" i="1">
                              <a:latin typeface="Cambria Math"/>
                              <a:ea typeface="Cambria Math"/>
                            </a:rPr>
                          </m:ctrlPr>
                        </m:sSupPr>
                        <m:e>
                          <m:r>
                            <a:rPr lang="en-US" altLang="hu-HU" sz="3200" i="1">
                              <a:latin typeface="Cambria Math"/>
                              <a:ea typeface="Cambria Math"/>
                            </a:rPr>
                            <m:t>∙</m:t>
                          </m:r>
                          <m:r>
                            <a:rPr lang="en-US" altLang="hu-HU" sz="3200" b="1" i="1">
                              <a:latin typeface="Cambria Math"/>
                              <a:ea typeface="Cambria Math"/>
                            </a:rPr>
                            <m:t>𝒏</m:t>
                          </m:r>
                        </m:e>
                        <m:sup>
                          <m:r>
                            <a:rPr lang="en-US" altLang="hu-HU" sz="3200" b="1" i="1">
                              <a:latin typeface="Cambria Math"/>
                              <a:ea typeface="Cambria Math"/>
                            </a:rPr>
                            <m:t>∗</m:t>
                          </m:r>
                          <m:r>
                            <a:rPr lang="en-US" altLang="hu-HU" sz="3200" i="1">
                              <a:latin typeface="Cambria Math"/>
                              <a:ea typeface="Cambria Math"/>
                            </a:rPr>
                            <m:t>𝑇</m:t>
                          </m:r>
                        </m:sup>
                      </m:sSup>
                      <m:r>
                        <a:rPr lang="en-US" altLang="hu-HU" sz="3200" i="1">
                          <a:latin typeface="Cambria Math"/>
                        </a:rPr>
                        <m:t>=0</m:t>
                      </m:r>
                    </m:oMath>
                  </m:oMathPara>
                </a14:m>
                <a:endParaRPr lang="en-US" altLang="hu-HU" sz="3200" dirty="0">
                  <a:cs typeface="Times New Roman" pitchFamily="18" charset="0"/>
                </a:endParaRPr>
              </a:p>
            </p:txBody>
          </p:sp>
        </mc:Choice>
        <mc:Fallback xmlns="">
          <p:sp>
            <p:nvSpPr>
              <p:cNvPr id="29" name="Rectangle 14"/>
              <p:cNvSpPr>
                <a:spLocks noRot="1" noChangeAspect="1" noMove="1" noResize="1" noEditPoints="1" noAdjustHandles="1" noChangeArrowheads="1" noChangeShapeType="1" noTextEdit="1"/>
              </p:cNvSpPr>
              <p:nvPr/>
            </p:nvSpPr>
            <p:spPr bwMode="auto">
              <a:xfrm>
                <a:off x="7109782" y="5463894"/>
                <a:ext cx="2255426" cy="58477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4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9" grpId="0" animBg="1"/>
      <p:bldP spid="16401" grpId="0"/>
      <p:bldP spid="25" grpId="0"/>
      <p:bldP spid="26" grpId="0"/>
      <p:bldP spid="2"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zabadkézi sokszög 15"/>
          <p:cNvSpPr/>
          <p:nvPr/>
        </p:nvSpPr>
        <p:spPr>
          <a:xfrm>
            <a:off x="3994842" y="1854164"/>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a:xfrm>
            <a:off x="1955540" y="113154"/>
            <a:ext cx="8229600" cy="1143000"/>
          </a:xfrm>
        </p:spPr>
        <p:txBody>
          <a:bodyPr/>
          <a:lstStyle/>
          <a:p>
            <a:r>
              <a:rPr lang="hu-HU" dirty="0" smtClean="0">
                <a:solidFill>
                  <a:srgbClr val="FF0000"/>
                </a:solidFill>
              </a:rPr>
              <a:t>Középpontos vetítés (projekció)</a:t>
            </a:r>
            <a:endParaRPr lang="en-US" dirty="0"/>
          </a:p>
        </p:txBody>
      </p:sp>
      <p:sp>
        <p:nvSpPr>
          <p:cNvPr id="4" name="Line 1027"/>
          <p:cNvSpPr>
            <a:spLocks noChangeShapeType="1"/>
          </p:cNvSpPr>
          <p:nvPr/>
        </p:nvSpPr>
        <p:spPr bwMode="auto">
          <a:xfrm flipV="1">
            <a:off x="3386371" y="1786293"/>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 name="Line 1028"/>
          <p:cNvSpPr>
            <a:spLocks noChangeShapeType="1"/>
          </p:cNvSpPr>
          <p:nvPr/>
        </p:nvSpPr>
        <p:spPr bwMode="auto">
          <a:xfrm>
            <a:off x="3386371" y="3334465"/>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7" name="Line 1031"/>
          <p:cNvSpPr>
            <a:spLocks noChangeShapeType="1"/>
          </p:cNvSpPr>
          <p:nvPr/>
        </p:nvSpPr>
        <p:spPr bwMode="auto">
          <a:xfrm flipH="1">
            <a:off x="3386371" y="2115265"/>
            <a:ext cx="2570038"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 name="Oval 1032"/>
          <p:cNvSpPr>
            <a:spLocks noChangeArrowheads="1"/>
          </p:cNvSpPr>
          <p:nvPr/>
        </p:nvSpPr>
        <p:spPr bwMode="auto">
          <a:xfrm>
            <a:off x="4507175" y="2686765"/>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0" name="Rectangle 1048"/>
              <p:cNvSpPr>
                <a:spLocks noChangeArrowheads="1"/>
              </p:cNvSpPr>
              <p:nvPr/>
            </p:nvSpPr>
            <p:spPr bwMode="auto">
              <a:xfrm>
                <a:off x="5253024" y="1028467"/>
                <a:ext cx="4235518" cy="106048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ctrlPr>
                            <a:rPr lang="en-US" altLang="hu-HU" sz="2800" i="1">
                              <a:latin typeface="Cambria Math"/>
                            </a:rPr>
                          </m:ctrlPr>
                        </m:dPr>
                        <m:e>
                          <m:sSup>
                            <m:sSupPr>
                              <m:ctrlPr>
                                <a:rPr lang="en-US" altLang="hu-HU" sz="2800" i="1">
                                  <a:latin typeface="Cambria Math"/>
                                </a:rPr>
                              </m:ctrlPr>
                            </m:sSupPr>
                            <m:e>
                              <m:r>
                                <a:rPr lang="en-US" altLang="hu-HU" sz="2800" i="1">
                                  <a:latin typeface="Cambria Math"/>
                                </a:rPr>
                                <m:t>𝑥</m:t>
                              </m:r>
                            </m:e>
                            <m:sup>
                              <m:r>
                                <a:rPr lang="en-US" altLang="hu-HU" sz="2800" i="1">
                                  <a:latin typeface="Cambria Math"/>
                                </a:rPr>
                                <m:t>′</m:t>
                              </m:r>
                            </m:sup>
                          </m:sSup>
                          <m:r>
                            <a:rPr lang="en-US" altLang="hu-HU" sz="2800" i="1">
                              <a:latin typeface="Cambria Math"/>
                            </a:rPr>
                            <m:t>,</m:t>
                          </m:r>
                          <m:sSup>
                            <m:sSupPr>
                              <m:ctrlPr>
                                <a:rPr lang="en-US" altLang="hu-HU" sz="2800" i="1">
                                  <a:latin typeface="Cambria Math"/>
                                </a:rPr>
                              </m:ctrlPr>
                            </m:sSupPr>
                            <m:e>
                              <m:r>
                                <a:rPr lang="en-US" altLang="hu-HU" sz="2800" i="1">
                                  <a:latin typeface="Cambria Math"/>
                                </a:rPr>
                                <m:t>𝑦</m:t>
                              </m:r>
                            </m:e>
                            <m:sup>
                              <m:r>
                                <a:rPr lang="en-US" altLang="hu-HU" sz="2800" i="1">
                                  <a:latin typeface="Cambria Math"/>
                                </a:rPr>
                                <m:t>′</m:t>
                              </m:r>
                            </m:sup>
                          </m:sSup>
                          <m:r>
                            <a:rPr lang="en-US" altLang="hu-HU" sz="2800" i="1">
                              <a:latin typeface="Cambria Math"/>
                            </a:rPr>
                            <m:t>,</m:t>
                          </m:r>
                          <m:sSup>
                            <m:sSupPr>
                              <m:ctrlPr>
                                <a:rPr lang="en-US" altLang="hu-HU" sz="2800" i="1">
                                  <a:latin typeface="Cambria Math"/>
                                </a:rPr>
                              </m:ctrlPr>
                            </m:sSupPr>
                            <m:e>
                              <m:r>
                                <a:rPr lang="en-US" altLang="hu-HU" sz="2800" i="1">
                                  <a:latin typeface="Cambria Math"/>
                                </a:rPr>
                                <m:t>𝑧</m:t>
                              </m:r>
                            </m:e>
                            <m:sup>
                              <m:r>
                                <a:rPr lang="en-US" altLang="hu-HU" sz="2800" i="1">
                                  <a:latin typeface="Cambria Math"/>
                                </a:rPr>
                                <m:t>′</m:t>
                              </m:r>
                            </m:sup>
                          </m:sSup>
                        </m:e>
                      </m:d>
                      <m:r>
                        <a:rPr lang="en-US" altLang="hu-HU" sz="2800" i="1">
                          <a:latin typeface="Cambria Math"/>
                        </a:rPr>
                        <m:t>=</m:t>
                      </m:r>
                      <m:d>
                        <m:dPr>
                          <m:ctrlPr>
                            <a:rPr lang="en-US" altLang="hu-HU" sz="2800" i="1">
                              <a:latin typeface="Cambria Math"/>
                            </a:rPr>
                          </m:ctrlPr>
                        </m:dPr>
                        <m:e>
                          <m:r>
                            <a:rPr lang="en-US" altLang="hu-HU" sz="2800" i="1">
                              <a:latin typeface="Cambria Math"/>
                            </a:rPr>
                            <m:t>𝑥</m:t>
                          </m:r>
                          <m:f>
                            <m:fPr>
                              <m:ctrlPr>
                                <a:rPr lang="en-US" altLang="hu-HU" sz="2800" i="1">
                                  <a:latin typeface="Cambria Math"/>
                                </a:rPr>
                              </m:ctrlPr>
                            </m:fPr>
                            <m:num>
                              <m:r>
                                <a:rPr lang="en-US" altLang="hu-HU" sz="2800" i="1">
                                  <a:latin typeface="Cambria Math"/>
                                </a:rPr>
                                <m:t>𝑑</m:t>
                              </m:r>
                            </m:num>
                            <m:den>
                              <m:r>
                                <a:rPr lang="en-US" altLang="hu-HU" sz="2800" i="1">
                                  <a:latin typeface="Cambria Math"/>
                                </a:rPr>
                                <m:t>𝑧</m:t>
                              </m:r>
                            </m:den>
                          </m:f>
                          <m:r>
                            <a:rPr lang="en-US" altLang="hu-HU" sz="2800" i="1">
                              <a:latin typeface="Cambria Math"/>
                            </a:rPr>
                            <m:t>,</m:t>
                          </m:r>
                          <m:r>
                            <a:rPr lang="en-US" altLang="hu-HU" sz="2800" i="1">
                              <a:latin typeface="Cambria Math"/>
                            </a:rPr>
                            <m:t>𝑦</m:t>
                          </m:r>
                          <m:f>
                            <m:fPr>
                              <m:ctrlPr>
                                <a:rPr lang="en-US" altLang="hu-HU" sz="2800" i="1">
                                  <a:latin typeface="Cambria Math"/>
                                </a:rPr>
                              </m:ctrlPr>
                            </m:fPr>
                            <m:num>
                              <m:r>
                                <a:rPr lang="en-US" altLang="hu-HU" sz="2800" i="1">
                                  <a:latin typeface="Cambria Math"/>
                                </a:rPr>
                                <m:t>𝑑</m:t>
                              </m:r>
                            </m:num>
                            <m:den>
                              <m:r>
                                <a:rPr lang="en-US" altLang="hu-HU" sz="2800" i="1">
                                  <a:latin typeface="Cambria Math"/>
                                </a:rPr>
                                <m:t>𝑧</m:t>
                              </m:r>
                            </m:den>
                          </m:f>
                          <m:r>
                            <a:rPr lang="en-US" altLang="hu-HU" sz="2800" i="1">
                              <a:latin typeface="Cambria Math"/>
                            </a:rPr>
                            <m:t>,</m:t>
                          </m:r>
                          <m:r>
                            <a:rPr lang="en-US" altLang="hu-HU" sz="2800" i="1">
                              <a:latin typeface="Cambria Math"/>
                            </a:rPr>
                            <m:t>𝑑</m:t>
                          </m:r>
                        </m:e>
                      </m:d>
                    </m:oMath>
                  </m:oMathPara>
                </a14:m>
                <a:endParaRPr lang="hu-HU" altLang="hu-HU" sz="2800" dirty="0"/>
              </a:p>
            </p:txBody>
          </p:sp>
        </mc:Choice>
        <mc:Fallback xmlns="">
          <p:sp>
            <p:nvSpPr>
              <p:cNvPr id="10" name="Rectangle 1048"/>
              <p:cNvSpPr>
                <a:spLocks noRot="1" noChangeAspect="1" noMove="1" noResize="1" noEditPoints="1" noAdjustHandles="1" noChangeArrowheads="1" noChangeShapeType="1" noTextEdit="1"/>
              </p:cNvSpPr>
              <p:nvPr/>
            </p:nvSpPr>
            <p:spPr bwMode="auto">
              <a:xfrm>
                <a:off x="5253024" y="1028467"/>
                <a:ext cx="4235518" cy="1060483"/>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2" name="Oval 1030"/>
          <p:cNvSpPr>
            <a:spLocks noChangeArrowheads="1"/>
          </p:cNvSpPr>
          <p:nvPr/>
        </p:nvSpPr>
        <p:spPr bwMode="auto">
          <a:xfrm>
            <a:off x="5880209" y="203906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3" name="Line 1028"/>
          <p:cNvSpPr>
            <a:spLocks noChangeShapeType="1"/>
          </p:cNvSpPr>
          <p:nvPr/>
        </p:nvSpPr>
        <p:spPr bwMode="auto">
          <a:xfrm>
            <a:off x="3386371" y="3334465"/>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18" name="Egyenes összekötő 17"/>
          <p:cNvCxnSpPr/>
          <p:nvPr/>
        </p:nvCxnSpPr>
        <p:spPr>
          <a:xfrm>
            <a:off x="4376626" y="3226453"/>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églalap 18"/>
          <p:cNvSpPr/>
          <p:nvPr/>
        </p:nvSpPr>
        <p:spPr>
          <a:xfrm>
            <a:off x="4168621" y="3339129"/>
            <a:ext cx="338554" cy="461665"/>
          </a:xfrm>
          <a:prstGeom prst="rect">
            <a:avLst/>
          </a:prstGeom>
        </p:spPr>
        <p:txBody>
          <a:bodyPr wrap="none">
            <a:spAutoFit/>
          </a:bodyPr>
          <a:lstStyle/>
          <a:p>
            <a:r>
              <a:rPr lang="hu-HU" altLang="hu-HU" i="1" dirty="0"/>
              <a:t>d</a:t>
            </a:r>
            <a:endParaRPr lang="en-US" dirty="0"/>
          </a:p>
        </p:txBody>
      </p:sp>
      <mc:AlternateContent xmlns:mc="http://schemas.openxmlformats.org/markup-compatibility/2006" xmlns:a14="http://schemas.microsoft.com/office/drawing/2010/main">
        <mc:Choice Requires="a14">
          <p:sp>
            <p:nvSpPr>
              <p:cNvPr id="20" name="Téglalap 19"/>
              <p:cNvSpPr/>
              <p:nvPr/>
            </p:nvSpPr>
            <p:spPr>
              <a:xfrm>
                <a:off x="5771965" y="2132856"/>
                <a:ext cx="14270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altLang="hu-HU" sz="2800" i="1">
                              <a:latin typeface="Cambria Math"/>
                            </a:rPr>
                          </m:ctrlPr>
                        </m:dPr>
                        <m:e>
                          <m:r>
                            <a:rPr lang="en-US" altLang="hu-HU" sz="2800" i="1">
                              <a:latin typeface="Cambria Math"/>
                            </a:rPr>
                            <m:t>𝑥</m:t>
                          </m:r>
                          <m:r>
                            <a:rPr lang="en-US" altLang="hu-HU" sz="2800" i="1">
                              <a:latin typeface="Cambria Math"/>
                            </a:rPr>
                            <m:t>,</m:t>
                          </m:r>
                          <m:r>
                            <a:rPr lang="en-US" altLang="hu-HU" sz="2800" i="1">
                              <a:latin typeface="Cambria Math"/>
                            </a:rPr>
                            <m:t>𝑦</m:t>
                          </m:r>
                          <m:r>
                            <a:rPr lang="en-US" altLang="hu-HU" sz="2800" i="1">
                              <a:latin typeface="Cambria Math"/>
                            </a:rPr>
                            <m:t>,</m:t>
                          </m:r>
                          <m:r>
                            <a:rPr lang="en-US" altLang="hu-HU" sz="2800" i="1">
                              <a:latin typeface="Cambria Math"/>
                            </a:rPr>
                            <m:t>𝑧</m:t>
                          </m:r>
                        </m:e>
                      </m:d>
                    </m:oMath>
                  </m:oMathPara>
                </a14:m>
                <a:endParaRPr lang="en-US" sz="2800" dirty="0"/>
              </a:p>
            </p:txBody>
          </p:sp>
        </mc:Choice>
        <mc:Fallback xmlns="">
          <p:sp>
            <p:nvSpPr>
              <p:cNvPr id="20" name="Téglalap 19"/>
              <p:cNvSpPr>
                <a:spLocks noRot="1" noChangeAspect="1" noMove="1" noResize="1" noEditPoints="1" noAdjustHandles="1" noChangeArrowheads="1" noChangeShapeType="1" noTextEdit="1"/>
              </p:cNvSpPr>
              <p:nvPr/>
            </p:nvSpPr>
            <p:spPr>
              <a:xfrm>
                <a:off x="5771965" y="2132856"/>
                <a:ext cx="1427057"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Rectangle 1048"/>
              <p:cNvSpPr>
                <a:spLocks noChangeArrowheads="1"/>
              </p:cNvSpPr>
              <p:nvPr/>
            </p:nvSpPr>
            <p:spPr bwMode="auto">
              <a:xfrm>
                <a:off x="1768895" y="4420443"/>
                <a:ext cx="5652125" cy="9142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d>
                        <m:dPr>
                          <m:begChr m:val="["/>
                          <m:endChr m:val="]"/>
                          <m:ctrlPr>
                            <a:rPr lang="en-US" altLang="hu-HU" i="1">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,1</m:t>
                          </m:r>
                        </m:e>
                      </m:d>
                      <m:r>
                        <a:rPr lang="en-US" altLang="hu-HU" i="1">
                          <a:latin typeface="Cambria Math"/>
                        </a:rPr>
                        <m:t>=</m:t>
                      </m:r>
                      <m:d>
                        <m:dPr>
                          <m:begChr m:val="["/>
                          <m:endChr m:val="]"/>
                          <m:ctrlPr>
                            <a:rPr lang="en-US" altLang="hu-HU" i="1">
                              <a:latin typeface="Cambria Math"/>
                            </a:rPr>
                          </m:ctrlPr>
                        </m:dPr>
                        <m:e>
                          <m:r>
                            <a:rPr lang="en-US" altLang="hu-HU" i="1">
                              <a:latin typeface="Cambria Math"/>
                            </a:rPr>
                            <m:t>𝑥</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𝑦</m:t>
                          </m:r>
                          <m:f>
                            <m:fPr>
                              <m:ctrlPr>
                                <a:rPr lang="en-US" altLang="hu-HU" i="1">
                                  <a:latin typeface="Cambria Math"/>
                                </a:rPr>
                              </m:ctrlPr>
                            </m:fPr>
                            <m:num>
                              <m:r>
                                <a:rPr lang="en-US" altLang="hu-HU" i="1">
                                  <a:latin typeface="Cambria Math"/>
                                </a:rPr>
                                <m:t>𝑑</m:t>
                              </m:r>
                            </m:num>
                            <m:den>
                              <m:r>
                                <a:rPr lang="en-US" altLang="hu-HU" i="1">
                                  <a:latin typeface="Cambria Math"/>
                                </a:rPr>
                                <m:t>𝑧</m:t>
                              </m:r>
                            </m:den>
                          </m:f>
                          <m:r>
                            <a:rPr lang="en-US" altLang="hu-HU" i="1">
                              <a:latin typeface="Cambria Math"/>
                            </a:rPr>
                            <m:t>,</m:t>
                          </m:r>
                          <m:r>
                            <a:rPr lang="en-US" altLang="hu-HU" i="1">
                              <a:latin typeface="Cambria Math"/>
                            </a:rPr>
                            <m:t>𝑑</m:t>
                          </m:r>
                          <m:r>
                            <a:rPr lang="en-US" altLang="hu-HU" i="1">
                              <a:latin typeface="Cambria Math"/>
                            </a:rPr>
                            <m:t>,1</m:t>
                          </m:r>
                        </m:e>
                      </m:d>
                      <m:r>
                        <a:rPr lang="en-US" altLang="hu-HU" i="1">
                          <a:latin typeface="Cambria Math"/>
                          <a:ea typeface="Cambria Math"/>
                        </a:rPr>
                        <m:t>~</m:t>
                      </m:r>
                      <m:d>
                        <m:dPr>
                          <m:begChr m:val="["/>
                          <m:endChr m:val="]"/>
                          <m:ctrlPr>
                            <a:rPr lang="en-US" altLang="hu-HU" i="1">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oMath>
                  </m:oMathPara>
                </a14:m>
                <a:endParaRPr lang="hu-HU" altLang="hu-HU" dirty="0"/>
              </a:p>
            </p:txBody>
          </p:sp>
        </mc:Choice>
        <mc:Fallback xmlns="">
          <p:sp>
            <p:nvSpPr>
              <p:cNvPr id="22" name="Rectangle 1048"/>
              <p:cNvSpPr>
                <a:spLocks noRot="1" noChangeAspect="1" noMove="1" noResize="1" noEditPoints="1" noAdjustHandles="1" noChangeArrowheads="1" noChangeShapeType="1" noTextEdit="1"/>
              </p:cNvSpPr>
              <p:nvPr/>
            </p:nvSpPr>
            <p:spPr bwMode="auto">
              <a:xfrm>
                <a:off x="1768895" y="4420443"/>
                <a:ext cx="5652125" cy="91422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Téglalap 22"/>
              <p:cNvSpPr/>
              <p:nvPr/>
            </p:nvSpPr>
            <p:spPr>
              <a:xfrm>
                <a:off x="3719737" y="3897053"/>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23" name="Téglalap 22"/>
              <p:cNvSpPr>
                <a:spLocks noRot="1" noChangeAspect="1" noMove="1" noResize="1" noEditPoints="1" noAdjustHandles="1" noChangeArrowheads="1" noChangeShapeType="1" noTextEdit="1"/>
              </p:cNvSpPr>
              <p:nvPr/>
            </p:nvSpPr>
            <p:spPr>
              <a:xfrm>
                <a:off x="3719737" y="3897053"/>
                <a:ext cx="434413"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2947983" y="1728878"/>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947983" y="1728878"/>
                <a:ext cx="438389" cy="461665"/>
              </a:xfrm>
              <a:prstGeom prst="rect">
                <a:avLst/>
              </a:prstGeom>
              <a:blipFill>
                <a:blip r:embed="rId7"/>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5358564" y="3325552"/>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5358564" y="3325552"/>
                <a:ext cx="415947" cy="461665"/>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Rectangle 1048"/>
              <p:cNvSpPr>
                <a:spLocks noChangeArrowheads="1"/>
              </p:cNvSpPr>
              <p:nvPr/>
            </p:nvSpPr>
            <p:spPr bwMode="auto">
              <a:xfrm>
                <a:off x="1734520" y="5324410"/>
                <a:ext cx="7218258" cy="14529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
                    </m:oMathParaPr>
                    <m:oMath xmlns:m="http://schemas.openxmlformats.org/officeDocument/2006/math">
                      <m:d>
                        <m:dPr>
                          <m:begChr m:val="["/>
                          <m:endChr m:val="]"/>
                          <m:ctrlPr>
                            <a:rPr lang="en-US" altLang="hu-HU" i="1">
                              <a:latin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,1</m:t>
                          </m:r>
                        </m:e>
                      </m:d>
                      <m:d>
                        <m:dPr>
                          <m:begChr m:val="["/>
                          <m:endChr m:val="]"/>
                          <m:ctrlPr>
                            <a:rPr lang="en-US" altLang="hu-HU" i="1">
                              <a:latin typeface="Cambria Math"/>
                            </a:rPr>
                          </m:ctrlPr>
                        </m:dPr>
                        <m:e>
                          <m:m>
                            <m:mPr>
                              <m:mcs>
                                <m:mc>
                                  <m:mcPr>
                                    <m:count m:val="2"/>
                                    <m:mcJc m:val="center"/>
                                  </m:mcPr>
                                </m:mc>
                              </m:mcs>
                              <m:ctrlPr>
                                <a:rPr lang="en-US" altLang="hu-HU" i="1">
                                  <a:latin typeface="Cambria Math"/>
                                </a:rPr>
                              </m:ctrlPr>
                            </m:mPr>
                            <m:mr>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0</m:t>
                                      </m:r>
                                    </m:e>
                                  </m:mr>
                                  <m:mr>
                                    <m:e>
                                      <m:r>
                                        <a:rPr lang="en-US" altLang="hu-HU" i="1">
                                          <a:latin typeface="Cambria Math"/>
                                        </a:rPr>
                                        <m:t>0</m:t>
                                      </m:r>
                                    </m:e>
                                    <m:e>
                                      <m:r>
                                        <a:rPr lang="en-US" altLang="hu-HU" i="1">
                                          <a:latin typeface="Cambria Math"/>
                                        </a:rPr>
                                        <m:t>1</m:t>
                                      </m:r>
                                    </m:e>
                                  </m:mr>
                                </m:m>
                              </m:e>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0    </m:t>
                                      </m:r>
                                    </m:e>
                                  </m:mr>
                                  <m:mr>
                                    <m:e>
                                      <m:r>
                                        <a:rPr lang="en-US" altLang="hu-HU" i="1">
                                          <a:latin typeface="Cambria Math"/>
                                        </a:rPr>
                                        <m:t>0</m:t>
                                      </m:r>
                                    </m:e>
                                    <m:e>
                                      <m:r>
                                        <a:rPr lang="en-US" altLang="hu-HU" i="1">
                                          <a:latin typeface="Cambria Math"/>
                                        </a:rPr>
                                        <m:t>0    </m:t>
                                      </m:r>
                                    </m:e>
                                  </m:mr>
                                </m:m>
                              </m:e>
                            </m:mr>
                            <m:mr>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m:t>
                                      </m:r>
                                    </m:e>
                                  </m:mr>
                                  <m:mr>
                                    <m:e>
                                      <m:r>
                                        <a:rPr lang="en-US" altLang="hu-HU" i="1">
                                          <a:latin typeface="Cambria Math"/>
                                        </a:rPr>
                                        <m:t>0</m:t>
                                      </m:r>
                                    </m:e>
                                    <m:e>
                                      <m:r>
                                        <a:rPr lang="en-US" altLang="hu-HU" i="1">
                                          <a:latin typeface="Cambria Math"/>
                                        </a:rPr>
                                        <m:t>0</m:t>
                                      </m:r>
                                    </m:e>
                                  </m:mr>
                                </m:m>
                              </m:e>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1/</m:t>
                                      </m:r>
                                      <m:r>
                                        <a:rPr lang="en-US" altLang="hu-HU" i="1">
                                          <a:latin typeface="Cambria Math"/>
                                        </a:rPr>
                                        <m:t>𝑑</m:t>
                                      </m:r>
                                    </m:e>
                                  </m:mr>
                                  <m:mr>
                                    <m:e>
                                      <m:r>
                                        <a:rPr lang="en-US" altLang="hu-HU" i="1">
                                          <a:latin typeface="Cambria Math"/>
                                        </a:rPr>
                                        <m:t>0</m:t>
                                      </m:r>
                                    </m:e>
                                    <m:e>
                                      <m:r>
                                        <a:rPr lang="en-US" altLang="hu-HU" i="1">
                                          <a:latin typeface="Cambria Math"/>
                                        </a:rPr>
                                        <m:t>0    </m:t>
                                      </m:r>
                                    </m:e>
                                  </m:mr>
                                </m:m>
                              </m:e>
                            </m:mr>
                          </m:m>
                        </m:e>
                      </m:d>
                      <m:r>
                        <a:rPr lang="en-US" altLang="hu-HU" i="1">
                          <a:latin typeface="Cambria Math"/>
                        </a:rPr>
                        <m:t>=</m:t>
                      </m:r>
                      <m:d>
                        <m:dPr>
                          <m:begChr m:val="["/>
                          <m:endChr m:val="]"/>
                          <m:ctrlPr>
                            <a:rPr lang="en-US" altLang="hu-HU" i="1">
                              <a:latin typeface="Cambria Math"/>
                              <a:ea typeface="Cambria Math"/>
                            </a:rPr>
                          </m:ctrlPr>
                        </m:dPr>
                        <m:e>
                          <m:r>
                            <a:rPr lang="en-US" altLang="hu-HU" i="1">
                              <a:latin typeface="Cambria Math"/>
                            </a:rPr>
                            <m:t>𝑥</m:t>
                          </m:r>
                          <m:r>
                            <a:rPr lang="en-US" altLang="hu-HU" i="1">
                              <a:latin typeface="Cambria Math"/>
                            </a:rPr>
                            <m:t>,</m:t>
                          </m:r>
                          <m:r>
                            <a:rPr lang="en-US" altLang="hu-HU" i="1">
                              <a:latin typeface="Cambria Math"/>
                            </a:rPr>
                            <m:t>𝑦</m:t>
                          </m:r>
                          <m:r>
                            <a:rPr lang="en-US" altLang="hu-HU" i="1">
                              <a:latin typeface="Cambria Math"/>
                            </a:rPr>
                            <m:t>,</m:t>
                          </m:r>
                          <m:r>
                            <a:rPr lang="en-US" altLang="hu-HU" i="1">
                              <a:latin typeface="Cambria Math"/>
                            </a:rPr>
                            <m:t>𝑧</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e>
                      </m:d>
                      <m:r>
                        <a:rPr lang="en-US" altLang="hu-HU" i="1">
                          <a:latin typeface="Cambria Math"/>
                          <a:ea typeface="Cambria Math"/>
                        </a:rPr>
                        <m:t>~</m:t>
                      </m:r>
                      <m:r>
                        <a:rPr lang="hu-HU" altLang="hu-HU" i="1">
                          <a:latin typeface="Cambria Math"/>
                          <a:ea typeface="Cambria Math"/>
                        </a:rPr>
                        <m:t> </m:t>
                      </m:r>
                      <m:d>
                        <m:dPr>
                          <m:begChr m:val="["/>
                          <m:endChr m:val="]"/>
                          <m:ctrlPr>
                            <a:rPr lang="en-US" altLang="hu-HU" i="1">
                              <a:latin typeface="Cambria Math"/>
                            </a:rPr>
                          </m:ctrlPr>
                        </m:dPr>
                        <m:e>
                          <m:sSup>
                            <m:sSupPr>
                              <m:ctrlPr>
                                <a:rPr lang="en-US" altLang="hu-HU" i="1">
                                  <a:latin typeface="Cambria Math"/>
                                </a:rPr>
                              </m:ctrlPr>
                            </m:sSupPr>
                            <m:e>
                              <m:r>
                                <a:rPr lang="en-US" altLang="hu-HU" i="1">
                                  <a:latin typeface="Cambria Math"/>
                                </a:rPr>
                                <m:t>𝑥</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𝑦</m:t>
                              </m:r>
                            </m:e>
                            <m:sup>
                              <m:r>
                                <a:rPr lang="en-US" altLang="hu-HU" i="1">
                                  <a:latin typeface="Cambria Math"/>
                                </a:rPr>
                                <m:t>′</m:t>
                              </m:r>
                            </m:sup>
                          </m:sSup>
                          <m:r>
                            <a:rPr lang="en-US" altLang="hu-HU" i="1">
                              <a:latin typeface="Cambria Math"/>
                            </a:rPr>
                            <m:t>,</m:t>
                          </m:r>
                          <m:sSup>
                            <m:sSupPr>
                              <m:ctrlPr>
                                <a:rPr lang="en-US" altLang="hu-HU" i="1">
                                  <a:latin typeface="Cambria Math"/>
                                </a:rPr>
                              </m:ctrlPr>
                            </m:sSupPr>
                            <m:e>
                              <m:r>
                                <a:rPr lang="en-US" altLang="hu-HU" i="1">
                                  <a:latin typeface="Cambria Math"/>
                                </a:rPr>
                                <m:t>𝑧</m:t>
                              </m:r>
                            </m:e>
                            <m:sup>
                              <m:r>
                                <a:rPr lang="en-US" altLang="hu-HU" i="1">
                                  <a:latin typeface="Cambria Math"/>
                                </a:rPr>
                                <m:t>′</m:t>
                              </m:r>
                            </m:sup>
                          </m:sSup>
                          <m:r>
                            <a:rPr lang="en-US" altLang="hu-HU" i="1">
                              <a:latin typeface="Cambria Math"/>
                            </a:rPr>
                            <m:t>,1</m:t>
                          </m:r>
                        </m:e>
                      </m:d>
                    </m:oMath>
                  </m:oMathPara>
                </a14:m>
                <a:endParaRPr lang="hu-HU" altLang="hu-HU" dirty="0"/>
              </a:p>
            </p:txBody>
          </p:sp>
        </mc:Choice>
        <mc:Fallback xmlns="">
          <p:sp>
            <p:nvSpPr>
              <p:cNvPr id="26" name="Rectangle 1048"/>
              <p:cNvSpPr>
                <a:spLocks noRot="1" noChangeAspect="1" noMove="1" noResize="1" noEditPoints="1" noAdjustHandles="1" noChangeArrowheads="1" noChangeShapeType="1" noTextEdit="1"/>
              </p:cNvSpPr>
              <p:nvPr/>
            </p:nvSpPr>
            <p:spPr bwMode="auto">
              <a:xfrm>
                <a:off x="1734520" y="5324410"/>
                <a:ext cx="7218258" cy="145296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6" name="Egyenes összekötő 5"/>
          <p:cNvCxnSpPr/>
          <p:nvPr/>
        </p:nvCxnSpPr>
        <p:spPr>
          <a:xfrm flipH="1">
            <a:off x="4376627" y="2839166"/>
            <a:ext cx="152866" cy="486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flipH="1">
            <a:off x="5596370" y="2190542"/>
            <a:ext cx="351279" cy="11485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a:endCxn id="8" idx="0"/>
          </p:cNvCxnSpPr>
          <p:nvPr/>
        </p:nvCxnSpPr>
        <p:spPr>
          <a:xfrm flipH="1">
            <a:off x="4583375" y="1664805"/>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1883532" y="2656077"/>
            <a:ext cx="1242648" cy="830997"/>
          </a:xfrm>
          <a:prstGeom prst="rect">
            <a:avLst/>
          </a:prstGeom>
          <a:noFill/>
        </p:spPr>
        <p:txBody>
          <a:bodyPr wrap="none" rtlCol="0">
            <a:spAutoFit/>
          </a:bodyPr>
          <a:lstStyle/>
          <a:p>
            <a:r>
              <a:rPr lang="hu-HU" dirty="0">
                <a:latin typeface="+mn-lt"/>
              </a:rPr>
              <a:t>balkezes</a:t>
            </a:r>
          </a:p>
          <a:p>
            <a:r>
              <a:rPr lang="hu-HU" dirty="0" err="1">
                <a:latin typeface="+mn-lt"/>
              </a:rPr>
              <a:t>koord</a:t>
            </a:r>
            <a:r>
              <a:rPr lang="hu-HU" dirty="0">
                <a:latin typeface="+mn-lt"/>
              </a:rPr>
              <a:t>.</a:t>
            </a:r>
            <a:endParaRPr lang="en-US" dirty="0">
              <a:latin typeface="+mn-lt"/>
            </a:endParaRPr>
          </a:p>
        </p:txBody>
      </p:sp>
    </p:spTree>
    <p:extLst>
      <p:ext uri="{BB962C8B-B14F-4D97-AF65-F5344CB8AC3E}">
        <p14:creationId xmlns:p14="http://schemas.microsoft.com/office/powerpoint/2010/main" val="184529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églalap 27"/>
              <p:cNvSpPr/>
              <p:nvPr/>
            </p:nvSpPr>
            <p:spPr>
              <a:xfrm>
                <a:off x="9695983" y="4635142"/>
                <a:ext cx="8830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smtClean="0">
                          <a:solidFill>
                            <a:srgbClr val="FF0000"/>
                          </a:solidFill>
                          <a:latin typeface="Cambria Math"/>
                        </a:rPr>
                        <m:t>𝑤</m:t>
                      </m:r>
                      <m:d>
                        <m:dPr>
                          <m:ctrlPr>
                            <a:rPr lang="en-US" altLang="hu-HU" i="1">
                              <a:solidFill>
                                <a:srgbClr val="FF0000"/>
                              </a:solidFill>
                              <a:latin typeface="Cambria Math"/>
                            </a:rPr>
                          </m:ctrlPr>
                        </m:dPr>
                        <m:e>
                          <m:r>
                            <a:rPr lang="en-US" altLang="hu-HU" i="1">
                              <a:solidFill>
                                <a:srgbClr val="FF0000"/>
                              </a:solidFill>
                              <a:latin typeface="Cambria Math"/>
                            </a:rPr>
                            <m:t>𝑡</m:t>
                          </m:r>
                        </m:e>
                      </m:d>
                    </m:oMath>
                  </m:oMathPara>
                </a14:m>
                <a:endParaRPr lang="hu-HU" dirty="0"/>
              </a:p>
            </p:txBody>
          </p:sp>
        </mc:Choice>
        <mc:Fallback xmlns="">
          <p:sp>
            <p:nvSpPr>
              <p:cNvPr id="28" name="Téglalap 27"/>
              <p:cNvSpPr>
                <a:spLocks noRot="1" noChangeAspect="1" noMove="1" noResize="1" noEditPoints="1" noAdjustHandles="1" noChangeArrowheads="1" noChangeShapeType="1" noTextEdit="1"/>
              </p:cNvSpPr>
              <p:nvPr/>
            </p:nvSpPr>
            <p:spPr>
              <a:xfrm>
                <a:off x="9695983" y="4635142"/>
                <a:ext cx="883062" cy="461665"/>
              </a:xfrm>
              <a:prstGeom prst="rect">
                <a:avLst/>
              </a:prstGeom>
              <a:blipFill>
                <a:blip r:embed="rId3"/>
                <a:stretch>
                  <a:fillRect/>
                </a:stretch>
              </a:blipFill>
            </p:spPr>
            <p:txBody>
              <a:bodyPr/>
              <a:lstStyle/>
              <a:p>
                <a:r>
                  <a:rPr lang="hu-HU">
                    <a:noFill/>
                  </a:rPr>
                  <a:t> </a:t>
                </a:r>
              </a:p>
            </p:txBody>
          </p:sp>
        </mc:Fallback>
      </mc:AlternateContent>
      <p:cxnSp>
        <p:nvCxnSpPr>
          <p:cNvPr id="80" name="Egyenes összekötő nyíllal 79"/>
          <p:cNvCxnSpPr/>
          <p:nvPr/>
        </p:nvCxnSpPr>
        <p:spPr>
          <a:xfrm flipH="1">
            <a:off x="11010989" y="4993926"/>
            <a:ext cx="2654" cy="164936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Szabadkézi sokszög 31"/>
          <p:cNvSpPr/>
          <p:nvPr/>
        </p:nvSpPr>
        <p:spPr>
          <a:xfrm>
            <a:off x="3474574" y="1445068"/>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ine 16"/>
          <p:cNvSpPr>
            <a:spLocks noChangeShapeType="1"/>
          </p:cNvSpPr>
          <p:nvPr/>
        </p:nvSpPr>
        <p:spPr bwMode="auto">
          <a:xfrm>
            <a:off x="9217363" y="1319783"/>
            <a:ext cx="394179" cy="31956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3" name="Szabadkézi sokszög 52"/>
          <p:cNvSpPr/>
          <p:nvPr/>
        </p:nvSpPr>
        <p:spPr>
          <a:xfrm>
            <a:off x="8920489" y="1548417"/>
            <a:ext cx="763571" cy="2573519"/>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16"/>
          <p:cNvSpPr>
            <a:spLocks noChangeShapeType="1"/>
          </p:cNvSpPr>
          <p:nvPr/>
        </p:nvSpPr>
        <p:spPr bwMode="auto">
          <a:xfrm>
            <a:off x="3843399" y="2040035"/>
            <a:ext cx="80602" cy="39720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6" name="Line 1031"/>
          <p:cNvSpPr>
            <a:spLocks noChangeShapeType="1"/>
          </p:cNvSpPr>
          <p:nvPr/>
        </p:nvSpPr>
        <p:spPr bwMode="auto">
          <a:xfrm flipH="1">
            <a:off x="2866103" y="1719032"/>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8" name="Line 19"/>
          <p:cNvSpPr>
            <a:spLocks noChangeShapeType="1"/>
          </p:cNvSpPr>
          <p:nvPr/>
        </p:nvSpPr>
        <p:spPr bwMode="auto">
          <a:xfrm>
            <a:off x="4212927" y="1616153"/>
            <a:ext cx="1223215" cy="9001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4" name="Rectangle 2"/>
          <p:cNvSpPr>
            <a:spLocks noGrp="1" noChangeArrowheads="1"/>
          </p:cNvSpPr>
          <p:nvPr>
            <p:ph type="title"/>
          </p:nvPr>
        </p:nvSpPr>
        <p:spPr>
          <a:xfrm>
            <a:off x="1851069" y="194543"/>
            <a:ext cx="8421687" cy="1143000"/>
          </a:xfrm>
        </p:spPr>
        <p:txBody>
          <a:bodyPr/>
          <a:lstStyle/>
          <a:p>
            <a:pPr>
              <a:defRPr/>
            </a:pPr>
            <a:r>
              <a:rPr lang="hu-HU" dirty="0" smtClean="0">
                <a:solidFill>
                  <a:srgbClr val="FF0000"/>
                </a:solidFill>
              </a:rPr>
              <a:t>Átfordulási probléma</a:t>
            </a:r>
          </a:p>
        </p:txBody>
      </p:sp>
      <p:sp>
        <p:nvSpPr>
          <p:cNvPr id="23575" name="Oval 28"/>
          <p:cNvSpPr>
            <a:spLocks noChangeArrowheads="1"/>
          </p:cNvSpPr>
          <p:nvPr/>
        </p:nvSpPr>
        <p:spPr bwMode="auto">
          <a:xfrm>
            <a:off x="2678860" y="5182792"/>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76" name="Text Box 29"/>
          <p:cNvSpPr txBox="1">
            <a:spLocks noChangeArrowheads="1"/>
          </p:cNvSpPr>
          <p:nvPr/>
        </p:nvSpPr>
        <p:spPr bwMode="auto">
          <a:xfrm>
            <a:off x="195278" y="4175875"/>
            <a:ext cx="381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u="sng" dirty="0" err="1">
                <a:latin typeface="+mn-lt"/>
              </a:rPr>
              <a:t>Proje</a:t>
            </a:r>
            <a:r>
              <a:rPr lang="hu-HU" altLang="hu-HU" u="sng" dirty="0">
                <a:latin typeface="+mn-lt"/>
              </a:rPr>
              <a:t>k</a:t>
            </a:r>
            <a:r>
              <a:rPr lang="en-US" altLang="hu-HU" u="sng" dirty="0">
                <a:latin typeface="+mn-lt"/>
              </a:rPr>
              <a:t>t</a:t>
            </a:r>
            <a:r>
              <a:rPr lang="hu-HU" altLang="hu-HU" u="sng" dirty="0">
                <a:latin typeface="+mn-lt"/>
              </a:rPr>
              <a:t>ív egyenes</a:t>
            </a:r>
            <a:r>
              <a:rPr lang="en-US" altLang="hu-HU" u="sng" dirty="0">
                <a:latin typeface="+mn-lt"/>
              </a:rPr>
              <a:t> </a:t>
            </a:r>
            <a:r>
              <a:rPr lang="hu-HU" altLang="hu-HU" u="sng" dirty="0">
                <a:latin typeface="+mn-lt"/>
              </a:rPr>
              <a:t>(</a:t>
            </a:r>
            <a:r>
              <a:rPr lang="hu-HU" altLang="hu-HU" u="sng" dirty="0" err="1">
                <a:latin typeface="+mn-lt"/>
              </a:rPr>
              <a:t>topoló</a:t>
            </a:r>
            <a:r>
              <a:rPr lang="en-US" altLang="hu-HU" u="sng" dirty="0">
                <a:latin typeface="+mn-lt"/>
              </a:rPr>
              <a:t>g</a:t>
            </a:r>
            <a:r>
              <a:rPr lang="hu-HU" altLang="hu-HU" u="sng" dirty="0" err="1">
                <a:latin typeface="+mn-lt"/>
              </a:rPr>
              <a:t>ia</a:t>
            </a:r>
            <a:r>
              <a:rPr lang="hu-HU" altLang="hu-HU" u="sng" dirty="0">
                <a:latin typeface="+mn-lt"/>
              </a:rPr>
              <a:t>)</a:t>
            </a:r>
          </a:p>
        </p:txBody>
      </p:sp>
      <p:sp>
        <p:nvSpPr>
          <p:cNvPr id="23577" name="Oval 30"/>
          <p:cNvSpPr>
            <a:spLocks noChangeArrowheads="1"/>
          </p:cNvSpPr>
          <p:nvPr/>
        </p:nvSpPr>
        <p:spPr bwMode="auto">
          <a:xfrm>
            <a:off x="2647990" y="5561889"/>
            <a:ext cx="146050" cy="1714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78" name="Text Box 31"/>
          <p:cNvSpPr txBox="1">
            <a:spLocks noChangeArrowheads="1"/>
          </p:cNvSpPr>
          <p:nvPr/>
        </p:nvSpPr>
        <p:spPr bwMode="auto">
          <a:xfrm>
            <a:off x="958942" y="5396310"/>
            <a:ext cx="162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Ideális pont</a:t>
            </a:r>
          </a:p>
        </p:txBody>
      </p:sp>
      <p:sp>
        <p:nvSpPr>
          <p:cNvPr id="23579" name="Oval 34"/>
          <p:cNvSpPr>
            <a:spLocks noChangeArrowheads="1"/>
          </p:cNvSpPr>
          <p:nvPr/>
        </p:nvSpPr>
        <p:spPr bwMode="auto">
          <a:xfrm>
            <a:off x="3274173" y="6467079"/>
            <a:ext cx="144462" cy="144462"/>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23581" name="Text Box 36"/>
          <p:cNvSpPr txBox="1">
            <a:spLocks noChangeArrowheads="1"/>
          </p:cNvSpPr>
          <p:nvPr/>
        </p:nvSpPr>
        <p:spPr bwMode="auto">
          <a:xfrm>
            <a:off x="4148885" y="6151167"/>
            <a:ext cx="1607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Szakasz ???</a:t>
            </a:r>
          </a:p>
        </p:txBody>
      </p:sp>
      <p:sp>
        <p:nvSpPr>
          <p:cNvPr id="23582" name="Freeform 37"/>
          <p:cNvSpPr>
            <a:spLocks/>
          </p:cNvSpPr>
          <p:nvPr/>
        </p:nvSpPr>
        <p:spPr bwMode="auto">
          <a:xfrm>
            <a:off x="4012360" y="5462191"/>
            <a:ext cx="304800" cy="723900"/>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Lst>
            <a:ahLst/>
            <a:cxnLst>
              <a:cxn ang="T6">
                <a:pos x="T0" y="T1"/>
              </a:cxn>
              <a:cxn ang="T7">
                <a:pos x="T2" y="T3"/>
              </a:cxn>
              <a:cxn ang="T8">
                <a:pos x="T4" y="T5"/>
              </a:cxn>
            </a:cxnLst>
            <a:rect l="T9" t="T10" r="T11" b="T12"/>
            <a:pathLst>
              <a:path w="192" h="456">
                <a:moveTo>
                  <a:pt x="192" y="456"/>
                </a:moveTo>
                <a:cubicBezTo>
                  <a:pt x="184" y="300"/>
                  <a:pt x="176" y="144"/>
                  <a:pt x="144" y="72"/>
                </a:cubicBezTo>
                <a:cubicBezTo>
                  <a:pt x="112" y="0"/>
                  <a:pt x="56" y="12"/>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23583" name="Freeform 38"/>
          <p:cNvSpPr>
            <a:spLocks/>
          </p:cNvSpPr>
          <p:nvPr/>
        </p:nvSpPr>
        <p:spPr bwMode="auto">
          <a:xfrm>
            <a:off x="3707560" y="6567091"/>
            <a:ext cx="609600" cy="152400"/>
          </a:xfrm>
          <a:custGeom>
            <a:avLst/>
            <a:gdLst>
              <a:gd name="T0" fmla="*/ 2147483647 w 384"/>
              <a:gd name="T1" fmla="*/ 0 h 96"/>
              <a:gd name="T2" fmla="*/ 2147483647 w 384"/>
              <a:gd name="T3" fmla="*/ 2147483647 h 96"/>
              <a:gd name="T4" fmla="*/ 0 w 384"/>
              <a:gd name="T5" fmla="*/ 0 h 96"/>
              <a:gd name="T6" fmla="*/ 0 60000 65536"/>
              <a:gd name="T7" fmla="*/ 0 60000 65536"/>
              <a:gd name="T8" fmla="*/ 0 60000 65536"/>
              <a:gd name="T9" fmla="*/ 0 w 384"/>
              <a:gd name="T10" fmla="*/ 0 h 96"/>
              <a:gd name="T11" fmla="*/ 384 w 384"/>
              <a:gd name="T12" fmla="*/ 96 h 96"/>
            </a:gdLst>
            <a:ahLst/>
            <a:cxnLst>
              <a:cxn ang="T6">
                <a:pos x="T0" y="T1"/>
              </a:cxn>
              <a:cxn ang="T7">
                <a:pos x="T2" y="T3"/>
              </a:cxn>
              <a:cxn ang="T8">
                <a:pos x="T4" y="T5"/>
              </a:cxn>
            </a:cxnLst>
            <a:rect l="T9" t="T10" r="T11" b="T12"/>
            <a:pathLst>
              <a:path w="384" h="96">
                <a:moveTo>
                  <a:pt x="384" y="0"/>
                </a:moveTo>
                <a:cubicBezTo>
                  <a:pt x="296" y="48"/>
                  <a:pt x="208" y="96"/>
                  <a:pt x="144" y="96"/>
                </a:cubicBezTo>
                <a:cubicBezTo>
                  <a:pt x="80" y="96"/>
                  <a:pt x="40" y="48"/>
                  <a:pt x="0"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latin typeface="+mn-lt"/>
            </a:endParaRPr>
          </a:p>
        </p:txBody>
      </p:sp>
      <p:sp>
        <p:nvSpPr>
          <p:cNvPr id="23580" name="Oval 35"/>
          <p:cNvSpPr>
            <a:spLocks noChangeArrowheads="1"/>
          </p:cNvSpPr>
          <p:nvPr/>
        </p:nvSpPr>
        <p:spPr bwMode="auto">
          <a:xfrm>
            <a:off x="3936161" y="6106717"/>
            <a:ext cx="130175" cy="155575"/>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latin typeface="+mn-lt"/>
            </a:endParaRPr>
          </a:p>
        </p:txBody>
      </p:sp>
      <p:sp>
        <p:nvSpPr>
          <p:cNvPr id="33" name="Line 1027"/>
          <p:cNvSpPr>
            <a:spLocks noChangeShapeType="1"/>
          </p:cNvSpPr>
          <p:nvPr/>
        </p:nvSpPr>
        <p:spPr bwMode="auto">
          <a:xfrm flipV="1">
            <a:off x="2866103" y="1377197"/>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4" name="Line 1028"/>
          <p:cNvSpPr>
            <a:spLocks noChangeShapeType="1"/>
          </p:cNvSpPr>
          <p:nvPr/>
        </p:nvSpPr>
        <p:spPr bwMode="auto">
          <a:xfrm>
            <a:off x="2866102" y="2925369"/>
            <a:ext cx="174894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5" name="Line 1031"/>
          <p:cNvSpPr>
            <a:spLocks noChangeShapeType="1"/>
          </p:cNvSpPr>
          <p:nvPr/>
        </p:nvSpPr>
        <p:spPr bwMode="auto">
          <a:xfrm flipH="1">
            <a:off x="2866104" y="1642831"/>
            <a:ext cx="1372041" cy="128253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7" name="Oval 1030"/>
          <p:cNvSpPr>
            <a:spLocks noChangeArrowheads="1"/>
          </p:cNvSpPr>
          <p:nvPr/>
        </p:nvSpPr>
        <p:spPr bwMode="auto">
          <a:xfrm>
            <a:off x="5359941" y="1629969"/>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Line 1028"/>
          <p:cNvSpPr>
            <a:spLocks noChangeShapeType="1"/>
          </p:cNvSpPr>
          <p:nvPr/>
        </p:nvSpPr>
        <p:spPr bwMode="auto">
          <a:xfrm>
            <a:off x="2866103" y="2925369"/>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cxnSp>
        <p:nvCxnSpPr>
          <p:cNvPr id="40" name="Egyenes összekötő 39"/>
          <p:cNvCxnSpPr/>
          <p:nvPr/>
        </p:nvCxnSpPr>
        <p:spPr>
          <a:xfrm>
            <a:off x="3856358" y="2817357"/>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églalap 40"/>
          <p:cNvSpPr/>
          <p:nvPr/>
        </p:nvSpPr>
        <p:spPr>
          <a:xfrm>
            <a:off x="3648353" y="2930033"/>
            <a:ext cx="338554" cy="461665"/>
          </a:xfrm>
          <a:prstGeom prst="rect">
            <a:avLst/>
          </a:prstGeom>
        </p:spPr>
        <p:txBody>
          <a:bodyPr wrap="none">
            <a:spAutoFit/>
          </a:bodyPr>
          <a:lstStyle/>
          <a:p>
            <a:r>
              <a:rPr lang="hu-HU" altLang="hu-HU" i="1" dirty="0"/>
              <a:t>d</a:t>
            </a:r>
            <a:endParaRPr lang="en-US" dirty="0"/>
          </a:p>
        </p:txBody>
      </p:sp>
      <mc:AlternateContent xmlns:mc="http://schemas.openxmlformats.org/markup-compatibility/2006" xmlns:a14="http://schemas.microsoft.com/office/drawing/2010/main">
        <mc:Choice Requires="a14">
          <p:sp>
            <p:nvSpPr>
              <p:cNvPr id="42" name="Téglalap 41"/>
              <p:cNvSpPr/>
              <p:nvPr/>
            </p:nvSpPr>
            <p:spPr>
              <a:xfrm>
                <a:off x="3197784" y="3556366"/>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42" name="Téglalap 41"/>
              <p:cNvSpPr>
                <a:spLocks noRot="1" noChangeAspect="1" noMove="1" noResize="1" noEditPoints="1" noAdjustHandles="1" noChangeArrowheads="1" noChangeShapeType="1" noTextEdit="1"/>
              </p:cNvSpPr>
              <p:nvPr/>
            </p:nvSpPr>
            <p:spPr>
              <a:xfrm>
                <a:off x="3197784" y="3556366"/>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Téglalap 42"/>
              <p:cNvSpPr/>
              <p:nvPr/>
            </p:nvSpPr>
            <p:spPr>
              <a:xfrm>
                <a:off x="2427715" y="1319782"/>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43" name="Téglalap 42"/>
              <p:cNvSpPr>
                <a:spLocks noRot="1" noChangeAspect="1" noMove="1" noResize="1" noEditPoints="1" noAdjustHandles="1" noChangeArrowheads="1" noChangeShapeType="1" noTextEdit="1"/>
              </p:cNvSpPr>
              <p:nvPr/>
            </p:nvSpPr>
            <p:spPr>
              <a:xfrm>
                <a:off x="2427715" y="1319782"/>
                <a:ext cx="438389" cy="461665"/>
              </a:xfrm>
              <a:prstGeom prst="rect">
                <a:avLst/>
              </a:prstGeom>
              <a:blipFill>
                <a:blip r:embed="rId5"/>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Téglalap 43"/>
              <p:cNvSpPr/>
              <p:nvPr/>
            </p:nvSpPr>
            <p:spPr>
              <a:xfrm>
                <a:off x="4407073" y="2923768"/>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44" name="Téglalap 43"/>
              <p:cNvSpPr>
                <a:spLocks noRot="1" noChangeAspect="1" noMove="1" noResize="1" noEditPoints="1" noAdjustHandles="1" noChangeArrowheads="1" noChangeShapeType="1" noTextEdit="1"/>
              </p:cNvSpPr>
              <p:nvPr/>
            </p:nvSpPr>
            <p:spPr>
              <a:xfrm>
                <a:off x="4407073" y="2923768"/>
                <a:ext cx="415947" cy="461665"/>
              </a:xfrm>
              <a:prstGeom prst="rect">
                <a:avLst/>
              </a:prstGeom>
              <a:blipFill>
                <a:blip r:embed="rId6"/>
                <a:stretch>
                  <a:fillRect/>
                </a:stretch>
              </a:blipFill>
            </p:spPr>
            <p:txBody>
              <a:bodyPr/>
              <a:lstStyle/>
              <a:p>
                <a:r>
                  <a:rPr lang="hu-HU">
                    <a:noFill/>
                  </a:rPr>
                  <a:t> </a:t>
                </a:r>
              </a:p>
            </p:txBody>
          </p:sp>
        </mc:Fallback>
      </mc:AlternateContent>
      <p:sp>
        <p:nvSpPr>
          <p:cNvPr id="45" name="Oval 1030"/>
          <p:cNvSpPr>
            <a:spLocks noChangeArrowheads="1"/>
          </p:cNvSpPr>
          <p:nvPr/>
        </p:nvSpPr>
        <p:spPr bwMode="auto">
          <a:xfrm>
            <a:off x="4161944" y="153995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7" name="Oval 1032"/>
          <p:cNvSpPr>
            <a:spLocks noChangeArrowheads="1"/>
          </p:cNvSpPr>
          <p:nvPr/>
        </p:nvSpPr>
        <p:spPr bwMode="auto">
          <a:xfrm>
            <a:off x="3757788" y="1961731"/>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6" name="Oval 1032"/>
          <p:cNvSpPr>
            <a:spLocks noChangeArrowheads="1"/>
          </p:cNvSpPr>
          <p:nvPr/>
        </p:nvSpPr>
        <p:spPr bwMode="auto">
          <a:xfrm>
            <a:off x="3856358" y="2361041"/>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Line 16"/>
          <p:cNvSpPr>
            <a:spLocks noChangeShapeType="1"/>
          </p:cNvSpPr>
          <p:nvPr/>
        </p:nvSpPr>
        <p:spPr bwMode="auto">
          <a:xfrm flipH="1" flipV="1">
            <a:off x="9369916" y="2540590"/>
            <a:ext cx="139106" cy="11191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Line 1031"/>
          <p:cNvSpPr>
            <a:spLocks noChangeShapeType="1"/>
          </p:cNvSpPr>
          <p:nvPr/>
        </p:nvSpPr>
        <p:spPr bwMode="auto">
          <a:xfrm flipH="1">
            <a:off x="8312018" y="1822381"/>
            <a:ext cx="2563812" cy="1211001"/>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2" name="Line 19"/>
          <p:cNvSpPr>
            <a:spLocks noChangeShapeType="1"/>
          </p:cNvSpPr>
          <p:nvPr/>
        </p:nvSpPr>
        <p:spPr bwMode="auto">
          <a:xfrm>
            <a:off x="6173626" y="1781447"/>
            <a:ext cx="4708431" cy="2807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4" name="Line 1027"/>
          <p:cNvSpPr>
            <a:spLocks noChangeShapeType="1"/>
          </p:cNvSpPr>
          <p:nvPr/>
        </p:nvSpPr>
        <p:spPr bwMode="auto">
          <a:xfrm flipV="1">
            <a:off x="8312018" y="1480546"/>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5" name="Line 1028"/>
          <p:cNvSpPr>
            <a:spLocks noChangeShapeType="1"/>
          </p:cNvSpPr>
          <p:nvPr/>
        </p:nvSpPr>
        <p:spPr bwMode="auto">
          <a:xfrm>
            <a:off x="8312014" y="3028717"/>
            <a:ext cx="181785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6" name="Line 1031"/>
          <p:cNvSpPr>
            <a:spLocks noChangeShapeType="1"/>
          </p:cNvSpPr>
          <p:nvPr/>
        </p:nvSpPr>
        <p:spPr bwMode="auto">
          <a:xfrm>
            <a:off x="6173626" y="1782370"/>
            <a:ext cx="3259197" cy="187734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7" name="Oval 1030"/>
          <p:cNvSpPr>
            <a:spLocks noChangeArrowheads="1"/>
          </p:cNvSpPr>
          <p:nvPr/>
        </p:nvSpPr>
        <p:spPr bwMode="auto">
          <a:xfrm>
            <a:off x="10805856" y="1733318"/>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8" name="Line 1028"/>
          <p:cNvSpPr>
            <a:spLocks noChangeShapeType="1"/>
          </p:cNvSpPr>
          <p:nvPr/>
        </p:nvSpPr>
        <p:spPr bwMode="auto">
          <a:xfrm>
            <a:off x="8312018" y="3028718"/>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62" name="Téglalap 61"/>
              <p:cNvSpPr/>
              <p:nvPr/>
            </p:nvSpPr>
            <p:spPr>
              <a:xfrm>
                <a:off x="8643699" y="3659715"/>
                <a:ext cx="4344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62" name="Téglalap 61"/>
              <p:cNvSpPr>
                <a:spLocks noRot="1" noChangeAspect="1" noMove="1" noResize="1" noEditPoints="1" noAdjustHandles="1" noChangeArrowheads="1" noChangeShapeType="1" noTextEdit="1"/>
              </p:cNvSpPr>
              <p:nvPr/>
            </p:nvSpPr>
            <p:spPr>
              <a:xfrm>
                <a:off x="8643699" y="3659715"/>
                <a:ext cx="434413" cy="46166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3" name="Téglalap 62"/>
              <p:cNvSpPr/>
              <p:nvPr/>
            </p:nvSpPr>
            <p:spPr>
              <a:xfrm>
                <a:off x="7888145" y="1320705"/>
                <a:ext cx="4383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63" name="Téglalap 62"/>
              <p:cNvSpPr>
                <a:spLocks noRot="1" noChangeAspect="1" noMove="1" noResize="1" noEditPoints="1" noAdjustHandles="1" noChangeArrowheads="1" noChangeShapeType="1" noTextEdit="1"/>
              </p:cNvSpPr>
              <p:nvPr/>
            </p:nvSpPr>
            <p:spPr>
              <a:xfrm>
                <a:off x="7888145" y="1320705"/>
                <a:ext cx="438389"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5" name="Téglalap 64"/>
              <p:cNvSpPr/>
              <p:nvPr/>
            </p:nvSpPr>
            <p:spPr>
              <a:xfrm>
                <a:off x="9921899" y="3028718"/>
                <a:ext cx="4159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65" name="Téglalap 64"/>
              <p:cNvSpPr>
                <a:spLocks noRot="1" noChangeAspect="1" noMove="1" noResize="1" noEditPoints="1" noAdjustHandles="1" noChangeArrowheads="1" noChangeShapeType="1" noTextEdit="1"/>
              </p:cNvSpPr>
              <p:nvPr/>
            </p:nvSpPr>
            <p:spPr>
              <a:xfrm>
                <a:off x="9921899" y="3028718"/>
                <a:ext cx="415947" cy="461665"/>
              </a:xfrm>
              <a:prstGeom prst="rect">
                <a:avLst/>
              </a:prstGeom>
              <a:blipFill>
                <a:blip r:embed="rId9"/>
                <a:stretch>
                  <a:fillRect/>
                </a:stretch>
              </a:blipFill>
            </p:spPr>
            <p:txBody>
              <a:bodyPr/>
              <a:lstStyle/>
              <a:p>
                <a:r>
                  <a:rPr lang="hu-HU">
                    <a:noFill/>
                  </a:rPr>
                  <a:t> </a:t>
                </a:r>
              </a:p>
            </p:txBody>
          </p:sp>
        </mc:Fallback>
      </mc:AlternateContent>
      <p:sp>
        <p:nvSpPr>
          <p:cNvPr id="66" name="Oval 1030"/>
          <p:cNvSpPr>
            <a:spLocks noChangeArrowheads="1"/>
          </p:cNvSpPr>
          <p:nvPr/>
        </p:nvSpPr>
        <p:spPr bwMode="auto">
          <a:xfrm>
            <a:off x="6097425" y="1705246"/>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7" name="Oval 1032"/>
          <p:cNvSpPr>
            <a:spLocks noChangeArrowheads="1"/>
          </p:cNvSpPr>
          <p:nvPr/>
        </p:nvSpPr>
        <p:spPr bwMode="auto">
          <a:xfrm>
            <a:off x="9432822" y="3583514"/>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8" name="Oval 1032"/>
          <p:cNvSpPr>
            <a:spLocks noChangeArrowheads="1"/>
          </p:cNvSpPr>
          <p:nvPr/>
        </p:nvSpPr>
        <p:spPr bwMode="auto">
          <a:xfrm>
            <a:off x="9302273" y="2464390"/>
            <a:ext cx="152400" cy="152400"/>
          </a:xfrm>
          <a:prstGeom prst="ellipse">
            <a:avLst/>
          </a:prstGeom>
          <a:solidFill>
            <a:srgbClr val="FFC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2" name="Téglalap 1"/>
              <p:cNvSpPr/>
              <p:nvPr/>
            </p:nvSpPr>
            <p:spPr>
              <a:xfrm>
                <a:off x="4865873" y="1146365"/>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4865873" y="1146365"/>
                <a:ext cx="1110369" cy="461665"/>
              </a:xfrm>
              <a:prstGeom prst="rect">
                <a:avLst/>
              </a:prstGeom>
              <a:blipFill>
                <a:blip r:embed="rId10"/>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1" name="Téglalap 70"/>
              <p:cNvSpPr/>
              <p:nvPr/>
            </p:nvSpPr>
            <p:spPr>
              <a:xfrm>
                <a:off x="3787887" y="1091345"/>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2</m:t>
                          </m:r>
                        </m:sub>
                      </m:sSub>
                      <m:r>
                        <a:rPr lang="en-US" altLang="hu-HU" i="1">
                          <a:latin typeface="Cambria Math"/>
                        </a:rPr>
                        <m:t>&gt;0</m:t>
                      </m:r>
                    </m:oMath>
                  </m:oMathPara>
                </a14:m>
                <a:endParaRPr lang="en-US" dirty="0"/>
              </a:p>
            </p:txBody>
          </p:sp>
        </mc:Choice>
        <mc:Fallback xmlns="">
          <p:sp>
            <p:nvSpPr>
              <p:cNvPr id="71" name="Téglalap 70"/>
              <p:cNvSpPr>
                <a:spLocks noRot="1" noChangeAspect="1" noMove="1" noResize="1" noEditPoints="1" noAdjustHandles="1" noChangeArrowheads="1" noChangeShapeType="1" noTextEdit="1"/>
              </p:cNvSpPr>
              <p:nvPr/>
            </p:nvSpPr>
            <p:spPr>
              <a:xfrm>
                <a:off x="3787887" y="1091345"/>
                <a:ext cx="1110369" cy="461665"/>
              </a:xfrm>
              <a:prstGeom prst="rect">
                <a:avLst/>
              </a:prstGeom>
              <a:blipFill>
                <a:blip r:embed="rId11"/>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2" name="Téglalap 71"/>
              <p:cNvSpPr/>
              <p:nvPr/>
            </p:nvSpPr>
            <p:spPr>
              <a:xfrm>
                <a:off x="10219934" y="1276274"/>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2" name="Téglalap 71"/>
              <p:cNvSpPr>
                <a:spLocks noRot="1" noChangeAspect="1" noMove="1" noResize="1" noEditPoints="1" noAdjustHandles="1" noChangeArrowheads="1" noChangeShapeType="1" noTextEdit="1"/>
              </p:cNvSpPr>
              <p:nvPr/>
            </p:nvSpPr>
            <p:spPr>
              <a:xfrm>
                <a:off x="10219934" y="1276274"/>
                <a:ext cx="1110369" cy="461665"/>
              </a:xfrm>
              <a:prstGeom prst="rect">
                <a:avLst/>
              </a:prstGeom>
              <a:blipFill>
                <a:blip r:embed="rId12"/>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3" name="Téglalap 72"/>
              <p:cNvSpPr/>
              <p:nvPr/>
            </p:nvSpPr>
            <p:spPr>
              <a:xfrm>
                <a:off x="5618441" y="1975577"/>
                <a:ext cx="111036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en-US" altLang="hu-HU" i="1">
                              <a:latin typeface="Cambria Math"/>
                            </a:rPr>
                            <m:t>𝑧</m:t>
                          </m:r>
                        </m:e>
                        <m:sub>
                          <m:r>
                            <a:rPr lang="en-US" altLang="hu-HU" i="1">
                              <a:latin typeface="Cambria Math"/>
                            </a:rPr>
                            <m:t>2</m:t>
                          </m:r>
                        </m:sub>
                      </m:sSub>
                      <m:r>
                        <a:rPr lang="en-US" altLang="hu-HU" i="1">
                          <a:latin typeface="Cambria Math"/>
                        </a:rPr>
                        <m:t>&lt;0</m:t>
                      </m:r>
                    </m:oMath>
                  </m:oMathPara>
                </a14:m>
                <a:endParaRPr lang="en-US" dirty="0"/>
              </a:p>
            </p:txBody>
          </p:sp>
        </mc:Choice>
        <mc:Fallback xmlns="">
          <p:sp>
            <p:nvSpPr>
              <p:cNvPr id="73" name="Téglalap 72"/>
              <p:cNvSpPr>
                <a:spLocks noRot="1" noChangeAspect="1" noMove="1" noResize="1" noEditPoints="1" noAdjustHandles="1" noChangeArrowheads="1" noChangeShapeType="1" noTextEdit="1"/>
              </p:cNvSpPr>
              <p:nvPr/>
            </p:nvSpPr>
            <p:spPr>
              <a:xfrm>
                <a:off x="5618441" y="1975577"/>
                <a:ext cx="1110369" cy="461665"/>
              </a:xfrm>
              <a:prstGeom prst="rect">
                <a:avLst/>
              </a:prstGeom>
              <a:blipFill>
                <a:blip r:embed="rId13"/>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5705859" y="3111329"/>
                <a:ext cx="1086131" cy="72231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a:latin typeface="Cambria Math"/>
                        </a:rPr>
                        <m:t>𝑤</m:t>
                      </m:r>
                      <m:r>
                        <a:rPr lang="en-US" altLang="hu-HU" i="1">
                          <a:latin typeface="Cambria Math"/>
                        </a:rPr>
                        <m:t>=</m:t>
                      </m:r>
                      <m:f>
                        <m:fPr>
                          <m:ctrlPr>
                            <a:rPr lang="en-US" altLang="hu-HU" i="1">
                              <a:latin typeface="Cambria Math"/>
                            </a:rPr>
                          </m:ctrlPr>
                        </m:fPr>
                        <m:num>
                          <m:r>
                            <a:rPr lang="en-US" altLang="hu-HU" i="1">
                              <a:latin typeface="Cambria Math"/>
                            </a:rPr>
                            <m:t>𝑧</m:t>
                          </m:r>
                        </m:num>
                        <m:den>
                          <m:r>
                            <a:rPr lang="en-US" altLang="hu-HU" i="1">
                              <a:latin typeface="Cambria Math"/>
                            </a:rPr>
                            <m:t>𝑑</m:t>
                          </m:r>
                        </m:den>
                      </m:f>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5705859" y="3111329"/>
                <a:ext cx="1086131" cy="722314"/>
              </a:xfrm>
              <a:prstGeom prst="rect">
                <a:avLst/>
              </a:prstGeom>
              <a:blipFill>
                <a:blip r:embed="rId1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5" name="Téglalap 74"/>
              <p:cNvSpPr/>
              <p:nvPr/>
            </p:nvSpPr>
            <p:spPr>
              <a:xfrm>
                <a:off x="2807118" y="1618189"/>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&gt;0</m:t>
                      </m:r>
                    </m:oMath>
                  </m:oMathPara>
                </a14:m>
                <a:endParaRPr lang="en-US" dirty="0"/>
              </a:p>
            </p:txBody>
          </p:sp>
        </mc:Choice>
        <mc:Fallback xmlns="">
          <p:sp>
            <p:nvSpPr>
              <p:cNvPr id="75" name="Téglalap 74"/>
              <p:cNvSpPr>
                <a:spLocks noRot="1" noChangeAspect="1" noMove="1" noResize="1" noEditPoints="1" noAdjustHandles="1" noChangeArrowheads="1" noChangeShapeType="1" noTextEdit="1"/>
              </p:cNvSpPr>
              <p:nvPr/>
            </p:nvSpPr>
            <p:spPr>
              <a:xfrm>
                <a:off x="2807118" y="1618189"/>
                <a:ext cx="1193340" cy="461665"/>
              </a:xfrm>
              <a:prstGeom prst="rect">
                <a:avLst/>
              </a:prstGeom>
              <a:blipFill>
                <a:blip r:embed="rId15"/>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6" name="Téglalap 75"/>
              <p:cNvSpPr/>
              <p:nvPr/>
            </p:nvSpPr>
            <p:spPr>
              <a:xfrm>
                <a:off x="4161944" y="2355693"/>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6" name="Téglalap 75"/>
              <p:cNvSpPr>
                <a:spLocks noRot="1" noChangeAspect="1" noMove="1" noResize="1" noEditPoints="1" noAdjustHandles="1" noChangeArrowheads="1" noChangeShapeType="1" noTextEdit="1"/>
              </p:cNvSpPr>
              <p:nvPr/>
            </p:nvSpPr>
            <p:spPr>
              <a:xfrm>
                <a:off x="4161944" y="2355693"/>
                <a:ext cx="1186222" cy="461665"/>
              </a:xfrm>
              <a:prstGeom prst="rect">
                <a:avLst/>
              </a:prstGeom>
              <a:blipFill>
                <a:blip r:embed="rId16"/>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7" name="Téglalap 76"/>
              <p:cNvSpPr/>
              <p:nvPr/>
            </p:nvSpPr>
            <p:spPr>
              <a:xfrm>
                <a:off x="9593924" y="2385958"/>
                <a:ext cx="11862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&gt;0</m:t>
                      </m:r>
                    </m:oMath>
                  </m:oMathPara>
                </a14:m>
                <a:endParaRPr lang="en-US" dirty="0"/>
              </a:p>
            </p:txBody>
          </p:sp>
        </mc:Choice>
        <mc:Fallback xmlns="">
          <p:sp>
            <p:nvSpPr>
              <p:cNvPr id="77" name="Téglalap 76"/>
              <p:cNvSpPr>
                <a:spLocks noRot="1" noChangeAspect="1" noMove="1" noResize="1" noEditPoints="1" noAdjustHandles="1" noChangeArrowheads="1" noChangeShapeType="1" noTextEdit="1"/>
              </p:cNvSpPr>
              <p:nvPr/>
            </p:nvSpPr>
            <p:spPr>
              <a:xfrm>
                <a:off x="9593924" y="2385958"/>
                <a:ext cx="1186222" cy="461665"/>
              </a:xfrm>
              <a:prstGeom prst="rect">
                <a:avLst/>
              </a:prstGeom>
              <a:blipFill>
                <a:blip r:embed="rId17"/>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8" name="Téglalap 77"/>
              <p:cNvSpPr/>
              <p:nvPr/>
            </p:nvSpPr>
            <p:spPr>
              <a:xfrm>
                <a:off x="9707226" y="3478947"/>
                <a:ext cx="11933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&lt;0</m:t>
                      </m:r>
                    </m:oMath>
                  </m:oMathPara>
                </a14:m>
                <a:endParaRPr lang="en-US" dirty="0"/>
              </a:p>
            </p:txBody>
          </p:sp>
        </mc:Choice>
        <mc:Fallback xmlns="">
          <p:sp>
            <p:nvSpPr>
              <p:cNvPr id="78" name="Téglalap 77"/>
              <p:cNvSpPr>
                <a:spLocks noRot="1" noChangeAspect="1" noMove="1" noResize="1" noEditPoints="1" noAdjustHandles="1" noChangeArrowheads="1" noChangeShapeType="1" noTextEdit="1"/>
              </p:cNvSpPr>
              <p:nvPr/>
            </p:nvSpPr>
            <p:spPr>
              <a:xfrm>
                <a:off x="9707226" y="3478947"/>
                <a:ext cx="1193340" cy="461665"/>
              </a:xfrm>
              <a:prstGeom prst="rect">
                <a:avLst/>
              </a:prstGeom>
              <a:blipFill>
                <a:blip r:embed="rId18"/>
                <a:stretch>
                  <a:fillRect b="-2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91263" y="4679572"/>
                <a:ext cx="9829092" cy="569387"/>
              </a:xfrm>
              <a:prstGeom prst="rect">
                <a:avLst/>
              </a:prstGeom>
            </p:spPr>
            <p:txBody>
              <a:bodyPr wrap="square">
                <a:spAutoFit/>
              </a:bodyPr>
              <a:lstStyle/>
              <a:p>
                <a14:m>
                  <m:oMath xmlns:m="http://schemas.openxmlformats.org/officeDocument/2006/math">
                    <m:d>
                      <m:dPr>
                        <m:begChr m:val="["/>
                        <m:endChr m:val="]"/>
                        <m:ctrlPr>
                          <a:rPr lang="en-US" altLang="hu-HU" i="1">
                            <a:latin typeface="Cambria Math"/>
                          </a:rPr>
                        </m:ctrlPr>
                      </m:dPr>
                      <m:e>
                        <m:r>
                          <a:rPr lang="en-US" altLang="hu-HU" i="1">
                            <a:latin typeface="Cambria Math"/>
                          </a:rPr>
                          <m:t>𝑋</m:t>
                        </m:r>
                        <m:d>
                          <m:dPr>
                            <m:ctrlPr>
                              <a:rPr lang="en-US" altLang="hu-HU" i="1">
                                <a:latin typeface="Cambria Math"/>
                              </a:rPr>
                            </m:ctrlPr>
                          </m:dPr>
                          <m:e>
                            <m:r>
                              <a:rPr lang="en-US" altLang="hu-HU" i="1">
                                <a:latin typeface="Cambria Math"/>
                              </a:rPr>
                              <m:t>𝑡</m:t>
                            </m:r>
                          </m:e>
                        </m:d>
                        <m:r>
                          <a:rPr lang="en-US" altLang="hu-HU" i="1">
                            <a:latin typeface="Cambria Math"/>
                          </a:rPr>
                          <m:t>,</m:t>
                        </m:r>
                        <m:r>
                          <a:rPr lang="en-US" altLang="hu-HU" i="1">
                            <a:latin typeface="Cambria Math"/>
                          </a:rPr>
                          <m:t>𝑌</m:t>
                        </m:r>
                        <m:d>
                          <m:dPr>
                            <m:ctrlPr>
                              <a:rPr lang="en-US" altLang="hu-HU" i="1">
                                <a:latin typeface="Cambria Math"/>
                              </a:rPr>
                            </m:ctrlPr>
                          </m:dPr>
                          <m:e>
                            <m:r>
                              <a:rPr lang="en-US" altLang="hu-HU" i="1">
                                <a:latin typeface="Cambria Math"/>
                              </a:rPr>
                              <m:t>𝑡</m:t>
                            </m:r>
                          </m:e>
                        </m:d>
                        <m:r>
                          <a:rPr lang="en-US" altLang="hu-HU" i="1">
                            <a:latin typeface="Cambria Math"/>
                          </a:rPr>
                          <m:t>,</m:t>
                        </m:r>
                        <m:r>
                          <a:rPr lang="en-US" altLang="hu-HU" i="1">
                            <a:latin typeface="Cambria Math"/>
                          </a:rPr>
                          <m:t>𝑍</m:t>
                        </m:r>
                        <m:d>
                          <m:dPr>
                            <m:ctrlPr>
                              <a:rPr lang="en-US" altLang="hu-HU" i="1">
                                <a:latin typeface="Cambria Math"/>
                              </a:rPr>
                            </m:ctrlPr>
                          </m:dPr>
                          <m:e>
                            <m:r>
                              <a:rPr lang="en-US" altLang="hu-HU" i="1">
                                <a:latin typeface="Cambria Math"/>
                              </a:rPr>
                              <m:t>𝑡</m:t>
                            </m:r>
                          </m:e>
                        </m:d>
                        <m:r>
                          <a:rPr lang="en-US" altLang="hu-HU" i="1">
                            <a:latin typeface="Cambria Math"/>
                          </a:rPr>
                          <m:t>,</m:t>
                        </m:r>
                        <m:r>
                          <a:rPr lang="hu-HU" altLang="hu-HU" i="1">
                            <a:latin typeface="Cambria Math"/>
                          </a:rPr>
                          <m:t>𝑤</m:t>
                        </m:r>
                        <m:d>
                          <m:dPr>
                            <m:ctrlPr>
                              <a:rPr lang="en-US" altLang="hu-HU" i="1">
                                <a:latin typeface="Cambria Math"/>
                              </a:rPr>
                            </m:ctrlPr>
                          </m:dPr>
                          <m:e>
                            <m:r>
                              <a:rPr lang="en-US" altLang="hu-HU" i="1">
                                <a:latin typeface="Cambria Math"/>
                              </a:rPr>
                              <m:t>𝑡</m:t>
                            </m:r>
                          </m:e>
                        </m:d>
                      </m:e>
                    </m:d>
                    <m:r>
                      <a:rPr lang="en-US" altLang="hu-HU" i="1">
                        <a:latin typeface="Cambria Math"/>
                      </a:rPr>
                      <m:t>=[</m:t>
                    </m:r>
                    <m:sSub>
                      <m:sSubPr>
                        <m:ctrlPr>
                          <a:rPr lang="en-US" altLang="hu-HU" i="1">
                            <a:latin typeface="Cambria Math"/>
                          </a:rPr>
                        </m:ctrlPr>
                      </m:sSubPr>
                      <m:e>
                        <m:r>
                          <a:rPr lang="en-US" altLang="hu-HU" i="1">
                            <a:latin typeface="Cambria Math"/>
                          </a:rPr>
                          <m:t>𝑋</m:t>
                        </m:r>
                      </m:e>
                      <m:sub>
                        <m:r>
                          <a:rPr lang="en-US" altLang="hu-HU" i="1">
                            <a:latin typeface="Cambria Math"/>
                          </a:rPr>
                          <m:t>1</m:t>
                        </m:r>
                      </m:sub>
                    </m:sSub>
                  </m:oMath>
                </a14:m>
                <a:r>
                  <a:rPr lang="en-US" altLang="hu-HU" dirty="0"/>
                  <a:t>, </a:t>
                </a:r>
                <a14:m>
                  <m:oMath xmlns:m="http://schemas.openxmlformats.org/officeDocument/2006/math">
                    <m:sSub>
                      <m:sSubPr>
                        <m:ctrlPr>
                          <a:rPr lang="en-US" altLang="hu-HU" i="1">
                            <a:latin typeface="Cambria Math"/>
                          </a:rPr>
                        </m:ctrlPr>
                      </m:sSubPr>
                      <m:e>
                        <m:r>
                          <a:rPr lang="en-US" altLang="hu-HU" i="1">
                            <a:latin typeface="Cambria Math"/>
                          </a:rPr>
                          <m:t>𝑌</m:t>
                        </m:r>
                      </m:e>
                      <m:sub>
                        <m:r>
                          <a:rPr lang="en-US" altLang="hu-HU" i="1">
                            <a:latin typeface="Cambria Math"/>
                          </a:rPr>
                          <m:t>1</m:t>
                        </m:r>
                      </m:sub>
                    </m:sSub>
                    <m:r>
                      <a:rPr lang="en-US" altLang="hu-HU" i="1">
                        <a:latin typeface="Cambria Math"/>
                      </a:rPr>
                      <m:t>,</m:t>
                    </m:r>
                    <m:sSub>
                      <m:sSubPr>
                        <m:ctrlPr>
                          <a:rPr lang="en-US" altLang="hu-HU" i="1">
                            <a:latin typeface="Cambria Math"/>
                          </a:rPr>
                        </m:ctrlPr>
                      </m:sSubPr>
                      <m:e>
                        <m:r>
                          <a:rPr lang="en-US" altLang="hu-HU" i="1">
                            <a:latin typeface="Cambria Math"/>
                          </a:rPr>
                          <m:t>𝑍</m:t>
                        </m:r>
                      </m:e>
                      <m:sub>
                        <m:r>
                          <a:rPr lang="en-US" altLang="hu-HU" i="1">
                            <a:latin typeface="Cambria Math"/>
                          </a:rPr>
                          <m:t>1</m:t>
                        </m:r>
                      </m:sub>
                    </m:sSub>
                    <m:r>
                      <a:rPr lang="en-US" altLang="hu-HU" i="1">
                        <a:latin typeface="Cambria Math"/>
                      </a:rPr>
                      <m:t>,</m:t>
                    </m:r>
                    <m:sSub>
                      <m:sSubPr>
                        <m:ctrlPr>
                          <a:rPr lang="en-US" altLang="hu-HU" i="1">
                            <a:latin typeface="Cambria Math"/>
                          </a:rPr>
                        </m:ctrlPr>
                      </m:sSubPr>
                      <m:e>
                        <m:r>
                          <a:rPr lang="hu-HU" altLang="hu-HU" i="1">
                            <a:latin typeface="Cambria Math"/>
                          </a:rPr>
                          <m:t>𝑤</m:t>
                        </m:r>
                      </m:e>
                      <m:sub>
                        <m:r>
                          <a:rPr lang="en-US" altLang="hu-HU" i="1">
                            <a:latin typeface="Cambria Math"/>
                          </a:rPr>
                          <m:t>1</m:t>
                        </m:r>
                      </m:sub>
                    </m:sSub>
                    <m:r>
                      <a:rPr lang="en-US" altLang="hu-HU" i="1">
                        <a:latin typeface="Cambria Math"/>
                      </a:rPr>
                      <m:t>]</m:t>
                    </m:r>
                    <m:r>
                      <a:rPr lang="en-US" altLang="hu-HU" i="1">
                        <a:latin typeface="Cambria Math"/>
                      </a:rPr>
                      <m:t>𝑡</m:t>
                    </m:r>
                    <m:r>
                      <a:rPr lang="en-US" altLang="hu-HU" i="1">
                        <a:latin typeface="Cambria Math"/>
                      </a:rPr>
                      <m:t>+[</m:t>
                    </m:r>
                    <m:sSub>
                      <m:sSubPr>
                        <m:ctrlPr>
                          <a:rPr lang="en-US" altLang="hu-HU" i="1">
                            <a:latin typeface="Cambria Math"/>
                          </a:rPr>
                        </m:ctrlPr>
                      </m:sSubPr>
                      <m:e>
                        <m:r>
                          <a:rPr lang="en-US" altLang="hu-HU" i="1">
                            <a:latin typeface="Cambria Math"/>
                          </a:rPr>
                          <m:t>𝑋</m:t>
                        </m:r>
                      </m:e>
                      <m:sub>
                        <m:r>
                          <a:rPr lang="en-US" altLang="hu-HU" i="1">
                            <a:latin typeface="Cambria Math"/>
                          </a:rPr>
                          <m:t>2</m:t>
                        </m:r>
                      </m:sub>
                    </m:sSub>
                  </m:oMath>
                </a14:m>
                <a:r>
                  <a:rPr lang="en-US" altLang="hu-HU" dirty="0"/>
                  <a:t>,</a:t>
                </a:r>
                <a14:m>
                  <m:oMath xmlns:m="http://schemas.openxmlformats.org/officeDocument/2006/math">
                    <m:sSub>
                      <m:sSubPr>
                        <m:ctrlPr>
                          <a:rPr lang="en-US" altLang="hu-HU" i="1">
                            <a:latin typeface="Cambria Math"/>
                          </a:rPr>
                        </m:ctrlPr>
                      </m:sSubPr>
                      <m:e>
                        <m:r>
                          <a:rPr lang="en-US" altLang="hu-HU" i="1">
                            <a:latin typeface="Cambria Math"/>
                          </a:rPr>
                          <m:t>𝑌</m:t>
                        </m:r>
                      </m:e>
                      <m:sub>
                        <m:r>
                          <a:rPr lang="en-US" altLang="hu-HU" i="1">
                            <a:latin typeface="Cambria Math"/>
                          </a:rPr>
                          <m:t>2</m:t>
                        </m:r>
                      </m:sub>
                    </m:sSub>
                    <m:r>
                      <a:rPr lang="en-US" altLang="hu-HU" i="1">
                        <a:latin typeface="Cambria Math"/>
                      </a:rPr>
                      <m:t>,</m:t>
                    </m:r>
                    <m:sSub>
                      <m:sSubPr>
                        <m:ctrlPr>
                          <a:rPr lang="en-US" altLang="hu-HU" i="1">
                            <a:latin typeface="Cambria Math"/>
                          </a:rPr>
                        </m:ctrlPr>
                      </m:sSubPr>
                      <m:e>
                        <m:r>
                          <a:rPr lang="en-US" altLang="hu-HU" i="1">
                            <a:latin typeface="Cambria Math"/>
                          </a:rPr>
                          <m:t>𝑍</m:t>
                        </m:r>
                      </m:e>
                      <m:sub>
                        <m:r>
                          <a:rPr lang="en-US" altLang="hu-HU" i="1">
                            <a:latin typeface="Cambria Math"/>
                          </a:rPr>
                          <m:t>2</m:t>
                        </m:r>
                      </m:sub>
                    </m:sSub>
                    <m:r>
                      <a:rPr lang="en-US" altLang="hu-HU" i="1">
                        <a:latin typeface="Cambria Math"/>
                      </a:rPr>
                      <m:t>,</m:t>
                    </m:r>
                    <m:sSub>
                      <m:sSubPr>
                        <m:ctrlPr>
                          <a:rPr lang="en-US" altLang="hu-HU" i="1">
                            <a:latin typeface="Cambria Math"/>
                          </a:rPr>
                        </m:ctrlPr>
                      </m:sSubPr>
                      <m:e>
                        <m:r>
                          <a:rPr lang="hu-HU" altLang="hu-HU" i="1">
                            <a:latin typeface="Cambria Math"/>
                          </a:rPr>
                          <m:t>𝑤</m:t>
                        </m:r>
                      </m:e>
                      <m:sub>
                        <m:r>
                          <a:rPr lang="en-US" altLang="hu-HU" i="1">
                            <a:latin typeface="Cambria Math"/>
                          </a:rPr>
                          <m:t>2</m:t>
                        </m:r>
                      </m:sub>
                    </m:sSub>
                    <m:r>
                      <a:rPr lang="en-US" altLang="hu-HU" i="1">
                        <a:latin typeface="Cambria Math"/>
                      </a:rPr>
                      <m:t>](1−</m:t>
                    </m:r>
                    <m:r>
                      <a:rPr lang="en-US" altLang="hu-HU" i="1">
                        <a:latin typeface="Cambria Math"/>
                      </a:rPr>
                      <m:t>𝑡</m:t>
                    </m:r>
                    <m:r>
                      <a:rPr lang="en-US" altLang="hu-HU" i="1">
                        <a:latin typeface="Cambria Math"/>
                      </a:rPr>
                      <m:t>)</m:t>
                    </m:r>
                  </m:oMath>
                </a14:m>
                <a:endParaRPr lang="hu-HU" altLang="hu-HU" dirty="0"/>
              </a:p>
              <a:p>
                <a:endParaRPr lang="en-US" altLang="hu-HU" sz="700" dirty="0"/>
              </a:p>
            </p:txBody>
          </p:sp>
        </mc:Choice>
        <mc:Fallback xmlns="">
          <p:sp>
            <p:nvSpPr>
              <p:cNvPr id="4" name="Téglalap 3"/>
              <p:cNvSpPr>
                <a:spLocks noRot="1" noChangeAspect="1" noMove="1" noResize="1" noEditPoints="1" noAdjustHandles="1" noChangeArrowheads="1" noChangeShapeType="1" noTextEdit="1"/>
              </p:cNvSpPr>
              <p:nvPr/>
            </p:nvSpPr>
            <p:spPr>
              <a:xfrm>
                <a:off x="291263" y="4679572"/>
                <a:ext cx="9829092" cy="569387"/>
              </a:xfrm>
              <a:prstGeom prst="rect">
                <a:avLst/>
              </a:prstGeom>
              <a:blipFill rotWithShape="1">
                <a:blip r:embed="rId19"/>
                <a:stretch>
                  <a:fillRect t="-8602" b="-5376"/>
                </a:stretch>
              </a:blipFill>
            </p:spPr>
            <p:txBody>
              <a:bodyPr/>
              <a:lstStyle/>
              <a:p>
                <a:r>
                  <a:rPr lang="en-US">
                    <a:noFill/>
                  </a:rPr>
                  <a:t> </a:t>
                </a:r>
              </a:p>
            </p:txBody>
          </p:sp>
        </mc:Fallback>
      </mc:AlternateContent>
      <p:cxnSp>
        <p:nvCxnSpPr>
          <p:cNvPr id="6" name="Egyenes összekötő nyíllal 5"/>
          <p:cNvCxnSpPr/>
          <p:nvPr/>
        </p:nvCxnSpPr>
        <p:spPr>
          <a:xfrm flipV="1">
            <a:off x="9742481" y="4854956"/>
            <a:ext cx="0" cy="18863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églalap 10"/>
              <p:cNvSpPr/>
              <p:nvPr/>
            </p:nvSpPr>
            <p:spPr>
              <a:xfrm>
                <a:off x="9120336" y="4763094"/>
                <a:ext cx="6145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i="1">
                              <a:latin typeface="Cambria Math"/>
                            </a:rPr>
                            <m:t>𝑤</m:t>
                          </m:r>
                        </m:e>
                        <m:sub>
                          <m:r>
                            <a:rPr lang="hu-HU" altLang="hu-HU" b="0" i="1" smtClean="0">
                              <a:latin typeface="Cambria Math" panose="02040503050406030204" pitchFamily="18" charset="0"/>
                            </a:rPr>
                            <m:t>1</m:t>
                          </m:r>
                        </m:sub>
                      </m:sSub>
                    </m:oMath>
                  </m:oMathPara>
                </a14:m>
                <a:endParaRPr lang="hu-HU" dirty="0"/>
              </a:p>
            </p:txBody>
          </p:sp>
        </mc:Choice>
        <mc:Fallback xmlns="">
          <p:sp>
            <p:nvSpPr>
              <p:cNvPr id="11" name="Téglalap 10"/>
              <p:cNvSpPr>
                <a:spLocks noRot="1" noChangeAspect="1" noMove="1" noResize="1" noEditPoints="1" noAdjustHandles="1" noChangeArrowheads="1" noChangeShapeType="1" noTextEdit="1"/>
              </p:cNvSpPr>
              <p:nvPr/>
            </p:nvSpPr>
            <p:spPr>
              <a:xfrm>
                <a:off x="9120336" y="4763094"/>
                <a:ext cx="614527" cy="461665"/>
              </a:xfrm>
              <a:prstGeom prst="rect">
                <a:avLst/>
              </a:prstGeom>
              <a:blipFill>
                <a:blip r:embed="rId20"/>
                <a:stretch>
                  <a:fillRect b="-2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11338000" y="5717865"/>
                <a:ext cx="3909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a:latin typeface="Cambria Math"/>
                        </a:rPr>
                        <m:t>𝑡</m:t>
                      </m:r>
                    </m:oMath>
                  </m:oMathPara>
                </a14:m>
                <a:endParaRPr lang="hu-HU" dirty="0"/>
              </a:p>
            </p:txBody>
          </p:sp>
        </mc:Choice>
        <mc:Fallback xmlns="">
          <p:sp>
            <p:nvSpPr>
              <p:cNvPr id="12" name="Téglalap 11"/>
              <p:cNvSpPr>
                <a:spLocks noRot="1" noChangeAspect="1" noMove="1" noResize="1" noEditPoints="1" noAdjustHandles="1" noChangeArrowheads="1" noChangeShapeType="1" noTextEdit="1"/>
              </p:cNvSpPr>
              <p:nvPr/>
            </p:nvSpPr>
            <p:spPr>
              <a:xfrm>
                <a:off x="11338000" y="5717865"/>
                <a:ext cx="390940" cy="461665"/>
              </a:xfrm>
              <a:prstGeom prst="rect">
                <a:avLst/>
              </a:prstGeom>
              <a:blipFill>
                <a:blip r:embed="rId21"/>
                <a:stretch>
                  <a:fillRect/>
                </a:stretch>
              </a:blipFill>
            </p:spPr>
            <p:txBody>
              <a:bodyPr/>
              <a:lstStyle/>
              <a:p>
                <a:r>
                  <a:rPr lang="hu-HU">
                    <a:noFill/>
                  </a:rPr>
                  <a:t> </a:t>
                </a:r>
              </a:p>
            </p:txBody>
          </p:sp>
        </mc:Fallback>
      </mc:AlternateContent>
      <p:cxnSp>
        <p:nvCxnSpPr>
          <p:cNvPr id="69" name="Egyenes összekötő nyíllal 68"/>
          <p:cNvCxnSpPr/>
          <p:nvPr/>
        </p:nvCxnSpPr>
        <p:spPr>
          <a:xfrm>
            <a:off x="9662550" y="5121188"/>
            <a:ext cx="1692188"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Egyenes összekötő nyíllal 73"/>
          <p:cNvCxnSpPr/>
          <p:nvPr/>
        </p:nvCxnSpPr>
        <p:spPr>
          <a:xfrm>
            <a:off x="9645812" y="5668279"/>
            <a:ext cx="1692188"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églalap 78"/>
              <p:cNvSpPr/>
              <p:nvPr/>
            </p:nvSpPr>
            <p:spPr>
              <a:xfrm>
                <a:off x="10827869" y="5897699"/>
                <a:ext cx="366240"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hu-HU" altLang="hu-HU" b="0" i="1" smtClean="0">
                          <a:latin typeface="Cambria Math" panose="02040503050406030204" pitchFamily="18" charset="0"/>
                        </a:rPr>
                        <m:t>1</m:t>
                      </m:r>
                    </m:oMath>
                  </m:oMathPara>
                </a14:m>
                <a:endParaRPr lang="hu-HU" dirty="0"/>
              </a:p>
            </p:txBody>
          </p:sp>
        </mc:Choice>
        <mc:Fallback xmlns="">
          <p:sp>
            <p:nvSpPr>
              <p:cNvPr id="79" name="Téglalap 78"/>
              <p:cNvSpPr>
                <a:spLocks noRot="1" noChangeAspect="1" noMove="1" noResize="1" noEditPoints="1" noAdjustHandles="1" noChangeArrowheads="1" noChangeShapeType="1" noTextEdit="1"/>
              </p:cNvSpPr>
              <p:nvPr/>
            </p:nvSpPr>
            <p:spPr>
              <a:xfrm>
                <a:off x="10827869" y="5897699"/>
                <a:ext cx="366240" cy="461665"/>
              </a:xfrm>
              <a:prstGeom prst="rect">
                <a:avLst/>
              </a:prstGeom>
              <a:blipFill>
                <a:blip r:embed="rId22"/>
                <a:stretch>
                  <a:fillRect l="-1667" r="-3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1" name="Téglalap 80"/>
              <p:cNvSpPr/>
              <p:nvPr/>
            </p:nvSpPr>
            <p:spPr>
              <a:xfrm>
                <a:off x="9548656" y="5889992"/>
                <a:ext cx="366240"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0</m:t>
                      </m:r>
                    </m:oMath>
                  </m:oMathPara>
                </a14:m>
                <a:endParaRPr lang="hu-HU" dirty="0"/>
              </a:p>
            </p:txBody>
          </p:sp>
        </mc:Choice>
        <mc:Fallback xmlns="">
          <p:sp>
            <p:nvSpPr>
              <p:cNvPr id="81" name="Téglalap 80"/>
              <p:cNvSpPr>
                <a:spLocks noRot="1" noChangeAspect="1" noMove="1" noResize="1" noEditPoints="1" noAdjustHandles="1" noChangeArrowheads="1" noChangeShapeType="1" noTextEdit="1"/>
              </p:cNvSpPr>
              <p:nvPr/>
            </p:nvSpPr>
            <p:spPr>
              <a:xfrm>
                <a:off x="9548656" y="5889992"/>
                <a:ext cx="366240" cy="461665"/>
              </a:xfrm>
              <a:prstGeom prst="rect">
                <a:avLst/>
              </a:prstGeom>
              <a:blipFill>
                <a:blip r:embed="rId23"/>
                <a:stretch>
                  <a:fillRect l="-1667" r="-3333"/>
                </a:stretch>
              </a:blipFill>
            </p:spPr>
            <p:txBody>
              <a:bodyPr/>
              <a:lstStyle/>
              <a:p>
                <a:r>
                  <a:rPr lang="hu-HU">
                    <a:noFill/>
                  </a:rPr>
                  <a:t> </a:t>
                </a:r>
              </a:p>
            </p:txBody>
          </p:sp>
        </mc:Fallback>
      </mc:AlternateContent>
      <p:cxnSp>
        <p:nvCxnSpPr>
          <p:cNvPr id="17" name="Egyenes összekötő 16"/>
          <p:cNvCxnSpPr>
            <a:stCxn id="10" idx="3"/>
          </p:cNvCxnSpPr>
          <p:nvPr/>
        </p:nvCxnSpPr>
        <p:spPr>
          <a:xfrm flipV="1">
            <a:off x="9749599" y="5124918"/>
            <a:ext cx="1261390" cy="543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a:off x="9652345" y="5971080"/>
            <a:ext cx="16921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gyenes összekötő 81"/>
          <p:cNvCxnSpPr>
            <a:stCxn id="81" idx="2"/>
          </p:cNvCxnSpPr>
          <p:nvPr/>
        </p:nvCxnSpPr>
        <p:spPr>
          <a:xfrm flipV="1">
            <a:off x="9731776" y="5121188"/>
            <a:ext cx="1279213" cy="1230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églalap 9"/>
              <p:cNvSpPr/>
              <p:nvPr/>
            </p:nvSpPr>
            <p:spPr>
              <a:xfrm>
                <a:off x="9127954" y="5437447"/>
                <a:ext cx="6216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rPr>
                          </m:ctrlPr>
                        </m:sSubPr>
                        <m:e>
                          <m:r>
                            <a:rPr lang="hu-HU" altLang="hu-HU" i="1">
                              <a:latin typeface="Cambria Math"/>
                            </a:rPr>
                            <m:t>𝑤</m:t>
                          </m:r>
                        </m:e>
                        <m:sub>
                          <m:r>
                            <a:rPr lang="hu-HU" altLang="hu-HU" b="0" i="1" smtClean="0">
                              <a:latin typeface="Cambria Math" panose="02040503050406030204" pitchFamily="18" charset="0"/>
                            </a:rPr>
                            <m:t>2</m:t>
                          </m:r>
                        </m:sub>
                      </m:sSub>
                    </m:oMath>
                  </m:oMathPara>
                </a14:m>
                <a:endParaRPr lang="hu-HU" dirty="0"/>
              </a:p>
            </p:txBody>
          </p:sp>
        </mc:Choice>
        <mc:Fallback xmlns="">
          <p:sp>
            <p:nvSpPr>
              <p:cNvPr id="10" name="Téglalap 9"/>
              <p:cNvSpPr>
                <a:spLocks noRot="1" noChangeAspect="1" noMove="1" noResize="1" noEditPoints="1" noAdjustHandles="1" noChangeArrowheads="1" noChangeShapeType="1" noTextEdit="1"/>
              </p:cNvSpPr>
              <p:nvPr/>
            </p:nvSpPr>
            <p:spPr>
              <a:xfrm>
                <a:off x="9127954" y="5437447"/>
                <a:ext cx="621645" cy="461665"/>
              </a:xfrm>
              <a:prstGeom prst="rect">
                <a:avLst/>
              </a:prstGeom>
              <a:blipFill>
                <a:blip r:embed="rId24"/>
                <a:stretch>
                  <a:fillRect b="-1316"/>
                </a:stretch>
              </a:blipFill>
            </p:spPr>
            <p:txBody>
              <a:bodyPr/>
              <a:lstStyle/>
              <a:p>
                <a:r>
                  <a:rPr lang="hu-HU">
                    <a:noFill/>
                  </a:rPr>
                  <a:t> </a:t>
                </a:r>
              </a:p>
            </p:txBody>
          </p:sp>
        </mc:Fallback>
      </mc:AlternateContent>
      <p:sp>
        <p:nvSpPr>
          <p:cNvPr id="27" name="Téglalap 26"/>
          <p:cNvSpPr/>
          <p:nvPr/>
        </p:nvSpPr>
        <p:spPr>
          <a:xfrm>
            <a:off x="8911208" y="4635160"/>
            <a:ext cx="3081869" cy="2178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85" name="Téglalap 84"/>
              <p:cNvSpPr/>
              <p:nvPr/>
            </p:nvSpPr>
            <p:spPr>
              <a:xfrm>
                <a:off x="27521" y="1918547"/>
                <a:ext cx="2462405" cy="14529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hu-HU" i="1">
                              <a:latin typeface="Cambria Math"/>
                            </a:rPr>
                          </m:ctrlPr>
                        </m:dPr>
                        <m:e>
                          <m:m>
                            <m:mPr>
                              <m:mcs>
                                <m:mc>
                                  <m:mcPr>
                                    <m:count m:val="2"/>
                                    <m:mcJc m:val="center"/>
                                  </m:mcPr>
                                </m:mc>
                              </m:mcs>
                              <m:ctrlPr>
                                <a:rPr lang="en-US" altLang="hu-HU" i="1">
                                  <a:latin typeface="Cambria Math"/>
                                </a:rPr>
                              </m:ctrlPr>
                            </m:mPr>
                            <m:mr>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0</m:t>
                                      </m:r>
                                    </m:e>
                                  </m:mr>
                                  <m:mr>
                                    <m:e>
                                      <m:r>
                                        <a:rPr lang="en-US" altLang="hu-HU" i="1">
                                          <a:latin typeface="Cambria Math"/>
                                        </a:rPr>
                                        <m:t>0</m:t>
                                      </m:r>
                                    </m:e>
                                    <m:e>
                                      <m:r>
                                        <a:rPr lang="en-US" altLang="hu-HU" i="1">
                                          <a:latin typeface="Cambria Math"/>
                                        </a:rPr>
                                        <m:t>1</m:t>
                                      </m:r>
                                    </m:e>
                                  </m:mr>
                                </m:m>
                              </m:e>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0    </m:t>
                                      </m:r>
                                    </m:e>
                                  </m:mr>
                                  <m:mr>
                                    <m:e>
                                      <m:r>
                                        <a:rPr lang="en-US" altLang="hu-HU" i="1">
                                          <a:latin typeface="Cambria Math"/>
                                        </a:rPr>
                                        <m:t>0</m:t>
                                      </m:r>
                                    </m:e>
                                    <m:e>
                                      <m:r>
                                        <a:rPr lang="en-US" altLang="hu-HU" i="1">
                                          <a:latin typeface="Cambria Math"/>
                                        </a:rPr>
                                        <m:t>0    </m:t>
                                      </m:r>
                                    </m:e>
                                  </m:mr>
                                </m:m>
                              </m:e>
                            </m:mr>
                            <m:mr>
                              <m:e>
                                <m:m>
                                  <m:mPr>
                                    <m:mcs>
                                      <m:mc>
                                        <m:mcPr>
                                          <m:count m:val="2"/>
                                          <m:mcJc m:val="center"/>
                                        </m:mcPr>
                                      </m:mc>
                                    </m:mcs>
                                    <m:ctrlPr>
                                      <a:rPr lang="en-US" altLang="hu-HU" i="1">
                                        <a:latin typeface="Cambria Math"/>
                                      </a:rPr>
                                    </m:ctrlPr>
                                  </m:mPr>
                                  <m:mr>
                                    <m:e>
                                      <m:r>
                                        <m:rPr>
                                          <m:brk m:alnAt="7"/>
                                        </m:rPr>
                                        <a:rPr lang="en-US" altLang="hu-HU" i="1">
                                          <a:latin typeface="Cambria Math"/>
                                        </a:rPr>
                                        <m:t>0</m:t>
                                      </m:r>
                                    </m:e>
                                    <m:e>
                                      <m:r>
                                        <a:rPr lang="en-US" altLang="hu-HU" i="1">
                                          <a:latin typeface="Cambria Math"/>
                                        </a:rPr>
                                        <m:t>0</m:t>
                                      </m:r>
                                    </m:e>
                                  </m:mr>
                                  <m:mr>
                                    <m:e>
                                      <m:r>
                                        <a:rPr lang="en-US" altLang="hu-HU" i="1">
                                          <a:latin typeface="Cambria Math"/>
                                        </a:rPr>
                                        <m:t>0</m:t>
                                      </m:r>
                                    </m:e>
                                    <m:e>
                                      <m:r>
                                        <a:rPr lang="en-US" altLang="hu-HU" i="1">
                                          <a:latin typeface="Cambria Math"/>
                                        </a:rPr>
                                        <m:t>0</m:t>
                                      </m:r>
                                    </m:e>
                                  </m:mr>
                                </m:m>
                              </m:e>
                              <m:e>
                                <m:m>
                                  <m:mPr>
                                    <m:mcs>
                                      <m:mc>
                                        <m:mcPr>
                                          <m:count m:val="2"/>
                                          <m:mcJc m:val="center"/>
                                        </m:mcPr>
                                      </m:mc>
                                    </m:mcs>
                                    <m:ctrlPr>
                                      <a:rPr lang="en-US" altLang="hu-HU" i="1">
                                        <a:latin typeface="Cambria Math"/>
                                      </a:rPr>
                                    </m:ctrlPr>
                                  </m:mPr>
                                  <m:mr>
                                    <m:e>
                                      <m:r>
                                        <m:rPr>
                                          <m:brk m:alnAt="7"/>
                                        </m:rPr>
                                        <a:rPr lang="en-US" altLang="hu-HU" i="1">
                                          <a:latin typeface="Cambria Math"/>
                                        </a:rPr>
                                        <m:t>1</m:t>
                                      </m:r>
                                    </m:e>
                                    <m:e>
                                      <m:r>
                                        <a:rPr lang="en-US" altLang="hu-HU" i="1">
                                          <a:latin typeface="Cambria Math"/>
                                        </a:rPr>
                                        <m:t>1/</m:t>
                                      </m:r>
                                      <m:r>
                                        <a:rPr lang="en-US" altLang="hu-HU" i="1">
                                          <a:latin typeface="Cambria Math"/>
                                        </a:rPr>
                                        <m:t>𝑑</m:t>
                                      </m:r>
                                    </m:e>
                                  </m:mr>
                                  <m:mr>
                                    <m:e>
                                      <m:r>
                                        <a:rPr lang="en-US" altLang="hu-HU" i="1">
                                          <a:latin typeface="Cambria Math"/>
                                        </a:rPr>
                                        <m:t>0</m:t>
                                      </m:r>
                                    </m:e>
                                    <m:e>
                                      <m:r>
                                        <a:rPr lang="en-US" altLang="hu-HU" i="1">
                                          <a:latin typeface="Cambria Math"/>
                                        </a:rPr>
                                        <m:t>0    </m:t>
                                      </m:r>
                                    </m:e>
                                  </m:mr>
                                </m:m>
                              </m:e>
                            </m:mr>
                          </m:m>
                        </m:e>
                      </m:d>
                    </m:oMath>
                  </m:oMathPara>
                </a14:m>
                <a:endParaRPr lang="hu-HU" dirty="0"/>
              </a:p>
            </p:txBody>
          </p:sp>
        </mc:Choice>
        <mc:Fallback xmlns="">
          <p:sp>
            <p:nvSpPr>
              <p:cNvPr id="85" name="Téglalap 84"/>
              <p:cNvSpPr>
                <a:spLocks noRot="1" noChangeAspect="1" noMove="1" noResize="1" noEditPoints="1" noAdjustHandles="1" noChangeArrowheads="1" noChangeShapeType="1" noTextEdit="1"/>
              </p:cNvSpPr>
              <p:nvPr/>
            </p:nvSpPr>
            <p:spPr>
              <a:xfrm>
                <a:off x="27521" y="1918547"/>
                <a:ext cx="2462405" cy="1452962"/>
              </a:xfrm>
              <a:prstGeom prst="rect">
                <a:avLst/>
              </a:prstGeom>
              <a:blipFill>
                <a:blip r:embed="rId25"/>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5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5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5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5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5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par>
                          <p:cTn id="95" fill="hold">
                            <p:stCondLst>
                              <p:cond delay="0"/>
                            </p:stCondLst>
                            <p:childTnLst>
                              <p:par>
                                <p:cTn id="96" presetID="10" presetClass="exit" presetSubtype="0" fill="hold" grpId="0" nodeType="after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par>
                          <p:cTn id="109" fill="hold">
                            <p:stCondLst>
                              <p:cond delay="0"/>
                            </p:stCondLst>
                            <p:childTnLst>
                              <p:par>
                                <p:cTn id="110" presetID="42" presetClass="path" presetSubtype="0" accel="50000" decel="50000" fill="hold" grpId="0" nodeType="afterEffect">
                                  <p:stCondLst>
                                    <p:cond delay="0"/>
                                  </p:stCondLst>
                                  <p:childTnLst>
                                    <p:animMotion origin="layout" path="M 1.45833E-6 1.11111E-6 L -0.0013 0.10509 " pathEditMode="relative" rAng="0" ptsTypes="AA">
                                      <p:cBhvr>
                                        <p:cTn id="111" dur="2000" fill="hold"/>
                                        <p:tgtEl>
                                          <p:spTgt spid="10"/>
                                        </p:tgtEl>
                                        <p:attrNameLst>
                                          <p:attrName>ppt_x</p:attrName>
                                          <p:attrName>ppt_y</p:attrName>
                                        </p:attrNameLst>
                                      </p:cBhvr>
                                      <p:rCtr x="-65" y="5255"/>
                                    </p:animMotion>
                                  </p:childTnLst>
                                </p:cTn>
                              </p:par>
                              <p:par>
                                <p:cTn id="112" presetID="42" presetClass="path" presetSubtype="0" accel="50000" decel="50000" fill="hold" nodeType="withEffect">
                                  <p:stCondLst>
                                    <p:cond delay="0"/>
                                  </p:stCondLst>
                                  <p:childTnLst>
                                    <p:animMotion origin="layout" path="M 3.125E-6 -3.7037E-7 L 0.00039 0.10069 " pathEditMode="relative" rAng="0" ptsTypes="AA">
                                      <p:cBhvr>
                                        <p:cTn id="113" dur="2000" fill="hold"/>
                                        <p:tgtEl>
                                          <p:spTgt spid="74"/>
                                        </p:tgtEl>
                                        <p:attrNameLst>
                                          <p:attrName>ppt_x</p:attrName>
                                          <p:attrName>ppt_y</p:attrName>
                                        </p:attrNameLst>
                                      </p:cBhvr>
                                      <p:rCtr x="13" y="5023"/>
                                    </p:animMotion>
                                  </p:childTnLst>
                                </p:cTn>
                              </p:par>
                            </p:childTnLst>
                          </p:cTn>
                        </p:par>
                        <p:par>
                          <p:cTn id="114" fill="hold">
                            <p:stCondLst>
                              <p:cond delay="2000"/>
                            </p:stCondLst>
                            <p:childTnLst>
                              <p:par>
                                <p:cTn id="115" presetID="1" presetClass="exit" presetSubtype="0" fill="hold" nodeType="after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childTnLst>
                          </p:cTn>
                        </p:par>
                        <p:par>
                          <p:cTn id="117" fill="hold">
                            <p:stCondLst>
                              <p:cond delay="2000"/>
                            </p:stCondLst>
                            <p:childTnLst>
                              <p:par>
                                <p:cTn id="118" presetID="1" presetClass="entr" presetSubtype="0" fill="hold" nodeType="afterEffect">
                                  <p:stCondLst>
                                    <p:cond delay="0"/>
                                  </p:stCondLst>
                                  <p:childTnLst>
                                    <p:set>
                                      <p:cBhvr>
                                        <p:cTn id="119"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3" grpId="0" animBg="1"/>
      <p:bldP spid="49" grpId="0" animBg="1"/>
      <p:bldP spid="46" grpId="0" animBg="1"/>
      <p:bldP spid="23575" grpId="0" animBg="1"/>
      <p:bldP spid="23576" grpId="0"/>
      <p:bldP spid="23577" grpId="0" animBg="1"/>
      <p:bldP spid="23578" grpId="0"/>
      <p:bldP spid="23579" grpId="0" animBg="1"/>
      <p:bldP spid="23581" grpId="0"/>
      <p:bldP spid="23582" grpId="0" animBg="1"/>
      <p:bldP spid="23583" grpId="0" animBg="1"/>
      <p:bldP spid="23580" grpId="0" animBg="1"/>
      <p:bldP spid="35" grpId="0" animBg="1"/>
      <p:bldP spid="47" grpId="0" animBg="1"/>
      <p:bldP spid="36" grpId="0" animBg="1"/>
      <p:bldP spid="50" grpId="0" animBg="1"/>
      <p:bldP spid="51" grpId="0" animBg="1"/>
      <p:bldP spid="52" grpId="0" animBg="1"/>
      <p:bldP spid="54" grpId="0" animBg="1"/>
      <p:bldP spid="55" grpId="0" animBg="1"/>
      <p:bldP spid="56" grpId="0" animBg="1"/>
      <p:bldP spid="57" grpId="0" animBg="1"/>
      <p:bldP spid="58" grpId="0" animBg="1"/>
      <p:bldP spid="62" grpId="0"/>
      <p:bldP spid="63" grpId="0"/>
      <p:bldP spid="65" grpId="0"/>
      <p:bldP spid="66" grpId="0" animBg="1"/>
      <p:bldP spid="67" grpId="0" animBg="1"/>
      <p:bldP spid="68" grpId="0" animBg="1"/>
      <p:bldP spid="2" grpId="0"/>
      <p:bldP spid="71" grpId="0"/>
      <p:bldP spid="72" grpId="0"/>
      <p:bldP spid="73" grpId="0"/>
      <p:bldP spid="3" grpId="0" animBg="1"/>
      <p:bldP spid="75" grpId="0"/>
      <p:bldP spid="76" grpId="0"/>
      <p:bldP spid="77" grpId="0"/>
      <p:bldP spid="78" grpId="0"/>
      <p:bldP spid="4" grpId="0"/>
      <p:bldP spid="10"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71422" y="176296"/>
            <a:ext cx="8051352" cy="1143000"/>
          </a:xfrm>
        </p:spPr>
        <p:txBody>
          <a:bodyPr/>
          <a:lstStyle/>
          <a:p>
            <a:pPr>
              <a:defRPr/>
            </a:pPr>
            <a:r>
              <a:rPr lang="hu-HU" dirty="0" smtClean="0">
                <a:solidFill>
                  <a:srgbClr val="FF0000"/>
                </a:solidFill>
              </a:rPr>
              <a:t>Transzformációk</a:t>
            </a:r>
            <a:endParaRPr lang="en-US" dirty="0" smtClean="0">
              <a:solidFill>
                <a:srgbClr val="FF0000"/>
              </a:solidFill>
            </a:endParaRPr>
          </a:p>
        </p:txBody>
      </p:sp>
      <p:sp>
        <p:nvSpPr>
          <p:cNvPr id="16" name="Rectangle 13"/>
          <p:cNvSpPr txBox="1">
            <a:spLocks noChangeArrowheads="1"/>
          </p:cNvSpPr>
          <p:nvPr/>
        </p:nvSpPr>
        <p:spPr>
          <a:xfrm>
            <a:off x="407479" y="5642860"/>
            <a:ext cx="11788758" cy="96208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None/>
            </a:pPr>
            <a:r>
              <a:rPr lang="hu-HU" altLang="hu-HU" sz="2400" dirty="0" smtClean="0"/>
              <a:t>Ha nem egyenest</a:t>
            </a:r>
            <a:r>
              <a:rPr lang="en-US" altLang="hu-HU" sz="2400" dirty="0" smtClean="0"/>
              <a:t>/</a:t>
            </a:r>
            <a:r>
              <a:rPr lang="hu-HU" altLang="hu-HU" sz="2400" dirty="0" smtClean="0"/>
              <a:t>háromszöget</a:t>
            </a:r>
            <a:r>
              <a:rPr lang="en-US" altLang="hu-HU" sz="2400" dirty="0" smtClean="0"/>
              <a:t> </a:t>
            </a:r>
            <a:r>
              <a:rPr lang="hu-HU" altLang="hu-HU" sz="2400" dirty="0" smtClean="0"/>
              <a:t>és/vagy nem egyenestartó transzformációt akarunk?</a:t>
            </a:r>
          </a:p>
          <a:p>
            <a:pPr marL="0" indent="0" fontAlgn="auto">
              <a:lnSpc>
                <a:spcPct val="90000"/>
              </a:lnSpc>
              <a:spcAft>
                <a:spcPts val="0"/>
              </a:spcAft>
              <a:buNone/>
            </a:pPr>
            <a:r>
              <a:rPr lang="hu-HU" altLang="hu-HU" sz="2400" dirty="0"/>
              <a:t>K</a:t>
            </a:r>
            <a:r>
              <a:rPr lang="hu-HU" altLang="hu-HU" sz="2400" dirty="0" smtClean="0"/>
              <a:t>özeli pontokat transzformálunk és az eredményre szakaszokat/háromszögeket teszünk.</a:t>
            </a:r>
            <a:endParaRPr lang="hu-HU" altLang="hu-HU" sz="2400" b="1" dirty="0" smtClean="0"/>
          </a:p>
        </p:txBody>
      </p:sp>
      <p:sp>
        <p:nvSpPr>
          <p:cNvPr id="21" name="Rectangle 13"/>
          <p:cNvSpPr>
            <a:spLocks noGrp="1" noChangeArrowheads="1"/>
          </p:cNvSpPr>
          <p:nvPr>
            <p:ph idx="1"/>
          </p:nvPr>
        </p:nvSpPr>
        <p:spPr>
          <a:xfrm>
            <a:off x="407368" y="1196752"/>
            <a:ext cx="12007594" cy="5264695"/>
          </a:xfrm>
          <a:noFill/>
        </p:spPr>
        <p:txBody>
          <a:bodyPr>
            <a:normAutofit/>
          </a:bodyPr>
          <a:lstStyle/>
          <a:p>
            <a:pPr>
              <a:lnSpc>
                <a:spcPct val="90000"/>
              </a:lnSpc>
            </a:pPr>
            <a:r>
              <a:rPr lang="hu-HU" altLang="hu-HU" sz="2800" b="1" dirty="0" err="1" smtClean="0"/>
              <a:t>Ponto</a:t>
            </a:r>
            <a:r>
              <a:rPr lang="en-US" altLang="hu-HU" sz="2800" b="1" dirty="0"/>
              <a:t>n</a:t>
            </a:r>
            <a:r>
              <a:rPr lang="hu-HU" altLang="hu-HU" sz="2800" b="1" dirty="0" smtClean="0"/>
              <a:t> kívül csak </a:t>
            </a:r>
            <a:r>
              <a:rPr lang="hu-HU" altLang="hu-HU" sz="2800" b="1" u="sng" dirty="0" smtClean="0"/>
              <a:t>szakaszt</a:t>
            </a:r>
            <a:r>
              <a:rPr lang="hu-HU" altLang="hu-HU" sz="2800" b="1" dirty="0" smtClean="0"/>
              <a:t> és </a:t>
            </a:r>
            <a:r>
              <a:rPr lang="hu-HU" altLang="hu-HU" sz="2800" b="1" u="sng" dirty="0" smtClean="0"/>
              <a:t>háromszöget</a:t>
            </a:r>
            <a:r>
              <a:rPr lang="hu-HU" altLang="hu-HU" sz="2800" b="1" dirty="0" smtClean="0"/>
              <a:t> </a:t>
            </a:r>
            <a:r>
              <a:rPr lang="en-US" altLang="hu-HU" sz="2800" b="1" dirty="0" err="1" smtClean="0"/>
              <a:t>transzform</a:t>
            </a:r>
            <a:r>
              <a:rPr lang="hu-HU" altLang="hu-HU" sz="2800" b="1" dirty="0" smtClean="0"/>
              <a:t>álunk </a:t>
            </a:r>
            <a:r>
              <a:rPr lang="hu-HU" altLang="hu-HU" sz="2800" b="1" u="sng" dirty="0" smtClean="0"/>
              <a:t>egyenestartó</a:t>
            </a:r>
            <a:r>
              <a:rPr lang="hu-HU" altLang="hu-HU" sz="2800" b="1" dirty="0" smtClean="0"/>
              <a:t> transzformációval (</a:t>
            </a:r>
            <a:r>
              <a:rPr lang="en-US" altLang="hu-HU" sz="2800" b="1" dirty="0" smtClean="0"/>
              <a:t>K</a:t>
            </a:r>
            <a:r>
              <a:rPr lang="hu-HU" altLang="hu-HU" sz="2800" b="1" dirty="0" err="1" smtClean="0"/>
              <a:t>éplet</a:t>
            </a:r>
            <a:r>
              <a:rPr lang="hu-HU" altLang="hu-HU" sz="2800" b="1" dirty="0" smtClean="0"/>
              <a:t>?).</a:t>
            </a:r>
          </a:p>
          <a:p>
            <a:pPr>
              <a:lnSpc>
                <a:spcPct val="90000"/>
              </a:lnSpc>
            </a:pPr>
            <a:endParaRPr lang="hu-HU" altLang="hu-HU" sz="1050" b="1" dirty="0"/>
          </a:p>
          <a:p>
            <a:pPr>
              <a:lnSpc>
                <a:spcPct val="90000"/>
              </a:lnSpc>
            </a:pPr>
            <a:r>
              <a:rPr lang="hu-HU" altLang="hu-HU" sz="2800" b="1" dirty="0" smtClean="0"/>
              <a:t>Példák:</a:t>
            </a:r>
          </a:p>
          <a:p>
            <a:pPr marL="742950" lvl="2" indent="-342900">
              <a:lnSpc>
                <a:spcPct val="90000"/>
              </a:lnSpc>
            </a:pPr>
            <a:r>
              <a:rPr lang="hu-HU" dirty="0">
                <a:solidFill>
                  <a:prstClr val="black"/>
                </a:solidFill>
              </a:rPr>
              <a:t>Eltolás, </a:t>
            </a:r>
            <a:r>
              <a:rPr lang="hu-HU" dirty="0" smtClean="0">
                <a:solidFill>
                  <a:prstClr val="black"/>
                </a:solidFill>
              </a:rPr>
              <a:t>elforgatás, tükrözés </a:t>
            </a:r>
            <a:r>
              <a:rPr lang="en-US" dirty="0" smtClean="0">
                <a:solidFill>
                  <a:prstClr val="black"/>
                </a:solidFill>
              </a:rPr>
              <a:t>= </a:t>
            </a:r>
            <a:r>
              <a:rPr lang="en-US" dirty="0" err="1" smtClean="0">
                <a:solidFill>
                  <a:prstClr val="black"/>
                </a:solidFill>
              </a:rPr>
              <a:t>egybev</a:t>
            </a:r>
            <a:r>
              <a:rPr lang="hu-HU" dirty="0" smtClean="0">
                <a:solidFill>
                  <a:prstClr val="black"/>
                </a:solidFill>
              </a:rPr>
              <a:t>ágóság</a:t>
            </a:r>
          </a:p>
          <a:p>
            <a:pPr marL="742950" lvl="2" indent="-342900">
              <a:lnSpc>
                <a:spcPct val="90000"/>
              </a:lnSpc>
            </a:pPr>
            <a:r>
              <a:rPr lang="hu-HU" dirty="0" smtClean="0">
                <a:solidFill>
                  <a:prstClr val="black"/>
                </a:solidFill>
              </a:rPr>
              <a:t>Nagyítás</a:t>
            </a:r>
            <a:r>
              <a:rPr lang="en-US" dirty="0" smtClean="0">
                <a:solidFill>
                  <a:prstClr val="black"/>
                </a:solidFill>
              </a:rPr>
              <a:t>/</a:t>
            </a:r>
            <a:r>
              <a:rPr lang="en-US" dirty="0" err="1" smtClean="0">
                <a:solidFill>
                  <a:prstClr val="black"/>
                </a:solidFill>
              </a:rPr>
              <a:t>kicsiny</a:t>
            </a:r>
            <a:r>
              <a:rPr lang="hu-HU" dirty="0" err="1" smtClean="0">
                <a:solidFill>
                  <a:prstClr val="black"/>
                </a:solidFill>
              </a:rPr>
              <a:t>ítés</a:t>
            </a:r>
            <a:r>
              <a:rPr lang="hu-HU" dirty="0" smtClean="0">
                <a:solidFill>
                  <a:prstClr val="black"/>
                </a:solidFill>
              </a:rPr>
              <a:t> </a:t>
            </a:r>
            <a:r>
              <a:rPr lang="en-US" dirty="0" smtClean="0">
                <a:solidFill>
                  <a:prstClr val="black"/>
                </a:solidFill>
              </a:rPr>
              <a:t>=</a:t>
            </a:r>
            <a:r>
              <a:rPr lang="hu-HU" dirty="0" smtClean="0">
                <a:solidFill>
                  <a:prstClr val="black"/>
                </a:solidFill>
              </a:rPr>
              <a:t> hasonlóság</a:t>
            </a:r>
            <a:r>
              <a:rPr lang="en-US" dirty="0" smtClean="0">
                <a:solidFill>
                  <a:prstClr val="black"/>
                </a:solidFill>
              </a:rPr>
              <a:t> (</a:t>
            </a:r>
            <a:r>
              <a:rPr lang="en-US" dirty="0" err="1" smtClean="0">
                <a:solidFill>
                  <a:prstClr val="black"/>
                </a:solidFill>
              </a:rPr>
              <a:t>sz</a:t>
            </a:r>
            <a:r>
              <a:rPr lang="hu-HU" dirty="0" err="1" smtClean="0">
                <a:solidFill>
                  <a:prstClr val="black"/>
                </a:solidFill>
              </a:rPr>
              <a:t>ögtartás</a:t>
            </a:r>
            <a:r>
              <a:rPr lang="hu-HU" dirty="0" smtClean="0">
                <a:solidFill>
                  <a:prstClr val="black"/>
                </a:solidFill>
              </a:rPr>
              <a:t>)</a:t>
            </a:r>
            <a:endParaRPr lang="hu-HU" dirty="0">
              <a:solidFill>
                <a:prstClr val="black"/>
              </a:solidFill>
            </a:endParaRPr>
          </a:p>
          <a:p>
            <a:pPr marL="742950" lvl="2" indent="-342900">
              <a:lnSpc>
                <a:spcPct val="90000"/>
              </a:lnSpc>
            </a:pPr>
            <a:r>
              <a:rPr lang="hu-HU" dirty="0" smtClean="0">
                <a:solidFill>
                  <a:prstClr val="black"/>
                </a:solidFill>
              </a:rPr>
              <a:t>Irányfüggő nyújtás</a:t>
            </a:r>
            <a:r>
              <a:rPr lang="en-US" dirty="0" smtClean="0">
                <a:solidFill>
                  <a:prstClr val="black"/>
                </a:solidFill>
              </a:rPr>
              <a:t>             </a:t>
            </a:r>
            <a:r>
              <a:rPr lang="hu-HU" dirty="0" smtClean="0">
                <a:solidFill>
                  <a:prstClr val="black"/>
                </a:solidFill>
              </a:rPr>
              <a:t>, nyírás</a:t>
            </a:r>
            <a:r>
              <a:rPr lang="en-US" dirty="0" smtClean="0">
                <a:solidFill>
                  <a:prstClr val="black"/>
                </a:solidFill>
              </a:rPr>
              <a:t>            </a:t>
            </a:r>
            <a:r>
              <a:rPr lang="hu-HU" dirty="0" smtClean="0">
                <a:solidFill>
                  <a:prstClr val="black"/>
                </a:solidFill>
              </a:rPr>
              <a:t>, … 	</a:t>
            </a:r>
          </a:p>
          <a:p>
            <a:pPr marL="742950" lvl="2" indent="-342900">
              <a:lnSpc>
                <a:spcPct val="90000"/>
              </a:lnSpc>
            </a:pPr>
            <a:r>
              <a:rPr lang="hu-HU" dirty="0" err="1" smtClean="0">
                <a:solidFill>
                  <a:prstClr val="black"/>
                </a:solidFill>
              </a:rPr>
              <a:t>Perspektív</a:t>
            </a:r>
            <a:r>
              <a:rPr lang="hu-HU" dirty="0" smtClean="0">
                <a:solidFill>
                  <a:prstClr val="black"/>
                </a:solidFill>
              </a:rPr>
              <a:t> vetítés (párhuzamosságot rontja)</a:t>
            </a:r>
          </a:p>
          <a:p>
            <a:pPr marL="342900" lvl="1" indent="-342900">
              <a:lnSpc>
                <a:spcPct val="90000"/>
              </a:lnSpc>
            </a:pPr>
            <a:r>
              <a:rPr lang="hu-HU" dirty="0" smtClean="0">
                <a:solidFill>
                  <a:prstClr val="black"/>
                </a:solidFill>
              </a:rPr>
              <a:t>Ellenpéldák:</a:t>
            </a:r>
          </a:p>
          <a:p>
            <a:pPr marL="742950" lvl="2" indent="-342900">
              <a:lnSpc>
                <a:spcPct val="90000"/>
              </a:lnSpc>
            </a:pPr>
            <a:r>
              <a:rPr lang="hu-HU" dirty="0" smtClean="0">
                <a:solidFill>
                  <a:prstClr val="black"/>
                </a:solidFill>
              </a:rPr>
              <a:t>Inverzió (egyenesből kört vagy egyenest), …</a:t>
            </a:r>
            <a:endParaRPr lang="en-US" dirty="0">
              <a:solidFill>
                <a:prstClr val="black"/>
              </a:solidFill>
            </a:endParaRPr>
          </a:p>
          <a:p>
            <a:pPr>
              <a:lnSpc>
                <a:spcPct val="90000"/>
              </a:lnSpc>
            </a:pPr>
            <a:endParaRPr lang="hu-HU" altLang="hu-HU" sz="2800" b="1" dirty="0" smtClean="0"/>
          </a:p>
        </p:txBody>
      </p:sp>
      <p:sp>
        <p:nvSpPr>
          <p:cNvPr id="22" name="Téglalap 21"/>
          <p:cNvSpPr/>
          <p:nvPr/>
        </p:nvSpPr>
        <p:spPr>
          <a:xfrm>
            <a:off x="7378554" y="2857465"/>
            <a:ext cx="3876036" cy="830997"/>
          </a:xfrm>
          <a:prstGeom prst="rect">
            <a:avLst/>
          </a:prstGeom>
        </p:spPr>
        <p:txBody>
          <a:bodyPr wrap="square">
            <a:spAutoFit/>
          </a:bodyPr>
          <a:lstStyle/>
          <a:p>
            <a:r>
              <a:rPr lang="en-US" b="1" dirty="0" smtClean="0">
                <a:solidFill>
                  <a:prstClr val="black"/>
                </a:solidFill>
                <a:latin typeface="+mn-lt"/>
              </a:rPr>
              <a:t>= </a:t>
            </a:r>
            <a:r>
              <a:rPr lang="hu-HU" b="1" dirty="0" err="1" smtClean="0">
                <a:solidFill>
                  <a:prstClr val="black"/>
                </a:solidFill>
                <a:latin typeface="+mn-lt"/>
              </a:rPr>
              <a:t>Affin</a:t>
            </a:r>
            <a:r>
              <a:rPr lang="hu-HU" b="1" dirty="0" smtClean="0">
                <a:solidFill>
                  <a:prstClr val="black"/>
                </a:solidFill>
                <a:latin typeface="+mn-lt"/>
              </a:rPr>
              <a:t> </a:t>
            </a:r>
            <a:r>
              <a:rPr lang="hu-HU" b="1" dirty="0">
                <a:solidFill>
                  <a:prstClr val="black"/>
                </a:solidFill>
                <a:latin typeface="+mn-lt"/>
              </a:rPr>
              <a:t>transzformációk (párhuzamos egyenestartó)</a:t>
            </a:r>
          </a:p>
        </p:txBody>
      </p:sp>
      <p:sp>
        <p:nvSpPr>
          <p:cNvPr id="17" name="Téglalap 16"/>
          <p:cNvSpPr/>
          <p:nvPr/>
        </p:nvSpPr>
        <p:spPr>
          <a:xfrm>
            <a:off x="5441237" y="3518238"/>
            <a:ext cx="500300" cy="31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Folyamatábra: Adatok 17"/>
          <p:cNvSpPr/>
          <p:nvPr/>
        </p:nvSpPr>
        <p:spPr>
          <a:xfrm>
            <a:off x="5447928" y="3518239"/>
            <a:ext cx="676094" cy="322716"/>
          </a:xfrm>
          <a:prstGeom prst="flowChartInputOutpu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p:cNvSpPr/>
          <p:nvPr/>
        </p:nvSpPr>
        <p:spPr>
          <a:xfrm>
            <a:off x="3607067" y="3518239"/>
            <a:ext cx="500300" cy="31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Téglalap 19"/>
          <p:cNvSpPr/>
          <p:nvPr/>
        </p:nvSpPr>
        <p:spPr>
          <a:xfrm>
            <a:off x="3611724" y="3602245"/>
            <a:ext cx="737153" cy="242656"/>
          </a:xfrm>
          <a:prstGeom prst="rec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Jobb oldali kapcsos zárójel 22"/>
          <p:cNvSpPr/>
          <p:nvPr/>
        </p:nvSpPr>
        <p:spPr>
          <a:xfrm>
            <a:off x="6941729" y="2704974"/>
            <a:ext cx="311108" cy="113598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2" name="Téglalap 1"/>
          <p:cNvSpPr/>
          <p:nvPr/>
        </p:nvSpPr>
        <p:spPr>
          <a:xfrm>
            <a:off x="6816080" y="4041068"/>
            <a:ext cx="43675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rapezoid 2"/>
          <p:cNvSpPr/>
          <p:nvPr/>
        </p:nvSpPr>
        <p:spPr>
          <a:xfrm>
            <a:off x="6816080" y="3912963"/>
            <a:ext cx="436757" cy="488145"/>
          </a:xfrm>
          <a:prstGeom prst="trapezoid">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6" name="Egyenes összekötő 5"/>
          <p:cNvCxnSpPr/>
          <p:nvPr/>
        </p:nvCxnSpPr>
        <p:spPr>
          <a:xfrm>
            <a:off x="6816080" y="4797152"/>
            <a:ext cx="828092" cy="3240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Ellipszis 6"/>
          <p:cNvSpPr/>
          <p:nvPr/>
        </p:nvSpPr>
        <p:spPr>
          <a:xfrm>
            <a:off x="6847374" y="4750106"/>
            <a:ext cx="540060" cy="50405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2183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Egyenes összekötő 61"/>
          <p:cNvCxnSpPr>
            <a:endCxn id="56" idx="4"/>
          </p:cNvCxnSpPr>
          <p:nvPr/>
        </p:nvCxnSpPr>
        <p:spPr>
          <a:xfrm>
            <a:off x="7950596" y="5223459"/>
            <a:ext cx="1210531" cy="92191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192" y="1751450"/>
            <a:ext cx="1742265" cy="167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a:xfrm>
            <a:off x="609600" y="274638"/>
            <a:ext cx="6746540" cy="1143000"/>
          </a:xfrm>
        </p:spPr>
        <p:txBody>
          <a:bodyPr/>
          <a:lstStyle/>
          <a:p>
            <a:r>
              <a:rPr lang="hu-HU" dirty="0" smtClean="0">
                <a:solidFill>
                  <a:srgbClr val="FF0000"/>
                </a:solidFill>
              </a:rPr>
              <a:t>Ellenpélda: Inverzió</a:t>
            </a:r>
            <a:endParaRPr lang="hu-HU" dirty="0">
              <a:solidFill>
                <a:srgbClr val="FF0000"/>
              </a:solidFill>
            </a:endParaRPr>
          </a:p>
        </p:txBody>
      </p:sp>
      <p:sp>
        <p:nvSpPr>
          <p:cNvPr id="4" name="Ellipszis 3"/>
          <p:cNvSpPr/>
          <p:nvPr/>
        </p:nvSpPr>
        <p:spPr>
          <a:xfrm>
            <a:off x="801464" y="1845993"/>
            <a:ext cx="2153498"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 name="Egyenes összekötő 6"/>
          <p:cNvCxnSpPr/>
          <p:nvPr/>
        </p:nvCxnSpPr>
        <p:spPr>
          <a:xfrm>
            <a:off x="1910846" y="2963192"/>
            <a:ext cx="3492388" cy="169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2252884" y="1521957"/>
            <a:ext cx="0" cy="145816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2102883" y="1847133"/>
            <a:ext cx="3192339" cy="122299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flipV="1">
            <a:off x="1884426" y="1902583"/>
            <a:ext cx="368458" cy="1073127"/>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Ellipszis 4"/>
          <p:cNvSpPr/>
          <p:nvPr/>
        </p:nvSpPr>
        <p:spPr>
          <a:xfrm>
            <a:off x="1766830" y="2890109"/>
            <a:ext cx="216024" cy="1800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2144872" y="2890109"/>
            <a:ext cx="216024" cy="18002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p:cNvSpPr/>
          <p:nvPr/>
        </p:nvSpPr>
        <p:spPr>
          <a:xfrm>
            <a:off x="4971186" y="2897259"/>
            <a:ext cx="216024" cy="180020"/>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 name="Egyenes összekötő nyíllal 25"/>
          <p:cNvCxnSpPr/>
          <p:nvPr/>
        </p:nvCxnSpPr>
        <p:spPr>
          <a:xfrm flipV="1">
            <a:off x="1859856" y="3466171"/>
            <a:ext cx="393028"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a:off x="1853572" y="3898665"/>
            <a:ext cx="3205264" cy="1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Szövegdoboz 37"/>
              <p:cNvSpPr txBox="1"/>
              <p:nvPr/>
            </p:nvSpPr>
            <p:spPr>
              <a:xfrm>
                <a:off x="2262468" y="2435197"/>
                <a:ext cx="452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𝒑</m:t>
                      </m:r>
                    </m:oMath>
                  </m:oMathPara>
                </a14:m>
                <a:endParaRPr lang="hu-HU" b="1"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2262468" y="2435197"/>
                <a:ext cx="452368" cy="461665"/>
              </a:xfrm>
              <a:prstGeom prst="rect">
                <a:avLst/>
              </a:prstGeom>
              <a:blipFill>
                <a:blip r:embed="rId3"/>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Szövegdoboz 38"/>
              <p:cNvSpPr txBox="1"/>
              <p:nvPr/>
            </p:nvSpPr>
            <p:spPr>
              <a:xfrm>
                <a:off x="5090696" y="2422384"/>
                <a:ext cx="53251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𝒑</m:t>
                      </m:r>
                      <m:r>
                        <a:rPr lang="en-US" b="1" i="1" dirty="0" smtClean="0">
                          <a:latin typeface="Cambria Math" panose="02040503050406030204" pitchFamily="18" charset="0"/>
                        </a:rPr>
                        <m:t>′</m:t>
                      </m:r>
                    </m:oMath>
                  </m:oMathPara>
                </a14:m>
                <a:endParaRPr lang="hu-HU" b="1" dirty="0"/>
              </a:p>
            </p:txBody>
          </p:sp>
        </mc:Choice>
        <mc:Fallback xmlns="">
          <p:sp>
            <p:nvSpPr>
              <p:cNvPr id="39" name="Szövegdoboz 38"/>
              <p:cNvSpPr txBox="1">
                <a:spLocks noRot="1" noChangeAspect="1" noMove="1" noResize="1" noEditPoints="1" noAdjustHandles="1" noChangeArrowheads="1" noChangeShapeType="1" noTextEdit="1"/>
              </p:cNvSpPr>
              <p:nvPr/>
            </p:nvSpPr>
            <p:spPr>
              <a:xfrm>
                <a:off x="5090696" y="2422384"/>
                <a:ext cx="532518" cy="461665"/>
              </a:xfrm>
              <a:prstGeom prst="rect">
                <a:avLst/>
              </a:prstGeom>
              <a:blipFill>
                <a:blip r:embed="rId4"/>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Szövegdoboz 39"/>
              <p:cNvSpPr txBox="1"/>
              <p:nvPr/>
            </p:nvSpPr>
            <p:spPr>
              <a:xfrm>
                <a:off x="1873934" y="3003390"/>
                <a:ext cx="2993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𝑑</m:t>
                      </m:r>
                    </m:oMath>
                  </m:oMathPara>
                </a14:m>
                <a:endParaRPr lang="hu-HU" dirty="0"/>
              </a:p>
            </p:txBody>
          </p:sp>
        </mc:Choice>
        <mc:Fallback xmlns="">
          <p:sp>
            <p:nvSpPr>
              <p:cNvPr id="40" name="Szövegdoboz 39"/>
              <p:cNvSpPr txBox="1">
                <a:spLocks noRot="1" noChangeAspect="1" noMove="1" noResize="1" noEditPoints="1" noAdjustHandles="1" noChangeArrowheads="1" noChangeShapeType="1" noTextEdit="1"/>
              </p:cNvSpPr>
              <p:nvPr/>
            </p:nvSpPr>
            <p:spPr>
              <a:xfrm>
                <a:off x="1873934" y="3003390"/>
                <a:ext cx="299327" cy="461665"/>
              </a:xfrm>
              <a:prstGeom prst="rect">
                <a:avLst/>
              </a:prstGeom>
              <a:blipFill>
                <a:blip r:embed="rId5"/>
                <a:stretch>
                  <a:fillRect l="-6000" r="-24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Szövegdoboz 40"/>
              <p:cNvSpPr txBox="1"/>
              <p:nvPr/>
            </p:nvSpPr>
            <p:spPr>
              <a:xfrm>
                <a:off x="3357713" y="3475343"/>
                <a:ext cx="2993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𝑑</m:t>
                      </m:r>
                      <m:r>
                        <a:rPr lang="en-US" b="0" i="1" dirty="0" smtClean="0">
                          <a:latin typeface="Cambria Math" panose="02040503050406030204" pitchFamily="18" charset="0"/>
                        </a:rPr>
                        <m:t>′</m:t>
                      </m:r>
                    </m:oMath>
                  </m:oMathPara>
                </a14:m>
                <a:endParaRPr lang="hu-HU" dirty="0"/>
              </a:p>
            </p:txBody>
          </p:sp>
        </mc:Choice>
        <mc:Fallback xmlns="">
          <p:sp>
            <p:nvSpPr>
              <p:cNvPr id="41" name="Szövegdoboz 40"/>
              <p:cNvSpPr txBox="1">
                <a:spLocks noRot="1" noChangeAspect="1" noMove="1" noResize="1" noEditPoints="1" noAdjustHandles="1" noChangeArrowheads="1" noChangeShapeType="1" noTextEdit="1"/>
              </p:cNvSpPr>
              <p:nvPr/>
            </p:nvSpPr>
            <p:spPr>
              <a:xfrm>
                <a:off x="3357713" y="3475343"/>
                <a:ext cx="299327" cy="461665"/>
              </a:xfrm>
              <a:prstGeom prst="rect">
                <a:avLst/>
              </a:prstGeom>
              <a:blipFill>
                <a:blip r:embed="rId6"/>
                <a:stretch>
                  <a:fillRect l="-10204" r="-5510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Szövegdoboz 41"/>
              <p:cNvSpPr txBox="1"/>
              <p:nvPr/>
            </p:nvSpPr>
            <p:spPr>
              <a:xfrm>
                <a:off x="1599279" y="2185976"/>
                <a:ext cx="2993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𝑅</m:t>
                      </m:r>
                    </m:oMath>
                  </m:oMathPara>
                </a14:m>
                <a:endParaRPr lang="hu-HU" dirty="0"/>
              </a:p>
            </p:txBody>
          </p:sp>
        </mc:Choice>
        <mc:Fallback xmlns="">
          <p:sp>
            <p:nvSpPr>
              <p:cNvPr id="42" name="Szövegdoboz 41"/>
              <p:cNvSpPr txBox="1">
                <a:spLocks noRot="1" noChangeAspect="1" noMove="1" noResize="1" noEditPoints="1" noAdjustHandles="1" noChangeArrowheads="1" noChangeShapeType="1" noTextEdit="1"/>
              </p:cNvSpPr>
              <p:nvPr/>
            </p:nvSpPr>
            <p:spPr>
              <a:xfrm>
                <a:off x="1599279" y="2185976"/>
                <a:ext cx="299327" cy="461665"/>
              </a:xfrm>
              <a:prstGeom prst="rect">
                <a:avLst/>
              </a:prstGeom>
              <a:blipFill>
                <a:blip r:embed="rId7"/>
                <a:stretch>
                  <a:fillRect l="-4082" r="-3265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3" name="Téglalap 42"/>
              <p:cNvSpPr/>
              <p:nvPr/>
            </p:nvSpPr>
            <p:spPr>
              <a:xfrm>
                <a:off x="3200025" y="1710787"/>
                <a:ext cx="1956561" cy="523220"/>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𝑑</m:t>
                      </m:r>
                      <m:r>
                        <a:rPr lang="en-US" sz="2800" i="1" dirty="0" smtClean="0">
                          <a:latin typeface="Cambria Math" panose="02040503050406030204" pitchFamily="18" charset="0"/>
                          <a:ea typeface="Cambria Math" panose="02040503050406030204" pitchFamily="18" charset="0"/>
                        </a:rPr>
                        <m:t>∙</m:t>
                      </m:r>
                      <m:sSup>
                        <m:sSupPr>
                          <m:ctrlPr>
                            <a:rPr lang="en-US" sz="2800" i="1" dirty="0">
                              <a:latin typeface="Cambria Math"/>
                            </a:rPr>
                          </m:ctrlPr>
                        </m:sSupPr>
                        <m:e>
                          <m:r>
                            <a:rPr lang="en-US" sz="2800" i="1" dirty="0">
                              <a:latin typeface="Cambria Math" panose="02040503050406030204" pitchFamily="18" charset="0"/>
                            </a:rPr>
                            <m:t>𝑑</m:t>
                          </m:r>
                        </m:e>
                        <m:sup>
                          <m:r>
                            <a:rPr lang="en-US" sz="2800" i="1" dirty="0">
                              <a:latin typeface="Cambria Math" panose="02040503050406030204" pitchFamily="18" charset="0"/>
                            </a:rPr>
                            <m:t>′</m:t>
                          </m:r>
                        </m:sup>
                      </m:sSup>
                      <m:r>
                        <a:rPr lang="en-US" sz="2800" b="0" i="0" dirty="0" smtClean="0">
                          <a:latin typeface="Cambria Math" panose="02040503050406030204" pitchFamily="18" charset="0"/>
                        </a:rPr>
                        <m:t>=</m:t>
                      </m:r>
                      <m:sSup>
                        <m:sSupPr>
                          <m:ctrlPr>
                            <a:rPr lang="en-US" sz="2800" b="0" i="1" dirty="0" smtClean="0">
                              <a:latin typeface="Cambria Math"/>
                            </a:rPr>
                          </m:ctrlPr>
                        </m:sSupPr>
                        <m:e>
                          <m:r>
                            <a:rPr lang="en-US" sz="2800" b="0" i="1" dirty="0" smtClean="0">
                              <a:latin typeface="Cambria Math" panose="02040503050406030204" pitchFamily="18" charset="0"/>
                            </a:rPr>
                            <m:t>𝑅</m:t>
                          </m:r>
                        </m:e>
                        <m:sup>
                          <m:r>
                            <a:rPr lang="en-US" sz="2800" b="0" i="1" dirty="0" smtClean="0">
                              <a:latin typeface="Cambria Math" panose="02040503050406030204" pitchFamily="18" charset="0"/>
                            </a:rPr>
                            <m:t>2</m:t>
                          </m:r>
                        </m:sup>
                      </m:sSup>
                    </m:oMath>
                  </m:oMathPara>
                </a14:m>
                <a:endParaRPr lang="hu-HU" sz="2800" dirty="0"/>
              </a:p>
            </p:txBody>
          </p:sp>
        </mc:Choice>
        <mc:Fallback xmlns="">
          <p:sp>
            <p:nvSpPr>
              <p:cNvPr id="43" name="Téglalap 42"/>
              <p:cNvSpPr>
                <a:spLocks noRot="1" noChangeAspect="1" noMove="1" noResize="1" noEditPoints="1" noAdjustHandles="1" noChangeArrowheads="1" noChangeShapeType="1" noTextEdit="1"/>
              </p:cNvSpPr>
              <p:nvPr/>
            </p:nvSpPr>
            <p:spPr>
              <a:xfrm>
                <a:off x="3200025" y="1710787"/>
                <a:ext cx="1956561" cy="523220"/>
              </a:xfrm>
              <a:prstGeom prst="rect">
                <a:avLst/>
              </a:prstGeom>
              <a:blipFill>
                <a:blip r:embed="rId8"/>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Téglalap 43"/>
              <p:cNvSpPr/>
              <p:nvPr/>
            </p:nvSpPr>
            <p:spPr>
              <a:xfrm>
                <a:off x="548937" y="937191"/>
                <a:ext cx="1124474" cy="793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dirty="0" smtClean="0">
                              <a:latin typeface="Cambria Math"/>
                            </a:rPr>
                          </m:ctrlPr>
                        </m:fPr>
                        <m:num>
                          <m:r>
                            <a:rPr lang="hu-HU" b="0" i="1" dirty="0" smtClean="0">
                              <a:latin typeface="Cambria Math" panose="02040503050406030204" pitchFamily="18" charset="0"/>
                            </a:rPr>
                            <m:t>𝑑</m:t>
                          </m:r>
                        </m:num>
                        <m:den>
                          <m:r>
                            <a:rPr lang="hu-HU" b="0" i="1" dirty="0" smtClean="0">
                              <a:latin typeface="Cambria Math" panose="02040503050406030204" pitchFamily="18" charset="0"/>
                            </a:rPr>
                            <m:t>𝑅</m:t>
                          </m:r>
                        </m:den>
                      </m:f>
                      <m:r>
                        <a:rPr lang="en-US" b="0" i="1" dirty="0" smtClean="0">
                          <a:latin typeface="Cambria Math" panose="02040503050406030204" pitchFamily="18" charset="0"/>
                        </a:rPr>
                        <m:t>=</m:t>
                      </m:r>
                      <m:f>
                        <m:fPr>
                          <m:ctrlPr>
                            <a:rPr lang="en-US" b="0" i="1" dirty="0" smtClean="0">
                              <a:latin typeface="Cambria Math"/>
                            </a:rPr>
                          </m:ctrlPr>
                        </m:fPr>
                        <m:num>
                          <m:r>
                            <a:rPr lang="hu-HU" i="1" dirty="0" smtClean="0">
                              <a:latin typeface="Cambria Math" panose="02040503050406030204" pitchFamily="18" charset="0"/>
                            </a:rPr>
                            <m:t>𝑅</m:t>
                          </m:r>
                        </m:num>
                        <m:den>
                          <m:r>
                            <a:rPr lang="hu-HU" b="0" i="1" dirty="0" smtClean="0">
                              <a:latin typeface="Cambria Math" panose="02040503050406030204" pitchFamily="18" charset="0"/>
                            </a:rPr>
                            <m:t>𝑑</m:t>
                          </m:r>
                          <m:r>
                            <a:rPr lang="en-US" b="0" i="1" dirty="0" smtClean="0">
                              <a:latin typeface="Cambria Math" panose="02040503050406030204" pitchFamily="18" charset="0"/>
                            </a:rPr>
                            <m:t>′</m:t>
                          </m:r>
                        </m:den>
                      </m:f>
                    </m:oMath>
                  </m:oMathPara>
                </a14:m>
                <a:endParaRPr lang="en-US" b="0" dirty="0" smtClean="0"/>
              </a:p>
            </p:txBody>
          </p:sp>
        </mc:Choice>
        <mc:Fallback xmlns="">
          <p:sp>
            <p:nvSpPr>
              <p:cNvPr id="44" name="Téglalap 43"/>
              <p:cNvSpPr>
                <a:spLocks noRot="1" noChangeAspect="1" noMove="1" noResize="1" noEditPoints="1" noAdjustHandles="1" noChangeArrowheads="1" noChangeShapeType="1" noTextEdit="1"/>
              </p:cNvSpPr>
              <p:nvPr/>
            </p:nvSpPr>
            <p:spPr>
              <a:xfrm>
                <a:off x="548937" y="937191"/>
                <a:ext cx="1124474" cy="793551"/>
              </a:xfrm>
              <a:prstGeom prst="rect">
                <a:avLst/>
              </a:prstGeom>
              <a:blipFill>
                <a:blip r:embed="rId9"/>
                <a:stretch>
                  <a:fillRect/>
                </a:stretch>
              </a:blipFill>
            </p:spPr>
            <p:txBody>
              <a:bodyPr/>
              <a:lstStyle/>
              <a:p>
                <a:r>
                  <a:rPr lang="hu-HU">
                    <a:noFill/>
                  </a:rPr>
                  <a:t> </a:t>
                </a:r>
              </a:p>
            </p:txBody>
          </p:sp>
        </mc:Fallback>
      </mc:AlternateContent>
      <p:sp>
        <p:nvSpPr>
          <p:cNvPr id="46" name="Szövegdoboz 45"/>
          <p:cNvSpPr txBox="1"/>
          <p:nvPr/>
        </p:nvSpPr>
        <p:spPr>
          <a:xfrm>
            <a:off x="596319" y="4119898"/>
            <a:ext cx="4802790" cy="1938992"/>
          </a:xfrm>
          <a:prstGeom prst="rect">
            <a:avLst/>
          </a:prstGeom>
          <a:noFill/>
        </p:spPr>
        <p:txBody>
          <a:bodyPr wrap="none" rtlCol="0">
            <a:spAutoFit/>
          </a:bodyPr>
          <a:lstStyle/>
          <a:p>
            <a:pPr marL="342900" indent="-342900">
              <a:buFont typeface="Arial" panose="020B0604020202020204" pitchFamily="34" charset="0"/>
              <a:buChar char="•"/>
            </a:pPr>
            <a:r>
              <a:rPr lang="hu-HU" dirty="0" smtClean="0">
                <a:latin typeface="+mn-lt"/>
              </a:rPr>
              <a:t>Alapkör külsejét és belsejét cseréli</a:t>
            </a:r>
          </a:p>
          <a:p>
            <a:pPr marL="342900" indent="-342900">
              <a:buFont typeface="Arial" panose="020B0604020202020204" pitchFamily="34" charset="0"/>
              <a:buChar char="•"/>
            </a:pPr>
            <a:r>
              <a:rPr lang="hu-HU" dirty="0" smtClean="0">
                <a:latin typeface="+mn-lt"/>
              </a:rPr>
              <a:t>Egyenesből </a:t>
            </a:r>
            <a:r>
              <a:rPr lang="hu-HU" dirty="0" smtClean="0">
                <a:latin typeface="+mn-lt"/>
              </a:rPr>
              <a:t>kört vagy egyenest</a:t>
            </a:r>
          </a:p>
          <a:p>
            <a:pPr marL="342900" indent="-342900">
              <a:buFont typeface="Arial" panose="020B0604020202020204" pitchFamily="34" charset="0"/>
              <a:buChar char="•"/>
            </a:pPr>
            <a:r>
              <a:rPr lang="hu-HU" dirty="0" smtClean="0">
                <a:latin typeface="+mn-lt"/>
              </a:rPr>
              <a:t>Körből kört vagy egyenest</a:t>
            </a:r>
          </a:p>
          <a:p>
            <a:pPr marL="342900" indent="-342900">
              <a:buFont typeface="Arial" panose="020B0604020202020204" pitchFamily="34" charset="0"/>
              <a:buChar char="•"/>
            </a:pPr>
            <a:r>
              <a:rPr lang="hu-HU" dirty="0" smtClean="0">
                <a:latin typeface="+mn-lt"/>
              </a:rPr>
              <a:t>Szögtartó, saját maga inverze</a:t>
            </a:r>
          </a:p>
          <a:p>
            <a:pPr marL="342900" indent="-342900">
              <a:buFont typeface="Arial" panose="020B0604020202020204" pitchFamily="34" charset="0"/>
              <a:buChar char="•"/>
            </a:pPr>
            <a:r>
              <a:rPr lang="hu-HU" dirty="0" smtClean="0">
                <a:latin typeface="+mn-lt"/>
              </a:rPr>
              <a:t>Körzővel/vonalzóval szerkeszthető</a:t>
            </a:r>
            <a:endParaRPr lang="hu-HU" dirty="0">
              <a:latin typeface="+mn-lt"/>
            </a:endParaRPr>
          </a:p>
        </p:txBody>
      </p:sp>
      <p:pic>
        <p:nvPicPr>
          <p:cNvPr id="47" name="Picture 4" descr="https://upload.wikimedia.org/wikipedia/en/5/55/Escher_Circle_Limit_II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57991" y="59261"/>
            <a:ext cx="1742265" cy="167755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70514" y="8620"/>
            <a:ext cx="1811387" cy="1702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7" descr="Circle Limit IV' by M.C. Escher. A 1960 print in which the spaces ...">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84133" y="1729110"/>
            <a:ext cx="1793528" cy="16859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Gallery : Hyperbolic Esch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80897" y="8620"/>
            <a:ext cx="1850038" cy="1776006"/>
          </a:xfrm>
          <a:prstGeom prst="rect">
            <a:avLst/>
          </a:prstGeom>
          <a:noFill/>
          <a:extLst>
            <a:ext uri="{909E8E84-426E-40DD-AFC4-6F175D3DCCD1}">
              <a14:hiddenFill xmlns:a14="http://schemas.microsoft.com/office/drawing/2010/main">
                <a:solidFill>
                  <a:srgbClr val="FFFFFF"/>
                </a:solidFill>
              </a14:hiddenFill>
            </a:ext>
          </a:extLst>
        </p:spPr>
      </p:pic>
      <p:sp>
        <p:nvSpPr>
          <p:cNvPr id="52" name="Ellipszis 51"/>
          <p:cNvSpPr/>
          <p:nvPr/>
        </p:nvSpPr>
        <p:spPr>
          <a:xfrm>
            <a:off x="6816080" y="4135344"/>
            <a:ext cx="2153498"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p:cNvSpPr/>
          <p:nvPr/>
        </p:nvSpPr>
        <p:spPr>
          <a:xfrm>
            <a:off x="8450890" y="4763333"/>
            <a:ext cx="1420473" cy="138204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8453291" y="4811839"/>
            <a:ext cx="452106" cy="1154116"/>
          </a:xfrm>
          <a:custGeom>
            <a:avLst/>
            <a:gdLst>
              <a:gd name="connsiteX0" fmla="*/ 531118 w 531118"/>
              <a:gd name="connsiteY0" fmla="*/ 0 h 1310326"/>
              <a:gd name="connsiteX1" fmla="*/ 380289 w 531118"/>
              <a:gd name="connsiteY1" fmla="*/ 94269 h 1310326"/>
              <a:gd name="connsiteX2" fmla="*/ 144619 w 531118"/>
              <a:gd name="connsiteY2" fmla="*/ 311085 h 1310326"/>
              <a:gd name="connsiteX3" fmla="*/ 40924 w 531118"/>
              <a:gd name="connsiteY3" fmla="*/ 490194 h 1310326"/>
              <a:gd name="connsiteX4" fmla="*/ 3217 w 531118"/>
              <a:gd name="connsiteY4" fmla="*/ 763572 h 1310326"/>
              <a:gd name="connsiteX5" fmla="*/ 116339 w 531118"/>
              <a:gd name="connsiteY5" fmla="*/ 1112363 h 1310326"/>
              <a:gd name="connsiteX6" fmla="*/ 276595 w 531118"/>
              <a:gd name="connsiteY6" fmla="*/ 1310326 h 1310326"/>
              <a:gd name="connsiteX7" fmla="*/ 276595 w 531118"/>
              <a:gd name="connsiteY7" fmla="*/ 1310326 h 1310326"/>
              <a:gd name="connsiteX8" fmla="*/ 295448 w 531118"/>
              <a:gd name="connsiteY8" fmla="*/ 1300899 h 1310326"/>
              <a:gd name="connsiteX0" fmla="*/ 531118 w 531118"/>
              <a:gd name="connsiteY0" fmla="*/ 0 h 1310326"/>
              <a:gd name="connsiteX1" fmla="*/ 304089 w 531118"/>
              <a:gd name="connsiteY1" fmla="*/ 151419 h 1310326"/>
              <a:gd name="connsiteX2" fmla="*/ 144619 w 531118"/>
              <a:gd name="connsiteY2" fmla="*/ 311085 h 1310326"/>
              <a:gd name="connsiteX3" fmla="*/ 40924 w 531118"/>
              <a:gd name="connsiteY3" fmla="*/ 490194 h 1310326"/>
              <a:gd name="connsiteX4" fmla="*/ 3217 w 531118"/>
              <a:gd name="connsiteY4" fmla="*/ 763572 h 1310326"/>
              <a:gd name="connsiteX5" fmla="*/ 116339 w 531118"/>
              <a:gd name="connsiteY5" fmla="*/ 1112363 h 1310326"/>
              <a:gd name="connsiteX6" fmla="*/ 276595 w 531118"/>
              <a:gd name="connsiteY6" fmla="*/ 1310326 h 1310326"/>
              <a:gd name="connsiteX7" fmla="*/ 276595 w 531118"/>
              <a:gd name="connsiteY7" fmla="*/ 1310326 h 1310326"/>
              <a:gd name="connsiteX8" fmla="*/ 295448 w 531118"/>
              <a:gd name="connsiteY8" fmla="*/ 1300899 h 1310326"/>
              <a:gd name="connsiteX0" fmla="*/ 473968 w 473968"/>
              <a:gd name="connsiteY0" fmla="*/ 0 h 1256986"/>
              <a:gd name="connsiteX1" fmla="*/ 304089 w 473968"/>
              <a:gd name="connsiteY1" fmla="*/ 98079 h 1256986"/>
              <a:gd name="connsiteX2" fmla="*/ 144619 w 473968"/>
              <a:gd name="connsiteY2" fmla="*/ 257745 h 1256986"/>
              <a:gd name="connsiteX3" fmla="*/ 40924 w 473968"/>
              <a:gd name="connsiteY3" fmla="*/ 436854 h 1256986"/>
              <a:gd name="connsiteX4" fmla="*/ 3217 w 473968"/>
              <a:gd name="connsiteY4" fmla="*/ 710232 h 1256986"/>
              <a:gd name="connsiteX5" fmla="*/ 116339 w 473968"/>
              <a:gd name="connsiteY5" fmla="*/ 1059023 h 1256986"/>
              <a:gd name="connsiteX6" fmla="*/ 276595 w 473968"/>
              <a:gd name="connsiteY6" fmla="*/ 1256986 h 1256986"/>
              <a:gd name="connsiteX7" fmla="*/ 276595 w 473968"/>
              <a:gd name="connsiteY7" fmla="*/ 1256986 h 1256986"/>
              <a:gd name="connsiteX8" fmla="*/ 295448 w 473968"/>
              <a:gd name="connsiteY8" fmla="*/ 1247559 h 1256986"/>
              <a:gd name="connsiteX0" fmla="*/ 460269 w 460269"/>
              <a:gd name="connsiteY0" fmla="*/ 0 h 1256986"/>
              <a:gd name="connsiteX1" fmla="*/ 290390 w 460269"/>
              <a:gd name="connsiteY1" fmla="*/ 98079 h 1256986"/>
              <a:gd name="connsiteX2" fmla="*/ 130920 w 460269"/>
              <a:gd name="connsiteY2" fmla="*/ 257745 h 1256986"/>
              <a:gd name="connsiteX3" fmla="*/ 27225 w 460269"/>
              <a:gd name="connsiteY3" fmla="*/ 436854 h 1256986"/>
              <a:gd name="connsiteX4" fmla="*/ 4758 w 460269"/>
              <a:gd name="connsiteY4" fmla="*/ 710232 h 1256986"/>
              <a:gd name="connsiteX5" fmla="*/ 102640 w 460269"/>
              <a:gd name="connsiteY5" fmla="*/ 1059023 h 1256986"/>
              <a:gd name="connsiteX6" fmla="*/ 262896 w 460269"/>
              <a:gd name="connsiteY6" fmla="*/ 1256986 h 1256986"/>
              <a:gd name="connsiteX7" fmla="*/ 262896 w 460269"/>
              <a:gd name="connsiteY7" fmla="*/ 1256986 h 1256986"/>
              <a:gd name="connsiteX8" fmla="*/ 281749 w 460269"/>
              <a:gd name="connsiteY8" fmla="*/ 1247559 h 1256986"/>
              <a:gd name="connsiteX0" fmla="*/ 459458 w 459458"/>
              <a:gd name="connsiteY0" fmla="*/ 0 h 1256986"/>
              <a:gd name="connsiteX1" fmla="*/ 289579 w 459458"/>
              <a:gd name="connsiteY1" fmla="*/ 98079 h 1256986"/>
              <a:gd name="connsiteX2" fmla="*/ 130109 w 459458"/>
              <a:gd name="connsiteY2" fmla="*/ 257745 h 1256986"/>
              <a:gd name="connsiteX3" fmla="*/ 26414 w 459458"/>
              <a:gd name="connsiteY3" fmla="*/ 436854 h 1256986"/>
              <a:gd name="connsiteX4" fmla="*/ 3947 w 459458"/>
              <a:gd name="connsiteY4" fmla="*/ 710232 h 1256986"/>
              <a:gd name="connsiteX5" fmla="*/ 90399 w 459458"/>
              <a:gd name="connsiteY5" fmla="*/ 1020923 h 1256986"/>
              <a:gd name="connsiteX6" fmla="*/ 262085 w 459458"/>
              <a:gd name="connsiteY6" fmla="*/ 1256986 h 1256986"/>
              <a:gd name="connsiteX7" fmla="*/ 262085 w 459458"/>
              <a:gd name="connsiteY7" fmla="*/ 1256986 h 1256986"/>
              <a:gd name="connsiteX8" fmla="*/ 280938 w 459458"/>
              <a:gd name="connsiteY8" fmla="*/ 1247559 h 1256986"/>
              <a:gd name="connsiteX0" fmla="*/ 459458 w 459458"/>
              <a:gd name="connsiteY0" fmla="*/ 0 h 1256986"/>
              <a:gd name="connsiteX1" fmla="*/ 289579 w 459458"/>
              <a:gd name="connsiteY1" fmla="*/ 98079 h 1256986"/>
              <a:gd name="connsiteX2" fmla="*/ 130109 w 459458"/>
              <a:gd name="connsiteY2" fmla="*/ 257745 h 1256986"/>
              <a:gd name="connsiteX3" fmla="*/ 26414 w 459458"/>
              <a:gd name="connsiteY3" fmla="*/ 436854 h 1256986"/>
              <a:gd name="connsiteX4" fmla="*/ 3947 w 459458"/>
              <a:gd name="connsiteY4" fmla="*/ 710232 h 1256986"/>
              <a:gd name="connsiteX5" fmla="*/ 90399 w 459458"/>
              <a:gd name="connsiteY5" fmla="*/ 1020923 h 1256986"/>
              <a:gd name="connsiteX6" fmla="*/ 262085 w 459458"/>
              <a:gd name="connsiteY6" fmla="*/ 1256986 h 1256986"/>
              <a:gd name="connsiteX7" fmla="*/ 262085 w 459458"/>
              <a:gd name="connsiteY7" fmla="*/ 1256986 h 1256986"/>
              <a:gd name="connsiteX8" fmla="*/ 227598 w 459458"/>
              <a:gd name="connsiteY8" fmla="*/ 1152309 h 1256986"/>
              <a:gd name="connsiteX0" fmla="*/ 459458 w 459458"/>
              <a:gd name="connsiteY0" fmla="*/ 0 h 1256986"/>
              <a:gd name="connsiteX1" fmla="*/ 289579 w 459458"/>
              <a:gd name="connsiteY1" fmla="*/ 98079 h 1256986"/>
              <a:gd name="connsiteX2" fmla="*/ 130109 w 459458"/>
              <a:gd name="connsiteY2" fmla="*/ 257745 h 1256986"/>
              <a:gd name="connsiteX3" fmla="*/ 26414 w 459458"/>
              <a:gd name="connsiteY3" fmla="*/ 436854 h 1256986"/>
              <a:gd name="connsiteX4" fmla="*/ 3947 w 459458"/>
              <a:gd name="connsiteY4" fmla="*/ 710232 h 1256986"/>
              <a:gd name="connsiteX5" fmla="*/ 90399 w 459458"/>
              <a:gd name="connsiteY5" fmla="*/ 1020923 h 1256986"/>
              <a:gd name="connsiteX6" fmla="*/ 262085 w 459458"/>
              <a:gd name="connsiteY6" fmla="*/ 1256986 h 1256986"/>
              <a:gd name="connsiteX7" fmla="*/ 262085 w 459458"/>
              <a:gd name="connsiteY7" fmla="*/ 1256986 h 1256986"/>
              <a:gd name="connsiteX0" fmla="*/ 459458 w 459458"/>
              <a:gd name="connsiteY0" fmla="*/ 0 h 1269479"/>
              <a:gd name="connsiteX1" fmla="*/ 289579 w 459458"/>
              <a:gd name="connsiteY1" fmla="*/ 98079 h 1269479"/>
              <a:gd name="connsiteX2" fmla="*/ 130109 w 459458"/>
              <a:gd name="connsiteY2" fmla="*/ 257745 h 1269479"/>
              <a:gd name="connsiteX3" fmla="*/ 26414 w 459458"/>
              <a:gd name="connsiteY3" fmla="*/ 436854 h 1269479"/>
              <a:gd name="connsiteX4" fmla="*/ 3947 w 459458"/>
              <a:gd name="connsiteY4" fmla="*/ 710232 h 1269479"/>
              <a:gd name="connsiteX5" fmla="*/ 90399 w 459458"/>
              <a:gd name="connsiteY5" fmla="*/ 1020923 h 1269479"/>
              <a:gd name="connsiteX6" fmla="*/ 262085 w 459458"/>
              <a:gd name="connsiteY6" fmla="*/ 1256986 h 1269479"/>
              <a:gd name="connsiteX7" fmla="*/ 273515 w 459458"/>
              <a:gd name="connsiteY7" fmla="*/ 1234126 h 1269479"/>
              <a:gd name="connsiteX0" fmla="*/ 459458 w 459458"/>
              <a:gd name="connsiteY0" fmla="*/ 0 h 1256986"/>
              <a:gd name="connsiteX1" fmla="*/ 289579 w 459458"/>
              <a:gd name="connsiteY1" fmla="*/ 98079 h 1256986"/>
              <a:gd name="connsiteX2" fmla="*/ 130109 w 459458"/>
              <a:gd name="connsiteY2" fmla="*/ 257745 h 1256986"/>
              <a:gd name="connsiteX3" fmla="*/ 26414 w 459458"/>
              <a:gd name="connsiteY3" fmla="*/ 436854 h 1256986"/>
              <a:gd name="connsiteX4" fmla="*/ 3947 w 459458"/>
              <a:gd name="connsiteY4" fmla="*/ 710232 h 1256986"/>
              <a:gd name="connsiteX5" fmla="*/ 90399 w 459458"/>
              <a:gd name="connsiteY5" fmla="*/ 1020923 h 1256986"/>
              <a:gd name="connsiteX6" fmla="*/ 262085 w 459458"/>
              <a:gd name="connsiteY6" fmla="*/ 1256986 h 1256986"/>
              <a:gd name="connsiteX0" fmla="*/ 459458 w 459458"/>
              <a:gd name="connsiteY0" fmla="*/ 0 h 1180786"/>
              <a:gd name="connsiteX1" fmla="*/ 289579 w 459458"/>
              <a:gd name="connsiteY1" fmla="*/ 98079 h 1180786"/>
              <a:gd name="connsiteX2" fmla="*/ 130109 w 459458"/>
              <a:gd name="connsiteY2" fmla="*/ 257745 h 1180786"/>
              <a:gd name="connsiteX3" fmla="*/ 26414 w 459458"/>
              <a:gd name="connsiteY3" fmla="*/ 436854 h 1180786"/>
              <a:gd name="connsiteX4" fmla="*/ 3947 w 459458"/>
              <a:gd name="connsiteY4" fmla="*/ 710232 h 1180786"/>
              <a:gd name="connsiteX5" fmla="*/ 90399 w 459458"/>
              <a:gd name="connsiteY5" fmla="*/ 1020923 h 1180786"/>
              <a:gd name="connsiteX6" fmla="*/ 254465 w 459458"/>
              <a:gd name="connsiteY6" fmla="*/ 1180786 h 1180786"/>
              <a:gd name="connsiteX0" fmla="*/ 459726 w 459726"/>
              <a:gd name="connsiteY0" fmla="*/ 0 h 1180786"/>
              <a:gd name="connsiteX1" fmla="*/ 289847 w 459726"/>
              <a:gd name="connsiteY1" fmla="*/ 98079 h 1180786"/>
              <a:gd name="connsiteX2" fmla="*/ 130377 w 459726"/>
              <a:gd name="connsiteY2" fmla="*/ 257745 h 1180786"/>
              <a:gd name="connsiteX3" fmla="*/ 26682 w 459726"/>
              <a:gd name="connsiteY3" fmla="*/ 436854 h 1180786"/>
              <a:gd name="connsiteX4" fmla="*/ 4215 w 459726"/>
              <a:gd name="connsiteY4" fmla="*/ 710232 h 1180786"/>
              <a:gd name="connsiteX5" fmla="*/ 94477 w 459726"/>
              <a:gd name="connsiteY5" fmla="*/ 998063 h 1180786"/>
              <a:gd name="connsiteX6" fmla="*/ 254733 w 459726"/>
              <a:gd name="connsiteY6" fmla="*/ 1180786 h 1180786"/>
              <a:gd name="connsiteX0" fmla="*/ 459726 w 459726"/>
              <a:gd name="connsiteY0" fmla="*/ 0 h 1165546"/>
              <a:gd name="connsiteX1" fmla="*/ 289847 w 459726"/>
              <a:gd name="connsiteY1" fmla="*/ 98079 h 1165546"/>
              <a:gd name="connsiteX2" fmla="*/ 130377 w 459726"/>
              <a:gd name="connsiteY2" fmla="*/ 257745 h 1165546"/>
              <a:gd name="connsiteX3" fmla="*/ 26682 w 459726"/>
              <a:gd name="connsiteY3" fmla="*/ 436854 h 1165546"/>
              <a:gd name="connsiteX4" fmla="*/ 4215 w 459726"/>
              <a:gd name="connsiteY4" fmla="*/ 710232 h 1165546"/>
              <a:gd name="connsiteX5" fmla="*/ 94477 w 459726"/>
              <a:gd name="connsiteY5" fmla="*/ 998063 h 1165546"/>
              <a:gd name="connsiteX6" fmla="*/ 228063 w 459726"/>
              <a:gd name="connsiteY6" fmla="*/ 1165546 h 1165546"/>
              <a:gd name="connsiteX0" fmla="*/ 452106 w 452106"/>
              <a:gd name="connsiteY0" fmla="*/ 0 h 1154116"/>
              <a:gd name="connsiteX1" fmla="*/ 289847 w 452106"/>
              <a:gd name="connsiteY1" fmla="*/ 86649 h 1154116"/>
              <a:gd name="connsiteX2" fmla="*/ 130377 w 452106"/>
              <a:gd name="connsiteY2" fmla="*/ 246315 h 1154116"/>
              <a:gd name="connsiteX3" fmla="*/ 26682 w 452106"/>
              <a:gd name="connsiteY3" fmla="*/ 425424 h 1154116"/>
              <a:gd name="connsiteX4" fmla="*/ 4215 w 452106"/>
              <a:gd name="connsiteY4" fmla="*/ 698802 h 1154116"/>
              <a:gd name="connsiteX5" fmla="*/ 94477 w 452106"/>
              <a:gd name="connsiteY5" fmla="*/ 986633 h 1154116"/>
              <a:gd name="connsiteX6" fmla="*/ 228063 w 452106"/>
              <a:gd name="connsiteY6" fmla="*/ 1154116 h 115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106" h="1154116">
                <a:moveTo>
                  <a:pt x="452106" y="0"/>
                </a:moveTo>
                <a:cubicBezTo>
                  <a:pt x="408899" y="21211"/>
                  <a:pt x="343468" y="45597"/>
                  <a:pt x="289847" y="86649"/>
                </a:cubicBezTo>
                <a:cubicBezTo>
                  <a:pt x="236226" y="127701"/>
                  <a:pt x="174238" y="189853"/>
                  <a:pt x="130377" y="246315"/>
                </a:cubicBezTo>
                <a:cubicBezTo>
                  <a:pt x="86516" y="302777"/>
                  <a:pt x="47709" y="350010"/>
                  <a:pt x="26682" y="425424"/>
                </a:cubicBezTo>
                <a:cubicBezTo>
                  <a:pt x="5655" y="500839"/>
                  <a:pt x="-7084" y="605267"/>
                  <a:pt x="4215" y="698802"/>
                </a:cubicBezTo>
                <a:cubicBezTo>
                  <a:pt x="15514" y="792337"/>
                  <a:pt x="57169" y="910747"/>
                  <a:pt x="94477" y="986633"/>
                </a:cubicBezTo>
                <a:cubicBezTo>
                  <a:pt x="131785" y="1062519"/>
                  <a:pt x="197544" y="1118582"/>
                  <a:pt x="228063" y="11541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8400256" y="5566083"/>
            <a:ext cx="216024" cy="18002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p:cNvSpPr/>
          <p:nvPr/>
        </p:nvSpPr>
        <p:spPr>
          <a:xfrm>
            <a:off x="8400256" y="5123644"/>
            <a:ext cx="216024" cy="18002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59" name="Egyenes összekötő 58"/>
          <p:cNvCxnSpPr/>
          <p:nvPr/>
        </p:nvCxnSpPr>
        <p:spPr>
          <a:xfrm flipV="1">
            <a:off x="7926841" y="4420086"/>
            <a:ext cx="1857883" cy="79386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Ellipszis 52"/>
          <p:cNvSpPr/>
          <p:nvPr/>
        </p:nvSpPr>
        <p:spPr>
          <a:xfrm>
            <a:off x="7824192" y="5125454"/>
            <a:ext cx="216024" cy="1800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p:cNvSpPr/>
          <p:nvPr/>
        </p:nvSpPr>
        <p:spPr>
          <a:xfrm>
            <a:off x="9077353" y="6064875"/>
            <a:ext cx="216024" cy="180020"/>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övegdoboz 66"/>
          <p:cNvSpPr txBox="1"/>
          <p:nvPr/>
        </p:nvSpPr>
        <p:spPr>
          <a:xfrm>
            <a:off x="6476727" y="3554344"/>
            <a:ext cx="3948325" cy="461665"/>
          </a:xfrm>
          <a:prstGeom prst="rect">
            <a:avLst/>
          </a:prstGeom>
          <a:noFill/>
        </p:spPr>
        <p:txBody>
          <a:bodyPr wrap="none" rtlCol="0">
            <a:spAutoFit/>
          </a:bodyPr>
          <a:lstStyle/>
          <a:p>
            <a:r>
              <a:rPr lang="hu-HU" u="sng" dirty="0" smtClean="0">
                <a:latin typeface="+mn-lt"/>
              </a:rPr>
              <a:t>Szerkesztés a Poincaré diszken</a:t>
            </a:r>
            <a:endParaRPr lang="hu-HU" u="sng" dirty="0">
              <a:latin typeface="+mn-lt"/>
            </a:endParaRPr>
          </a:p>
        </p:txBody>
      </p:sp>
      <p:sp>
        <p:nvSpPr>
          <p:cNvPr id="73" name="Szabadkézi sokszög 72"/>
          <p:cNvSpPr/>
          <p:nvPr/>
        </p:nvSpPr>
        <p:spPr>
          <a:xfrm>
            <a:off x="2191383" y="1955796"/>
            <a:ext cx="217170" cy="148590"/>
          </a:xfrm>
          <a:custGeom>
            <a:avLst/>
            <a:gdLst>
              <a:gd name="connsiteX0" fmla="*/ 0 w 217170"/>
              <a:gd name="connsiteY0" fmla="*/ 91440 h 148590"/>
              <a:gd name="connsiteX1" fmla="*/ 156210 w 217170"/>
              <a:gd name="connsiteY1" fmla="*/ 148590 h 148590"/>
              <a:gd name="connsiteX2" fmla="*/ 217170 w 217170"/>
              <a:gd name="connsiteY2" fmla="*/ 0 h 148590"/>
            </a:gdLst>
            <a:ahLst/>
            <a:cxnLst>
              <a:cxn ang="0">
                <a:pos x="connsiteX0" y="connsiteY0"/>
              </a:cxn>
              <a:cxn ang="0">
                <a:pos x="connsiteX1" y="connsiteY1"/>
              </a:cxn>
              <a:cxn ang="0">
                <a:pos x="connsiteX2" y="connsiteY2"/>
              </a:cxn>
            </a:cxnLst>
            <a:rect l="l" t="t" r="r" b="b"/>
            <a:pathLst>
              <a:path w="217170" h="148590">
                <a:moveTo>
                  <a:pt x="0" y="91440"/>
                </a:moveTo>
                <a:lnTo>
                  <a:pt x="156210" y="148590"/>
                </a:lnTo>
                <a:lnTo>
                  <a:pt x="217170" y="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8660130" y="4663440"/>
            <a:ext cx="160020" cy="236220"/>
          </a:xfrm>
          <a:custGeom>
            <a:avLst/>
            <a:gdLst>
              <a:gd name="connsiteX0" fmla="*/ 160020 w 160020"/>
              <a:gd name="connsiteY0" fmla="*/ 0 h 236220"/>
              <a:gd name="connsiteX1" fmla="*/ 0 w 160020"/>
              <a:gd name="connsiteY1" fmla="*/ 95250 h 236220"/>
              <a:gd name="connsiteX2" fmla="*/ 87630 w 160020"/>
              <a:gd name="connsiteY2" fmla="*/ 236220 h 236220"/>
            </a:gdLst>
            <a:ahLst/>
            <a:cxnLst>
              <a:cxn ang="0">
                <a:pos x="connsiteX0" y="connsiteY0"/>
              </a:cxn>
              <a:cxn ang="0">
                <a:pos x="connsiteX1" y="connsiteY1"/>
              </a:cxn>
              <a:cxn ang="0">
                <a:pos x="connsiteX2" y="connsiteY2"/>
              </a:cxn>
            </a:cxnLst>
            <a:rect l="l" t="t" r="r" b="b"/>
            <a:pathLst>
              <a:path w="160020" h="236220">
                <a:moveTo>
                  <a:pt x="160020" y="0"/>
                </a:moveTo>
                <a:lnTo>
                  <a:pt x="0" y="95250"/>
                </a:lnTo>
                <a:lnTo>
                  <a:pt x="87630" y="23622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75" name="Szövegdoboz 74"/>
              <p:cNvSpPr txBox="1"/>
              <p:nvPr/>
            </p:nvSpPr>
            <p:spPr>
              <a:xfrm>
                <a:off x="609600" y="5965955"/>
                <a:ext cx="5331011" cy="816890"/>
              </a:xfrm>
              <a:prstGeom prst="rect">
                <a:avLst/>
              </a:prstGeom>
              <a:noFill/>
              <a:ln>
                <a:noFill/>
              </a:ln>
            </p:spPr>
            <p:txBody>
              <a:bodyPr wrap="none" rtlCol="0">
                <a:spAutoFit/>
              </a:bodyPr>
              <a:lstStyle/>
              <a:p>
                <a:pPr marL="342900" indent="-342900">
                  <a:buFont typeface="Arial" panose="020B0604020202020204" pitchFamily="34" charset="0"/>
                  <a:buChar char="•"/>
                </a:pPr>
                <a:r>
                  <a:rPr lang="hu-HU" dirty="0" smtClean="0">
                    <a:latin typeface="+mn-lt"/>
                  </a:rPr>
                  <a:t>Képlet (origó </a:t>
                </a:r>
                <a:r>
                  <a:rPr lang="en-US" dirty="0" smtClean="0">
                    <a:latin typeface="+mn-lt"/>
                  </a:rPr>
                  <a:t>=</a:t>
                </a:r>
                <a:r>
                  <a:rPr lang="hu-HU" dirty="0" smtClean="0">
                    <a:latin typeface="+mn-lt"/>
                  </a:rPr>
                  <a:t> körközép): </a:t>
                </a:r>
                <a14:m>
                  <m:oMath xmlns:m="http://schemas.openxmlformats.org/officeDocument/2006/math">
                    <m:sSup>
                      <m:sSupPr>
                        <m:ctrlPr>
                          <a:rPr lang="en-US" sz="2800" b="1" i="1" dirty="0">
                            <a:latin typeface="Cambria Math"/>
                          </a:rPr>
                        </m:ctrlPr>
                      </m:sSupPr>
                      <m:e>
                        <m:r>
                          <a:rPr lang="hu-HU" sz="2800" b="1" i="1" dirty="0">
                            <a:latin typeface="Cambria Math" panose="02040503050406030204" pitchFamily="18" charset="0"/>
                          </a:rPr>
                          <m:t>𝒑</m:t>
                        </m:r>
                      </m:e>
                      <m:sup>
                        <m:r>
                          <a:rPr lang="en-US" sz="2800" b="1" i="1" dirty="0">
                            <a:latin typeface="Cambria Math" panose="02040503050406030204" pitchFamily="18" charset="0"/>
                          </a:rPr>
                          <m:t>′</m:t>
                        </m:r>
                      </m:sup>
                    </m:sSup>
                    <m:r>
                      <a:rPr lang="en-US" sz="2800" b="1" i="1" dirty="0" smtClean="0">
                        <a:latin typeface="Cambria Math" panose="02040503050406030204" pitchFamily="18" charset="0"/>
                      </a:rPr>
                      <m:t>=</m:t>
                    </m:r>
                    <m:r>
                      <a:rPr lang="en-US" sz="2800" b="1" i="1" dirty="0">
                        <a:latin typeface="Cambria Math" panose="02040503050406030204" pitchFamily="18" charset="0"/>
                      </a:rPr>
                      <m:t>𝒑</m:t>
                    </m:r>
                    <m:f>
                      <m:fPr>
                        <m:ctrlPr>
                          <a:rPr lang="en-US" sz="2800" b="1" i="1" dirty="0" smtClean="0">
                            <a:latin typeface="Cambria Math"/>
                          </a:rPr>
                        </m:ctrlPr>
                      </m:fPr>
                      <m:num>
                        <m:sSup>
                          <m:sSupPr>
                            <m:ctrlPr>
                              <a:rPr lang="en-US" sz="2800" i="1" dirty="0">
                                <a:latin typeface="Cambria Math"/>
                              </a:rPr>
                            </m:ctrlPr>
                          </m:sSupPr>
                          <m:e>
                            <m:r>
                              <a:rPr lang="en-US" sz="2800" i="1" dirty="0">
                                <a:latin typeface="Cambria Math" panose="02040503050406030204" pitchFamily="18" charset="0"/>
                              </a:rPr>
                              <m:t>𝑅</m:t>
                            </m:r>
                          </m:e>
                          <m:sup>
                            <m:r>
                              <a:rPr lang="en-US" sz="2800" i="1" dirty="0">
                                <a:latin typeface="Cambria Math" panose="02040503050406030204" pitchFamily="18" charset="0"/>
                              </a:rPr>
                              <m:t>2</m:t>
                            </m:r>
                          </m:sup>
                        </m:sSup>
                      </m:num>
                      <m:den>
                        <m:r>
                          <a:rPr lang="en-US" sz="2800" b="1" i="1" dirty="0" smtClean="0">
                            <a:latin typeface="Cambria Math" panose="02040503050406030204" pitchFamily="18" charset="0"/>
                          </a:rPr>
                          <m:t>𝒑</m:t>
                        </m:r>
                        <m:r>
                          <a:rPr lang="en-US" sz="2800" i="1" dirty="0">
                            <a:latin typeface="Cambria Math" panose="02040503050406030204" pitchFamily="18" charset="0"/>
                            <a:ea typeface="Cambria Math" panose="02040503050406030204" pitchFamily="18" charset="0"/>
                          </a:rPr>
                          <m:t>∙</m:t>
                        </m:r>
                        <m:r>
                          <a:rPr lang="en-US" sz="2800" b="1" i="1" dirty="0">
                            <a:latin typeface="Cambria Math" panose="02040503050406030204" pitchFamily="18" charset="0"/>
                          </a:rPr>
                          <m:t>𝒑</m:t>
                        </m:r>
                      </m:den>
                    </m:f>
                  </m:oMath>
                </a14:m>
                <a:endParaRPr lang="en-US" b="0" dirty="0" smtClean="0">
                  <a:latin typeface="+mn-lt"/>
                </a:endParaRPr>
              </a:p>
            </p:txBody>
          </p:sp>
        </mc:Choice>
        <mc:Fallback xmlns="">
          <p:sp>
            <p:nvSpPr>
              <p:cNvPr id="75" name="Szövegdoboz 74"/>
              <p:cNvSpPr txBox="1">
                <a:spLocks noRot="1" noChangeAspect="1" noMove="1" noResize="1" noEditPoints="1" noAdjustHandles="1" noChangeArrowheads="1" noChangeShapeType="1" noTextEdit="1"/>
              </p:cNvSpPr>
              <p:nvPr/>
            </p:nvSpPr>
            <p:spPr>
              <a:xfrm>
                <a:off x="609600" y="5965955"/>
                <a:ext cx="5331011" cy="816890"/>
              </a:xfrm>
              <a:prstGeom prst="rect">
                <a:avLst/>
              </a:prstGeom>
              <a:blipFill>
                <a:blip r:embed="rId15"/>
                <a:stretch>
                  <a:fillRect l="-1486"/>
                </a:stretch>
              </a:blipFill>
              <a:ln>
                <a:noFill/>
              </a:ln>
            </p:spPr>
            <p:txBody>
              <a:bodyPr/>
              <a:lstStyle/>
              <a:p>
                <a:r>
                  <a:rPr lang="hu-HU">
                    <a:noFill/>
                  </a:rPr>
                  <a:t> </a:t>
                </a:r>
              </a:p>
            </p:txBody>
          </p:sp>
        </mc:Fallback>
      </mc:AlternateContent>
    </p:spTree>
    <p:extLst>
      <p:ext uri="{BB962C8B-B14F-4D97-AF65-F5344CB8AC3E}">
        <p14:creationId xmlns:p14="http://schemas.microsoft.com/office/powerpoint/2010/main" val="3098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animBg="1"/>
      <p:bldP spid="56" grpId="0" animBg="1"/>
      <p:bldP spid="58" grpId="0" animBg="1"/>
      <p:bldP spid="54" grpId="0" animBg="1"/>
      <p:bldP spid="55" grpId="0" animBg="1"/>
      <p:bldP spid="53" grpId="0" animBg="1"/>
      <p:bldP spid="66" grpId="0" animBg="1"/>
      <p:bldP spid="67" grpId="0"/>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obbra nyíl 3"/>
          <p:cNvSpPr/>
          <p:nvPr/>
        </p:nvSpPr>
        <p:spPr>
          <a:xfrm rot="21406693">
            <a:off x="5083579" y="1664689"/>
            <a:ext cx="1156798" cy="513083"/>
          </a:xfrm>
          <a:prstGeom prst="right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abadkézi sokszög 4"/>
          <p:cNvSpPr/>
          <p:nvPr/>
        </p:nvSpPr>
        <p:spPr>
          <a:xfrm>
            <a:off x="8926747" y="1740986"/>
            <a:ext cx="1979525" cy="1165609"/>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25" h="1165609">
                <a:moveTo>
                  <a:pt x="0" y="1165609"/>
                </a:moveTo>
                <a:lnTo>
                  <a:pt x="1868993" y="733530"/>
                </a:lnTo>
                <a:lnTo>
                  <a:pt x="1979525" y="0"/>
                </a:lnTo>
                <a:lnTo>
                  <a:pt x="80387" y="462225"/>
                </a:lnTo>
                <a:lnTo>
                  <a:pt x="0" y="1165609"/>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églalap 5"/>
          <p:cNvSpPr/>
          <p:nvPr/>
        </p:nvSpPr>
        <p:spPr>
          <a:xfrm>
            <a:off x="2662642" y="2320868"/>
            <a:ext cx="1404156" cy="1065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abadkézi sokszög 6"/>
          <p:cNvSpPr/>
          <p:nvPr/>
        </p:nvSpPr>
        <p:spPr>
          <a:xfrm>
            <a:off x="7054539" y="2184295"/>
            <a:ext cx="1979525" cy="1165609"/>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525" h="1165609">
                <a:moveTo>
                  <a:pt x="0" y="1165609"/>
                </a:moveTo>
                <a:lnTo>
                  <a:pt x="1868993" y="733530"/>
                </a:lnTo>
                <a:lnTo>
                  <a:pt x="1979525" y="0"/>
                </a:lnTo>
                <a:lnTo>
                  <a:pt x="80387" y="462225"/>
                </a:lnTo>
                <a:lnTo>
                  <a:pt x="0" y="1165609"/>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églalap 7"/>
          <p:cNvSpPr/>
          <p:nvPr/>
        </p:nvSpPr>
        <p:spPr>
          <a:xfrm>
            <a:off x="1258486" y="2320867"/>
            <a:ext cx="1404156" cy="1065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ím 1"/>
          <p:cNvSpPr>
            <a:spLocks noGrp="1"/>
          </p:cNvSpPr>
          <p:nvPr>
            <p:ph type="title"/>
          </p:nvPr>
        </p:nvSpPr>
        <p:spPr>
          <a:xfrm>
            <a:off x="2035054" y="93269"/>
            <a:ext cx="8229600" cy="1143000"/>
          </a:xfrm>
        </p:spPr>
        <p:txBody>
          <a:bodyPr>
            <a:normAutofit/>
          </a:bodyPr>
          <a:lstStyle/>
          <a:p>
            <a:r>
              <a:rPr lang="en-US" dirty="0" err="1" smtClean="0">
                <a:solidFill>
                  <a:srgbClr val="FF0000"/>
                </a:solidFill>
              </a:rPr>
              <a:t>Affin</a:t>
            </a:r>
            <a:r>
              <a:rPr lang="en-US" dirty="0" smtClean="0">
                <a:solidFill>
                  <a:srgbClr val="FF0000"/>
                </a:solidFill>
              </a:rPr>
              <a:t> </a:t>
            </a:r>
            <a:r>
              <a:rPr lang="en-US" dirty="0" err="1" smtClean="0">
                <a:solidFill>
                  <a:srgbClr val="FF0000"/>
                </a:solidFill>
              </a:rPr>
              <a:t>transzform</a:t>
            </a:r>
            <a:r>
              <a:rPr lang="hu-HU" dirty="0" err="1" smtClean="0">
                <a:solidFill>
                  <a:srgbClr val="FF0000"/>
                </a:solidFill>
              </a:rPr>
              <a:t>ációk</a:t>
            </a:r>
            <a:endParaRPr lang="en-US" dirty="0">
              <a:solidFill>
                <a:srgbClr val="FF0000"/>
              </a:solidFill>
            </a:endParaRPr>
          </a:p>
        </p:txBody>
      </p:sp>
      <p:sp>
        <p:nvSpPr>
          <p:cNvPr id="10" name="Tartalom helye 2"/>
          <p:cNvSpPr>
            <a:spLocks noGrp="1"/>
          </p:cNvSpPr>
          <p:nvPr>
            <p:ph idx="1"/>
          </p:nvPr>
        </p:nvSpPr>
        <p:spPr>
          <a:xfrm>
            <a:off x="824210" y="1013119"/>
            <a:ext cx="8579296" cy="578553"/>
          </a:xfrm>
        </p:spPr>
        <p:txBody>
          <a:bodyPr>
            <a:normAutofit/>
          </a:bodyPr>
          <a:lstStyle/>
          <a:p>
            <a:pPr marL="0" indent="0">
              <a:buNone/>
            </a:pPr>
            <a:r>
              <a:rPr lang="hu-HU" sz="2800" dirty="0"/>
              <a:t>Egyenest-egyenesbe, párhuzamosokat megtartja</a:t>
            </a:r>
            <a:endParaRPr lang="en-US" sz="2800" dirty="0"/>
          </a:p>
        </p:txBody>
      </p:sp>
      <p:cxnSp>
        <p:nvCxnSpPr>
          <p:cNvPr id="11" name="Egyenes összekötő nyíllal 10"/>
          <p:cNvCxnSpPr/>
          <p:nvPr/>
        </p:nvCxnSpPr>
        <p:spPr>
          <a:xfrm flipV="1">
            <a:off x="1258486" y="2320031"/>
            <a:ext cx="0" cy="106504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1258486" y="3385073"/>
            <a:ext cx="1404156" cy="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2554630" y="2212855"/>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Szövegdoboz 15"/>
              <p:cNvSpPr txBox="1"/>
              <p:nvPr/>
            </p:nvSpPr>
            <p:spPr>
              <a:xfrm>
                <a:off x="2338607" y="1703415"/>
                <a:ext cx="1026371" cy="461665"/>
              </a:xfrm>
              <a:prstGeom prst="rect">
                <a:avLst/>
              </a:prstGeom>
              <a:noFill/>
            </p:spPr>
            <p:txBody>
              <a:bodyPr wrap="none" rtlCol="0">
                <a:spAutoFit/>
              </a:bodyPr>
              <a:lstStyle/>
              <a:p>
                <a:r>
                  <a:rPr lang="en-US" dirty="0"/>
                  <a:t>=(</a:t>
                </a:r>
                <a14:m>
                  <m:oMath xmlns:m="http://schemas.openxmlformats.org/officeDocument/2006/math">
                    <m:r>
                      <a:rPr lang="en-US" i="1">
                        <a:latin typeface="Cambria Math"/>
                      </a:rPr>
                      <m:t>𝑥</m:t>
                    </m:r>
                    <m:r>
                      <a:rPr lang="en-US" i="1">
                        <a:latin typeface="Cambria Math"/>
                      </a:rPr>
                      <m:t>,</m:t>
                    </m:r>
                    <m:r>
                      <a:rPr lang="en-US" i="1">
                        <a:latin typeface="Cambria Math"/>
                      </a:rPr>
                      <m:t>𝑦</m:t>
                    </m:r>
                  </m:oMath>
                </a14:m>
                <a:r>
                  <a:rPr lang="en-US" dirty="0"/>
                  <a:t>)</a:t>
                </a:r>
              </a:p>
            </p:txBody>
          </p:sp>
        </mc:Choice>
        <mc:Fallback xmlns="">
          <p:sp>
            <p:nvSpPr>
              <p:cNvPr id="16" name="Szövegdoboz 15"/>
              <p:cNvSpPr txBox="1">
                <a:spLocks noRot="1" noChangeAspect="1" noMove="1" noResize="1" noEditPoints="1" noAdjustHandles="1" noChangeArrowheads="1" noChangeShapeType="1" noTextEdit="1"/>
              </p:cNvSpPr>
              <p:nvPr/>
            </p:nvSpPr>
            <p:spPr>
              <a:xfrm>
                <a:off x="2338607" y="1703415"/>
                <a:ext cx="1026371" cy="461665"/>
              </a:xfrm>
              <a:prstGeom prst="rect">
                <a:avLst/>
              </a:prstGeom>
              <a:blipFill>
                <a:blip r:embed="rId3"/>
                <a:stretch>
                  <a:fillRect l="-9524" t="-10526" r="-8333" b="-289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p:nvPr/>
            </p:nvSpPr>
            <p:spPr>
              <a:xfrm>
                <a:off x="8876175" y="1593249"/>
                <a:ext cx="1229439" cy="461665"/>
              </a:xfrm>
              <a:prstGeom prst="rect">
                <a:avLst/>
              </a:prstGeom>
              <a:noFill/>
            </p:spPr>
            <p:txBody>
              <a:bodyPr wrap="none" rtlCol="0">
                <a:spAutoFit/>
              </a:bodyPr>
              <a:lstStyle/>
              <a:p>
                <a:r>
                  <a:rPr lang="en-US" dirty="0"/>
                  <a:t>=(</a:t>
                </a:r>
                <a14:m>
                  <m:oMath xmlns:m="http://schemas.openxmlformats.org/officeDocument/2006/math">
                    <m:sSup>
                      <m:sSupPr>
                        <m:ctrlPr>
                          <a:rPr lang="en-US" i="1">
                            <a:latin typeface="Cambria Math"/>
                          </a:rPr>
                        </m:ctrlPr>
                      </m:sSupPr>
                      <m:e>
                        <m:r>
                          <a:rPr lang="en-US" i="1">
                            <a:latin typeface="Cambria Math"/>
                          </a:rPr>
                          <m:t>𝑥</m:t>
                        </m:r>
                      </m:e>
                      <m:sup>
                        <m:r>
                          <a:rPr lang="en-US" i="1">
                            <a:latin typeface="Cambria Math"/>
                          </a:rPr>
                          <m:t>′</m:t>
                        </m:r>
                      </m:sup>
                    </m:s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m:t>
                        </m:r>
                      </m:sup>
                    </m:sSup>
                  </m:oMath>
                </a14:m>
                <a:r>
                  <a:rPr lang="en-US" dirty="0"/>
                  <a:t>)</a:t>
                </a:r>
              </a:p>
            </p:txBody>
          </p:sp>
        </mc:Choice>
        <mc:Fallback xmlns="">
          <p:sp>
            <p:nvSpPr>
              <p:cNvPr id="17" name="Szövegdoboz 16"/>
              <p:cNvSpPr txBox="1">
                <a:spLocks noRot="1" noChangeAspect="1" noMove="1" noResize="1" noEditPoints="1" noAdjustHandles="1" noChangeArrowheads="1" noChangeShapeType="1" noTextEdit="1"/>
              </p:cNvSpPr>
              <p:nvPr/>
            </p:nvSpPr>
            <p:spPr>
              <a:xfrm>
                <a:off x="8876175" y="1593249"/>
                <a:ext cx="1229439" cy="461665"/>
              </a:xfrm>
              <a:prstGeom prst="rect">
                <a:avLst/>
              </a:prstGeom>
              <a:blipFill>
                <a:blip r:embed="rId4"/>
                <a:stretch>
                  <a:fillRect l="-7426" t="-10526" r="-6931" b="-28947"/>
                </a:stretch>
              </a:blipFill>
            </p:spPr>
            <p:txBody>
              <a:bodyPr/>
              <a:lstStyle/>
              <a:p>
                <a:r>
                  <a:rPr lang="hu-HU">
                    <a:noFill/>
                  </a:rPr>
                  <a:t> </a:t>
                </a:r>
              </a:p>
            </p:txBody>
          </p:sp>
        </mc:Fallback>
      </mc:AlternateContent>
      <p:sp>
        <p:nvSpPr>
          <p:cNvPr id="18" name="Szövegdoboz 17"/>
          <p:cNvSpPr txBox="1"/>
          <p:nvPr/>
        </p:nvSpPr>
        <p:spPr>
          <a:xfrm>
            <a:off x="610415" y="3349904"/>
            <a:ext cx="675185" cy="400110"/>
          </a:xfrm>
          <a:prstGeom prst="rect">
            <a:avLst/>
          </a:prstGeom>
          <a:noFill/>
        </p:spPr>
        <p:txBody>
          <a:bodyPr wrap="none" rtlCol="0">
            <a:spAutoFit/>
          </a:bodyPr>
          <a:lstStyle/>
          <a:p>
            <a:r>
              <a:rPr lang="en-US" sz="2000" dirty="0"/>
              <a:t>(0,0)</a:t>
            </a:r>
          </a:p>
        </p:txBody>
      </p:sp>
      <p:sp>
        <p:nvSpPr>
          <p:cNvPr id="19" name="Szövegdoboz 18"/>
          <p:cNvSpPr txBox="1"/>
          <p:nvPr/>
        </p:nvSpPr>
        <p:spPr>
          <a:xfrm>
            <a:off x="583302" y="2492195"/>
            <a:ext cx="675185" cy="400110"/>
          </a:xfrm>
          <a:prstGeom prst="rect">
            <a:avLst/>
          </a:prstGeom>
          <a:noFill/>
        </p:spPr>
        <p:txBody>
          <a:bodyPr wrap="none" rtlCol="0">
            <a:spAutoFit/>
          </a:bodyPr>
          <a:lstStyle/>
          <a:p>
            <a:r>
              <a:rPr lang="en-US" sz="2000" dirty="0"/>
              <a:t>(0,1)</a:t>
            </a:r>
          </a:p>
        </p:txBody>
      </p:sp>
      <p:sp>
        <p:nvSpPr>
          <p:cNvPr id="21" name="Ellipszis 20"/>
          <p:cNvSpPr/>
          <p:nvPr/>
        </p:nvSpPr>
        <p:spPr>
          <a:xfrm>
            <a:off x="1906559" y="3325805"/>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1193622" y="2629824"/>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zövegdoboz 22"/>
          <p:cNvSpPr txBox="1"/>
          <p:nvPr/>
        </p:nvSpPr>
        <p:spPr>
          <a:xfrm>
            <a:off x="1690535" y="3431037"/>
            <a:ext cx="675185" cy="400110"/>
          </a:xfrm>
          <a:prstGeom prst="rect">
            <a:avLst/>
          </a:prstGeom>
          <a:noFill/>
        </p:spPr>
        <p:txBody>
          <a:bodyPr wrap="none" rtlCol="0">
            <a:spAutoFit/>
          </a:bodyPr>
          <a:lstStyle/>
          <a:p>
            <a:r>
              <a:rPr lang="en-US" sz="2000" dirty="0"/>
              <a:t>(1,0)</a:t>
            </a:r>
          </a:p>
        </p:txBody>
      </p:sp>
      <p:cxnSp>
        <p:nvCxnSpPr>
          <p:cNvPr id="24" name="Egyenes összekötő nyíllal 23"/>
          <p:cNvCxnSpPr/>
          <p:nvPr/>
        </p:nvCxnSpPr>
        <p:spPr>
          <a:xfrm flipV="1">
            <a:off x="7042366" y="2646519"/>
            <a:ext cx="102084" cy="68477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5" name="Egyenes összekötő nyíllal 24"/>
          <p:cNvCxnSpPr/>
          <p:nvPr/>
        </p:nvCxnSpPr>
        <p:spPr>
          <a:xfrm flipV="1">
            <a:off x="7032842" y="2916119"/>
            <a:ext cx="1893905" cy="42469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6" name="Ellipszis 25"/>
          <p:cNvSpPr/>
          <p:nvPr/>
        </p:nvSpPr>
        <p:spPr>
          <a:xfrm>
            <a:off x="8900768" y="2068337"/>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zis 27"/>
          <p:cNvSpPr/>
          <p:nvPr/>
        </p:nvSpPr>
        <p:spPr>
          <a:xfrm>
            <a:off x="7953944" y="3066861"/>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zis 28"/>
          <p:cNvSpPr/>
          <p:nvPr/>
        </p:nvSpPr>
        <p:spPr>
          <a:xfrm>
            <a:off x="7045013" y="2872552"/>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zabadkézi sokszög 29"/>
          <p:cNvSpPr/>
          <p:nvPr/>
        </p:nvSpPr>
        <p:spPr>
          <a:xfrm rot="263878">
            <a:off x="8960559" y="2026798"/>
            <a:ext cx="665502" cy="907443"/>
          </a:xfrm>
          <a:custGeom>
            <a:avLst/>
            <a:gdLst>
              <a:gd name="connsiteX0" fmla="*/ 0 w 1969477"/>
              <a:gd name="connsiteY0" fmla="*/ 994787 h 994787"/>
              <a:gd name="connsiteX1" fmla="*/ 1868993 w 1969477"/>
              <a:gd name="connsiteY1" fmla="*/ 562708 h 994787"/>
              <a:gd name="connsiteX2" fmla="*/ 1969477 w 1969477"/>
              <a:gd name="connsiteY2" fmla="*/ 0 h 994787"/>
              <a:gd name="connsiteX3" fmla="*/ 80387 w 1969477"/>
              <a:gd name="connsiteY3" fmla="*/ 291403 h 994787"/>
              <a:gd name="connsiteX4" fmla="*/ 0 w 1969477"/>
              <a:gd name="connsiteY4" fmla="*/ 994787 h 994787"/>
              <a:gd name="connsiteX0" fmla="*/ 0 w 1999622"/>
              <a:gd name="connsiteY0" fmla="*/ 1105319 h 1105319"/>
              <a:gd name="connsiteX1" fmla="*/ 1868993 w 1999622"/>
              <a:gd name="connsiteY1" fmla="*/ 673240 h 1105319"/>
              <a:gd name="connsiteX2" fmla="*/ 1999622 w 1999622"/>
              <a:gd name="connsiteY2" fmla="*/ 0 h 1105319"/>
              <a:gd name="connsiteX3" fmla="*/ 80387 w 1999622"/>
              <a:gd name="connsiteY3" fmla="*/ 401935 h 1105319"/>
              <a:gd name="connsiteX4" fmla="*/ 0 w 1999622"/>
              <a:gd name="connsiteY4" fmla="*/ 1105319 h 1105319"/>
              <a:gd name="connsiteX0" fmla="*/ 0 w 1979525"/>
              <a:gd name="connsiteY0" fmla="*/ 1165609 h 1165609"/>
              <a:gd name="connsiteX1" fmla="*/ 1868993 w 1979525"/>
              <a:gd name="connsiteY1" fmla="*/ 733530 h 1165609"/>
              <a:gd name="connsiteX2" fmla="*/ 1979525 w 1979525"/>
              <a:gd name="connsiteY2" fmla="*/ 0 h 1165609"/>
              <a:gd name="connsiteX3" fmla="*/ 80387 w 1979525"/>
              <a:gd name="connsiteY3" fmla="*/ 462225 h 1165609"/>
              <a:gd name="connsiteX4" fmla="*/ 0 w 1979525"/>
              <a:gd name="connsiteY4" fmla="*/ 1165609 h 1165609"/>
              <a:gd name="connsiteX0" fmla="*/ 0 w 1868994"/>
              <a:gd name="connsiteY0" fmla="*/ 907443 h 907443"/>
              <a:gd name="connsiteX1" fmla="*/ 1868993 w 1868994"/>
              <a:gd name="connsiteY1" fmla="*/ 475364 h 907443"/>
              <a:gd name="connsiteX2" fmla="*/ 939978 w 1868994"/>
              <a:gd name="connsiteY2" fmla="*/ 0 h 907443"/>
              <a:gd name="connsiteX3" fmla="*/ 80387 w 1868994"/>
              <a:gd name="connsiteY3" fmla="*/ 204059 h 907443"/>
              <a:gd name="connsiteX4" fmla="*/ 0 w 1868994"/>
              <a:gd name="connsiteY4" fmla="*/ 907443 h 907443"/>
              <a:gd name="connsiteX0" fmla="*/ 0 w 939979"/>
              <a:gd name="connsiteY0" fmla="*/ 907443 h 907443"/>
              <a:gd name="connsiteX1" fmla="*/ 914352 w 939979"/>
              <a:gd name="connsiteY1" fmla="*/ 728907 h 907443"/>
              <a:gd name="connsiteX2" fmla="*/ 939978 w 939979"/>
              <a:gd name="connsiteY2" fmla="*/ 0 h 907443"/>
              <a:gd name="connsiteX3" fmla="*/ 80387 w 939979"/>
              <a:gd name="connsiteY3" fmla="*/ 204059 h 907443"/>
              <a:gd name="connsiteX4" fmla="*/ 0 w 939979"/>
              <a:gd name="connsiteY4" fmla="*/ 907443 h 907443"/>
              <a:gd name="connsiteX0" fmla="*/ 0 w 939978"/>
              <a:gd name="connsiteY0" fmla="*/ 907443 h 907443"/>
              <a:gd name="connsiteX1" fmla="*/ 843598 w 939978"/>
              <a:gd name="connsiteY1" fmla="*/ 732760 h 907443"/>
              <a:gd name="connsiteX2" fmla="*/ 939978 w 939978"/>
              <a:gd name="connsiteY2" fmla="*/ 0 h 907443"/>
              <a:gd name="connsiteX3" fmla="*/ 80387 w 939978"/>
              <a:gd name="connsiteY3" fmla="*/ 204059 h 907443"/>
              <a:gd name="connsiteX4" fmla="*/ 0 w 939978"/>
              <a:gd name="connsiteY4" fmla="*/ 907443 h 907443"/>
              <a:gd name="connsiteX0" fmla="*/ 0 w 939978"/>
              <a:gd name="connsiteY0" fmla="*/ 907443 h 907443"/>
              <a:gd name="connsiteX1" fmla="*/ 886050 w 939978"/>
              <a:gd name="connsiteY1" fmla="*/ 730448 h 907443"/>
              <a:gd name="connsiteX2" fmla="*/ 939978 w 939978"/>
              <a:gd name="connsiteY2" fmla="*/ 0 h 907443"/>
              <a:gd name="connsiteX3" fmla="*/ 80387 w 939978"/>
              <a:gd name="connsiteY3" fmla="*/ 204059 h 907443"/>
              <a:gd name="connsiteX4" fmla="*/ 0 w 939978"/>
              <a:gd name="connsiteY4" fmla="*/ 907443 h 90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978" h="907443">
                <a:moveTo>
                  <a:pt x="0" y="907443"/>
                </a:moveTo>
                <a:lnTo>
                  <a:pt x="886050" y="730448"/>
                </a:lnTo>
                <a:lnTo>
                  <a:pt x="939978" y="0"/>
                </a:lnTo>
                <a:lnTo>
                  <a:pt x="80387" y="204059"/>
                </a:lnTo>
                <a:lnTo>
                  <a:pt x="0" y="907443"/>
                </a:lnTo>
                <a:close/>
              </a:path>
            </a:pathLst>
          </a:custGeom>
          <a:solidFill>
            <a:srgbClr val="DED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Egyenes összekötő 30"/>
          <p:cNvCxnSpPr/>
          <p:nvPr/>
        </p:nvCxnSpPr>
        <p:spPr>
          <a:xfrm>
            <a:off x="878110" y="2030947"/>
            <a:ext cx="2090644" cy="1596572"/>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a:off x="2411753" y="2113163"/>
            <a:ext cx="2090644" cy="1596572"/>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a:off x="6441775" y="2501086"/>
            <a:ext cx="3783498" cy="623506"/>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8746031" y="1979808"/>
            <a:ext cx="1008112" cy="968196"/>
          </a:xfrm>
          <a:prstGeom prst="line">
            <a:avLst/>
          </a:prstGeom>
          <a:ln w="38100">
            <a:solidFill>
              <a:srgbClr val="35C955"/>
            </a:solidFill>
          </a:ln>
        </p:spPr>
        <p:style>
          <a:lnRef idx="1">
            <a:schemeClr val="accent1"/>
          </a:lnRef>
          <a:fillRef idx="0">
            <a:schemeClr val="accent1"/>
          </a:fillRef>
          <a:effectRef idx="0">
            <a:schemeClr val="accent1"/>
          </a:effectRef>
          <a:fontRef idx="minor">
            <a:schemeClr val="tx1"/>
          </a:fontRef>
        </p:style>
      </p:cxnSp>
      <p:sp>
        <p:nvSpPr>
          <p:cNvPr id="37" name="Szövegdoboz 36"/>
          <p:cNvSpPr txBox="1"/>
          <p:nvPr/>
        </p:nvSpPr>
        <p:spPr>
          <a:xfrm>
            <a:off x="2338607" y="3431037"/>
            <a:ext cx="675185" cy="400110"/>
          </a:xfrm>
          <a:prstGeom prst="rect">
            <a:avLst/>
          </a:prstGeom>
          <a:noFill/>
        </p:spPr>
        <p:txBody>
          <a:bodyPr wrap="none" rtlCol="0">
            <a:spAutoFit/>
          </a:bodyPr>
          <a:lstStyle/>
          <a:p>
            <a:r>
              <a:rPr lang="en-US" sz="2000" dirty="0"/>
              <a:t>(</a:t>
            </a:r>
            <a:r>
              <a:rPr lang="hu-HU" sz="2000" i="1" dirty="0"/>
              <a:t>x</a:t>
            </a:r>
            <a:r>
              <a:rPr lang="en-US" sz="2000" dirty="0"/>
              <a:t>,0)</a:t>
            </a:r>
          </a:p>
        </p:txBody>
      </p:sp>
      <p:sp>
        <p:nvSpPr>
          <p:cNvPr id="38" name="Szövegdoboz 37"/>
          <p:cNvSpPr txBox="1"/>
          <p:nvPr/>
        </p:nvSpPr>
        <p:spPr>
          <a:xfrm>
            <a:off x="538406" y="2161772"/>
            <a:ext cx="724878" cy="400110"/>
          </a:xfrm>
          <a:prstGeom prst="rect">
            <a:avLst/>
          </a:prstGeom>
          <a:noFill/>
        </p:spPr>
        <p:txBody>
          <a:bodyPr wrap="none" rtlCol="0">
            <a:spAutoFit/>
          </a:bodyPr>
          <a:lstStyle/>
          <a:p>
            <a:r>
              <a:rPr lang="en-US" sz="2000" dirty="0"/>
              <a:t>(</a:t>
            </a:r>
            <a:r>
              <a:rPr lang="hu-HU" sz="2000" dirty="0"/>
              <a:t>0, </a:t>
            </a:r>
            <a:r>
              <a:rPr lang="hu-HU" sz="2000" i="1" dirty="0"/>
              <a:t>y</a:t>
            </a:r>
            <a:r>
              <a:rPr lang="en-US" sz="2000" dirty="0"/>
              <a:t>)</a:t>
            </a:r>
          </a:p>
        </p:txBody>
      </p:sp>
      <p:sp>
        <p:nvSpPr>
          <p:cNvPr id="39" name="Szövegdoboz 38"/>
          <p:cNvSpPr txBox="1"/>
          <p:nvPr/>
        </p:nvSpPr>
        <p:spPr>
          <a:xfrm>
            <a:off x="6585792" y="3382393"/>
            <a:ext cx="846707" cy="400110"/>
          </a:xfrm>
          <a:prstGeom prst="rect">
            <a:avLst/>
          </a:prstGeom>
          <a:noFill/>
        </p:spPr>
        <p:txBody>
          <a:bodyPr wrap="none" rtlCol="0">
            <a:spAutoFit/>
          </a:bodyPr>
          <a:lstStyle/>
          <a:p>
            <a:r>
              <a:rPr lang="hu-HU" sz="2000" i="1" dirty="0"/>
              <a:t>T</a:t>
            </a:r>
            <a:r>
              <a:rPr lang="en-US" sz="2000" dirty="0"/>
              <a:t>(0,0)</a:t>
            </a:r>
          </a:p>
        </p:txBody>
      </p:sp>
      <p:sp>
        <p:nvSpPr>
          <p:cNvPr id="40" name="Szövegdoboz 39"/>
          <p:cNvSpPr txBox="1"/>
          <p:nvPr/>
        </p:nvSpPr>
        <p:spPr>
          <a:xfrm>
            <a:off x="7719693" y="3149238"/>
            <a:ext cx="832279" cy="400110"/>
          </a:xfrm>
          <a:prstGeom prst="rect">
            <a:avLst/>
          </a:prstGeom>
          <a:noFill/>
        </p:spPr>
        <p:txBody>
          <a:bodyPr wrap="none" rtlCol="0">
            <a:spAutoFit/>
          </a:bodyPr>
          <a:lstStyle/>
          <a:p>
            <a:r>
              <a:rPr lang="hu-HU" sz="2000" i="1" dirty="0"/>
              <a:t>T</a:t>
            </a:r>
            <a:r>
              <a:rPr lang="en-US" sz="2000" dirty="0"/>
              <a:t>(</a:t>
            </a:r>
            <a:r>
              <a:rPr lang="hu-HU" sz="2000" dirty="0"/>
              <a:t>1</a:t>
            </a:r>
            <a:r>
              <a:rPr lang="en-US" sz="2000" dirty="0"/>
              <a:t>,0)</a:t>
            </a:r>
          </a:p>
        </p:txBody>
      </p:sp>
      <p:sp>
        <p:nvSpPr>
          <p:cNvPr id="41" name="Szövegdoboz 40"/>
          <p:cNvSpPr txBox="1"/>
          <p:nvPr/>
        </p:nvSpPr>
        <p:spPr>
          <a:xfrm>
            <a:off x="8530008" y="2990415"/>
            <a:ext cx="832279" cy="400110"/>
          </a:xfrm>
          <a:prstGeom prst="rect">
            <a:avLst/>
          </a:prstGeom>
          <a:noFill/>
        </p:spPr>
        <p:txBody>
          <a:bodyPr wrap="none" rtlCol="0">
            <a:spAutoFit/>
          </a:bodyPr>
          <a:lstStyle/>
          <a:p>
            <a:r>
              <a:rPr lang="hu-HU" sz="2000" i="1" dirty="0"/>
              <a:t>T</a:t>
            </a:r>
            <a:r>
              <a:rPr lang="en-US" sz="2000" dirty="0"/>
              <a:t>(</a:t>
            </a:r>
            <a:r>
              <a:rPr lang="hu-HU" sz="2000" i="1" dirty="0"/>
              <a:t>x</a:t>
            </a:r>
            <a:r>
              <a:rPr lang="en-US" sz="2000" dirty="0"/>
              <a:t>,0)</a:t>
            </a:r>
          </a:p>
        </p:txBody>
      </p:sp>
      <p:sp>
        <p:nvSpPr>
          <p:cNvPr id="42" name="Szövegdoboz 41"/>
          <p:cNvSpPr txBox="1"/>
          <p:nvPr/>
        </p:nvSpPr>
        <p:spPr>
          <a:xfrm>
            <a:off x="6315149" y="2774391"/>
            <a:ext cx="846707" cy="400110"/>
          </a:xfrm>
          <a:prstGeom prst="rect">
            <a:avLst/>
          </a:prstGeom>
          <a:noFill/>
        </p:spPr>
        <p:txBody>
          <a:bodyPr wrap="none" rtlCol="0">
            <a:spAutoFit/>
          </a:bodyPr>
          <a:lstStyle/>
          <a:p>
            <a:r>
              <a:rPr lang="hu-HU" sz="2000" i="1" dirty="0"/>
              <a:t>T</a:t>
            </a:r>
            <a:r>
              <a:rPr lang="en-US" sz="2000" dirty="0"/>
              <a:t>(0,</a:t>
            </a:r>
            <a:r>
              <a:rPr lang="hu-HU" sz="2000" dirty="0"/>
              <a:t>1</a:t>
            </a:r>
            <a:r>
              <a:rPr lang="en-US" sz="2000" dirty="0"/>
              <a:t>)</a:t>
            </a:r>
          </a:p>
        </p:txBody>
      </p:sp>
      <p:sp>
        <p:nvSpPr>
          <p:cNvPr id="43" name="Szövegdoboz 42"/>
          <p:cNvSpPr txBox="1"/>
          <p:nvPr/>
        </p:nvSpPr>
        <p:spPr>
          <a:xfrm>
            <a:off x="6369768" y="2518297"/>
            <a:ext cx="832279" cy="400110"/>
          </a:xfrm>
          <a:prstGeom prst="rect">
            <a:avLst/>
          </a:prstGeom>
          <a:noFill/>
        </p:spPr>
        <p:txBody>
          <a:bodyPr wrap="none" rtlCol="0">
            <a:spAutoFit/>
          </a:bodyPr>
          <a:lstStyle/>
          <a:p>
            <a:r>
              <a:rPr lang="hu-HU" sz="2000" i="1" dirty="0"/>
              <a:t>T</a:t>
            </a:r>
            <a:r>
              <a:rPr lang="en-US" sz="2000" dirty="0"/>
              <a:t>(0,</a:t>
            </a:r>
            <a:r>
              <a:rPr lang="hu-HU" sz="2000" i="1" dirty="0"/>
              <a:t>y</a:t>
            </a:r>
            <a:r>
              <a:rPr lang="en-US" sz="2000" dirty="0"/>
              <a:t>)</a:t>
            </a:r>
          </a:p>
        </p:txBody>
      </p:sp>
      <mc:AlternateContent xmlns:mc="http://schemas.openxmlformats.org/markup-compatibility/2006" xmlns:a14="http://schemas.microsoft.com/office/drawing/2010/main">
        <mc:Choice Requires="a14">
          <p:sp>
            <p:nvSpPr>
              <p:cNvPr id="46" name="Szövegdoboz 56"/>
              <p:cNvSpPr txBox="1"/>
              <p:nvPr/>
            </p:nvSpPr>
            <p:spPr>
              <a:xfrm>
                <a:off x="1906559" y="6210227"/>
                <a:ext cx="2505622"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a:rPr>
                          </m:ctrlPr>
                        </m:dPr>
                        <m:e>
                          <m:sSup>
                            <m:sSupPr>
                              <m:ctrlPr>
                                <a:rPr lang="en-US" sz="2400" b="0" i="1">
                                  <a:latin typeface="Cambria Math"/>
                                </a:rPr>
                              </m:ctrlPr>
                            </m:sSupPr>
                            <m:e>
                              <m:r>
                                <a:rPr lang="en-US" sz="2400" b="0" i="1">
                                  <a:latin typeface="Cambria Math"/>
                                </a:rPr>
                                <m:t>𝑥</m:t>
                              </m:r>
                            </m:e>
                            <m:sup>
                              <m:r>
                                <a:rPr lang="en-US" sz="2400" b="0" i="1">
                                  <a:latin typeface="Cambria Math"/>
                                </a:rPr>
                                <m:t>′</m:t>
                              </m:r>
                            </m:sup>
                          </m:sSup>
                          <m:r>
                            <a:rPr lang="en-US" sz="2400" b="0" i="1">
                              <a:latin typeface="Cambria Math"/>
                            </a:rPr>
                            <m:t>,</m:t>
                          </m:r>
                          <m:sSup>
                            <m:sSupPr>
                              <m:ctrlPr>
                                <a:rPr lang="en-US" sz="2400" b="0" i="1">
                                  <a:latin typeface="Cambria Math"/>
                                </a:rPr>
                              </m:ctrlPr>
                            </m:sSupPr>
                            <m:e>
                              <m:r>
                                <a:rPr lang="en-US" sz="2400" b="0" i="1">
                                  <a:latin typeface="Cambria Math"/>
                                </a:rPr>
                                <m:t>𝑦</m:t>
                              </m:r>
                            </m:e>
                            <m:sup>
                              <m:r>
                                <a:rPr lang="en-US" sz="2400" b="0" i="1">
                                  <a:latin typeface="Cambria Math"/>
                                </a:rPr>
                                <m:t>′</m:t>
                              </m:r>
                            </m:sup>
                          </m:sSup>
                        </m:e>
                      </m:d>
                      <m:r>
                        <a:rPr lang="en-US" sz="2400" b="0" i="1">
                          <a:latin typeface="Cambria Math"/>
                        </a:rPr>
                        <m:t>=</m:t>
                      </m:r>
                      <m:r>
                        <a:rPr lang="en-US" sz="2400" i="1">
                          <a:latin typeface="Cambria Math"/>
                        </a:rPr>
                        <m:t>[</m:t>
                      </m:r>
                      <m:r>
                        <a:rPr lang="en-US" sz="2400" b="0" i="1">
                          <a:latin typeface="Cambria Math"/>
                        </a:rPr>
                        <m:t>𝑥</m:t>
                      </m:r>
                      <m:r>
                        <a:rPr lang="en-US" sz="2400" b="0" i="1">
                          <a:latin typeface="Cambria Math"/>
                        </a:rPr>
                        <m:t>,</m:t>
                      </m:r>
                      <m:r>
                        <a:rPr lang="en-US" sz="2400" b="0" i="1">
                          <a:latin typeface="Cambria Math"/>
                        </a:rPr>
                        <m:t>𝑦</m:t>
                      </m:r>
                      <m:r>
                        <a:rPr lang="en-US" sz="2400" b="0" i="1">
                          <a:latin typeface="Cambria Math"/>
                        </a:rPr>
                        <m:t>,1]</m:t>
                      </m:r>
                    </m:oMath>
                  </m:oMathPara>
                </a14:m>
                <a:endParaRPr lang="en-US" sz="2400" dirty="0"/>
              </a:p>
            </p:txBody>
          </p:sp>
        </mc:Choice>
        <mc:Fallback xmlns="">
          <p:sp>
            <p:nvSpPr>
              <p:cNvPr id="46" name="Szövegdoboz 56"/>
              <p:cNvSpPr txBox="1">
                <a:spLocks noRot="1" noChangeAspect="1" noMove="1" noResize="1" noEditPoints="1" noAdjustHandles="1" noChangeArrowheads="1" noChangeShapeType="1" noTextEdit="1"/>
              </p:cNvSpPr>
              <p:nvPr/>
            </p:nvSpPr>
            <p:spPr>
              <a:xfrm>
                <a:off x="1906559" y="6210227"/>
                <a:ext cx="2505622" cy="461665"/>
              </a:xfrm>
              <a:prstGeom prst="rect">
                <a:avLst/>
              </a:prstGeom>
              <a:blipFill>
                <a:blip r:embed="rId5"/>
                <a:stretch>
                  <a:fillRect r="-243" b="-20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4141481" y="5229200"/>
                <a:ext cx="1784078" cy="1514325"/>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m>
                            <m:mPr>
                              <m:mcs>
                                <m:mc>
                                  <m:mcPr>
                                    <m:count m:val="2"/>
                                    <m:mcJc m:val="center"/>
                                  </m:mcPr>
                                </m:mc>
                              </m:mcs>
                              <m:ctrlPr>
                                <a:rPr lang="en-US" sz="2400" i="1">
                                  <a:latin typeface="Cambria Math"/>
                                </a:rPr>
                              </m:ctrlPr>
                            </m:mPr>
                            <m:mr>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𝑦</m:t>
                                    </m:r>
                                  </m:sub>
                                  <m:sup/>
                                </m:sSubSup>
                              </m:e>
                            </m:mr>
                            <m:mr>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𝑦</m:t>
                                    </m:r>
                                  </m:sub>
                                  <m:sup/>
                                </m:sSubSup>
                              </m:e>
                            </m:mr>
                            <m:mr>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𝑦</m:t>
                                    </m:r>
                                  </m:sub>
                                  <m:sup/>
                                </m:sSubSup>
                              </m:e>
                            </m:mr>
                          </m:m>
                        </m:e>
                      </m:d>
                    </m:oMath>
                  </m:oMathPara>
                </a14:m>
                <a:endParaRPr lang="en-US" dirty="0"/>
              </a:p>
            </p:txBody>
          </p:sp>
        </mc:Choice>
        <mc:Fallback xmlns="">
          <p:sp>
            <p:nvSpPr>
              <p:cNvPr id="47" name="Téglalap 46"/>
              <p:cNvSpPr>
                <a:spLocks noRot="1" noChangeAspect="1" noMove="1" noResize="1" noEditPoints="1" noAdjustHandles="1" noChangeArrowheads="1" noChangeShapeType="1" noTextEdit="1"/>
              </p:cNvSpPr>
              <p:nvPr/>
            </p:nvSpPr>
            <p:spPr>
              <a:xfrm>
                <a:off x="4141481" y="5229200"/>
                <a:ext cx="1784078" cy="151432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2035054" y="1681020"/>
                <a:ext cx="4523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b="1" i="1">
                          <a:latin typeface="Cambria Math" panose="02040503050406030204" pitchFamily="18" charset="0"/>
                        </a:rPr>
                        <m:t>𝒑</m:t>
                      </m:r>
                    </m:oMath>
                  </m:oMathPara>
                </a14:m>
                <a:endParaRPr lang="en-US" b="1" dirty="0"/>
              </a:p>
            </p:txBody>
          </p:sp>
        </mc:Choice>
        <mc:Fallback xmlns="">
          <p:sp>
            <p:nvSpPr>
              <p:cNvPr id="2" name="Téglalap 1"/>
              <p:cNvSpPr>
                <a:spLocks noRot="1" noChangeAspect="1" noMove="1" noResize="1" noEditPoints="1" noAdjustHandles="1" noChangeArrowheads="1" noChangeShapeType="1" noTextEdit="1"/>
              </p:cNvSpPr>
              <p:nvPr/>
            </p:nvSpPr>
            <p:spPr>
              <a:xfrm>
                <a:off x="2035054" y="1681020"/>
                <a:ext cx="452368" cy="461665"/>
              </a:xfrm>
              <a:prstGeom prst="rect">
                <a:avLst/>
              </a:prstGeom>
              <a:blipFill>
                <a:blip r:embed="rId7"/>
                <a:stretch>
                  <a:fillRect b="-1333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8205972" y="1574183"/>
                <a:ext cx="90120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𝑇</m:t>
                      </m:r>
                      <m:r>
                        <a:rPr lang="hu-HU" b="1" i="1">
                          <a:latin typeface="Cambria Math" panose="02040503050406030204" pitchFamily="18" charset="0"/>
                        </a:rPr>
                        <m:t>(</m:t>
                      </m:r>
                      <m:r>
                        <a:rPr lang="hu-HU" b="1" i="1">
                          <a:latin typeface="Cambria Math" panose="02040503050406030204" pitchFamily="18" charset="0"/>
                        </a:rPr>
                        <m:t>𝒑</m:t>
                      </m:r>
                      <m:r>
                        <a:rPr lang="hu-HU" b="1" i="1">
                          <a:latin typeface="Cambria Math" panose="02040503050406030204" pitchFamily="18" charset="0"/>
                        </a:rPr>
                        <m:t>)</m:t>
                      </m:r>
                    </m:oMath>
                  </m:oMathPara>
                </a14:m>
                <a:endParaRPr lang="en-US" b="1" dirty="0"/>
              </a:p>
            </p:txBody>
          </p:sp>
        </mc:Choice>
        <mc:Fallback xmlns="">
          <p:sp>
            <p:nvSpPr>
              <p:cNvPr id="51" name="Téglalap 50"/>
              <p:cNvSpPr>
                <a:spLocks noRot="1" noChangeAspect="1" noMove="1" noResize="1" noEditPoints="1" noAdjustHandles="1" noChangeArrowheads="1" noChangeShapeType="1" noTextEdit="1"/>
              </p:cNvSpPr>
              <p:nvPr/>
            </p:nvSpPr>
            <p:spPr>
              <a:xfrm>
                <a:off x="8205972" y="1574183"/>
                <a:ext cx="901209" cy="461665"/>
              </a:xfrm>
              <a:prstGeom prst="rect">
                <a:avLst/>
              </a:prstGeom>
              <a:blipFill>
                <a:blip r:embed="rId8"/>
                <a:stretch>
                  <a:fillRect r="-1351"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Szövegdoboz 2"/>
              <p:cNvSpPr txBox="1"/>
              <p:nvPr/>
            </p:nvSpPr>
            <p:spPr>
              <a:xfrm>
                <a:off x="1775520" y="3994328"/>
                <a:ext cx="7627986"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𝑇</m:t>
                      </m:r>
                      <m:d>
                        <m:dPr>
                          <m:ctrlPr>
                            <a:rPr lang="hu-HU" i="1">
                              <a:latin typeface="Cambria Math"/>
                            </a:rPr>
                          </m:ctrlPr>
                        </m:dPr>
                        <m:e>
                          <m:r>
                            <a:rPr lang="hu-HU" b="1" i="1">
                              <a:latin typeface="Cambria Math" panose="02040503050406030204" pitchFamily="18" charset="0"/>
                            </a:rPr>
                            <m:t>𝒑</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r>
                        <a:rPr lang="en-US" i="1">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r>
                        <a:rPr lang="en-US" i="1">
                          <a:latin typeface="Cambria Math" panose="02040503050406030204" pitchFamily="18" charset="0"/>
                        </a:rPr>
                        <m:t>)</m:t>
                      </m:r>
                    </m:oMath>
                  </m:oMathPara>
                </a14:m>
                <a:endParaRPr lang="hu-HU"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1775520" y="3994328"/>
                <a:ext cx="7627986" cy="509178"/>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Szövegdoboz 51"/>
              <p:cNvSpPr txBox="1"/>
              <p:nvPr/>
            </p:nvSpPr>
            <p:spPr>
              <a:xfrm>
                <a:off x="2444702" y="4397650"/>
                <a:ext cx="7217681"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r>
                        <a:rPr lang="en-US" i="1">
                          <a:latin typeface="Cambria Math" panose="02040503050406030204" pitchFamily="18" charset="0"/>
                        </a:rPr>
                        <m:t>+</m:t>
                      </m:r>
                      <m:r>
                        <a:rPr lang="en-US" i="1">
                          <a:latin typeface="Cambria Math" panose="02040503050406030204" pitchFamily="18" charset="0"/>
                        </a:rPr>
                        <m:t>𝑥</m:t>
                      </m:r>
                      <m:d>
                        <m:dPr>
                          <m:ctrlPr>
                            <a:rPr lang="en-US" i="1">
                              <a:latin typeface="Cambria Math"/>
                            </a:rPr>
                          </m:ctrlPr>
                        </m:dPr>
                        <m:e>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1,0</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e>
                      </m:d>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0,1</m:t>
                          </m:r>
                        </m:e>
                      </m:d>
                      <m:r>
                        <a:rPr lang="en-US" i="1">
                          <a:latin typeface="Cambria Math" panose="02040503050406030204" pitchFamily="18" charset="0"/>
                        </a:rPr>
                        <m:t>−</m:t>
                      </m:r>
                      <m:r>
                        <a:rPr lang="en-US" i="1">
                          <a:latin typeface="Cambria Math" panose="02040503050406030204" pitchFamily="18" charset="0"/>
                        </a:rPr>
                        <m:t>𝑇</m:t>
                      </m:r>
                      <m:d>
                        <m:dPr>
                          <m:ctrlPr>
                            <a:rPr lang="en-US" i="1">
                              <a:latin typeface="Cambria Math"/>
                            </a:rPr>
                          </m:ctrlPr>
                        </m:dPr>
                        <m:e>
                          <m:r>
                            <a:rPr lang="en-US" i="1">
                              <a:latin typeface="Cambria Math" panose="02040503050406030204" pitchFamily="18" charset="0"/>
                            </a:rPr>
                            <m:t>0,0</m:t>
                          </m:r>
                        </m:e>
                      </m:d>
                      <m:r>
                        <a:rPr lang="en-US" i="1">
                          <a:latin typeface="Cambria Math" panose="02040503050406030204" pitchFamily="18" charset="0"/>
                        </a:rPr>
                        <m:t>)</m:t>
                      </m:r>
                    </m:oMath>
                  </m:oMathPara>
                </a14:m>
                <a:endParaRPr lang="hu-HU" dirty="0"/>
              </a:p>
            </p:txBody>
          </p:sp>
        </mc:Choice>
        <mc:Fallback xmlns="">
          <p:sp>
            <p:nvSpPr>
              <p:cNvPr id="52" name="Szövegdoboz 51"/>
              <p:cNvSpPr txBox="1">
                <a:spLocks noRot="1" noChangeAspect="1" noMove="1" noResize="1" noEditPoints="1" noAdjustHandles="1" noChangeArrowheads="1" noChangeShapeType="1" noTextEdit="1"/>
              </p:cNvSpPr>
              <p:nvPr/>
            </p:nvSpPr>
            <p:spPr>
              <a:xfrm>
                <a:off x="2444702" y="4397650"/>
                <a:ext cx="7217681" cy="509178"/>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Szövegdoboz 52"/>
              <p:cNvSpPr txBox="1"/>
              <p:nvPr/>
            </p:nvSpPr>
            <p:spPr>
              <a:xfrm>
                <a:off x="2500399" y="4834025"/>
                <a:ext cx="22862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b="1" i="1">
                          <a:latin typeface="Cambria Math" panose="02040503050406030204" pitchFamily="18" charset="0"/>
                        </a:rPr>
                        <m:t>𝒐</m:t>
                      </m:r>
                      <m:r>
                        <a:rPr lang="en-US" i="1">
                          <a:latin typeface="Cambria Math" panose="02040503050406030204" pitchFamily="18" charset="0"/>
                        </a:rPr>
                        <m:t>′+</m:t>
                      </m:r>
                      <m:r>
                        <a:rPr lang="en-US" i="1">
                          <a:latin typeface="Cambria Math" panose="02040503050406030204" pitchFamily="18" charset="0"/>
                        </a:rPr>
                        <m:t>𝑥</m:t>
                      </m:r>
                      <m:r>
                        <a:rPr lang="en-US" b="1" i="1">
                          <a:latin typeface="Cambria Math" panose="02040503050406030204" pitchFamily="18" charset="0"/>
                        </a:rPr>
                        <m:t>𝒊</m:t>
                      </m:r>
                      <m:r>
                        <a:rPr lang="en-US" i="1">
                          <a:latin typeface="Cambria Math" panose="02040503050406030204" pitchFamily="18" charset="0"/>
                        </a:rPr>
                        <m:t>′+</m:t>
                      </m:r>
                      <m:r>
                        <a:rPr lang="en-US" i="1">
                          <a:latin typeface="Cambria Math" panose="02040503050406030204" pitchFamily="18" charset="0"/>
                        </a:rPr>
                        <m:t>𝑦</m:t>
                      </m:r>
                      <m:r>
                        <a:rPr lang="en-US" b="1" i="1">
                          <a:latin typeface="Cambria Math" panose="02040503050406030204" pitchFamily="18" charset="0"/>
                        </a:rPr>
                        <m:t>𝒋</m:t>
                      </m:r>
                      <m:r>
                        <a:rPr lang="en-US" i="1">
                          <a:latin typeface="Cambria Math" panose="02040503050406030204" pitchFamily="18" charset="0"/>
                        </a:rPr>
                        <m:t>′</m:t>
                      </m:r>
                    </m:oMath>
                  </m:oMathPara>
                </a14:m>
                <a:endParaRPr lang="hu-HU" dirty="0"/>
              </a:p>
            </p:txBody>
          </p:sp>
        </mc:Choice>
        <mc:Fallback xmlns="">
          <p:sp>
            <p:nvSpPr>
              <p:cNvPr id="53" name="Szövegdoboz 52"/>
              <p:cNvSpPr txBox="1">
                <a:spLocks noRot="1" noChangeAspect="1" noMove="1" noResize="1" noEditPoints="1" noAdjustHandles="1" noChangeArrowheads="1" noChangeShapeType="1" noTextEdit="1"/>
              </p:cNvSpPr>
              <p:nvPr/>
            </p:nvSpPr>
            <p:spPr>
              <a:xfrm>
                <a:off x="2500399" y="4834025"/>
                <a:ext cx="2286267" cy="461665"/>
              </a:xfrm>
              <a:prstGeom prst="rect">
                <a:avLst/>
              </a:prstGeom>
              <a:blipFill>
                <a:blip r:embed="rId11"/>
                <a:stretch>
                  <a:fillRect b="-17105"/>
                </a:stretch>
              </a:blipFill>
            </p:spPr>
            <p:txBody>
              <a:bodyPr/>
              <a:lstStyle/>
              <a:p>
                <a:r>
                  <a:rPr lang="hu-HU">
                    <a:noFill/>
                  </a:rPr>
                  <a:t> </a:t>
                </a:r>
              </a:p>
            </p:txBody>
          </p:sp>
        </mc:Fallback>
      </mc:AlternateContent>
      <p:cxnSp>
        <p:nvCxnSpPr>
          <p:cNvPr id="54" name="Egyenes összekötő nyíllal 53"/>
          <p:cNvCxnSpPr>
            <a:endCxn id="8" idx="2"/>
          </p:cNvCxnSpPr>
          <p:nvPr/>
        </p:nvCxnSpPr>
        <p:spPr>
          <a:xfrm>
            <a:off x="1245414" y="3384525"/>
            <a:ext cx="715150" cy="13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a:endCxn id="19" idx="3"/>
          </p:cNvCxnSpPr>
          <p:nvPr/>
        </p:nvCxnSpPr>
        <p:spPr>
          <a:xfrm flipV="1">
            <a:off x="1240970" y="2692251"/>
            <a:ext cx="17517" cy="687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zis 19"/>
          <p:cNvSpPr/>
          <p:nvPr/>
        </p:nvSpPr>
        <p:spPr>
          <a:xfrm>
            <a:off x="1114471" y="3277896"/>
            <a:ext cx="261889" cy="2160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Egyenes összekötő nyíllal 56"/>
          <p:cNvCxnSpPr/>
          <p:nvPr/>
        </p:nvCxnSpPr>
        <p:spPr>
          <a:xfrm flipV="1">
            <a:off x="7033358" y="2893291"/>
            <a:ext cx="87054" cy="5100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flipV="1">
            <a:off x="7033139" y="3151263"/>
            <a:ext cx="966940" cy="2123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Ellipszis 26"/>
          <p:cNvSpPr/>
          <p:nvPr/>
        </p:nvSpPr>
        <p:spPr>
          <a:xfrm>
            <a:off x="6971975" y="3295287"/>
            <a:ext cx="117873" cy="1080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14"/>
              <p:cNvSpPr txBox="1">
                <a:spLocks noChangeArrowheads="1"/>
              </p:cNvSpPr>
              <p:nvPr/>
            </p:nvSpPr>
            <p:spPr bwMode="auto">
              <a:xfrm>
                <a:off x="8026086" y="5527248"/>
                <a:ext cx="2924134" cy="954107"/>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sz="2800" i="1">
                              <a:latin typeface="Cambria Math"/>
                            </a:rPr>
                          </m:ctrlPr>
                        </m:sSupPr>
                        <m:e>
                          <m:r>
                            <a:rPr lang="en-US" sz="2800" i="1">
                              <a:latin typeface="Cambria Math"/>
                            </a:rPr>
                            <m:t>𝑥</m:t>
                          </m:r>
                        </m:e>
                        <m:sup>
                          <m:r>
                            <a:rPr lang="en-US" sz="2800" i="1">
                              <a:latin typeface="Cambria Math"/>
                            </a:rPr>
                            <m:t>′</m:t>
                          </m:r>
                        </m:sup>
                      </m:sSup>
                      <m:r>
                        <a:rPr lang="en-US" sz="2800" i="1">
                          <a:latin typeface="Cambria Math" panose="02040503050406030204" pitchFamily="18" charset="0"/>
                        </a:rPr>
                        <m:t>=</m:t>
                      </m:r>
                      <m:r>
                        <a:rPr lang="en-US" sz="2800" i="1">
                          <a:latin typeface="Cambria Math" panose="02040503050406030204" pitchFamily="18" charset="0"/>
                        </a:rPr>
                        <m:t>𝑎𝑥</m:t>
                      </m:r>
                      <m:r>
                        <a:rPr lang="en-US" sz="2800" i="1">
                          <a:latin typeface="Cambria Math" panose="02040503050406030204" pitchFamily="18" charset="0"/>
                        </a:rPr>
                        <m:t>+</m:t>
                      </m:r>
                      <m:r>
                        <a:rPr lang="en-US" sz="2800" i="1">
                          <a:latin typeface="Cambria Math" panose="02040503050406030204" pitchFamily="18" charset="0"/>
                        </a:rPr>
                        <m:t>𝑏𝑦</m:t>
                      </m:r>
                      <m:r>
                        <a:rPr lang="en-US" sz="2800" i="1">
                          <a:latin typeface="Cambria Math" panose="02040503050406030204" pitchFamily="18" charset="0"/>
                        </a:rPr>
                        <m:t>+</m:t>
                      </m:r>
                      <m:r>
                        <a:rPr lang="en-US" sz="2800" i="1">
                          <a:latin typeface="Cambria Math" panose="02040503050406030204" pitchFamily="18" charset="0"/>
                        </a:rPr>
                        <m:t>𝑐</m:t>
                      </m:r>
                    </m:oMath>
                  </m:oMathPara>
                </a14:m>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a:rPr>
                          </m:ctrlPr>
                        </m:sSupPr>
                        <m:e>
                          <m:r>
                            <a:rPr lang="en-US" sz="2800" i="1">
                              <a:latin typeface="Cambria Math"/>
                            </a:rPr>
                            <m:t>𝑦</m:t>
                          </m:r>
                        </m:e>
                        <m:sup>
                          <m:r>
                            <a:rPr lang="en-US" sz="2800" i="1">
                              <a:latin typeface="Cambria Math"/>
                            </a:rPr>
                            <m:t>′</m:t>
                          </m:r>
                        </m:sup>
                      </m:sSup>
                      <m:r>
                        <a:rPr lang="en-US" sz="2800" i="1">
                          <a:latin typeface="Cambria Math" panose="02040503050406030204" pitchFamily="18" charset="0"/>
                        </a:rPr>
                        <m:t>=</m:t>
                      </m:r>
                      <m:r>
                        <a:rPr lang="en-US" sz="2800" i="1">
                          <a:latin typeface="Cambria Math" panose="02040503050406030204" pitchFamily="18" charset="0"/>
                        </a:rPr>
                        <m:t>𝑑𝑥</m:t>
                      </m:r>
                      <m:r>
                        <a:rPr lang="en-US" sz="2800" i="1">
                          <a:latin typeface="Cambria Math" panose="02040503050406030204" pitchFamily="18" charset="0"/>
                        </a:rPr>
                        <m:t>+</m:t>
                      </m:r>
                      <m:r>
                        <a:rPr lang="en-US" sz="2800" i="1">
                          <a:latin typeface="Cambria Math" panose="02040503050406030204" pitchFamily="18" charset="0"/>
                        </a:rPr>
                        <m:t>𝑒𝑦</m:t>
                      </m:r>
                      <m:r>
                        <a:rPr lang="en-US" sz="2800" i="1">
                          <a:latin typeface="Cambria Math" panose="02040503050406030204" pitchFamily="18" charset="0"/>
                        </a:rPr>
                        <m:t>+</m:t>
                      </m:r>
                      <m:r>
                        <a:rPr lang="en-US" sz="2800" i="1">
                          <a:latin typeface="Cambria Math" panose="02040503050406030204" pitchFamily="18" charset="0"/>
                        </a:rPr>
                        <m:t>𝑓</m:t>
                      </m:r>
                    </m:oMath>
                  </m:oMathPara>
                </a14:m>
                <a:endParaRPr lang="en-US" altLang="hu-HU" sz="2800" i="1" dirty="0"/>
              </a:p>
            </p:txBody>
          </p:sp>
        </mc:Choice>
        <mc:Fallback xmlns="">
          <p:sp>
            <p:nvSpPr>
              <p:cNvPr id="66" name="TextBox 14"/>
              <p:cNvSpPr txBox="1">
                <a:spLocks noRot="1" noChangeAspect="1" noMove="1" noResize="1" noEditPoints="1" noAdjustHandles="1" noChangeArrowheads="1" noChangeShapeType="1" noTextEdit="1"/>
              </p:cNvSpPr>
              <p:nvPr/>
            </p:nvSpPr>
            <p:spPr bwMode="auto">
              <a:xfrm>
                <a:off x="8026086" y="5527248"/>
                <a:ext cx="2924134" cy="954107"/>
              </a:xfrm>
              <a:prstGeom prst="rect">
                <a:avLst/>
              </a:prstGeom>
              <a:blipFill>
                <a:blip r:embed="rId12"/>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grpSp>
        <p:nvGrpSpPr>
          <p:cNvPr id="14" name="Csoportba foglalás 13"/>
          <p:cNvGrpSpPr/>
          <p:nvPr/>
        </p:nvGrpSpPr>
        <p:grpSpPr>
          <a:xfrm>
            <a:off x="1775520" y="5265204"/>
            <a:ext cx="4810273" cy="1509172"/>
            <a:chOff x="-3793292" y="5306933"/>
            <a:chExt cx="4810273" cy="1514325"/>
          </a:xfrm>
        </p:grpSpPr>
        <p:sp>
          <p:nvSpPr>
            <p:cNvPr id="60" name="Téglalap 59"/>
            <p:cNvSpPr/>
            <p:nvPr/>
          </p:nvSpPr>
          <p:spPr>
            <a:xfrm>
              <a:off x="-3793291" y="5358759"/>
              <a:ext cx="4810272" cy="14624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800" b="1" kern="1200">
                  <a:solidFill>
                    <a:schemeClr val="lt1"/>
                  </a:solidFill>
                  <a:latin typeface="+mn-lt"/>
                  <a:ea typeface="+mn-ea"/>
                  <a:cs typeface="+mn-cs"/>
                </a:defRPr>
              </a:lvl1pPr>
              <a:lvl2pPr marL="457200" algn="l" rtl="0" eaLnBrk="0" fontAlgn="base" hangingPunct="0">
                <a:spcBef>
                  <a:spcPct val="0"/>
                </a:spcBef>
                <a:spcAft>
                  <a:spcPct val="0"/>
                </a:spcAft>
                <a:defRPr sz="2800" b="1" kern="1200">
                  <a:solidFill>
                    <a:schemeClr val="lt1"/>
                  </a:solidFill>
                  <a:latin typeface="+mn-lt"/>
                  <a:ea typeface="+mn-ea"/>
                  <a:cs typeface="+mn-cs"/>
                </a:defRPr>
              </a:lvl2pPr>
              <a:lvl3pPr marL="914400" algn="l" rtl="0" eaLnBrk="0" fontAlgn="base" hangingPunct="0">
                <a:spcBef>
                  <a:spcPct val="0"/>
                </a:spcBef>
                <a:spcAft>
                  <a:spcPct val="0"/>
                </a:spcAft>
                <a:defRPr sz="2800" b="1" kern="1200">
                  <a:solidFill>
                    <a:schemeClr val="lt1"/>
                  </a:solidFill>
                  <a:latin typeface="+mn-lt"/>
                  <a:ea typeface="+mn-ea"/>
                  <a:cs typeface="+mn-cs"/>
                </a:defRPr>
              </a:lvl3pPr>
              <a:lvl4pPr marL="1371600" algn="l" rtl="0" eaLnBrk="0" fontAlgn="base" hangingPunct="0">
                <a:spcBef>
                  <a:spcPct val="0"/>
                </a:spcBef>
                <a:spcAft>
                  <a:spcPct val="0"/>
                </a:spcAft>
                <a:defRPr sz="2800" b="1" kern="1200">
                  <a:solidFill>
                    <a:schemeClr val="lt1"/>
                  </a:solidFill>
                  <a:latin typeface="+mn-lt"/>
                  <a:ea typeface="+mn-ea"/>
                  <a:cs typeface="+mn-cs"/>
                </a:defRPr>
              </a:lvl4pPr>
              <a:lvl5pPr marL="1828800" algn="l" rtl="0" eaLnBrk="0" fontAlgn="base" hangingPunct="0">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56" name="Szövegdoboz 56"/>
                <p:cNvSpPr txBox="1"/>
                <p:nvPr/>
              </p:nvSpPr>
              <p:spPr>
                <a:xfrm>
                  <a:off x="-3793292" y="6278449"/>
                  <a:ext cx="2789353"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a:rPr>
                            </m:ctrlPr>
                          </m:dPr>
                          <m:e>
                            <m:sSup>
                              <m:sSupPr>
                                <m:ctrlPr>
                                  <a:rPr lang="en-US" sz="2400" b="0" i="1">
                                    <a:latin typeface="Cambria Math"/>
                                  </a:rPr>
                                </m:ctrlPr>
                              </m:sSupPr>
                              <m:e>
                                <m:r>
                                  <a:rPr lang="en-US" sz="2400" b="0" i="1">
                                    <a:latin typeface="Cambria Math"/>
                                  </a:rPr>
                                  <m:t>𝑥</m:t>
                                </m:r>
                              </m:e>
                              <m:sup>
                                <m:r>
                                  <a:rPr lang="en-US" sz="2400" b="0" i="1">
                                    <a:latin typeface="Cambria Math"/>
                                  </a:rPr>
                                  <m:t>′</m:t>
                                </m:r>
                              </m:sup>
                            </m:sSup>
                            <m:r>
                              <a:rPr lang="en-US" sz="2400" b="0" i="1">
                                <a:latin typeface="Cambria Math"/>
                              </a:rPr>
                              <m:t>,</m:t>
                            </m:r>
                            <m:sSup>
                              <m:sSupPr>
                                <m:ctrlPr>
                                  <a:rPr lang="en-US" sz="2400" b="0" i="1">
                                    <a:latin typeface="Cambria Math"/>
                                  </a:rPr>
                                </m:ctrlPr>
                              </m:sSupPr>
                              <m:e>
                                <m:r>
                                  <a:rPr lang="en-US" sz="2400" b="0" i="1">
                                    <a:latin typeface="Cambria Math"/>
                                  </a:rPr>
                                  <m:t>𝑦</m:t>
                                </m:r>
                              </m:e>
                              <m:sup>
                                <m:r>
                                  <a:rPr lang="en-US" sz="2400" b="0" i="1">
                                    <a:latin typeface="Cambria Math"/>
                                  </a:rPr>
                                  <m:t>′</m:t>
                                </m:r>
                              </m:sup>
                            </m:sSup>
                            <m:r>
                              <a:rPr lang="en-US" sz="2400" b="0" i="1">
                                <a:latin typeface="Cambria Math"/>
                              </a:rPr>
                              <m:t>,1</m:t>
                            </m:r>
                          </m:e>
                        </m:d>
                        <m:r>
                          <a:rPr lang="en-US" sz="2400" b="0" i="1">
                            <a:latin typeface="Cambria Math"/>
                          </a:rPr>
                          <m:t>=</m:t>
                        </m:r>
                        <m:r>
                          <a:rPr lang="en-US" sz="2400" i="1">
                            <a:latin typeface="Cambria Math"/>
                          </a:rPr>
                          <m:t>[</m:t>
                        </m:r>
                        <m:r>
                          <a:rPr lang="en-US" sz="2400" b="0" i="1">
                            <a:latin typeface="Cambria Math"/>
                          </a:rPr>
                          <m:t>𝑥</m:t>
                        </m:r>
                        <m:r>
                          <a:rPr lang="en-US" sz="2400" b="0" i="1">
                            <a:latin typeface="Cambria Math"/>
                          </a:rPr>
                          <m:t>,</m:t>
                        </m:r>
                        <m:r>
                          <a:rPr lang="en-US" sz="2400" b="0" i="1">
                            <a:latin typeface="Cambria Math"/>
                          </a:rPr>
                          <m:t>𝑦</m:t>
                        </m:r>
                        <m:r>
                          <a:rPr lang="en-US" sz="2400" b="0" i="1">
                            <a:latin typeface="Cambria Math"/>
                          </a:rPr>
                          <m:t>,1]</m:t>
                        </m:r>
                      </m:oMath>
                    </m:oMathPara>
                  </a14:m>
                  <a:endParaRPr lang="en-US" sz="2400" dirty="0"/>
                </a:p>
              </p:txBody>
            </p:sp>
          </mc:Choice>
          <mc:Fallback xmlns="">
            <p:sp>
              <p:nvSpPr>
                <p:cNvPr id="56" name="Szövegdoboz 56"/>
                <p:cNvSpPr txBox="1">
                  <a:spLocks noRot="1" noChangeAspect="1" noMove="1" noResize="1" noEditPoints="1" noAdjustHandles="1" noChangeArrowheads="1" noChangeShapeType="1" noTextEdit="1"/>
                </p:cNvSpPr>
                <p:nvPr/>
              </p:nvSpPr>
              <p:spPr>
                <a:xfrm>
                  <a:off x="-3793292" y="6278449"/>
                  <a:ext cx="2789353" cy="461665"/>
                </a:xfrm>
                <a:prstGeom prst="rect">
                  <a:avLst/>
                </a:prstGeom>
                <a:blipFill>
                  <a:blip r:embed="rId13"/>
                  <a:stretch>
                    <a:fillRect r="-218" b="-20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8" name="Téglalap 57"/>
                <p:cNvSpPr/>
                <p:nvPr/>
              </p:nvSpPr>
              <p:spPr>
                <a:xfrm>
                  <a:off x="-1244793" y="5306933"/>
                  <a:ext cx="2261773" cy="1514325"/>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rPr>
                            </m:ctrlPr>
                          </m:dPr>
                          <m:e>
                            <m:m>
                              <m:mPr>
                                <m:mcs>
                                  <m:mc>
                                    <m:mcPr>
                                      <m:count m:val="3"/>
                                      <m:mcJc m:val="center"/>
                                    </m:mcPr>
                                  </m:mc>
                                </m:mcs>
                                <m:ctrlPr>
                                  <a:rPr lang="en-US" sz="2400" i="1">
                                    <a:latin typeface="Cambria Math"/>
                                  </a:rPr>
                                </m:ctrlPr>
                              </m:mPr>
                              <m:mr>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𝒊</m:t>
                                      </m:r>
                                      <m:r>
                                        <a:rPr lang="en-US" sz="2400" i="1">
                                          <a:latin typeface="Cambria Math"/>
                                        </a:rPr>
                                        <m:t>′</m:t>
                                      </m:r>
                                    </m:e>
                                    <m:sub>
                                      <m:r>
                                        <a:rPr lang="en-US" sz="2400" b="0" i="1">
                                          <a:latin typeface="Cambria Math"/>
                                        </a:rPr>
                                        <m:t>𝑦</m:t>
                                      </m:r>
                                    </m:sub>
                                    <m:sup/>
                                  </m:sSubSup>
                                </m:e>
                                <m:e>
                                  <m:r>
                                    <a:rPr lang="en-US" sz="2400" b="0">
                                      <a:latin typeface="Cambria Math"/>
                                    </a:rPr>
                                    <m:t>0</m:t>
                                  </m:r>
                                </m:e>
                              </m:mr>
                              <m:mr>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𝒋</m:t>
                                      </m:r>
                                      <m:r>
                                        <a:rPr lang="en-US" sz="2400" i="1">
                                          <a:latin typeface="Cambria Math"/>
                                        </a:rPr>
                                        <m:t>′</m:t>
                                      </m:r>
                                    </m:e>
                                    <m:sub>
                                      <m:r>
                                        <a:rPr lang="en-US" sz="2400" b="0" i="1">
                                          <a:latin typeface="Cambria Math"/>
                                        </a:rPr>
                                        <m:t>𝑦</m:t>
                                      </m:r>
                                    </m:sub>
                                    <m:sup/>
                                  </m:sSubSup>
                                </m:e>
                                <m:e>
                                  <m:r>
                                    <a:rPr lang="en-US" sz="2400" b="0" i="1">
                                      <a:latin typeface="Cambria Math"/>
                                    </a:rPr>
                                    <m:t>0</m:t>
                                  </m:r>
                                </m:e>
                              </m:mr>
                              <m:mr>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𝑥</m:t>
                                      </m:r>
                                    </m:sub>
                                    <m:sup/>
                                  </m:sSubSup>
                                </m:e>
                                <m:e>
                                  <m:sSubSup>
                                    <m:sSubSupPr>
                                      <m:ctrlPr>
                                        <a:rPr lang="en-US" sz="2400" i="1">
                                          <a:latin typeface="Cambria Math"/>
                                        </a:rPr>
                                      </m:ctrlPr>
                                    </m:sSubSupPr>
                                    <m:e>
                                      <m:r>
                                        <a:rPr lang="en-US" sz="2400" i="1">
                                          <a:latin typeface="Cambria Math"/>
                                        </a:rPr>
                                        <m:t>𝒐</m:t>
                                      </m:r>
                                      <m:r>
                                        <a:rPr lang="en-US" sz="2400" i="1">
                                          <a:latin typeface="Cambria Math"/>
                                        </a:rPr>
                                        <m:t>′</m:t>
                                      </m:r>
                                    </m:e>
                                    <m:sub>
                                      <m:r>
                                        <a:rPr lang="en-US" sz="2400" b="0" i="1">
                                          <a:latin typeface="Cambria Math"/>
                                        </a:rPr>
                                        <m:t>𝑦</m:t>
                                      </m:r>
                                    </m:sub>
                                    <m:sup/>
                                  </m:sSubSup>
                                </m:e>
                                <m:e>
                                  <m:r>
                                    <a:rPr lang="en-US" sz="2400" b="0" i="1">
                                      <a:latin typeface="Cambria Math"/>
                                    </a:rPr>
                                    <m:t>1</m:t>
                                  </m:r>
                                </m:e>
                              </m:mr>
                            </m:m>
                          </m:e>
                        </m:d>
                      </m:oMath>
                    </m:oMathPara>
                  </a14:m>
                  <a:endParaRPr lang="en-US" dirty="0"/>
                </a:p>
              </p:txBody>
            </p:sp>
          </mc:Choice>
          <mc:Fallback xmlns="">
            <p:sp>
              <p:nvSpPr>
                <p:cNvPr id="58" name="Téglalap 57"/>
                <p:cNvSpPr>
                  <a:spLocks noRot="1" noChangeAspect="1" noMove="1" noResize="1" noEditPoints="1" noAdjustHandles="1" noChangeArrowheads="1" noChangeShapeType="1" noTextEdit="1"/>
                </p:cNvSpPr>
                <p:nvPr/>
              </p:nvSpPr>
              <p:spPr>
                <a:xfrm>
                  <a:off x="-1244793" y="5306933"/>
                  <a:ext cx="2261773" cy="1514325"/>
                </a:xfrm>
                <a:prstGeom prst="rect">
                  <a:avLst/>
                </a:prstGeom>
                <a:blipFill>
                  <a:blip r:embed="rId14"/>
                  <a:stretch>
                    <a:fillRect/>
                  </a:stretch>
                </a:blipFill>
              </p:spPr>
              <p:txBody>
                <a:bodyPr/>
                <a:lstStyle/>
                <a:p>
                  <a:r>
                    <a:rPr lang="hu-HU">
                      <a:noFill/>
                    </a:rPr>
                    <a:t> </a:t>
                  </a:r>
                </a:p>
              </p:txBody>
            </p:sp>
          </mc:Fallback>
        </mc:AlternateContent>
      </p:grpSp>
    </p:spTree>
    <p:extLst>
      <p:ext uri="{BB962C8B-B14F-4D97-AF65-F5344CB8AC3E}">
        <p14:creationId xmlns:p14="http://schemas.microsoft.com/office/powerpoint/2010/main" val="287203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4.72222E-6 2.22222E-6 L -0.00468 0.84629 " pathEditMode="relative" rAng="0" ptsTypes="AA">
                                      <p:cBhvr>
                                        <p:cTn id="87" dur="1000" fill="hold"/>
                                        <p:tgtEl>
                                          <p:spTgt spid="30"/>
                                        </p:tgtEl>
                                        <p:attrNameLst>
                                          <p:attrName>ppt_x</p:attrName>
                                          <p:attrName>ppt_y</p:attrName>
                                        </p:attrNameLst>
                                      </p:cBhvr>
                                      <p:rCtr x="-243" y="42315"/>
                                    </p:animMotion>
                                  </p:childTnLst>
                                </p:cTn>
                              </p:par>
                            </p:childTnLst>
                          </p:cTn>
                        </p:par>
                        <p:par>
                          <p:cTn id="88" fill="hold">
                            <p:stCondLst>
                              <p:cond delay="1000"/>
                            </p:stCondLst>
                            <p:childTnLst>
                              <p:par>
                                <p:cTn id="89" presetID="1" presetClass="exit" presetSubtype="0" fill="hold" nodeType="after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3"/>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1000"/>
                            </p:stCondLst>
                            <p:childTnLst>
                              <p:par>
                                <p:cTn id="98" presetID="1" presetClass="entr" presetSubtype="0" fill="hold" grpId="0" nodeType="afterEffect">
                                  <p:stCondLst>
                                    <p:cond delay="0"/>
                                  </p:stCondLst>
                                  <p:childTnLst>
                                    <p:set>
                                      <p:cBhvr>
                                        <p:cTn id="99" dur="1" fill="hold">
                                          <p:stCondLst>
                                            <p:cond delay="0"/>
                                          </p:stCondLst>
                                        </p:cTn>
                                        <p:tgtEl>
                                          <p:spTgt spid="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52"/>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fill="hold"/>
                                        <p:tgtEl>
                                          <p:spTgt spid="46"/>
                                        </p:tgtEl>
                                        <p:attrNameLst>
                                          <p:attrName>ppt_x</p:attrName>
                                        </p:attrNameLst>
                                      </p:cBhvr>
                                      <p:tavLst>
                                        <p:tav tm="0">
                                          <p:val>
                                            <p:strVal val="1+#ppt_w/2"/>
                                          </p:val>
                                        </p:tav>
                                        <p:tav tm="100000">
                                          <p:val>
                                            <p:strVal val="#ppt_x"/>
                                          </p:val>
                                        </p:tav>
                                      </p:tavLst>
                                    </p:anim>
                                    <p:anim calcmode="lin" valueType="num">
                                      <p:cBhvr additive="base">
                                        <p:cTn id="113" dur="500" fill="hold"/>
                                        <p:tgtEl>
                                          <p:spTgt spid="46"/>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500" fill="hold"/>
                                        <p:tgtEl>
                                          <p:spTgt spid="47"/>
                                        </p:tgtEl>
                                        <p:attrNameLst>
                                          <p:attrName>ppt_x</p:attrName>
                                        </p:attrNameLst>
                                      </p:cBhvr>
                                      <p:tavLst>
                                        <p:tav tm="0">
                                          <p:val>
                                            <p:strVal val="1+#ppt_w/2"/>
                                          </p:val>
                                        </p:tav>
                                        <p:tav tm="100000">
                                          <p:val>
                                            <p:strVal val="#ppt_x"/>
                                          </p:val>
                                        </p:tav>
                                      </p:tavLst>
                                    </p:anim>
                                    <p:anim calcmode="lin" valueType="num">
                                      <p:cBhvr additive="base">
                                        <p:cTn id="11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nodeType="click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additive="base">
                                        <p:cTn id="126" dur="500" fill="hold"/>
                                        <p:tgtEl>
                                          <p:spTgt spid="14"/>
                                        </p:tgtEl>
                                        <p:attrNameLst>
                                          <p:attrName>ppt_x</p:attrName>
                                        </p:attrNameLst>
                                      </p:cBhvr>
                                      <p:tavLst>
                                        <p:tav tm="0">
                                          <p:val>
                                            <p:strVal val="0-#ppt_w/2"/>
                                          </p:val>
                                        </p:tav>
                                        <p:tav tm="100000">
                                          <p:val>
                                            <p:strVal val="#ppt_x"/>
                                          </p:val>
                                        </p:tav>
                                      </p:tavLst>
                                    </p:anim>
                                    <p:anim calcmode="lin" valueType="num">
                                      <p:cBhvr additive="base">
                                        <p:cTn id="1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animBg="1"/>
      <p:bldP spid="17" grpId="0" animBg="1"/>
      <p:bldP spid="18" grpId="0"/>
      <p:bldP spid="19" grpId="0"/>
      <p:bldP spid="21" grpId="0" animBg="1"/>
      <p:bldP spid="22" grpId="0" animBg="1"/>
      <p:bldP spid="23" grpId="0"/>
      <p:bldP spid="28" grpId="0" animBg="1"/>
      <p:bldP spid="29" grpId="0" animBg="1"/>
      <p:bldP spid="30" grpId="0" animBg="1"/>
      <p:bldP spid="30" grpId="1" animBg="1"/>
      <p:bldP spid="37" grpId="0"/>
      <p:bldP spid="38" grpId="0"/>
      <p:bldP spid="39" grpId="0"/>
      <p:bldP spid="40" grpId="0"/>
      <p:bldP spid="41" grpId="0"/>
      <p:bldP spid="42" grpId="0"/>
      <p:bldP spid="43" grpId="0"/>
      <p:bldP spid="46" grpId="0" animBg="1"/>
      <p:bldP spid="47" grpId="0" animBg="1"/>
      <p:bldP spid="3" grpId="0"/>
      <p:bldP spid="52" grpId="0"/>
      <p:bldP spid="53" grpId="0"/>
      <p:bldP spid="20" grpId="0" animBg="1"/>
      <p:bldP spid="27"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12192000" cy="1143000"/>
          </a:xfrm>
        </p:spPr>
        <p:txBody>
          <a:bodyPr>
            <a:normAutofit/>
          </a:bodyPr>
          <a:lstStyle/>
          <a:p>
            <a:r>
              <a:rPr lang="hu-HU" dirty="0" smtClean="0">
                <a:solidFill>
                  <a:srgbClr val="FF0000"/>
                </a:solidFill>
              </a:rPr>
              <a:t>Szeretjük a </a:t>
            </a:r>
            <a:r>
              <a:rPr lang="hu-HU" dirty="0" smtClean="0">
                <a:solidFill>
                  <a:srgbClr val="FF0000"/>
                </a:solidFill>
              </a:rPr>
              <a:t>mátrixokat, mert szorzásu</a:t>
            </a:r>
            <a:r>
              <a:rPr lang="hu-HU" dirty="0" smtClean="0">
                <a:solidFill>
                  <a:srgbClr val="FF0000"/>
                </a:solidFill>
              </a:rPr>
              <a:t>k asszociatív</a:t>
            </a:r>
            <a:endParaRPr lang="hu-HU" dirty="0">
              <a:solidFill>
                <a:srgbClr val="FF0000"/>
              </a:solidFill>
            </a:endParaRPr>
          </a:p>
        </p:txBody>
      </p:sp>
      <p:sp>
        <p:nvSpPr>
          <p:cNvPr id="3" name="Tartalom helye 2"/>
          <p:cNvSpPr>
            <a:spLocks noGrp="1"/>
          </p:cNvSpPr>
          <p:nvPr>
            <p:ph idx="1"/>
          </p:nvPr>
        </p:nvSpPr>
        <p:spPr>
          <a:xfrm>
            <a:off x="609600" y="2024844"/>
            <a:ext cx="10972800" cy="4101320"/>
          </a:xfrm>
        </p:spPr>
        <p:txBody>
          <a:bodyPr/>
          <a:lstStyle/>
          <a:p>
            <a:r>
              <a:rPr lang="hu-HU" dirty="0" smtClean="0"/>
              <a:t>Transzformációk </a:t>
            </a:r>
            <a:r>
              <a:rPr lang="hu-HU" dirty="0" err="1"/>
              <a:t>konkatenációja</a:t>
            </a:r>
            <a:r>
              <a:rPr lang="hu-HU" dirty="0"/>
              <a:t>: </a:t>
            </a:r>
            <a:r>
              <a:rPr lang="hu-HU" dirty="0" smtClean="0"/>
              <a:t>Asszociatív</a:t>
            </a:r>
          </a:p>
          <a:p>
            <a:endParaRPr lang="hu-HU" dirty="0"/>
          </a:p>
          <a:p>
            <a:endParaRPr lang="hu-HU" dirty="0" smtClean="0"/>
          </a:p>
          <a:p>
            <a:endParaRPr lang="hu-HU" dirty="0"/>
          </a:p>
          <a:p>
            <a:endParaRPr lang="hu-HU" dirty="0" smtClean="0"/>
          </a:p>
          <a:p>
            <a:r>
              <a:rPr lang="hu-HU" dirty="0" smtClean="0"/>
              <a:t>Invertálható transzformációk </a:t>
            </a:r>
            <a:r>
              <a:rPr lang="hu-HU" u="sng" dirty="0" smtClean="0"/>
              <a:t>csoportot</a:t>
            </a:r>
            <a:r>
              <a:rPr lang="hu-HU" dirty="0" smtClean="0"/>
              <a:t> alkotnak</a:t>
            </a:r>
            <a:endParaRPr lang="en-US" dirty="0"/>
          </a:p>
          <a:p>
            <a:pPr marL="0" indent="0">
              <a:buNone/>
            </a:pPr>
            <a:endParaRPr lang="hu-HU" dirty="0"/>
          </a:p>
        </p:txBody>
      </p:sp>
      <mc:AlternateContent xmlns:mc="http://schemas.openxmlformats.org/markup-compatibility/2006" xmlns:a14="http://schemas.microsoft.com/office/drawing/2010/main">
        <mc:Choice Requires="a14">
          <p:sp>
            <p:nvSpPr>
              <p:cNvPr id="4" name="Rectangle 12"/>
              <p:cNvSpPr>
                <a:spLocks noChangeArrowheads="1"/>
              </p:cNvSpPr>
              <p:nvPr/>
            </p:nvSpPr>
            <p:spPr bwMode="auto">
              <a:xfrm>
                <a:off x="1775520" y="2960948"/>
                <a:ext cx="8748203" cy="15696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d>
                      <m:dPr>
                        <m:begChr m:val="["/>
                        <m:endChr m:val="]"/>
                        <m:ctrlPr>
                          <a:rPr lang="en-US" sz="3200" i="1" smtClean="0">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𝑥</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𝑦</m:t>
                            </m:r>
                          </m:e>
                          <m:sup>
                            <m:r>
                              <a:rPr lang="en-US" sz="3200" i="1">
                                <a:latin typeface="Cambria Math" panose="02040503050406030204" pitchFamily="18" charset="0"/>
                                <a:ea typeface="Cambria Math" panose="02040503050406030204" pitchFamily="18" charset="0"/>
                              </a:rPr>
                              <m:t>′</m:t>
                            </m:r>
                          </m:sup>
                        </m:sSup>
                        <m:r>
                          <a:rPr lang="en-US" sz="3200" i="1">
                            <a:latin typeface="Cambria Math" panose="02040503050406030204" pitchFamily="18" charset="0"/>
                            <a:ea typeface="Cambria Math" panose="02040503050406030204" pitchFamily="18" charset="0"/>
                          </a:rPr>
                          <m:t>,</m:t>
                        </m:r>
                        <m:sSup>
                          <m:sSupPr>
                            <m:ctrlPr>
                              <a:rPr lang="en-US" sz="3200" i="1">
                                <a:latin typeface="Cambria Math"/>
                                <a:ea typeface="Cambria Math" panose="02040503050406030204" pitchFamily="18" charset="0"/>
                              </a:rPr>
                            </m:ctrlPr>
                          </m:sSupPr>
                          <m:e>
                            <m:r>
                              <a:rPr lang="hu-HU" sz="3200" b="0" i="1" smtClean="0">
                                <a:latin typeface="Cambria Math" panose="02040503050406030204" pitchFamily="18" charset="0"/>
                                <a:ea typeface="Cambria Math" panose="02040503050406030204" pitchFamily="18" charset="0"/>
                              </a:rPr>
                              <m:t>𝑧</m:t>
                            </m:r>
                          </m:e>
                          <m:sup>
                            <m:r>
                              <a:rPr lang="en-US" sz="3200" i="1">
                                <a:latin typeface="Cambria Math" panose="02040503050406030204" pitchFamily="18" charset="0"/>
                                <a:ea typeface="Cambria Math" panose="02040503050406030204" pitchFamily="18" charset="0"/>
                              </a:rPr>
                              <m:t>′</m:t>
                            </m:r>
                          </m:sup>
                        </m:sSup>
                        <m:r>
                          <a:rPr lang="hu-HU"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1</m:t>
                        </m:r>
                      </m:e>
                    </m:d>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1</m:t>
                        </m:r>
                      </m:e>
                    </m:d>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oMath>
                </a14:m>
                <a:r>
                  <a:rPr lang="en-US" altLang="hu-HU" sz="3200" dirty="0"/>
                  <a:t>)</a:t>
                </a:r>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endParaRPr lang="en-US" sz="3200" i="1" dirty="0">
                  <a:latin typeface="Cambria Math" panose="02040503050406030204" pitchFamily="18" charset="0"/>
                  <a:ea typeface="Cambria Math" panose="02040503050406030204" pitchFamily="18" charset="0"/>
                </a:endParaRPr>
              </a:p>
              <a:p>
                <a:r>
                  <a:rPr lang="en-US" sz="3200" dirty="0">
                    <a:ea typeface="Cambria Math" panose="02040503050406030204" pitchFamily="18" charset="0"/>
                  </a:rPr>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,1</m:t>
                        </m:r>
                      </m:e>
                    </m:d>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a:latin typeface="Cambria Math" panose="02040503050406030204" pitchFamily="18" charset="0"/>
                        <a:ea typeface="Cambria Math" panose="02040503050406030204" pitchFamily="18" charset="0"/>
                      </a:rPr>
                      <m:t> …</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b="1" i="1">
                            <a:latin typeface="Cambria Math" panose="02040503050406030204" pitchFamily="18" charset="0"/>
                            <a:ea typeface="Cambria Math" panose="02040503050406030204" pitchFamily="18" charset="0"/>
                          </a:rPr>
                          <m:t>𝑻</m:t>
                        </m:r>
                      </m:e>
                      <m:sub>
                        <m:r>
                          <a:rPr lang="en-US" sz="3200" i="1">
                            <a:latin typeface="Cambria Math" panose="02040503050406030204" pitchFamily="18" charset="0"/>
                            <a:ea typeface="Cambria Math" panose="02040503050406030204" pitchFamily="18" charset="0"/>
                          </a:rPr>
                          <m:t>𝑛</m:t>
                        </m:r>
                      </m:sub>
                    </m:sSub>
                  </m:oMath>
                </a14:m>
                <a:r>
                  <a:rPr lang="en-US" altLang="hu-HU" sz="3200" dirty="0"/>
                  <a:t>)</a:t>
                </a:r>
              </a:p>
              <a:p>
                <a:r>
                  <a:rPr lang="en-US" altLang="hu-HU" sz="3200" dirty="0"/>
                  <a:t>                        </a:t>
                </a:r>
                <a14:m>
                  <m:oMath xmlns:m="http://schemas.openxmlformats.org/officeDocument/2006/math">
                    <m:r>
                      <a:rPr lang="en-US" sz="320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𝑧</m:t>
                        </m:r>
                        <m:r>
                          <a:rPr lang="hu-HU" sz="3200" i="1">
                            <a:latin typeface="Cambria Math" panose="02040503050406030204" pitchFamily="18" charset="0"/>
                            <a:ea typeface="Cambria Math" panose="02040503050406030204" pitchFamily="18" charset="0"/>
                          </a:rPr>
                          <m:t>,1</m:t>
                        </m:r>
                      </m:e>
                    </m:d>
                    <m:r>
                      <a:rPr lang="en-US" sz="3200"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𝑻</m:t>
                    </m:r>
                  </m:oMath>
                </a14:m>
                <a:endParaRPr lang="en-US" altLang="hu-HU" sz="3200" dirty="0"/>
              </a:p>
            </p:txBody>
          </p:sp>
        </mc:Choice>
        <mc:Fallback xmlns="">
          <p:sp>
            <p:nvSpPr>
              <p:cNvPr id="4" name="Rectangle 12"/>
              <p:cNvSpPr>
                <a:spLocks noRot="1" noChangeAspect="1" noMove="1" noResize="1" noEditPoints="1" noAdjustHandles="1" noChangeArrowheads="1" noChangeShapeType="1" noTextEdit="1"/>
              </p:cNvSpPr>
              <p:nvPr/>
            </p:nvSpPr>
            <p:spPr bwMode="auto">
              <a:xfrm>
                <a:off x="1775520" y="2960948"/>
                <a:ext cx="8748203" cy="1569660"/>
              </a:xfrm>
              <a:prstGeom prst="rect">
                <a:avLst/>
              </a:prstGeom>
              <a:blipFill>
                <a:blip r:embed="rId2"/>
                <a:stretch>
                  <a:fillRect t="-54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extLst>
      <p:ext uri="{BB962C8B-B14F-4D97-AF65-F5344CB8AC3E}">
        <p14:creationId xmlns:p14="http://schemas.microsoft.com/office/powerpoint/2010/main" val="14063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ím 1"/>
          <p:cNvSpPr>
            <a:spLocks noGrp="1"/>
          </p:cNvSpPr>
          <p:nvPr>
            <p:ph type="title"/>
          </p:nvPr>
        </p:nvSpPr>
        <p:spPr>
          <a:xfrm>
            <a:off x="443372" y="265802"/>
            <a:ext cx="4932548" cy="1143000"/>
          </a:xfrm>
        </p:spPr>
        <p:txBody>
          <a:bodyPr>
            <a:normAutofit/>
          </a:bodyPr>
          <a:lstStyle/>
          <a:p>
            <a:r>
              <a:rPr lang="en-US" dirty="0" smtClean="0">
                <a:solidFill>
                  <a:srgbClr val="FF0000"/>
                </a:solidFill>
              </a:rPr>
              <a:t>2D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
        <p:nvSpPr>
          <p:cNvPr id="27" name="Line 5"/>
          <p:cNvSpPr>
            <a:spLocks noChangeShapeType="1"/>
          </p:cNvSpPr>
          <p:nvPr/>
        </p:nvSpPr>
        <p:spPr bwMode="auto">
          <a:xfrm>
            <a:off x="2296329" y="2265153"/>
            <a:ext cx="0" cy="142982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28" name="Line 6"/>
          <p:cNvSpPr>
            <a:spLocks noChangeShapeType="1"/>
          </p:cNvSpPr>
          <p:nvPr/>
        </p:nvSpPr>
        <p:spPr bwMode="auto">
          <a:xfrm flipH="1">
            <a:off x="2296329" y="3694974"/>
            <a:ext cx="1440160"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p:sp>
        <p:nvSpPr>
          <p:cNvPr id="30" name="Line 7"/>
          <p:cNvSpPr>
            <a:spLocks noChangeShapeType="1"/>
          </p:cNvSpPr>
          <p:nvPr/>
        </p:nvSpPr>
        <p:spPr bwMode="auto">
          <a:xfrm flipH="1">
            <a:off x="2296626" y="2948850"/>
            <a:ext cx="1218228" cy="748357"/>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32" name="Rectangle 12"/>
              <p:cNvSpPr>
                <a:spLocks noChangeArrowheads="1"/>
              </p:cNvSpPr>
              <p:nvPr/>
            </p:nvSpPr>
            <p:spPr bwMode="auto">
              <a:xfrm>
                <a:off x="2746072" y="3211597"/>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p:sp>
            <p:nvSpPr>
              <p:cNvPr id="32" name="Rectangle 12"/>
              <p:cNvSpPr>
                <a:spLocks noRot="1" noChangeAspect="1" noMove="1" noResize="1" noEditPoints="1" noAdjustHandles="1" noChangeArrowheads="1" noChangeShapeType="1" noTextEdit="1"/>
              </p:cNvSpPr>
              <p:nvPr/>
            </p:nvSpPr>
            <p:spPr bwMode="auto">
              <a:xfrm>
                <a:off x="2746072" y="3211597"/>
                <a:ext cx="476605" cy="461665"/>
              </a:xfrm>
              <a:prstGeom prst="rect">
                <a:avLst/>
              </a:prstGeom>
              <a:blipFill rotWithShape="1">
                <a:blip r:embed="rId3"/>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3" name="AutoShape 26"/>
          <p:cNvSpPr>
            <a:spLocks noChangeArrowheads="1"/>
          </p:cNvSpPr>
          <p:nvPr/>
        </p:nvSpPr>
        <p:spPr bwMode="auto">
          <a:xfrm rot="5400000" flipH="1">
            <a:off x="1936265" y="3309212"/>
            <a:ext cx="863600" cy="7207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p:spPr>
        <p:txBody>
          <a:bodyPr wrap="none" anchor="ctr"/>
          <a:lstStyle/>
          <a:p>
            <a:endParaRPr lang="hu-HU"/>
          </a:p>
        </p:txBody>
      </p:sp>
      <p:sp>
        <p:nvSpPr>
          <p:cNvPr id="34" name="Ellipszis 33"/>
          <p:cNvSpPr/>
          <p:nvPr/>
        </p:nvSpPr>
        <p:spPr>
          <a:xfrm>
            <a:off x="856169" y="2265153"/>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ne 7"/>
          <p:cNvSpPr>
            <a:spLocks noChangeShapeType="1"/>
          </p:cNvSpPr>
          <p:nvPr/>
        </p:nvSpPr>
        <p:spPr bwMode="auto">
          <a:xfrm>
            <a:off x="1462627" y="2517842"/>
            <a:ext cx="833702" cy="1179364"/>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39" name="Rectangle 12"/>
              <p:cNvSpPr>
                <a:spLocks noChangeArrowheads="1"/>
              </p:cNvSpPr>
              <p:nvPr/>
            </p:nvSpPr>
            <p:spPr bwMode="auto">
              <a:xfrm>
                <a:off x="1864282" y="2720250"/>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p:sp>
            <p:nvSpPr>
              <p:cNvPr id="39" name="Rectangle 12"/>
              <p:cNvSpPr>
                <a:spLocks noRot="1" noChangeAspect="1" noMove="1" noResize="1" noEditPoints="1" noAdjustHandles="1" noChangeArrowheads="1" noChangeShapeType="1" noTextEdit="1"/>
              </p:cNvSpPr>
              <p:nvPr/>
            </p:nvSpPr>
            <p:spPr bwMode="auto">
              <a:xfrm>
                <a:off x="1864282" y="2720250"/>
                <a:ext cx="476605"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40" name="Egyenes összekötő 39"/>
          <p:cNvCxnSpPr>
            <a:stCxn id="30" idx="0"/>
          </p:cNvCxnSpPr>
          <p:nvPr/>
        </p:nvCxnSpPr>
        <p:spPr>
          <a:xfrm>
            <a:off x="3514854" y="2948850"/>
            <a:ext cx="0" cy="74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1480457" y="2517842"/>
            <a:ext cx="81697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églalap 41"/>
              <p:cNvSpPr/>
              <p:nvPr/>
            </p:nvSpPr>
            <p:spPr>
              <a:xfrm>
                <a:off x="2566783" y="3717387"/>
                <a:ext cx="11658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a:latin typeface="Cambria Math" panose="02040503050406030204" pitchFamily="18" charset="0"/>
                        </a:rPr>
                        <m:t>cos</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p:sp>
            <p:nvSpPr>
              <p:cNvPr id="42" name="Téglalap 41"/>
              <p:cNvSpPr>
                <a:spLocks noRot="1" noChangeAspect="1" noMove="1" noResize="1" noEditPoints="1" noAdjustHandles="1" noChangeArrowheads="1" noChangeShapeType="1" noTextEdit="1"/>
              </p:cNvSpPr>
              <p:nvPr/>
            </p:nvSpPr>
            <p:spPr>
              <a:xfrm>
                <a:off x="2566783" y="3717387"/>
                <a:ext cx="1165896" cy="461665"/>
              </a:xfrm>
              <a:prstGeom prst="rect">
                <a:avLst/>
              </a:prstGeom>
              <a:blipFill rotWithShape="1">
                <a:blip r:embed="rId5"/>
                <a:stretch>
                  <a:fillRect r="-1047" b="-18421"/>
                </a:stretch>
              </a:blipFill>
            </p:spPr>
            <p:txBody>
              <a:bodyPr/>
              <a:lstStyle/>
              <a:p>
                <a:r>
                  <a:rPr lang="en-US">
                    <a:noFill/>
                  </a:rPr>
                  <a:t> </a:t>
                </a:r>
              </a:p>
            </p:txBody>
          </p:sp>
        </mc:Fallback>
      </mc:AlternateContent>
      <p:cxnSp>
        <p:nvCxnSpPr>
          <p:cNvPr id="44" name="Egyenes összekötő nyíllal 43"/>
          <p:cNvCxnSpPr>
            <a:stCxn id="51" idx="2"/>
          </p:cNvCxnSpPr>
          <p:nvPr/>
        </p:nvCxnSpPr>
        <p:spPr>
          <a:xfrm>
            <a:off x="1692143" y="1957450"/>
            <a:ext cx="262386" cy="560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Line 6"/>
          <p:cNvSpPr>
            <a:spLocks noChangeShapeType="1"/>
          </p:cNvSpPr>
          <p:nvPr/>
        </p:nvSpPr>
        <p:spPr bwMode="auto">
          <a:xfrm>
            <a:off x="856169" y="3697206"/>
            <a:ext cx="1501076"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mc:Choice xmlns:a14="http://schemas.microsoft.com/office/drawing/2010/main" Requires="a14">
          <p:sp>
            <p:nvSpPr>
              <p:cNvPr id="49" name="Téglalap 48"/>
              <p:cNvSpPr/>
              <p:nvPr/>
            </p:nvSpPr>
            <p:spPr>
              <a:xfrm>
                <a:off x="3549508" y="5036380"/>
                <a:ext cx="3931397" cy="1283941"/>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3"/>
                                    <m:mcJc m:val="center"/>
                                  </m:mcPr>
                                </m:mc>
                              </m:mcs>
                              <m:ctrlPr>
                                <a:rPr lang="en-US" b="0" i="1">
                                  <a:latin typeface="Cambria Math"/>
                                </a:rPr>
                              </m:ctrlPr>
                            </m:mPr>
                            <m:mr>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a:rPr lang="en-US" b="0">
                                    <a:latin typeface="Cambria Math"/>
                                  </a:rPr>
                                  <m:t>0</m:t>
                                </m:r>
                              </m:e>
                            </m:mr>
                            <m:mr>
                              <m:e>
                                <m:r>
                                  <a:rPr lang="en-US" altLang="hu-HU" b="0">
                                    <a:latin typeface="Cambria Math" panose="02040503050406030204" pitchFamily="18" charset="0"/>
                                  </a:rPr>
                                  <m:t>−</m:t>
                                </m:r>
                                <m:r>
                                  <m:rPr>
                                    <m:sty m:val="p"/>
                                  </m:rPr>
                                  <a:rPr lang="hu-HU" altLang="hu-HU" b="0">
                                    <a:latin typeface="Cambria Math" panose="02040503050406030204" pitchFamily="18" charset="0"/>
                                  </a:rPr>
                                  <m:t>sin</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r>
                                  <m:rPr>
                                    <m:nor/>
                                  </m:rPr>
                                  <a:rPr lang="en-US" b="0" dirty="0"/>
                                  <m:t> </m:t>
                                </m:r>
                              </m:e>
                              <m:e>
                                <m:r>
                                  <m:rPr>
                                    <m:sty m:val="p"/>
                                  </m:rPr>
                                  <a:rPr lang="hu-HU" altLang="hu-HU" b="0">
                                    <a:latin typeface="Cambria Math" panose="02040503050406030204" pitchFamily="18" charset="0"/>
                                  </a:rPr>
                                  <m:t>cos</m:t>
                                </m:r>
                                <m:r>
                                  <a:rPr lang="hu-HU" altLang="hu-HU" b="0" i="1">
                                    <a:latin typeface="Cambria Math" panose="02040503050406030204" pitchFamily="18" charset="0"/>
                                  </a:rPr>
                                  <m:t>⁡(</m:t>
                                </m:r>
                                <m:r>
                                  <a:rPr lang="hu-HU" altLang="hu-HU" b="0" i="1">
                                    <a:latin typeface="Cambria Math" panose="02040503050406030204" pitchFamily="18" charset="0"/>
                                    <a:ea typeface="Cambria Math" panose="02040503050406030204" pitchFamily="18" charset="0"/>
                                  </a:rPr>
                                  <m:t>𝜑</m:t>
                                </m:r>
                                <m:r>
                                  <a:rPr lang="hu-HU" altLang="hu-HU" b="0" i="1">
                                    <a:latin typeface="Cambria Math" panose="02040503050406030204" pitchFamily="18" charset="0"/>
                                    <a:ea typeface="Cambria Math" panose="02040503050406030204" pitchFamily="18" charset="0"/>
                                  </a:rPr>
                                  <m:t>)</m:t>
                                </m:r>
                              </m:e>
                              <m:e>
                                <m:r>
                                  <a:rPr lang="en-US" b="0" i="1">
                                    <a:latin typeface="Cambria Math"/>
                                  </a:rPr>
                                  <m:t>0</m:t>
                                </m:r>
                              </m:e>
                            </m:mr>
                            <m:mr>
                              <m:e>
                                <m:r>
                                  <a:rPr lang="en-US" b="0" i="1">
                                    <a:latin typeface="Cambria Math" panose="02040503050406030204" pitchFamily="18" charset="0"/>
                                  </a:rPr>
                                  <m:t>0</m:t>
                                </m:r>
                              </m:e>
                              <m:e>
                                <m:r>
                                  <a:rPr lang="en-US" b="0" i="1">
                                    <a:latin typeface="Cambria Math" panose="02040503050406030204" pitchFamily="18" charset="0"/>
                                  </a:rPr>
                                  <m:t>0</m:t>
                                </m:r>
                              </m:e>
                              <m:e>
                                <m:r>
                                  <a:rPr lang="en-US" b="0" i="1">
                                    <a:latin typeface="Cambria Math"/>
                                  </a:rPr>
                                  <m:t>1</m:t>
                                </m:r>
                              </m:e>
                            </m:mr>
                          </m:m>
                        </m:e>
                      </m:d>
                    </m:oMath>
                  </m:oMathPara>
                </a14:m>
                <a:endParaRPr lang="en-US" sz="3200" dirty="0"/>
              </a:p>
            </p:txBody>
          </p:sp>
        </mc:Choice>
        <mc:Fallback>
          <p:sp>
            <p:nvSpPr>
              <p:cNvPr id="49" name="Téglalap 48"/>
              <p:cNvSpPr>
                <a:spLocks noRot="1" noChangeAspect="1" noMove="1" noResize="1" noEditPoints="1" noAdjustHandles="1" noChangeArrowheads="1" noChangeShapeType="1" noTextEdit="1"/>
              </p:cNvSpPr>
              <p:nvPr/>
            </p:nvSpPr>
            <p:spPr>
              <a:xfrm>
                <a:off x="3549508" y="5036380"/>
                <a:ext cx="3931397" cy="128394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églalap 49"/>
              <p:cNvSpPr/>
              <p:nvPr/>
            </p:nvSpPr>
            <p:spPr>
              <a:xfrm>
                <a:off x="3514855" y="2999140"/>
                <a:ext cx="11226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altLang="hu-HU">
                          <a:latin typeface="Cambria Math" panose="02040503050406030204" pitchFamily="18" charset="0"/>
                        </a:rPr>
                        <m:t>sin</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p:sp>
            <p:nvSpPr>
              <p:cNvPr id="50" name="Téglalap 49"/>
              <p:cNvSpPr>
                <a:spLocks noRot="1" noChangeAspect="1" noMove="1" noResize="1" noEditPoints="1" noAdjustHandles="1" noChangeArrowheads="1" noChangeShapeType="1" noTextEdit="1"/>
              </p:cNvSpPr>
              <p:nvPr/>
            </p:nvSpPr>
            <p:spPr>
              <a:xfrm>
                <a:off x="3514855" y="2999140"/>
                <a:ext cx="1122615" cy="461665"/>
              </a:xfrm>
              <a:prstGeom prst="rect">
                <a:avLst/>
              </a:prstGeom>
              <a:blipFill rotWithShape="1">
                <a:blip r:embed="rId7"/>
                <a:stretch>
                  <a:fillRect r="-543" b="-184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églalap 50"/>
              <p:cNvSpPr/>
              <p:nvPr/>
            </p:nvSpPr>
            <p:spPr>
              <a:xfrm>
                <a:off x="1016221" y="1495786"/>
                <a:ext cx="13518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a:latin typeface="Cambria Math" panose="02040503050406030204" pitchFamily="18" charset="0"/>
                        </a:rPr>
                        <m:t>−</m:t>
                      </m:r>
                      <m:r>
                        <m:rPr>
                          <m:sty m:val="p"/>
                        </m:rPr>
                        <a:rPr lang="hu-HU" altLang="hu-HU">
                          <a:latin typeface="Cambria Math" panose="02040503050406030204" pitchFamily="18" charset="0"/>
                        </a:rPr>
                        <m:t>sin</m:t>
                      </m:r>
                      <m:r>
                        <a:rPr lang="hu-HU" altLang="hu-HU" i="1">
                          <a:latin typeface="Cambria Math" panose="02040503050406030204" pitchFamily="18" charset="0"/>
                        </a:rPr>
                        <m:t>⁡(</m:t>
                      </m:r>
                      <m:r>
                        <a:rPr lang="hu-HU" altLang="hu-HU" i="1">
                          <a:latin typeface="Cambria Math" panose="02040503050406030204" pitchFamily="18" charset="0"/>
                          <a:ea typeface="Cambria Math" panose="02040503050406030204" pitchFamily="18" charset="0"/>
                        </a:rPr>
                        <m:t>𝜑</m:t>
                      </m:r>
                      <m:r>
                        <a:rPr lang="hu-HU" altLang="hu-HU" i="1">
                          <a:latin typeface="Cambria Math" panose="02040503050406030204" pitchFamily="18" charset="0"/>
                          <a:ea typeface="Cambria Math" panose="02040503050406030204" pitchFamily="18" charset="0"/>
                        </a:rPr>
                        <m:t>)</m:t>
                      </m:r>
                    </m:oMath>
                  </m:oMathPara>
                </a14:m>
                <a:endParaRPr lang="en-US" dirty="0"/>
              </a:p>
            </p:txBody>
          </p:sp>
        </mc:Choice>
        <mc:Fallback>
          <p:sp>
            <p:nvSpPr>
              <p:cNvPr id="51" name="Téglalap 50"/>
              <p:cNvSpPr>
                <a:spLocks noRot="1" noChangeAspect="1" noMove="1" noResize="1" noEditPoints="1" noAdjustHandles="1" noChangeArrowheads="1" noChangeShapeType="1" noTextEdit="1"/>
              </p:cNvSpPr>
              <p:nvPr/>
            </p:nvSpPr>
            <p:spPr>
              <a:xfrm>
                <a:off x="1016221" y="1495786"/>
                <a:ext cx="1351845" cy="461665"/>
              </a:xfrm>
              <a:prstGeom prst="rect">
                <a:avLst/>
              </a:prstGeom>
              <a:blipFill rotWithShape="1">
                <a:blip r:embed="rId8"/>
                <a:stretch>
                  <a:fillRect r="-905" b="-184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églalap 51"/>
              <p:cNvSpPr/>
              <p:nvPr/>
            </p:nvSpPr>
            <p:spPr>
              <a:xfrm>
                <a:off x="3776587" y="3479977"/>
                <a:ext cx="3754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oMath>
                  </m:oMathPara>
                </a14:m>
                <a:endParaRPr lang="hu-HU" dirty="0"/>
              </a:p>
            </p:txBody>
          </p:sp>
        </mc:Choice>
        <mc:Fallback>
          <p:sp>
            <p:nvSpPr>
              <p:cNvPr id="52" name="Téglalap 51"/>
              <p:cNvSpPr>
                <a:spLocks noRot="1" noChangeAspect="1" noMove="1" noResize="1" noEditPoints="1" noAdjustHandles="1" noChangeArrowheads="1" noChangeShapeType="1" noTextEdit="1"/>
              </p:cNvSpPr>
              <p:nvPr/>
            </p:nvSpPr>
            <p:spPr>
              <a:xfrm>
                <a:off x="3776587" y="3479977"/>
                <a:ext cx="375424"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églalap 56"/>
              <p:cNvSpPr/>
              <p:nvPr/>
            </p:nvSpPr>
            <p:spPr>
              <a:xfrm>
                <a:off x="250615" y="3460805"/>
                <a:ext cx="60465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a:rPr>
                        <m:t>𝒊</m:t>
                      </m:r>
                    </m:oMath>
                  </m:oMathPara>
                </a14:m>
                <a:endParaRPr lang="hu-HU" dirty="0"/>
              </a:p>
            </p:txBody>
          </p:sp>
        </mc:Choice>
        <mc:Fallback>
          <p:sp>
            <p:nvSpPr>
              <p:cNvPr id="57" name="Téglalap 56"/>
              <p:cNvSpPr>
                <a:spLocks noRot="1" noChangeAspect="1" noMove="1" noResize="1" noEditPoints="1" noAdjustHandles="1" noChangeArrowheads="1" noChangeShapeType="1" noTextEdit="1"/>
              </p:cNvSpPr>
              <p:nvPr/>
            </p:nvSpPr>
            <p:spPr>
              <a:xfrm>
                <a:off x="250615" y="3460805"/>
                <a:ext cx="604653" cy="46166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églalap 57"/>
              <p:cNvSpPr/>
              <p:nvPr/>
            </p:nvSpPr>
            <p:spPr>
              <a:xfrm>
                <a:off x="2149968" y="1814489"/>
                <a:ext cx="38183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oMath>
                  </m:oMathPara>
                </a14:m>
                <a:endParaRPr lang="hu-HU" dirty="0"/>
              </a:p>
            </p:txBody>
          </p:sp>
        </mc:Choice>
        <mc:Fallback>
          <p:sp>
            <p:nvSpPr>
              <p:cNvPr id="58" name="Téglalap 57"/>
              <p:cNvSpPr>
                <a:spLocks noRot="1" noChangeAspect="1" noMove="1" noResize="1" noEditPoints="1" noAdjustHandles="1" noChangeArrowheads="1" noChangeShapeType="1" noTextEdit="1"/>
              </p:cNvSpPr>
              <p:nvPr/>
            </p:nvSpPr>
            <p:spPr>
              <a:xfrm>
                <a:off x="2149968" y="1814489"/>
                <a:ext cx="381836" cy="461665"/>
              </a:xfrm>
              <a:prstGeom prst="rect">
                <a:avLst/>
              </a:prstGeom>
              <a:blipFill rotWithShape="1">
                <a:blip r:embed="rId11"/>
                <a:stretch>
                  <a:fillRect l="-1613" r="-3226" b="-18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églalap 58"/>
              <p:cNvSpPr/>
              <p:nvPr/>
            </p:nvSpPr>
            <p:spPr>
              <a:xfrm>
                <a:off x="1009557" y="2140121"/>
                <a:ext cx="4619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𝒋</m:t>
                      </m:r>
                      <m:r>
                        <a:rPr lang="en-US" i="1">
                          <a:latin typeface="Cambria Math"/>
                        </a:rPr>
                        <m:t>′</m:t>
                      </m:r>
                    </m:oMath>
                  </m:oMathPara>
                </a14:m>
                <a:endParaRPr lang="hu-HU" dirty="0"/>
              </a:p>
            </p:txBody>
          </p:sp>
        </mc:Choice>
        <mc:Fallback>
          <p:sp>
            <p:nvSpPr>
              <p:cNvPr id="59" name="Téglalap 58"/>
              <p:cNvSpPr>
                <a:spLocks noRot="1" noChangeAspect="1" noMove="1" noResize="1" noEditPoints="1" noAdjustHandles="1" noChangeArrowheads="1" noChangeShapeType="1" noTextEdit="1"/>
              </p:cNvSpPr>
              <p:nvPr/>
            </p:nvSpPr>
            <p:spPr>
              <a:xfrm>
                <a:off x="1009557" y="2140121"/>
                <a:ext cx="461985" cy="461665"/>
              </a:xfrm>
              <a:prstGeom prst="rect">
                <a:avLst/>
              </a:prstGeom>
              <a:blipFill rotWithShape="1">
                <a:blip r:embed="rId12"/>
                <a:stretch>
                  <a:fillRect l="-4000" r="-5333"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églalap 59"/>
              <p:cNvSpPr/>
              <p:nvPr/>
            </p:nvSpPr>
            <p:spPr>
              <a:xfrm>
                <a:off x="3504893" y="2563082"/>
                <a:ext cx="45557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𝒊</m:t>
                      </m:r>
                      <m:r>
                        <a:rPr lang="en-US" i="1">
                          <a:latin typeface="Cambria Math"/>
                        </a:rPr>
                        <m:t>′</m:t>
                      </m:r>
                    </m:oMath>
                  </m:oMathPara>
                </a14:m>
                <a:endParaRPr lang="hu-HU" dirty="0"/>
              </a:p>
            </p:txBody>
          </p:sp>
        </mc:Choice>
        <mc:Fallback>
          <p:sp>
            <p:nvSpPr>
              <p:cNvPr id="60" name="Téglalap 59"/>
              <p:cNvSpPr>
                <a:spLocks noRot="1" noChangeAspect="1" noMove="1" noResize="1" noEditPoints="1" noAdjustHandles="1" noChangeArrowheads="1" noChangeShapeType="1" noTextEdit="1"/>
              </p:cNvSpPr>
              <p:nvPr/>
            </p:nvSpPr>
            <p:spPr>
              <a:xfrm>
                <a:off x="3504893" y="2563082"/>
                <a:ext cx="455573" cy="461665"/>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Szövegdoboz 56"/>
              <p:cNvSpPr txBox="1"/>
              <p:nvPr/>
            </p:nvSpPr>
            <p:spPr>
              <a:xfrm>
                <a:off x="623100" y="5770869"/>
                <a:ext cx="3227294"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,1]</m:t>
                      </m:r>
                    </m:oMath>
                  </m:oMathPara>
                </a14:m>
                <a:endParaRPr lang="en-US" dirty="0"/>
              </a:p>
            </p:txBody>
          </p:sp>
        </mc:Choice>
        <mc:Fallback>
          <p:sp>
            <p:nvSpPr>
              <p:cNvPr id="61" name="Szövegdoboz 56"/>
              <p:cNvSpPr txBox="1">
                <a:spLocks noRot="1" noChangeAspect="1" noMove="1" noResize="1" noEditPoints="1" noAdjustHandles="1" noChangeArrowheads="1" noChangeShapeType="1" noTextEdit="1"/>
              </p:cNvSpPr>
              <p:nvPr/>
            </p:nvSpPr>
            <p:spPr>
              <a:xfrm>
                <a:off x="623100" y="5770869"/>
                <a:ext cx="3227294" cy="52322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églalap 61"/>
              <p:cNvSpPr/>
              <p:nvPr/>
            </p:nvSpPr>
            <p:spPr>
              <a:xfrm>
                <a:off x="8113047" y="1448780"/>
                <a:ext cx="3846053" cy="147450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a:rPr>
                          </m:ctrlPr>
                        </m:dPr>
                        <m:e>
                          <m:m>
                            <m:mPr>
                              <m:mcs>
                                <m:mc>
                                  <m:mcPr>
                                    <m:count m:val="2"/>
                                    <m:mcJc m:val="center"/>
                                  </m:mcPr>
                                </m:mc>
                              </m:mcs>
                              <m:ctrlPr>
                                <a:rPr lang="en-US" sz="2400" b="0" i="1">
                                  <a:latin typeface="Cambria Math"/>
                                </a:rPr>
                              </m:ctrlPr>
                            </m:mPr>
                            <m:mr>
                              <m:e>
                                <m:m>
                                  <m:mPr>
                                    <m:mcs>
                                      <m:mc>
                                        <m:mcPr>
                                          <m:count m:val="2"/>
                                          <m:mcJc m:val="center"/>
                                        </m:mcPr>
                                      </m:mc>
                                    </m:mcs>
                                    <m:ctrlPr>
                                      <a:rPr lang="en-US" sz="2400" b="0" i="1">
                                        <a:latin typeface="Cambria Math"/>
                                      </a:rPr>
                                    </m:ctrlPr>
                                  </m:mPr>
                                  <m:mr>
                                    <m:e>
                                      <m:r>
                                        <m:rPr>
                                          <m:sty m:val="p"/>
                                        </m:rPr>
                                        <a:rPr lang="hu-HU" altLang="hu-HU" sz="2400" b="0">
                                          <a:latin typeface="Cambria Math" panose="02040503050406030204" pitchFamily="18" charset="0"/>
                                        </a:rPr>
                                        <m:t>cos</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e>
                                      <m:r>
                                        <m:rPr>
                                          <m:sty m:val="p"/>
                                        </m:rPr>
                                        <a:rPr lang="hu-HU" altLang="hu-HU" sz="2400" b="0">
                                          <a:latin typeface="Cambria Math" panose="02040503050406030204" pitchFamily="18" charset="0"/>
                                        </a:rPr>
                                        <m:t>sin</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mr>
                                  <m:mr>
                                    <m:e>
                                      <m:r>
                                        <a:rPr lang="en-US" altLang="hu-HU" sz="2400" b="0">
                                          <a:latin typeface="Cambria Math" panose="02040503050406030204" pitchFamily="18" charset="0"/>
                                        </a:rPr>
                                        <m:t>−</m:t>
                                      </m:r>
                                      <m:r>
                                        <m:rPr>
                                          <m:sty m:val="p"/>
                                        </m:rPr>
                                        <a:rPr lang="hu-HU" altLang="hu-HU" sz="2400" b="0">
                                          <a:latin typeface="Cambria Math" panose="02040503050406030204" pitchFamily="18" charset="0"/>
                                        </a:rPr>
                                        <m:t>sin</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e>
                                      <m:r>
                                        <m:rPr>
                                          <m:sty m:val="p"/>
                                        </m:rPr>
                                        <a:rPr lang="hu-HU" altLang="hu-HU" sz="2400" b="0">
                                          <a:latin typeface="Cambria Math" panose="02040503050406030204" pitchFamily="18" charset="0"/>
                                        </a:rPr>
                                        <m:t>cos</m:t>
                                      </m:r>
                                      <m:r>
                                        <a:rPr lang="hu-HU" altLang="hu-HU" sz="2400" b="0" i="1">
                                          <a:latin typeface="Cambria Math" panose="02040503050406030204" pitchFamily="18" charset="0"/>
                                        </a:rPr>
                                        <m:t>⁡(</m:t>
                                      </m:r>
                                      <m:r>
                                        <a:rPr lang="hu-HU" altLang="hu-HU" sz="2400" b="0" i="1">
                                          <a:latin typeface="Cambria Math" panose="02040503050406030204" pitchFamily="18" charset="0"/>
                                          <a:ea typeface="Cambria Math" panose="02040503050406030204" pitchFamily="18" charset="0"/>
                                        </a:rPr>
                                        <m:t>𝜑</m:t>
                                      </m:r>
                                      <m:r>
                                        <a:rPr lang="hu-HU" altLang="hu-HU" sz="2400" b="0" i="1">
                                          <a:latin typeface="Cambria Math" panose="02040503050406030204" pitchFamily="18" charset="0"/>
                                          <a:ea typeface="Cambria Math" panose="02040503050406030204" pitchFamily="18" charset="0"/>
                                        </a:rPr>
                                        <m:t>)</m:t>
                                      </m:r>
                                    </m:e>
                                  </m:mr>
                                </m:m>
                              </m:e>
                              <m:e>
                                <m:m>
                                  <m:mPr>
                                    <m:mcs>
                                      <m:mc>
                                        <m:mcPr>
                                          <m:count m:val="2"/>
                                          <m:mcJc m:val="center"/>
                                        </m:mcPr>
                                      </m:mc>
                                    </m:mcs>
                                    <m:ctrlPr>
                                      <a:rPr lang="en-US" sz="2400" b="0" i="1">
                                        <a:latin typeface="Cambria Math"/>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a:rPr>
                                    </m:ctrlPr>
                                  </m:mPr>
                                  <m:mr>
                                    <m:e>
                                      <m:r>
                                        <a:rPr lang="en-US" sz="2400" b="0" i="1">
                                          <a:latin typeface="Cambria Math" panose="02040503050406030204" pitchFamily="18" charset="0"/>
                                        </a:rPr>
                                        <m:t>0</m:t>
                                      </m:r>
                                      <m:r>
                                        <a:rPr lang="hu-HU" sz="2400" b="0" i="1" smtClean="0">
                                          <a:latin typeface="Cambria Math"/>
                                        </a:rPr>
                                        <m:t>        </m:t>
                                      </m:r>
                                    </m:e>
                                    <m:e>
                                      <m:r>
                                        <a:rPr lang="hu-HU" sz="2400" b="0" i="1" smtClean="0">
                                          <a:latin typeface="Cambria Math"/>
                                        </a:rPr>
                                        <m:t>   </m:t>
                                      </m:r>
                                      <m:r>
                                        <a:rPr lang="en-US" sz="2400" b="0" i="1">
                                          <a:latin typeface="Cambria Math" panose="02040503050406030204" pitchFamily="18" charset="0"/>
                                        </a:rPr>
                                        <m:t>0</m:t>
                                      </m:r>
                                    </m:e>
                                  </m:mr>
                                  <m:mr>
                                    <m:e>
                                      <m:r>
                                        <a:rPr lang="hu-HU" sz="2400" b="0" i="1" smtClean="0">
                                          <a:latin typeface="Cambria Math"/>
                                        </a:rPr>
                                        <m:t>0        </m:t>
                                      </m:r>
                                    </m:e>
                                    <m:e>
                                      <m:r>
                                        <a:rPr lang="hu-HU" sz="2400" b="0" i="1" smtClean="0">
                                          <a:latin typeface="Cambria Math"/>
                                        </a:rPr>
                                        <m:t>   0</m:t>
                                      </m:r>
                                    </m:e>
                                  </m:mr>
                                </m:m>
                              </m:e>
                              <m:e>
                                <m:m>
                                  <m:mPr>
                                    <m:mcs>
                                      <m:mc>
                                        <m:mcPr>
                                          <m:count m:val="2"/>
                                          <m:mcJc m:val="center"/>
                                        </m:mcPr>
                                      </m:mc>
                                    </m:mcs>
                                    <m:ctrlPr>
                                      <a:rPr lang="en-US" sz="2400" b="0" i="1">
                                        <a:latin typeface="Cambria Math"/>
                                      </a:rPr>
                                    </m:ctrlPr>
                                  </m:mPr>
                                  <m:mr>
                                    <m:e>
                                      <m:r>
                                        <m:rPr>
                                          <m:brk m:alnAt="7"/>
                                        </m:rPr>
                                        <a:rPr lang="en-US" sz="2400" b="0" i="1">
                                          <a:latin typeface="Cambria Math" panose="02040503050406030204" pitchFamily="18" charset="0"/>
                                        </a:rPr>
                                        <m:t>1</m:t>
                                      </m:r>
                                    </m:e>
                                    <m:e>
                                      <m:r>
                                        <a:rPr lang="en-US" sz="2400" b="0" i="1">
                                          <a:latin typeface="Cambria Math" panose="02040503050406030204" pitchFamily="18" charset="0"/>
                                        </a:rPr>
                                        <m:t>0</m:t>
                                      </m:r>
                                    </m:e>
                                  </m:mr>
                                  <m:mr>
                                    <m:e>
                                      <m:r>
                                        <a:rPr lang="hu-HU" sz="2400" b="0" i="1" smtClean="0">
                                          <a:latin typeface="Cambria Math"/>
                                        </a:rPr>
                                        <m:t>0</m:t>
                                      </m:r>
                                    </m:e>
                                    <m:e>
                                      <m:r>
                                        <a:rPr lang="en-US" sz="2400" b="0" i="1">
                                          <a:latin typeface="Cambria Math" panose="02040503050406030204" pitchFamily="18" charset="0"/>
                                        </a:rPr>
                                        <m:t>1</m:t>
                                      </m:r>
                                    </m:e>
                                  </m:mr>
                                </m:m>
                              </m:e>
                            </m:mr>
                          </m:m>
                        </m:e>
                      </m:d>
                    </m:oMath>
                  </m:oMathPara>
                </a14:m>
                <a:endParaRPr lang="en-US" sz="2400" b="0" dirty="0"/>
              </a:p>
            </p:txBody>
          </p:sp>
        </mc:Choice>
        <mc:Fallback>
          <p:sp>
            <p:nvSpPr>
              <p:cNvPr id="62" name="Téglalap 61"/>
              <p:cNvSpPr>
                <a:spLocks noRot="1" noChangeAspect="1" noMove="1" noResize="1" noEditPoints="1" noAdjustHandles="1" noChangeArrowheads="1" noChangeShapeType="1" noTextEdit="1"/>
              </p:cNvSpPr>
              <p:nvPr/>
            </p:nvSpPr>
            <p:spPr>
              <a:xfrm>
                <a:off x="8113047" y="1448780"/>
                <a:ext cx="3846053" cy="1474506"/>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Szövegdoboz 56"/>
              <p:cNvSpPr txBox="1"/>
              <p:nvPr/>
            </p:nvSpPr>
            <p:spPr>
              <a:xfrm>
                <a:off x="4979876" y="2431649"/>
                <a:ext cx="3400546"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a:rPr>
                          </m:ctrlPr>
                        </m:dPr>
                        <m:e>
                          <m:sSup>
                            <m:sSupPr>
                              <m:ctrlPr>
                                <a:rPr lang="en-US" sz="2400" b="0" i="1">
                                  <a:latin typeface="Cambria Math"/>
                                </a:rPr>
                              </m:ctrlPr>
                            </m:sSupPr>
                            <m:e>
                              <m:r>
                                <a:rPr lang="en-US" sz="2400" b="0" i="1">
                                  <a:latin typeface="Cambria Math"/>
                                </a:rPr>
                                <m:t>𝑥</m:t>
                              </m:r>
                            </m:e>
                            <m:sup>
                              <m:r>
                                <a:rPr lang="en-US" sz="2400" b="0" i="1">
                                  <a:latin typeface="Cambria Math"/>
                                </a:rPr>
                                <m:t>′</m:t>
                              </m:r>
                            </m:sup>
                          </m:sSup>
                          <m:r>
                            <a:rPr lang="en-US" sz="2400" b="0" i="1">
                              <a:latin typeface="Cambria Math"/>
                            </a:rPr>
                            <m:t>,</m:t>
                          </m:r>
                          <m:sSup>
                            <m:sSupPr>
                              <m:ctrlPr>
                                <a:rPr lang="en-US" sz="2400" b="0" i="1">
                                  <a:latin typeface="Cambria Math"/>
                                </a:rPr>
                              </m:ctrlPr>
                            </m:sSupPr>
                            <m:e>
                              <m:r>
                                <a:rPr lang="en-US" sz="2400" b="0" i="1">
                                  <a:latin typeface="Cambria Math"/>
                                </a:rPr>
                                <m:t>𝑦</m:t>
                              </m:r>
                            </m:e>
                            <m:sup>
                              <m:r>
                                <a:rPr lang="en-US" sz="2400" b="0" i="1">
                                  <a:latin typeface="Cambria Math"/>
                                </a:rPr>
                                <m:t>′</m:t>
                              </m:r>
                            </m:sup>
                          </m:sSup>
                          <m:r>
                            <a:rPr lang="en-US" sz="2400" b="0" i="1">
                              <a:latin typeface="Cambria Math" panose="02040503050406030204" pitchFamily="18" charset="0"/>
                            </a:rPr>
                            <m:t>,</m:t>
                          </m:r>
                          <m:r>
                            <a:rPr lang="en-US" sz="2400" b="0" i="1">
                              <a:latin typeface="Cambria Math" panose="02040503050406030204" pitchFamily="18" charset="0"/>
                            </a:rPr>
                            <m:t>𝑧</m:t>
                          </m:r>
                          <m:r>
                            <a:rPr lang="en-US" sz="2400" b="0" i="1">
                              <a:latin typeface="Cambria Math" panose="02040503050406030204" pitchFamily="18" charset="0"/>
                            </a:rPr>
                            <m:t>′,1</m:t>
                          </m:r>
                        </m:e>
                      </m:d>
                      <m:r>
                        <a:rPr lang="en-US" sz="2400" b="0" i="1">
                          <a:latin typeface="Cambria Math"/>
                        </a:rPr>
                        <m:t>=</m:t>
                      </m:r>
                      <m:r>
                        <a:rPr lang="en-US" sz="2400" i="1">
                          <a:latin typeface="Cambria Math"/>
                        </a:rPr>
                        <m:t>[</m:t>
                      </m:r>
                      <m:r>
                        <a:rPr lang="en-US" sz="2400" b="0" i="1">
                          <a:latin typeface="Cambria Math"/>
                        </a:rPr>
                        <m:t>𝑥</m:t>
                      </m:r>
                      <m:r>
                        <a:rPr lang="en-US" sz="2400" b="0" i="1">
                          <a:latin typeface="Cambria Math"/>
                        </a:rPr>
                        <m:t>,</m:t>
                      </m:r>
                      <m:r>
                        <a:rPr lang="en-US" sz="2400" b="0" i="1">
                          <a:latin typeface="Cambria Math"/>
                        </a:rPr>
                        <m:t>𝑦</m:t>
                      </m:r>
                      <m:r>
                        <a:rPr lang="en-US" sz="2400" b="0" i="1">
                          <a:latin typeface="Cambria Math"/>
                        </a:rPr>
                        <m:t>,</m:t>
                      </m:r>
                      <m:r>
                        <a:rPr lang="en-US" sz="2400" b="0" i="1">
                          <a:latin typeface="Cambria Math" panose="02040503050406030204" pitchFamily="18" charset="0"/>
                        </a:rPr>
                        <m:t>𝑧</m:t>
                      </m:r>
                      <m:r>
                        <a:rPr lang="en-US" sz="2400" b="0" i="1">
                          <a:latin typeface="Cambria Math" panose="02040503050406030204" pitchFamily="18" charset="0"/>
                        </a:rPr>
                        <m:t>,1]</m:t>
                      </m:r>
                    </m:oMath>
                  </m:oMathPara>
                </a14:m>
                <a:endParaRPr lang="en-US" sz="2400" dirty="0"/>
              </a:p>
            </p:txBody>
          </p:sp>
        </mc:Choice>
        <mc:Fallback>
          <p:sp>
            <p:nvSpPr>
              <p:cNvPr id="63" name="Szövegdoboz 56"/>
              <p:cNvSpPr txBox="1">
                <a:spLocks noRot="1" noChangeAspect="1" noMove="1" noResize="1" noEditPoints="1" noAdjustHandles="1" noChangeArrowheads="1" noChangeShapeType="1" noTextEdit="1"/>
              </p:cNvSpPr>
              <p:nvPr/>
            </p:nvSpPr>
            <p:spPr>
              <a:xfrm>
                <a:off x="4979876" y="2431649"/>
                <a:ext cx="3400546" cy="461665"/>
              </a:xfrm>
              <a:prstGeom prst="rect">
                <a:avLst/>
              </a:prstGeom>
              <a:blipFill rotWithShape="1">
                <a:blip r:embed="rId16"/>
                <a:stretch>
                  <a:fillRect b="-18421"/>
                </a:stretch>
              </a:blipFill>
            </p:spPr>
            <p:txBody>
              <a:bodyPr/>
              <a:lstStyle/>
              <a:p>
                <a:r>
                  <a:rPr lang="en-US">
                    <a:noFill/>
                  </a:rPr>
                  <a:t> </a:t>
                </a:r>
              </a:p>
            </p:txBody>
          </p:sp>
        </mc:Fallback>
      </mc:AlternateContent>
      <p:sp>
        <p:nvSpPr>
          <p:cNvPr id="64" name="Cím 1"/>
          <p:cNvSpPr txBox="1">
            <a:spLocks/>
          </p:cNvSpPr>
          <p:nvPr/>
        </p:nvSpPr>
        <p:spPr>
          <a:xfrm>
            <a:off x="5231904" y="305780"/>
            <a:ext cx="67327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smtClean="0">
                <a:solidFill>
                  <a:srgbClr val="FF0000"/>
                </a:solidFill>
              </a:rPr>
              <a:t>z tengely körüli 3D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Tree>
    <p:extLst>
      <p:ext uri="{BB962C8B-B14F-4D97-AF65-F5344CB8AC3E}">
        <p14:creationId xmlns:p14="http://schemas.microsoft.com/office/powerpoint/2010/main" val="394933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0" y="404813"/>
            <a:ext cx="9144000" cy="1143000"/>
          </a:xfrm>
        </p:spPr>
        <p:txBody>
          <a:bodyPr/>
          <a:lstStyle/>
          <a:p>
            <a:pPr>
              <a:defRPr/>
            </a:pPr>
            <a:r>
              <a:rPr lang="en-US" dirty="0" smtClean="0">
                <a:solidFill>
                  <a:srgbClr val="FF0000"/>
                </a:solidFill>
              </a:rPr>
              <a:t>3D </a:t>
            </a:r>
            <a:r>
              <a:rPr lang="en-US" dirty="0">
                <a:solidFill>
                  <a:srgbClr val="FF0000"/>
                </a:solidFill>
              </a:rPr>
              <a:t>e</a:t>
            </a:r>
            <a:r>
              <a:rPr lang="hu-HU" dirty="0" err="1" smtClean="0">
                <a:solidFill>
                  <a:srgbClr val="FF0000"/>
                </a:solidFill>
              </a:rPr>
              <a:t>ltolás</a:t>
            </a:r>
            <a:endParaRPr lang="en-US" dirty="0" smtClean="0">
              <a:solidFill>
                <a:srgbClr val="FF0000"/>
              </a:solidFill>
            </a:endParaRPr>
          </a:p>
        </p:txBody>
      </p:sp>
      <p:sp>
        <p:nvSpPr>
          <p:cNvPr id="17412" name="AutoShape 16"/>
          <p:cNvSpPr>
            <a:spLocks noChangeArrowheads="1"/>
          </p:cNvSpPr>
          <p:nvPr/>
        </p:nvSpPr>
        <p:spPr bwMode="auto">
          <a:xfrm>
            <a:off x="2120179" y="296624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17417" name="AutoShape 16"/>
          <p:cNvSpPr>
            <a:spLocks noChangeArrowheads="1"/>
          </p:cNvSpPr>
          <p:nvPr/>
        </p:nvSpPr>
        <p:spPr bwMode="auto">
          <a:xfrm>
            <a:off x="4425229" y="183594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7418" name="Jobbra nyíl 21"/>
          <p:cNvSpPr>
            <a:spLocks noChangeArrowheads="1"/>
          </p:cNvSpPr>
          <p:nvPr/>
        </p:nvSpPr>
        <p:spPr bwMode="auto">
          <a:xfrm rot="-1617978">
            <a:off x="3044105" y="2774156"/>
            <a:ext cx="1439863" cy="287338"/>
          </a:xfrm>
          <a:prstGeom prst="rightArrow">
            <a:avLst>
              <a:gd name="adj1" fmla="val 50000"/>
              <a:gd name="adj2" fmla="val 50110"/>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3" name="Téglalap 12"/>
              <p:cNvSpPr/>
              <p:nvPr/>
            </p:nvSpPr>
            <p:spPr>
              <a:xfrm>
                <a:off x="5925138" y="4149081"/>
                <a:ext cx="3375218" cy="194360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a:latin typeface="Cambria Math"/>
                            </a:rPr>
                          </m:ctrlPr>
                        </m:dPr>
                        <m:e>
                          <m:m>
                            <m:mPr>
                              <m:mcs>
                                <m:mc>
                                  <m:mcPr>
                                    <m:count m:val="2"/>
                                    <m:mcJc m:val="center"/>
                                  </m:mcPr>
                                </m:mc>
                              </m:mcs>
                              <m:ctrlPr>
                                <a:rPr lang="en-US" sz="3200" b="0" i="1">
                                  <a:latin typeface="Cambria Math"/>
                                </a:rPr>
                              </m:ctrlPr>
                            </m:mP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1</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1</m:t>
                                      </m:r>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0</m:t>
                                      </m:r>
                                    </m:e>
                                  </m:mr>
                                </m:m>
                              </m:e>
                            </m:m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 </m:t>
                                      </m:r>
                                      <m:r>
                                        <a:rPr lang="en-US" sz="3200" b="0" i="1">
                                          <a:latin typeface="Cambria Math" panose="02040503050406030204" pitchFamily="18" charset="0"/>
                                        </a:rPr>
                                        <m:t> 0</m:t>
                                      </m:r>
                                    </m:e>
                                    <m:e>
                                      <m:r>
                                        <a:rPr lang="en-US" sz="3200" b="0" i="1">
                                          <a:latin typeface="Cambria Math" panose="02040503050406030204" pitchFamily="18" charset="0"/>
                                        </a:rPr>
                                        <m:t>0</m:t>
                                      </m:r>
                                    </m:e>
                                  </m:mr>
                                  <m:mr>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𝑥</m:t>
                                          </m:r>
                                        </m:sub>
                                      </m:sSub>
                                    </m:e>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𝑦</m:t>
                                          </m:r>
                                        </m:sub>
                                      </m:sSub>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1</m:t>
                                      </m:r>
                                    </m:e>
                                    <m:e>
                                      <m:r>
                                        <a:rPr lang="en-US" sz="3200" b="0" i="1">
                                          <a:latin typeface="Cambria Math" panose="02040503050406030204" pitchFamily="18" charset="0"/>
                                        </a:rPr>
                                        <m:t>0</m:t>
                                      </m:r>
                                    </m:e>
                                  </m:mr>
                                  <m:mr>
                                    <m:e>
                                      <m:sSub>
                                        <m:sSubPr>
                                          <m:ctrlPr>
                                            <a:rPr lang="en-US" sz="3200" b="0" i="1">
                                              <a:latin typeface="Cambria Math"/>
                                            </a:rPr>
                                          </m:ctrlPr>
                                        </m:sSubPr>
                                        <m:e>
                                          <m:r>
                                            <a:rPr lang="en-US" sz="3200" b="0" i="1">
                                              <a:latin typeface="Cambria Math" panose="02040503050406030204" pitchFamily="18" charset="0"/>
                                            </a:rPr>
                                            <m:t>𝑣</m:t>
                                          </m:r>
                                        </m:e>
                                        <m:sub>
                                          <m:r>
                                            <a:rPr lang="en-US" sz="3200" b="0" i="1">
                                              <a:latin typeface="Cambria Math" panose="02040503050406030204" pitchFamily="18" charset="0"/>
                                            </a:rPr>
                                            <m:t>𝑧</m:t>
                                          </m:r>
                                        </m:sub>
                                      </m:sSub>
                                    </m:e>
                                    <m:e>
                                      <m:r>
                                        <a:rPr lang="en-US" sz="3200" b="0" i="1">
                                          <a:latin typeface="Cambria Math" panose="02040503050406030204" pitchFamily="18" charset="0"/>
                                        </a:rPr>
                                        <m:t>1</m:t>
                                      </m:r>
                                    </m:e>
                                  </m:mr>
                                </m:m>
                              </m:e>
                            </m:mr>
                          </m:m>
                        </m:e>
                      </m:d>
                    </m:oMath>
                  </m:oMathPara>
                </a14:m>
                <a:endParaRPr lang="en-US" sz="3200" b="0" dirty="0"/>
              </a:p>
            </p:txBody>
          </p:sp>
        </mc:Choice>
        <mc:Fallback xmlns="">
          <p:sp>
            <p:nvSpPr>
              <p:cNvPr id="13" name="Téglalap 12"/>
              <p:cNvSpPr>
                <a:spLocks noRot="1" noChangeAspect="1" noMove="1" noResize="1" noEditPoints="1" noAdjustHandles="1" noChangeArrowheads="1" noChangeShapeType="1" noTextEdit="1"/>
              </p:cNvSpPr>
              <p:nvPr/>
            </p:nvSpPr>
            <p:spPr>
              <a:xfrm>
                <a:off x="5925138" y="4149081"/>
                <a:ext cx="3375218" cy="1943609"/>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56"/>
              <p:cNvSpPr txBox="1"/>
              <p:nvPr/>
            </p:nvSpPr>
            <p:spPr>
              <a:xfrm>
                <a:off x="2280606" y="5525341"/>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panose="02040503050406030204" pitchFamily="18" charset="0"/>
                            </a:rPr>
                            <m:t>,</m:t>
                          </m:r>
                          <m:r>
                            <a:rPr lang="en-US" b="0" i="1">
                              <a:latin typeface="Cambria Math" panose="02040503050406030204" pitchFamily="18" charset="0"/>
                            </a:rPr>
                            <m:t>𝑧</m:t>
                          </m:r>
                          <m:r>
                            <a:rPr lang="en-US" b="0" i="1">
                              <a:latin typeface="Cambria Math" panose="02040503050406030204" pitchFamily="18" charset="0"/>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m:t>
                      </m:r>
                      <m:r>
                        <a:rPr lang="en-US" b="0" i="1">
                          <a:latin typeface="Cambria Math" panose="02040503050406030204" pitchFamily="18" charset="0"/>
                        </a:rPr>
                        <m:t>𝑧</m:t>
                      </m:r>
                      <m:r>
                        <a:rPr lang="en-US" b="0" i="1">
                          <a:latin typeface="Cambria Math" panose="02040503050406030204" pitchFamily="18" charset="0"/>
                        </a:rPr>
                        <m:t>,1]</m:t>
                      </m:r>
                    </m:oMath>
                  </m:oMathPara>
                </a14:m>
                <a:endParaRPr lang="en-US" dirty="0"/>
              </a:p>
            </p:txBody>
          </p:sp>
        </mc:Choice>
        <mc:Fallback xmlns="">
          <p:sp>
            <p:nvSpPr>
              <p:cNvPr id="14" name="Szövegdoboz 56"/>
              <p:cNvSpPr txBox="1">
                <a:spLocks noRot="1" noChangeAspect="1" noMove="1" noResize="1" noEditPoints="1" noAdjustHandles="1" noChangeArrowheads="1" noChangeShapeType="1" noTextEdit="1"/>
              </p:cNvSpPr>
              <p:nvPr/>
            </p:nvSpPr>
            <p:spPr>
              <a:xfrm>
                <a:off x="2280606" y="5525341"/>
                <a:ext cx="3939796"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3647729" y="2967311"/>
                <a:ext cx="53412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𝒗</m:t>
                      </m:r>
                    </m:oMath>
                  </m:oMathPara>
                </a14:m>
                <a:endParaRPr lang="hu-HU" sz="3200" b="1" dirty="0"/>
              </a:p>
            </p:txBody>
          </p:sp>
        </mc:Choice>
        <mc:Fallback xmlns="">
          <p:sp>
            <p:nvSpPr>
              <p:cNvPr id="3" name="Téglalap 2"/>
              <p:cNvSpPr>
                <a:spLocks noRot="1" noChangeAspect="1" noMove="1" noResize="1" noEditPoints="1" noAdjustHandles="1" noChangeArrowheads="1" noChangeShapeType="1" noTextEdit="1"/>
              </p:cNvSpPr>
              <p:nvPr/>
            </p:nvSpPr>
            <p:spPr>
              <a:xfrm>
                <a:off x="3647729" y="2967311"/>
                <a:ext cx="534121" cy="584775"/>
              </a:xfrm>
              <a:prstGeom prst="rect">
                <a:avLst/>
              </a:prstGeom>
              <a:blipFill>
                <a:blip r:embed="rId5"/>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15603673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404813"/>
            <a:ext cx="9144000" cy="1143000"/>
          </a:xfrm>
        </p:spPr>
        <p:txBody>
          <a:bodyPr/>
          <a:lstStyle/>
          <a:p>
            <a:pPr>
              <a:defRPr/>
            </a:pPr>
            <a:r>
              <a:rPr lang="en-US" dirty="0" smtClean="0">
                <a:solidFill>
                  <a:srgbClr val="FF0000"/>
                </a:solidFill>
              </a:rPr>
              <a:t>3D s</a:t>
            </a:r>
            <a:r>
              <a:rPr lang="hu-HU" dirty="0" err="1" smtClean="0">
                <a:solidFill>
                  <a:srgbClr val="FF0000"/>
                </a:solidFill>
              </a:rPr>
              <a:t>kálázás</a:t>
            </a:r>
            <a:endParaRPr lang="en-US" dirty="0" smtClean="0">
              <a:solidFill>
                <a:srgbClr val="FF0000"/>
              </a:solidFill>
            </a:endParaRPr>
          </a:p>
        </p:txBody>
      </p:sp>
      <p:sp>
        <p:nvSpPr>
          <p:cNvPr id="18436" name="AutoShape 16"/>
          <p:cNvSpPr>
            <a:spLocks noChangeArrowheads="1"/>
          </p:cNvSpPr>
          <p:nvPr/>
        </p:nvSpPr>
        <p:spPr bwMode="auto">
          <a:xfrm>
            <a:off x="2353432" y="3104964"/>
            <a:ext cx="9144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sz="3200"/>
          </a:p>
        </p:txBody>
      </p:sp>
      <p:sp>
        <p:nvSpPr>
          <p:cNvPr id="18441" name="AutoShape 16"/>
          <p:cNvSpPr>
            <a:spLocks noChangeArrowheads="1"/>
          </p:cNvSpPr>
          <p:nvPr/>
        </p:nvSpPr>
        <p:spPr bwMode="auto">
          <a:xfrm>
            <a:off x="3650420" y="1954026"/>
            <a:ext cx="1778000" cy="914400"/>
          </a:xfrm>
          <a:prstGeom prst="smileyFace">
            <a:avLst>
              <a:gd name="adj" fmla="val 465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18442" name="Jobbra nyíl 11"/>
          <p:cNvSpPr>
            <a:spLocks noChangeArrowheads="1"/>
          </p:cNvSpPr>
          <p:nvPr/>
        </p:nvSpPr>
        <p:spPr bwMode="auto">
          <a:xfrm rot="-1617978">
            <a:off x="3291646" y="2973201"/>
            <a:ext cx="776287" cy="382588"/>
          </a:xfrm>
          <a:prstGeom prst="rightArrow">
            <a:avLst>
              <a:gd name="adj1" fmla="val 50000"/>
              <a:gd name="adj2" fmla="val 50172"/>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2" name="Téglalap 11"/>
              <p:cNvSpPr/>
              <p:nvPr/>
            </p:nvSpPr>
            <p:spPr>
              <a:xfrm>
                <a:off x="5925138" y="4149081"/>
                <a:ext cx="3237168" cy="1966757"/>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3200" b="0" i="1">
                              <a:latin typeface="Cambria Math"/>
                            </a:rPr>
                          </m:ctrlPr>
                        </m:dPr>
                        <m:e>
                          <m:m>
                            <m:mPr>
                              <m:mcs>
                                <m:mc>
                                  <m:mcPr>
                                    <m:count m:val="2"/>
                                    <m:mcJc m:val="center"/>
                                  </m:mcPr>
                                </m:mc>
                              </m:mcs>
                              <m:ctrlPr>
                                <a:rPr lang="en-US" sz="3200" b="0" i="1">
                                  <a:latin typeface="Cambria Math"/>
                                </a:rPr>
                              </m:ctrlPr>
                            </m:mPr>
                            <m:mr>
                              <m:e>
                                <m:m>
                                  <m:mPr>
                                    <m:mcs>
                                      <m:mc>
                                        <m:mcPr>
                                          <m:count m:val="2"/>
                                          <m:mcJc m:val="center"/>
                                        </m:mcPr>
                                      </m:mc>
                                    </m:mcs>
                                    <m:ctrlPr>
                                      <a:rPr lang="en-US" sz="3200" b="0" i="1">
                                        <a:latin typeface="Cambria Math"/>
                                      </a:rPr>
                                    </m:ctrlPr>
                                  </m:mPr>
                                  <m:mr>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𝑥</m:t>
                                          </m:r>
                                        </m:sub>
                                      </m:sSub>
                                    </m:e>
                                    <m:e>
                                      <m:r>
                                        <a:rPr lang="en-US" sz="3200" b="0" i="1">
                                          <a:latin typeface="Cambria Math" panose="02040503050406030204" pitchFamily="18" charset="0"/>
                                        </a:rPr>
                                        <m:t>0</m:t>
                                      </m:r>
                                    </m:e>
                                  </m:mr>
                                  <m:mr>
                                    <m:e>
                                      <m:r>
                                        <a:rPr lang="en-US" sz="3200" b="0" i="1">
                                          <a:latin typeface="Cambria Math" panose="02040503050406030204" pitchFamily="18" charset="0"/>
                                        </a:rPr>
                                        <m:t>  0</m:t>
                                      </m:r>
                                    </m:e>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𝑦</m:t>
                                          </m:r>
                                        </m:sub>
                                      </m:sSub>
                                    </m:e>
                                  </m:mr>
                                </m:m>
                              </m:e>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0</m:t>
                                      </m:r>
                                    </m:e>
                                    <m:e>
                                      <m:r>
                                        <a:rPr lang="en-US" sz="3200" b="0" i="1">
                                          <a:latin typeface="Cambria Math" panose="02040503050406030204" pitchFamily="18" charset="0"/>
                                        </a:rPr>
                                        <m:t> 0</m:t>
                                      </m:r>
                                    </m:e>
                                  </m:mr>
                                </m:m>
                              </m:e>
                            </m:mr>
                            <m:mr>
                              <m:e>
                                <m:m>
                                  <m:mPr>
                                    <m:mcs>
                                      <m:mc>
                                        <m:mcPr>
                                          <m:count m:val="2"/>
                                          <m:mcJc m:val="center"/>
                                        </m:mcPr>
                                      </m:mc>
                                    </m:mcs>
                                    <m:ctrlPr>
                                      <a:rPr lang="en-US" sz="3200" b="0" i="1">
                                        <a:latin typeface="Cambria Math"/>
                                      </a:rPr>
                                    </m:ctrlPr>
                                  </m:mPr>
                                  <m:mr>
                                    <m:e>
                                      <m:r>
                                        <m:rPr>
                                          <m:brk m:alnAt="7"/>
                                        </m:rPr>
                                        <a:rPr lang="en-US" sz="3200" b="0" i="1">
                                          <a:latin typeface="Cambria Math" panose="02040503050406030204" pitchFamily="18" charset="0"/>
                                        </a:rPr>
                                        <m:t> </m:t>
                                      </m:r>
                                      <m:r>
                                        <a:rPr lang="en-US" sz="3200" b="0" i="1">
                                          <a:latin typeface="Cambria Math" panose="02040503050406030204" pitchFamily="18" charset="0"/>
                                        </a:rPr>
                                        <m:t>0</m:t>
                                      </m:r>
                                    </m:e>
                                    <m:e>
                                      <m:r>
                                        <a:rPr lang="en-US" sz="3200" b="0" i="1">
                                          <a:latin typeface="Cambria Math" panose="02040503050406030204" pitchFamily="18" charset="0"/>
                                        </a:rPr>
                                        <m:t> 0</m:t>
                                      </m:r>
                                    </m:e>
                                  </m:mr>
                                  <m:mr>
                                    <m:e>
                                      <m:r>
                                        <a:rPr lang="en-US" sz="3200" b="0" i="1">
                                          <a:latin typeface="Cambria Math" panose="02040503050406030204" pitchFamily="18" charset="0"/>
                                        </a:rPr>
                                        <m:t> 0</m:t>
                                      </m:r>
                                    </m:e>
                                    <m:e>
                                      <m:r>
                                        <a:rPr lang="en-US" sz="3200" b="0" i="1">
                                          <a:latin typeface="Cambria Math" panose="02040503050406030204" pitchFamily="18" charset="0"/>
                                        </a:rPr>
                                        <m:t> 0</m:t>
                                      </m:r>
                                    </m:e>
                                  </m:mr>
                                </m:m>
                              </m:e>
                              <m:e>
                                <m:m>
                                  <m:mPr>
                                    <m:mcs>
                                      <m:mc>
                                        <m:mcPr>
                                          <m:count m:val="2"/>
                                          <m:mcJc m:val="center"/>
                                        </m:mcPr>
                                      </m:mc>
                                    </m:mcs>
                                    <m:ctrlPr>
                                      <a:rPr lang="en-US" sz="3200" b="0" i="1">
                                        <a:latin typeface="Cambria Math"/>
                                      </a:rPr>
                                    </m:ctrlPr>
                                  </m:mPr>
                                  <m:mr>
                                    <m:e>
                                      <m:sSub>
                                        <m:sSubPr>
                                          <m:ctrlPr>
                                            <a:rPr lang="en-US" sz="3200" b="0" i="1">
                                              <a:latin typeface="Cambria Math"/>
                                            </a:rPr>
                                          </m:ctrlPr>
                                        </m:sSubPr>
                                        <m:e>
                                          <m:r>
                                            <a:rPr lang="en-US" sz="3200" b="0" i="1">
                                              <a:latin typeface="Cambria Math" panose="02040503050406030204" pitchFamily="18" charset="0"/>
                                            </a:rPr>
                                            <m:t>𝑠</m:t>
                                          </m:r>
                                        </m:e>
                                        <m:sub>
                                          <m:r>
                                            <a:rPr lang="en-US" sz="3200" b="0" i="1">
                                              <a:latin typeface="Cambria Math" panose="02040503050406030204" pitchFamily="18" charset="0"/>
                                            </a:rPr>
                                            <m:t>𝑧</m:t>
                                          </m:r>
                                        </m:sub>
                                      </m:sSub>
                                    </m:e>
                                    <m:e>
                                      <m:r>
                                        <a:rPr lang="en-US" sz="3200" b="0" i="1">
                                          <a:latin typeface="Cambria Math" panose="02040503050406030204" pitchFamily="18" charset="0"/>
                                        </a:rPr>
                                        <m:t>0</m:t>
                                      </m:r>
                                    </m:e>
                                  </m:mr>
                                  <m:mr>
                                    <m:e>
                                      <m:r>
                                        <a:rPr lang="en-US" sz="3200" b="0" i="1">
                                          <a:latin typeface="Cambria Math" panose="02040503050406030204" pitchFamily="18" charset="0"/>
                                        </a:rPr>
                                        <m:t>0</m:t>
                                      </m:r>
                                    </m:e>
                                    <m:e>
                                      <m:r>
                                        <a:rPr lang="en-US" sz="3200" b="0" i="1">
                                          <a:latin typeface="Cambria Math" panose="02040503050406030204" pitchFamily="18" charset="0"/>
                                        </a:rPr>
                                        <m:t>1</m:t>
                                      </m:r>
                                    </m:e>
                                  </m:mr>
                                </m:m>
                              </m:e>
                            </m:mr>
                          </m:m>
                        </m:e>
                      </m:d>
                    </m:oMath>
                  </m:oMathPara>
                </a14:m>
                <a:endParaRPr lang="en-US" sz="3200" b="0" dirty="0"/>
              </a:p>
            </p:txBody>
          </p:sp>
        </mc:Choice>
        <mc:Fallback xmlns="">
          <p:sp>
            <p:nvSpPr>
              <p:cNvPr id="12" name="Téglalap 11"/>
              <p:cNvSpPr>
                <a:spLocks noRot="1" noChangeAspect="1" noMove="1" noResize="1" noEditPoints="1" noAdjustHandles="1" noChangeArrowheads="1" noChangeShapeType="1" noTextEdit="1"/>
              </p:cNvSpPr>
              <p:nvPr/>
            </p:nvSpPr>
            <p:spPr>
              <a:xfrm>
                <a:off x="5925138" y="4149081"/>
                <a:ext cx="3237168" cy="196675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56"/>
              <p:cNvSpPr txBox="1"/>
              <p:nvPr/>
            </p:nvSpPr>
            <p:spPr>
              <a:xfrm>
                <a:off x="2280606" y="5525341"/>
                <a:ext cx="393979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a:rPr>
                          </m:ctrlPr>
                        </m:dPr>
                        <m:e>
                          <m:sSup>
                            <m:sSupPr>
                              <m:ctrlPr>
                                <a:rPr lang="en-US" b="0" i="1">
                                  <a:latin typeface="Cambria Math"/>
                                </a:rPr>
                              </m:ctrlPr>
                            </m:sSupPr>
                            <m:e>
                              <m:r>
                                <a:rPr lang="en-US" b="0" i="1">
                                  <a:latin typeface="Cambria Math"/>
                                </a:rPr>
                                <m:t>𝑥</m:t>
                              </m:r>
                            </m:e>
                            <m:sup>
                              <m:r>
                                <a:rPr lang="en-US" b="0" i="1">
                                  <a:latin typeface="Cambria Math"/>
                                </a:rPr>
                                <m:t>′</m:t>
                              </m:r>
                            </m:sup>
                          </m:sSup>
                          <m:r>
                            <a:rPr lang="en-US" b="0" i="1">
                              <a:latin typeface="Cambria Math"/>
                            </a:rPr>
                            <m:t>,</m:t>
                          </m:r>
                          <m:sSup>
                            <m:sSupPr>
                              <m:ctrlPr>
                                <a:rPr lang="en-US" b="0" i="1">
                                  <a:latin typeface="Cambria Math"/>
                                </a:rPr>
                              </m:ctrlPr>
                            </m:sSupPr>
                            <m:e>
                              <m:r>
                                <a:rPr lang="en-US" b="0" i="1">
                                  <a:latin typeface="Cambria Math"/>
                                </a:rPr>
                                <m:t>𝑦</m:t>
                              </m:r>
                            </m:e>
                            <m:sup>
                              <m:r>
                                <a:rPr lang="en-US" b="0" i="1">
                                  <a:latin typeface="Cambria Math"/>
                                </a:rPr>
                                <m:t>′</m:t>
                              </m:r>
                            </m:sup>
                          </m:sSup>
                          <m:r>
                            <a:rPr lang="en-US" b="0" i="1">
                              <a:latin typeface="Cambria Math" panose="02040503050406030204" pitchFamily="18" charset="0"/>
                            </a:rPr>
                            <m:t>,</m:t>
                          </m:r>
                          <m:r>
                            <a:rPr lang="en-US" b="0" i="1">
                              <a:latin typeface="Cambria Math" panose="02040503050406030204" pitchFamily="18" charset="0"/>
                            </a:rPr>
                            <m:t>𝑧</m:t>
                          </m:r>
                          <m:r>
                            <a:rPr lang="en-US" b="0" i="1">
                              <a:latin typeface="Cambria Math" panose="02040503050406030204" pitchFamily="18" charset="0"/>
                            </a:rPr>
                            <m:t>′,1</m:t>
                          </m:r>
                        </m:e>
                      </m:d>
                      <m:r>
                        <a:rPr lang="en-US" b="0" i="1">
                          <a:latin typeface="Cambria Math"/>
                        </a:rPr>
                        <m:t>=</m:t>
                      </m:r>
                      <m:r>
                        <a:rPr lang="en-US" i="1">
                          <a:latin typeface="Cambria Math"/>
                        </a:rPr>
                        <m:t>[</m:t>
                      </m:r>
                      <m:r>
                        <a:rPr lang="en-US" b="0" i="1">
                          <a:latin typeface="Cambria Math"/>
                        </a:rPr>
                        <m:t>𝑥</m:t>
                      </m:r>
                      <m:r>
                        <a:rPr lang="en-US" b="0" i="1">
                          <a:latin typeface="Cambria Math"/>
                        </a:rPr>
                        <m:t>,</m:t>
                      </m:r>
                      <m:r>
                        <a:rPr lang="en-US" b="0" i="1">
                          <a:latin typeface="Cambria Math"/>
                        </a:rPr>
                        <m:t>𝑦</m:t>
                      </m:r>
                      <m:r>
                        <a:rPr lang="en-US" b="0" i="1">
                          <a:latin typeface="Cambria Math"/>
                        </a:rPr>
                        <m:t>,</m:t>
                      </m:r>
                      <m:r>
                        <a:rPr lang="en-US" b="0" i="1">
                          <a:latin typeface="Cambria Math" panose="02040503050406030204" pitchFamily="18" charset="0"/>
                        </a:rPr>
                        <m:t>𝑧</m:t>
                      </m:r>
                      <m:r>
                        <a:rPr lang="en-US" b="0" i="1">
                          <a:latin typeface="Cambria Math" panose="02040503050406030204" pitchFamily="18" charset="0"/>
                        </a:rPr>
                        <m:t>,1]</m:t>
                      </m:r>
                    </m:oMath>
                  </m:oMathPara>
                </a14:m>
                <a:endParaRPr lang="en-US" dirty="0"/>
              </a:p>
            </p:txBody>
          </p:sp>
        </mc:Choice>
        <mc:Fallback xmlns="">
          <p:sp>
            <p:nvSpPr>
              <p:cNvPr id="13" name="Szövegdoboz 56"/>
              <p:cNvSpPr txBox="1">
                <a:spLocks noRot="1" noChangeAspect="1" noMove="1" noResize="1" noEditPoints="1" noAdjustHandles="1" noChangeArrowheads="1" noChangeShapeType="1" noTextEdit="1"/>
              </p:cNvSpPr>
              <p:nvPr/>
            </p:nvSpPr>
            <p:spPr>
              <a:xfrm>
                <a:off x="2280606" y="5525341"/>
                <a:ext cx="3939796" cy="523220"/>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2337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800459310</TotalTime>
  <Pages>57</Pages>
  <Words>3399</Words>
  <Application>Microsoft Office PowerPoint</Application>
  <PresentationFormat>Egyéni</PresentationFormat>
  <Paragraphs>295</Paragraphs>
  <Slides>22</Slides>
  <Notes>13</Notes>
  <HiddenSlides>0</HiddenSlides>
  <MMClips>1</MMClips>
  <ScaleCrop>false</ScaleCrop>
  <HeadingPairs>
    <vt:vector size="4" baseType="variant">
      <vt:variant>
        <vt:lpstr>Téma</vt:lpstr>
      </vt:variant>
      <vt:variant>
        <vt:i4>1</vt:i4>
      </vt:variant>
      <vt:variant>
        <vt:lpstr>Diacímek</vt:lpstr>
      </vt:variant>
      <vt:variant>
        <vt:i4>22</vt:i4>
      </vt:variant>
    </vt:vector>
  </HeadingPairs>
  <TitlesOfParts>
    <vt:vector size="23" baseType="lpstr">
      <vt:lpstr>Office-téma</vt:lpstr>
      <vt:lpstr>Affin transzformációk</vt:lpstr>
      <vt:lpstr>Transzformációk</vt:lpstr>
      <vt:lpstr>Transzformációk</vt:lpstr>
      <vt:lpstr>Ellenpélda: Inverzió</vt:lpstr>
      <vt:lpstr>Affin transzformációk</vt:lpstr>
      <vt:lpstr>Szeretjük a mátrixokat, mert szorzásuk asszociatív</vt:lpstr>
      <vt:lpstr>2D forgatás</vt:lpstr>
      <vt:lpstr>3D eltolás</vt:lpstr>
      <vt:lpstr>3D skálázás</vt:lpstr>
      <vt:lpstr>Pivot (fix) pont</vt:lpstr>
      <vt:lpstr>Pivot (fix) pont</vt:lpstr>
      <vt:lpstr>mat4 osztály</vt:lpstr>
      <vt:lpstr>mat4 „konstruktorok”</vt:lpstr>
      <vt:lpstr>Affin transzformációk</vt:lpstr>
      <vt:lpstr>Homogén lineáris transzformációk</vt:lpstr>
      <vt:lpstr>Perspektíva</vt:lpstr>
      <vt:lpstr>Analitikus geometriák: külső nézet</vt:lpstr>
      <vt:lpstr>Homogén koordinátavektor szorzása mátrixszal</vt:lpstr>
      <vt:lpstr>Homogén lineáris transzformációk tulajdonságai</vt:lpstr>
      <vt:lpstr>Invertálható homogén lineáris transzformációk: síkot síkba</vt:lpstr>
      <vt:lpstr>Középpontos vetítés (projekció)</vt:lpstr>
      <vt:lpstr>Átfordulási probléma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393</cp:revision>
  <cp:lastPrinted>1999-09-28T13:54:05Z</cp:lastPrinted>
  <dcterms:created xsi:type="dcterms:W3CDTF">1998-09-12T20:31:14Z</dcterms:created>
  <dcterms:modified xsi:type="dcterms:W3CDTF">2024-02-25T16:00:54Z</dcterms:modified>
</cp:coreProperties>
</file>