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1"/>
  </p:notesMasterIdLst>
  <p:handoutMasterIdLst>
    <p:handoutMasterId r:id="rId22"/>
  </p:handoutMasterIdLst>
  <p:sldIdLst>
    <p:sldId id="256" r:id="rId2"/>
    <p:sldId id="363" r:id="rId3"/>
    <p:sldId id="418" r:id="rId4"/>
    <p:sldId id="419" r:id="rId5"/>
    <p:sldId id="411" r:id="rId6"/>
    <p:sldId id="364" r:id="rId7"/>
    <p:sldId id="365" r:id="rId8"/>
    <p:sldId id="366" r:id="rId9"/>
    <p:sldId id="367" r:id="rId10"/>
    <p:sldId id="379" r:id="rId11"/>
    <p:sldId id="380" r:id="rId12"/>
    <p:sldId id="412" r:id="rId13"/>
    <p:sldId id="382" r:id="rId14"/>
    <p:sldId id="415" r:id="rId15"/>
    <p:sldId id="413" r:id="rId16"/>
    <p:sldId id="347" r:id="rId17"/>
    <p:sldId id="348" r:id="rId18"/>
    <p:sldId id="353" r:id="rId19"/>
    <p:sldId id="335" r:id="rId20"/>
  </p:sldIdLst>
  <p:sldSz cx="12192000" cy="6858000"/>
  <p:notesSz cx="7099300" cy="102346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07A0"/>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7098" autoAdjust="0"/>
  </p:normalViewPr>
  <p:slideViewPr>
    <p:cSldViewPr>
      <p:cViewPr varScale="1">
        <p:scale>
          <a:sx n="81" d="100"/>
          <a:sy n="81" d="100"/>
        </p:scale>
        <p:origin x="-77" y="-101"/>
      </p:cViewPr>
      <p:guideLst>
        <p:guide orient="horz" pos="2160"/>
        <p:guide pos="3840"/>
      </p:guideLst>
    </p:cSldViewPr>
  </p:slideViewPr>
  <p:notesTextViewPr>
    <p:cViewPr>
      <p:scale>
        <a:sx n="100" d="100"/>
        <a:sy n="100" d="100"/>
      </p:scale>
      <p:origin x="0" y="0"/>
    </p:cViewPr>
  </p:notesTextViewPr>
  <p:notesViewPr>
    <p:cSldViewPr>
      <p:cViewPr>
        <p:scale>
          <a:sx n="100" d="100"/>
          <a:sy n="100" d="100"/>
        </p:scale>
        <p:origin x="-2246" y="-58"/>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04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150813" y="774700"/>
            <a:ext cx="6797675"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6887"/>
          </a:xfrm>
          <a:prstGeom prst="rect">
            <a:avLst/>
          </a:prstGeom>
          <a:noFill/>
          <a:ln w="12700">
            <a:noFill/>
            <a:miter lim="800000"/>
            <a:headEnd/>
            <a:tailEnd/>
          </a:ln>
          <a:effectLst/>
        </p:spPr>
        <p:txBody>
          <a:bodyPr vert="horz" wrap="square" lIns="95456" tIns="46890" rIns="95456" bIns="4689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555394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50813" y="774700"/>
            <a:ext cx="6797675" cy="3824288"/>
          </a:xfrm>
          <a:ln cap="flat"/>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50813" y="774700"/>
            <a:ext cx="6797675" cy="3824288"/>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Invertible homogeneous transformations map planes to planes. If the transformation is not invertible, it may happen that the resulting plane degenerates to a line or to a point. </a:t>
            </a:r>
          </a:p>
          <a:p>
            <a:r>
              <a:rPr lang="en-US" altLang="hu-HU" dirty="0" smtClean="0"/>
              <a:t>A plane is a collection of points P that satisfy the plane equation. Multiplying every point P by matrix T, we get a collection of points P*. To find an equation for P*, we transform P* back</a:t>
            </a:r>
            <a:r>
              <a:rPr lang="hu-HU" altLang="hu-HU" dirty="0" smtClean="0"/>
              <a:t> </a:t>
            </a:r>
            <a:r>
              <a:rPr lang="en-US" altLang="hu-HU" dirty="0" smtClean="0"/>
              <a:t>to get P since we know that P satisfies the original equation.</a:t>
            </a:r>
          </a:p>
          <a:p>
            <a:r>
              <a:rPr lang="en-US" altLang="hu-HU" dirty="0" smtClean="0"/>
              <a:t>As matrix multiplication is associative, we express a similar equation for the transformed points as well, so they are also on a plane. We can even determine the parameters of the plane (e.g. normal vector). If the parameters are a column vector, the parameters of the original plane must be left-multiplied with the inverse of the transformation matrix.</a:t>
            </a:r>
            <a:endParaRPr lang="hu-HU" altLang="hu-H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88764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50813" y="774700"/>
            <a:ext cx="6797675" cy="3824288"/>
          </a:xfrm>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Let us execute this transformation for line segments. We are happy because it is enough to transform the two endpoints and the transformed pair of points can be connected by a line segment according to the properties of homogeneous linear transformations. For the first example, this is indeed true. However, for the second example, the transformation is seemingly not a line segment but its complement on the line, i.e. two half lines. </a:t>
            </a:r>
          </a:p>
          <a:p>
            <a:r>
              <a:rPr lang="en-US" altLang="hu-HU" dirty="0" smtClean="0"/>
              <a:t>This is just a virtual contradiction. These two half lines also form a line segment in projection plane. The ideal point at the ”end” of the line glues the two ends together. The conclusion is that we should be careful since two points on a line can define two line segments that complement each other, similarly as two points on a ci</a:t>
            </a:r>
            <a:r>
              <a:rPr lang="hu-HU" altLang="hu-HU" dirty="0" smtClean="0"/>
              <a:t>r</a:t>
            </a:r>
            <a:r>
              <a:rPr lang="en-US" altLang="hu-HU" dirty="0" err="1" smtClean="0"/>
              <a:t>cle</a:t>
            </a:r>
            <a:r>
              <a:rPr lang="en-US" altLang="hu-HU" dirty="0" smtClean="0"/>
              <a:t> can define two complementing arcs (a line in projective plane is topologically equivalent to a circle, we can go around it).</a:t>
            </a:r>
          </a:p>
          <a:p>
            <a:endParaRPr lang="hu-HU" altLang="hu-H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50813" y="774700"/>
            <a:ext cx="6797675" cy="3824288"/>
          </a:xfrm>
          <a:ln/>
        </p:spPr>
      </p:sp>
      <p:sp>
        <p:nvSpPr>
          <p:cNvPr id="26627" name="Rectangle 3"/>
          <p:cNvSpPr>
            <a:spLocks noGrp="1" noChangeArrowheads="1"/>
          </p:cNvSpPr>
          <p:nvPr>
            <p:ph type="body" idx="1"/>
          </p:nvPr>
        </p:nvSpPr>
        <p:spPr>
          <a:xfrm>
            <a:off x="669330" y="4862513"/>
            <a:ext cx="5904656" cy="43068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Geometric transformations assign a point to a point, so it is a point valued function of points. Geometric transformation may destroy the equation and the type of an object. Even simple scaling turns a sphere into an ellipsoid, so the equation, program, representation will change. To avoid this, we limit the allowed transformations and object types to those which guarantee that the object type is preserved. Linear elements, like points, line segments, and polygons may approximate any 0,1 or 2 dimensional object. </a:t>
            </a:r>
          </a:p>
          <a:p>
            <a:r>
              <a:rPr lang="en-US" altLang="hu-HU" dirty="0" smtClean="0"/>
              <a:t>Affine transformations that can be expressed as linear functions of the Cartesian coordinates map lines to lines and also preserve parallel lines. This theorem</a:t>
            </a:r>
            <a:r>
              <a:rPr lang="en-US" altLang="hu-HU" baseline="0" dirty="0" smtClean="0"/>
              <a:t> can be proved by realizing that a line can have a linear equation and with linear equation only lines can be described. So, if a linear equation of a line is combined with the linear function of the transformation, we get a linear equation, which thus must be a line. If this transformation could make parallel lines</a:t>
            </a:r>
            <a:r>
              <a:rPr lang="hu-HU" altLang="hu-HU" dirty="0" smtClean="0"/>
              <a:t> </a:t>
            </a:r>
            <a:r>
              <a:rPr lang="en-US" altLang="hu-HU" baseline="0" dirty="0" err="1" smtClean="0"/>
              <a:t>intersecti</a:t>
            </a:r>
            <a:r>
              <a:rPr lang="hu-HU" altLang="hu-HU" baseline="0" dirty="0" err="1" smtClean="0"/>
              <a:t>ng</a:t>
            </a:r>
            <a:r>
              <a:rPr lang="en-US" altLang="hu-HU" baseline="0" dirty="0" smtClean="0"/>
              <a:t> or </a:t>
            </a:r>
            <a:r>
              <a:rPr lang="en-US" altLang="hu-HU" baseline="0" dirty="0" err="1" smtClean="0"/>
              <a:t>interse</a:t>
            </a:r>
            <a:r>
              <a:rPr lang="hu-HU" altLang="hu-HU" baseline="0" dirty="0" smtClean="0"/>
              <a:t>c</a:t>
            </a:r>
            <a:r>
              <a:rPr lang="en-US" altLang="hu-HU" baseline="0" dirty="0" smtClean="0"/>
              <a:t>t</a:t>
            </a:r>
            <a:r>
              <a:rPr lang="hu-HU" altLang="hu-HU" baseline="0" dirty="0" smtClean="0"/>
              <a:t>ing</a:t>
            </a:r>
            <a:r>
              <a:rPr lang="en-US" altLang="hu-HU" baseline="0" dirty="0" smtClean="0"/>
              <a:t> lines parallel, then this transformation would create a point out of nothing or would make a point disappear. A linear function is not able to do that..</a:t>
            </a:r>
            <a:endParaRPr lang="en-US" altLang="hu-HU" dirty="0" smtClean="0"/>
          </a:p>
          <a:p>
            <a:r>
              <a:rPr lang="en-US" altLang="hu-HU" dirty="0" smtClean="0"/>
              <a:t>Affine transformations are not the widest set of transformations preserving lines and polygons. The widest set is homogeneous linear transformations (homogeneous coordinates are multiplied by a matrix), which includes central projection as well. To find this wider set</a:t>
            </a:r>
            <a:r>
              <a:rPr lang="en-US" altLang="hu-HU" baseline="0" dirty="0" smtClean="0"/>
              <a:t> of transformations, we should understand that no transformation of the Euclidean plane can make two parallel lines intersecting, since that would create a point from nothing. The problem is the Euclidean geometry itself and its property that parallel lines do not intersect. To consistently discuss how lines can be transformed to lines without keeping the parallelism, we should step out of the Euclidean geometry. The proper geometry is the projective geometry.</a:t>
            </a:r>
            <a:endParaRPr lang="en-US" altLang="hu-H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69330" y="4862513"/>
            <a:ext cx="5760640" cy="4306887"/>
          </a:xfrm>
        </p:spPr>
        <p:txBody>
          <a:bodyPr/>
          <a:lstStyle/>
          <a:p>
            <a:r>
              <a:rPr lang="en-US" dirty="0" smtClean="0"/>
              <a:t>Vectors are translations. However, we also need other transformations as well, like </a:t>
            </a:r>
            <a:r>
              <a:rPr lang="en-US" dirty="0" err="1" smtClean="0"/>
              <a:t>rotatin</a:t>
            </a:r>
            <a:r>
              <a:rPr lang="en-US" dirty="0" smtClean="0"/>
              <a:t>, scaling, shearing, mirroring, orthogonal projection, etc. All these transformations have the property that they map lines to lines and preserve parallel lines. Such transformations are called affine transformations.</a:t>
            </a:r>
          </a:p>
          <a:p>
            <a:r>
              <a:rPr lang="en-US" dirty="0" smtClean="0"/>
              <a:t>So, our question is what algebraic form can represent general affine transformations. Let us consider the axis parallel rectangle of one corner in the origin and the other corner in the point to be transformed (</a:t>
            </a:r>
            <a:r>
              <a:rPr lang="en-US" dirty="0" err="1" smtClean="0"/>
              <a:t>x,y</a:t>
            </a:r>
            <a:r>
              <a:rPr lang="en-US" dirty="0" smtClean="0"/>
              <a:t>). This rectangle is transformed into a parallelogram by an affine transformation, since lines and parallels are preserved. The transformed point can be reached by walking the image of the origin and then along the two edges. </a:t>
            </a:r>
          </a:p>
          <a:p>
            <a:r>
              <a:rPr lang="en-US" dirty="0" smtClean="0"/>
              <a:t>The next crucial question is how the edges depend on the length of the original rectangle. So examine this question, let us add a second congruent rectangle touching the first one. Its transformation is another parallelogram that touches the first one, but we are not sure whether it can be shorter or not. It cannot be shorter since diagonals of the two rectangles are parallel, so diagonals of the two parallelograms must also be parallel. Therefore, we can conclude that the two parallelograms are congruent, and generally the lengths of parallelogram edges linearly depend on the original coordinates. Putting all these together, the transformed coordinates and a 1 value can be obtained from the original coordinates with a 1 value by a matrix multiplication. Such coordinates with an extra 1 value are called homogeneous coordinates. We have just proven that any affine transformation is just a matrix multiplication with homogeneous coordinates.</a:t>
            </a:r>
          </a:p>
          <a:p>
            <a:endParaRPr lang="en-US" dirty="0"/>
          </a:p>
        </p:txBody>
      </p:sp>
    </p:spTree>
    <p:extLst>
      <p:ext uri="{BB962C8B-B14F-4D97-AF65-F5344CB8AC3E}">
        <p14:creationId xmlns:p14="http://schemas.microsoft.com/office/powerpoint/2010/main" val="304773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Matrices are good for representing affine transformations. If matrices multiply vectors from the right, then the meaning of the rows of a matrix is the image of the basis vectors, i.e. points (1, 0) and (0,1), as well as the origin. </a:t>
            </a:r>
            <a:endParaRPr lang="hu-HU" dirty="0" smtClean="0"/>
          </a:p>
          <a:p>
            <a:r>
              <a:rPr lang="en-US" dirty="0" smtClean="0"/>
              <a:t>This concept is very important to us since we wish to find matrices executing certain transformations. To do this, we have to figure </a:t>
            </a:r>
            <a:r>
              <a:rPr lang="hu-HU" dirty="0" smtClean="0"/>
              <a:t>out </a:t>
            </a:r>
            <a:r>
              <a:rPr lang="en-US" dirty="0" smtClean="0"/>
              <a:t>how the basis vectors are modified by the transformation and the transformed vectors form the rows of the transformation matrix. As an example, we build a matrix that rotates around axis z by angle phi.</a:t>
            </a:r>
            <a:endParaRPr lang="hu-HU" dirty="0" smtClean="0"/>
          </a:p>
          <a:p>
            <a:endParaRPr lang="en-US" dirty="0"/>
          </a:p>
        </p:txBody>
      </p:sp>
    </p:spTree>
    <p:extLst>
      <p:ext uri="{BB962C8B-B14F-4D97-AF65-F5344CB8AC3E}">
        <p14:creationId xmlns:p14="http://schemas.microsoft.com/office/powerpoint/2010/main" val="126588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Rot="1" noChangeAspect="1" noChangeArrowheads="1" noTextEdit="1"/>
          </p:cNvSpPr>
          <p:nvPr>
            <p:ph type="sldImg"/>
          </p:nvPr>
        </p:nvSpPr>
        <p:spPr>
          <a:xfrm>
            <a:off x="150813" y="774700"/>
            <a:ext cx="6797675" cy="3824288"/>
          </a:xfrm>
          <a:ln cap="flat"/>
        </p:spPr>
      </p:sp>
      <p:sp>
        <p:nvSpPr>
          <p:cNvPr id="3789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The first elementary transformation considered is the 3D translation. This transformation computes the sum of the Cartesian coordinates of the point and of the translation vector p. This operation can be represented by a homogeneous transformation matrix, where the diagonal elements are 1, the last row contains the translation vector and all other elements are zero.</a:t>
            </a:r>
            <a:endParaRPr lang="en-US" altLang="hu-HU" smtClean="0"/>
          </a:p>
        </p:txBody>
      </p:sp>
    </p:spTree>
    <p:extLst>
      <p:ext uri="{BB962C8B-B14F-4D97-AF65-F5344CB8AC3E}">
        <p14:creationId xmlns:p14="http://schemas.microsoft.com/office/powerpoint/2010/main" val="62453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50813" y="774700"/>
            <a:ext cx="6797675" cy="3824288"/>
          </a:xfrm>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The second transformation is scaling along the coordinate axes. This scales x coordinates by Sx, y coordinates by Sy and z coordinates by Sz. Scaling is a diagonal homogeneous linear transformaiton, including the scaling factors and 1 in the diagonal.</a:t>
            </a:r>
          </a:p>
        </p:txBody>
      </p:sp>
    </p:spTree>
    <p:extLst>
      <p:ext uri="{BB962C8B-B14F-4D97-AF65-F5344CB8AC3E}">
        <p14:creationId xmlns:p14="http://schemas.microsoft.com/office/powerpoint/2010/main" val="258299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408224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1115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50813" y="774700"/>
            <a:ext cx="6797675" cy="3824288"/>
          </a:xfrm>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Homogeneous linear transformations are matrix multiplications of 4 element vector</a:t>
            </a:r>
            <a:r>
              <a:rPr lang="hu-HU" altLang="hu-HU" smtClean="0"/>
              <a:t>s</a:t>
            </a:r>
            <a:r>
              <a:rPr lang="en-US" altLang="hu-HU" smtClean="0"/>
              <a:t> in 3D and 3 element vector</a:t>
            </a:r>
            <a:r>
              <a:rPr lang="hu-HU" altLang="hu-HU" smtClean="0"/>
              <a:t>s</a:t>
            </a:r>
            <a:r>
              <a:rPr lang="en-US" altLang="hu-HU" smtClean="0"/>
              <a:t> in 2D. Such linear operations preserve linear computations, so a line is transformed to a line</a:t>
            </a:r>
            <a:r>
              <a:rPr lang="hu-HU" altLang="hu-HU" smtClean="0"/>
              <a:t> or to a point if the line degenerates, which never happens if T is invertible.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hu-HU"/>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2024.10.05.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2024.10.05.</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4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69.png"/><Relationship Id="rId5" Type="http://schemas.openxmlformats.org/officeDocument/2006/relationships/image" Target="../media/image48.png"/><Relationship Id="rId10" Type="http://schemas.openxmlformats.org/officeDocument/2006/relationships/image" Target="../media/image68.png"/><Relationship Id="rId4" Type="http://schemas.openxmlformats.org/officeDocument/2006/relationships/image" Target="../media/image47.png"/><Relationship Id="rId9" Type="http://schemas.openxmlformats.org/officeDocument/2006/relationships/image" Target="../media/image65.png"/><Relationship Id="rId14"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520.png"/><Relationship Id="rId7" Type="http://schemas.openxmlformats.org/officeDocument/2006/relationships/image" Target="../media/image5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50.png"/><Relationship Id="rId5" Type="http://schemas.openxmlformats.org/officeDocument/2006/relationships/image" Target="../media/image540.png"/><Relationship Id="rId4" Type="http://schemas.openxmlformats.org/officeDocument/2006/relationships/image" Target="../media/image530.png"/><Relationship Id="rId9" Type="http://schemas.openxmlformats.org/officeDocument/2006/relationships/image" Target="../media/image580.png"/></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5.png"/><Relationship Id="rId3" Type="http://schemas.openxmlformats.org/officeDocument/2006/relationships/image" Target="../media/image690.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4.png"/><Relationship Id="rId25" Type="http://schemas.openxmlformats.org/officeDocument/2006/relationships/image" Target="../media/image91.png"/><Relationship Id="rId2" Type="http://schemas.openxmlformats.org/officeDocument/2006/relationships/notesSlide" Target="../notesSlides/notesSlide12.xml"/><Relationship Id="rId16" Type="http://schemas.openxmlformats.org/officeDocument/2006/relationships/image" Target="../media/image83.png"/><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720.png"/><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10.png"/><Relationship Id="rId15" Type="http://schemas.openxmlformats.org/officeDocument/2006/relationships/image" Target="../media/image82.png"/><Relationship Id="rId23" Type="http://schemas.openxmlformats.org/officeDocument/2006/relationships/image" Target="../media/image89.png"/><Relationship Id="rId10" Type="http://schemas.openxmlformats.org/officeDocument/2006/relationships/image" Target="../media/image76.png"/><Relationship Id="rId19" Type="http://schemas.openxmlformats.org/officeDocument/2006/relationships/image" Target="../media/image740.png"/><Relationship Id="rId4" Type="http://schemas.openxmlformats.org/officeDocument/2006/relationships/image" Target="../media/image70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20.png"/><Relationship Id="rId18" Type="http://schemas.openxmlformats.org/officeDocument/2006/relationships/image" Target="../media/image27.png"/><Relationship Id="rId3" Type="http://schemas.openxmlformats.org/officeDocument/2006/relationships/image" Target="../media/image16.png"/><Relationship Id="rId21" Type="http://schemas.openxmlformats.org/officeDocument/2006/relationships/image" Target="../media/image30.png"/><Relationship Id="rId7" Type="http://schemas.openxmlformats.org/officeDocument/2006/relationships/image" Target="../media/image20.png"/><Relationship Id="rId12" Type="http://schemas.openxmlformats.org/officeDocument/2006/relationships/image" Target="../media/image770.png"/><Relationship Id="rId17" Type="http://schemas.openxmlformats.org/officeDocument/2006/relationships/image" Target="../media/image26.png"/><Relationship Id="rId2" Type="http://schemas.openxmlformats.org/officeDocument/2006/relationships/image" Target="../media/image15.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5" Type="http://schemas.openxmlformats.org/officeDocument/2006/relationships/image" Target="../media/image24.png"/><Relationship Id="rId19"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3.png"/><Relationship Id="rId22"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360.png"/><Relationship Id="rId3" Type="http://schemas.openxmlformats.org/officeDocument/2006/relationships/image" Target="../media/image260.png"/><Relationship Id="rId7" Type="http://schemas.openxmlformats.org/officeDocument/2006/relationships/image" Target="../media/image301.png"/><Relationship Id="rId12" Type="http://schemas.openxmlformats.org/officeDocument/2006/relationships/image" Target="../media/image350.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1.png"/><Relationship Id="rId11" Type="http://schemas.openxmlformats.org/officeDocument/2006/relationships/image" Target="../media/image340.png"/><Relationship Id="rId5" Type="http://schemas.openxmlformats.org/officeDocument/2006/relationships/image" Target="../media/image281.png"/><Relationship Id="rId15" Type="http://schemas.openxmlformats.org/officeDocument/2006/relationships/image" Target="../media/image38.png"/><Relationship Id="rId10" Type="http://schemas.openxmlformats.org/officeDocument/2006/relationships/image" Target="../media/image330.png"/><Relationship Id="rId4" Type="http://schemas.openxmlformats.org/officeDocument/2006/relationships/image" Target="../media/image271.png"/><Relationship Id="rId9" Type="http://schemas.openxmlformats.org/officeDocument/2006/relationships/image" Target="../media/image320.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280.png"/></Relationships>
</file>

<file path=ppt/slides/_rels/slide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2286000"/>
            <a:ext cx="7772400" cy="1143000"/>
          </a:xfrm>
        </p:spPr>
        <p:txBody>
          <a:bodyPr>
            <a:normAutofit/>
          </a:bodyPr>
          <a:lstStyle/>
          <a:p>
            <a:pPr>
              <a:defRPr/>
            </a:pPr>
            <a:r>
              <a:rPr lang="hu-HU" sz="5400" b="1" dirty="0" err="1">
                <a:solidFill>
                  <a:srgbClr val="FF0000"/>
                </a:solidFill>
              </a:rPr>
              <a:t>Affin</a:t>
            </a:r>
            <a:r>
              <a:rPr lang="hu-HU" sz="5400" b="1" dirty="0">
                <a:solidFill>
                  <a:srgbClr val="FF0000"/>
                </a:solidFill>
              </a:rPr>
              <a:t> transzformációk</a:t>
            </a:r>
            <a:endParaRPr lang="hu-HU" sz="4000" b="1" dirty="0">
              <a:solidFill>
                <a:srgbClr val="FF0000"/>
              </a:solidFill>
            </a:endParaRPr>
          </a:p>
        </p:txBody>
      </p:sp>
      <p:sp>
        <p:nvSpPr>
          <p:cNvPr id="2051" name="Rectangle 3"/>
          <p:cNvSpPr>
            <a:spLocks noGrp="1" noChangeArrowheads="1"/>
          </p:cNvSpPr>
          <p:nvPr>
            <p:ph type="subTitle" idx="1"/>
          </p:nvPr>
        </p:nvSpPr>
        <p:spPr>
          <a:xfrm>
            <a:off x="2895600" y="3886200"/>
            <a:ext cx="5612668" cy="1752600"/>
          </a:xfrm>
          <a:noFill/>
        </p:spPr>
        <p:txBody>
          <a:bodyPr/>
          <a:lstStyle/>
          <a:p>
            <a:pPr marL="342900" indent="-342900"/>
            <a:r>
              <a:rPr lang="hu-HU" altLang="hu-HU" dirty="0" err="1" smtClean="0"/>
              <a:t>Szirmay-Kalos</a:t>
            </a:r>
            <a:r>
              <a:rPr lang="hu-HU" altLang="hu-HU" dirty="0" smtClean="0"/>
              <a:t> László</a:t>
            </a:r>
          </a:p>
        </p:txBody>
      </p:sp>
      <p:sp>
        <p:nvSpPr>
          <p:cNvPr id="5" name="Téglalap 4"/>
          <p:cNvSpPr>
            <a:spLocks noChangeArrowheads="1"/>
          </p:cNvSpPr>
          <p:nvPr/>
        </p:nvSpPr>
        <p:spPr bwMode="auto">
          <a:xfrm>
            <a:off x="335360" y="332656"/>
            <a:ext cx="4212468"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400" dirty="0">
                <a:latin typeface="+mn-lt"/>
              </a:rPr>
              <a:t>”</a:t>
            </a:r>
            <a:r>
              <a:rPr lang="el-GR" dirty="0"/>
              <a:t>τ</a:t>
            </a:r>
            <a:r>
              <a:rPr lang="el-GR" sz="2400" dirty="0"/>
              <a:t>ὰ πάντα ῥεῖ καὶ οὐδὲν μένει</a:t>
            </a:r>
            <a:r>
              <a:rPr lang="hu-HU" sz="2400" i="1" dirty="0"/>
              <a:t>.</a:t>
            </a:r>
            <a:r>
              <a:rPr lang="en-US" altLang="en-US" sz="2400" dirty="0">
                <a:latin typeface="+mn-lt"/>
              </a:rPr>
              <a:t>”</a:t>
            </a:r>
          </a:p>
          <a:p>
            <a:pPr algn="r">
              <a:spcBef>
                <a:spcPct val="0"/>
              </a:spcBef>
              <a:buFont typeface="Wingdings" pitchFamily="2" charset="2"/>
              <a:buNone/>
            </a:pPr>
            <a:r>
              <a:rPr lang="el-GR" sz="2400" dirty="0"/>
              <a:t>Ἡράκλειτος</a:t>
            </a:r>
            <a:endParaRPr lang="hu-HU" altLang="en-US" sz="2400" i="1" dirty="0">
              <a:latin typeface="+mn-lt"/>
            </a:endParaRPr>
          </a:p>
        </p:txBody>
      </p:sp>
      <p:pic>
        <p:nvPicPr>
          <p:cNvPr id="2" name="pma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56340" y="3645024"/>
            <a:ext cx="2865437" cy="30099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Pivot</a:t>
            </a:r>
            <a:r>
              <a:rPr lang="hu-HU" dirty="0" smtClean="0">
                <a:solidFill>
                  <a:srgbClr val="FF0000"/>
                </a:solidFill>
              </a:rPr>
              <a:t> (fix) pont</a:t>
            </a:r>
            <a:endParaRPr lang="en-US" dirty="0">
              <a:solidFill>
                <a:srgbClr val="FF0000"/>
              </a:solidFill>
            </a:endParaRPr>
          </a:p>
        </p:txBody>
      </p:sp>
      <p:sp>
        <p:nvSpPr>
          <p:cNvPr id="8" name="Tartalom helye 7"/>
          <p:cNvSpPr>
            <a:spLocks noGrp="1"/>
          </p:cNvSpPr>
          <p:nvPr>
            <p:ph idx="1"/>
          </p:nvPr>
        </p:nvSpPr>
        <p:spPr>
          <a:xfrm>
            <a:off x="6081688" y="5265205"/>
            <a:ext cx="4131052" cy="1257003"/>
          </a:xfrm>
        </p:spPr>
        <p:txBody>
          <a:bodyPr/>
          <a:lstStyle/>
          <a:p>
            <a:pPr marL="0" indent="0">
              <a:buNone/>
            </a:pPr>
            <a:r>
              <a:rPr lang="hu-HU" dirty="0" smtClean="0"/>
              <a:t>Forgatás és skálázás </a:t>
            </a:r>
            <a:r>
              <a:rPr lang="hu-HU" dirty="0" err="1" smtClean="0"/>
              <a:t>pivot</a:t>
            </a:r>
            <a:r>
              <a:rPr lang="hu-HU" dirty="0" smtClean="0"/>
              <a:t> pontja az origó</a:t>
            </a:r>
            <a:endParaRPr lang="en-US" dirty="0"/>
          </a:p>
        </p:txBody>
      </p:sp>
      <p:pic>
        <p:nvPicPr>
          <p:cNvPr id="1026"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981" y="1449214"/>
            <a:ext cx="2169737" cy="2159806"/>
          </a:xfrm>
          <a:prstGeom prst="rect">
            <a:avLst/>
          </a:prstGeom>
          <a:noFill/>
          <a:extLst>
            <a:ext uri="{909E8E84-426E-40DD-AFC4-6F175D3DCCD1}">
              <a14:hiddenFill xmlns:a14="http://schemas.microsoft.com/office/drawing/2010/main">
                <a:solidFill>
                  <a:srgbClr val="FFFFFF"/>
                </a:solidFill>
              </a14:hiddenFill>
            </a:ext>
          </a:extLst>
        </p:spPr>
      </p:pic>
      <p:sp>
        <p:nvSpPr>
          <p:cNvPr id="5" name="Line 4"/>
          <p:cNvSpPr>
            <a:spLocks noChangeShapeType="1"/>
          </p:cNvSpPr>
          <p:nvPr/>
        </p:nvSpPr>
        <p:spPr bwMode="auto">
          <a:xfrm flipV="1">
            <a:off x="5375647" y="2636912"/>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6" name="Line 5"/>
          <p:cNvSpPr>
            <a:spLocks noChangeShapeType="1"/>
          </p:cNvSpPr>
          <p:nvPr/>
        </p:nvSpPr>
        <p:spPr bwMode="auto">
          <a:xfrm flipV="1">
            <a:off x="5375648" y="4148212"/>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 name="Ellipszis 3"/>
          <p:cNvSpPr/>
          <p:nvPr/>
        </p:nvSpPr>
        <p:spPr>
          <a:xfrm>
            <a:off x="5241312" y="4020608"/>
            <a:ext cx="288032" cy="2880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23169">
            <a:off x="4300460" y="781992"/>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707093" y="1444248"/>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36965">
            <a:off x="2038684" y="3068309"/>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702127" y="4698194"/>
            <a:ext cx="2169737" cy="215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50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779" y="3068092"/>
            <a:ext cx="2169737" cy="2159806"/>
          </a:xfrm>
          <a:prstGeom prst="rect">
            <a:avLst/>
          </a:prstGeom>
          <a:noFill/>
          <a:extLst>
            <a:ext uri="{909E8E84-426E-40DD-AFC4-6F175D3DCCD1}">
              <a14:hiddenFill xmlns:a14="http://schemas.microsoft.com/office/drawing/2010/main">
                <a:solidFill>
                  <a:srgbClr val="FFFFFF"/>
                </a:solidFill>
              </a14:hiddenFill>
            </a:ext>
          </a:extLst>
        </p:spPr>
      </p:pic>
      <p:sp>
        <p:nvSpPr>
          <p:cNvPr id="5" name="Cím 1"/>
          <p:cNvSpPr>
            <a:spLocks noGrp="1"/>
          </p:cNvSpPr>
          <p:nvPr>
            <p:ph type="title"/>
          </p:nvPr>
        </p:nvSpPr>
        <p:spPr>
          <a:xfrm>
            <a:off x="1981200" y="274638"/>
            <a:ext cx="8229600" cy="1143000"/>
          </a:xfrm>
        </p:spPr>
        <p:txBody>
          <a:bodyPr/>
          <a:lstStyle/>
          <a:p>
            <a:r>
              <a:rPr lang="hu-HU" dirty="0" err="1" smtClean="0">
                <a:solidFill>
                  <a:srgbClr val="FF0000"/>
                </a:solidFill>
              </a:rPr>
              <a:t>Pivot</a:t>
            </a:r>
            <a:r>
              <a:rPr lang="hu-HU" dirty="0" smtClean="0">
                <a:solidFill>
                  <a:srgbClr val="FF0000"/>
                </a:solidFill>
              </a:rPr>
              <a:t> (fix) pont</a:t>
            </a:r>
            <a:endParaRPr lang="en-US" dirty="0">
              <a:solidFill>
                <a:srgbClr val="FF0000"/>
              </a:solidFill>
            </a:endParaRPr>
          </a:p>
        </p:txBody>
      </p:sp>
      <p:sp>
        <p:nvSpPr>
          <p:cNvPr id="6" name="Tartalom helye 7"/>
          <p:cNvSpPr>
            <a:spLocks noGrp="1"/>
          </p:cNvSpPr>
          <p:nvPr>
            <p:ph idx="1"/>
          </p:nvPr>
        </p:nvSpPr>
        <p:spPr>
          <a:xfrm>
            <a:off x="1785849" y="5049407"/>
            <a:ext cx="7151216" cy="1257003"/>
          </a:xfrm>
        </p:spPr>
        <p:txBody>
          <a:bodyPr>
            <a:noAutofit/>
          </a:bodyPr>
          <a:lstStyle/>
          <a:p>
            <a:pPr marL="514350" indent="-514350">
              <a:buAutoNum type="arabicPeriod"/>
            </a:pPr>
            <a:r>
              <a:rPr lang="hu-HU" dirty="0" err="1" smtClean="0"/>
              <a:t>Pivot</a:t>
            </a:r>
            <a:r>
              <a:rPr lang="hu-HU" dirty="0" smtClean="0"/>
              <a:t> az origóba</a:t>
            </a:r>
          </a:p>
          <a:p>
            <a:pPr marL="514350" indent="-514350">
              <a:buAutoNum type="arabicPeriod"/>
            </a:pPr>
            <a:r>
              <a:rPr lang="hu-HU" dirty="0" smtClean="0"/>
              <a:t>Forgatás vagy skálázás az origó körül</a:t>
            </a:r>
          </a:p>
          <a:p>
            <a:pPr marL="514350" indent="-514350">
              <a:buAutoNum type="arabicPeriod"/>
            </a:pPr>
            <a:r>
              <a:rPr lang="hu-HU" dirty="0" smtClean="0"/>
              <a:t>Origó vissza</a:t>
            </a:r>
            <a:endParaRPr lang="en-US" dirty="0"/>
          </a:p>
        </p:txBody>
      </p:sp>
      <p:pic>
        <p:nvPicPr>
          <p:cNvPr id="7"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981" y="1449214"/>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23169">
            <a:off x="4276590" y="3067338"/>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953970" y="1454180"/>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36965">
            <a:off x="5915980" y="1448997"/>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807304" y="1448997"/>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23169">
            <a:off x="5953970" y="1537426"/>
            <a:ext cx="2169737" cy="2159806"/>
          </a:xfrm>
          <a:prstGeom prst="rect">
            <a:avLst/>
          </a:prstGeom>
          <a:noFill/>
          <a:extLst>
            <a:ext uri="{909E8E84-426E-40DD-AFC4-6F175D3DCCD1}">
              <a14:hiddenFill xmlns:a14="http://schemas.microsoft.com/office/drawing/2010/main">
                <a:solidFill>
                  <a:srgbClr val="FFFFFF"/>
                </a:solidFill>
              </a14:hiddenFill>
            </a:ext>
          </a:extLst>
        </p:spPr>
      </p:pic>
      <p:sp>
        <p:nvSpPr>
          <p:cNvPr id="8" name="Line 4"/>
          <p:cNvSpPr>
            <a:spLocks noChangeShapeType="1"/>
          </p:cNvSpPr>
          <p:nvPr/>
        </p:nvSpPr>
        <p:spPr bwMode="auto">
          <a:xfrm flipV="1">
            <a:off x="5375647" y="2636912"/>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9" name="Line 5"/>
          <p:cNvSpPr>
            <a:spLocks noChangeShapeType="1"/>
          </p:cNvSpPr>
          <p:nvPr/>
        </p:nvSpPr>
        <p:spPr bwMode="auto">
          <a:xfrm flipV="1">
            <a:off x="5375648" y="4148212"/>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 name="Ellipszis 14"/>
          <p:cNvSpPr/>
          <p:nvPr/>
        </p:nvSpPr>
        <p:spPr>
          <a:xfrm>
            <a:off x="6856832" y="2384884"/>
            <a:ext cx="288032" cy="2880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9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1000"/>
                            </p:stCondLst>
                            <p:childTnLst>
                              <p:par>
                                <p:cTn id="40" presetID="10" presetClass="exit" presetSubtype="0" fill="hold" nodeType="after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2000"/>
                            </p:stCondLst>
                            <p:childTnLst>
                              <p:par>
                                <p:cTn id="48" presetID="10" presetClass="exit" presetSubtype="0" fill="hold" nodeType="after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9624"/>
            <a:ext cx="10972800" cy="1143000"/>
          </a:xfrm>
        </p:spPr>
        <p:txBody>
          <a:bodyPr/>
          <a:lstStyle/>
          <a:p>
            <a:r>
              <a:rPr lang="hu-HU" dirty="0" err="1" smtClean="0">
                <a:solidFill>
                  <a:srgbClr val="FF0000"/>
                </a:solidFill>
              </a:rPr>
              <a:t>mat</a:t>
            </a:r>
            <a:r>
              <a:rPr lang="en-US" dirty="0" smtClean="0">
                <a:solidFill>
                  <a:srgbClr val="FF0000"/>
                </a:solidFill>
              </a:rPr>
              <a:t>4</a:t>
            </a:r>
            <a:r>
              <a:rPr lang="hu-HU" dirty="0" smtClean="0">
                <a:solidFill>
                  <a:srgbClr val="FF0000"/>
                </a:solidFill>
              </a:rPr>
              <a:t> „konstruktorok”</a:t>
            </a:r>
            <a:endParaRPr lang="en-US" dirty="0">
              <a:solidFill>
                <a:srgbClr val="FF0000"/>
              </a:solidFill>
            </a:endParaRPr>
          </a:p>
        </p:txBody>
      </p:sp>
      <p:sp>
        <p:nvSpPr>
          <p:cNvPr id="4" name="Téglalap 3"/>
          <p:cNvSpPr/>
          <p:nvPr/>
        </p:nvSpPr>
        <p:spPr>
          <a:xfrm>
            <a:off x="1001434" y="976786"/>
            <a:ext cx="10189132" cy="59246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2000" b="1" dirty="0">
                <a:latin typeface="Courier New" panose="02070309020205020404" pitchFamily="49" charset="0"/>
                <a:cs typeface="Courier New" panose="02070309020205020404" pitchFamily="49" charset="0"/>
              </a:rPr>
              <a:t>inline mat4 </a:t>
            </a:r>
            <a:r>
              <a:rPr lang="en-US" sz="2000" b="1" dirty="0" err="1" smtClean="0">
                <a:latin typeface="Courier New" panose="02070309020205020404" pitchFamily="49" charset="0"/>
                <a:cs typeface="Courier New" panose="02070309020205020404" pitchFamily="49" charset="0"/>
              </a:rPr>
              <a:t>TranslateMatrix</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vec</a:t>
            </a:r>
            <a:r>
              <a:rPr lang="hu-HU" sz="2000" b="1" dirty="0" smtClean="0">
                <a:latin typeface="Courier New" panose="02070309020205020404" pitchFamily="49" charset="0"/>
                <a:cs typeface="Courier New" panose="02070309020205020404" pitchFamily="49" charset="0"/>
              </a:rPr>
              <a:t>3</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t) {</a:t>
            </a:r>
          </a:p>
          <a:p>
            <a:r>
              <a:rPr lang="en-US" sz="2000" b="1" dirty="0">
                <a:latin typeface="Courier New" panose="02070309020205020404" pitchFamily="49" charset="0"/>
                <a:cs typeface="Courier New" panose="02070309020205020404" pitchFamily="49" charset="0"/>
              </a:rPr>
              <a:t>	return </a:t>
            </a:r>
            <a:r>
              <a:rPr lang="en-US" sz="2000" b="1" dirty="0" smtClean="0">
                <a:latin typeface="Courier New" panose="02070309020205020404" pitchFamily="49" charset="0"/>
                <a:cs typeface="Courier New" panose="02070309020205020404" pitchFamily="49" charset="0"/>
              </a:rPr>
              <a:t>mat4(vec4(1</a:t>
            </a:r>
            <a:r>
              <a:rPr lang="en-US" sz="2000" b="1" dirty="0">
                <a:latin typeface="Courier New" panose="02070309020205020404" pitchFamily="49" charset="0"/>
                <a:cs typeface="Courier New" panose="02070309020205020404" pitchFamily="49" charset="0"/>
              </a:rPr>
              <a:t>,   0,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vec4(0,   1,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vec4(0,   0,   1,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vec4(</a:t>
            </a:r>
            <a:r>
              <a:rPr lang="en-US" sz="2000" b="1" dirty="0" err="1">
                <a:latin typeface="Courier New" panose="02070309020205020404" pitchFamily="49" charset="0"/>
                <a:cs typeface="Courier New" panose="02070309020205020404" pitchFamily="49" charset="0"/>
              </a:rPr>
              <a:t>t.x</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t.y</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t.</a:t>
            </a:r>
            <a:r>
              <a:rPr lang="hu-HU" sz="2000" b="1" dirty="0" smtClean="0">
                <a:latin typeface="Courier New" panose="02070309020205020404" pitchFamily="49" charset="0"/>
                <a:cs typeface="Courier New" panose="02070309020205020404" pitchFamily="49" charset="0"/>
              </a:rPr>
              <a:t>y</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1));</a:t>
            </a:r>
          </a:p>
          <a:p>
            <a:r>
              <a:rPr lang="en-US" sz="2000" b="1" dirty="0">
                <a:latin typeface="Courier New" panose="02070309020205020404" pitchFamily="49" charset="0"/>
                <a:cs typeface="Courier New" panose="02070309020205020404" pitchFamily="49" charset="0"/>
              </a:rPr>
              <a:t>}</a:t>
            </a:r>
          </a:p>
          <a:p>
            <a:endParaRPr lang="en-US" sz="9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inline mat4 </a:t>
            </a:r>
            <a:r>
              <a:rPr lang="en-US" sz="2000" b="1" dirty="0" err="1" smtClean="0">
                <a:latin typeface="Courier New" panose="02070309020205020404" pitchFamily="49" charset="0"/>
                <a:cs typeface="Courier New" panose="02070309020205020404" pitchFamily="49" charset="0"/>
              </a:rPr>
              <a:t>ScaleMatrix</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vec</a:t>
            </a:r>
            <a:r>
              <a:rPr lang="hu-HU" sz="2000" b="1" smtClean="0">
                <a:latin typeface="Courier New" panose="02070309020205020404" pitchFamily="49" charset="0"/>
                <a:cs typeface="Courier New" panose="02070309020205020404" pitchFamily="49" charset="0"/>
              </a:rPr>
              <a:t>3</a:t>
            </a:r>
            <a:r>
              <a:rPr lang="en-US" sz="2000" b="1"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s) {</a:t>
            </a:r>
          </a:p>
          <a:p>
            <a:r>
              <a:rPr lang="en-US" sz="2000" b="1" dirty="0">
                <a:latin typeface="Courier New" panose="02070309020205020404" pitchFamily="49" charset="0"/>
                <a:cs typeface="Courier New" panose="02070309020205020404" pitchFamily="49" charset="0"/>
              </a:rPr>
              <a:t>	return </a:t>
            </a:r>
            <a:r>
              <a:rPr lang="en-US" sz="2000" b="1" dirty="0" smtClean="0">
                <a:latin typeface="Courier New" panose="02070309020205020404" pitchFamily="49" charset="0"/>
                <a:cs typeface="Courier New" panose="02070309020205020404" pitchFamily="49" charset="0"/>
              </a:rPr>
              <a:t>mat4(vec4(</a:t>
            </a:r>
            <a:r>
              <a:rPr lang="en-US" sz="2000" b="1" dirty="0" err="1" smtClean="0">
                <a:latin typeface="Courier New" panose="02070309020205020404" pitchFamily="49" charset="0"/>
                <a:cs typeface="Courier New" panose="02070309020205020404" pitchFamily="49" charset="0"/>
              </a:rPr>
              <a:t>s.x</a:t>
            </a:r>
            <a:r>
              <a:rPr lang="en-US" sz="2000" b="1" dirty="0">
                <a:latin typeface="Courier New" panose="02070309020205020404" pitchFamily="49" charset="0"/>
                <a:cs typeface="Courier New" panose="02070309020205020404" pitchFamily="49" charset="0"/>
              </a:rPr>
              <a:t>, 0,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hu-HU" sz="2000" b="1"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vec4(0</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s.y</a:t>
            </a:r>
            <a:r>
              <a:rPr lang="en-US" sz="2000" b="1" dirty="0">
                <a:latin typeface="Courier New" panose="02070309020205020404" pitchFamily="49" charset="0"/>
                <a:cs typeface="Courier New" panose="02070309020205020404" pitchFamily="49" charset="0"/>
              </a:rPr>
              <a:t>,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vec4(0,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s.</a:t>
            </a:r>
            <a:r>
              <a:rPr lang="hu-HU" sz="2000" b="1" dirty="0">
                <a:latin typeface="Courier New" panose="02070309020205020404" pitchFamily="49" charset="0"/>
                <a:cs typeface="Courier New" panose="02070309020205020404" pitchFamily="49" charset="0"/>
              </a:rPr>
              <a:t>z</a:t>
            </a:r>
            <a:r>
              <a:rPr lang="en-US" sz="2000" b="1" dirty="0" smtClean="0">
                <a:latin typeface="Courier New" panose="02070309020205020404" pitchFamily="49" charset="0"/>
                <a:cs typeface="Courier New" panose="02070309020205020404" pitchFamily="49" charset="0"/>
              </a:rPr>
              <a:t>, 0</a:t>
            </a:r>
            <a:r>
              <a:rPr lang="en-US" sz="2000" b="1" dirty="0">
                <a:latin typeface="Courier New" panose="02070309020205020404" pitchFamily="49" charset="0"/>
                <a:cs typeface="Courier New" panose="02070309020205020404" pitchFamily="49" charset="0"/>
              </a:rPr>
              <a:t>),</a:t>
            </a:r>
            <a:r>
              <a:rPr lang="hu-HU" sz="2000" b="1"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vec4(0,   0,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a:t>
            </a:r>
          </a:p>
          <a:p>
            <a:endParaRPr lang="en-US" sz="1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inline mat4 </a:t>
            </a:r>
            <a:r>
              <a:rPr lang="en-US" sz="2000" b="1" dirty="0" smtClean="0">
                <a:latin typeface="Courier New" panose="02070309020205020404" pitchFamily="49" charset="0"/>
                <a:cs typeface="Courier New" panose="02070309020205020404" pitchFamily="49" charset="0"/>
              </a:rPr>
              <a:t>Rotation</a:t>
            </a:r>
            <a:r>
              <a:rPr lang="hu-HU" sz="2000" b="1" dirty="0" smtClean="0">
                <a:latin typeface="Courier New" panose="02070309020205020404" pitchFamily="49" charset="0"/>
                <a:cs typeface="Courier New" panose="02070309020205020404" pitchFamily="49" charset="0"/>
              </a:rPr>
              <a:t>XY</a:t>
            </a:r>
            <a:r>
              <a:rPr lang="en-US" sz="2000" b="1" dirty="0" smtClean="0">
                <a:latin typeface="Courier New" panose="02070309020205020404" pitchFamily="49" charset="0"/>
                <a:cs typeface="Courier New" panose="02070309020205020404" pitchFamily="49" charset="0"/>
              </a:rPr>
              <a:t>Matrix(float </a:t>
            </a:r>
            <a:r>
              <a:rPr lang="en-US" sz="2000" b="1" dirty="0">
                <a:latin typeface="Courier New" panose="02070309020205020404" pitchFamily="49" charset="0"/>
                <a:cs typeface="Courier New" panose="02070309020205020404" pitchFamily="49" charset="0"/>
              </a:rPr>
              <a:t>fi) {</a:t>
            </a:r>
          </a:p>
          <a:p>
            <a:r>
              <a:rPr lang="en-US" sz="2000" b="1" dirty="0">
                <a:latin typeface="Courier New" panose="02070309020205020404" pitchFamily="49" charset="0"/>
                <a:cs typeface="Courier New" panose="02070309020205020404" pitchFamily="49" charset="0"/>
              </a:rPr>
              <a:t>	return </a:t>
            </a:r>
            <a:r>
              <a:rPr lang="en-US" sz="2000" b="1" dirty="0" smtClean="0">
                <a:latin typeface="Courier New" panose="02070309020205020404" pitchFamily="49" charset="0"/>
                <a:cs typeface="Courier New" panose="02070309020205020404" pitchFamily="49" charset="0"/>
              </a:rPr>
              <a:t>mat4(vec4</a:t>
            </a:r>
            <a:r>
              <a:rPr lang="en-US" sz="2000" b="1" dirty="0">
                <a:latin typeface="Courier New" panose="02070309020205020404" pitchFamily="49" charset="0"/>
                <a:cs typeface="Courier New" panose="02070309020205020404" pitchFamily="49" charset="0"/>
              </a:rPr>
              <a:t>( </a:t>
            </a:r>
            <a:r>
              <a:rPr lang="hu-HU" sz="2000" b="1" dirty="0">
                <a:latin typeface="Courier New" panose="02070309020205020404" pitchFamily="49" charset="0"/>
                <a:cs typeface="Courier New" panose="02070309020205020404" pitchFamily="49" charset="0"/>
              </a:rPr>
              <a:t>cos(fi)</a:t>
            </a:r>
            <a:r>
              <a:rPr lang="en-US" sz="2000" b="1" dirty="0">
                <a:latin typeface="Courier New" panose="02070309020205020404" pitchFamily="49" charset="0"/>
                <a:cs typeface="Courier New" panose="02070309020205020404" pitchFamily="49" charset="0"/>
              </a:rPr>
              <a:t>, </a:t>
            </a:r>
            <a:r>
              <a:rPr lang="hu-HU" sz="2000" b="1" dirty="0">
                <a:latin typeface="Courier New" panose="02070309020205020404" pitchFamily="49" charset="0"/>
                <a:cs typeface="Courier New" panose="02070309020205020404" pitchFamily="49" charset="0"/>
              </a:rPr>
              <a:t>sin</a:t>
            </a:r>
            <a:r>
              <a:rPr lang="en-US" sz="2000" b="1" dirty="0">
                <a:latin typeface="Courier New" panose="02070309020205020404" pitchFamily="49" charset="0"/>
                <a:cs typeface="Courier New" panose="02070309020205020404" pitchFamily="49" charset="0"/>
              </a:rPr>
              <a:t>(fi), 0,  0),</a:t>
            </a:r>
          </a:p>
          <a:p>
            <a:r>
              <a:rPr lang="en-US" sz="2000" b="1" dirty="0">
                <a:latin typeface="Courier New" panose="02070309020205020404" pitchFamily="49" charset="0"/>
                <a:cs typeface="Courier New" panose="02070309020205020404" pitchFamily="49" charset="0"/>
              </a:rPr>
              <a:t>			vec4(-sin(fi), cos(fi), 0,  0),</a:t>
            </a:r>
          </a:p>
          <a:p>
            <a:r>
              <a:rPr lang="en-US" sz="2000" b="1" dirty="0">
                <a:latin typeface="Courier New" panose="02070309020205020404" pitchFamily="49" charset="0"/>
                <a:cs typeface="Courier New" panose="02070309020205020404" pitchFamily="49" charset="0"/>
              </a:rPr>
              <a:t>			vec4(0,        0,       1,  0),</a:t>
            </a:r>
            <a:r>
              <a:rPr lang="hu-HU" sz="2000" b="1" dirty="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vec4(0,        0,       0,  1));</a:t>
            </a:r>
          </a:p>
          <a:p>
            <a:r>
              <a:rPr lang="en-US" sz="20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58588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cím 8"/>
          <p:cNvSpPr>
            <a:spLocks noGrp="1"/>
          </p:cNvSpPr>
          <p:nvPr>
            <p:ph type="subTitle" idx="1"/>
          </p:nvPr>
        </p:nvSpPr>
        <p:spPr>
          <a:xfrm>
            <a:off x="2895601" y="3886200"/>
            <a:ext cx="5684676" cy="1752600"/>
          </a:xfrm>
        </p:spPr>
        <p:txBody>
          <a:bodyPr/>
          <a:lstStyle/>
          <a:p>
            <a:r>
              <a:rPr lang="hu-HU" altLang="hu-HU" dirty="0" err="1"/>
              <a:t>Szirmay-Kalos</a:t>
            </a:r>
            <a:r>
              <a:rPr lang="hu-HU" altLang="hu-HU" dirty="0"/>
              <a:t> László</a:t>
            </a:r>
          </a:p>
          <a:p>
            <a:endParaRPr lang="en-US" dirty="0"/>
          </a:p>
        </p:txBody>
      </p:sp>
      <p:sp>
        <p:nvSpPr>
          <p:cNvPr id="8" name="Cím 7"/>
          <p:cNvSpPr>
            <a:spLocks noGrp="1"/>
          </p:cNvSpPr>
          <p:nvPr>
            <p:ph type="ctrTitle"/>
          </p:nvPr>
        </p:nvSpPr>
        <p:spPr/>
        <p:txBody>
          <a:bodyPr>
            <a:normAutofit/>
          </a:bodyPr>
          <a:lstStyle/>
          <a:p>
            <a:r>
              <a:rPr lang="hu-HU" sz="5400" b="1" dirty="0" smtClean="0">
                <a:solidFill>
                  <a:srgbClr val="FF0000"/>
                </a:solidFill>
              </a:rPr>
              <a:t>Homogén lineáris transzformációk</a:t>
            </a:r>
            <a:endParaRPr lang="en-US" sz="5400" dirty="0"/>
          </a:p>
        </p:txBody>
      </p:sp>
      <p:sp>
        <p:nvSpPr>
          <p:cNvPr id="4" name="Rectangle 2"/>
          <p:cNvSpPr txBox="1">
            <a:spLocks noChangeArrowheads="1"/>
          </p:cNvSpPr>
          <p:nvPr/>
        </p:nvSpPr>
        <p:spPr>
          <a:xfrm>
            <a:off x="2209800" y="2286000"/>
            <a:ext cx="7772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hu-HU" sz="4300" b="1" dirty="0">
              <a:solidFill>
                <a:srgbClr val="FF0000"/>
              </a:solidFill>
            </a:endParaRPr>
          </a:p>
        </p:txBody>
      </p:sp>
      <p:sp>
        <p:nvSpPr>
          <p:cNvPr id="6" name="Téglalap 5"/>
          <p:cNvSpPr>
            <a:spLocks noChangeArrowheads="1"/>
          </p:cNvSpPr>
          <p:nvPr/>
        </p:nvSpPr>
        <p:spPr bwMode="auto">
          <a:xfrm>
            <a:off x="263352" y="296048"/>
            <a:ext cx="3816424"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400" dirty="0">
                <a:latin typeface="+mn-lt"/>
              </a:rPr>
              <a:t>”</a:t>
            </a:r>
            <a:r>
              <a:rPr lang="el-GR" sz="2400" dirty="0"/>
              <a:t>μὴ εἶναι βασιλικὴν ἀτραπὸν ἐπί γεωμετρίαν</a:t>
            </a:r>
            <a:r>
              <a:rPr lang="en-US" altLang="en-US" sz="2400" dirty="0">
                <a:latin typeface="+mn-lt"/>
              </a:rPr>
              <a:t>”</a:t>
            </a:r>
          </a:p>
          <a:p>
            <a:pPr algn="r">
              <a:spcBef>
                <a:spcPct val="0"/>
              </a:spcBef>
              <a:buFont typeface="Wingdings" pitchFamily="2" charset="2"/>
              <a:buNone/>
            </a:pPr>
            <a:r>
              <a:rPr lang="el-GR" sz="2400" dirty="0"/>
              <a:t> Εὐκλείδης</a:t>
            </a:r>
            <a:endParaRPr lang="hu-HU" altLang="en-US" sz="2400" i="1" dirty="0">
              <a:latin typeface="+mn-lt"/>
            </a:endParaRPr>
          </a:p>
        </p:txBody>
      </p:sp>
      <p:pic>
        <p:nvPicPr>
          <p:cNvPr id="10" name="Picture 2" descr="Image result for railway track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6340" y="3756025"/>
            <a:ext cx="2827952" cy="286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87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4198" y="274638"/>
            <a:ext cx="8348201" cy="1143000"/>
          </a:xfrm>
        </p:spPr>
        <p:txBody>
          <a:bodyPr/>
          <a:lstStyle/>
          <a:p>
            <a:r>
              <a:rPr lang="hu-HU" dirty="0" smtClean="0">
                <a:solidFill>
                  <a:srgbClr val="FF0000"/>
                </a:solidFill>
              </a:rPr>
              <a:t>Perspektíva</a:t>
            </a:r>
            <a:endParaRPr lang="hu-HU" dirty="0">
              <a:solidFill>
                <a:srgbClr val="FF0000"/>
              </a:solidFill>
            </a:endParaRPr>
          </a:p>
        </p:txBody>
      </p:sp>
      <p:grpSp>
        <p:nvGrpSpPr>
          <p:cNvPr id="5" name="Csoportba foglalás 4"/>
          <p:cNvGrpSpPr/>
          <p:nvPr/>
        </p:nvGrpSpPr>
        <p:grpSpPr>
          <a:xfrm>
            <a:off x="93405" y="80628"/>
            <a:ext cx="4265733" cy="2331543"/>
            <a:chOff x="0" y="908050"/>
            <a:chExt cx="9144000" cy="5949950"/>
          </a:xfrm>
        </p:grpSpPr>
        <p:pic>
          <p:nvPicPr>
            <p:cNvPr id="6" name="Picture 4" descr="http://budapest.varosom.hu/upload_pic/big/96/356926111121044321__budapest_hosok_tere_oszlopcsarnok_ejjel.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8000" contrast="4000"/>
                      </a14:imgEffect>
                    </a14:imgLayer>
                  </a14:imgProps>
                </a:ext>
                <a:ext uri="{28A0092B-C50C-407E-A947-70E740481C1C}">
                  <a14:useLocalDpi xmlns:a14="http://schemas.microsoft.com/office/drawing/2010/main" val="0"/>
                </a:ext>
              </a:extLst>
            </a:blip>
            <a:srcRect/>
            <a:stretch>
              <a:fillRect/>
            </a:stretch>
          </p:blipFill>
          <p:spPr bwMode="auto">
            <a:xfrm>
              <a:off x="2268538" y="908050"/>
              <a:ext cx="44640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Egyenes összekötő 6"/>
            <p:cNvCxnSpPr>
              <a:cxnSpLocks noChangeShapeType="1"/>
            </p:cNvCxnSpPr>
            <p:nvPr/>
          </p:nvCxnSpPr>
          <p:spPr bwMode="auto">
            <a:xfrm flipH="1" flipV="1">
              <a:off x="0" y="4149725"/>
              <a:ext cx="8101013"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8" name="Egyenes összekötő 7"/>
            <p:cNvCxnSpPr>
              <a:cxnSpLocks noChangeShapeType="1"/>
            </p:cNvCxnSpPr>
            <p:nvPr/>
          </p:nvCxnSpPr>
          <p:spPr bwMode="auto">
            <a:xfrm flipH="1" flipV="1">
              <a:off x="0" y="4149725"/>
              <a:ext cx="5003800"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9" name="Egyenes összekötő 8"/>
            <p:cNvCxnSpPr>
              <a:cxnSpLocks noChangeShapeType="1"/>
            </p:cNvCxnSpPr>
            <p:nvPr/>
          </p:nvCxnSpPr>
          <p:spPr bwMode="auto">
            <a:xfrm flipV="1">
              <a:off x="755650" y="4149725"/>
              <a:ext cx="8388350"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0" name="Egyenes összekötő 9"/>
            <p:cNvCxnSpPr>
              <a:cxnSpLocks noChangeShapeType="1"/>
            </p:cNvCxnSpPr>
            <p:nvPr/>
          </p:nvCxnSpPr>
          <p:spPr bwMode="auto">
            <a:xfrm flipV="1">
              <a:off x="3132138" y="4149725"/>
              <a:ext cx="6011862"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1" name="Egyenes összekötő 10"/>
            <p:cNvCxnSpPr>
              <a:cxnSpLocks noChangeShapeType="1"/>
            </p:cNvCxnSpPr>
            <p:nvPr/>
          </p:nvCxnSpPr>
          <p:spPr bwMode="auto">
            <a:xfrm flipH="1">
              <a:off x="0" y="4149725"/>
              <a:ext cx="9144000" cy="0"/>
            </a:xfrm>
            <a:prstGeom prst="line">
              <a:avLst/>
            </a:prstGeom>
            <a:noFill/>
            <a:ln w="12700" algn="ctr">
              <a:solidFill>
                <a:srgbClr val="FF0000"/>
              </a:solidFill>
              <a:prstDash val="dash"/>
              <a:round/>
              <a:headEnd/>
              <a:tailEnd/>
            </a:ln>
            <a:extLst>
              <a:ext uri="{909E8E84-426E-40DD-AFC4-6F175D3DCCD1}">
                <a14:hiddenFill xmlns:a14="http://schemas.microsoft.com/office/drawing/2010/main">
                  <a:noFill/>
                </a14:hiddenFill>
              </a:ext>
            </a:extLst>
          </p:spPr>
        </p:cxnSp>
      </p:grpSp>
      <p:sp>
        <p:nvSpPr>
          <p:cNvPr id="15" name="Téglalap 16"/>
          <p:cNvSpPr>
            <a:spLocks noChangeArrowheads="1"/>
          </p:cNvSpPr>
          <p:nvPr/>
        </p:nvSpPr>
        <p:spPr bwMode="auto">
          <a:xfrm>
            <a:off x="6044682" y="5333082"/>
            <a:ext cx="5775953"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hu-HU" altLang="hu-HU" sz="2800" b="1" u="sng" dirty="0" smtClean="0">
                <a:latin typeface="+mn-lt"/>
              </a:rPr>
              <a:t>Euklideszi geometria lyukas</a:t>
            </a:r>
            <a:endParaRPr lang="hu-HU" altLang="hu-HU" sz="2800" b="1" u="sng" dirty="0">
              <a:latin typeface="+mn-lt"/>
            </a:endParaRPr>
          </a:p>
          <a:p>
            <a:pPr lvl="1">
              <a:lnSpc>
                <a:spcPct val="90000"/>
              </a:lnSpc>
            </a:pPr>
            <a:r>
              <a:rPr lang="hu-HU" altLang="hu-HU" sz="2800" dirty="0" smtClean="0">
                <a:latin typeface="+mn-lt"/>
              </a:rPr>
              <a:t>Végtelen távoli pontok is kellenek</a:t>
            </a:r>
          </a:p>
          <a:p>
            <a:pPr lvl="1">
              <a:lnSpc>
                <a:spcPct val="90000"/>
              </a:lnSpc>
            </a:pPr>
            <a:r>
              <a:rPr lang="hu-HU" altLang="hu-HU" sz="2800" dirty="0" smtClean="0">
                <a:latin typeface="+mn-lt"/>
              </a:rPr>
              <a:t>Projektív geometria</a:t>
            </a:r>
            <a:endParaRPr lang="hu-HU" altLang="hu-HU" sz="2800" dirty="0">
              <a:latin typeface="+mn-lt"/>
            </a:endParaRPr>
          </a:p>
        </p:txBody>
      </p:sp>
      <p:sp>
        <p:nvSpPr>
          <p:cNvPr id="13" name="Téglalap 61"/>
          <p:cNvSpPr>
            <a:spLocks noChangeArrowheads="1"/>
          </p:cNvSpPr>
          <p:nvPr/>
        </p:nvSpPr>
        <p:spPr bwMode="auto">
          <a:xfrm>
            <a:off x="6044683" y="1611648"/>
            <a:ext cx="5775953" cy="340152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14" name="Freeform 19"/>
          <p:cNvSpPr>
            <a:spLocks/>
          </p:cNvSpPr>
          <p:nvPr/>
        </p:nvSpPr>
        <p:spPr bwMode="auto">
          <a:xfrm>
            <a:off x="9181790" y="2701169"/>
            <a:ext cx="1429830" cy="1375355"/>
          </a:xfrm>
          <a:custGeom>
            <a:avLst/>
            <a:gdLst>
              <a:gd name="T0" fmla="*/ 0 w 10000"/>
              <a:gd name="T1" fmla="*/ 2147483647 h 10000"/>
              <a:gd name="T2" fmla="*/ 2147483647 w 10000"/>
              <a:gd name="T3" fmla="*/ 0 h 10000"/>
              <a:gd name="T4" fmla="*/ 2147483647 w 10000"/>
              <a:gd name="T5" fmla="*/ 2147483647 h 10000"/>
              <a:gd name="T6" fmla="*/ 2147483647 w 10000"/>
              <a:gd name="T7" fmla="*/ 2147483647 h 10000"/>
              <a:gd name="T8" fmla="*/ 0 w 10000"/>
              <a:gd name="T9" fmla="*/ 2147483647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 name="connsiteX0" fmla="*/ 0 w 10000"/>
              <a:gd name="connsiteY0" fmla="*/ 4997 h 10139"/>
              <a:gd name="connsiteX1" fmla="*/ 7704 w 10000"/>
              <a:gd name="connsiteY1" fmla="*/ 0 h 10139"/>
              <a:gd name="connsiteX2" fmla="*/ 10000 w 10000"/>
              <a:gd name="connsiteY2" fmla="*/ 3984 h 10139"/>
              <a:gd name="connsiteX3" fmla="*/ 9170 w 10000"/>
              <a:gd name="connsiteY3" fmla="*/ 10139 h 10139"/>
              <a:gd name="connsiteX4" fmla="*/ 0 w 10000"/>
              <a:gd name="connsiteY4" fmla="*/ 4997 h 1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39">
                <a:moveTo>
                  <a:pt x="0" y="4997"/>
                </a:moveTo>
                <a:lnTo>
                  <a:pt x="7704" y="0"/>
                </a:lnTo>
                <a:lnTo>
                  <a:pt x="10000" y="3984"/>
                </a:lnTo>
                <a:cubicBezTo>
                  <a:pt x="9745" y="5989"/>
                  <a:pt x="9425" y="8134"/>
                  <a:pt x="9170" y="10139"/>
                </a:cubicBezTo>
                <a:lnTo>
                  <a:pt x="0" y="4997"/>
                </a:lnTo>
                <a:close/>
              </a:path>
            </a:pathLst>
          </a:custGeom>
          <a:solidFill>
            <a:schemeClr val="hlink"/>
          </a:solidFill>
          <a:ln w="12700" cap="flat" cmpd="sng">
            <a:solidFill>
              <a:schemeClr val="tx1"/>
            </a:solidFill>
            <a:prstDash val="solid"/>
            <a:round/>
            <a:headEnd/>
            <a:tailEnd/>
          </a:ln>
        </p:spPr>
        <p:txBody>
          <a:bodyPr/>
          <a:lstStyle/>
          <a:p>
            <a:endParaRPr lang="hu-HU"/>
          </a:p>
        </p:txBody>
      </p:sp>
      <p:cxnSp>
        <p:nvCxnSpPr>
          <p:cNvPr id="16" name="Egyenes összekötő 49"/>
          <p:cNvCxnSpPr>
            <a:cxnSpLocks noChangeShapeType="1"/>
          </p:cNvCxnSpPr>
          <p:nvPr/>
        </p:nvCxnSpPr>
        <p:spPr bwMode="auto">
          <a:xfrm flipH="1">
            <a:off x="10395567" y="2160361"/>
            <a:ext cx="330147" cy="27100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7" name="Egyenes összekötő 50"/>
          <p:cNvCxnSpPr>
            <a:cxnSpLocks noChangeShapeType="1"/>
          </p:cNvCxnSpPr>
          <p:nvPr/>
        </p:nvCxnSpPr>
        <p:spPr bwMode="auto">
          <a:xfrm flipH="1">
            <a:off x="8960883" y="2294816"/>
            <a:ext cx="1983311" cy="121905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8" name="Egyenes összekötő 54"/>
          <p:cNvCxnSpPr>
            <a:cxnSpLocks noChangeShapeType="1"/>
          </p:cNvCxnSpPr>
          <p:nvPr/>
        </p:nvCxnSpPr>
        <p:spPr bwMode="auto">
          <a:xfrm flipH="1" flipV="1">
            <a:off x="8630736" y="3107521"/>
            <a:ext cx="2864514" cy="149095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 name="Egyenes összekötő 58"/>
          <p:cNvCxnSpPr>
            <a:cxnSpLocks noChangeShapeType="1"/>
          </p:cNvCxnSpPr>
          <p:nvPr/>
        </p:nvCxnSpPr>
        <p:spPr bwMode="auto">
          <a:xfrm flipH="1" flipV="1">
            <a:off x="9953752" y="2160361"/>
            <a:ext cx="1539069" cy="263679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0" name="Rectangle 16"/>
          <p:cNvSpPr>
            <a:spLocks noChangeArrowheads="1"/>
          </p:cNvSpPr>
          <p:nvPr/>
        </p:nvSpPr>
        <p:spPr bwMode="auto">
          <a:xfrm>
            <a:off x="6761519" y="2701169"/>
            <a:ext cx="771962" cy="947159"/>
          </a:xfrm>
          <a:prstGeom prst="rect">
            <a:avLst/>
          </a:prstGeom>
          <a:solidFill>
            <a:srgbClr val="00FF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cxnSp>
        <p:nvCxnSpPr>
          <p:cNvPr id="21" name="Egyenes összekötő 18"/>
          <p:cNvCxnSpPr>
            <a:cxnSpLocks noChangeShapeType="1"/>
          </p:cNvCxnSpPr>
          <p:nvPr/>
        </p:nvCxnSpPr>
        <p:spPr bwMode="auto">
          <a:xfrm>
            <a:off x="6761519" y="1885475"/>
            <a:ext cx="0" cy="271299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2" name="Egyenes összekötő 19"/>
          <p:cNvCxnSpPr>
            <a:cxnSpLocks noChangeShapeType="1"/>
          </p:cNvCxnSpPr>
          <p:nvPr/>
        </p:nvCxnSpPr>
        <p:spPr bwMode="auto">
          <a:xfrm>
            <a:off x="7531053" y="1885475"/>
            <a:ext cx="0" cy="271299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 name="Egyenes összekötő 20"/>
          <p:cNvCxnSpPr>
            <a:cxnSpLocks noChangeShapeType="1"/>
          </p:cNvCxnSpPr>
          <p:nvPr/>
        </p:nvCxnSpPr>
        <p:spPr bwMode="auto">
          <a:xfrm>
            <a:off x="6210464" y="2701169"/>
            <a:ext cx="187164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 name="Egyenes összekötő 22"/>
          <p:cNvCxnSpPr>
            <a:cxnSpLocks noChangeShapeType="1"/>
          </p:cNvCxnSpPr>
          <p:nvPr/>
        </p:nvCxnSpPr>
        <p:spPr bwMode="auto">
          <a:xfrm>
            <a:off x="6319705" y="3648327"/>
            <a:ext cx="1762404"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5" name="Line 15"/>
          <p:cNvSpPr>
            <a:spLocks noChangeShapeType="1"/>
          </p:cNvSpPr>
          <p:nvPr/>
        </p:nvSpPr>
        <p:spPr bwMode="auto">
          <a:xfrm>
            <a:off x="7751961" y="3244964"/>
            <a:ext cx="77196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 name="Téglalap 16"/>
          <p:cNvSpPr>
            <a:spLocks noChangeArrowheads="1"/>
          </p:cNvSpPr>
          <p:nvPr/>
        </p:nvSpPr>
        <p:spPr bwMode="auto">
          <a:xfrm>
            <a:off x="320047" y="5333082"/>
            <a:ext cx="5775953"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hu-HU" altLang="hu-HU" sz="2800" b="1" u="sng" dirty="0" smtClean="0">
                <a:latin typeface="+mn-lt"/>
              </a:rPr>
              <a:t>Perspektíva</a:t>
            </a:r>
            <a:endParaRPr lang="hu-HU" altLang="hu-HU" sz="2800" b="1" u="sng" dirty="0">
              <a:latin typeface="+mn-lt"/>
            </a:endParaRPr>
          </a:p>
          <a:p>
            <a:pPr lvl="1">
              <a:lnSpc>
                <a:spcPct val="90000"/>
              </a:lnSpc>
            </a:pPr>
            <a:r>
              <a:rPr lang="hu-HU" altLang="hu-HU" sz="2800" dirty="0" smtClean="0">
                <a:latin typeface="+mn-lt"/>
              </a:rPr>
              <a:t>Egyenesből egyenest</a:t>
            </a:r>
          </a:p>
          <a:p>
            <a:pPr lvl="1">
              <a:lnSpc>
                <a:spcPct val="90000"/>
              </a:lnSpc>
            </a:pPr>
            <a:r>
              <a:rPr lang="hu-HU" altLang="hu-HU" sz="2800" dirty="0" smtClean="0">
                <a:latin typeface="+mn-lt"/>
              </a:rPr>
              <a:t>Nem párhuzamostartó</a:t>
            </a:r>
            <a:endParaRPr lang="hu-HU" altLang="hu-HU" sz="2800" dirty="0">
              <a:latin typeface="+mn-lt"/>
            </a:endParaRPr>
          </a:p>
        </p:txBody>
      </p:sp>
      <p:sp>
        <p:nvSpPr>
          <p:cNvPr id="29" name="Szabadkézi sokszög 28"/>
          <p:cNvSpPr/>
          <p:nvPr/>
        </p:nvSpPr>
        <p:spPr>
          <a:xfrm>
            <a:off x="1889572" y="2696145"/>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ne 16"/>
          <p:cNvSpPr>
            <a:spLocks noChangeShapeType="1"/>
          </p:cNvSpPr>
          <p:nvPr/>
        </p:nvSpPr>
        <p:spPr bwMode="auto">
          <a:xfrm>
            <a:off x="2188930" y="3054923"/>
            <a:ext cx="212975" cy="945734"/>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1" name="Line 1031"/>
          <p:cNvSpPr>
            <a:spLocks noChangeShapeType="1"/>
          </p:cNvSpPr>
          <p:nvPr/>
        </p:nvSpPr>
        <p:spPr bwMode="auto">
          <a:xfrm flipH="1">
            <a:off x="1281101" y="2970109"/>
            <a:ext cx="2563812" cy="121100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2" name="Line 19"/>
          <p:cNvSpPr>
            <a:spLocks noChangeShapeType="1"/>
          </p:cNvSpPr>
          <p:nvPr/>
        </p:nvSpPr>
        <p:spPr bwMode="auto">
          <a:xfrm>
            <a:off x="2258397" y="2824785"/>
            <a:ext cx="2356049" cy="221523"/>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5" name="Line 1031"/>
          <p:cNvSpPr>
            <a:spLocks noChangeShapeType="1"/>
          </p:cNvSpPr>
          <p:nvPr/>
        </p:nvSpPr>
        <p:spPr bwMode="auto">
          <a:xfrm flipH="1">
            <a:off x="1281102" y="2893908"/>
            <a:ext cx="1372041" cy="128253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6" name="Oval 1030"/>
          <p:cNvSpPr>
            <a:spLocks noChangeArrowheads="1"/>
          </p:cNvSpPr>
          <p:nvPr/>
        </p:nvSpPr>
        <p:spPr bwMode="auto">
          <a:xfrm>
            <a:off x="3774939" y="2881046"/>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43" name="Oval 1030"/>
          <p:cNvSpPr>
            <a:spLocks noChangeArrowheads="1"/>
          </p:cNvSpPr>
          <p:nvPr/>
        </p:nvSpPr>
        <p:spPr bwMode="auto">
          <a:xfrm>
            <a:off x="2576942" y="279103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44" name="Oval 1032"/>
          <p:cNvSpPr>
            <a:spLocks noChangeArrowheads="1"/>
          </p:cNvSpPr>
          <p:nvPr/>
        </p:nvSpPr>
        <p:spPr bwMode="auto">
          <a:xfrm>
            <a:off x="2172786" y="3212808"/>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45" name="Oval 1032"/>
          <p:cNvSpPr>
            <a:spLocks noChangeArrowheads="1"/>
          </p:cNvSpPr>
          <p:nvPr/>
        </p:nvSpPr>
        <p:spPr bwMode="auto">
          <a:xfrm>
            <a:off x="2271356" y="3612118"/>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grpSp>
        <p:nvGrpSpPr>
          <p:cNvPr id="50" name="Csoportba foglalás 135"/>
          <p:cNvGrpSpPr>
            <a:grpSpLocks/>
          </p:cNvGrpSpPr>
          <p:nvPr/>
        </p:nvGrpSpPr>
        <p:grpSpPr bwMode="auto">
          <a:xfrm>
            <a:off x="622301" y="3779256"/>
            <a:ext cx="833438" cy="820737"/>
            <a:chOff x="4933950" y="1860550"/>
            <a:chExt cx="833438" cy="820738"/>
          </a:xfrm>
        </p:grpSpPr>
        <p:sp>
          <p:nvSpPr>
            <p:cNvPr id="51"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52"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53"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mn-lt"/>
              </a:endParaRPr>
            </a:p>
          </p:txBody>
        </p:sp>
        <p:sp>
          <p:nvSpPr>
            <p:cNvPr id="54"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mn-lt"/>
              </a:endParaRPr>
            </a:p>
          </p:txBody>
        </p:sp>
        <p:sp>
          <p:nvSpPr>
            <p:cNvPr id="55"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56"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57"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58"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59"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60"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grpSp>
      <p:sp>
        <p:nvSpPr>
          <p:cNvPr id="61" name="Szövegdoboz 60"/>
          <p:cNvSpPr txBox="1"/>
          <p:nvPr/>
        </p:nvSpPr>
        <p:spPr>
          <a:xfrm>
            <a:off x="4078088" y="2492896"/>
            <a:ext cx="810671" cy="461665"/>
          </a:xfrm>
          <a:prstGeom prst="rect">
            <a:avLst/>
          </a:prstGeom>
          <a:noFill/>
        </p:spPr>
        <p:txBody>
          <a:bodyPr wrap="none" rtlCol="0">
            <a:spAutoFit/>
          </a:bodyPr>
          <a:lstStyle/>
          <a:p>
            <a:r>
              <a:rPr lang="hu-HU" dirty="0" smtClean="0">
                <a:latin typeface="+mn-lt"/>
              </a:rPr>
              <a:t>tárgy</a:t>
            </a:r>
            <a:endParaRPr lang="hu-HU" dirty="0">
              <a:latin typeface="+mn-lt"/>
            </a:endParaRPr>
          </a:p>
        </p:txBody>
      </p:sp>
      <p:sp>
        <p:nvSpPr>
          <p:cNvPr id="62" name="Szövegdoboz 61"/>
          <p:cNvSpPr txBox="1"/>
          <p:nvPr/>
        </p:nvSpPr>
        <p:spPr>
          <a:xfrm>
            <a:off x="1274764" y="4661127"/>
            <a:ext cx="987771" cy="461665"/>
          </a:xfrm>
          <a:prstGeom prst="rect">
            <a:avLst/>
          </a:prstGeom>
          <a:noFill/>
        </p:spPr>
        <p:txBody>
          <a:bodyPr wrap="none" rtlCol="0">
            <a:spAutoFit/>
          </a:bodyPr>
          <a:lstStyle/>
          <a:p>
            <a:r>
              <a:rPr lang="hu-HU" dirty="0" smtClean="0">
                <a:latin typeface="+mn-lt"/>
              </a:rPr>
              <a:t>képsík</a:t>
            </a:r>
            <a:endParaRPr lang="hu-HU" dirty="0">
              <a:latin typeface="+mn-lt"/>
            </a:endParaRPr>
          </a:p>
        </p:txBody>
      </p:sp>
      <p:sp>
        <p:nvSpPr>
          <p:cNvPr id="63" name="Szövegdoboz 62"/>
          <p:cNvSpPr txBox="1"/>
          <p:nvPr/>
        </p:nvSpPr>
        <p:spPr>
          <a:xfrm>
            <a:off x="165460" y="3015856"/>
            <a:ext cx="1487715" cy="830997"/>
          </a:xfrm>
          <a:prstGeom prst="rect">
            <a:avLst/>
          </a:prstGeom>
          <a:noFill/>
        </p:spPr>
        <p:txBody>
          <a:bodyPr wrap="none" rtlCol="0">
            <a:spAutoFit/>
          </a:bodyPr>
          <a:lstStyle/>
          <a:p>
            <a:r>
              <a:rPr lang="hu-HU" dirty="0" smtClean="0">
                <a:latin typeface="+mn-lt"/>
              </a:rPr>
              <a:t>Vetítési</a:t>
            </a:r>
          </a:p>
          <a:p>
            <a:r>
              <a:rPr lang="hu-HU" dirty="0" smtClean="0">
                <a:latin typeface="+mn-lt"/>
              </a:rPr>
              <a:t>középpont</a:t>
            </a:r>
            <a:endParaRPr lang="hu-HU" dirty="0">
              <a:latin typeface="+mn-lt"/>
            </a:endParaRPr>
          </a:p>
        </p:txBody>
      </p:sp>
      <p:sp>
        <p:nvSpPr>
          <p:cNvPr id="64" name="Szövegdoboz 63"/>
          <p:cNvSpPr txBox="1"/>
          <p:nvPr/>
        </p:nvSpPr>
        <p:spPr>
          <a:xfrm>
            <a:off x="1948125" y="3991972"/>
            <a:ext cx="628698" cy="461665"/>
          </a:xfrm>
          <a:prstGeom prst="rect">
            <a:avLst/>
          </a:prstGeom>
          <a:noFill/>
        </p:spPr>
        <p:txBody>
          <a:bodyPr wrap="none" rtlCol="0">
            <a:spAutoFit/>
          </a:bodyPr>
          <a:lstStyle/>
          <a:p>
            <a:r>
              <a:rPr lang="hu-HU" dirty="0" smtClean="0">
                <a:latin typeface="+mn-lt"/>
              </a:rPr>
              <a:t>kép</a:t>
            </a:r>
            <a:endParaRPr lang="hu-HU" dirty="0">
              <a:latin typeface="+mn-lt"/>
            </a:endParaRPr>
          </a:p>
        </p:txBody>
      </p:sp>
    </p:spTree>
    <p:extLst>
      <p:ext uri="{BB962C8B-B14F-4D97-AF65-F5344CB8AC3E}">
        <p14:creationId xmlns:p14="http://schemas.microsoft.com/office/powerpoint/2010/main" val="25534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44" grpId="0" animBg="1"/>
      <p:bldP spid="45" grpId="0" animBg="1"/>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63516" y="233772"/>
            <a:ext cx="10972800" cy="1143000"/>
          </a:xfrm>
        </p:spPr>
        <p:txBody>
          <a:bodyPr/>
          <a:lstStyle/>
          <a:p>
            <a:r>
              <a:rPr lang="en-US" dirty="0" err="1" smtClean="0">
                <a:solidFill>
                  <a:srgbClr val="FF0000"/>
                </a:solidFill>
              </a:rPr>
              <a:t>Analitikus</a:t>
            </a:r>
            <a:r>
              <a:rPr lang="en-US" dirty="0" smtClean="0">
                <a:solidFill>
                  <a:srgbClr val="FF0000"/>
                </a:solidFill>
              </a:rPr>
              <a:t> </a:t>
            </a:r>
            <a:r>
              <a:rPr lang="en-US" dirty="0" err="1" smtClean="0">
                <a:solidFill>
                  <a:srgbClr val="FF0000"/>
                </a:solidFill>
              </a:rPr>
              <a:t>geometri</a:t>
            </a:r>
            <a:r>
              <a:rPr lang="hu-HU" dirty="0" err="1" smtClean="0">
                <a:solidFill>
                  <a:srgbClr val="FF0000"/>
                </a:solidFill>
              </a:rPr>
              <a:t>ák</a:t>
            </a:r>
            <a:r>
              <a:rPr lang="en-US" dirty="0" smtClean="0">
                <a:solidFill>
                  <a:srgbClr val="FF0000"/>
                </a:solidFill>
              </a:rPr>
              <a:t>: k</a:t>
            </a:r>
            <a:r>
              <a:rPr lang="hu-HU" dirty="0" err="1" smtClean="0">
                <a:solidFill>
                  <a:srgbClr val="FF0000"/>
                </a:solidFill>
              </a:rPr>
              <a:t>ülső</a:t>
            </a:r>
            <a:r>
              <a:rPr lang="hu-HU" dirty="0" smtClean="0">
                <a:solidFill>
                  <a:srgbClr val="FF0000"/>
                </a:solidFill>
              </a:rPr>
              <a:t> nézet</a:t>
            </a:r>
            <a:endParaRPr lang="en-US" dirty="0">
              <a:solidFill>
                <a:srgbClr val="FF0000"/>
              </a:solidFill>
            </a:endParaRPr>
          </a:p>
        </p:txBody>
      </p:sp>
      <p:cxnSp>
        <p:nvCxnSpPr>
          <p:cNvPr id="73" name="Egyenes összekötő 72"/>
          <p:cNvCxnSpPr/>
          <p:nvPr/>
        </p:nvCxnSpPr>
        <p:spPr>
          <a:xfrm>
            <a:off x="8688288" y="2870381"/>
            <a:ext cx="2221341" cy="937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Egyenes összekötő 74"/>
          <p:cNvCxnSpPr/>
          <p:nvPr/>
        </p:nvCxnSpPr>
        <p:spPr>
          <a:xfrm flipV="1">
            <a:off x="8688288" y="1458120"/>
            <a:ext cx="1437229" cy="17731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Egyenes összekötő nyíllal 76"/>
          <p:cNvCxnSpPr/>
          <p:nvPr/>
        </p:nvCxnSpPr>
        <p:spPr>
          <a:xfrm flipH="1">
            <a:off x="1833652" y="2870382"/>
            <a:ext cx="960107" cy="75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Egyenes összekötő nyíllal 77"/>
          <p:cNvCxnSpPr/>
          <p:nvPr/>
        </p:nvCxnSpPr>
        <p:spPr>
          <a:xfrm>
            <a:off x="2804938" y="2870381"/>
            <a:ext cx="142898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Egyenes összekötő nyíllal 78"/>
          <p:cNvCxnSpPr/>
          <p:nvPr/>
        </p:nvCxnSpPr>
        <p:spPr>
          <a:xfrm flipV="1">
            <a:off x="2793759" y="1826266"/>
            <a:ext cx="0" cy="10441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Szabadkézi sokszög 79"/>
          <p:cNvSpPr/>
          <p:nvPr/>
        </p:nvSpPr>
        <p:spPr>
          <a:xfrm>
            <a:off x="563517" y="1964161"/>
            <a:ext cx="4460487" cy="1248937"/>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82" name="Szövegdoboz 81"/>
              <p:cNvSpPr txBox="1"/>
              <p:nvPr/>
            </p:nvSpPr>
            <p:spPr>
              <a:xfrm>
                <a:off x="1357837" y="3262952"/>
                <a:ext cx="462691"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𝑥</m:t>
                      </m:r>
                    </m:oMath>
                  </m:oMathPara>
                </a14:m>
                <a:endParaRPr lang="en-US" sz="2667" i="1" dirty="0"/>
              </a:p>
            </p:txBody>
          </p:sp>
        </mc:Choice>
        <mc:Fallback xmlns="">
          <p:sp>
            <p:nvSpPr>
              <p:cNvPr id="82" name="Szövegdoboz 81"/>
              <p:cNvSpPr txBox="1">
                <a:spLocks noRot="1" noChangeAspect="1" noMove="1" noResize="1" noEditPoints="1" noAdjustHandles="1" noChangeArrowheads="1" noChangeShapeType="1" noTextEdit="1"/>
              </p:cNvSpPr>
              <p:nvPr/>
            </p:nvSpPr>
            <p:spPr>
              <a:xfrm>
                <a:off x="1357837" y="3262952"/>
                <a:ext cx="462691" cy="502766"/>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5" name="Szövegdoboz 84"/>
              <p:cNvSpPr txBox="1"/>
              <p:nvPr/>
            </p:nvSpPr>
            <p:spPr>
              <a:xfrm>
                <a:off x="3863731" y="2870381"/>
                <a:ext cx="466217"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𝑦</m:t>
                      </m:r>
                    </m:oMath>
                  </m:oMathPara>
                </a14:m>
                <a:endParaRPr lang="en-US" sz="2667" i="1" dirty="0"/>
              </a:p>
            </p:txBody>
          </p:sp>
        </mc:Choice>
        <mc:Fallback xmlns="">
          <p:sp>
            <p:nvSpPr>
              <p:cNvPr id="85" name="Szövegdoboz 84"/>
              <p:cNvSpPr txBox="1">
                <a:spLocks noRot="1" noChangeAspect="1" noMove="1" noResize="1" noEditPoints="1" noAdjustHandles="1" noChangeArrowheads="1" noChangeShapeType="1" noTextEdit="1"/>
              </p:cNvSpPr>
              <p:nvPr/>
            </p:nvSpPr>
            <p:spPr>
              <a:xfrm>
                <a:off x="3863731" y="2870381"/>
                <a:ext cx="466217" cy="502766"/>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6" name="Szövegdoboz 85"/>
              <p:cNvSpPr txBox="1"/>
              <p:nvPr/>
            </p:nvSpPr>
            <p:spPr>
              <a:xfrm>
                <a:off x="2767857" y="1502493"/>
                <a:ext cx="532902"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𝑤</m:t>
                      </m:r>
                    </m:oMath>
                  </m:oMathPara>
                </a14:m>
                <a:endParaRPr lang="en-US" sz="2667" i="1" dirty="0"/>
              </a:p>
            </p:txBody>
          </p:sp>
        </mc:Choice>
        <mc:Fallback xmlns="">
          <p:sp>
            <p:nvSpPr>
              <p:cNvPr id="86" name="Szövegdoboz 85"/>
              <p:cNvSpPr txBox="1">
                <a:spLocks noRot="1" noChangeAspect="1" noMove="1" noResize="1" noEditPoints="1" noAdjustHandles="1" noChangeArrowheads="1" noChangeShapeType="1" noTextEdit="1"/>
              </p:cNvSpPr>
              <p:nvPr/>
            </p:nvSpPr>
            <p:spPr>
              <a:xfrm>
                <a:off x="2767857" y="1502493"/>
                <a:ext cx="532902" cy="502766"/>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7" name="Szövegdoboz 86"/>
              <p:cNvSpPr txBox="1"/>
              <p:nvPr/>
            </p:nvSpPr>
            <p:spPr>
              <a:xfrm>
                <a:off x="2896251" y="2006314"/>
                <a:ext cx="1166858"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67" i="1" dirty="0">
                          <a:latin typeface="Cambria Math"/>
                        </a:rPr>
                        <m:t>𝑤</m:t>
                      </m:r>
                      <m:r>
                        <a:rPr lang="en-US" sz="2667" i="1" dirty="0">
                          <a:latin typeface="Cambria Math"/>
                        </a:rPr>
                        <m:t>=1</m:t>
                      </m:r>
                    </m:oMath>
                  </m:oMathPara>
                </a14:m>
                <a:endParaRPr lang="en-US" sz="2667" dirty="0"/>
              </a:p>
            </p:txBody>
          </p:sp>
        </mc:Choice>
        <mc:Fallback xmlns="">
          <p:sp>
            <p:nvSpPr>
              <p:cNvPr id="87" name="Szövegdoboz 86"/>
              <p:cNvSpPr txBox="1">
                <a:spLocks noRot="1" noChangeAspect="1" noMove="1" noResize="1" noEditPoints="1" noAdjustHandles="1" noChangeArrowheads="1" noChangeShapeType="1" noTextEdit="1"/>
              </p:cNvSpPr>
              <p:nvPr/>
            </p:nvSpPr>
            <p:spPr>
              <a:xfrm>
                <a:off x="2896251" y="2006314"/>
                <a:ext cx="1166858" cy="502766"/>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5" name="Szövegdoboz 94"/>
              <p:cNvSpPr txBox="1"/>
              <p:nvPr/>
            </p:nvSpPr>
            <p:spPr>
              <a:xfrm>
                <a:off x="1000791" y="3648508"/>
                <a:ext cx="2951193" cy="584775"/>
              </a:xfrm>
              <a:prstGeom prst="rect">
                <a:avLst/>
              </a:prstGeom>
              <a:noFill/>
            </p:spPr>
            <p:txBody>
              <a:bodyPr wrap="none" rtlCol="0">
                <a:spAutoFit/>
              </a:bodyPr>
              <a:lstStyle/>
              <a:p>
                <a:r>
                  <a:rPr lang="en-US" sz="3200" b="1" dirty="0" err="1">
                    <a:latin typeface="+mn-lt"/>
                  </a:rPr>
                  <a:t>Euklideszi</a:t>
                </a:r>
                <a:r>
                  <a:rPr lang="hu-HU" sz="3200" b="1" dirty="0">
                    <a:latin typeface="+mn-lt"/>
                  </a:rPr>
                  <a:t>:</a:t>
                </a:r>
                <a:r>
                  <a:rPr lang="hu-HU" sz="2667" b="1" dirty="0"/>
                  <a:t> </a:t>
                </a:r>
                <a14:m>
                  <m:oMath xmlns:m="http://schemas.openxmlformats.org/officeDocument/2006/math">
                    <m:r>
                      <a:rPr lang="en-US" sz="2667" i="1" dirty="0">
                        <a:latin typeface="Cambria Math"/>
                      </a:rPr>
                      <m:t>𝑤</m:t>
                    </m:r>
                    <m:r>
                      <a:rPr lang="en-US" sz="2667" i="1" dirty="0">
                        <a:latin typeface="Cambria Math"/>
                      </a:rPr>
                      <m:t>=1</m:t>
                    </m:r>
                  </m:oMath>
                </a14:m>
                <a:endParaRPr lang="en-US" sz="2667" dirty="0"/>
              </a:p>
            </p:txBody>
          </p:sp>
        </mc:Choice>
        <mc:Fallback xmlns="">
          <p:sp>
            <p:nvSpPr>
              <p:cNvPr id="95" name="Szövegdoboz 94"/>
              <p:cNvSpPr txBox="1">
                <a:spLocks noRot="1" noChangeAspect="1" noMove="1" noResize="1" noEditPoints="1" noAdjustHandles="1" noChangeArrowheads="1" noChangeShapeType="1" noTextEdit="1"/>
              </p:cNvSpPr>
              <p:nvPr/>
            </p:nvSpPr>
            <p:spPr>
              <a:xfrm>
                <a:off x="1000791" y="3648508"/>
                <a:ext cx="2951193" cy="584775"/>
              </a:xfrm>
              <a:prstGeom prst="rect">
                <a:avLst/>
              </a:prstGeom>
              <a:blipFill>
                <a:blip r:embed="rId7"/>
                <a:stretch>
                  <a:fillRect l="-5165" t="-13684" b="-3473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7" name="Szövegdoboz 96"/>
              <p:cNvSpPr txBox="1"/>
              <p:nvPr/>
            </p:nvSpPr>
            <p:spPr>
              <a:xfrm>
                <a:off x="1080895" y="2728521"/>
                <a:ext cx="2000227"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b="1" i="1" dirty="0">
                          <a:latin typeface="Cambria Math"/>
                        </a:rPr>
                        <m:t>𝒑</m:t>
                      </m:r>
                      <m:r>
                        <a:rPr lang="en-US" sz="2667" i="1" dirty="0">
                          <a:latin typeface="Cambria Math"/>
                        </a:rPr>
                        <m:t>=[</m:t>
                      </m:r>
                      <m:r>
                        <a:rPr lang="en-US" sz="2667" i="1" dirty="0" err="1">
                          <a:latin typeface="Cambria Math"/>
                        </a:rPr>
                        <m:t>𝑥</m:t>
                      </m:r>
                      <m:r>
                        <a:rPr lang="en-US" sz="2667" i="1" dirty="0" err="1">
                          <a:latin typeface="Cambria Math"/>
                        </a:rPr>
                        <m:t>,</m:t>
                      </m:r>
                      <m:r>
                        <a:rPr lang="en-US" sz="2667" i="1" dirty="0" err="1">
                          <a:latin typeface="Cambria Math"/>
                        </a:rPr>
                        <m:t>𝑦</m:t>
                      </m:r>
                      <m:r>
                        <a:rPr lang="en-US" sz="2667" i="1" dirty="0">
                          <a:latin typeface="Cambria Math"/>
                        </a:rPr>
                        <m:t>,</m:t>
                      </m:r>
                      <m:r>
                        <a:rPr lang="hu-HU" sz="2667" i="1" dirty="0">
                          <a:latin typeface="Cambria Math"/>
                        </a:rPr>
                        <m:t>1</m:t>
                      </m:r>
                      <m:r>
                        <a:rPr lang="en-US" sz="2667" i="1" dirty="0">
                          <a:latin typeface="Cambria Math"/>
                        </a:rPr>
                        <m:t>]</m:t>
                      </m:r>
                    </m:oMath>
                  </m:oMathPara>
                </a14:m>
                <a:endParaRPr lang="en-US" sz="2667" dirty="0"/>
              </a:p>
            </p:txBody>
          </p:sp>
        </mc:Choice>
        <mc:Fallback xmlns="">
          <p:sp>
            <p:nvSpPr>
              <p:cNvPr id="97" name="Szövegdoboz 96"/>
              <p:cNvSpPr txBox="1">
                <a:spLocks noRot="1" noChangeAspect="1" noMove="1" noResize="1" noEditPoints="1" noAdjustHandles="1" noChangeArrowheads="1" noChangeShapeType="1" noTextEdit="1"/>
              </p:cNvSpPr>
              <p:nvPr/>
            </p:nvSpPr>
            <p:spPr>
              <a:xfrm>
                <a:off x="1080895" y="2728521"/>
                <a:ext cx="2000227" cy="502766"/>
              </a:xfrm>
              <a:prstGeom prst="rect">
                <a:avLst/>
              </a:prstGeom>
              <a:blipFill>
                <a:blip r:embed="rId8"/>
                <a:stretch>
                  <a:fillRect/>
                </a:stretch>
              </a:blipFill>
            </p:spPr>
            <p:txBody>
              <a:bodyPr/>
              <a:lstStyle/>
              <a:p>
                <a:r>
                  <a:rPr lang="hu-HU">
                    <a:noFill/>
                  </a:rPr>
                  <a:t> </a:t>
                </a:r>
              </a:p>
            </p:txBody>
          </p:sp>
        </mc:Fallback>
      </mc:AlternateContent>
      <p:cxnSp>
        <p:nvCxnSpPr>
          <p:cNvPr id="98" name="Egyenes összekötő nyíllal 97"/>
          <p:cNvCxnSpPr/>
          <p:nvPr/>
        </p:nvCxnSpPr>
        <p:spPr>
          <a:xfrm flipH="1">
            <a:off x="7938323" y="2954112"/>
            <a:ext cx="960107" cy="75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Egyenes összekötő nyíllal 98"/>
          <p:cNvCxnSpPr/>
          <p:nvPr/>
        </p:nvCxnSpPr>
        <p:spPr>
          <a:xfrm>
            <a:off x="8909608" y="2954112"/>
            <a:ext cx="142898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Egyenes összekötő nyíllal 99"/>
          <p:cNvCxnSpPr/>
          <p:nvPr/>
        </p:nvCxnSpPr>
        <p:spPr>
          <a:xfrm flipH="1" flipV="1">
            <a:off x="8898429" y="1909996"/>
            <a:ext cx="1" cy="1043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Szabadkézi sokszög 100"/>
          <p:cNvSpPr/>
          <p:nvPr/>
        </p:nvSpPr>
        <p:spPr>
          <a:xfrm>
            <a:off x="6679347" y="2038837"/>
            <a:ext cx="4460487" cy="1248937"/>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102" name="Szövegdoboz 101"/>
              <p:cNvSpPr txBox="1"/>
              <p:nvPr/>
            </p:nvSpPr>
            <p:spPr>
              <a:xfrm>
                <a:off x="7512742" y="3381393"/>
                <a:ext cx="462691"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𝑥</m:t>
                      </m:r>
                    </m:oMath>
                  </m:oMathPara>
                </a14:m>
                <a:endParaRPr lang="en-US" sz="2667" i="1" dirty="0"/>
              </a:p>
            </p:txBody>
          </p:sp>
        </mc:Choice>
        <mc:Fallback xmlns="">
          <p:sp>
            <p:nvSpPr>
              <p:cNvPr id="102" name="Szövegdoboz 101"/>
              <p:cNvSpPr txBox="1">
                <a:spLocks noRot="1" noChangeAspect="1" noMove="1" noResize="1" noEditPoints="1" noAdjustHandles="1" noChangeArrowheads="1" noChangeShapeType="1" noTextEdit="1"/>
              </p:cNvSpPr>
              <p:nvPr/>
            </p:nvSpPr>
            <p:spPr>
              <a:xfrm>
                <a:off x="7512742" y="3381393"/>
                <a:ext cx="462691" cy="502766"/>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3" name="Szövegdoboz 102"/>
              <p:cNvSpPr txBox="1"/>
              <p:nvPr/>
            </p:nvSpPr>
            <p:spPr>
              <a:xfrm>
                <a:off x="10136676" y="2890305"/>
                <a:ext cx="466217"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𝑦</m:t>
                      </m:r>
                    </m:oMath>
                  </m:oMathPara>
                </a14:m>
                <a:endParaRPr lang="en-US" sz="2667" i="1" dirty="0"/>
              </a:p>
            </p:txBody>
          </p:sp>
        </mc:Choice>
        <mc:Fallback xmlns="">
          <p:sp>
            <p:nvSpPr>
              <p:cNvPr id="103" name="Szövegdoboz 102"/>
              <p:cNvSpPr txBox="1">
                <a:spLocks noRot="1" noChangeAspect="1" noMove="1" noResize="1" noEditPoints="1" noAdjustHandles="1" noChangeArrowheads="1" noChangeShapeType="1" noTextEdit="1"/>
              </p:cNvSpPr>
              <p:nvPr/>
            </p:nvSpPr>
            <p:spPr>
              <a:xfrm>
                <a:off x="10136676" y="2890305"/>
                <a:ext cx="466217" cy="502766"/>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4" name="Szövegdoboz 103"/>
              <p:cNvSpPr txBox="1"/>
              <p:nvPr/>
            </p:nvSpPr>
            <p:spPr>
              <a:xfrm>
                <a:off x="8872528" y="1586225"/>
                <a:ext cx="532902"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𝑤</m:t>
                      </m:r>
                    </m:oMath>
                  </m:oMathPara>
                </a14:m>
                <a:endParaRPr lang="en-US" sz="2667" i="1" dirty="0"/>
              </a:p>
            </p:txBody>
          </p:sp>
        </mc:Choice>
        <mc:Fallback xmlns="">
          <p:sp>
            <p:nvSpPr>
              <p:cNvPr id="104" name="Szövegdoboz 103"/>
              <p:cNvSpPr txBox="1">
                <a:spLocks noRot="1" noChangeAspect="1" noMove="1" noResize="1" noEditPoints="1" noAdjustHandles="1" noChangeArrowheads="1" noChangeShapeType="1" noTextEdit="1"/>
              </p:cNvSpPr>
              <p:nvPr/>
            </p:nvSpPr>
            <p:spPr>
              <a:xfrm>
                <a:off x="8872528" y="1586225"/>
                <a:ext cx="532902" cy="502766"/>
              </a:xfrm>
              <a:prstGeom prst="rect">
                <a:avLst/>
              </a:prstGeom>
              <a:blipFill>
                <a:blip r:embed="rId11"/>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5" name="Szövegdoboz 104"/>
              <p:cNvSpPr txBox="1"/>
              <p:nvPr/>
            </p:nvSpPr>
            <p:spPr>
              <a:xfrm>
                <a:off x="9510223" y="2047889"/>
                <a:ext cx="1166858"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67" i="1" dirty="0">
                          <a:latin typeface="Cambria Math"/>
                        </a:rPr>
                        <m:t>𝑤</m:t>
                      </m:r>
                      <m:r>
                        <a:rPr lang="en-US" sz="2667" i="1" dirty="0">
                          <a:latin typeface="Cambria Math"/>
                        </a:rPr>
                        <m:t>=1</m:t>
                      </m:r>
                    </m:oMath>
                  </m:oMathPara>
                </a14:m>
                <a:endParaRPr lang="en-US" sz="2667" dirty="0"/>
              </a:p>
            </p:txBody>
          </p:sp>
        </mc:Choice>
        <mc:Fallback xmlns="">
          <p:sp>
            <p:nvSpPr>
              <p:cNvPr id="105" name="Szövegdoboz 104"/>
              <p:cNvSpPr txBox="1">
                <a:spLocks noRot="1" noChangeAspect="1" noMove="1" noResize="1" noEditPoints="1" noAdjustHandles="1" noChangeArrowheads="1" noChangeShapeType="1" noTextEdit="1"/>
              </p:cNvSpPr>
              <p:nvPr/>
            </p:nvSpPr>
            <p:spPr>
              <a:xfrm>
                <a:off x="9510223" y="2047889"/>
                <a:ext cx="1166858" cy="502766"/>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6" name="Szövegdoboz 105"/>
              <p:cNvSpPr txBox="1"/>
              <p:nvPr/>
            </p:nvSpPr>
            <p:spPr>
              <a:xfrm>
                <a:off x="10051829" y="1456421"/>
                <a:ext cx="2075953"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b="1" i="1" dirty="0" smtClean="0">
                          <a:latin typeface="Cambria Math" panose="02040503050406030204" pitchFamily="18" charset="0"/>
                        </a:rPr>
                        <m:t>𝒑</m:t>
                      </m:r>
                      <m:r>
                        <a:rPr lang="en-US" sz="2667" i="1" dirty="0">
                          <a:latin typeface="Cambria Math"/>
                        </a:rPr>
                        <m:t>=[</m:t>
                      </m:r>
                      <m:r>
                        <a:rPr lang="en-US" sz="2667" i="1" dirty="0" err="1">
                          <a:latin typeface="Cambria Math"/>
                        </a:rPr>
                        <m:t>𝑥</m:t>
                      </m:r>
                      <m:r>
                        <a:rPr lang="en-US" sz="2667" i="1" dirty="0" err="1">
                          <a:latin typeface="Cambria Math"/>
                        </a:rPr>
                        <m:t>,</m:t>
                      </m:r>
                      <m:r>
                        <a:rPr lang="en-US" sz="2667" i="1" dirty="0" err="1">
                          <a:latin typeface="Cambria Math"/>
                        </a:rPr>
                        <m:t>𝑦</m:t>
                      </m:r>
                      <m:r>
                        <a:rPr lang="en-US" sz="2667" i="1" dirty="0" err="1">
                          <a:latin typeface="Cambria Math"/>
                        </a:rPr>
                        <m:t>,</m:t>
                      </m:r>
                      <m:r>
                        <a:rPr lang="en-US" sz="2667" i="1" dirty="0" err="1">
                          <a:latin typeface="Cambria Math"/>
                        </a:rPr>
                        <m:t>𝑤</m:t>
                      </m:r>
                      <m:r>
                        <a:rPr lang="en-US" sz="2667" i="1" dirty="0">
                          <a:latin typeface="Cambria Math"/>
                        </a:rPr>
                        <m:t>]</m:t>
                      </m:r>
                    </m:oMath>
                  </m:oMathPara>
                </a14:m>
                <a:endParaRPr lang="en-US" sz="2667" dirty="0"/>
              </a:p>
            </p:txBody>
          </p:sp>
        </mc:Choice>
        <mc:Fallback xmlns="">
          <p:sp>
            <p:nvSpPr>
              <p:cNvPr id="106" name="Szövegdoboz 105"/>
              <p:cNvSpPr txBox="1">
                <a:spLocks noRot="1" noChangeAspect="1" noMove="1" noResize="1" noEditPoints="1" noAdjustHandles="1" noChangeArrowheads="1" noChangeShapeType="1" noTextEdit="1"/>
              </p:cNvSpPr>
              <p:nvPr/>
            </p:nvSpPr>
            <p:spPr>
              <a:xfrm>
                <a:off x="10051829" y="1456421"/>
                <a:ext cx="2075953" cy="502766"/>
              </a:xfrm>
              <a:prstGeom prst="rect">
                <a:avLst/>
              </a:prstGeom>
              <a:blipFill>
                <a:blip r:embed="rId13"/>
                <a:stretch>
                  <a:fillRect/>
                </a:stretch>
              </a:blipFill>
            </p:spPr>
            <p:txBody>
              <a:bodyPr/>
              <a:lstStyle/>
              <a:p>
                <a:r>
                  <a:rPr lang="hu-HU">
                    <a:noFill/>
                  </a:rPr>
                  <a:t> </a:t>
                </a:r>
              </a:p>
            </p:txBody>
          </p:sp>
        </mc:Fallback>
      </mc:AlternateContent>
      <p:sp>
        <p:nvSpPr>
          <p:cNvPr id="107" name="Szövegdoboz 106"/>
          <p:cNvSpPr txBox="1"/>
          <p:nvPr/>
        </p:nvSpPr>
        <p:spPr>
          <a:xfrm>
            <a:off x="8042655" y="3649012"/>
            <a:ext cx="1708545" cy="584775"/>
          </a:xfrm>
          <a:prstGeom prst="rect">
            <a:avLst/>
          </a:prstGeom>
          <a:noFill/>
        </p:spPr>
        <p:txBody>
          <a:bodyPr wrap="none" rtlCol="0">
            <a:spAutoFit/>
          </a:bodyPr>
          <a:lstStyle/>
          <a:p>
            <a:r>
              <a:rPr lang="hu-HU" sz="3200" b="1" dirty="0">
                <a:latin typeface="+mn-lt"/>
              </a:rPr>
              <a:t>Projektív</a:t>
            </a:r>
            <a:endParaRPr lang="en-US" sz="3200" b="1" dirty="0">
              <a:latin typeface="+mn-lt"/>
            </a:endParaRPr>
          </a:p>
        </p:txBody>
      </p:sp>
      <p:sp>
        <p:nvSpPr>
          <p:cNvPr id="108" name="Ellipszis 107"/>
          <p:cNvSpPr/>
          <p:nvPr/>
        </p:nvSpPr>
        <p:spPr>
          <a:xfrm>
            <a:off x="10502645" y="3571783"/>
            <a:ext cx="248588"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33" name="Ellipszis 132"/>
          <p:cNvSpPr/>
          <p:nvPr/>
        </p:nvSpPr>
        <p:spPr>
          <a:xfrm>
            <a:off x="9181437" y="2372604"/>
            <a:ext cx="248588" cy="18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134" name="Egyenes összekötő 133"/>
          <p:cNvCxnSpPr/>
          <p:nvPr/>
        </p:nvCxnSpPr>
        <p:spPr>
          <a:xfrm flipV="1">
            <a:off x="9356115" y="1492400"/>
            <a:ext cx="737421" cy="916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Ellipszis 134"/>
          <p:cNvSpPr/>
          <p:nvPr/>
        </p:nvSpPr>
        <p:spPr>
          <a:xfrm>
            <a:off x="9853511" y="1580516"/>
            <a:ext cx="248588"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36" name="Ellipszis 135"/>
          <p:cNvSpPr/>
          <p:nvPr/>
        </p:nvSpPr>
        <p:spPr>
          <a:xfrm>
            <a:off x="2679062" y="2481295"/>
            <a:ext cx="248588" cy="664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37" name="Ellipszis 136"/>
          <p:cNvSpPr/>
          <p:nvPr/>
        </p:nvSpPr>
        <p:spPr>
          <a:xfrm>
            <a:off x="8785297" y="2512452"/>
            <a:ext cx="248588" cy="664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40" name="Szövegdoboz 139"/>
          <p:cNvSpPr txBox="1"/>
          <p:nvPr/>
        </p:nvSpPr>
        <p:spPr>
          <a:xfrm>
            <a:off x="4998133" y="1363994"/>
            <a:ext cx="2214452" cy="584775"/>
          </a:xfrm>
          <a:prstGeom prst="rect">
            <a:avLst/>
          </a:prstGeom>
          <a:noFill/>
        </p:spPr>
        <p:txBody>
          <a:bodyPr wrap="none" rtlCol="0">
            <a:spAutoFit/>
          </a:bodyPr>
          <a:lstStyle/>
          <a:p>
            <a:pPr algn="l"/>
            <a:r>
              <a:rPr lang="en-US" sz="3200" dirty="0" err="1">
                <a:latin typeface="+mn-lt"/>
              </a:rPr>
              <a:t>Ambiens</a:t>
            </a:r>
            <a:r>
              <a:rPr lang="hu-HU" sz="3200" dirty="0">
                <a:latin typeface="+mn-lt"/>
              </a:rPr>
              <a:t> </a:t>
            </a:r>
            <a:r>
              <a:rPr lang="en-US" sz="3200" dirty="0">
                <a:latin typeface="+mn-lt"/>
              </a:rPr>
              <a:t>t</a:t>
            </a:r>
            <a:r>
              <a:rPr lang="hu-HU" sz="3200" dirty="0">
                <a:latin typeface="+mn-lt"/>
              </a:rPr>
              <a:t>é</a:t>
            </a:r>
            <a:r>
              <a:rPr lang="en-US" sz="3200" dirty="0" smtClean="0">
                <a:latin typeface="+mn-lt"/>
              </a:rPr>
              <a:t>r</a:t>
            </a:r>
            <a:endParaRPr lang="hu-HU" sz="3200" dirty="0">
              <a:latin typeface="+mn-lt"/>
            </a:endParaRPr>
          </a:p>
        </p:txBody>
      </p:sp>
      <p:sp>
        <p:nvSpPr>
          <p:cNvPr id="68" name="Ellipszis 67"/>
          <p:cNvSpPr/>
          <p:nvPr/>
        </p:nvSpPr>
        <p:spPr>
          <a:xfrm>
            <a:off x="1504202" y="2469126"/>
            <a:ext cx="248588" cy="18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70" name="Ellipszis 69"/>
          <p:cNvSpPr/>
          <p:nvPr/>
        </p:nvSpPr>
        <p:spPr>
          <a:xfrm>
            <a:off x="3468168" y="2917343"/>
            <a:ext cx="248588" cy="18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72" name="Szövegdoboz 71"/>
              <p:cNvSpPr txBox="1"/>
              <p:nvPr/>
            </p:nvSpPr>
            <p:spPr>
              <a:xfrm>
                <a:off x="3467861" y="2423239"/>
                <a:ext cx="481222"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b="1" i="1" dirty="0" smtClean="0">
                          <a:latin typeface="Cambria Math" panose="02040503050406030204" pitchFamily="18" charset="0"/>
                        </a:rPr>
                        <m:t>𝒒</m:t>
                      </m:r>
                    </m:oMath>
                  </m:oMathPara>
                </a14:m>
                <a:endParaRPr lang="en-US" sz="2667" dirty="0"/>
              </a:p>
            </p:txBody>
          </p:sp>
        </mc:Choice>
        <mc:Fallback xmlns="">
          <p:sp>
            <p:nvSpPr>
              <p:cNvPr id="72" name="Szövegdoboz 71"/>
              <p:cNvSpPr txBox="1">
                <a:spLocks noRot="1" noChangeAspect="1" noMove="1" noResize="1" noEditPoints="1" noAdjustHandles="1" noChangeArrowheads="1" noChangeShapeType="1" noTextEdit="1"/>
              </p:cNvSpPr>
              <p:nvPr/>
            </p:nvSpPr>
            <p:spPr>
              <a:xfrm>
                <a:off x="3467861" y="2423239"/>
                <a:ext cx="481222" cy="502766"/>
              </a:xfrm>
              <a:prstGeom prst="rect">
                <a:avLst/>
              </a:prstGeom>
              <a:blipFill>
                <a:blip r:embed="rId14"/>
                <a:stretch>
                  <a:fillRect/>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74" name="Téglalap 73"/>
              <p:cNvSpPr/>
              <p:nvPr/>
            </p:nvSpPr>
            <p:spPr>
              <a:xfrm>
                <a:off x="2956229" y="4581128"/>
                <a:ext cx="2555380" cy="1686552"/>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a:rPr>
                          </m:ctrlPr>
                        </m:dPr>
                        <m:e>
                          <m:m>
                            <m:mPr>
                              <m:mcs>
                                <m:mc>
                                  <m:mcPr>
                                    <m:count m:val="2"/>
                                    <m:mcJc m:val="center"/>
                                  </m:mcPr>
                                </m:mc>
                              </m:mcs>
                              <m:ctrlPr>
                                <a:rPr lang="en-US" sz="2000" b="0" i="1">
                                  <a:latin typeface="Cambria Math"/>
                                </a:rPr>
                              </m:ctrlPr>
                            </m:mPr>
                            <m:mr>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a:rPr>
                                            <m:t>𝒊</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en-US" sz="2000" i="1">
                                              <a:latin typeface="Cambria Math"/>
                                            </a:rPr>
                                            <m:t>𝒊</m:t>
                                          </m:r>
                                          <m:r>
                                            <a:rPr lang="en-US" sz="2000" i="1">
                                              <a:latin typeface="Cambria Math"/>
                                            </a:rPr>
                                            <m:t>′</m:t>
                                          </m:r>
                                        </m:e>
                                        <m:sub>
                                          <m:r>
                                            <a:rPr lang="hu-HU" sz="2000" b="0" i="1" smtClean="0">
                                              <a:latin typeface="Cambria Math" panose="02040503050406030204" pitchFamily="18" charset="0"/>
                                            </a:rPr>
                                            <m:t>𝑦</m:t>
                                          </m:r>
                                        </m:sub>
                                        <m:sup/>
                                      </m:sSubSup>
                                    </m:e>
                                  </m:mr>
                                  <m:mr>
                                    <m:e>
                                      <m:sSubSup>
                                        <m:sSubSupPr>
                                          <m:ctrlPr>
                                            <a:rPr lang="en-US" sz="2000" i="1">
                                              <a:latin typeface="Cambria Math"/>
                                            </a:rPr>
                                          </m:ctrlPr>
                                        </m:sSubSupPr>
                                        <m:e>
                                          <m:r>
                                            <a:rPr lang="en-US" sz="2000" i="1">
                                              <a:latin typeface="Cambria Math"/>
                                            </a:rPr>
                                            <m:t>𝒋</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en-US" sz="2000" i="1">
                                              <a:latin typeface="Cambria Math"/>
                                            </a:rPr>
                                            <m:t>𝒋</m:t>
                                          </m:r>
                                          <m:r>
                                            <a:rPr lang="en-US" sz="2000" i="1">
                                              <a:latin typeface="Cambria Math"/>
                                            </a:rPr>
                                            <m:t>′</m:t>
                                          </m:r>
                                        </m:e>
                                        <m:sub>
                                          <m:r>
                                            <a:rPr lang="hu-HU" sz="2000" b="0" i="1">
                                              <a:latin typeface="Cambria Math"/>
                                            </a:rPr>
                                            <m:t>𝑦</m:t>
                                          </m:r>
                                        </m:sub>
                                        <m:sup/>
                                      </m:sSubSup>
                                    </m:e>
                                  </m:mr>
                                </m:m>
                              </m:e>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a:rPr>
                                            <m:t>𝒊</m:t>
                                          </m:r>
                                          <m:r>
                                            <a:rPr lang="en-US" sz="2000" i="1">
                                              <a:latin typeface="Cambria Math"/>
                                            </a:rPr>
                                            <m:t>′</m:t>
                                          </m:r>
                                        </m:e>
                                        <m:sub>
                                          <m:r>
                                            <a:rPr lang="hu-HU" sz="2000" b="0" i="1">
                                              <a:latin typeface="Cambria Math"/>
                                            </a:rPr>
                                            <m:t>𝑧</m:t>
                                          </m:r>
                                        </m:sub>
                                        <m:sup/>
                                      </m:sSubSup>
                                    </m:e>
                                    <m:e>
                                      <m:r>
                                        <a:rPr lang="en-US" sz="2000" b="0" i="1">
                                          <a:latin typeface="Cambria Math" panose="02040503050406030204" pitchFamily="18" charset="0"/>
                                        </a:rPr>
                                        <m:t> 0</m:t>
                                      </m:r>
                                    </m:e>
                                  </m:mr>
                                  <m:mr>
                                    <m:e>
                                      <m:sSubSup>
                                        <m:sSubSupPr>
                                          <m:ctrlPr>
                                            <a:rPr lang="en-US" sz="2000" i="1">
                                              <a:latin typeface="Cambria Math"/>
                                            </a:rPr>
                                          </m:ctrlPr>
                                        </m:sSubSupPr>
                                        <m:e>
                                          <m:r>
                                            <a:rPr lang="en-US" sz="2000" i="1">
                                              <a:latin typeface="Cambria Math"/>
                                            </a:rPr>
                                            <m:t>𝒋</m:t>
                                          </m:r>
                                          <m:r>
                                            <a:rPr lang="en-US" sz="2000" i="1">
                                              <a:latin typeface="Cambria Math"/>
                                            </a:rPr>
                                            <m:t>′</m:t>
                                          </m:r>
                                        </m:e>
                                        <m:sub>
                                          <m:r>
                                            <a:rPr lang="hu-HU" sz="2000" b="0" i="1">
                                              <a:latin typeface="Cambria Math"/>
                                            </a:rPr>
                                            <m:t>𝑧</m:t>
                                          </m:r>
                                        </m:sub>
                                        <m:sup/>
                                      </m:sSubSup>
                                    </m:e>
                                    <m:e>
                                      <m:r>
                                        <a:rPr lang="en-US" sz="2000" b="0" i="1">
                                          <a:latin typeface="Cambria Math" panose="02040503050406030204" pitchFamily="18" charset="0"/>
                                        </a:rPr>
                                        <m:t> 0</m:t>
                                      </m:r>
                                    </m:e>
                                  </m:mr>
                                </m:m>
                              </m:e>
                            </m:mr>
                            <m:mr>
                              <m:e>
                                <m:m>
                                  <m:mPr>
                                    <m:mcs>
                                      <m:mc>
                                        <m:mcPr>
                                          <m:count m:val="2"/>
                                          <m:mcJc m:val="center"/>
                                        </m:mcPr>
                                      </m:mc>
                                    </m:mcs>
                                    <m:ctrlPr>
                                      <a:rPr lang="en-US" sz="2000" b="0" i="1">
                                        <a:latin typeface="Cambria Math"/>
                                      </a:rPr>
                                    </m:ctrlPr>
                                  </m:mPr>
                                  <m:mr>
                                    <m:e>
                                      <m:sSubSup>
                                        <m:sSubSupPr>
                                          <m:ctrlPr>
                                            <a:rPr lang="en-US" sz="2000" i="1">
                                              <a:latin typeface="Cambria Math"/>
                                            </a:rPr>
                                          </m:ctrlPr>
                                        </m:sSubSupPr>
                                        <m:e>
                                          <m:r>
                                            <a:rPr lang="hu-HU" sz="2000" i="1">
                                              <a:latin typeface="Cambria Math"/>
                                            </a:rPr>
                                            <m:t>𝒌</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hu-HU" sz="2000" i="1">
                                              <a:latin typeface="Cambria Math"/>
                                            </a:rPr>
                                            <m:t>𝒌</m:t>
                                          </m:r>
                                          <m:r>
                                            <a:rPr lang="en-US" sz="2000" i="1">
                                              <a:latin typeface="Cambria Math"/>
                                            </a:rPr>
                                            <m:t>′</m:t>
                                          </m:r>
                                        </m:e>
                                        <m:sub>
                                          <m:r>
                                            <a:rPr lang="hu-HU" sz="2000" b="0" i="1">
                                              <a:latin typeface="Cambria Math"/>
                                            </a:rPr>
                                            <m:t>𝑦</m:t>
                                          </m:r>
                                        </m:sub>
                                        <m:sup/>
                                      </m:sSubSup>
                                    </m:e>
                                  </m:mr>
                                  <m:mr>
                                    <m:e>
                                      <m:sSubSup>
                                        <m:sSubSupPr>
                                          <m:ctrlPr>
                                            <a:rPr lang="en-US" sz="2000" i="1">
                                              <a:latin typeface="Cambria Math"/>
                                            </a:rPr>
                                          </m:ctrlPr>
                                        </m:sSubSupPr>
                                        <m:e>
                                          <m:r>
                                            <a:rPr lang="hu-HU" sz="2000" i="1">
                                              <a:latin typeface="Cambria Math"/>
                                            </a:rPr>
                                            <m:t>𝒐</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hu-HU" sz="2000" i="1">
                                              <a:latin typeface="Cambria Math"/>
                                            </a:rPr>
                                            <m:t>𝒐</m:t>
                                          </m:r>
                                          <m:r>
                                            <a:rPr lang="en-US" sz="2000" i="1">
                                              <a:latin typeface="Cambria Math"/>
                                            </a:rPr>
                                            <m:t>′</m:t>
                                          </m:r>
                                        </m:e>
                                        <m:sub>
                                          <m:r>
                                            <a:rPr lang="hu-HU" sz="2000" b="0" i="1">
                                              <a:latin typeface="Cambria Math"/>
                                            </a:rPr>
                                            <m:t>𝑦</m:t>
                                          </m:r>
                                        </m:sub>
                                        <m:sup/>
                                      </m:sSubSup>
                                    </m:e>
                                  </m:mr>
                                </m:m>
                              </m:e>
                              <m:e>
                                <m:m>
                                  <m:mPr>
                                    <m:mcs>
                                      <m:mc>
                                        <m:mcPr>
                                          <m:count m:val="2"/>
                                          <m:mcJc m:val="center"/>
                                        </m:mcPr>
                                      </m:mc>
                                    </m:mcs>
                                    <m:ctrlPr>
                                      <a:rPr lang="en-US" sz="2000" b="0" i="1">
                                        <a:latin typeface="Cambria Math"/>
                                      </a:rPr>
                                    </m:ctrlPr>
                                  </m:mPr>
                                  <m:mr>
                                    <m:e>
                                      <m:sSubSup>
                                        <m:sSubSupPr>
                                          <m:ctrlPr>
                                            <a:rPr lang="en-US" sz="2000" i="1">
                                              <a:latin typeface="Cambria Math"/>
                                            </a:rPr>
                                          </m:ctrlPr>
                                        </m:sSubSupPr>
                                        <m:e>
                                          <m:r>
                                            <a:rPr lang="hu-HU" sz="2000" i="1">
                                              <a:latin typeface="Cambria Math"/>
                                            </a:rPr>
                                            <m:t>𝒌</m:t>
                                          </m:r>
                                          <m:r>
                                            <a:rPr lang="en-US" sz="2000" i="1">
                                              <a:latin typeface="Cambria Math"/>
                                            </a:rPr>
                                            <m:t>′</m:t>
                                          </m:r>
                                        </m:e>
                                        <m:sub>
                                          <m:r>
                                            <a:rPr lang="hu-HU" sz="2000" b="0" i="1">
                                              <a:latin typeface="Cambria Math"/>
                                            </a:rPr>
                                            <m:t>𝑧</m:t>
                                          </m:r>
                                        </m:sub>
                                        <m:sup/>
                                      </m:sSubSup>
                                    </m:e>
                                    <m:e>
                                      <m:r>
                                        <a:rPr lang="en-US" sz="2000" b="0" i="1">
                                          <a:latin typeface="Cambria Math" panose="02040503050406030204" pitchFamily="18" charset="0"/>
                                        </a:rPr>
                                        <m:t>0</m:t>
                                      </m:r>
                                    </m:e>
                                  </m:mr>
                                  <m:mr>
                                    <m:e>
                                      <m:sSubSup>
                                        <m:sSubSupPr>
                                          <m:ctrlPr>
                                            <a:rPr lang="en-US" sz="2000" i="1">
                                              <a:latin typeface="Cambria Math"/>
                                            </a:rPr>
                                          </m:ctrlPr>
                                        </m:sSubSupPr>
                                        <m:e>
                                          <m:r>
                                            <a:rPr lang="hu-HU" sz="2000" i="1">
                                              <a:latin typeface="Cambria Math"/>
                                            </a:rPr>
                                            <m:t>𝒐</m:t>
                                          </m:r>
                                          <m:r>
                                            <a:rPr lang="en-US" sz="2000" i="1">
                                              <a:latin typeface="Cambria Math"/>
                                            </a:rPr>
                                            <m:t>′</m:t>
                                          </m:r>
                                        </m:e>
                                        <m:sub>
                                          <m:r>
                                            <a:rPr lang="hu-HU" sz="2000" b="0" i="1">
                                              <a:latin typeface="Cambria Math"/>
                                            </a:rPr>
                                            <m:t>𝑧</m:t>
                                          </m:r>
                                        </m:sub>
                                        <m:sup/>
                                      </m:sSubSup>
                                    </m:e>
                                    <m:e>
                                      <m:r>
                                        <a:rPr lang="en-US" sz="2000" b="0" i="1">
                                          <a:latin typeface="Cambria Math" panose="02040503050406030204" pitchFamily="18" charset="0"/>
                                        </a:rPr>
                                        <m:t>1</m:t>
                                      </m:r>
                                    </m:e>
                                  </m:mr>
                                </m:m>
                              </m:e>
                            </m:mr>
                          </m:m>
                        </m:e>
                      </m:d>
                    </m:oMath>
                  </m:oMathPara>
                </a14:m>
                <a:endParaRPr lang="en-US" sz="2000" b="0" dirty="0"/>
              </a:p>
            </p:txBody>
          </p:sp>
        </mc:Choice>
        <mc:Fallback>
          <p:sp>
            <p:nvSpPr>
              <p:cNvPr id="74" name="Téglalap 73"/>
              <p:cNvSpPr>
                <a:spLocks noRot="1" noChangeAspect="1" noMove="1" noResize="1" noEditPoints="1" noAdjustHandles="1" noChangeArrowheads="1" noChangeShapeType="1" noTextEdit="1"/>
              </p:cNvSpPr>
              <p:nvPr/>
            </p:nvSpPr>
            <p:spPr>
              <a:xfrm>
                <a:off x="2956229" y="4581128"/>
                <a:ext cx="2555380" cy="168655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Szövegdoboz 56"/>
              <p:cNvSpPr txBox="1"/>
              <p:nvPr/>
            </p:nvSpPr>
            <p:spPr>
              <a:xfrm>
                <a:off x="123313" y="5640545"/>
                <a:ext cx="3135858" cy="430887"/>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200" b="0" i="1">
                              <a:latin typeface="Cambria Math"/>
                            </a:rPr>
                          </m:ctrlPr>
                        </m:dPr>
                        <m:e>
                          <m:sSup>
                            <m:sSupPr>
                              <m:ctrlPr>
                                <a:rPr lang="en-US" sz="2200" b="0" i="1">
                                  <a:latin typeface="Cambria Math"/>
                                </a:rPr>
                              </m:ctrlPr>
                            </m:sSupPr>
                            <m:e>
                              <m:r>
                                <a:rPr lang="en-US" sz="2200" b="0" i="1">
                                  <a:latin typeface="Cambria Math"/>
                                </a:rPr>
                                <m:t>𝑥</m:t>
                              </m:r>
                            </m:e>
                            <m:sup>
                              <m:r>
                                <a:rPr lang="en-US" sz="2200" b="0" i="1">
                                  <a:latin typeface="Cambria Math"/>
                                </a:rPr>
                                <m:t>′</m:t>
                              </m:r>
                            </m:sup>
                          </m:sSup>
                          <m:r>
                            <a:rPr lang="en-US" sz="2200" b="0" i="1">
                              <a:latin typeface="Cambria Math"/>
                            </a:rPr>
                            <m:t>,</m:t>
                          </m:r>
                          <m:sSup>
                            <m:sSupPr>
                              <m:ctrlPr>
                                <a:rPr lang="en-US" sz="2200" b="0" i="1">
                                  <a:latin typeface="Cambria Math"/>
                                </a:rPr>
                              </m:ctrlPr>
                            </m:sSupPr>
                            <m:e>
                              <m:r>
                                <a:rPr lang="en-US" sz="2200" b="0" i="1">
                                  <a:latin typeface="Cambria Math"/>
                                </a:rPr>
                                <m:t>𝑦</m:t>
                              </m:r>
                            </m:e>
                            <m:sup>
                              <m:r>
                                <a:rPr lang="en-US" sz="2200" b="0" i="1">
                                  <a:latin typeface="Cambria Math"/>
                                </a:rPr>
                                <m:t>′</m:t>
                              </m:r>
                            </m:sup>
                          </m:sSup>
                          <m:r>
                            <a:rPr lang="en-US" sz="2200" b="0" i="1">
                              <a:latin typeface="Cambria Math" panose="02040503050406030204" pitchFamily="18" charset="0"/>
                            </a:rPr>
                            <m:t>,</m:t>
                          </m:r>
                          <m:r>
                            <a:rPr lang="en-US" sz="2200" b="0" i="1">
                              <a:latin typeface="Cambria Math" panose="02040503050406030204" pitchFamily="18" charset="0"/>
                            </a:rPr>
                            <m:t>𝑧</m:t>
                          </m:r>
                          <m:r>
                            <a:rPr lang="en-US" sz="2200" b="0" i="1">
                              <a:latin typeface="Cambria Math" panose="02040503050406030204" pitchFamily="18" charset="0"/>
                            </a:rPr>
                            <m:t>′,1</m:t>
                          </m:r>
                        </m:e>
                      </m:d>
                      <m:r>
                        <a:rPr lang="en-US" sz="2200" b="0" i="1">
                          <a:latin typeface="Cambria Math"/>
                        </a:rPr>
                        <m:t>=</m:t>
                      </m:r>
                      <m:r>
                        <a:rPr lang="en-US" sz="2200" i="1">
                          <a:latin typeface="Cambria Math"/>
                        </a:rPr>
                        <m:t>[</m:t>
                      </m:r>
                      <m:r>
                        <a:rPr lang="en-US" sz="2200" b="0" i="1">
                          <a:latin typeface="Cambria Math"/>
                        </a:rPr>
                        <m:t>𝑥</m:t>
                      </m:r>
                      <m:r>
                        <a:rPr lang="en-US" sz="2200" b="0" i="1">
                          <a:latin typeface="Cambria Math"/>
                        </a:rPr>
                        <m:t>,</m:t>
                      </m:r>
                      <m:r>
                        <a:rPr lang="en-US" sz="2200" b="0" i="1">
                          <a:latin typeface="Cambria Math"/>
                        </a:rPr>
                        <m:t>𝑦</m:t>
                      </m:r>
                      <m:r>
                        <a:rPr lang="en-US" sz="2200" b="0" i="1">
                          <a:latin typeface="Cambria Math"/>
                        </a:rPr>
                        <m:t>,</m:t>
                      </m:r>
                      <m:r>
                        <a:rPr lang="en-US" sz="2200" b="0" i="1">
                          <a:latin typeface="Cambria Math" panose="02040503050406030204" pitchFamily="18" charset="0"/>
                        </a:rPr>
                        <m:t>𝑧</m:t>
                      </m:r>
                      <m:r>
                        <a:rPr lang="en-US" sz="2200" b="0" i="1">
                          <a:latin typeface="Cambria Math" panose="02040503050406030204" pitchFamily="18" charset="0"/>
                        </a:rPr>
                        <m:t>,1]</m:t>
                      </m:r>
                    </m:oMath>
                  </m:oMathPara>
                </a14:m>
                <a:endParaRPr lang="en-US" sz="2200" dirty="0"/>
              </a:p>
            </p:txBody>
          </p:sp>
        </mc:Choice>
        <mc:Fallback xmlns="">
          <p:sp>
            <p:nvSpPr>
              <p:cNvPr id="76" name="Szövegdoboz 56"/>
              <p:cNvSpPr txBox="1">
                <a:spLocks noRot="1" noChangeAspect="1" noMove="1" noResize="1" noEditPoints="1" noAdjustHandles="1" noChangeArrowheads="1" noChangeShapeType="1" noTextEdit="1"/>
              </p:cNvSpPr>
              <p:nvPr/>
            </p:nvSpPr>
            <p:spPr>
              <a:xfrm>
                <a:off x="123313" y="5640545"/>
                <a:ext cx="3135858" cy="430887"/>
              </a:xfrm>
              <a:prstGeom prst="rect">
                <a:avLst/>
              </a:prstGeom>
              <a:blipFill>
                <a:blip r:embed="rId16"/>
                <a:stretch>
                  <a:fillRect b="-18310"/>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1" name="Téglalap 80"/>
              <p:cNvSpPr/>
              <p:nvPr/>
            </p:nvSpPr>
            <p:spPr>
              <a:xfrm>
                <a:off x="9138979" y="4761148"/>
                <a:ext cx="3061351" cy="1587807"/>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a:rPr>
                          </m:ctrlPr>
                        </m:dPr>
                        <m:e>
                          <m:m>
                            <m:mPr>
                              <m:mcs>
                                <m:mc>
                                  <m:mcPr>
                                    <m:count m:val="2"/>
                                    <m:mcJc m:val="center"/>
                                  </m:mcPr>
                                </m:mc>
                              </m:mcs>
                              <m:ctrlPr>
                                <a:rPr lang="en-US" sz="2000" b="0" i="1">
                                  <a:latin typeface="Cambria Math"/>
                                </a:rPr>
                              </m:ctrlPr>
                            </m:mPr>
                            <m:mr>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b="1" i="1" smtClean="0">
                                              <a:latin typeface="Cambria Math" panose="02040503050406030204" pitchFamily="18" charset="0"/>
                                            </a:rPr>
                                            <m:t>𝒎</m:t>
                                          </m:r>
                                        </m:e>
                                        <m:sub>
                                          <m:r>
                                            <a:rPr lang="en-US" sz="2000" b="0" i="1" smtClean="0">
                                              <a:latin typeface="Cambria Math" panose="02040503050406030204" pitchFamily="18" charset="0"/>
                                            </a:rPr>
                                            <m:t>11</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a:latin typeface="Cambria Math" panose="02040503050406030204" pitchFamily="18" charset="0"/>
                                            </a:rPr>
                                            <m:t>1</m:t>
                                          </m:r>
                                          <m:r>
                                            <a:rPr lang="en-US" sz="2000" b="0" i="1" smtClean="0">
                                              <a:latin typeface="Cambria Math" panose="02040503050406030204" pitchFamily="18" charset="0"/>
                                            </a:rPr>
                                            <m:t>2</m:t>
                                          </m:r>
                                        </m:sub>
                                        <m:sup/>
                                      </m:sSubSup>
                                    </m:e>
                                  </m:m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2</m:t>
                                          </m:r>
                                          <m:r>
                                            <a:rPr lang="en-US" sz="2000" b="0" i="1">
                                              <a:latin typeface="Cambria Math" panose="02040503050406030204" pitchFamily="18" charset="0"/>
                                            </a:rPr>
                                            <m:t>1</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22</m:t>
                                          </m:r>
                                        </m:sub>
                                        <m:sup/>
                                      </m:sSubSup>
                                    </m:e>
                                  </m:mr>
                                </m:m>
                              </m:e>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panose="02040503050406030204" pitchFamily="18" charset="0"/>
                                            </a:rPr>
                                            <m:t>𝒎</m:t>
                                          </m:r>
                                        </m:e>
                                        <m:sub>
                                          <m:r>
                                            <a:rPr lang="en-US" sz="2000" b="0" i="1">
                                              <a:latin typeface="Cambria Math" panose="02040503050406030204" pitchFamily="18" charset="0"/>
                                            </a:rPr>
                                            <m:t>1</m:t>
                                          </m:r>
                                          <m:r>
                                            <a:rPr lang="en-US" sz="2000" b="0" i="1" smtClean="0">
                                              <a:latin typeface="Cambria Math" panose="02040503050406030204" pitchFamily="18" charset="0"/>
                                            </a:rPr>
                                            <m:t>3</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a:latin typeface="Cambria Math" panose="02040503050406030204" pitchFamily="18" charset="0"/>
                                            </a:rPr>
                                            <m:t>1</m:t>
                                          </m:r>
                                          <m:r>
                                            <a:rPr lang="en-US" sz="2000" b="0" i="1" smtClean="0">
                                              <a:latin typeface="Cambria Math" panose="02040503050406030204" pitchFamily="18" charset="0"/>
                                            </a:rPr>
                                            <m:t>4</m:t>
                                          </m:r>
                                        </m:sub>
                                        <m:sup/>
                                      </m:sSubSup>
                                    </m:e>
                                  </m:m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23</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24</m:t>
                                          </m:r>
                                        </m:sub>
                                        <m:sup/>
                                      </m:sSubSup>
                                    </m:e>
                                  </m:mr>
                                </m:m>
                              </m:e>
                            </m:mr>
                            <m:mr>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3</m:t>
                                          </m:r>
                                          <m:r>
                                            <a:rPr lang="en-US" sz="2000" b="0" i="1">
                                              <a:latin typeface="Cambria Math" panose="02040503050406030204" pitchFamily="18" charset="0"/>
                                            </a:rPr>
                                            <m:t>1</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32</m:t>
                                          </m:r>
                                        </m:sub>
                                        <m:sup/>
                                      </m:sSubSup>
                                    </m:e>
                                  </m:m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4</m:t>
                                          </m:r>
                                          <m:r>
                                            <a:rPr lang="en-US" sz="2000" b="0" i="1">
                                              <a:latin typeface="Cambria Math" panose="02040503050406030204" pitchFamily="18" charset="0"/>
                                            </a:rPr>
                                            <m:t>1</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42</m:t>
                                          </m:r>
                                        </m:sub>
                                        <m:sup/>
                                      </m:sSubSup>
                                    </m:e>
                                  </m:mr>
                                </m:m>
                              </m:e>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33</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34</m:t>
                                          </m:r>
                                        </m:sub>
                                        <m:sup/>
                                      </m:sSubSup>
                                    </m:e>
                                  </m:m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43</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44</m:t>
                                          </m:r>
                                        </m:sub>
                                        <m:sup/>
                                      </m:sSubSup>
                                    </m:e>
                                  </m:mr>
                                </m:m>
                              </m:e>
                            </m:mr>
                          </m:m>
                        </m:e>
                      </m:d>
                    </m:oMath>
                  </m:oMathPara>
                </a14:m>
                <a:endParaRPr lang="en-US" sz="2000" b="0" dirty="0"/>
              </a:p>
            </p:txBody>
          </p:sp>
        </mc:Choice>
        <mc:Fallback>
          <p:sp>
            <p:nvSpPr>
              <p:cNvPr id="81" name="Téglalap 80"/>
              <p:cNvSpPr>
                <a:spLocks noRot="1" noChangeAspect="1" noMove="1" noResize="1" noEditPoints="1" noAdjustHandles="1" noChangeArrowheads="1" noChangeShapeType="1" noTextEdit="1"/>
              </p:cNvSpPr>
              <p:nvPr/>
            </p:nvSpPr>
            <p:spPr>
              <a:xfrm>
                <a:off x="9138979" y="4761148"/>
                <a:ext cx="3061351" cy="1587807"/>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Szövegdoboz 56"/>
              <p:cNvSpPr txBox="1"/>
              <p:nvPr/>
            </p:nvSpPr>
            <p:spPr>
              <a:xfrm>
                <a:off x="6034052" y="5619484"/>
                <a:ext cx="3322063" cy="430887"/>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200" b="0" i="1" smtClean="0">
                              <a:latin typeface="Cambria Math"/>
                            </a:rPr>
                          </m:ctrlPr>
                        </m:dPr>
                        <m:e>
                          <m:sSup>
                            <m:sSupPr>
                              <m:ctrlPr>
                                <a:rPr lang="en-US" sz="2200" b="0" i="1">
                                  <a:latin typeface="Cambria Math"/>
                                </a:rPr>
                              </m:ctrlPr>
                            </m:sSupPr>
                            <m:e>
                              <m:r>
                                <a:rPr lang="en-US" sz="2200" b="0" i="1">
                                  <a:latin typeface="Cambria Math"/>
                                </a:rPr>
                                <m:t>𝑥</m:t>
                              </m:r>
                            </m:e>
                            <m:sup>
                              <m:r>
                                <a:rPr lang="en-US" sz="2200" b="0" i="1">
                                  <a:latin typeface="Cambria Math"/>
                                </a:rPr>
                                <m:t>′</m:t>
                              </m:r>
                            </m:sup>
                          </m:sSup>
                          <m:r>
                            <a:rPr lang="en-US" sz="2200" b="0" i="1">
                              <a:latin typeface="Cambria Math"/>
                            </a:rPr>
                            <m:t>,</m:t>
                          </m:r>
                          <m:sSup>
                            <m:sSupPr>
                              <m:ctrlPr>
                                <a:rPr lang="en-US" sz="2200" b="0" i="1">
                                  <a:latin typeface="Cambria Math"/>
                                </a:rPr>
                              </m:ctrlPr>
                            </m:sSupPr>
                            <m:e>
                              <m:r>
                                <a:rPr lang="en-US" sz="2200" b="0" i="1">
                                  <a:latin typeface="Cambria Math"/>
                                </a:rPr>
                                <m:t>𝑦</m:t>
                              </m:r>
                            </m:e>
                            <m:sup>
                              <m:r>
                                <a:rPr lang="en-US" sz="2200" b="0" i="1">
                                  <a:latin typeface="Cambria Math"/>
                                </a:rPr>
                                <m:t>′</m:t>
                              </m:r>
                            </m:sup>
                          </m:sSup>
                          <m:r>
                            <a:rPr lang="en-US" sz="2200" b="0" i="1">
                              <a:latin typeface="Cambria Math" panose="02040503050406030204" pitchFamily="18" charset="0"/>
                            </a:rPr>
                            <m:t>,</m:t>
                          </m:r>
                          <m:r>
                            <a:rPr lang="en-US" sz="2200" b="0" i="1">
                              <a:latin typeface="Cambria Math" panose="02040503050406030204" pitchFamily="18" charset="0"/>
                            </a:rPr>
                            <m:t>𝑧</m:t>
                          </m:r>
                          <m:r>
                            <a:rPr lang="en-US" sz="2200" b="0" i="1">
                              <a:latin typeface="Cambria Math" panose="02040503050406030204" pitchFamily="18" charset="0"/>
                            </a:rPr>
                            <m:t>′,</m:t>
                          </m:r>
                          <m:r>
                            <a:rPr lang="hu-HU" sz="2200" b="0" i="1" smtClean="0">
                              <a:latin typeface="Cambria Math" panose="02040503050406030204" pitchFamily="18" charset="0"/>
                            </a:rPr>
                            <m:t>𝑤</m:t>
                          </m:r>
                          <m:r>
                            <a:rPr lang="en-US" sz="2200" b="0" i="1" smtClean="0">
                              <a:latin typeface="Cambria Math" panose="02040503050406030204" pitchFamily="18" charset="0"/>
                            </a:rPr>
                            <m:t>′</m:t>
                          </m:r>
                        </m:e>
                      </m:d>
                      <m:r>
                        <a:rPr lang="en-US" sz="2200" b="0" i="1">
                          <a:latin typeface="Cambria Math"/>
                        </a:rPr>
                        <m:t>=</m:t>
                      </m:r>
                      <m:r>
                        <a:rPr lang="en-US" sz="2200" i="1">
                          <a:latin typeface="Cambria Math"/>
                        </a:rPr>
                        <m:t>[</m:t>
                      </m:r>
                      <m:r>
                        <a:rPr lang="en-US" sz="2200" b="0" i="1">
                          <a:latin typeface="Cambria Math"/>
                        </a:rPr>
                        <m:t>𝑥</m:t>
                      </m:r>
                      <m:r>
                        <a:rPr lang="en-US" sz="2200" b="0" i="1">
                          <a:latin typeface="Cambria Math"/>
                        </a:rPr>
                        <m:t>,</m:t>
                      </m:r>
                      <m:r>
                        <a:rPr lang="en-US" sz="2200" b="0" i="1">
                          <a:latin typeface="Cambria Math"/>
                        </a:rPr>
                        <m:t>𝑦</m:t>
                      </m:r>
                      <m:r>
                        <a:rPr lang="en-US" sz="2200" b="0" i="1">
                          <a:latin typeface="Cambria Math"/>
                        </a:rPr>
                        <m:t>,</m:t>
                      </m:r>
                      <m:r>
                        <a:rPr lang="en-US" sz="2200" b="0" i="1">
                          <a:latin typeface="Cambria Math" panose="02040503050406030204" pitchFamily="18" charset="0"/>
                        </a:rPr>
                        <m:t>𝑧</m:t>
                      </m:r>
                      <m:r>
                        <a:rPr lang="en-US" sz="2200" b="0" i="1">
                          <a:latin typeface="Cambria Math" panose="02040503050406030204" pitchFamily="18" charset="0"/>
                        </a:rPr>
                        <m:t>,</m:t>
                      </m:r>
                      <m:r>
                        <a:rPr lang="en-US" sz="2200" b="0" i="1" smtClean="0">
                          <a:latin typeface="Cambria Math" panose="02040503050406030204" pitchFamily="18" charset="0"/>
                        </a:rPr>
                        <m:t>𝑤</m:t>
                      </m:r>
                      <m:r>
                        <a:rPr lang="en-US" sz="2200" b="0" i="1">
                          <a:latin typeface="Cambria Math" panose="02040503050406030204" pitchFamily="18" charset="0"/>
                        </a:rPr>
                        <m:t>]</m:t>
                      </m:r>
                    </m:oMath>
                  </m:oMathPara>
                </a14:m>
                <a:endParaRPr lang="en-US" sz="2200" dirty="0"/>
              </a:p>
            </p:txBody>
          </p:sp>
        </mc:Choice>
        <mc:Fallback xmlns="">
          <p:sp>
            <p:nvSpPr>
              <p:cNvPr id="83" name="Szövegdoboz 56"/>
              <p:cNvSpPr txBox="1">
                <a:spLocks noRot="1" noChangeAspect="1" noMove="1" noResize="1" noEditPoints="1" noAdjustHandles="1" noChangeArrowheads="1" noChangeShapeType="1" noTextEdit="1"/>
              </p:cNvSpPr>
              <p:nvPr/>
            </p:nvSpPr>
            <p:spPr>
              <a:xfrm>
                <a:off x="6034052" y="5619484"/>
                <a:ext cx="3322063" cy="430887"/>
              </a:xfrm>
              <a:prstGeom prst="rect">
                <a:avLst/>
              </a:prstGeom>
              <a:blipFill>
                <a:blip r:embed="rId18"/>
                <a:stretch>
                  <a:fillRect b="-1690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Téglalap 7"/>
              <p:cNvSpPr/>
              <p:nvPr/>
            </p:nvSpPr>
            <p:spPr>
              <a:xfrm>
                <a:off x="10283277" y="3665456"/>
                <a:ext cx="1985800" cy="502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𝒒</m:t>
                      </m:r>
                      <m:r>
                        <a:rPr lang="en-US" sz="2667" i="1" dirty="0">
                          <a:latin typeface="Cambria Math"/>
                        </a:rPr>
                        <m:t>=[</m:t>
                      </m:r>
                      <m:r>
                        <a:rPr lang="en-US" sz="2667" i="1" dirty="0" err="1">
                          <a:latin typeface="Cambria Math"/>
                        </a:rPr>
                        <m:t>𝑥</m:t>
                      </m:r>
                      <m:r>
                        <a:rPr lang="en-US" sz="2667" i="1" dirty="0" err="1">
                          <a:latin typeface="Cambria Math"/>
                        </a:rPr>
                        <m:t>,</m:t>
                      </m:r>
                      <m:r>
                        <a:rPr lang="en-US" sz="2667" i="1" dirty="0" err="1">
                          <a:latin typeface="Cambria Math"/>
                        </a:rPr>
                        <m:t>𝑦</m:t>
                      </m:r>
                      <m:r>
                        <a:rPr lang="en-US" sz="2667" i="1" dirty="0" err="1">
                          <a:latin typeface="Cambria Math"/>
                        </a:rPr>
                        <m:t>,0]</m:t>
                      </m:r>
                    </m:oMath>
                  </m:oMathPara>
                </a14:m>
                <a:endParaRPr lang="en-US" sz="2667" i="1" dirty="0">
                  <a:latin typeface="Cambria Math"/>
                </a:endParaRPr>
              </a:p>
            </p:txBody>
          </p:sp>
        </mc:Choice>
        <mc:Fallback xmlns="">
          <p:sp>
            <p:nvSpPr>
              <p:cNvPr id="8" name="Téglalap 7"/>
              <p:cNvSpPr>
                <a:spLocks noRot="1" noChangeAspect="1" noMove="1" noResize="1" noEditPoints="1" noAdjustHandles="1" noChangeArrowheads="1" noChangeShapeType="1" noTextEdit="1"/>
              </p:cNvSpPr>
              <p:nvPr/>
            </p:nvSpPr>
            <p:spPr>
              <a:xfrm>
                <a:off x="10283277" y="3665456"/>
                <a:ext cx="1985800" cy="502766"/>
              </a:xfrm>
              <a:prstGeom prst="rect">
                <a:avLst/>
              </a:prstGeom>
              <a:blipFill>
                <a:blip r:embed="rId19"/>
                <a:stretch>
                  <a:fillRect/>
                </a:stretch>
              </a:blipFill>
            </p:spPr>
            <p:txBody>
              <a:bodyPr/>
              <a:lstStyle/>
              <a:p>
                <a:r>
                  <a:rPr lang="hu-HU">
                    <a:noFill/>
                  </a:rPr>
                  <a:t> </a:t>
                </a:r>
              </a:p>
            </p:txBody>
          </p:sp>
        </mc:Fallback>
      </mc:AlternateContent>
      <p:sp>
        <p:nvSpPr>
          <p:cNvPr id="3" name="Szövegdoboz 2"/>
          <p:cNvSpPr txBox="1"/>
          <p:nvPr/>
        </p:nvSpPr>
        <p:spPr>
          <a:xfrm>
            <a:off x="1254493" y="6158827"/>
            <a:ext cx="3559629" cy="584775"/>
          </a:xfrm>
          <a:prstGeom prst="rect">
            <a:avLst/>
          </a:prstGeom>
          <a:noFill/>
        </p:spPr>
        <p:txBody>
          <a:bodyPr wrap="none" rtlCol="0">
            <a:spAutoFit/>
          </a:bodyPr>
          <a:lstStyle/>
          <a:p>
            <a:r>
              <a:rPr lang="hu-HU" sz="3200" dirty="0" err="1">
                <a:latin typeface="+mn-lt"/>
              </a:rPr>
              <a:t>Affin</a:t>
            </a:r>
            <a:r>
              <a:rPr lang="hu-HU" sz="3200" dirty="0">
                <a:latin typeface="+mn-lt"/>
              </a:rPr>
              <a:t> transzformáció</a:t>
            </a:r>
          </a:p>
        </p:txBody>
      </p:sp>
      <p:sp>
        <p:nvSpPr>
          <p:cNvPr id="42" name="Szövegdoboz 41"/>
          <p:cNvSpPr txBox="1"/>
          <p:nvPr/>
        </p:nvSpPr>
        <p:spPr>
          <a:xfrm>
            <a:off x="6336107" y="6158828"/>
            <a:ext cx="5690660" cy="584775"/>
          </a:xfrm>
          <a:prstGeom prst="rect">
            <a:avLst/>
          </a:prstGeom>
          <a:noFill/>
        </p:spPr>
        <p:txBody>
          <a:bodyPr wrap="none" rtlCol="0">
            <a:spAutoFit/>
          </a:bodyPr>
          <a:lstStyle/>
          <a:p>
            <a:r>
              <a:rPr lang="hu-HU" sz="3200" dirty="0" smtClean="0">
                <a:latin typeface="+mn-lt"/>
              </a:rPr>
              <a:t>Homogén lineáris transzformáció</a:t>
            </a:r>
            <a:endParaRPr lang="hu-HU" sz="3200" dirty="0">
              <a:latin typeface="+mn-lt"/>
            </a:endParaRPr>
          </a:p>
        </p:txBody>
      </p:sp>
    </p:spTree>
    <p:extLst>
      <p:ext uri="{BB962C8B-B14F-4D97-AF65-F5344CB8AC3E}">
        <p14:creationId xmlns:p14="http://schemas.microsoft.com/office/powerpoint/2010/main" val="61128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103" grpId="0"/>
      <p:bldP spid="104" grpId="0"/>
      <p:bldP spid="105" grpId="0"/>
      <p:bldP spid="106" grpId="0"/>
      <p:bldP spid="107" grpId="0"/>
      <p:bldP spid="108" grpId="0" animBg="1"/>
      <p:bldP spid="133" grpId="0" animBg="1"/>
      <p:bldP spid="135" grpId="0" animBg="1"/>
      <p:bldP spid="137" grpId="0" animBg="1"/>
      <p:bldP spid="81" grpId="0"/>
      <p:bldP spid="83" grpId="0"/>
      <p:bldP spid="8"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35360" y="260648"/>
            <a:ext cx="11593288" cy="1143000"/>
          </a:xfrm>
        </p:spPr>
        <p:txBody>
          <a:bodyPr>
            <a:normAutofit/>
          </a:bodyPr>
          <a:lstStyle/>
          <a:p>
            <a:pPr>
              <a:defRPr/>
            </a:pPr>
            <a:r>
              <a:rPr lang="hu-HU" dirty="0">
                <a:solidFill>
                  <a:srgbClr val="FF0000"/>
                </a:solidFill>
              </a:rPr>
              <a:t>Homogén lineáris transzformációk tulajdonságai</a:t>
            </a:r>
            <a:endParaRPr lang="en-US" dirty="0">
              <a:solidFill>
                <a:srgbClr val="FF0000"/>
              </a:solidFill>
            </a:endParaRPr>
          </a:p>
        </p:txBody>
      </p:sp>
      <p:sp>
        <p:nvSpPr>
          <p:cNvPr id="15363" name="Rectangle 3"/>
          <p:cNvSpPr>
            <a:spLocks noGrp="1" noChangeArrowheads="1"/>
          </p:cNvSpPr>
          <p:nvPr>
            <p:ph idx="1"/>
          </p:nvPr>
        </p:nvSpPr>
        <p:spPr>
          <a:xfrm>
            <a:off x="533382" y="1199213"/>
            <a:ext cx="11197244" cy="4114800"/>
          </a:xfrm>
        </p:spPr>
        <p:txBody>
          <a:bodyPr>
            <a:normAutofit/>
          </a:bodyPr>
          <a:lstStyle/>
          <a:p>
            <a:r>
              <a:rPr lang="en-US" altLang="hu-HU" dirty="0"/>
              <a:t>E</a:t>
            </a:r>
            <a:r>
              <a:rPr lang="hu-HU" altLang="hu-HU" dirty="0" err="1"/>
              <a:t>gyenest</a:t>
            </a:r>
            <a:r>
              <a:rPr lang="hu-HU" altLang="hu-HU" dirty="0"/>
              <a:t> egyenesbe, </a:t>
            </a:r>
            <a:r>
              <a:rPr lang="en-US" altLang="hu-HU" dirty="0" smtClean="0"/>
              <a:t>s</a:t>
            </a:r>
            <a:r>
              <a:rPr lang="hu-HU" altLang="hu-HU" dirty="0" err="1" smtClean="0"/>
              <a:t>zakaszt</a:t>
            </a:r>
            <a:r>
              <a:rPr lang="hu-HU" altLang="hu-HU" dirty="0" smtClean="0"/>
              <a:t> szakaszba, síkot síkba		        háromszöget háromszögbe, kombinációkat </a:t>
            </a:r>
            <a:r>
              <a:rPr lang="hu-HU" altLang="hu-HU" dirty="0"/>
              <a:t>kombinációkba, konvex kombinációkat konvex kombinációkba </a:t>
            </a:r>
          </a:p>
        </p:txBody>
      </p:sp>
      <mc:AlternateContent xmlns:mc="http://schemas.openxmlformats.org/markup-compatibility/2006">
        <mc:Choice xmlns:a14="http://schemas.microsoft.com/office/drawing/2010/main" Requires="a14">
          <p:sp>
            <p:nvSpPr>
              <p:cNvPr id="15364" name="Rectangle 4"/>
              <p:cNvSpPr>
                <a:spLocks noChangeArrowheads="1"/>
              </p:cNvSpPr>
              <p:nvPr/>
            </p:nvSpPr>
            <p:spPr bwMode="auto">
              <a:xfrm>
                <a:off x="443372" y="3055656"/>
                <a:ext cx="11380744" cy="318548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b="1" u="sng" dirty="0" smtClean="0">
                    <a:latin typeface="+mn-lt"/>
                  </a:rPr>
                  <a:t>Egyenestartó </a:t>
                </a:r>
                <a:r>
                  <a:rPr lang="hu-HU" altLang="hu-HU" sz="3200" u="sng" dirty="0" smtClean="0">
                    <a:latin typeface="+mn-lt"/>
                  </a:rPr>
                  <a:t>(</a:t>
                </a:r>
                <a14:m>
                  <m:oMath xmlns:m="http://schemas.openxmlformats.org/officeDocument/2006/math">
                    <m:r>
                      <a:rPr lang="hu-HU" altLang="hu-HU" sz="3200" b="0" i="1" u="sng" smtClean="0">
                        <a:latin typeface="Cambria Math" panose="02040503050406030204" pitchFamily="18" charset="0"/>
                      </a:rPr>
                      <m:t>𝑡</m:t>
                    </m:r>
                    <m:r>
                      <a:rPr lang="hu-HU" altLang="hu-HU" sz="3200" b="1" i="1" u="sng">
                        <a:latin typeface="Cambria Math" panose="02040503050406030204" pitchFamily="18" charset="0"/>
                        <a:ea typeface="Cambria Math" panose="02040503050406030204" pitchFamily="18" charset="0"/>
                      </a:rPr>
                      <m:t>∈(−∞,+∞</m:t>
                    </m:r>
                    <m:r>
                      <a:rPr lang="hu-HU" altLang="hu-HU" sz="3200" b="1" i="0" u="sng" smtClean="0">
                        <a:latin typeface="Cambria Math" panose="02040503050406030204" pitchFamily="18" charset="0"/>
                        <a:ea typeface="Cambria Math" panose="02040503050406030204" pitchFamily="18" charset="0"/>
                      </a:rPr>
                      <m:t>))</m:t>
                    </m:r>
                    <m:r>
                      <a:rPr lang="en-US" altLang="hu-HU" sz="3200" b="1" i="0" u="sng" smtClean="0">
                        <a:latin typeface="Cambria Math" panose="02040503050406030204" pitchFamily="18" charset="0"/>
                        <a:ea typeface="Cambria Math" panose="02040503050406030204" pitchFamily="18" charset="0"/>
                      </a:rPr>
                      <m:t>; </m:t>
                    </m:r>
                  </m:oMath>
                </a14:m>
                <a:r>
                  <a:rPr lang="en-US" altLang="hu-HU" sz="3200" b="1" u="sng" dirty="0">
                    <a:latin typeface="+mn-lt"/>
                  </a:rPr>
                  <a:t>S</a:t>
                </a:r>
                <a:r>
                  <a:rPr lang="hu-HU" altLang="hu-HU" sz="3200" b="1" u="sng" dirty="0" err="1" smtClean="0">
                    <a:latin typeface="+mn-lt"/>
                  </a:rPr>
                  <a:t>zakasztartó</a:t>
                </a:r>
                <a:r>
                  <a:rPr lang="hu-HU" altLang="hu-HU" sz="3200" b="1" u="sng" dirty="0" smtClean="0">
                    <a:latin typeface="+mn-lt"/>
                  </a:rPr>
                  <a:t> </a:t>
                </a:r>
                <a:r>
                  <a:rPr lang="hu-HU" altLang="hu-HU" sz="3200" u="sng" dirty="0" smtClean="0"/>
                  <a:t>(</a:t>
                </a:r>
                <a14:m>
                  <m:oMath xmlns:m="http://schemas.openxmlformats.org/officeDocument/2006/math">
                    <m:r>
                      <a:rPr lang="hu-HU" altLang="hu-HU" sz="3200" i="1" u="sng">
                        <a:latin typeface="Cambria Math" panose="02040503050406030204" pitchFamily="18" charset="0"/>
                      </a:rPr>
                      <m:t>𝑡</m:t>
                    </m:r>
                    <m:r>
                      <a:rPr lang="hu-HU" altLang="hu-HU" sz="3200" b="1" i="1" u="sng">
                        <a:latin typeface="Cambria Math" panose="02040503050406030204" pitchFamily="18" charset="0"/>
                        <a:ea typeface="Cambria Math" panose="02040503050406030204" pitchFamily="18" charset="0"/>
                      </a:rPr>
                      <m:t>∈</m:t>
                    </m:r>
                    <m:r>
                      <a:rPr lang="en-US" altLang="hu-HU" sz="3200" b="1" i="1" u="sng" smtClean="0">
                        <a:latin typeface="Cambria Math" panose="02040503050406030204" pitchFamily="18" charset="0"/>
                        <a:ea typeface="Cambria Math" panose="02040503050406030204" pitchFamily="18" charset="0"/>
                      </a:rPr>
                      <m:t>[</m:t>
                    </m:r>
                    <m:r>
                      <a:rPr lang="en-US" altLang="hu-HU" sz="3200" b="0" i="1" u="sng" smtClean="0">
                        <a:latin typeface="Cambria Math" panose="02040503050406030204" pitchFamily="18" charset="0"/>
                        <a:ea typeface="Cambria Math" panose="02040503050406030204" pitchFamily="18" charset="0"/>
                      </a:rPr>
                      <m:t>0,1</m:t>
                    </m:r>
                    <m:r>
                      <a:rPr lang="en-US" altLang="hu-HU" sz="3200" b="1" i="1" u="sng" smtClean="0">
                        <a:latin typeface="Cambria Math" panose="02040503050406030204" pitchFamily="18" charset="0"/>
                        <a:ea typeface="Cambria Math" panose="02040503050406030204" pitchFamily="18" charset="0"/>
                      </a:rPr>
                      <m:t>]</m:t>
                    </m:r>
                    <m:r>
                      <a:rPr lang="hu-HU" altLang="hu-HU" sz="3200" b="1" u="sng">
                        <a:latin typeface="Cambria Math" panose="02040503050406030204" pitchFamily="18" charset="0"/>
                        <a:ea typeface="Cambria Math" panose="02040503050406030204" pitchFamily="18" charset="0"/>
                      </a:rPr>
                      <m:t>)</m:t>
                    </m:r>
                  </m:oMath>
                </a14:m>
                <a:endParaRPr lang="en-US" altLang="hu-HU" sz="3200" b="1" u="sng" dirty="0">
                  <a:latin typeface="+mn-lt"/>
                </a:endParaRPr>
              </a:p>
              <a:p>
                <a14:m>
                  <m:oMath xmlns:m="http://schemas.openxmlformats.org/officeDocument/2006/math">
                    <m:d>
                      <m:dPr>
                        <m:begChr m:val="["/>
                        <m:endChr m:val="]"/>
                        <m:ctrlPr>
                          <a:rPr lang="en-US" altLang="hu-HU" sz="3200" i="1">
                            <a:latin typeface="Cambria Math"/>
                          </a:rPr>
                        </m:ctrlPr>
                      </m:dPr>
                      <m:e>
                        <m:r>
                          <a:rPr lang="en-US" altLang="hu-HU" sz="3200" i="1">
                            <a:latin typeface="Cambria Math"/>
                          </a:rPr>
                          <m:t>𝑋</m:t>
                        </m:r>
                        <m:d>
                          <m:dPr>
                            <m:ctrlPr>
                              <a:rPr lang="en-US" altLang="hu-HU" sz="3200" i="1">
                                <a:latin typeface="Cambria Math"/>
                              </a:rPr>
                            </m:ctrlPr>
                          </m:dPr>
                          <m:e>
                            <m:r>
                              <a:rPr lang="en-US" altLang="hu-HU" sz="3200" i="1">
                                <a:latin typeface="Cambria Math"/>
                              </a:rPr>
                              <m:t>𝑡</m:t>
                            </m:r>
                          </m:e>
                        </m:d>
                        <m:r>
                          <a:rPr lang="en-US" altLang="hu-HU" sz="3200" i="1">
                            <a:latin typeface="Cambria Math"/>
                          </a:rPr>
                          <m:t>,</m:t>
                        </m:r>
                        <m:r>
                          <a:rPr lang="en-US" altLang="hu-HU" sz="3200" i="1">
                            <a:latin typeface="Cambria Math"/>
                          </a:rPr>
                          <m:t>𝑌</m:t>
                        </m:r>
                        <m:d>
                          <m:dPr>
                            <m:ctrlPr>
                              <a:rPr lang="en-US" altLang="hu-HU" sz="3200" i="1">
                                <a:latin typeface="Cambria Math"/>
                              </a:rPr>
                            </m:ctrlPr>
                          </m:dPr>
                          <m:e>
                            <m:r>
                              <a:rPr lang="en-US" altLang="hu-HU" sz="3200" i="1">
                                <a:latin typeface="Cambria Math"/>
                              </a:rPr>
                              <m:t>𝑡</m:t>
                            </m:r>
                          </m:e>
                        </m:d>
                        <m:r>
                          <a:rPr lang="en-US" altLang="hu-HU" sz="3200" i="1">
                            <a:latin typeface="Cambria Math"/>
                          </a:rPr>
                          <m:t>,</m:t>
                        </m:r>
                        <m:r>
                          <a:rPr lang="en-US" altLang="hu-HU" sz="3200" i="1">
                            <a:latin typeface="Cambria Math"/>
                          </a:rPr>
                          <m:t>𝑍</m:t>
                        </m:r>
                        <m:d>
                          <m:dPr>
                            <m:ctrlPr>
                              <a:rPr lang="en-US" altLang="hu-HU" sz="3200" i="1">
                                <a:latin typeface="Cambria Math"/>
                              </a:rPr>
                            </m:ctrlPr>
                          </m:dPr>
                          <m:e>
                            <m:r>
                              <a:rPr lang="en-US" altLang="hu-HU" sz="3200" i="1">
                                <a:latin typeface="Cambria Math"/>
                              </a:rPr>
                              <m:t>𝑡</m:t>
                            </m:r>
                          </m:e>
                        </m:d>
                        <m:r>
                          <a:rPr lang="en-US" altLang="hu-HU" sz="3200" i="1">
                            <a:latin typeface="Cambria Math"/>
                          </a:rPr>
                          <m:t>,</m:t>
                        </m:r>
                        <m:r>
                          <a:rPr lang="hu-HU" altLang="hu-HU" sz="3200" i="1">
                            <a:latin typeface="Cambria Math"/>
                          </a:rPr>
                          <m:t>𝑤</m:t>
                        </m:r>
                        <m:d>
                          <m:dPr>
                            <m:ctrlPr>
                              <a:rPr lang="en-US" altLang="hu-HU" sz="3200" i="1">
                                <a:latin typeface="Cambria Math"/>
                              </a:rPr>
                            </m:ctrlPr>
                          </m:dPr>
                          <m:e>
                            <m:r>
                              <a:rPr lang="en-US" altLang="hu-HU" sz="3200" i="1">
                                <a:latin typeface="Cambria Math"/>
                              </a:rPr>
                              <m:t>𝑡</m:t>
                            </m:r>
                          </m:e>
                        </m:d>
                      </m:e>
                    </m:d>
                    <m:r>
                      <a:rPr lang="en-US" altLang="hu-HU" sz="3200" i="1">
                        <a:latin typeface="Cambria Math"/>
                      </a:rPr>
                      <m:t>=[</m:t>
                    </m:r>
                    <m:sSub>
                      <m:sSubPr>
                        <m:ctrlPr>
                          <a:rPr lang="en-US" altLang="hu-HU" sz="3200" i="1">
                            <a:latin typeface="Cambria Math"/>
                          </a:rPr>
                        </m:ctrlPr>
                      </m:sSubPr>
                      <m:e>
                        <m:r>
                          <a:rPr lang="en-US" altLang="hu-HU" sz="3200" i="1">
                            <a:latin typeface="Cambria Math"/>
                          </a:rPr>
                          <m:t>𝑋</m:t>
                        </m:r>
                      </m:e>
                      <m:sub>
                        <m:r>
                          <a:rPr lang="en-US" altLang="hu-HU" sz="3200" i="1">
                            <a:latin typeface="Cambria Math"/>
                          </a:rPr>
                          <m:t>1</m:t>
                        </m:r>
                      </m:sub>
                    </m:sSub>
                  </m:oMath>
                </a14:m>
                <a:r>
                  <a:rPr lang="en-US" altLang="hu-HU" sz="3200" dirty="0">
                    <a:latin typeface="+mn-lt"/>
                  </a:rPr>
                  <a:t>,</a:t>
                </a:r>
                <a:r>
                  <a:rPr lang="en-US" altLang="hu-HU" sz="3200" dirty="0"/>
                  <a:t> </a:t>
                </a:r>
                <a14:m>
                  <m:oMath xmlns:m="http://schemas.openxmlformats.org/officeDocument/2006/math">
                    <m:sSub>
                      <m:sSubPr>
                        <m:ctrlPr>
                          <a:rPr lang="en-US" altLang="hu-HU" sz="3200" i="1">
                            <a:latin typeface="Cambria Math"/>
                          </a:rPr>
                        </m:ctrlPr>
                      </m:sSubPr>
                      <m:e>
                        <m:r>
                          <a:rPr lang="en-US" altLang="hu-HU" sz="3200" i="1">
                            <a:latin typeface="Cambria Math"/>
                          </a:rPr>
                          <m:t>𝑌</m:t>
                        </m:r>
                      </m:e>
                      <m:sub>
                        <m:r>
                          <a:rPr lang="en-US" altLang="hu-HU" sz="3200" i="1">
                            <a:latin typeface="Cambria Math"/>
                          </a:rPr>
                          <m:t>1</m:t>
                        </m:r>
                      </m:sub>
                    </m:sSub>
                    <m:r>
                      <a:rPr lang="en-US" altLang="hu-HU" sz="3200" i="1">
                        <a:latin typeface="Cambria Math"/>
                      </a:rPr>
                      <m:t>,</m:t>
                    </m:r>
                    <m:sSub>
                      <m:sSubPr>
                        <m:ctrlPr>
                          <a:rPr lang="en-US" altLang="hu-HU" sz="3200" i="1">
                            <a:latin typeface="Cambria Math"/>
                          </a:rPr>
                        </m:ctrlPr>
                      </m:sSubPr>
                      <m:e>
                        <m:r>
                          <a:rPr lang="en-US" altLang="hu-HU" sz="3200" i="1">
                            <a:latin typeface="Cambria Math"/>
                          </a:rPr>
                          <m:t>𝑍</m:t>
                        </m:r>
                      </m:e>
                      <m:sub>
                        <m:r>
                          <a:rPr lang="en-US" altLang="hu-HU" sz="3200" i="1">
                            <a:latin typeface="Cambria Math"/>
                          </a:rPr>
                          <m:t>1</m:t>
                        </m:r>
                      </m:sub>
                    </m:sSub>
                    <m:r>
                      <a:rPr lang="en-US" altLang="hu-HU" sz="3200" i="1">
                        <a:latin typeface="Cambria Math"/>
                      </a:rPr>
                      <m:t>,</m:t>
                    </m:r>
                    <m:sSub>
                      <m:sSubPr>
                        <m:ctrlPr>
                          <a:rPr lang="en-US" altLang="hu-HU" sz="3200" i="1">
                            <a:latin typeface="Cambria Math"/>
                          </a:rPr>
                        </m:ctrlPr>
                      </m:sSubPr>
                      <m:e>
                        <m:r>
                          <a:rPr lang="hu-HU" altLang="hu-HU" sz="3200" i="1">
                            <a:latin typeface="Cambria Math"/>
                          </a:rPr>
                          <m:t>𝑤</m:t>
                        </m:r>
                      </m:e>
                      <m:sub>
                        <m:r>
                          <a:rPr lang="en-US" altLang="hu-HU" sz="3200" i="1">
                            <a:latin typeface="Cambria Math"/>
                          </a:rPr>
                          <m:t>1</m:t>
                        </m:r>
                      </m:sub>
                    </m:sSub>
                    <m:r>
                      <a:rPr lang="en-US" altLang="hu-HU" sz="3200" i="1">
                        <a:latin typeface="Cambria Math"/>
                      </a:rPr>
                      <m:t>]</m:t>
                    </m:r>
                    <m:r>
                      <a:rPr lang="en-US" altLang="hu-HU" sz="3200" i="1">
                        <a:latin typeface="Cambria Math"/>
                      </a:rPr>
                      <m:t>𝑡</m:t>
                    </m:r>
                    <m:r>
                      <a:rPr lang="en-US" altLang="hu-HU" sz="3200" i="1">
                        <a:latin typeface="Cambria Math"/>
                      </a:rPr>
                      <m:t>+[</m:t>
                    </m:r>
                    <m:sSub>
                      <m:sSubPr>
                        <m:ctrlPr>
                          <a:rPr lang="en-US" altLang="hu-HU" sz="3200" i="1">
                            <a:latin typeface="Cambria Math"/>
                          </a:rPr>
                        </m:ctrlPr>
                      </m:sSubPr>
                      <m:e>
                        <m:r>
                          <a:rPr lang="en-US" altLang="hu-HU" sz="3200" i="1">
                            <a:latin typeface="Cambria Math"/>
                          </a:rPr>
                          <m:t>𝑋</m:t>
                        </m:r>
                      </m:e>
                      <m:sub>
                        <m:r>
                          <a:rPr lang="en-US" altLang="hu-HU" sz="3200" i="1">
                            <a:latin typeface="Cambria Math"/>
                          </a:rPr>
                          <m:t>2</m:t>
                        </m:r>
                      </m:sub>
                    </m:sSub>
                  </m:oMath>
                </a14:m>
                <a:r>
                  <a:rPr lang="en-US" altLang="hu-HU" sz="3200" dirty="0"/>
                  <a:t>,</a:t>
                </a:r>
                <a14:m>
                  <m:oMath xmlns:m="http://schemas.openxmlformats.org/officeDocument/2006/math">
                    <m:sSub>
                      <m:sSubPr>
                        <m:ctrlPr>
                          <a:rPr lang="en-US" altLang="hu-HU" sz="3200" i="1">
                            <a:latin typeface="Cambria Math"/>
                          </a:rPr>
                        </m:ctrlPr>
                      </m:sSubPr>
                      <m:e>
                        <m:r>
                          <a:rPr lang="en-US" altLang="hu-HU" sz="3200" i="1">
                            <a:latin typeface="Cambria Math"/>
                          </a:rPr>
                          <m:t>𝑌</m:t>
                        </m:r>
                      </m:e>
                      <m:sub>
                        <m:r>
                          <a:rPr lang="en-US" altLang="hu-HU" sz="3200" i="1">
                            <a:latin typeface="Cambria Math"/>
                          </a:rPr>
                          <m:t>2</m:t>
                        </m:r>
                      </m:sub>
                    </m:sSub>
                    <m:r>
                      <a:rPr lang="en-US" altLang="hu-HU" sz="3200" i="1">
                        <a:latin typeface="Cambria Math"/>
                      </a:rPr>
                      <m:t>,</m:t>
                    </m:r>
                    <m:sSub>
                      <m:sSubPr>
                        <m:ctrlPr>
                          <a:rPr lang="en-US" altLang="hu-HU" sz="3200" i="1">
                            <a:latin typeface="Cambria Math"/>
                          </a:rPr>
                        </m:ctrlPr>
                      </m:sSubPr>
                      <m:e>
                        <m:r>
                          <a:rPr lang="en-US" altLang="hu-HU" sz="3200" i="1">
                            <a:latin typeface="Cambria Math"/>
                          </a:rPr>
                          <m:t>𝑍</m:t>
                        </m:r>
                      </m:e>
                      <m:sub>
                        <m:r>
                          <a:rPr lang="en-US" altLang="hu-HU" sz="3200" i="1">
                            <a:latin typeface="Cambria Math"/>
                          </a:rPr>
                          <m:t>2</m:t>
                        </m:r>
                      </m:sub>
                    </m:sSub>
                    <m:r>
                      <a:rPr lang="en-US" altLang="hu-HU" sz="3200" i="1">
                        <a:latin typeface="Cambria Math"/>
                      </a:rPr>
                      <m:t>,</m:t>
                    </m:r>
                    <m:sSub>
                      <m:sSubPr>
                        <m:ctrlPr>
                          <a:rPr lang="en-US" altLang="hu-HU" sz="3200" i="1">
                            <a:latin typeface="Cambria Math"/>
                          </a:rPr>
                        </m:ctrlPr>
                      </m:sSubPr>
                      <m:e>
                        <m:r>
                          <a:rPr lang="hu-HU" altLang="hu-HU" sz="3200" i="1">
                            <a:latin typeface="Cambria Math"/>
                          </a:rPr>
                          <m:t>𝑤</m:t>
                        </m:r>
                      </m:e>
                      <m:sub>
                        <m:r>
                          <a:rPr lang="en-US" altLang="hu-HU" sz="3200" i="1">
                            <a:latin typeface="Cambria Math"/>
                          </a:rPr>
                          <m:t>2</m:t>
                        </m:r>
                      </m:sub>
                    </m:sSub>
                    <m:r>
                      <a:rPr lang="en-US" altLang="hu-HU" sz="3200" i="1">
                        <a:latin typeface="Cambria Math"/>
                      </a:rPr>
                      <m:t>](1−</m:t>
                    </m:r>
                    <m:r>
                      <a:rPr lang="en-US" altLang="hu-HU" sz="3200" i="1">
                        <a:latin typeface="Cambria Math"/>
                      </a:rPr>
                      <m:t>𝑡</m:t>
                    </m:r>
                    <m:r>
                      <a:rPr lang="en-US" altLang="hu-HU" sz="3200" i="1">
                        <a:latin typeface="Cambria Math"/>
                      </a:rPr>
                      <m:t>)</m:t>
                    </m:r>
                  </m:oMath>
                </a14:m>
                <a:endParaRPr lang="hu-HU" altLang="hu-HU" sz="2600" dirty="0">
                  <a:latin typeface="+mn-lt"/>
                </a:endParaRPr>
              </a:p>
              <a:p>
                <a:endParaRPr lang="en-US" altLang="hu-HU" sz="900" dirty="0"/>
              </a:p>
              <a:p>
                <a14:m>
                  <m:oMath xmlns:m="http://schemas.openxmlformats.org/officeDocument/2006/math">
                    <m:r>
                      <a:rPr lang="en-US" altLang="hu-HU" sz="3200" b="1" i="1">
                        <a:latin typeface="Cambria Math"/>
                      </a:rPr>
                      <m:t>𝒑</m:t>
                    </m:r>
                    <m:d>
                      <m:dPr>
                        <m:ctrlPr>
                          <a:rPr lang="en-US" altLang="hu-HU" sz="3200" i="1">
                            <a:latin typeface="Cambria Math"/>
                          </a:rPr>
                        </m:ctrlPr>
                      </m:dPr>
                      <m:e>
                        <m:r>
                          <a:rPr lang="en-US" altLang="hu-HU" sz="3200" i="1">
                            <a:latin typeface="Cambria Math"/>
                          </a:rPr>
                          <m:t>𝑡</m:t>
                        </m:r>
                      </m:e>
                    </m:d>
                    <m:r>
                      <a:rPr lang="en-US" altLang="hu-HU" sz="3200" i="1">
                        <a:latin typeface="Cambria Math"/>
                      </a:rPr>
                      <m:t>=</m:t>
                    </m:r>
                    <m:sSub>
                      <m:sSubPr>
                        <m:ctrlPr>
                          <a:rPr lang="en-US" altLang="hu-HU" sz="3200" i="1">
                            <a:latin typeface="Cambria Math"/>
                          </a:rPr>
                        </m:ctrlPr>
                      </m:sSubPr>
                      <m:e>
                        <m:r>
                          <a:rPr lang="en-US" altLang="hu-HU" sz="3200" b="1" i="1">
                            <a:latin typeface="Cambria Math"/>
                          </a:rPr>
                          <m:t>𝒑</m:t>
                        </m:r>
                      </m:e>
                      <m:sub>
                        <m:r>
                          <a:rPr lang="en-US" altLang="hu-HU" sz="3200" i="1">
                            <a:latin typeface="Cambria Math"/>
                          </a:rPr>
                          <m:t>1</m:t>
                        </m:r>
                      </m:sub>
                    </m:sSub>
                    <m:r>
                      <a:rPr lang="en-US" altLang="hu-HU" sz="3200" i="1">
                        <a:latin typeface="Cambria Math"/>
                      </a:rPr>
                      <m:t>𝑡</m:t>
                    </m:r>
                    <m:r>
                      <a:rPr lang="en-US" altLang="hu-HU" sz="3200" i="1">
                        <a:latin typeface="Cambria Math"/>
                      </a:rPr>
                      <m:t>+</m:t>
                    </m:r>
                    <m:sSub>
                      <m:sSubPr>
                        <m:ctrlPr>
                          <a:rPr lang="en-US" altLang="hu-HU" sz="3200" i="1">
                            <a:latin typeface="Cambria Math"/>
                          </a:rPr>
                        </m:ctrlPr>
                      </m:sSubPr>
                      <m:e>
                        <m:r>
                          <a:rPr lang="en-US" altLang="hu-HU" sz="3200" b="1" i="1">
                            <a:latin typeface="Cambria Math"/>
                          </a:rPr>
                          <m:t>𝒑</m:t>
                        </m:r>
                      </m:e>
                      <m:sub>
                        <m:r>
                          <a:rPr lang="en-US" altLang="hu-HU" sz="3200" i="1">
                            <a:latin typeface="Cambria Math"/>
                          </a:rPr>
                          <m:t>2</m:t>
                        </m:r>
                      </m:sub>
                    </m:sSub>
                    <m:r>
                      <a:rPr lang="en-US" altLang="hu-HU" sz="3200" i="1">
                        <a:latin typeface="Cambria Math"/>
                      </a:rPr>
                      <m:t>(1−</m:t>
                    </m:r>
                    <m:r>
                      <a:rPr lang="en-US" altLang="hu-HU" sz="3200" i="1">
                        <a:latin typeface="Cambria Math"/>
                      </a:rPr>
                      <m:t>𝑡</m:t>
                    </m:r>
                    <m:r>
                      <a:rPr lang="en-US" altLang="hu-HU" sz="3200" i="1">
                        <a:latin typeface="Cambria Math"/>
                      </a:rPr>
                      <m:t>)</m:t>
                    </m:r>
                  </m:oMath>
                </a14:m>
                <a:r>
                  <a:rPr lang="en-US" altLang="hu-HU" sz="3200" dirty="0"/>
                  <a:t> 	// </a:t>
                </a:r>
                <a14:m>
                  <m:oMath xmlns:m="http://schemas.openxmlformats.org/officeDocument/2006/math">
                    <m:r>
                      <a:rPr lang="en-US" altLang="hu-HU" sz="3200" i="1">
                        <a:latin typeface="Cambria Math"/>
                        <a:ea typeface="Cambria Math"/>
                      </a:rPr>
                      <m:t>∙</m:t>
                    </m:r>
                    <m:r>
                      <a:rPr lang="en-US" altLang="hu-HU" sz="3200" b="1">
                        <a:latin typeface="Cambria Math"/>
                        <a:ea typeface="Cambria Math"/>
                      </a:rPr>
                      <m:t>𝐓</m:t>
                    </m:r>
                  </m:oMath>
                </a14:m>
                <a:endParaRPr lang="hu-HU" altLang="hu-HU" sz="3200" b="1" dirty="0">
                  <a:cs typeface="Times New Roman" pitchFamily="18" charset="0"/>
                </a:endParaRPr>
              </a:p>
              <a:p>
                <a:endParaRPr lang="en-US" altLang="hu-HU" sz="1600" b="1" dirty="0">
                  <a:cs typeface="Times New Roman" pitchFamily="18" charset="0"/>
                </a:endParaRPr>
              </a:p>
              <a:p>
                <a:pPr/>
                <a14:m>
                  <m:oMathPara xmlns:m="http://schemas.openxmlformats.org/officeDocument/2006/math">
                    <m:oMathParaPr>
                      <m:jc m:val="left"/>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d>
                        <m:dPr>
                          <m:ctrlPr>
                            <a:rPr lang="en-US" altLang="hu-HU" sz="3200" i="1">
                              <a:latin typeface="Cambria Math"/>
                            </a:rPr>
                          </m:ctrlPr>
                        </m:dPr>
                        <m:e>
                          <m:r>
                            <a:rPr lang="en-US" altLang="hu-HU" sz="3200" i="1">
                              <a:latin typeface="Cambria Math"/>
                            </a:rPr>
                            <m:t>𝑡</m:t>
                          </m:r>
                        </m:e>
                      </m:d>
                      <m:r>
                        <a:rPr lang="en-US" altLang="hu-HU" sz="3200" i="1">
                          <a:latin typeface="Cambria Math"/>
                        </a:rPr>
                        <m:t>=</m:t>
                      </m:r>
                      <m:sSub>
                        <m:sSubPr>
                          <m:ctrlPr>
                            <a:rPr lang="en-US" altLang="hu-HU" sz="3200" i="1">
                              <a:latin typeface="Cambria Math"/>
                            </a:rPr>
                          </m:ctrlPr>
                        </m:sSubPr>
                        <m:e>
                          <m:r>
                            <a:rPr lang="en-US" altLang="hu-HU" sz="3200" b="1">
                              <a:latin typeface="Cambria Math"/>
                            </a:rPr>
                            <m:t>(</m:t>
                          </m:r>
                          <m:r>
                            <a:rPr lang="en-US" altLang="hu-HU" sz="3200" b="1" i="1">
                              <a:latin typeface="Cambria Math"/>
                            </a:rPr>
                            <m:t>𝒑</m:t>
                          </m:r>
                        </m:e>
                        <m:sub>
                          <m:r>
                            <a:rPr lang="en-US" altLang="hu-HU" sz="3200" i="1">
                              <a:latin typeface="Cambria Math"/>
                            </a:rPr>
                            <m:t>1</m:t>
                          </m:r>
                        </m:sub>
                      </m:sSub>
                      <m:r>
                        <a:rPr lang="en-US" altLang="hu-HU" sz="3200" i="1">
                          <a:latin typeface="Cambria Math"/>
                          <a:ea typeface="Cambria Math"/>
                        </a:rPr>
                        <m:t>∙</m:t>
                      </m:r>
                      <m:r>
                        <a:rPr lang="en-US" altLang="hu-HU" sz="3200" b="1">
                          <a:latin typeface="Cambria Math"/>
                          <a:ea typeface="Cambria Math"/>
                        </a:rPr>
                        <m:t>𝐓</m:t>
                      </m:r>
                      <m:r>
                        <a:rPr lang="en-US" altLang="hu-HU" sz="3200" i="1">
                          <a:latin typeface="Cambria Math"/>
                          <a:ea typeface="Cambria Math"/>
                        </a:rPr>
                        <m:t>)</m:t>
                      </m:r>
                      <m:r>
                        <a:rPr lang="en-US" altLang="hu-HU" sz="3200" i="1">
                          <a:latin typeface="Cambria Math"/>
                        </a:rPr>
                        <m:t>𝑡</m:t>
                      </m:r>
                      <m:r>
                        <a:rPr lang="en-US" altLang="hu-HU" sz="3200" i="1">
                          <a:latin typeface="Cambria Math"/>
                        </a:rPr>
                        <m:t>+</m:t>
                      </m:r>
                      <m:sSub>
                        <m:sSubPr>
                          <m:ctrlPr>
                            <a:rPr lang="en-US" altLang="hu-HU" sz="3200" i="1">
                              <a:latin typeface="Cambria Math"/>
                            </a:rPr>
                          </m:ctrlPr>
                        </m:sSubPr>
                        <m:e>
                          <m:r>
                            <a:rPr lang="en-US" altLang="hu-HU" sz="3200" b="1">
                              <a:latin typeface="Cambria Math"/>
                            </a:rPr>
                            <m:t>(</m:t>
                          </m:r>
                          <m:r>
                            <a:rPr lang="en-US" altLang="hu-HU" sz="3200" b="1" i="1">
                              <a:latin typeface="Cambria Math"/>
                            </a:rPr>
                            <m:t>𝒑</m:t>
                          </m:r>
                        </m:e>
                        <m:sub>
                          <m:r>
                            <a:rPr lang="en-US" altLang="hu-HU" sz="3200" i="1">
                              <a:latin typeface="Cambria Math"/>
                            </a:rPr>
                            <m:t>2</m:t>
                          </m:r>
                        </m:sub>
                      </m:sSub>
                      <m:r>
                        <a:rPr lang="en-US" altLang="hu-HU" sz="3200" i="1">
                          <a:latin typeface="Cambria Math"/>
                          <a:ea typeface="Cambria Math"/>
                        </a:rPr>
                        <m:t>∙</m:t>
                      </m:r>
                      <m:r>
                        <a:rPr lang="en-US" altLang="hu-HU" sz="3200" b="1">
                          <a:latin typeface="Cambria Math"/>
                          <a:ea typeface="Cambria Math"/>
                        </a:rPr>
                        <m:t>𝐓</m:t>
                      </m:r>
                      <m:r>
                        <a:rPr lang="en-US" altLang="hu-HU" sz="3200" i="1">
                          <a:latin typeface="Cambria Math"/>
                          <a:ea typeface="Cambria Math"/>
                        </a:rPr>
                        <m:t>)</m:t>
                      </m:r>
                      <m:r>
                        <a:rPr lang="en-US" altLang="hu-HU" sz="3200" i="1">
                          <a:latin typeface="Cambria Math"/>
                        </a:rPr>
                        <m:t>(1−</m:t>
                      </m:r>
                      <m:r>
                        <a:rPr lang="en-US" altLang="hu-HU" sz="3200" i="1">
                          <a:latin typeface="Cambria Math"/>
                        </a:rPr>
                        <m:t>𝑡</m:t>
                      </m:r>
                      <m:r>
                        <a:rPr lang="en-US" altLang="hu-HU" sz="3200" i="1">
                          <a:latin typeface="Cambria Math"/>
                        </a:rPr>
                        <m:t>)</m:t>
                      </m:r>
                    </m:oMath>
                  </m:oMathPara>
                </a14:m>
                <a:endParaRPr lang="hu-HU" altLang="hu-HU" sz="3200" b="1" dirty="0">
                  <a:cs typeface="Times New Roman" pitchFamily="18" charset="0"/>
                </a:endParaRPr>
              </a:p>
              <a:p>
                <a:endParaRPr lang="hu-HU" altLang="hu-HU" sz="1600" b="1" dirty="0">
                  <a:cs typeface="Times New Roman" pitchFamily="18" charset="0"/>
                </a:endParaRPr>
              </a:p>
              <a:p>
                <a:pPr/>
                <a14:m>
                  <m:oMathPara xmlns:m="http://schemas.openxmlformats.org/officeDocument/2006/math">
                    <m:oMathParaPr>
                      <m:jc m:val="left"/>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d>
                        <m:dPr>
                          <m:ctrlPr>
                            <a:rPr lang="en-US" altLang="hu-HU" sz="3200" i="1">
                              <a:latin typeface="Cambria Math"/>
                            </a:rPr>
                          </m:ctrlPr>
                        </m:dPr>
                        <m:e>
                          <m:r>
                            <a:rPr lang="en-US" altLang="hu-HU" sz="3200" i="1">
                              <a:latin typeface="Cambria Math"/>
                            </a:rPr>
                            <m:t>𝑡</m:t>
                          </m:r>
                        </m:e>
                      </m:d>
                      <m:r>
                        <a:rPr lang="en-US" altLang="hu-HU" sz="3200" i="1">
                          <a:latin typeface="Cambria Math"/>
                        </a:rPr>
                        <m:t>=</m:t>
                      </m:r>
                      <m:sSub>
                        <m:sSubPr>
                          <m:ctrlPr>
                            <a:rPr lang="en-US" altLang="hu-HU" sz="3200" i="1">
                              <a:latin typeface="Cambria Math"/>
                            </a:rPr>
                          </m:ctrlPr>
                        </m:sSubPr>
                        <m:e>
                          <m:r>
                            <a:rPr lang="en-US" altLang="hu-HU" sz="3200" b="1" i="1">
                              <a:latin typeface="Cambria Math"/>
                            </a:rPr>
                            <m:t>𝒑</m:t>
                          </m:r>
                        </m:e>
                        <m:sub>
                          <m:r>
                            <a:rPr lang="en-US" altLang="hu-HU" sz="3200" i="1">
                              <a:latin typeface="Cambria Math"/>
                            </a:rPr>
                            <m:t>1</m:t>
                          </m:r>
                        </m:sub>
                      </m:sSub>
                      <m:r>
                        <a:rPr lang="en-US" altLang="hu-HU" sz="3200" i="1">
                          <a:latin typeface="Cambria Math"/>
                        </a:rPr>
                        <m:t>𝑡</m:t>
                      </m:r>
                      <m:r>
                        <a:rPr lang="en-US" altLang="hu-HU" sz="3200" i="1">
                          <a:latin typeface="Cambria Math"/>
                        </a:rPr>
                        <m:t>+</m:t>
                      </m:r>
                      <m:sSub>
                        <m:sSubPr>
                          <m:ctrlPr>
                            <a:rPr lang="en-US" altLang="hu-HU" sz="3200" i="1">
                              <a:latin typeface="Cambria Math"/>
                            </a:rPr>
                          </m:ctrlPr>
                        </m:sSubPr>
                        <m:e>
                          <m:r>
                            <a:rPr lang="en-US" altLang="hu-HU" sz="3200" b="1" i="1">
                              <a:latin typeface="Cambria Math"/>
                            </a:rPr>
                            <m:t>𝒑</m:t>
                          </m:r>
                        </m:e>
                        <m:sub>
                          <m:r>
                            <a:rPr lang="en-US" altLang="hu-HU" sz="3200" i="1">
                              <a:latin typeface="Cambria Math"/>
                            </a:rPr>
                            <m:t>2</m:t>
                          </m:r>
                        </m:sub>
                      </m:sSub>
                      <m:r>
                        <a:rPr lang="en-US" altLang="hu-HU" sz="3200" i="1">
                          <a:latin typeface="Cambria Math"/>
                        </a:rPr>
                        <m:t>(1−</m:t>
                      </m:r>
                      <m:r>
                        <a:rPr lang="en-US" altLang="hu-HU" sz="3200" i="1">
                          <a:latin typeface="Cambria Math"/>
                        </a:rPr>
                        <m:t>𝑡</m:t>
                      </m:r>
                      <m:r>
                        <a:rPr lang="en-US" altLang="hu-HU" sz="3200" i="1">
                          <a:latin typeface="Cambria Math"/>
                        </a:rPr>
                        <m:t>)</m:t>
                      </m:r>
                    </m:oMath>
                  </m:oMathPara>
                </a14:m>
                <a:endParaRPr lang="en-US" altLang="hu-HU" sz="3200" b="1" dirty="0">
                  <a:cs typeface="Times New Roman" pitchFamily="18" charset="0"/>
                </a:endParaRPr>
              </a:p>
            </p:txBody>
          </p:sp>
        </mc:Choice>
        <mc:Fallback>
          <p:sp>
            <p:nvSpPr>
              <p:cNvPr id="15364" name="Rectangle 4"/>
              <p:cNvSpPr>
                <a:spLocks noRot="1" noChangeAspect="1" noMove="1" noResize="1" noEditPoints="1" noAdjustHandles="1" noChangeArrowheads="1" noChangeShapeType="1" noTextEdit="1"/>
              </p:cNvSpPr>
              <p:nvPr/>
            </p:nvSpPr>
            <p:spPr bwMode="auto">
              <a:xfrm>
                <a:off x="443372" y="3055656"/>
                <a:ext cx="11380744" cy="3185487"/>
              </a:xfrm>
              <a:prstGeom prst="rect">
                <a:avLst/>
              </a:prstGeom>
              <a:blipFill rotWithShape="1">
                <a:blip r:embed="rId3"/>
                <a:stretch>
                  <a:fillRect l="-1393" t="-28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Szövegdoboz 1"/>
          <p:cNvSpPr txBox="1"/>
          <p:nvPr/>
        </p:nvSpPr>
        <p:spPr>
          <a:xfrm>
            <a:off x="2103036" y="5618098"/>
            <a:ext cx="316112" cy="461665"/>
          </a:xfrm>
          <a:prstGeom prst="rect">
            <a:avLst/>
          </a:prstGeom>
          <a:noFill/>
        </p:spPr>
        <p:txBody>
          <a:bodyPr wrap="none" rtlCol="0">
            <a:spAutoFit/>
          </a:bodyPr>
          <a:lstStyle/>
          <a:p>
            <a:r>
              <a:rPr lang="en-US" dirty="0">
                <a:latin typeface="Cambria Math"/>
              </a:rPr>
              <a:t>*</a:t>
            </a:r>
          </a:p>
        </p:txBody>
      </p:sp>
      <p:sp>
        <p:nvSpPr>
          <p:cNvPr id="6" name="Szövegdoboz 5"/>
          <p:cNvSpPr txBox="1"/>
          <p:nvPr/>
        </p:nvSpPr>
        <p:spPr>
          <a:xfrm>
            <a:off x="3219160" y="5632906"/>
            <a:ext cx="316112" cy="461665"/>
          </a:xfrm>
          <a:prstGeom prst="rect">
            <a:avLst/>
          </a:prstGeom>
          <a:noFill/>
        </p:spPr>
        <p:txBody>
          <a:bodyPr wrap="none" rtlCol="0">
            <a:spAutoFit/>
          </a:bodyPr>
          <a:lstStyle/>
          <a:p>
            <a:r>
              <a:rPr lang="en-US" dirty="0">
                <a:latin typeface="Cambria Math"/>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99356" y="296652"/>
            <a:ext cx="11629292" cy="1143000"/>
          </a:xfrm>
        </p:spPr>
        <p:txBody>
          <a:bodyPr>
            <a:noAutofit/>
          </a:bodyPr>
          <a:lstStyle/>
          <a:p>
            <a:pPr>
              <a:defRPr/>
            </a:pPr>
            <a:r>
              <a:rPr lang="en-US" dirty="0">
                <a:solidFill>
                  <a:srgbClr val="FF0000"/>
                </a:solidFill>
              </a:rPr>
              <a:t>H</a:t>
            </a:r>
            <a:r>
              <a:rPr lang="hu-HU" dirty="0" err="1" smtClean="0">
                <a:solidFill>
                  <a:srgbClr val="FF0000"/>
                </a:solidFill>
              </a:rPr>
              <a:t>omogén</a:t>
            </a:r>
            <a:r>
              <a:rPr lang="hu-HU" dirty="0" smtClean="0">
                <a:solidFill>
                  <a:srgbClr val="FF0000"/>
                </a:solidFill>
              </a:rPr>
              <a:t> </a:t>
            </a:r>
            <a:r>
              <a:rPr lang="hu-HU" dirty="0">
                <a:solidFill>
                  <a:srgbClr val="FF0000"/>
                </a:solidFill>
              </a:rPr>
              <a:t>lineáris transzformációk: síkot síkba</a:t>
            </a:r>
            <a:endParaRPr lang="en-US" dirty="0">
              <a:solidFill>
                <a:srgbClr val="FF0000"/>
              </a:solidFill>
            </a:endParaRPr>
          </a:p>
        </p:txBody>
      </p:sp>
      <p:sp>
        <p:nvSpPr>
          <p:cNvPr id="16387" name="Freeform 4"/>
          <p:cNvSpPr>
            <a:spLocks/>
          </p:cNvSpPr>
          <p:nvPr/>
        </p:nvSpPr>
        <p:spPr bwMode="auto">
          <a:xfrm>
            <a:off x="3135978" y="2956185"/>
            <a:ext cx="1584325" cy="1295400"/>
          </a:xfrm>
          <a:custGeom>
            <a:avLst/>
            <a:gdLst>
              <a:gd name="T0" fmla="*/ 2147483647 w 998"/>
              <a:gd name="T1" fmla="*/ 0 h 816"/>
              <a:gd name="T2" fmla="*/ 0 w 998"/>
              <a:gd name="T3" fmla="*/ 2147483647 h 816"/>
              <a:gd name="T4" fmla="*/ 2147483647 w 998"/>
              <a:gd name="T5" fmla="*/ 2147483647 h 816"/>
              <a:gd name="T6" fmla="*/ 2147483647 w 998"/>
              <a:gd name="T7" fmla="*/ 2147483647 h 816"/>
              <a:gd name="T8" fmla="*/ 2147483647 w 998"/>
              <a:gd name="T9" fmla="*/ 0 h 816"/>
              <a:gd name="T10" fmla="*/ 0 60000 65536"/>
              <a:gd name="T11" fmla="*/ 0 60000 65536"/>
              <a:gd name="T12" fmla="*/ 0 60000 65536"/>
              <a:gd name="T13" fmla="*/ 0 60000 65536"/>
              <a:gd name="T14" fmla="*/ 0 60000 65536"/>
              <a:gd name="T15" fmla="*/ 0 w 998"/>
              <a:gd name="T16" fmla="*/ 0 h 816"/>
              <a:gd name="T17" fmla="*/ 998 w 998"/>
              <a:gd name="T18" fmla="*/ 816 h 816"/>
            </a:gdLst>
            <a:ahLst/>
            <a:cxnLst>
              <a:cxn ang="T10">
                <a:pos x="T0" y="T1"/>
              </a:cxn>
              <a:cxn ang="T11">
                <a:pos x="T2" y="T3"/>
              </a:cxn>
              <a:cxn ang="T12">
                <a:pos x="T4" y="T5"/>
              </a:cxn>
              <a:cxn ang="T13">
                <a:pos x="T6" y="T7"/>
              </a:cxn>
              <a:cxn ang="T14">
                <a:pos x="T8" y="T9"/>
              </a:cxn>
            </a:cxnLst>
            <a:rect l="T15" t="T16" r="T17" b="T18"/>
            <a:pathLst>
              <a:path w="998" h="816">
                <a:moveTo>
                  <a:pt x="499" y="0"/>
                </a:moveTo>
                <a:lnTo>
                  <a:pt x="0" y="590"/>
                </a:lnTo>
                <a:lnTo>
                  <a:pt x="499" y="816"/>
                </a:lnTo>
                <a:lnTo>
                  <a:pt x="998" y="227"/>
                </a:lnTo>
                <a:lnTo>
                  <a:pt x="499" y="0"/>
                </a:lnTo>
                <a:close/>
              </a:path>
            </a:pathLst>
          </a:custGeom>
          <a:solidFill>
            <a:schemeClr val="tx2">
              <a:lumMod val="40000"/>
              <a:lumOff val="60000"/>
            </a:schemeClr>
          </a:solidFill>
          <a:ln w="12700" cap="flat" cmpd="sng">
            <a:solidFill>
              <a:schemeClr val="tx1"/>
            </a:solidFill>
            <a:prstDash val="solid"/>
            <a:round/>
            <a:headEnd/>
            <a:tailEnd/>
          </a:ln>
        </p:spPr>
        <p:txBody>
          <a:bodyPr/>
          <a:lstStyle/>
          <a:p>
            <a:endParaRPr lang="hu-HU" dirty="0"/>
          </a:p>
        </p:txBody>
      </p:sp>
      <p:sp>
        <p:nvSpPr>
          <p:cNvPr id="16388" name="AutoShape 5"/>
          <p:cNvSpPr>
            <a:spLocks noChangeArrowheads="1"/>
          </p:cNvSpPr>
          <p:nvPr/>
        </p:nvSpPr>
        <p:spPr bwMode="auto">
          <a:xfrm>
            <a:off x="4777639" y="2714912"/>
            <a:ext cx="1080071" cy="865188"/>
          </a:xfrm>
          <a:prstGeom prst="rightArrow">
            <a:avLst>
              <a:gd name="adj1" fmla="val 50000"/>
              <a:gd name="adj2" fmla="val 2912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mc:Choice xmlns:a14="http://schemas.microsoft.com/office/drawing/2010/main" Requires="a14">
          <p:sp>
            <p:nvSpPr>
              <p:cNvPr id="16389" name="Text Box 6"/>
              <p:cNvSpPr txBox="1">
                <a:spLocks noChangeArrowheads="1"/>
              </p:cNvSpPr>
              <p:nvPr/>
            </p:nvSpPr>
            <p:spPr bwMode="auto">
              <a:xfrm>
                <a:off x="1629546" y="3119781"/>
                <a:ext cx="182139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en-US" altLang="hu-HU" sz="3200" b="1" i="1">
                        <a:latin typeface="Cambria Math"/>
                      </a:rPr>
                      <m:t>𝒑</m:t>
                    </m:r>
                    <m:r>
                      <a:rPr lang="en-US" altLang="hu-HU" sz="3200" i="1">
                        <a:latin typeface="Cambria Math"/>
                        <a:ea typeface="Cambria Math"/>
                      </a:rPr>
                      <m:t>∙</m:t>
                    </m:r>
                    <m:sSup>
                      <m:sSupPr>
                        <m:ctrlPr>
                          <a:rPr lang="en-US" altLang="hu-HU" sz="3200" i="1">
                            <a:latin typeface="Cambria Math"/>
                            <a:ea typeface="Cambria Math"/>
                          </a:rPr>
                        </m:ctrlPr>
                      </m:sSupPr>
                      <m:e>
                        <m:r>
                          <a:rPr lang="en-US" altLang="hu-HU" sz="3200" b="1" i="1">
                            <a:latin typeface="Cambria Math"/>
                            <a:ea typeface="Cambria Math"/>
                          </a:rPr>
                          <m:t>𝒏</m:t>
                        </m:r>
                      </m:e>
                      <m:sup>
                        <m:r>
                          <a:rPr lang="en-US" altLang="hu-HU" sz="3200" i="1">
                            <a:latin typeface="Cambria Math"/>
                            <a:ea typeface="Cambria Math"/>
                          </a:rPr>
                          <m:t>𝑇</m:t>
                        </m:r>
                      </m:sup>
                    </m:sSup>
                  </m:oMath>
                </a14:m>
                <a:r>
                  <a:rPr lang="en-US" altLang="hu-HU" sz="3200" baseline="30000" dirty="0">
                    <a:cs typeface="Times New Roman" pitchFamily="18" charset="0"/>
                  </a:rPr>
                  <a:t> </a:t>
                </a:r>
                <a:r>
                  <a:rPr lang="en-US" altLang="hu-HU" sz="3200" dirty="0">
                    <a:cs typeface="Times New Roman" pitchFamily="18" charset="0"/>
                  </a:rPr>
                  <a:t>= 0</a:t>
                </a:r>
              </a:p>
            </p:txBody>
          </p:sp>
        </mc:Choice>
        <mc:Fallback>
          <p:sp>
            <p:nvSpPr>
              <p:cNvPr id="16389" name="Text Box 6"/>
              <p:cNvSpPr txBox="1">
                <a:spLocks noRot="1" noChangeAspect="1" noMove="1" noResize="1" noEditPoints="1" noAdjustHandles="1" noChangeArrowheads="1" noChangeShapeType="1" noTextEdit="1"/>
              </p:cNvSpPr>
              <p:nvPr/>
            </p:nvSpPr>
            <p:spPr bwMode="auto">
              <a:xfrm>
                <a:off x="1629546" y="3119781"/>
                <a:ext cx="1821396" cy="584775"/>
              </a:xfrm>
              <a:prstGeom prst="rect">
                <a:avLst/>
              </a:prstGeom>
              <a:blipFill rotWithShape="1">
                <a:blip r:embed="rId3"/>
                <a:stretch>
                  <a:fillRect t="-13542" r="-7023"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390" name="Text Box 7"/>
              <p:cNvSpPr txBox="1">
                <a:spLocks noChangeArrowheads="1"/>
              </p:cNvSpPr>
              <p:nvPr/>
            </p:nvSpPr>
            <p:spPr bwMode="auto">
              <a:xfrm>
                <a:off x="4993538" y="2856201"/>
                <a:ext cx="55496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3200" b="1">
                          <a:latin typeface="Cambria Math"/>
                          <a:ea typeface="Cambria Math"/>
                        </a:rPr>
                        <m:t>𝐓</m:t>
                      </m:r>
                    </m:oMath>
                  </m:oMathPara>
                </a14:m>
                <a:endParaRPr lang="en-US" altLang="hu-HU" sz="3200" b="1" dirty="0"/>
              </a:p>
            </p:txBody>
          </p:sp>
        </mc:Choice>
        <mc:Fallback>
          <p:sp>
            <p:nvSpPr>
              <p:cNvPr id="16390" name="Text Box 7"/>
              <p:cNvSpPr txBox="1">
                <a:spLocks noRot="1" noChangeAspect="1" noMove="1" noResize="1" noEditPoints="1" noAdjustHandles="1" noChangeArrowheads="1" noChangeShapeType="1" noTextEdit="1"/>
              </p:cNvSpPr>
              <p:nvPr/>
            </p:nvSpPr>
            <p:spPr bwMode="auto">
              <a:xfrm>
                <a:off x="4993538" y="2856201"/>
                <a:ext cx="554960" cy="584775"/>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6391" name="Freeform 8"/>
          <p:cNvSpPr>
            <a:spLocks/>
          </p:cNvSpPr>
          <p:nvPr/>
        </p:nvSpPr>
        <p:spPr bwMode="auto">
          <a:xfrm>
            <a:off x="6023992" y="2595823"/>
            <a:ext cx="1055688" cy="1751013"/>
          </a:xfrm>
          <a:custGeom>
            <a:avLst/>
            <a:gdLst>
              <a:gd name="T0" fmla="*/ 2147483647 w 665"/>
              <a:gd name="T1" fmla="*/ 2147483647 h 1103"/>
              <a:gd name="T2" fmla="*/ 2147483647 w 665"/>
              <a:gd name="T3" fmla="*/ 2147483647 h 1103"/>
              <a:gd name="T4" fmla="*/ 2147483647 w 665"/>
              <a:gd name="T5" fmla="*/ 2147483647 h 1103"/>
              <a:gd name="T6" fmla="*/ 2147483647 w 665"/>
              <a:gd name="T7" fmla="*/ 2147483647 h 1103"/>
              <a:gd name="T8" fmla="*/ 2147483647 w 665"/>
              <a:gd name="T9" fmla="*/ 2147483647 h 1103"/>
              <a:gd name="T10" fmla="*/ 2147483647 w 665"/>
              <a:gd name="T11" fmla="*/ 2147483647 h 1103"/>
              <a:gd name="T12" fmla="*/ 2147483647 w 665"/>
              <a:gd name="T13" fmla="*/ 2147483647 h 1103"/>
              <a:gd name="T14" fmla="*/ 0 60000 65536"/>
              <a:gd name="T15" fmla="*/ 0 60000 65536"/>
              <a:gd name="T16" fmla="*/ 0 60000 65536"/>
              <a:gd name="T17" fmla="*/ 0 60000 65536"/>
              <a:gd name="T18" fmla="*/ 0 60000 65536"/>
              <a:gd name="T19" fmla="*/ 0 60000 65536"/>
              <a:gd name="T20" fmla="*/ 0 60000 65536"/>
              <a:gd name="T21" fmla="*/ 0 w 665"/>
              <a:gd name="T22" fmla="*/ 0 h 1103"/>
              <a:gd name="T23" fmla="*/ 665 w 665"/>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1103">
                <a:moveTo>
                  <a:pt x="151" y="1103"/>
                </a:moveTo>
                <a:cubicBezTo>
                  <a:pt x="76" y="1103"/>
                  <a:pt x="0" y="808"/>
                  <a:pt x="15" y="695"/>
                </a:cubicBezTo>
                <a:cubicBezTo>
                  <a:pt x="30" y="582"/>
                  <a:pt x="144" y="529"/>
                  <a:pt x="242" y="423"/>
                </a:cubicBezTo>
                <a:cubicBezTo>
                  <a:pt x="340" y="317"/>
                  <a:pt x="545" y="0"/>
                  <a:pt x="605" y="60"/>
                </a:cubicBezTo>
                <a:cubicBezTo>
                  <a:pt x="665" y="120"/>
                  <a:pt x="628" y="680"/>
                  <a:pt x="605" y="786"/>
                </a:cubicBezTo>
                <a:cubicBezTo>
                  <a:pt x="582" y="892"/>
                  <a:pt x="536" y="642"/>
                  <a:pt x="468" y="695"/>
                </a:cubicBezTo>
                <a:cubicBezTo>
                  <a:pt x="400" y="748"/>
                  <a:pt x="226" y="1103"/>
                  <a:pt x="151" y="1103"/>
                </a:cubicBezTo>
                <a:close/>
              </a:path>
            </a:pathLst>
          </a:custGeom>
          <a:solidFill>
            <a:schemeClr val="tx2">
              <a:lumMod val="40000"/>
              <a:lumOff val="60000"/>
            </a:schemeClr>
          </a:solidFill>
          <a:ln w="12700" cap="flat" cmpd="sng">
            <a:solidFill>
              <a:schemeClr val="tx1"/>
            </a:solidFill>
            <a:prstDash val="solid"/>
            <a:round/>
            <a:headEnd/>
            <a:tailEnd/>
          </a:ln>
        </p:spPr>
        <p:txBody>
          <a:bodyPr/>
          <a:lstStyle/>
          <a:p>
            <a:endParaRPr lang="hu-HU"/>
          </a:p>
        </p:txBody>
      </p:sp>
      <p:sp>
        <p:nvSpPr>
          <p:cNvPr id="16392" name="Oval 9"/>
          <p:cNvSpPr>
            <a:spLocks noChangeArrowheads="1"/>
          </p:cNvSpPr>
          <p:nvPr/>
        </p:nvSpPr>
        <p:spPr bwMode="auto">
          <a:xfrm>
            <a:off x="3567777" y="3387985"/>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mc:Choice xmlns:a14="http://schemas.microsoft.com/office/drawing/2010/main" Requires="a14">
          <p:sp>
            <p:nvSpPr>
              <p:cNvPr id="16393" name="Rectangle 11"/>
              <p:cNvSpPr>
                <a:spLocks noChangeArrowheads="1"/>
              </p:cNvSpPr>
              <p:nvPr/>
            </p:nvSpPr>
            <p:spPr bwMode="auto">
              <a:xfrm>
                <a:off x="3719736" y="3208164"/>
                <a:ext cx="54213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3200" b="1" i="1">
                          <a:latin typeface="Cambria Math"/>
                        </a:rPr>
                        <m:t>𝒑</m:t>
                      </m:r>
                    </m:oMath>
                  </m:oMathPara>
                </a14:m>
                <a:endParaRPr lang="en-US" altLang="hu-HU" sz="3200" i="1" dirty="0"/>
              </a:p>
            </p:txBody>
          </p:sp>
        </mc:Choice>
        <mc:Fallback>
          <p:sp>
            <p:nvSpPr>
              <p:cNvPr id="16393" name="Rectangle 11"/>
              <p:cNvSpPr>
                <a:spLocks noRot="1" noChangeAspect="1" noMove="1" noResize="1" noEditPoints="1" noAdjustHandles="1" noChangeArrowheads="1" noChangeShapeType="1" noTextEdit="1"/>
              </p:cNvSpPr>
              <p:nvPr/>
            </p:nvSpPr>
            <p:spPr bwMode="auto">
              <a:xfrm>
                <a:off x="3719736" y="3208164"/>
                <a:ext cx="542136" cy="584775"/>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6394" name="Oval 12"/>
          <p:cNvSpPr>
            <a:spLocks noChangeArrowheads="1"/>
          </p:cNvSpPr>
          <p:nvPr/>
        </p:nvSpPr>
        <p:spPr bwMode="auto">
          <a:xfrm>
            <a:off x="6744717" y="3172085"/>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mc:Choice xmlns:a14="http://schemas.microsoft.com/office/drawing/2010/main" Requires="a14">
          <p:sp>
            <p:nvSpPr>
              <p:cNvPr id="16395" name="Rectangle 14"/>
              <p:cNvSpPr>
                <a:spLocks noChangeArrowheads="1"/>
              </p:cNvSpPr>
              <p:nvPr/>
            </p:nvSpPr>
            <p:spPr bwMode="auto">
              <a:xfrm>
                <a:off x="7184857" y="2967058"/>
                <a:ext cx="204357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r>
                        <a:rPr lang="en-US" altLang="hu-HU" sz="3200" b="1" i="1">
                          <a:latin typeface="Cambria Math"/>
                        </a:rPr>
                        <m:t>=</m:t>
                      </m:r>
                      <m:r>
                        <a:rPr lang="en-US" altLang="hu-HU" sz="3200" b="1" i="1">
                          <a:latin typeface="Cambria Math"/>
                        </a:rPr>
                        <m:t>𝒑</m:t>
                      </m:r>
                      <m:r>
                        <a:rPr lang="en-US" altLang="hu-HU" sz="3200" i="1">
                          <a:latin typeface="Cambria Math"/>
                          <a:ea typeface="Cambria Math"/>
                        </a:rPr>
                        <m:t>∙</m:t>
                      </m:r>
                      <m:r>
                        <a:rPr lang="en-US" altLang="hu-HU" sz="3200" b="1">
                          <a:latin typeface="Cambria Math"/>
                          <a:ea typeface="Cambria Math"/>
                        </a:rPr>
                        <m:t>𝐓</m:t>
                      </m:r>
                    </m:oMath>
                  </m:oMathPara>
                </a14:m>
                <a:endParaRPr lang="en-US" altLang="hu-HU" sz="3200" b="1" dirty="0">
                  <a:cs typeface="Times New Roman" pitchFamily="18" charset="0"/>
                </a:endParaRPr>
              </a:p>
            </p:txBody>
          </p:sp>
        </mc:Choice>
        <mc:Fallback>
          <p:sp>
            <p:nvSpPr>
              <p:cNvPr id="16395" name="Rectangle 14"/>
              <p:cNvSpPr>
                <a:spLocks noRot="1" noChangeAspect="1" noMove="1" noResize="1" noEditPoints="1" noAdjustHandles="1" noChangeArrowheads="1" noChangeShapeType="1" noTextEdit="1"/>
              </p:cNvSpPr>
              <p:nvPr/>
            </p:nvSpPr>
            <p:spPr bwMode="auto">
              <a:xfrm>
                <a:off x="7184857" y="2967058"/>
                <a:ext cx="2043572" cy="584775"/>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6396" name="AutoShape 15"/>
          <p:cNvSpPr>
            <a:spLocks noChangeArrowheads="1"/>
          </p:cNvSpPr>
          <p:nvPr/>
        </p:nvSpPr>
        <p:spPr bwMode="auto">
          <a:xfrm rot="10800000">
            <a:off x="4676876" y="3471329"/>
            <a:ext cx="1176880" cy="875507"/>
          </a:xfrm>
          <a:prstGeom prst="rightArrow">
            <a:avLst>
              <a:gd name="adj1" fmla="val 50000"/>
              <a:gd name="adj2" fmla="val 3175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mc:Choice xmlns:a14="http://schemas.microsoft.com/office/drawing/2010/main" Requires="a14">
          <p:sp>
            <p:nvSpPr>
              <p:cNvPr id="16399" name="Rectangle 20"/>
              <p:cNvSpPr>
                <a:spLocks noChangeArrowheads="1"/>
              </p:cNvSpPr>
              <p:nvPr/>
            </p:nvSpPr>
            <p:spPr bwMode="auto">
              <a:xfrm>
                <a:off x="2185514" y="5709446"/>
                <a:ext cx="3509487" cy="707886"/>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sSup>
                      <m:sSupPr>
                        <m:ctrlPr>
                          <a:rPr lang="en-US" altLang="hu-HU" sz="4000" i="1">
                            <a:latin typeface="Cambria Math"/>
                            <a:ea typeface="Cambria Math"/>
                          </a:rPr>
                        </m:ctrlPr>
                      </m:sSupPr>
                      <m:e>
                        <m:r>
                          <a:rPr lang="en-US" altLang="hu-HU" sz="4000" b="1" i="1">
                            <a:latin typeface="Cambria Math"/>
                            <a:ea typeface="Cambria Math"/>
                          </a:rPr>
                          <m:t>𝒏</m:t>
                        </m:r>
                      </m:e>
                      <m:sup>
                        <m:r>
                          <a:rPr lang="en-US" altLang="hu-HU" sz="4000" b="1" i="1">
                            <a:latin typeface="Cambria Math"/>
                            <a:ea typeface="Cambria Math"/>
                          </a:rPr>
                          <m:t>∗</m:t>
                        </m:r>
                        <m:r>
                          <a:rPr lang="en-US" altLang="hu-HU" sz="4000" i="1">
                            <a:latin typeface="Cambria Math"/>
                            <a:ea typeface="Cambria Math"/>
                          </a:rPr>
                          <m:t>𝑇</m:t>
                        </m:r>
                      </m:sup>
                    </m:sSup>
                    <m:r>
                      <a:rPr lang="en-US" altLang="hu-HU" sz="4000" i="1">
                        <a:latin typeface="Cambria Math"/>
                        <a:ea typeface="Cambria Math"/>
                      </a:rPr>
                      <m:t>=</m:t>
                    </m:r>
                  </m:oMath>
                </a14:m>
                <a:r>
                  <a:rPr lang="en-US" altLang="hu-HU" sz="4000" b="1" dirty="0">
                    <a:ea typeface="Cambria Math"/>
                  </a:rPr>
                  <a:t> </a:t>
                </a:r>
                <a14:m>
                  <m:oMath xmlns:m="http://schemas.openxmlformats.org/officeDocument/2006/math">
                    <m:sSup>
                      <m:sSupPr>
                        <m:ctrlPr>
                          <a:rPr lang="en-US" altLang="hu-HU" sz="4000" b="1" i="1">
                            <a:latin typeface="Cambria Math"/>
                            <a:ea typeface="Cambria Math"/>
                          </a:rPr>
                        </m:ctrlPr>
                      </m:sSupPr>
                      <m:e>
                        <m:r>
                          <a:rPr lang="en-US" altLang="hu-HU" sz="4000" b="1">
                            <a:latin typeface="Cambria Math"/>
                            <a:ea typeface="Cambria Math"/>
                          </a:rPr>
                          <m:t>𝐓</m:t>
                        </m:r>
                        <m:r>
                          <m:rPr>
                            <m:nor/>
                          </m:rPr>
                          <a:rPr lang="en-US" altLang="hu-HU" sz="4000" baseline="30000" dirty="0"/>
                          <m:t> </m:t>
                        </m:r>
                      </m:e>
                      <m:sup>
                        <m:r>
                          <a:rPr lang="en-US" altLang="hu-HU" sz="4000" i="1">
                            <a:latin typeface="Cambria Math"/>
                            <a:ea typeface="Cambria Math"/>
                          </a:rPr>
                          <m:t>−1</m:t>
                        </m:r>
                      </m:sup>
                    </m:sSup>
                    <m:r>
                      <a:rPr lang="en-US" altLang="hu-HU" sz="4000" i="1">
                        <a:latin typeface="Cambria Math"/>
                        <a:ea typeface="Cambria Math"/>
                      </a:rPr>
                      <m:t>∙</m:t>
                    </m:r>
                    <m:sSup>
                      <m:sSupPr>
                        <m:ctrlPr>
                          <a:rPr lang="en-US" altLang="hu-HU" sz="4000" i="1">
                            <a:latin typeface="Cambria Math"/>
                            <a:ea typeface="Cambria Math"/>
                          </a:rPr>
                        </m:ctrlPr>
                      </m:sSupPr>
                      <m:e>
                        <m:r>
                          <a:rPr lang="en-US" altLang="hu-HU" sz="4000" b="1" i="1">
                            <a:latin typeface="Cambria Math"/>
                            <a:ea typeface="Cambria Math"/>
                          </a:rPr>
                          <m:t>𝒏</m:t>
                        </m:r>
                      </m:e>
                      <m:sup>
                        <m:r>
                          <a:rPr lang="en-US" altLang="hu-HU" sz="4000" i="1">
                            <a:latin typeface="Cambria Math"/>
                            <a:ea typeface="Cambria Math"/>
                          </a:rPr>
                          <m:t>𝑇</m:t>
                        </m:r>
                      </m:sup>
                    </m:sSup>
                  </m:oMath>
                </a14:m>
                <a:endParaRPr lang="en-US" altLang="hu-HU" sz="4000" dirty="0">
                  <a:cs typeface="Times New Roman" pitchFamily="18" charset="0"/>
                </a:endParaRPr>
              </a:p>
            </p:txBody>
          </p:sp>
        </mc:Choice>
        <mc:Fallback>
          <p:sp>
            <p:nvSpPr>
              <p:cNvPr id="16399" name="Rectangle 20"/>
              <p:cNvSpPr>
                <a:spLocks noRot="1" noChangeAspect="1" noMove="1" noResize="1" noEditPoints="1" noAdjustHandles="1" noChangeArrowheads="1" noChangeShapeType="1" noTextEdit="1"/>
              </p:cNvSpPr>
              <p:nvPr/>
            </p:nvSpPr>
            <p:spPr bwMode="auto">
              <a:xfrm>
                <a:off x="2185514" y="5709446"/>
                <a:ext cx="3509487" cy="707886"/>
              </a:xfrm>
              <a:prstGeom prst="rect">
                <a:avLst/>
              </a:prstGeom>
              <a:blipFill rotWithShape="1">
                <a:blip r:embed="rId7"/>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6401" name="Text Box 22"/>
          <p:cNvSpPr txBox="1">
            <a:spLocks noChangeArrowheads="1"/>
          </p:cNvSpPr>
          <p:nvPr/>
        </p:nvSpPr>
        <p:spPr bwMode="auto">
          <a:xfrm>
            <a:off x="2040441" y="4996712"/>
            <a:ext cx="3781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600" dirty="0">
                <a:latin typeface="+mn-lt"/>
              </a:rPr>
              <a:t>S</a:t>
            </a:r>
            <a:r>
              <a:rPr lang="hu-HU" altLang="hu-HU" sz="3600" dirty="0" err="1">
                <a:latin typeface="+mn-lt"/>
              </a:rPr>
              <a:t>ík</a:t>
            </a:r>
            <a:r>
              <a:rPr lang="hu-HU" altLang="hu-HU" sz="3600" dirty="0">
                <a:latin typeface="+mn-lt"/>
              </a:rPr>
              <a:t> </a:t>
            </a:r>
            <a:r>
              <a:rPr lang="hu-HU" altLang="hu-HU" sz="3600" dirty="0" err="1">
                <a:latin typeface="+mn-lt"/>
              </a:rPr>
              <a:t>trans</a:t>
            </a:r>
            <a:r>
              <a:rPr lang="en-US" altLang="hu-HU" sz="3600" dirty="0" err="1">
                <a:latin typeface="+mn-lt"/>
              </a:rPr>
              <a:t>zform</a:t>
            </a:r>
            <a:r>
              <a:rPr lang="hu-HU" altLang="hu-HU" sz="3600" dirty="0" err="1">
                <a:latin typeface="+mn-lt"/>
              </a:rPr>
              <a:t>áltja</a:t>
            </a:r>
            <a:r>
              <a:rPr lang="hu-HU" altLang="hu-HU" sz="3600" dirty="0">
                <a:latin typeface="+mn-lt"/>
              </a:rPr>
              <a:t>:</a:t>
            </a:r>
            <a:endParaRPr lang="en-US" altLang="hu-HU" sz="3600" dirty="0">
              <a:latin typeface="+mn-lt"/>
            </a:endParaRPr>
          </a:p>
        </p:txBody>
      </p:sp>
      <p:cxnSp>
        <p:nvCxnSpPr>
          <p:cNvPr id="3" name="Egyenes összekötő nyíllal 2"/>
          <p:cNvCxnSpPr>
            <a:endCxn id="16389" idx="0"/>
          </p:cNvCxnSpPr>
          <p:nvPr/>
        </p:nvCxnSpPr>
        <p:spPr>
          <a:xfrm flipH="1">
            <a:off x="2540244" y="2771540"/>
            <a:ext cx="831574" cy="348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H="1">
            <a:off x="1828126" y="2771541"/>
            <a:ext cx="72008" cy="4557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Rectangle 10"/>
              <p:cNvSpPr>
                <a:spLocks noChangeArrowheads="1"/>
              </p:cNvSpPr>
              <p:nvPr/>
            </p:nvSpPr>
            <p:spPr bwMode="auto">
              <a:xfrm>
                <a:off x="1595501" y="2308182"/>
                <a:ext cx="351275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d>
                      <m:dPr>
                        <m:begChr m:val="["/>
                        <m:endChr m:val="]"/>
                        <m:ctrlPr>
                          <a:rPr lang="en-US" i="1">
                            <a:latin typeface="Cambria Math"/>
                            <a:ea typeface="Cambria Math" panose="02040503050406030204" pitchFamily="18" charset="0"/>
                          </a:rPr>
                        </m:ctrlPr>
                      </m:dPr>
                      <m:e>
                        <m:r>
                          <a:rPr lang="hu-HU"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i="1">
                            <a:latin typeface="Cambria Math"/>
                            <a:ea typeface="Cambria Math" panose="02040503050406030204" pitchFamily="18" charset="0"/>
                          </a:rPr>
                          <m:t>𝑍</m:t>
                        </m:r>
                        <m:r>
                          <a:rPr lang="en-US" i="1">
                            <a:latin typeface="Cambria Math"/>
                            <a:ea typeface="Cambria Math" panose="02040503050406030204" pitchFamily="18" charset="0"/>
                          </a:rPr>
                          <m:t>, </m:t>
                        </m:r>
                        <m:r>
                          <a:rPr lang="en-US" i="1">
                            <a:latin typeface="Cambria Math" panose="02040503050406030204" pitchFamily="18" charset="0"/>
                            <a:ea typeface="Cambria Math" panose="02040503050406030204" pitchFamily="18" charset="0"/>
                          </a:rPr>
                          <m:t>𝑤</m:t>
                        </m:r>
                      </m:e>
                    </m:d>
                    <m:r>
                      <a:rPr lang="en-US" i="1">
                        <a:latin typeface="Cambria Math" panose="02040503050406030204" pitchFamily="18" charset="0"/>
                        <a:ea typeface="Cambria Math" panose="02040503050406030204" pitchFamily="18" charset="0"/>
                      </a:rPr>
                      <m:t>         </m:t>
                    </m:r>
                    <m:r>
                      <a:rPr lang="hu-HU" i="1">
                        <a:latin typeface="Cambria Math" panose="02040503050406030204" pitchFamily="18" charset="0"/>
                        <a:ea typeface="Cambria Math" panose="02040503050406030204" pitchFamily="18" charset="0"/>
                      </a:rPr>
                      <m:t> </m:t>
                    </m:r>
                  </m:oMath>
                </a14:m>
                <a:r>
                  <a:rPr lang="en-US" altLang="hu-HU" dirty="0"/>
                  <a:t>= 0 </a:t>
                </a:r>
                <a:endParaRPr lang="hu-HU" altLang="hu-HU" dirty="0"/>
              </a:p>
            </p:txBody>
          </p:sp>
        </mc:Choice>
        <mc:Fallback>
          <p:sp>
            <p:nvSpPr>
              <p:cNvPr id="23" name="Rectangle 10"/>
              <p:cNvSpPr>
                <a:spLocks noRot="1" noChangeAspect="1" noMove="1" noResize="1" noEditPoints="1" noAdjustHandles="1" noChangeArrowheads="1" noChangeShapeType="1" noTextEdit="1"/>
              </p:cNvSpPr>
              <p:nvPr/>
            </p:nvSpPr>
            <p:spPr bwMode="auto">
              <a:xfrm>
                <a:off x="1595501" y="2308182"/>
                <a:ext cx="3512755" cy="461665"/>
              </a:xfrm>
              <a:prstGeom prst="rect">
                <a:avLst/>
              </a:prstGeom>
              <a:blipFill rotWithShape="1">
                <a:blip r:embed="rId8"/>
                <a:stretch>
                  <a:fillRect t="-10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10"/>
              <p:cNvSpPr>
                <a:spLocks noChangeArrowheads="1"/>
              </p:cNvSpPr>
              <p:nvPr/>
            </p:nvSpPr>
            <p:spPr bwMode="auto">
              <a:xfrm>
                <a:off x="2876675" y="1333958"/>
                <a:ext cx="952060" cy="145296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a:ea typeface="Cambria Math" panose="02040503050406030204" pitchFamily="18" charset="0"/>
                            </a:rPr>
                          </m:ctrlPr>
                        </m:dPr>
                        <m:e>
                          <m:m>
                            <m:mPr>
                              <m:mcs>
                                <m:mc>
                                  <m:mcPr>
                                    <m:count m:val="1"/>
                                    <m:mcJc m:val="center"/>
                                  </m:mcPr>
                                </m:mc>
                              </m:mcs>
                              <m:ctrlPr>
                                <a:rPr lang="en-US" i="1">
                                  <a:latin typeface="Cambria Math"/>
                                  <a:ea typeface="Cambria Math" panose="02040503050406030204" pitchFamily="18" charset="0"/>
                                </a:rPr>
                              </m:ctrlPr>
                            </m:mPr>
                            <m:mr>
                              <m:e>
                                <m:m>
                                  <m:mPr>
                                    <m:mcs>
                                      <m:mc>
                                        <m:mcPr>
                                          <m:count m:val="1"/>
                                          <m:mcJc m:val="center"/>
                                        </m:mcPr>
                                      </m:mc>
                                    </m:mcs>
                                    <m:ctrlPr>
                                      <a:rPr lang="en-US" i="1">
                                        <a:latin typeface="Cambria Math"/>
                                        <a:ea typeface="Cambria Math" panose="02040503050406030204" pitchFamily="18" charset="0"/>
                                      </a:rPr>
                                    </m:ctrlPr>
                                  </m:mPr>
                                  <m:mr>
                                    <m:e>
                                      <m:sSub>
                                        <m:sSubPr>
                                          <m:ctrlPr>
                                            <a:rPr lang="en-US" i="1">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𝑥</m:t>
                                          </m:r>
                                        </m:sub>
                                      </m:sSub>
                                    </m:e>
                                  </m:mr>
                                  <m:mr>
                                    <m:e>
                                      <m:sSub>
                                        <m:sSubPr>
                                          <m:ctrlPr>
                                            <a:rPr lang="en-US" i="1">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𝑦</m:t>
                                          </m:r>
                                        </m:sub>
                                      </m:sSub>
                                    </m:e>
                                  </m:mr>
                                </m:m>
                              </m:e>
                            </m:mr>
                            <m:mr>
                              <m:e>
                                <m:m>
                                  <m:mPr>
                                    <m:mcs>
                                      <m:mc>
                                        <m:mcPr>
                                          <m:count m:val="1"/>
                                          <m:mcJc m:val="center"/>
                                        </m:mcPr>
                                      </m:mc>
                                    </m:mcs>
                                    <m:ctrlPr>
                                      <a:rPr lang="en-US" i="1">
                                        <a:latin typeface="Cambria Math"/>
                                        <a:ea typeface="Cambria Math" panose="02040503050406030204" pitchFamily="18" charset="0"/>
                                      </a:rPr>
                                    </m:ctrlPr>
                                  </m:mPr>
                                  <m:mr>
                                    <m:e>
                                      <m:sSub>
                                        <m:sSubPr>
                                          <m:ctrlPr>
                                            <a:rPr lang="en-US" i="1">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en-US" i="1">
                                              <a:latin typeface="Cambria Math"/>
                                              <a:ea typeface="Cambria Math" panose="02040503050406030204" pitchFamily="18" charset="0"/>
                                            </a:rPr>
                                            <m:t>𝑧</m:t>
                                          </m:r>
                                        </m:sub>
                                      </m:sSub>
                                    </m:e>
                                  </m:mr>
                                  <m:mr>
                                    <m:e>
                                      <m:r>
                                        <a:rPr lang="en-US" i="1">
                                          <a:latin typeface="Cambria Math"/>
                                          <a:ea typeface="Cambria Math" panose="02040503050406030204" pitchFamily="18" charset="0"/>
                                        </a:rPr>
                                        <m:t>𝑑</m:t>
                                      </m:r>
                                    </m:e>
                                  </m:mr>
                                </m:m>
                              </m:e>
                            </m:mr>
                          </m:m>
                        </m:e>
                      </m:d>
                    </m:oMath>
                  </m:oMathPara>
                </a14:m>
                <a:endParaRPr lang="hu-HU" altLang="hu-HU" dirty="0"/>
              </a:p>
            </p:txBody>
          </p:sp>
        </mc:Choice>
        <mc:Fallback>
          <p:sp>
            <p:nvSpPr>
              <p:cNvPr id="24" name="Rectangle 10"/>
              <p:cNvSpPr>
                <a:spLocks noRot="1" noChangeAspect="1" noMove="1" noResize="1" noEditPoints="1" noAdjustHandles="1" noChangeArrowheads="1" noChangeShapeType="1" noTextEdit="1"/>
              </p:cNvSpPr>
              <p:nvPr/>
            </p:nvSpPr>
            <p:spPr bwMode="auto">
              <a:xfrm>
                <a:off x="2876675" y="1333958"/>
                <a:ext cx="952060" cy="1452962"/>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14"/>
              <p:cNvSpPr>
                <a:spLocks noChangeArrowheads="1"/>
              </p:cNvSpPr>
              <p:nvPr/>
            </p:nvSpPr>
            <p:spPr bwMode="auto">
              <a:xfrm>
                <a:off x="7122069" y="3616695"/>
                <a:ext cx="242111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sSup>
                        <m:sSupPr>
                          <m:ctrlPr>
                            <a:rPr lang="en-US" altLang="hu-HU" sz="3200" b="1" i="1">
                              <a:latin typeface="Cambria Math"/>
                              <a:ea typeface="Cambria Math"/>
                            </a:rPr>
                          </m:ctrlPr>
                        </m:sSupPr>
                        <m:e>
                          <m:r>
                            <a:rPr lang="en-US" altLang="hu-HU" sz="3200" i="1">
                              <a:latin typeface="Cambria Math"/>
                              <a:ea typeface="Cambria Math"/>
                            </a:rPr>
                            <m:t>∙</m:t>
                          </m:r>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−1</m:t>
                          </m:r>
                        </m:sup>
                      </m:sSup>
                      <m:r>
                        <a:rPr lang="en-US" altLang="hu-HU" sz="3200" b="1" i="1">
                          <a:latin typeface="Cambria Math"/>
                        </a:rPr>
                        <m:t>=</m:t>
                      </m:r>
                      <m:r>
                        <a:rPr lang="en-US" altLang="hu-HU" sz="3200" b="1" i="1">
                          <a:latin typeface="Cambria Math"/>
                        </a:rPr>
                        <m:t>𝒑</m:t>
                      </m:r>
                    </m:oMath>
                  </m:oMathPara>
                </a14:m>
                <a:endParaRPr lang="en-US" altLang="hu-HU" sz="3200" b="1" dirty="0">
                  <a:cs typeface="Times New Roman" pitchFamily="18" charset="0"/>
                </a:endParaRPr>
              </a:p>
            </p:txBody>
          </p:sp>
        </mc:Choice>
        <mc:Fallback>
          <p:sp>
            <p:nvSpPr>
              <p:cNvPr id="25" name="Rectangle 14"/>
              <p:cNvSpPr>
                <a:spLocks noRot="1" noChangeAspect="1" noMove="1" noResize="1" noEditPoints="1" noAdjustHandles="1" noChangeArrowheads="1" noChangeShapeType="1" noTextEdit="1"/>
              </p:cNvSpPr>
              <p:nvPr/>
            </p:nvSpPr>
            <p:spPr bwMode="auto">
              <a:xfrm>
                <a:off x="7122069" y="3616695"/>
                <a:ext cx="2421112" cy="584775"/>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14"/>
              <p:cNvSpPr>
                <a:spLocks noChangeArrowheads="1"/>
              </p:cNvSpPr>
              <p:nvPr/>
            </p:nvSpPr>
            <p:spPr bwMode="auto">
              <a:xfrm>
                <a:off x="6971790" y="4346836"/>
                <a:ext cx="3530838"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m:t>
                          </m:r>
                          <m:r>
                            <a:rPr lang="en-US" altLang="hu-HU" sz="3200" b="1" i="1">
                              <a:latin typeface="Cambria Math"/>
                            </a:rPr>
                            <m:t>𝒑</m:t>
                          </m:r>
                        </m:e>
                        <m:sup>
                          <m:r>
                            <a:rPr lang="en-US" altLang="hu-HU" sz="3200" b="1" i="1">
                              <a:latin typeface="Cambria Math"/>
                            </a:rPr>
                            <m:t>∗</m:t>
                          </m:r>
                        </m:sup>
                      </m:sSup>
                      <m:sSup>
                        <m:sSupPr>
                          <m:ctrlPr>
                            <a:rPr lang="en-US" altLang="hu-HU" sz="3200" b="1" i="1">
                              <a:latin typeface="Cambria Math"/>
                              <a:ea typeface="Cambria Math"/>
                            </a:rPr>
                          </m:ctrlPr>
                        </m:sSupPr>
                        <m:e>
                          <m:r>
                            <a:rPr lang="en-US" altLang="hu-HU" sz="3200" i="1">
                              <a:latin typeface="Cambria Math"/>
                              <a:ea typeface="Cambria Math"/>
                            </a:rPr>
                            <m:t>∙</m:t>
                          </m:r>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−1</m:t>
                          </m:r>
                        </m:sup>
                      </m:sSup>
                      <m:r>
                        <a:rPr lang="en-US" altLang="hu-HU" sz="3200" b="1" i="1">
                          <a:latin typeface="Cambria Math"/>
                          <a:ea typeface="Cambria Math"/>
                        </a:rPr>
                        <m:t>)</m:t>
                      </m:r>
                      <m:r>
                        <a:rPr lang="en-US" altLang="hu-HU" sz="3200" i="1">
                          <a:latin typeface="Cambria Math"/>
                          <a:ea typeface="Cambria Math"/>
                        </a:rPr>
                        <m:t>∙</m:t>
                      </m:r>
                      <m:sSup>
                        <m:sSupPr>
                          <m:ctrlPr>
                            <a:rPr lang="en-US" altLang="hu-HU" sz="3200" i="1">
                              <a:latin typeface="Cambria Math"/>
                              <a:ea typeface="Cambria Math"/>
                            </a:rPr>
                          </m:ctrlPr>
                        </m:sSupPr>
                        <m:e>
                          <m:r>
                            <a:rPr lang="en-US" altLang="hu-HU" sz="3200" b="1" i="1">
                              <a:latin typeface="Cambria Math"/>
                              <a:ea typeface="Cambria Math"/>
                            </a:rPr>
                            <m:t>𝒏</m:t>
                          </m:r>
                        </m:e>
                        <m:sup>
                          <m:r>
                            <a:rPr lang="en-US" altLang="hu-HU" sz="3200" i="1">
                              <a:latin typeface="Cambria Math"/>
                              <a:ea typeface="Cambria Math"/>
                            </a:rPr>
                            <m:t>𝑇</m:t>
                          </m:r>
                        </m:sup>
                      </m:sSup>
                      <m:r>
                        <a:rPr lang="en-US" altLang="hu-HU" sz="3200" i="1">
                          <a:latin typeface="Cambria Math"/>
                        </a:rPr>
                        <m:t>=0</m:t>
                      </m:r>
                    </m:oMath>
                  </m:oMathPara>
                </a14:m>
                <a:endParaRPr lang="en-US" altLang="hu-HU" sz="3200" dirty="0">
                  <a:cs typeface="Times New Roman" pitchFamily="18" charset="0"/>
                </a:endParaRPr>
              </a:p>
            </p:txBody>
          </p:sp>
        </mc:Choice>
        <mc:Fallback>
          <p:sp>
            <p:nvSpPr>
              <p:cNvPr id="26" name="Rectangle 14"/>
              <p:cNvSpPr>
                <a:spLocks noRot="1" noChangeAspect="1" noMove="1" noResize="1" noEditPoints="1" noAdjustHandles="1" noChangeArrowheads="1" noChangeShapeType="1" noTextEdit="1"/>
              </p:cNvSpPr>
              <p:nvPr/>
            </p:nvSpPr>
            <p:spPr bwMode="auto">
              <a:xfrm>
                <a:off x="6971790" y="4346836"/>
                <a:ext cx="3530838" cy="584775"/>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églalap 1"/>
              <p:cNvSpPr/>
              <p:nvPr/>
            </p:nvSpPr>
            <p:spPr>
              <a:xfrm>
                <a:off x="4861637" y="3613708"/>
                <a:ext cx="103207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ea typeface="Cambria Math"/>
                            </a:rPr>
                          </m:ctrlPr>
                        </m:sSupPr>
                        <m:e>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−1</m:t>
                          </m:r>
                        </m:sup>
                      </m:sSup>
                    </m:oMath>
                  </m:oMathPara>
                </a14:m>
                <a:endParaRPr lang="en-US" sz="3200" dirty="0"/>
              </a:p>
            </p:txBody>
          </p:sp>
        </mc:Choice>
        <mc:Fallback>
          <p:sp>
            <p:nvSpPr>
              <p:cNvPr id="2" name="Téglalap 1"/>
              <p:cNvSpPr>
                <a:spLocks noRot="1" noChangeAspect="1" noMove="1" noResize="1" noEditPoints="1" noAdjustHandles="1" noChangeArrowheads="1" noChangeShapeType="1" noTextEdit="1"/>
              </p:cNvSpPr>
              <p:nvPr/>
            </p:nvSpPr>
            <p:spPr>
              <a:xfrm>
                <a:off x="4861637" y="3613708"/>
                <a:ext cx="1032077"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14"/>
              <p:cNvSpPr>
                <a:spLocks noChangeArrowheads="1"/>
              </p:cNvSpPr>
              <p:nvPr/>
            </p:nvSpPr>
            <p:spPr bwMode="auto">
              <a:xfrm>
                <a:off x="7129214" y="5005177"/>
                <a:ext cx="3530838"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sSup>
                        <m:sSupPr>
                          <m:ctrlPr>
                            <a:rPr lang="en-US" altLang="hu-HU" sz="3200" b="1" i="1">
                              <a:latin typeface="Cambria Math"/>
                              <a:ea typeface="Cambria Math"/>
                            </a:rPr>
                          </m:ctrlPr>
                        </m:sSupPr>
                        <m:e>
                          <m:r>
                            <a:rPr lang="en-US" altLang="hu-HU" sz="3200" i="1">
                              <a:latin typeface="Cambria Math"/>
                              <a:ea typeface="Cambria Math"/>
                            </a:rPr>
                            <m:t>∙(</m:t>
                          </m:r>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−1</m:t>
                          </m:r>
                        </m:sup>
                      </m:sSup>
                      <m:r>
                        <a:rPr lang="en-US" altLang="hu-HU" sz="3200" i="1">
                          <a:latin typeface="Cambria Math"/>
                          <a:ea typeface="Cambria Math"/>
                        </a:rPr>
                        <m:t>∙</m:t>
                      </m:r>
                      <m:sSup>
                        <m:sSupPr>
                          <m:ctrlPr>
                            <a:rPr lang="en-US" altLang="hu-HU" sz="3200" i="1">
                              <a:latin typeface="Cambria Math"/>
                              <a:ea typeface="Cambria Math"/>
                            </a:rPr>
                          </m:ctrlPr>
                        </m:sSupPr>
                        <m:e>
                          <m:r>
                            <a:rPr lang="en-US" altLang="hu-HU" sz="3200" b="1" i="1">
                              <a:latin typeface="Cambria Math"/>
                              <a:ea typeface="Cambria Math"/>
                            </a:rPr>
                            <m:t>𝒏</m:t>
                          </m:r>
                        </m:e>
                        <m:sup>
                          <m:r>
                            <a:rPr lang="en-US" altLang="hu-HU" sz="3200" i="1">
                              <a:latin typeface="Cambria Math"/>
                              <a:ea typeface="Cambria Math"/>
                            </a:rPr>
                            <m:t>𝑇</m:t>
                          </m:r>
                        </m:sup>
                      </m:sSup>
                      <m:r>
                        <a:rPr lang="en-US" altLang="hu-HU" sz="3200" i="1">
                          <a:latin typeface="Cambria Math"/>
                          <a:ea typeface="Cambria Math"/>
                        </a:rPr>
                        <m:t>)</m:t>
                      </m:r>
                      <m:r>
                        <a:rPr lang="en-US" altLang="hu-HU" sz="3200" i="1">
                          <a:latin typeface="Cambria Math"/>
                        </a:rPr>
                        <m:t>=0</m:t>
                      </m:r>
                    </m:oMath>
                  </m:oMathPara>
                </a14:m>
                <a:endParaRPr lang="en-US" altLang="hu-HU" sz="3200" dirty="0">
                  <a:cs typeface="Times New Roman" pitchFamily="18" charset="0"/>
                </a:endParaRPr>
              </a:p>
            </p:txBody>
          </p:sp>
        </mc:Choice>
        <mc:Fallback>
          <p:sp>
            <p:nvSpPr>
              <p:cNvPr id="28" name="Rectangle 14"/>
              <p:cNvSpPr>
                <a:spLocks noRot="1" noChangeAspect="1" noMove="1" noResize="1" noEditPoints="1" noAdjustHandles="1" noChangeArrowheads="1" noChangeShapeType="1" noTextEdit="1"/>
              </p:cNvSpPr>
              <p:nvPr/>
            </p:nvSpPr>
            <p:spPr bwMode="auto">
              <a:xfrm>
                <a:off x="7129214" y="5005177"/>
                <a:ext cx="3530838" cy="584775"/>
              </a:xfrm>
              <a:prstGeom prst="rect">
                <a:avLst/>
              </a:prstGeom>
              <a:blipFill rotWithShape="1">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14"/>
              <p:cNvSpPr>
                <a:spLocks noChangeArrowheads="1"/>
              </p:cNvSpPr>
              <p:nvPr/>
            </p:nvSpPr>
            <p:spPr bwMode="auto">
              <a:xfrm>
                <a:off x="7109782" y="5685910"/>
                <a:ext cx="225542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sSup>
                        <m:sSupPr>
                          <m:ctrlPr>
                            <a:rPr lang="en-US" altLang="hu-HU" sz="3200" i="1">
                              <a:latin typeface="Cambria Math"/>
                              <a:ea typeface="Cambria Math"/>
                            </a:rPr>
                          </m:ctrlPr>
                        </m:sSupPr>
                        <m:e>
                          <m:r>
                            <a:rPr lang="en-US" altLang="hu-HU" sz="3200" i="1">
                              <a:latin typeface="Cambria Math"/>
                              <a:ea typeface="Cambria Math"/>
                            </a:rPr>
                            <m:t>∙</m:t>
                          </m:r>
                          <m:r>
                            <a:rPr lang="en-US" altLang="hu-HU" sz="3200" b="1" i="1">
                              <a:latin typeface="Cambria Math"/>
                              <a:ea typeface="Cambria Math"/>
                            </a:rPr>
                            <m:t>𝒏</m:t>
                          </m:r>
                        </m:e>
                        <m:sup>
                          <m:r>
                            <a:rPr lang="en-US" altLang="hu-HU" sz="3200" b="1" i="1">
                              <a:latin typeface="Cambria Math"/>
                              <a:ea typeface="Cambria Math"/>
                            </a:rPr>
                            <m:t>∗</m:t>
                          </m:r>
                          <m:r>
                            <a:rPr lang="en-US" altLang="hu-HU" sz="3200" i="1">
                              <a:latin typeface="Cambria Math"/>
                              <a:ea typeface="Cambria Math"/>
                            </a:rPr>
                            <m:t>𝑇</m:t>
                          </m:r>
                        </m:sup>
                      </m:sSup>
                      <m:r>
                        <a:rPr lang="en-US" altLang="hu-HU" sz="3200" i="1">
                          <a:latin typeface="Cambria Math"/>
                        </a:rPr>
                        <m:t>=0</m:t>
                      </m:r>
                    </m:oMath>
                  </m:oMathPara>
                </a14:m>
                <a:endParaRPr lang="en-US" altLang="hu-HU" sz="3200" dirty="0">
                  <a:cs typeface="Times New Roman" pitchFamily="18" charset="0"/>
                </a:endParaRPr>
              </a:p>
            </p:txBody>
          </p:sp>
        </mc:Choice>
        <mc:Fallback>
          <p:sp>
            <p:nvSpPr>
              <p:cNvPr id="29" name="Rectangle 14"/>
              <p:cNvSpPr>
                <a:spLocks noRot="1" noChangeAspect="1" noMove="1" noResize="1" noEditPoints="1" noAdjustHandles="1" noChangeArrowheads="1" noChangeShapeType="1" noTextEdit="1"/>
              </p:cNvSpPr>
              <p:nvPr/>
            </p:nvSpPr>
            <p:spPr bwMode="auto">
              <a:xfrm>
                <a:off x="7109782" y="5685910"/>
                <a:ext cx="2255426" cy="584775"/>
              </a:xfrm>
              <a:prstGeom prst="rect">
                <a:avLst/>
              </a:prstGeom>
              <a:blipFill rotWithShape="1">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9" grpId="0" animBg="1"/>
      <p:bldP spid="16401" grpId="0"/>
      <p:bldP spid="25" grpId="0"/>
      <p:bldP spid="26" grpId="0"/>
      <p:bldP spid="2"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zabadkézi sokszög 15"/>
          <p:cNvSpPr/>
          <p:nvPr/>
        </p:nvSpPr>
        <p:spPr>
          <a:xfrm>
            <a:off x="3994842" y="1854164"/>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a:xfrm>
            <a:off x="1955540" y="113154"/>
            <a:ext cx="8229600" cy="1143000"/>
          </a:xfrm>
        </p:spPr>
        <p:txBody>
          <a:bodyPr/>
          <a:lstStyle/>
          <a:p>
            <a:r>
              <a:rPr lang="hu-HU" dirty="0" smtClean="0">
                <a:solidFill>
                  <a:srgbClr val="FF0000"/>
                </a:solidFill>
              </a:rPr>
              <a:t>Középpontos vetítés (projekció)</a:t>
            </a:r>
            <a:endParaRPr lang="en-US" dirty="0"/>
          </a:p>
        </p:txBody>
      </p:sp>
      <p:sp>
        <p:nvSpPr>
          <p:cNvPr id="4" name="Line 1027"/>
          <p:cNvSpPr>
            <a:spLocks noChangeShapeType="1"/>
          </p:cNvSpPr>
          <p:nvPr/>
        </p:nvSpPr>
        <p:spPr bwMode="auto">
          <a:xfrm flipV="1">
            <a:off x="3386371" y="1786293"/>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 name="Line 1028"/>
          <p:cNvSpPr>
            <a:spLocks noChangeShapeType="1"/>
          </p:cNvSpPr>
          <p:nvPr/>
        </p:nvSpPr>
        <p:spPr bwMode="auto">
          <a:xfrm>
            <a:off x="3386371" y="3334465"/>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 name="Line 1031"/>
          <p:cNvSpPr>
            <a:spLocks noChangeShapeType="1"/>
          </p:cNvSpPr>
          <p:nvPr/>
        </p:nvSpPr>
        <p:spPr bwMode="auto">
          <a:xfrm flipH="1">
            <a:off x="3386371" y="2115265"/>
            <a:ext cx="2570038" cy="1219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 name="Oval 1032"/>
          <p:cNvSpPr>
            <a:spLocks noChangeArrowheads="1"/>
          </p:cNvSpPr>
          <p:nvPr/>
        </p:nvSpPr>
        <p:spPr bwMode="auto">
          <a:xfrm>
            <a:off x="4507175" y="2686765"/>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0" name="Rectangle 1048"/>
              <p:cNvSpPr>
                <a:spLocks noChangeArrowheads="1"/>
              </p:cNvSpPr>
              <p:nvPr/>
            </p:nvSpPr>
            <p:spPr bwMode="auto">
              <a:xfrm>
                <a:off x="5253024" y="1028467"/>
                <a:ext cx="4235518" cy="106048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ctrlPr>
                            <a:rPr lang="en-US" altLang="hu-HU" sz="2800" i="1">
                              <a:latin typeface="Cambria Math"/>
                            </a:rPr>
                          </m:ctrlPr>
                        </m:dPr>
                        <m:e>
                          <m:sSup>
                            <m:sSupPr>
                              <m:ctrlPr>
                                <a:rPr lang="en-US" altLang="hu-HU" sz="2800" i="1">
                                  <a:latin typeface="Cambria Math"/>
                                </a:rPr>
                              </m:ctrlPr>
                            </m:sSupPr>
                            <m:e>
                              <m:r>
                                <a:rPr lang="en-US" altLang="hu-HU" sz="2800" i="1">
                                  <a:latin typeface="Cambria Math"/>
                                </a:rPr>
                                <m:t>𝑥</m:t>
                              </m:r>
                            </m:e>
                            <m:sup>
                              <m:r>
                                <a:rPr lang="en-US" altLang="hu-HU" sz="2800" i="1">
                                  <a:latin typeface="Cambria Math"/>
                                </a:rPr>
                                <m:t>′</m:t>
                              </m:r>
                            </m:sup>
                          </m:sSup>
                          <m:r>
                            <a:rPr lang="en-US" altLang="hu-HU" sz="2800" i="1">
                              <a:latin typeface="Cambria Math"/>
                            </a:rPr>
                            <m:t>,</m:t>
                          </m:r>
                          <m:sSup>
                            <m:sSupPr>
                              <m:ctrlPr>
                                <a:rPr lang="en-US" altLang="hu-HU" sz="2800" i="1">
                                  <a:latin typeface="Cambria Math"/>
                                </a:rPr>
                              </m:ctrlPr>
                            </m:sSupPr>
                            <m:e>
                              <m:r>
                                <a:rPr lang="en-US" altLang="hu-HU" sz="2800" i="1">
                                  <a:latin typeface="Cambria Math"/>
                                </a:rPr>
                                <m:t>𝑦</m:t>
                              </m:r>
                            </m:e>
                            <m:sup>
                              <m:r>
                                <a:rPr lang="en-US" altLang="hu-HU" sz="2800" i="1">
                                  <a:latin typeface="Cambria Math"/>
                                </a:rPr>
                                <m:t>′</m:t>
                              </m:r>
                            </m:sup>
                          </m:sSup>
                          <m:r>
                            <a:rPr lang="en-US" altLang="hu-HU" sz="2800" i="1">
                              <a:latin typeface="Cambria Math"/>
                            </a:rPr>
                            <m:t>,</m:t>
                          </m:r>
                          <m:sSup>
                            <m:sSupPr>
                              <m:ctrlPr>
                                <a:rPr lang="en-US" altLang="hu-HU" sz="2800" i="1">
                                  <a:latin typeface="Cambria Math"/>
                                </a:rPr>
                              </m:ctrlPr>
                            </m:sSupPr>
                            <m:e>
                              <m:r>
                                <a:rPr lang="en-US" altLang="hu-HU" sz="2800" i="1">
                                  <a:latin typeface="Cambria Math"/>
                                </a:rPr>
                                <m:t>𝑧</m:t>
                              </m:r>
                            </m:e>
                            <m:sup>
                              <m:r>
                                <a:rPr lang="en-US" altLang="hu-HU" sz="2800" i="1">
                                  <a:latin typeface="Cambria Math"/>
                                </a:rPr>
                                <m:t>′</m:t>
                              </m:r>
                            </m:sup>
                          </m:sSup>
                        </m:e>
                      </m:d>
                      <m:r>
                        <a:rPr lang="en-US" altLang="hu-HU" sz="2800" i="1">
                          <a:latin typeface="Cambria Math"/>
                        </a:rPr>
                        <m:t>=</m:t>
                      </m:r>
                      <m:d>
                        <m:dPr>
                          <m:ctrlPr>
                            <a:rPr lang="en-US" altLang="hu-HU" sz="2800" i="1">
                              <a:latin typeface="Cambria Math"/>
                            </a:rPr>
                          </m:ctrlPr>
                        </m:dPr>
                        <m:e>
                          <m:r>
                            <a:rPr lang="en-US" altLang="hu-HU" sz="2800" i="1">
                              <a:latin typeface="Cambria Math"/>
                            </a:rPr>
                            <m:t>𝑥</m:t>
                          </m:r>
                          <m:f>
                            <m:fPr>
                              <m:ctrlPr>
                                <a:rPr lang="en-US" altLang="hu-HU" sz="2800" i="1">
                                  <a:latin typeface="Cambria Math"/>
                                </a:rPr>
                              </m:ctrlPr>
                            </m:fPr>
                            <m:num>
                              <m:r>
                                <a:rPr lang="en-US" altLang="hu-HU" sz="2800" i="1">
                                  <a:latin typeface="Cambria Math"/>
                                </a:rPr>
                                <m:t>𝑑</m:t>
                              </m:r>
                            </m:num>
                            <m:den>
                              <m:r>
                                <a:rPr lang="en-US" altLang="hu-HU" sz="2800" i="1">
                                  <a:latin typeface="Cambria Math"/>
                                </a:rPr>
                                <m:t>𝑧</m:t>
                              </m:r>
                            </m:den>
                          </m:f>
                          <m:r>
                            <a:rPr lang="en-US" altLang="hu-HU" sz="2800" i="1">
                              <a:latin typeface="Cambria Math"/>
                            </a:rPr>
                            <m:t>,</m:t>
                          </m:r>
                          <m:r>
                            <a:rPr lang="en-US" altLang="hu-HU" sz="2800" i="1">
                              <a:latin typeface="Cambria Math"/>
                            </a:rPr>
                            <m:t>𝑦</m:t>
                          </m:r>
                          <m:f>
                            <m:fPr>
                              <m:ctrlPr>
                                <a:rPr lang="en-US" altLang="hu-HU" sz="2800" i="1">
                                  <a:latin typeface="Cambria Math"/>
                                </a:rPr>
                              </m:ctrlPr>
                            </m:fPr>
                            <m:num>
                              <m:r>
                                <a:rPr lang="en-US" altLang="hu-HU" sz="2800" i="1">
                                  <a:latin typeface="Cambria Math"/>
                                </a:rPr>
                                <m:t>𝑑</m:t>
                              </m:r>
                            </m:num>
                            <m:den>
                              <m:r>
                                <a:rPr lang="en-US" altLang="hu-HU" sz="2800" i="1">
                                  <a:latin typeface="Cambria Math"/>
                                </a:rPr>
                                <m:t>𝑧</m:t>
                              </m:r>
                            </m:den>
                          </m:f>
                          <m:r>
                            <a:rPr lang="en-US" altLang="hu-HU" sz="2800" i="1">
                              <a:latin typeface="Cambria Math"/>
                            </a:rPr>
                            <m:t>,</m:t>
                          </m:r>
                          <m:r>
                            <a:rPr lang="en-US" altLang="hu-HU" sz="2800" i="1">
                              <a:latin typeface="Cambria Math"/>
                            </a:rPr>
                            <m:t>𝑑</m:t>
                          </m:r>
                        </m:e>
                      </m:d>
                    </m:oMath>
                  </m:oMathPara>
                </a14:m>
                <a:endParaRPr lang="hu-HU" altLang="hu-HU" sz="2800" dirty="0"/>
              </a:p>
            </p:txBody>
          </p:sp>
        </mc:Choice>
        <mc:Fallback xmlns="">
          <p:sp>
            <p:nvSpPr>
              <p:cNvPr id="10" name="Rectangle 1048"/>
              <p:cNvSpPr>
                <a:spLocks noRot="1" noChangeAspect="1" noMove="1" noResize="1" noEditPoints="1" noAdjustHandles="1" noChangeArrowheads="1" noChangeShapeType="1" noTextEdit="1"/>
              </p:cNvSpPr>
              <p:nvPr/>
            </p:nvSpPr>
            <p:spPr bwMode="auto">
              <a:xfrm>
                <a:off x="5253024" y="1028467"/>
                <a:ext cx="4235518" cy="1060483"/>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2" name="Oval 1030"/>
          <p:cNvSpPr>
            <a:spLocks noChangeArrowheads="1"/>
          </p:cNvSpPr>
          <p:nvPr/>
        </p:nvSpPr>
        <p:spPr bwMode="auto">
          <a:xfrm>
            <a:off x="5880209" y="203906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3" name="Line 1028"/>
          <p:cNvSpPr>
            <a:spLocks noChangeShapeType="1"/>
          </p:cNvSpPr>
          <p:nvPr/>
        </p:nvSpPr>
        <p:spPr bwMode="auto">
          <a:xfrm>
            <a:off x="3386371" y="3334465"/>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cxnSp>
        <p:nvCxnSpPr>
          <p:cNvPr id="18" name="Egyenes összekötő 17"/>
          <p:cNvCxnSpPr/>
          <p:nvPr/>
        </p:nvCxnSpPr>
        <p:spPr>
          <a:xfrm>
            <a:off x="4376626" y="3226453"/>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églalap 18"/>
          <p:cNvSpPr/>
          <p:nvPr/>
        </p:nvSpPr>
        <p:spPr>
          <a:xfrm>
            <a:off x="4168621" y="3339129"/>
            <a:ext cx="338554" cy="461665"/>
          </a:xfrm>
          <a:prstGeom prst="rect">
            <a:avLst/>
          </a:prstGeom>
        </p:spPr>
        <p:txBody>
          <a:bodyPr wrap="none">
            <a:spAutoFit/>
          </a:bodyPr>
          <a:lstStyle/>
          <a:p>
            <a:r>
              <a:rPr lang="hu-HU" altLang="hu-HU" i="1" dirty="0"/>
              <a:t>d</a:t>
            </a:r>
            <a:endParaRPr lang="en-US" dirty="0"/>
          </a:p>
        </p:txBody>
      </p:sp>
      <mc:AlternateContent xmlns:mc="http://schemas.openxmlformats.org/markup-compatibility/2006" xmlns:a14="http://schemas.microsoft.com/office/drawing/2010/main">
        <mc:Choice Requires="a14">
          <p:sp>
            <p:nvSpPr>
              <p:cNvPr id="20" name="Téglalap 19"/>
              <p:cNvSpPr/>
              <p:nvPr/>
            </p:nvSpPr>
            <p:spPr>
              <a:xfrm>
                <a:off x="5771965" y="2132856"/>
                <a:ext cx="14270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hu-HU" sz="2800" i="1">
                              <a:latin typeface="Cambria Math"/>
                            </a:rPr>
                          </m:ctrlPr>
                        </m:dPr>
                        <m:e>
                          <m:r>
                            <a:rPr lang="en-US" altLang="hu-HU" sz="2800" i="1">
                              <a:latin typeface="Cambria Math"/>
                            </a:rPr>
                            <m:t>𝑥</m:t>
                          </m:r>
                          <m:r>
                            <a:rPr lang="en-US" altLang="hu-HU" sz="2800" i="1">
                              <a:latin typeface="Cambria Math"/>
                            </a:rPr>
                            <m:t>,</m:t>
                          </m:r>
                          <m:r>
                            <a:rPr lang="en-US" altLang="hu-HU" sz="2800" i="1">
                              <a:latin typeface="Cambria Math"/>
                            </a:rPr>
                            <m:t>𝑦</m:t>
                          </m:r>
                          <m:r>
                            <a:rPr lang="en-US" altLang="hu-HU" sz="2800" i="1">
                              <a:latin typeface="Cambria Math"/>
                            </a:rPr>
                            <m:t>,</m:t>
                          </m:r>
                          <m:r>
                            <a:rPr lang="en-US" altLang="hu-HU" sz="2800" i="1">
                              <a:latin typeface="Cambria Math"/>
                            </a:rPr>
                            <m:t>𝑧</m:t>
                          </m:r>
                        </m:e>
                      </m:d>
                    </m:oMath>
                  </m:oMathPara>
                </a14:m>
                <a:endParaRPr lang="en-US" sz="2800" dirty="0"/>
              </a:p>
            </p:txBody>
          </p:sp>
        </mc:Choice>
        <mc:Fallback xmlns="">
          <p:sp>
            <p:nvSpPr>
              <p:cNvPr id="20" name="Téglalap 19"/>
              <p:cNvSpPr>
                <a:spLocks noRot="1" noChangeAspect="1" noMove="1" noResize="1" noEditPoints="1" noAdjustHandles="1" noChangeArrowheads="1" noChangeShapeType="1" noTextEdit="1"/>
              </p:cNvSpPr>
              <p:nvPr/>
            </p:nvSpPr>
            <p:spPr>
              <a:xfrm>
                <a:off x="5771965" y="2132856"/>
                <a:ext cx="1427057" cy="52322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 name="Rectangle 1048"/>
              <p:cNvSpPr>
                <a:spLocks noChangeArrowheads="1"/>
              </p:cNvSpPr>
              <p:nvPr/>
            </p:nvSpPr>
            <p:spPr bwMode="auto">
              <a:xfrm>
                <a:off x="1768895" y="4420443"/>
                <a:ext cx="5652125" cy="9142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altLang="hu-HU" i="1">
                              <a:latin typeface="Cambria Math"/>
                            </a:rPr>
                          </m:ctrlPr>
                        </m:dPr>
                        <m:e>
                          <m:sSup>
                            <m:sSupPr>
                              <m:ctrlPr>
                                <a:rPr lang="en-US" altLang="hu-HU" i="1">
                                  <a:latin typeface="Cambria Math"/>
                                </a:rPr>
                              </m:ctrlPr>
                            </m:sSupPr>
                            <m:e>
                              <m:r>
                                <a:rPr lang="en-US" altLang="hu-HU" i="1">
                                  <a:latin typeface="Cambria Math"/>
                                </a:rPr>
                                <m:t>𝑥</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𝑦</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𝑧</m:t>
                              </m:r>
                            </m:e>
                            <m:sup>
                              <m:r>
                                <a:rPr lang="en-US" altLang="hu-HU" i="1">
                                  <a:latin typeface="Cambria Math"/>
                                </a:rPr>
                                <m:t>′</m:t>
                              </m:r>
                            </m:sup>
                          </m:sSup>
                          <m:r>
                            <a:rPr lang="en-US" altLang="hu-HU" i="1">
                              <a:latin typeface="Cambria Math"/>
                            </a:rPr>
                            <m:t>,1</m:t>
                          </m:r>
                        </m:e>
                      </m:d>
                      <m:r>
                        <a:rPr lang="en-US" altLang="hu-HU" i="1">
                          <a:latin typeface="Cambria Math"/>
                        </a:rPr>
                        <m:t>=</m:t>
                      </m:r>
                      <m:d>
                        <m:dPr>
                          <m:begChr m:val="["/>
                          <m:endChr m:val="]"/>
                          <m:ctrlPr>
                            <a:rPr lang="en-US" altLang="hu-HU" i="1">
                              <a:latin typeface="Cambria Math"/>
                            </a:rPr>
                          </m:ctrlPr>
                        </m:dPr>
                        <m:e>
                          <m:r>
                            <a:rPr lang="en-US" altLang="hu-HU" i="1">
                              <a:latin typeface="Cambria Math"/>
                            </a:rPr>
                            <m:t>𝑥</m:t>
                          </m:r>
                          <m:f>
                            <m:fPr>
                              <m:ctrlPr>
                                <a:rPr lang="en-US" altLang="hu-HU" i="1">
                                  <a:latin typeface="Cambria Math"/>
                                </a:rPr>
                              </m:ctrlPr>
                            </m:fPr>
                            <m:num>
                              <m:r>
                                <a:rPr lang="en-US" altLang="hu-HU" i="1">
                                  <a:latin typeface="Cambria Math"/>
                                </a:rPr>
                                <m:t>𝑑</m:t>
                              </m:r>
                            </m:num>
                            <m:den>
                              <m:r>
                                <a:rPr lang="en-US" altLang="hu-HU" i="1">
                                  <a:latin typeface="Cambria Math"/>
                                </a:rPr>
                                <m:t>𝑧</m:t>
                              </m:r>
                            </m:den>
                          </m:f>
                          <m:r>
                            <a:rPr lang="en-US" altLang="hu-HU" i="1">
                              <a:latin typeface="Cambria Math"/>
                            </a:rPr>
                            <m:t>,</m:t>
                          </m:r>
                          <m:r>
                            <a:rPr lang="en-US" altLang="hu-HU" i="1">
                              <a:latin typeface="Cambria Math"/>
                            </a:rPr>
                            <m:t>𝑦</m:t>
                          </m:r>
                          <m:f>
                            <m:fPr>
                              <m:ctrlPr>
                                <a:rPr lang="en-US" altLang="hu-HU" i="1">
                                  <a:latin typeface="Cambria Math"/>
                                </a:rPr>
                              </m:ctrlPr>
                            </m:fPr>
                            <m:num>
                              <m:r>
                                <a:rPr lang="en-US" altLang="hu-HU" i="1">
                                  <a:latin typeface="Cambria Math"/>
                                </a:rPr>
                                <m:t>𝑑</m:t>
                              </m:r>
                            </m:num>
                            <m:den>
                              <m:r>
                                <a:rPr lang="en-US" altLang="hu-HU" i="1">
                                  <a:latin typeface="Cambria Math"/>
                                </a:rPr>
                                <m:t>𝑧</m:t>
                              </m:r>
                            </m:den>
                          </m:f>
                          <m:r>
                            <a:rPr lang="en-US" altLang="hu-HU" i="1">
                              <a:latin typeface="Cambria Math"/>
                            </a:rPr>
                            <m:t>,</m:t>
                          </m:r>
                          <m:r>
                            <a:rPr lang="en-US" altLang="hu-HU" i="1">
                              <a:latin typeface="Cambria Math"/>
                            </a:rPr>
                            <m:t>𝑑</m:t>
                          </m:r>
                          <m:r>
                            <a:rPr lang="en-US" altLang="hu-HU" i="1">
                              <a:latin typeface="Cambria Math"/>
                            </a:rPr>
                            <m:t>,1</m:t>
                          </m:r>
                        </m:e>
                      </m:d>
                      <m:r>
                        <a:rPr lang="en-US" altLang="hu-HU" i="1">
                          <a:latin typeface="Cambria Math"/>
                          <a:ea typeface="Cambria Math"/>
                        </a:rPr>
                        <m:t>~</m:t>
                      </m:r>
                      <m:d>
                        <m:dPr>
                          <m:begChr m:val="["/>
                          <m:endChr m:val="]"/>
                          <m:ctrlPr>
                            <a:rPr lang="en-US" altLang="hu-HU" i="1">
                              <a:latin typeface="Cambria Math"/>
                              <a:ea typeface="Cambria Math"/>
                            </a:rPr>
                          </m:ctrlPr>
                        </m:dPr>
                        <m:e>
                          <m:r>
                            <a:rPr lang="en-US" altLang="hu-HU" i="1">
                              <a:latin typeface="Cambria Math"/>
                            </a:rPr>
                            <m:t>𝑥</m:t>
                          </m:r>
                          <m:r>
                            <a:rPr lang="en-US" altLang="hu-HU" i="1">
                              <a:latin typeface="Cambria Math"/>
                            </a:rPr>
                            <m:t>,</m:t>
                          </m:r>
                          <m:r>
                            <a:rPr lang="en-US" altLang="hu-HU" i="1">
                              <a:latin typeface="Cambria Math"/>
                            </a:rPr>
                            <m:t>𝑦</m:t>
                          </m:r>
                          <m:r>
                            <a:rPr lang="en-US" altLang="hu-HU" i="1">
                              <a:latin typeface="Cambria Math"/>
                            </a:rPr>
                            <m:t>,</m:t>
                          </m:r>
                          <m:r>
                            <a:rPr lang="en-US" altLang="hu-HU" i="1">
                              <a:latin typeface="Cambria Math"/>
                            </a:rPr>
                            <m:t>𝑧</m:t>
                          </m:r>
                          <m:r>
                            <a:rPr lang="en-US" altLang="hu-HU" i="1">
                              <a:latin typeface="Cambria Math"/>
                            </a:rPr>
                            <m:t>,</m:t>
                          </m:r>
                          <m:f>
                            <m:fPr>
                              <m:ctrlPr>
                                <a:rPr lang="en-US" altLang="hu-HU" i="1">
                                  <a:latin typeface="Cambria Math"/>
                                </a:rPr>
                              </m:ctrlPr>
                            </m:fPr>
                            <m:num>
                              <m:r>
                                <a:rPr lang="en-US" altLang="hu-HU" i="1">
                                  <a:latin typeface="Cambria Math"/>
                                </a:rPr>
                                <m:t>𝑧</m:t>
                              </m:r>
                            </m:num>
                            <m:den>
                              <m:r>
                                <a:rPr lang="en-US" altLang="hu-HU" i="1">
                                  <a:latin typeface="Cambria Math"/>
                                </a:rPr>
                                <m:t>𝑑</m:t>
                              </m:r>
                            </m:den>
                          </m:f>
                        </m:e>
                      </m:d>
                    </m:oMath>
                  </m:oMathPara>
                </a14:m>
                <a:endParaRPr lang="hu-HU" altLang="hu-HU" dirty="0"/>
              </a:p>
            </p:txBody>
          </p:sp>
        </mc:Choice>
        <mc:Fallback xmlns="">
          <p:sp>
            <p:nvSpPr>
              <p:cNvPr id="22" name="Rectangle 1048"/>
              <p:cNvSpPr>
                <a:spLocks noRot="1" noChangeAspect="1" noMove="1" noResize="1" noEditPoints="1" noAdjustHandles="1" noChangeArrowheads="1" noChangeShapeType="1" noTextEdit="1"/>
              </p:cNvSpPr>
              <p:nvPr/>
            </p:nvSpPr>
            <p:spPr bwMode="auto">
              <a:xfrm>
                <a:off x="1768895" y="4420443"/>
                <a:ext cx="5652125" cy="91422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Téglalap 22"/>
              <p:cNvSpPr/>
              <p:nvPr/>
            </p:nvSpPr>
            <p:spPr>
              <a:xfrm>
                <a:off x="3719737" y="3897053"/>
                <a:ext cx="4344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23" name="Téglalap 22"/>
              <p:cNvSpPr>
                <a:spLocks noRot="1" noChangeAspect="1" noMove="1" noResize="1" noEditPoints="1" noAdjustHandles="1" noChangeArrowheads="1" noChangeShapeType="1" noTextEdit="1"/>
              </p:cNvSpPr>
              <p:nvPr/>
            </p:nvSpPr>
            <p:spPr>
              <a:xfrm>
                <a:off x="3719737" y="3897053"/>
                <a:ext cx="434413" cy="46166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Téglalap 23"/>
              <p:cNvSpPr/>
              <p:nvPr/>
            </p:nvSpPr>
            <p:spPr>
              <a:xfrm>
                <a:off x="2947983" y="1728878"/>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2947983" y="1728878"/>
                <a:ext cx="438389" cy="461665"/>
              </a:xfrm>
              <a:prstGeom prst="rect">
                <a:avLst/>
              </a:prstGeom>
              <a:blipFill>
                <a:blip r:embed="rId7"/>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5358564" y="3325552"/>
                <a:ext cx="415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5358564" y="3325552"/>
                <a:ext cx="415947" cy="461665"/>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Rectangle 1048"/>
              <p:cNvSpPr>
                <a:spLocks noChangeArrowheads="1"/>
              </p:cNvSpPr>
              <p:nvPr/>
            </p:nvSpPr>
            <p:spPr bwMode="auto">
              <a:xfrm>
                <a:off x="1734520" y="5324410"/>
                <a:ext cx="7218258" cy="145296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
                    </m:oMathParaPr>
                    <m:oMath xmlns:m="http://schemas.openxmlformats.org/officeDocument/2006/math">
                      <m:d>
                        <m:dPr>
                          <m:begChr m:val="["/>
                          <m:endChr m:val="]"/>
                          <m:ctrlPr>
                            <a:rPr lang="en-US" altLang="hu-HU" i="1">
                              <a:latin typeface="Cambria Math"/>
                            </a:rPr>
                          </m:ctrlPr>
                        </m:dPr>
                        <m:e>
                          <m:r>
                            <a:rPr lang="en-US" altLang="hu-HU" i="1">
                              <a:latin typeface="Cambria Math"/>
                            </a:rPr>
                            <m:t>𝑥</m:t>
                          </m:r>
                          <m:r>
                            <a:rPr lang="en-US" altLang="hu-HU" i="1">
                              <a:latin typeface="Cambria Math"/>
                            </a:rPr>
                            <m:t>,</m:t>
                          </m:r>
                          <m:r>
                            <a:rPr lang="en-US" altLang="hu-HU" i="1">
                              <a:latin typeface="Cambria Math"/>
                            </a:rPr>
                            <m:t>𝑦</m:t>
                          </m:r>
                          <m:r>
                            <a:rPr lang="en-US" altLang="hu-HU" i="1">
                              <a:latin typeface="Cambria Math"/>
                            </a:rPr>
                            <m:t>,</m:t>
                          </m:r>
                          <m:r>
                            <a:rPr lang="en-US" altLang="hu-HU" i="1">
                              <a:latin typeface="Cambria Math"/>
                            </a:rPr>
                            <m:t>𝑧</m:t>
                          </m:r>
                          <m:r>
                            <a:rPr lang="en-US" altLang="hu-HU" i="1">
                              <a:latin typeface="Cambria Math"/>
                            </a:rPr>
                            <m:t>,1</m:t>
                          </m:r>
                        </m:e>
                      </m:d>
                      <m:d>
                        <m:dPr>
                          <m:begChr m:val="["/>
                          <m:endChr m:val="]"/>
                          <m:ctrlPr>
                            <a:rPr lang="en-US" altLang="hu-HU" i="1">
                              <a:latin typeface="Cambria Math"/>
                            </a:rPr>
                          </m:ctrlPr>
                        </m:dPr>
                        <m:e>
                          <m:m>
                            <m:mPr>
                              <m:mcs>
                                <m:mc>
                                  <m:mcPr>
                                    <m:count m:val="2"/>
                                    <m:mcJc m:val="center"/>
                                  </m:mcPr>
                                </m:mc>
                              </m:mcs>
                              <m:ctrlPr>
                                <a:rPr lang="en-US" altLang="hu-HU" i="1">
                                  <a:latin typeface="Cambria Math"/>
                                </a:rPr>
                              </m:ctrlPr>
                            </m:mPr>
                            <m:mr>
                              <m:e>
                                <m:m>
                                  <m:mPr>
                                    <m:mcs>
                                      <m:mc>
                                        <m:mcPr>
                                          <m:count m:val="2"/>
                                          <m:mcJc m:val="center"/>
                                        </m:mcPr>
                                      </m:mc>
                                    </m:mcs>
                                    <m:ctrlPr>
                                      <a:rPr lang="en-US" altLang="hu-HU" i="1">
                                        <a:latin typeface="Cambria Math"/>
                                      </a:rPr>
                                    </m:ctrlPr>
                                  </m:mPr>
                                  <m:mr>
                                    <m:e>
                                      <m:r>
                                        <m:rPr>
                                          <m:brk m:alnAt="7"/>
                                        </m:rPr>
                                        <a:rPr lang="en-US" altLang="hu-HU" i="1">
                                          <a:latin typeface="Cambria Math"/>
                                        </a:rPr>
                                        <m:t>1</m:t>
                                      </m:r>
                                    </m:e>
                                    <m:e>
                                      <m:r>
                                        <a:rPr lang="en-US" altLang="hu-HU" i="1">
                                          <a:latin typeface="Cambria Math"/>
                                        </a:rPr>
                                        <m:t>0</m:t>
                                      </m:r>
                                    </m:e>
                                  </m:mr>
                                  <m:mr>
                                    <m:e>
                                      <m:r>
                                        <a:rPr lang="en-US" altLang="hu-HU" i="1">
                                          <a:latin typeface="Cambria Math"/>
                                        </a:rPr>
                                        <m:t>0</m:t>
                                      </m:r>
                                    </m:e>
                                    <m:e>
                                      <m:r>
                                        <a:rPr lang="en-US" altLang="hu-HU" i="1">
                                          <a:latin typeface="Cambria Math"/>
                                        </a:rPr>
                                        <m:t>1</m:t>
                                      </m:r>
                                    </m:e>
                                  </m:mr>
                                </m:m>
                              </m:e>
                              <m:e>
                                <m:m>
                                  <m:mPr>
                                    <m:mcs>
                                      <m:mc>
                                        <m:mcPr>
                                          <m:count m:val="2"/>
                                          <m:mcJc m:val="center"/>
                                        </m:mcPr>
                                      </m:mc>
                                    </m:mcs>
                                    <m:ctrlPr>
                                      <a:rPr lang="en-US" altLang="hu-HU" i="1">
                                        <a:latin typeface="Cambria Math"/>
                                      </a:rPr>
                                    </m:ctrlPr>
                                  </m:mPr>
                                  <m:mr>
                                    <m:e>
                                      <m:r>
                                        <m:rPr>
                                          <m:brk m:alnAt="7"/>
                                        </m:rPr>
                                        <a:rPr lang="en-US" altLang="hu-HU" i="1">
                                          <a:latin typeface="Cambria Math"/>
                                        </a:rPr>
                                        <m:t>0</m:t>
                                      </m:r>
                                    </m:e>
                                    <m:e>
                                      <m:r>
                                        <a:rPr lang="en-US" altLang="hu-HU" i="1">
                                          <a:latin typeface="Cambria Math"/>
                                        </a:rPr>
                                        <m:t>0    </m:t>
                                      </m:r>
                                    </m:e>
                                  </m:mr>
                                  <m:mr>
                                    <m:e>
                                      <m:r>
                                        <a:rPr lang="en-US" altLang="hu-HU" i="1">
                                          <a:latin typeface="Cambria Math"/>
                                        </a:rPr>
                                        <m:t>0</m:t>
                                      </m:r>
                                    </m:e>
                                    <m:e>
                                      <m:r>
                                        <a:rPr lang="en-US" altLang="hu-HU" i="1">
                                          <a:latin typeface="Cambria Math"/>
                                        </a:rPr>
                                        <m:t>0    </m:t>
                                      </m:r>
                                    </m:e>
                                  </m:mr>
                                </m:m>
                              </m:e>
                            </m:mr>
                            <m:mr>
                              <m:e>
                                <m:m>
                                  <m:mPr>
                                    <m:mcs>
                                      <m:mc>
                                        <m:mcPr>
                                          <m:count m:val="2"/>
                                          <m:mcJc m:val="center"/>
                                        </m:mcPr>
                                      </m:mc>
                                    </m:mcs>
                                    <m:ctrlPr>
                                      <a:rPr lang="en-US" altLang="hu-HU" i="1">
                                        <a:latin typeface="Cambria Math"/>
                                      </a:rPr>
                                    </m:ctrlPr>
                                  </m:mPr>
                                  <m:mr>
                                    <m:e>
                                      <m:r>
                                        <m:rPr>
                                          <m:brk m:alnAt="7"/>
                                        </m:rPr>
                                        <a:rPr lang="en-US" altLang="hu-HU" i="1">
                                          <a:latin typeface="Cambria Math"/>
                                        </a:rPr>
                                        <m:t>0</m:t>
                                      </m:r>
                                    </m:e>
                                    <m:e>
                                      <m:r>
                                        <a:rPr lang="en-US" altLang="hu-HU" i="1">
                                          <a:latin typeface="Cambria Math"/>
                                        </a:rPr>
                                        <m:t>0</m:t>
                                      </m:r>
                                    </m:e>
                                  </m:mr>
                                  <m:mr>
                                    <m:e>
                                      <m:r>
                                        <a:rPr lang="en-US" altLang="hu-HU" i="1">
                                          <a:latin typeface="Cambria Math"/>
                                        </a:rPr>
                                        <m:t>0</m:t>
                                      </m:r>
                                    </m:e>
                                    <m:e>
                                      <m:r>
                                        <a:rPr lang="en-US" altLang="hu-HU" i="1">
                                          <a:latin typeface="Cambria Math"/>
                                        </a:rPr>
                                        <m:t>0</m:t>
                                      </m:r>
                                    </m:e>
                                  </m:mr>
                                </m:m>
                              </m:e>
                              <m:e>
                                <m:m>
                                  <m:mPr>
                                    <m:mcs>
                                      <m:mc>
                                        <m:mcPr>
                                          <m:count m:val="2"/>
                                          <m:mcJc m:val="center"/>
                                        </m:mcPr>
                                      </m:mc>
                                    </m:mcs>
                                    <m:ctrlPr>
                                      <a:rPr lang="en-US" altLang="hu-HU" i="1">
                                        <a:latin typeface="Cambria Math"/>
                                      </a:rPr>
                                    </m:ctrlPr>
                                  </m:mPr>
                                  <m:mr>
                                    <m:e>
                                      <m:r>
                                        <m:rPr>
                                          <m:brk m:alnAt="7"/>
                                        </m:rPr>
                                        <a:rPr lang="en-US" altLang="hu-HU" i="1">
                                          <a:latin typeface="Cambria Math"/>
                                        </a:rPr>
                                        <m:t>1</m:t>
                                      </m:r>
                                    </m:e>
                                    <m:e>
                                      <m:r>
                                        <a:rPr lang="en-US" altLang="hu-HU" i="1">
                                          <a:latin typeface="Cambria Math"/>
                                        </a:rPr>
                                        <m:t>1/</m:t>
                                      </m:r>
                                      <m:r>
                                        <a:rPr lang="en-US" altLang="hu-HU" i="1">
                                          <a:latin typeface="Cambria Math"/>
                                        </a:rPr>
                                        <m:t>𝑑</m:t>
                                      </m:r>
                                    </m:e>
                                  </m:mr>
                                  <m:mr>
                                    <m:e>
                                      <m:r>
                                        <a:rPr lang="en-US" altLang="hu-HU" i="1">
                                          <a:latin typeface="Cambria Math"/>
                                        </a:rPr>
                                        <m:t>0</m:t>
                                      </m:r>
                                    </m:e>
                                    <m:e>
                                      <m:r>
                                        <a:rPr lang="en-US" altLang="hu-HU" i="1">
                                          <a:latin typeface="Cambria Math"/>
                                        </a:rPr>
                                        <m:t>0    </m:t>
                                      </m:r>
                                    </m:e>
                                  </m:mr>
                                </m:m>
                              </m:e>
                            </m:mr>
                          </m:m>
                        </m:e>
                      </m:d>
                      <m:r>
                        <a:rPr lang="en-US" altLang="hu-HU" i="1">
                          <a:latin typeface="Cambria Math"/>
                        </a:rPr>
                        <m:t>=</m:t>
                      </m:r>
                      <m:d>
                        <m:dPr>
                          <m:begChr m:val="["/>
                          <m:endChr m:val="]"/>
                          <m:ctrlPr>
                            <a:rPr lang="en-US" altLang="hu-HU" i="1">
                              <a:latin typeface="Cambria Math"/>
                              <a:ea typeface="Cambria Math"/>
                            </a:rPr>
                          </m:ctrlPr>
                        </m:dPr>
                        <m:e>
                          <m:r>
                            <a:rPr lang="en-US" altLang="hu-HU" i="1">
                              <a:latin typeface="Cambria Math"/>
                            </a:rPr>
                            <m:t>𝑥</m:t>
                          </m:r>
                          <m:r>
                            <a:rPr lang="en-US" altLang="hu-HU" i="1">
                              <a:latin typeface="Cambria Math"/>
                            </a:rPr>
                            <m:t>,</m:t>
                          </m:r>
                          <m:r>
                            <a:rPr lang="en-US" altLang="hu-HU" i="1">
                              <a:latin typeface="Cambria Math"/>
                            </a:rPr>
                            <m:t>𝑦</m:t>
                          </m:r>
                          <m:r>
                            <a:rPr lang="en-US" altLang="hu-HU" i="1">
                              <a:latin typeface="Cambria Math"/>
                            </a:rPr>
                            <m:t>,</m:t>
                          </m:r>
                          <m:r>
                            <a:rPr lang="en-US" altLang="hu-HU" i="1">
                              <a:latin typeface="Cambria Math"/>
                            </a:rPr>
                            <m:t>𝑧</m:t>
                          </m:r>
                          <m:r>
                            <a:rPr lang="en-US" altLang="hu-HU" i="1">
                              <a:latin typeface="Cambria Math"/>
                            </a:rPr>
                            <m:t>,</m:t>
                          </m:r>
                          <m:f>
                            <m:fPr>
                              <m:ctrlPr>
                                <a:rPr lang="en-US" altLang="hu-HU" i="1">
                                  <a:latin typeface="Cambria Math"/>
                                </a:rPr>
                              </m:ctrlPr>
                            </m:fPr>
                            <m:num>
                              <m:r>
                                <a:rPr lang="en-US" altLang="hu-HU" i="1">
                                  <a:latin typeface="Cambria Math"/>
                                </a:rPr>
                                <m:t>𝑧</m:t>
                              </m:r>
                            </m:num>
                            <m:den>
                              <m:r>
                                <a:rPr lang="en-US" altLang="hu-HU" i="1">
                                  <a:latin typeface="Cambria Math"/>
                                </a:rPr>
                                <m:t>𝑑</m:t>
                              </m:r>
                            </m:den>
                          </m:f>
                        </m:e>
                      </m:d>
                      <m:r>
                        <a:rPr lang="en-US" altLang="hu-HU" i="1">
                          <a:latin typeface="Cambria Math"/>
                          <a:ea typeface="Cambria Math"/>
                        </a:rPr>
                        <m:t>~</m:t>
                      </m:r>
                      <m:r>
                        <a:rPr lang="hu-HU" altLang="hu-HU" i="1">
                          <a:latin typeface="Cambria Math"/>
                          <a:ea typeface="Cambria Math"/>
                        </a:rPr>
                        <m:t> </m:t>
                      </m:r>
                      <m:d>
                        <m:dPr>
                          <m:begChr m:val="["/>
                          <m:endChr m:val="]"/>
                          <m:ctrlPr>
                            <a:rPr lang="en-US" altLang="hu-HU" i="1">
                              <a:latin typeface="Cambria Math"/>
                            </a:rPr>
                          </m:ctrlPr>
                        </m:dPr>
                        <m:e>
                          <m:sSup>
                            <m:sSupPr>
                              <m:ctrlPr>
                                <a:rPr lang="en-US" altLang="hu-HU" i="1">
                                  <a:latin typeface="Cambria Math"/>
                                </a:rPr>
                              </m:ctrlPr>
                            </m:sSupPr>
                            <m:e>
                              <m:r>
                                <a:rPr lang="en-US" altLang="hu-HU" i="1">
                                  <a:latin typeface="Cambria Math"/>
                                </a:rPr>
                                <m:t>𝑥</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𝑦</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𝑧</m:t>
                              </m:r>
                            </m:e>
                            <m:sup>
                              <m:r>
                                <a:rPr lang="en-US" altLang="hu-HU" i="1">
                                  <a:latin typeface="Cambria Math"/>
                                </a:rPr>
                                <m:t>′</m:t>
                              </m:r>
                            </m:sup>
                          </m:sSup>
                          <m:r>
                            <a:rPr lang="en-US" altLang="hu-HU" i="1">
                              <a:latin typeface="Cambria Math"/>
                            </a:rPr>
                            <m:t>,1</m:t>
                          </m:r>
                        </m:e>
                      </m:d>
                    </m:oMath>
                  </m:oMathPara>
                </a14:m>
                <a:endParaRPr lang="hu-HU" altLang="hu-HU" dirty="0"/>
              </a:p>
            </p:txBody>
          </p:sp>
        </mc:Choice>
        <mc:Fallback xmlns="">
          <p:sp>
            <p:nvSpPr>
              <p:cNvPr id="26" name="Rectangle 1048"/>
              <p:cNvSpPr>
                <a:spLocks noRot="1" noChangeAspect="1" noMove="1" noResize="1" noEditPoints="1" noAdjustHandles="1" noChangeArrowheads="1" noChangeShapeType="1" noTextEdit="1"/>
              </p:cNvSpPr>
              <p:nvPr/>
            </p:nvSpPr>
            <p:spPr bwMode="auto">
              <a:xfrm>
                <a:off x="1734520" y="5324410"/>
                <a:ext cx="7218258" cy="1452962"/>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cxnSp>
        <p:nvCxnSpPr>
          <p:cNvPr id="6" name="Egyenes összekötő 5"/>
          <p:cNvCxnSpPr/>
          <p:nvPr/>
        </p:nvCxnSpPr>
        <p:spPr>
          <a:xfrm flipH="1">
            <a:off x="4376627" y="2839166"/>
            <a:ext cx="152866" cy="486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Egyenes összekötő 26"/>
          <p:cNvCxnSpPr/>
          <p:nvPr/>
        </p:nvCxnSpPr>
        <p:spPr>
          <a:xfrm flipH="1">
            <a:off x="5596370" y="2190542"/>
            <a:ext cx="351279" cy="11485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a:endCxn id="8" idx="0"/>
          </p:cNvCxnSpPr>
          <p:nvPr/>
        </p:nvCxnSpPr>
        <p:spPr>
          <a:xfrm flipH="1">
            <a:off x="4583375" y="1664805"/>
            <a:ext cx="684534" cy="1021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Szövegdoboz 29"/>
          <p:cNvSpPr txBox="1"/>
          <p:nvPr/>
        </p:nvSpPr>
        <p:spPr>
          <a:xfrm>
            <a:off x="1883532" y="2656077"/>
            <a:ext cx="1242648" cy="830997"/>
          </a:xfrm>
          <a:prstGeom prst="rect">
            <a:avLst/>
          </a:prstGeom>
          <a:noFill/>
        </p:spPr>
        <p:txBody>
          <a:bodyPr wrap="none" rtlCol="0">
            <a:spAutoFit/>
          </a:bodyPr>
          <a:lstStyle/>
          <a:p>
            <a:r>
              <a:rPr lang="hu-HU" dirty="0">
                <a:latin typeface="+mn-lt"/>
              </a:rPr>
              <a:t>balkezes</a:t>
            </a:r>
          </a:p>
          <a:p>
            <a:r>
              <a:rPr lang="hu-HU" dirty="0" err="1">
                <a:latin typeface="+mn-lt"/>
              </a:rPr>
              <a:t>koord</a:t>
            </a:r>
            <a:r>
              <a:rPr lang="hu-HU" dirty="0">
                <a:latin typeface="+mn-lt"/>
              </a:rPr>
              <a:t>.</a:t>
            </a:r>
            <a:endParaRPr lang="en-US" dirty="0">
              <a:latin typeface="+mn-lt"/>
            </a:endParaRPr>
          </a:p>
        </p:txBody>
      </p:sp>
    </p:spTree>
    <p:extLst>
      <p:ext uri="{BB962C8B-B14F-4D97-AF65-F5344CB8AC3E}">
        <p14:creationId xmlns:p14="http://schemas.microsoft.com/office/powerpoint/2010/main" val="1845291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églalap 27"/>
              <p:cNvSpPr/>
              <p:nvPr/>
            </p:nvSpPr>
            <p:spPr>
              <a:xfrm>
                <a:off x="9695983" y="4635142"/>
                <a:ext cx="8830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i="1" smtClean="0">
                          <a:solidFill>
                            <a:srgbClr val="FF0000"/>
                          </a:solidFill>
                          <a:latin typeface="Cambria Math"/>
                        </a:rPr>
                        <m:t>𝑤</m:t>
                      </m:r>
                      <m:d>
                        <m:dPr>
                          <m:ctrlPr>
                            <a:rPr lang="en-US" altLang="hu-HU" i="1">
                              <a:solidFill>
                                <a:srgbClr val="FF0000"/>
                              </a:solidFill>
                              <a:latin typeface="Cambria Math"/>
                            </a:rPr>
                          </m:ctrlPr>
                        </m:dPr>
                        <m:e>
                          <m:r>
                            <a:rPr lang="en-US" altLang="hu-HU" i="1">
                              <a:solidFill>
                                <a:srgbClr val="FF0000"/>
                              </a:solidFill>
                              <a:latin typeface="Cambria Math"/>
                            </a:rPr>
                            <m:t>𝑡</m:t>
                          </m:r>
                        </m:e>
                      </m:d>
                    </m:oMath>
                  </m:oMathPara>
                </a14:m>
                <a:endParaRPr lang="hu-HU" dirty="0"/>
              </a:p>
            </p:txBody>
          </p:sp>
        </mc:Choice>
        <mc:Fallback xmlns="">
          <p:sp>
            <p:nvSpPr>
              <p:cNvPr id="28" name="Téglalap 27"/>
              <p:cNvSpPr>
                <a:spLocks noRot="1" noChangeAspect="1" noMove="1" noResize="1" noEditPoints="1" noAdjustHandles="1" noChangeArrowheads="1" noChangeShapeType="1" noTextEdit="1"/>
              </p:cNvSpPr>
              <p:nvPr/>
            </p:nvSpPr>
            <p:spPr>
              <a:xfrm>
                <a:off x="9695983" y="4635142"/>
                <a:ext cx="883062" cy="461665"/>
              </a:xfrm>
              <a:prstGeom prst="rect">
                <a:avLst/>
              </a:prstGeom>
              <a:blipFill>
                <a:blip r:embed="rId3"/>
                <a:stretch>
                  <a:fillRect/>
                </a:stretch>
              </a:blipFill>
            </p:spPr>
            <p:txBody>
              <a:bodyPr/>
              <a:lstStyle/>
              <a:p>
                <a:r>
                  <a:rPr lang="hu-HU">
                    <a:noFill/>
                  </a:rPr>
                  <a:t> </a:t>
                </a:r>
              </a:p>
            </p:txBody>
          </p:sp>
        </mc:Fallback>
      </mc:AlternateContent>
      <p:cxnSp>
        <p:nvCxnSpPr>
          <p:cNvPr id="80" name="Egyenes összekötő nyíllal 79"/>
          <p:cNvCxnSpPr/>
          <p:nvPr/>
        </p:nvCxnSpPr>
        <p:spPr>
          <a:xfrm flipH="1">
            <a:off x="11010989" y="4993926"/>
            <a:ext cx="2654" cy="164936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Szabadkézi sokszög 31"/>
          <p:cNvSpPr/>
          <p:nvPr/>
        </p:nvSpPr>
        <p:spPr>
          <a:xfrm>
            <a:off x="3474574" y="1445068"/>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ine 16"/>
          <p:cNvSpPr>
            <a:spLocks noChangeShapeType="1"/>
          </p:cNvSpPr>
          <p:nvPr/>
        </p:nvSpPr>
        <p:spPr bwMode="auto">
          <a:xfrm>
            <a:off x="9217363" y="1319783"/>
            <a:ext cx="394179" cy="31956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3" name="Szabadkézi sokszög 52"/>
          <p:cNvSpPr/>
          <p:nvPr/>
        </p:nvSpPr>
        <p:spPr>
          <a:xfrm>
            <a:off x="8920489" y="1548417"/>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ne 16"/>
          <p:cNvSpPr>
            <a:spLocks noChangeShapeType="1"/>
          </p:cNvSpPr>
          <p:nvPr/>
        </p:nvSpPr>
        <p:spPr bwMode="auto">
          <a:xfrm>
            <a:off x="3843399" y="2040035"/>
            <a:ext cx="80602" cy="39720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6" name="Line 1031"/>
          <p:cNvSpPr>
            <a:spLocks noChangeShapeType="1"/>
          </p:cNvSpPr>
          <p:nvPr/>
        </p:nvSpPr>
        <p:spPr bwMode="auto">
          <a:xfrm flipH="1">
            <a:off x="2866103" y="1719032"/>
            <a:ext cx="2563812" cy="121100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8" name="Line 19"/>
          <p:cNvSpPr>
            <a:spLocks noChangeShapeType="1"/>
          </p:cNvSpPr>
          <p:nvPr/>
        </p:nvSpPr>
        <p:spPr bwMode="auto">
          <a:xfrm>
            <a:off x="4212927" y="1616153"/>
            <a:ext cx="1223215" cy="90016"/>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4" name="Rectangle 2"/>
          <p:cNvSpPr>
            <a:spLocks noGrp="1" noChangeArrowheads="1"/>
          </p:cNvSpPr>
          <p:nvPr>
            <p:ph type="title"/>
          </p:nvPr>
        </p:nvSpPr>
        <p:spPr>
          <a:xfrm>
            <a:off x="1851069" y="194543"/>
            <a:ext cx="8421687" cy="1143000"/>
          </a:xfrm>
        </p:spPr>
        <p:txBody>
          <a:bodyPr/>
          <a:lstStyle/>
          <a:p>
            <a:pPr>
              <a:defRPr/>
            </a:pPr>
            <a:r>
              <a:rPr lang="hu-HU" dirty="0" smtClean="0">
                <a:solidFill>
                  <a:srgbClr val="FF0000"/>
                </a:solidFill>
              </a:rPr>
              <a:t>Átfordulási probléma</a:t>
            </a:r>
          </a:p>
        </p:txBody>
      </p:sp>
      <p:sp>
        <p:nvSpPr>
          <p:cNvPr id="23575" name="Oval 28"/>
          <p:cNvSpPr>
            <a:spLocks noChangeArrowheads="1"/>
          </p:cNvSpPr>
          <p:nvPr/>
        </p:nvSpPr>
        <p:spPr bwMode="auto">
          <a:xfrm>
            <a:off x="2678860" y="5182792"/>
            <a:ext cx="1403350" cy="13509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23576" name="Text Box 29"/>
          <p:cNvSpPr txBox="1">
            <a:spLocks noChangeArrowheads="1"/>
          </p:cNvSpPr>
          <p:nvPr/>
        </p:nvSpPr>
        <p:spPr bwMode="auto">
          <a:xfrm>
            <a:off x="195278" y="4175875"/>
            <a:ext cx="3813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u="sng" dirty="0" err="1">
                <a:latin typeface="+mn-lt"/>
              </a:rPr>
              <a:t>Proje</a:t>
            </a:r>
            <a:r>
              <a:rPr lang="hu-HU" altLang="hu-HU" u="sng" dirty="0">
                <a:latin typeface="+mn-lt"/>
              </a:rPr>
              <a:t>k</a:t>
            </a:r>
            <a:r>
              <a:rPr lang="en-US" altLang="hu-HU" u="sng" dirty="0">
                <a:latin typeface="+mn-lt"/>
              </a:rPr>
              <a:t>t</a:t>
            </a:r>
            <a:r>
              <a:rPr lang="hu-HU" altLang="hu-HU" u="sng" dirty="0">
                <a:latin typeface="+mn-lt"/>
              </a:rPr>
              <a:t>ív egyenes</a:t>
            </a:r>
            <a:r>
              <a:rPr lang="en-US" altLang="hu-HU" u="sng" dirty="0">
                <a:latin typeface="+mn-lt"/>
              </a:rPr>
              <a:t> </a:t>
            </a:r>
            <a:r>
              <a:rPr lang="hu-HU" altLang="hu-HU" u="sng" dirty="0">
                <a:latin typeface="+mn-lt"/>
              </a:rPr>
              <a:t>(</a:t>
            </a:r>
            <a:r>
              <a:rPr lang="hu-HU" altLang="hu-HU" u="sng" dirty="0" err="1">
                <a:latin typeface="+mn-lt"/>
              </a:rPr>
              <a:t>topoló</a:t>
            </a:r>
            <a:r>
              <a:rPr lang="en-US" altLang="hu-HU" u="sng" dirty="0">
                <a:latin typeface="+mn-lt"/>
              </a:rPr>
              <a:t>g</a:t>
            </a:r>
            <a:r>
              <a:rPr lang="hu-HU" altLang="hu-HU" u="sng" dirty="0" err="1">
                <a:latin typeface="+mn-lt"/>
              </a:rPr>
              <a:t>ia</a:t>
            </a:r>
            <a:r>
              <a:rPr lang="hu-HU" altLang="hu-HU" u="sng" dirty="0">
                <a:latin typeface="+mn-lt"/>
              </a:rPr>
              <a:t>)</a:t>
            </a:r>
          </a:p>
        </p:txBody>
      </p:sp>
      <p:sp>
        <p:nvSpPr>
          <p:cNvPr id="23577" name="Oval 30"/>
          <p:cNvSpPr>
            <a:spLocks noChangeArrowheads="1"/>
          </p:cNvSpPr>
          <p:nvPr/>
        </p:nvSpPr>
        <p:spPr bwMode="auto">
          <a:xfrm>
            <a:off x="2647990" y="5561889"/>
            <a:ext cx="146050" cy="17145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23578" name="Text Box 31"/>
          <p:cNvSpPr txBox="1">
            <a:spLocks noChangeArrowheads="1"/>
          </p:cNvSpPr>
          <p:nvPr/>
        </p:nvSpPr>
        <p:spPr bwMode="auto">
          <a:xfrm>
            <a:off x="958942" y="5396310"/>
            <a:ext cx="162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Ideális pont</a:t>
            </a:r>
          </a:p>
        </p:txBody>
      </p:sp>
      <p:sp>
        <p:nvSpPr>
          <p:cNvPr id="23579" name="Oval 34"/>
          <p:cNvSpPr>
            <a:spLocks noChangeArrowheads="1"/>
          </p:cNvSpPr>
          <p:nvPr/>
        </p:nvSpPr>
        <p:spPr bwMode="auto">
          <a:xfrm>
            <a:off x="3274173" y="6467079"/>
            <a:ext cx="144462" cy="144462"/>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23581" name="Text Box 36"/>
          <p:cNvSpPr txBox="1">
            <a:spLocks noChangeArrowheads="1"/>
          </p:cNvSpPr>
          <p:nvPr/>
        </p:nvSpPr>
        <p:spPr bwMode="auto">
          <a:xfrm>
            <a:off x="4148885" y="6151167"/>
            <a:ext cx="1607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Szakasz ???</a:t>
            </a:r>
          </a:p>
        </p:txBody>
      </p:sp>
      <p:sp>
        <p:nvSpPr>
          <p:cNvPr id="23582" name="Freeform 37"/>
          <p:cNvSpPr>
            <a:spLocks/>
          </p:cNvSpPr>
          <p:nvPr/>
        </p:nvSpPr>
        <p:spPr bwMode="auto">
          <a:xfrm>
            <a:off x="4012360" y="5462191"/>
            <a:ext cx="304800" cy="723900"/>
          </a:xfrm>
          <a:custGeom>
            <a:avLst/>
            <a:gdLst>
              <a:gd name="T0" fmla="*/ 2147483647 w 192"/>
              <a:gd name="T1" fmla="*/ 2147483647 h 456"/>
              <a:gd name="T2" fmla="*/ 2147483647 w 192"/>
              <a:gd name="T3" fmla="*/ 2147483647 h 456"/>
              <a:gd name="T4" fmla="*/ 0 w 192"/>
              <a:gd name="T5" fmla="*/ 2147483647 h 456"/>
              <a:gd name="T6" fmla="*/ 0 60000 65536"/>
              <a:gd name="T7" fmla="*/ 0 60000 65536"/>
              <a:gd name="T8" fmla="*/ 0 60000 65536"/>
              <a:gd name="T9" fmla="*/ 0 w 192"/>
              <a:gd name="T10" fmla="*/ 0 h 456"/>
              <a:gd name="T11" fmla="*/ 192 w 192"/>
              <a:gd name="T12" fmla="*/ 456 h 456"/>
            </a:gdLst>
            <a:ahLst/>
            <a:cxnLst>
              <a:cxn ang="T6">
                <a:pos x="T0" y="T1"/>
              </a:cxn>
              <a:cxn ang="T7">
                <a:pos x="T2" y="T3"/>
              </a:cxn>
              <a:cxn ang="T8">
                <a:pos x="T4" y="T5"/>
              </a:cxn>
            </a:cxnLst>
            <a:rect l="T9" t="T10" r="T11" b="T12"/>
            <a:pathLst>
              <a:path w="192" h="456">
                <a:moveTo>
                  <a:pt x="192" y="456"/>
                </a:moveTo>
                <a:cubicBezTo>
                  <a:pt x="184" y="300"/>
                  <a:pt x="176" y="144"/>
                  <a:pt x="144" y="72"/>
                </a:cubicBezTo>
                <a:cubicBezTo>
                  <a:pt x="112" y="0"/>
                  <a:pt x="56" y="12"/>
                  <a:pt x="0" y="2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latin typeface="+mn-lt"/>
            </a:endParaRPr>
          </a:p>
        </p:txBody>
      </p:sp>
      <p:sp>
        <p:nvSpPr>
          <p:cNvPr id="23583" name="Freeform 38"/>
          <p:cNvSpPr>
            <a:spLocks/>
          </p:cNvSpPr>
          <p:nvPr/>
        </p:nvSpPr>
        <p:spPr bwMode="auto">
          <a:xfrm>
            <a:off x="3707560" y="6567091"/>
            <a:ext cx="609600" cy="152400"/>
          </a:xfrm>
          <a:custGeom>
            <a:avLst/>
            <a:gdLst>
              <a:gd name="T0" fmla="*/ 2147483647 w 384"/>
              <a:gd name="T1" fmla="*/ 0 h 96"/>
              <a:gd name="T2" fmla="*/ 2147483647 w 384"/>
              <a:gd name="T3" fmla="*/ 2147483647 h 96"/>
              <a:gd name="T4" fmla="*/ 0 w 384"/>
              <a:gd name="T5" fmla="*/ 0 h 96"/>
              <a:gd name="T6" fmla="*/ 0 60000 65536"/>
              <a:gd name="T7" fmla="*/ 0 60000 65536"/>
              <a:gd name="T8" fmla="*/ 0 60000 65536"/>
              <a:gd name="T9" fmla="*/ 0 w 384"/>
              <a:gd name="T10" fmla="*/ 0 h 96"/>
              <a:gd name="T11" fmla="*/ 384 w 384"/>
              <a:gd name="T12" fmla="*/ 96 h 96"/>
            </a:gdLst>
            <a:ahLst/>
            <a:cxnLst>
              <a:cxn ang="T6">
                <a:pos x="T0" y="T1"/>
              </a:cxn>
              <a:cxn ang="T7">
                <a:pos x="T2" y="T3"/>
              </a:cxn>
              <a:cxn ang="T8">
                <a:pos x="T4" y="T5"/>
              </a:cxn>
            </a:cxnLst>
            <a:rect l="T9" t="T10" r="T11" b="T12"/>
            <a:pathLst>
              <a:path w="384" h="96">
                <a:moveTo>
                  <a:pt x="384" y="0"/>
                </a:moveTo>
                <a:cubicBezTo>
                  <a:pt x="296" y="48"/>
                  <a:pt x="208" y="96"/>
                  <a:pt x="144" y="96"/>
                </a:cubicBezTo>
                <a:cubicBezTo>
                  <a:pt x="80" y="96"/>
                  <a:pt x="40" y="48"/>
                  <a:pt x="0" y="0"/>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latin typeface="+mn-lt"/>
            </a:endParaRPr>
          </a:p>
        </p:txBody>
      </p:sp>
      <p:sp>
        <p:nvSpPr>
          <p:cNvPr id="23580" name="Oval 35"/>
          <p:cNvSpPr>
            <a:spLocks noChangeArrowheads="1"/>
          </p:cNvSpPr>
          <p:nvPr/>
        </p:nvSpPr>
        <p:spPr bwMode="auto">
          <a:xfrm>
            <a:off x="3936161" y="6106717"/>
            <a:ext cx="130175" cy="155575"/>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33" name="Line 1027"/>
          <p:cNvSpPr>
            <a:spLocks noChangeShapeType="1"/>
          </p:cNvSpPr>
          <p:nvPr/>
        </p:nvSpPr>
        <p:spPr bwMode="auto">
          <a:xfrm flipV="1">
            <a:off x="2866103" y="1377197"/>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4" name="Line 1028"/>
          <p:cNvSpPr>
            <a:spLocks noChangeShapeType="1"/>
          </p:cNvSpPr>
          <p:nvPr/>
        </p:nvSpPr>
        <p:spPr bwMode="auto">
          <a:xfrm>
            <a:off x="2866102" y="2925369"/>
            <a:ext cx="17489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5" name="Line 1031"/>
          <p:cNvSpPr>
            <a:spLocks noChangeShapeType="1"/>
          </p:cNvSpPr>
          <p:nvPr/>
        </p:nvSpPr>
        <p:spPr bwMode="auto">
          <a:xfrm flipH="1">
            <a:off x="2866104" y="1642831"/>
            <a:ext cx="1372041" cy="128253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7" name="Oval 1030"/>
          <p:cNvSpPr>
            <a:spLocks noChangeArrowheads="1"/>
          </p:cNvSpPr>
          <p:nvPr/>
        </p:nvSpPr>
        <p:spPr bwMode="auto">
          <a:xfrm>
            <a:off x="5359941" y="1629969"/>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8" name="Line 1028"/>
          <p:cNvSpPr>
            <a:spLocks noChangeShapeType="1"/>
          </p:cNvSpPr>
          <p:nvPr/>
        </p:nvSpPr>
        <p:spPr bwMode="auto">
          <a:xfrm>
            <a:off x="2866103" y="2925369"/>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cxnSp>
        <p:nvCxnSpPr>
          <p:cNvPr id="40" name="Egyenes összekötő 39"/>
          <p:cNvCxnSpPr/>
          <p:nvPr/>
        </p:nvCxnSpPr>
        <p:spPr>
          <a:xfrm>
            <a:off x="3856358" y="2817357"/>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églalap 40"/>
          <p:cNvSpPr/>
          <p:nvPr/>
        </p:nvSpPr>
        <p:spPr>
          <a:xfrm>
            <a:off x="3648353" y="2930033"/>
            <a:ext cx="338554" cy="461665"/>
          </a:xfrm>
          <a:prstGeom prst="rect">
            <a:avLst/>
          </a:prstGeom>
        </p:spPr>
        <p:txBody>
          <a:bodyPr wrap="none">
            <a:spAutoFit/>
          </a:bodyPr>
          <a:lstStyle/>
          <a:p>
            <a:r>
              <a:rPr lang="hu-HU" altLang="hu-HU" i="1" dirty="0"/>
              <a:t>d</a:t>
            </a:r>
            <a:endParaRPr lang="en-US" dirty="0"/>
          </a:p>
        </p:txBody>
      </p:sp>
      <mc:AlternateContent xmlns:mc="http://schemas.openxmlformats.org/markup-compatibility/2006" xmlns:a14="http://schemas.microsoft.com/office/drawing/2010/main">
        <mc:Choice Requires="a14">
          <p:sp>
            <p:nvSpPr>
              <p:cNvPr id="42" name="Téglalap 41"/>
              <p:cNvSpPr/>
              <p:nvPr/>
            </p:nvSpPr>
            <p:spPr>
              <a:xfrm>
                <a:off x="3197784" y="3556366"/>
                <a:ext cx="4344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42" name="Téglalap 41"/>
              <p:cNvSpPr>
                <a:spLocks noRot="1" noChangeAspect="1" noMove="1" noResize="1" noEditPoints="1" noAdjustHandles="1" noChangeArrowheads="1" noChangeShapeType="1" noTextEdit="1"/>
              </p:cNvSpPr>
              <p:nvPr/>
            </p:nvSpPr>
            <p:spPr>
              <a:xfrm>
                <a:off x="3197784" y="3556366"/>
                <a:ext cx="434413"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3" name="Téglalap 42"/>
              <p:cNvSpPr/>
              <p:nvPr/>
            </p:nvSpPr>
            <p:spPr>
              <a:xfrm>
                <a:off x="2427715" y="1319782"/>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43" name="Téglalap 42"/>
              <p:cNvSpPr>
                <a:spLocks noRot="1" noChangeAspect="1" noMove="1" noResize="1" noEditPoints="1" noAdjustHandles="1" noChangeArrowheads="1" noChangeShapeType="1" noTextEdit="1"/>
              </p:cNvSpPr>
              <p:nvPr/>
            </p:nvSpPr>
            <p:spPr>
              <a:xfrm>
                <a:off x="2427715" y="1319782"/>
                <a:ext cx="438389" cy="461665"/>
              </a:xfrm>
              <a:prstGeom prst="rect">
                <a:avLst/>
              </a:prstGeom>
              <a:blipFill>
                <a:blip r:embed="rId5"/>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 name="Téglalap 43"/>
              <p:cNvSpPr/>
              <p:nvPr/>
            </p:nvSpPr>
            <p:spPr>
              <a:xfrm>
                <a:off x="4407073" y="2923768"/>
                <a:ext cx="415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44" name="Téglalap 43"/>
              <p:cNvSpPr>
                <a:spLocks noRot="1" noChangeAspect="1" noMove="1" noResize="1" noEditPoints="1" noAdjustHandles="1" noChangeArrowheads="1" noChangeShapeType="1" noTextEdit="1"/>
              </p:cNvSpPr>
              <p:nvPr/>
            </p:nvSpPr>
            <p:spPr>
              <a:xfrm>
                <a:off x="4407073" y="2923768"/>
                <a:ext cx="415947" cy="461665"/>
              </a:xfrm>
              <a:prstGeom prst="rect">
                <a:avLst/>
              </a:prstGeom>
              <a:blipFill>
                <a:blip r:embed="rId6"/>
                <a:stretch>
                  <a:fillRect/>
                </a:stretch>
              </a:blipFill>
            </p:spPr>
            <p:txBody>
              <a:bodyPr/>
              <a:lstStyle/>
              <a:p>
                <a:r>
                  <a:rPr lang="hu-HU">
                    <a:noFill/>
                  </a:rPr>
                  <a:t> </a:t>
                </a:r>
              </a:p>
            </p:txBody>
          </p:sp>
        </mc:Fallback>
      </mc:AlternateContent>
      <p:sp>
        <p:nvSpPr>
          <p:cNvPr id="45" name="Oval 1030"/>
          <p:cNvSpPr>
            <a:spLocks noChangeArrowheads="1"/>
          </p:cNvSpPr>
          <p:nvPr/>
        </p:nvSpPr>
        <p:spPr bwMode="auto">
          <a:xfrm>
            <a:off x="4161944" y="1539953"/>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7" name="Oval 1032"/>
          <p:cNvSpPr>
            <a:spLocks noChangeArrowheads="1"/>
          </p:cNvSpPr>
          <p:nvPr/>
        </p:nvSpPr>
        <p:spPr bwMode="auto">
          <a:xfrm>
            <a:off x="3757788" y="1961731"/>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6" name="Oval 1032"/>
          <p:cNvSpPr>
            <a:spLocks noChangeArrowheads="1"/>
          </p:cNvSpPr>
          <p:nvPr/>
        </p:nvSpPr>
        <p:spPr bwMode="auto">
          <a:xfrm>
            <a:off x="3856358" y="2361041"/>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0" name="Line 16"/>
          <p:cNvSpPr>
            <a:spLocks noChangeShapeType="1"/>
          </p:cNvSpPr>
          <p:nvPr/>
        </p:nvSpPr>
        <p:spPr bwMode="auto">
          <a:xfrm flipH="1" flipV="1">
            <a:off x="9369916" y="2540590"/>
            <a:ext cx="139106" cy="11191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 name="Line 1031"/>
          <p:cNvSpPr>
            <a:spLocks noChangeShapeType="1"/>
          </p:cNvSpPr>
          <p:nvPr/>
        </p:nvSpPr>
        <p:spPr bwMode="auto">
          <a:xfrm flipH="1">
            <a:off x="8312018" y="1822381"/>
            <a:ext cx="2563812" cy="121100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2" name="Line 19"/>
          <p:cNvSpPr>
            <a:spLocks noChangeShapeType="1"/>
          </p:cNvSpPr>
          <p:nvPr/>
        </p:nvSpPr>
        <p:spPr bwMode="auto">
          <a:xfrm>
            <a:off x="6173626" y="1781447"/>
            <a:ext cx="4708431" cy="2807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4" name="Line 1027"/>
          <p:cNvSpPr>
            <a:spLocks noChangeShapeType="1"/>
          </p:cNvSpPr>
          <p:nvPr/>
        </p:nvSpPr>
        <p:spPr bwMode="auto">
          <a:xfrm flipV="1">
            <a:off x="8312018" y="1480546"/>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5" name="Line 1028"/>
          <p:cNvSpPr>
            <a:spLocks noChangeShapeType="1"/>
          </p:cNvSpPr>
          <p:nvPr/>
        </p:nvSpPr>
        <p:spPr bwMode="auto">
          <a:xfrm>
            <a:off x="8312014" y="3028717"/>
            <a:ext cx="181785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6" name="Line 1031"/>
          <p:cNvSpPr>
            <a:spLocks noChangeShapeType="1"/>
          </p:cNvSpPr>
          <p:nvPr/>
        </p:nvSpPr>
        <p:spPr bwMode="auto">
          <a:xfrm>
            <a:off x="6173626" y="1782370"/>
            <a:ext cx="3259197" cy="187734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7" name="Oval 1030"/>
          <p:cNvSpPr>
            <a:spLocks noChangeArrowheads="1"/>
          </p:cNvSpPr>
          <p:nvPr/>
        </p:nvSpPr>
        <p:spPr bwMode="auto">
          <a:xfrm>
            <a:off x="10805856" y="173331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8" name="Line 1028"/>
          <p:cNvSpPr>
            <a:spLocks noChangeShapeType="1"/>
          </p:cNvSpPr>
          <p:nvPr/>
        </p:nvSpPr>
        <p:spPr bwMode="auto">
          <a:xfrm>
            <a:off x="8312018" y="3028718"/>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62" name="Téglalap 61"/>
              <p:cNvSpPr/>
              <p:nvPr/>
            </p:nvSpPr>
            <p:spPr>
              <a:xfrm>
                <a:off x="8643699" y="3659715"/>
                <a:ext cx="4344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62" name="Téglalap 61"/>
              <p:cNvSpPr>
                <a:spLocks noRot="1" noChangeAspect="1" noMove="1" noResize="1" noEditPoints="1" noAdjustHandles="1" noChangeArrowheads="1" noChangeShapeType="1" noTextEdit="1"/>
              </p:cNvSpPr>
              <p:nvPr/>
            </p:nvSpPr>
            <p:spPr>
              <a:xfrm>
                <a:off x="8643699" y="3659715"/>
                <a:ext cx="434413" cy="461665"/>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3" name="Téglalap 62"/>
              <p:cNvSpPr/>
              <p:nvPr/>
            </p:nvSpPr>
            <p:spPr>
              <a:xfrm>
                <a:off x="7888145" y="1320705"/>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63" name="Téglalap 62"/>
              <p:cNvSpPr>
                <a:spLocks noRot="1" noChangeAspect="1" noMove="1" noResize="1" noEditPoints="1" noAdjustHandles="1" noChangeArrowheads="1" noChangeShapeType="1" noTextEdit="1"/>
              </p:cNvSpPr>
              <p:nvPr/>
            </p:nvSpPr>
            <p:spPr>
              <a:xfrm>
                <a:off x="7888145" y="1320705"/>
                <a:ext cx="438389" cy="461665"/>
              </a:xfrm>
              <a:prstGeom prst="rect">
                <a:avLst/>
              </a:prstGeom>
              <a:blipFill>
                <a:blip r:embed="rId8"/>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5" name="Téglalap 64"/>
              <p:cNvSpPr/>
              <p:nvPr/>
            </p:nvSpPr>
            <p:spPr>
              <a:xfrm>
                <a:off x="9921899" y="3028718"/>
                <a:ext cx="415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65" name="Téglalap 64"/>
              <p:cNvSpPr>
                <a:spLocks noRot="1" noChangeAspect="1" noMove="1" noResize="1" noEditPoints="1" noAdjustHandles="1" noChangeArrowheads="1" noChangeShapeType="1" noTextEdit="1"/>
              </p:cNvSpPr>
              <p:nvPr/>
            </p:nvSpPr>
            <p:spPr>
              <a:xfrm>
                <a:off x="9921899" y="3028718"/>
                <a:ext cx="415947" cy="461665"/>
              </a:xfrm>
              <a:prstGeom prst="rect">
                <a:avLst/>
              </a:prstGeom>
              <a:blipFill>
                <a:blip r:embed="rId9"/>
                <a:stretch>
                  <a:fillRect/>
                </a:stretch>
              </a:blipFill>
            </p:spPr>
            <p:txBody>
              <a:bodyPr/>
              <a:lstStyle/>
              <a:p>
                <a:r>
                  <a:rPr lang="hu-HU">
                    <a:noFill/>
                  </a:rPr>
                  <a:t> </a:t>
                </a:r>
              </a:p>
            </p:txBody>
          </p:sp>
        </mc:Fallback>
      </mc:AlternateContent>
      <p:sp>
        <p:nvSpPr>
          <p:cNvPr id="66" name="Oval 1030"/>
          <p:cNvSpPr>
            <a:spLocks noChangeArrowheads="1"/>
          </p:cNvSpPr>
          <p:nvPr/>
        </p:nvSpPr>
        <p:spPr bwMode="auto">
          <a:xfrm>
            <a:off x="6097425" y="1705246"/>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67" name="Oval 1032"/>
          <p:cNvSpPr>
            <a:spLocks noChangeArrowheads="1"/>
          </p:cNvSpPr>
          <p:nvPr/>
        </p:nvSpPr>
        <p:spPr bwMode="auto">
          <a:xfrm>
            <a:off x="9432822" y="3583514"/>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68" name="Oval 1032"/>
          <p:cNvSpPr>
            <a:spLocks noChangeArrowheads="1"/>
          </p:cNvSpPr>
          <p:nvPr/>
        </p:nvSpPr>
        <p:spPr bwMode="auto">
          <a:xfrm>
            <a:off x="9302273" y="2464390"/>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2" name="Téglalap 1"/>
              <p:cNvSpPr/>
              <p:nvPr/>
            </p:nvSpPr>
            <p:spPr>
              <a:xfrm>
                <a:off x="4865873" y="1146365"/>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en-US" altLang="hu-HU" i="1">
                              <a:latin typeface="Cambria Math"/>
                            </a:rPr>
                            <m:t>𝑧</m:t>
                          </m:r>
                        </m:e>
                        <m:sub>
                          <m:r>
                            <a:rPr lang="en-US" altLang="hu-HU" i="1">
                              <a:latin typeface="Cambria Math"/>
                            </a:rPr>
                            <m:t>1</m:t>
                          </m:r>
                        </m:sub>
                      </m:sSub>
                      <m:r>
                        <a:rPr lang="en-US" altLang="hu-HU" i="1">
                          <a:latin typeface="Cambria Math"/>
                        </a:rPr>
                        <m:t>&gt;0</m:t>
                      </m:r>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4865873" y="1146365"/>
                <a:ext cx="1110369" cy="461665"/>
              </a:xfrm>
              <a:prstGeom prst="rect">
                <a:avLst/>
              </a:prstGeom>
              <a:blipFill>
                <a:blip r:embed="rId10"/>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1" name="Téglalap 70"/>
              <p:cNvSpPr/>
              <p:nvPr/>
            </p:nvSpPr>
            <p:spPr>
              <a:xfrm>
                <a:off x="3787887" y="1091345"/>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en-US" altLang="hu-HU" i="1">
                              <a:latin typeface="Cambria Math"/>
                            </a:rPr>
                            <m:t>𝑧</m:t>
                          </m:r>
                        </m:e>
                        <m:sub>
                          <m:r>
                            <a:rPr lang="en-US" altLang="hu-HU" i="1">
                              <a:latin typeface="Cambria Math"/>
                            </a:rPr>
                            <m:t>2</m:t>
                          </m:r>
                        </m:sub>
                      </m:sSub>
                      <m:r>
                        <a:rPr lang="en-US" altLang="hu-HU" i="1">
                          <a:latin typeface="Cambria Math"/>
                        </a:rPr>
                        <m:t>&gt;0</m:t>
                      </m:r>
                    </m:oMath>
                  </m:oMathPara>
                </a14:m>
                <a:endParaRPr lang="en-US" dirty="0"/>
              </a:p>
            </p:txBody>
          </p:sp>
        </mc:Choice>
        <mc:Fallback xmlns="">
          <p:sp>
            <p:nvSpPr>
              <p:cNvPr id="71" name="Téglalap 70"/>
              <p:cNvSpPr>
                <a:spLocks noRot="1" noChangeAspect="1" noMove="1" noResize="1" noEditPoints="1" noAdjustHandles="1" noChangeArrowheads="1" noChangeShapeType="1" noTextEdit="1"/>
              </p:cNvSpPr>
              <p:nvPr/>
            </p:nvSpPr>
            <p:spPr>
              <a:xfrm>
                <a:off x="3787887" y="1091345"/>
                <a:ext cx="1110369" cy="461665"/>
              </a:xfrm>
              <a:prstGeom prst="rect">
                <a:avLst/>
              </a:prstGeom>
              <a:blipFill>
                <a:blip r:embed="rId11"/>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2" name="Téglalap 71"/>
              <p:cNvSpPr/>
              <p:nvPr/>
            </p:nvSpPr>
            <p:spPr>
              <a:xfrm>
                <a:off x="10219934" y="1276274"/>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en-US" altLang="hu-HU" i="1">
                              <a:latin typeface="Cambria Math"/>
                            </a:rPr>
                            <m:t>𝑧</m:t>
                          </m:r>
                        </m:e>
                        <m:sub>
                          <m:r>
                            <a:rPr lang="en-US" altLang="hu-HU" i="1">
                              <a:latin typeface="Cambria Math"/>
                            </a:rPr>
                            <m:t>1</m:t>
                          </m:r>
                        </m:sub>
                      </m:sSub>
                      <m:r>
                        <a:rPr lang="en-US" altLang="hu-HU" i="1">
                          <a:latin typeface="Cambria Math"/>
                        </a:rPr>
                        <m:t>&gt;0</m:t>
                      </m:r>
                    </m:oMath>
                  </m:oMathPara>
                </a14:m>
                <a:endParaRPr lang="en-US" dirty="0"/>
              </a:p>
            </p:txBody>
          </p:sp>
        </mc:Choice>
        <mc:Fallback xmlns="">
          <p:sp>
            <p:nvSpPr>
              <p:cNvPr id="72" name="Téglalap 71"/>
              <p:cNvSpPr>
                <a:spLocks noRot="1" noChangeAspect="1" noMove="1" noResize="1" noEditPoints="1" noAdjustHandles="1" noChangeArrowheads="1" noChangeShapeType="1" noTextEdit="1"/>
              </p:cNvSpPr>
              <p:nvPr/>
            </p:nvSpPr>
            <p:spPr>
              <a:xfrm>
                <a:off x="10219934" y="1276274"/>
                <a:ext cx="1110369" cy="461665"/>
              </a:xfrm>
              <a:prstGeom prst="rect">
                <a:avLst/>
              </a:prstGeom>
              <a:blipFill>
                <a:blip r:embed="rId12"/>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3" name="Téglalap 72"/>
              <p:cNvSpPr/>
              <p:nvPr/>
            </p:nvSpPr>
            <p:spPr>
              <a:xfrm>
                <a:off x="5618441" y="1975577"/>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en-US" altLang="hu-HU" i="1">
                              <a:latin typeface="Cambria Math"/>
                            </a:rPr>
                            <m:t>𝑧</m:t>
                          </m:r>
                        </m:e>
                        <m:sub>
                          <m:r>
                            <a:rPr lang="en-US" altLang="hu-HU" i="1">
                              <a:latin typeface="Cambria Math"/>
                            </a:rPr>
                            <m:t>2</m:t>
                          </m:r>
                        </m:sub>
                      </m:sSub>
                      <m:r>
                        <a:rPr lang="en-US" altLang="hu-HU" i="1">
                          <a:latin typeface="Cambria Math"/>
                        </a:rPr>
                        <m:t>&lt;0</m:t>
                      </m:r>
                    </m:oMath>
                  </m:oMathPara>
                </a14:m>
                <a:endParaRPr lang="en-US" dirty="0"/>
              </a:p>
            </p:txBody>
          </p:sp>
        </mc:Choice>
        <mc:Fallback xmlns="">
          <p:sp>
            <p:nvSpPr>
              <p:cNvPr id="73" name="Téglalap 72"/>
              <p:cNvSpPr>
                <a:spLocks noRot="1" noChangeAspect="1" noMove="1" noResize="1" noEditPoints="1" noAdjustHandles="1" noChangeArrowheads="1" noChangeShapeType="1" noTextEdit="1"/>
              </p:cNvSpPr>
              <p:nvPr/>
            </p:nvSpPr>
            <p:spPr>
              <a:xfrm>
                <a:off x="5618441" y="1975577"/>
                <a:ext cx="1110369" cy="461665"/>
              </a:xfrm>
              <a:prstGeom prst="rect">
                <a:avLst/>
              </a:prstGeom>
              <a:blipFill>
                <a:blip r:embed="rId13"/>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5705859" y="3111329"/>
                <a:ext cx="1086131" cy="72231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i="1">
                          <a:latin typeface="Cambria Math"/>
                        </a:rPr>
                        <m:t>𝑤</m:t>
                      </m:r>
                      <m:r>
                        <a:rPr lang="en-US" altLang="hu-HU" i="1">
                          <a:latin typeface="Cambria Math"/>
                        </a:rPr>
                        <m:t>=</m:t>
                      </m:r>
                      <m:f>
                        <m:fPr>
                          <m:ctrlPr>
                            <a:rPr lang="en-US" altLang="hu-HU" i="1">
                              <a:latin typeface="Cambria Math"/>
                            </a:rPr>
                          </m:ctrlPr>
                        </m:fPr>
                        <m:num>
                          <m:r>
                            <a:rPr lang="en-US" altLang="hu-HU" i="1">
                              <a:latin typeface="Cambria Math"/>
                            </a:rPr>
                            <m:t>𝑧</m:t>
                          </m:r>
                        </m:num>
                        <m:den>
                          <m:r>
                            <a:rPr lang="en-US" altLang="hu-HU" i="1">
                              <a:latin typeface="Cambria Math"/>
                            </a:rPr>
                            <m:t>𝑑</m:t>
                          </m:r>
                        </m:den>
                      </m:f>
                    </m:oMath>
                  </m:oMathPara>
                </a14:m>
                <a:endParaRPr lang="en-US" dirty="0"/>
              </a:p>
            </p:txBody>
          </p:sp>
        </mc:Choice>
        <mc:Fallback xmlns="">
          <p:sp>
            <p:nvSpPr>
              <p:cNvPr id="3" name="Téglalap 2"/>
              <p:cNvSpPr>
                <a:spLocks noRot="1" noChangeAspect="1" noMove="1" noResize="1" noEditPoints="1" noAdjustHandles="1" noChangeArrowheads="1" noChangeShapeType="1" noTextEdit="1"/>
              </p:cNvSpPr>
              <p:nvPr/>
            </p:nvSpPr>
            <p:spPr>
              <a:xfrm>
                <a:off x="5705859" y="3111329"/>
                <a:ext cx="1086131" cy="722314"/>
              </a:xfrm>
              <a:prstGeom prst="rect">
                <a:avLst/>
              </a:prstGeom>
              <a:blipFill>
                <a:blip r:embed="rId14"/>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5" name="Téglalap 74"/>
              <p:cNvSpPr/>
              <p:nvPr/>
            </p:nvSpPr>
            <p:spPr>
              <a:xfrm>
                <a:off x="2807118" y="1618189"/>
                <a:ext cx="11933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hu-HU" altLang="hu-HU" i="1">
                              <a:latin typeface="Cambria Math"/>
                            </a:rPr>
                            <m:t>𝑤</m:t>
                          </m:r>
                        </m:e>
                        <m:sub>
                          <m:r>
                            <a:rPr lang="en-US" altLang="hu-HU" i="1">
                              <a:latin typeface="Cambria Math"/>
                            </a:rPr>
                            <m:t>2</m:t>
                          </m:r>
                        </m:sub>
                      </m:sSub>
                      <m:r>
                        <a:rPr lang="en-US" altLang="hu-HU" i="1">
                          <a:latin typeface="Cambria Math"/>
                        </a:rPr>
                        <m:t>&gt;0</m:t>
                      </m:r>
                    </m:oMath>
                  </m:oMathPara>
                </a14:m>
                <a:endParaRPr lang="en-US" dirty="0"/>
              </a:p>
            </p:txBody>
          </p:sp>
        </mc:Choice>
        <mc:Fallback xmlns="">
          <p:sp>
            <p:nvSpPr>
              <p:cNvPr id="75" name="Téglalap 74"/>
              <p:cNvSpPr>
                <a:spLocks noRot="1" noChangeAspect="1" noMove="1" noResize="1" noEditPoints="1" noAdjustHandles="1" noChangeArrowheads="1" noChangeShapeType="1" noTextEdit="1"/>
              </p:cNvSpPr>
              <p:nvPr/>
            </p:nvSpPr>
            <p:spPr>
              <a:xfrm>
                <a:off x="2807118" y="1618189"/>
                <a:ext cx="1193340" cy="461665"/>
              </a:xfrm>
              <a:prstGeom prst="rect">
                <a:avLst/>
              </a:prstGeom>
              <a:blipFill>
                <a:blip r:embed="rId15"/>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6" name="Téglalap 75"/>
              <p:cNvSpPr/>
              <p:nvPr/>
            </p:nvSpPr>
            <p:spPr>
              <a:xfrm>
                <a:off x="4161944" y="2355693"/>
                <a:ext cx="11862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hu-HU" altLang="hu-HU" i="1">
                              <a:latin typeface="Cambria Math"/>
                            </a:rPr>
                            <m:t>𝑤</m:t>
                          </m:r>
                        </m:e>
                        <m:sub>
                          <m:r>
                            <a:rPr lang="en-US" altLang="hu-HU" i="1">
                              <a:latin typeface="Cambria Math"/>
                            </a:rPr>
                            <m:t>1</m:t>
                          </m:r>
                        </m:sub>
                      </m:sSub>
                      <m:r>
                        <a:rPr lang="en-US" altLang="hu-HU" i="1">
                          <a:latin typeface="Cambria Math"/>
                        </a:rPr>
                        <m:t>&gt;0</m:t>
                      </m:r>
                    </m:oMath>
                  </m:oMathPara>
                </a14:m>
                <a:endParaRPr lang="en-US" dirty="0"/>
              </a:p>
            </p:txBody>
          </p:sp>
        </mc:Choice>
        <mc:Fallback xmlns="">
          <p:sp>
            <p:nvSpPr>
              <p:cNvPr id="76" name="Téglalap 75"/>
              <p:cNvSpPr>
                <a:spLocks noRot="1" noChangeAspect="1" noMove="1" noResize="1" noEditPoints="1" noAdjustHandles="1" noChangeArrowheads="1" noChangeShapeType="1" noTextEdit="1"/>
              </p:cNvSpPr>
              <p:nvPr/>
            </p:nvSpPr>
            <p:spPr>
              <a:xfrm>
                <a:off x="4161944" y="2355693"/>
                <a:ext cx="1186222" cy="461665"/>
              </a:xfrm>
              <a:prstGeom prst="rect">
                <a:avLst/>
              </a:prstGeom>
              <a:blipFill>
                <a:blip r:embed="rId16"/>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7" name="Téglalap 76"/>
              <p:cNvSpPr/>
              <p:nvPr/>
            </p:nvSpPr>
            <p:spPr>
              <a:xfrm>
                <a:off x="9593924" y="2385958"/>
                <a:ext cx="11862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hu-HU" altLang="hu-HU" i="1">
                              <a:latin typeface="Cambria Math"/>
                            </a:rPr>
                            <m:t>𝑤</m:t>
                          </m:r>
                        </m:e>
                        <m:sub>
                          <m:r>
                            <a:rPr lang="en-US" altLang="hu-HU" i="1">
                              <a:latin typeface="Cambria Math"/>
                            </a:rPr>
                            <m:t>1</m:t>
                          </m:r>
                        </m:sub>
                      </m:sSub>
                      <m:r>
                        <a:rPr lang="en-US" altLang="hu-HU" i="1">
                          <a:latin typeface="Cambria Math"/>
                        </a:rPr>
                        <m:t>&gt;0</m:t>
                      </m:r>
                    </m:oMath>
                  </m:oMathPara>
                </a14:m>
                <a:endParaRPr lang="en-US" dirty="0"/>
              </a:p>
            </p:txBody>
          </p:sp>
        </mc:Choice>
        <mc:Fallback xmlns="">
          <p:sp>
            <p:nvSpPr>
              <p:cNvPr id="77" name="Téglalap 76"/>
              <p:cNvSpPr>
                <a:spLocks noRot="1" noChangeAspect="1" noMove="1" noResize="1" noEditPoints="1" noAdjustHandles="1" noChangeArrowheads="1" noChangeShapeType="1" noTextEdit="1"/>
              </p:cNvSpPr>
              <p:nvPr/>
            </p:nvSpPr>
            <p:spPr>
              <a:xfrm>
                <a:off x="9593924" y="2385958"/>
                <a:ext cx="1186222" cy="461665"/>
              </a:xfrm>
              <a:prstGeom prst="rect">
                <a:avLst/>
              </a:prstGeom>
              <a:blipFill>
                <a:blip r:embed="rId17"/>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8" name="Téglalap 77"/>
              <p:cNvSpPr/>
              <p:nvPr/>
            </p:nvSpPr>
            <p:spPr>
              <a:xfrm>
                <a:off x="9707226" y="3478947"/>
                <a:ext cx="11933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hu-HU" altLang="hu-HU" i="1">
                              <a:latin typeface="Cambria Math"/>
                            </a:rPr>
                            <m:t>𝑤</m:t>
                          </m:r>
                        </m:e>
                        <m:sub>
                          <m:r>
                            <a:rPr lang="en-US" altLang="hu-HU" i="1">
                              <a:latin typeface="Cambria Math"/>
                            </a:rPr>
                            <m:t>2</m:t>
                          </m:r>
                        </m:sub>
                      </m:sSub>
                      <m:r>
                        <a:rPr lang="en-US" altLang="hu-HU" i="1">
                          <a:latin typeface="Cambria Math"/>
                        </a:rPr>
                        <m:t>&lt;0</m:t>
                      </m:r>
                    </m:oMath>
                  </m:oMathPara>
                </a14:m>
                <a:endParaRPr lang="en-US" dirty="0"/>
              </a:p>
            </p:txBody>
          </p:sp>
        </mc:Choice>
        <mc:Fallback xmlns="">
          <p:sp>
            <p:nvSpPr>
              <p:cNvPr id="78" name="Téglalap 77"/>
              <p:cNvSpPr>
                <a:spLocks noRot="1" noChangeAspect="1" noMove="1" noResize="1" noEditPoints="1" noAdjustHandles="1" noChangeArrowheads="1" noChangeShapeType="1" noTextEdit="1"/>
              </p:cNvSpPr>
              <p:nvPr/>
            </p:nvSpPr>
            <p:spPr>
              <a:xfrm>
                <a:off x="9707226" y="3478947"/>
                <a:ext cx="1193340" cy="461665"/>
              </a:xfrm>
              <a:prstGeom prst="rect">
                <a:avLst/>
              </a:prstGeom>
              <a:blipFill>
                <a:blip r:embed="rId18"/>
                <a:stretch>
                  <a:fillRect b="-2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291263" y="4679572"/>
                <a:ext cx="9829092" cy="569387"/>
              </a:xfrm>
              <a:prstGeom prst="rect">
                <a:avLst/>
              </a:prstGeom>
            </p:spPr>
            <p:txBody>
              <a:bodyPr wrap="square">
                <a:spAutoFit/>
              </a:bodyPr>
              <a:lstStyle/>
              <a:p>
                <a14:m>
                  <m:oMath xmlns:m="http://schemas.openxmlformats.org/officeDocument/2006/math">
                    <m:d>
                      <m:dPr>
                        <m:begChr m:val="["/>
                        <m:endChr m:val="]"/>
                        <m:ctrlPr>
                          <a:rPr lang="en-US" altLang="hu-HU" i="1">
                            <a:latin typeface="Cambria Math"/>
                          </a:rPr>
                        </m:ctrlPr>
                      </m:dPr>
                      <m:e>
                        <m:r>
                          <a:rPr lang="en-US" altLang="hu-HU" i="1">
                            <a:latin typeface="Cambria Math"/>
                          </a:rPr>
                          <m:t>𝑋</m:t>
                        </m:r>
                        <m:d>
                          <m:dPr>
                            <m:ctrlPr>
                              <a:rPr lang="en-US" altLang="hu-HU" i="1">
                                <a:latin typeface="Cambria Math"/>
                              </a:rPr>
                            </m:ctrlPr>
                          </m:dPr>
                          <m:e>
                            <m:r>
                              <a:rPr lang="en-US" altLang="hu-HU" i="1">
                                <a:latin typeface="Cambria Math"/>
                              </a:rPr>
                              <m:t>𝑡</m:t>
                            </m:r>
                          </m:e>
                        </m:d>
                        <m:r>
                          <a:rPr lang="en-US" altLang="hu-HU" i="1">
                            <a:latin typeface="Cambria Math"/>
                          </a:rPr>
                          <m:t>,</m:t>
                        </m:r>
                        <m:r>
                          <a:rPr lang="en-US" altLang="hu-HU" i="1">
                            <a:latin typeface="Cambria Math"/>
                          </a:rPr>
                          <m:t>𝑌</m:t>
                        </m:r>
                        <m:d>
                          <m:dPr>
                            <m:ctrlPr>
                              <a:rPr lang="en-US" altLang="hu-HU" i="1">
                                <a:latin typeface="Cambria Math"/>
                              </a:rPr>
                            </m:ctrlPr>
                          </m:dPr>
                          <m:e>
                            <m:r>
                              <a:rPr lang="en-US" altLang="hu-HU" i="1">
                                <a:latin typeface="Cambria Math"/>
                              </a:rPr>
                              <m:t>𝑡</m:t>
                            </m:r>
                          </m:e>
                        </m:d>
                        <m:r>
                          <a:rPr lang="en-US" altLang="hu-HU" i="1">
                            <a:latin typeface="Cambria Math"/>
                          </a:rPr>
                          <m:t>,</m:t>
                        </m:r>
                        <m:r>
                          <a:rPr lang="en-US" altLang="hu-HU" i="1">
                            <a:latin typeface="Cambria Math"/>
                          </a:rPr>
                          <m:t>𝑍</m:t>
                        </m:r>
                        <m:d>
                          <m:dPr>
                            <m:ctrlPr>
                              <a:rPr lang="en-US" altLang="hu-HU" i="1">
                                <a:latin typeface="Cambria Math"/>
                              </a:rPr>
                            </m:ctrlPr>
                          </m:dPr>
                          <m:e>
                            <m:r>
                              <a:rPr lang="en-US" altLang="hu-HU" i="1">
                                <a:latin typeface="Cambria Math"/>
                              </a:rPr>
                              <m:t>𝑡</m:t>
                            </m:r>
                          </m:e>
                        </m:d>
                        <m:r>
                          <a:rPr lang="en-US" altLang="hu-HU" i="1">
                            <a:latin typeface="Cambria Math"/>
                          </a:rPr>
                          <m:t>,</m:t>
                        </m:r>
                        <m:r>
                          <a:rPr lang="hu-HU" altLang="hu-HU" i="1">
                            <a:latin typeface="Cambria Math"/>
                          </a:rPr>
                          <m:t>𝑤</m:t>
                        </m:r>
                        <m:d>
                          <m:dPr>
                            <m:ctrlPr>
                              <a:rPr lang="en-US" altLang="hu-HU" i="1">
                                <a:latin typeface="Cambria Math"/>
                              </a:rPr>
                            </m:ctrlPr>
                          </m:dPr>
                          <m:e>
                            <m:r>
                              <a:rPr lang="en-US" altLang="hu-HU" i="1">
                                <a:latin typeface="Cambria Math"/>
                              </a:rPr>
                              <m:t>𝑡</m:t>
                            </m:r>
                          </m:e>
                        </m:d>
                      </m:e>
                    </m:d>
                    <m:r>
                      <a:rPr lang="en-US" altLang="hu-HU" i="1">
                        <a:latin typeface="Cambria Math"/>
                      </a:rPr>
                      <m:t>=[</m:t>
                    </m:r>
                    <m:sSub>
                      <m:sSubPr>
                        <m:ctrlPr>
                          <a:rPr lang="en-US" altLang="hu-HU" i="1">
                            <a:latin typeface="Cambria Math"/>
                          </a:rPr>
                        </m:ctrlPr>
                      </m:sSubPr>
                      <m:e>
                        <m:r>
                          <a:rPr lang="en-US" altLang="hu-HU" i="1">
                            <a:latin typeface="Cambria Math"/>
                          </a:rPr>
                          <m:t>𝑋</m:t>
                        </m:r>
                      </m:e>
                      <m:sub>
                        <m:r>
                          <a:rPr lang="en-US" altLang="hu-HU" i="1">
                            <a:latin typeface="Cambria Math"/>
                          </a:rPr>
                          <m:t>1</m:t>
                        </m:r>
                      </m:sub>
                    </m:sSub>
                  </m:oMath>
                </a14:m>
                <a:r>
                  <a:rPr lang="en-US" altLang="hu-HU" dirty="0"/>
                  <a:t>, </a:t>
                </a:r>
                <a14:m>
                  <m:oMath xmlns:m="http://schemas.openxmlformats.org/officeDocument/2006/math">
                    <m:sSub>
                      <m:sSubPr>
                        <m:ctrlPr>
                          <a:rPr lang="en-US" altLang="hu-HU" i="1">
                            <a:latin typeface="Cambria Math"/>
                          </a:rPr>
                        </m:ctrlPr>
                      </m:sSubPr>
                      <m:e>
                        <m:r>
                          <a:rPr lang="en-US" altLang="hu-HU" i="1">
                            <a:latin typeface="Cambria Math"/>
                          </a:rPr>
                          <m:t>𝑌</m:t>
                        </m:r>
                      </m:e>
                      <m:sub>
                        <m:r>
                          <a:rPr lang="en-US" altLang="hu-HU" i="1">
                            <a:latin typeface="Cambria Math"/>
                          </a:rPr>
                          <m:t>1</m:t>
                        </m:r>
                      </m:sub>
                    </m:sSub>
                    <m:r>
                      <a:rPr lang="en-US" altLang="hu-HU" i="1">
                        <a:latin typeface="Cambria Math"/>
                      </a:rPr>
                      <m:t>,</m:t>
                    </m:r>
                    <m:sSub>
                      <m:sSubPr>
                        <m:ctrlPr>
                          <a:rPr lang="en-US" altLang="hu-HU" i="1">
                            <a:latin typeface="Cambria Math"/>
                          </a:rPr>
                        </m:ctrlPr>
                      </m:sSubPr>
                      <m:e>
                        <m:r>
                          <a:rPr lang="en-US" altLang="hu-HU" i="1">
                            <a:latin typeface="Cambria Math"/>
                          </a:rPr>
                          <m:t>𝑍</m:t>
                        </m:r>
                      </m:e>
                      <m:sub>
                        <m:r>
                          <a:rPr lang="en-US" altLang="hu-HU" i="1">
                            <a:latin typeface="Cambria Math"/>
                          </a:rPr>
                          <m:t>1</m:t>
                        </m:r>
                      </m:sub>
                    </m:sSub>
                    <m:r>
                      <a:rPr lang="en-US" altLang="hu-HU" i="1">
                        <a:latin typeface="Cambria Math"/>
                      </a:rPr>
                      <m:t>,</m:t>
                    </m:r>
                    <m:sSub>
                      <m:sSubPr>
                        <m:ctrlPr>
                          <a:rPr lang="en-US" altLang="hu-HU" i="1">
                            <a:latin typeface="Cambria Math"/>
                          </a:rPr>
                        </m:ctrlPr>
                      </m:sSubPr>
                      <m:e>
                        <m:r>
                          <a:rPr lang="hu-HU" altLang="hu-HU" i="1">
                            <a:latin typeface="Cambria Math"/>
                          </a:rPr>
                          <m:t>𝑤</m:t>
                        </m:r>
                      </m:e>
                      <m:sub>
                        <m:r>
                          <a:rPr lang="en-US" altLang="hu-HU" i="1">
                            <a:latin typeface="Cambria Math"/>
                          </a:rPr>
                          <m:t>1</m:t>
                        </m:r>
                      </m:sub>
                    </m:sSub>
                    <m:r>
                      <a:rPr lang="en-US" altLang="hu-HU" i="1">
                        <a:latin typeface="Cambria Math"/>
                      </a:rPr>
                      <m:t>]</m:t>
                    </m:r>
                    <m:r>
                      <a:rPr lang="en-US" altLang="hu-HU" i="1">
                        <a:latin typeface="Cambria Math"/>
                      </a:rPr>
                      <m:t>𝑡</m:t>
                    </m:r>
                    <m:r>
                      <a:rPr lang="en-US" altLang="hu-HU" i="1">
                        <a:latin typeface="Cambria Math"/>
                      </a:rPr>
                      <m:t>+[</m:t>
                    </m:r>
                    <m:sSub>
                      <m:sSubPr>
                        <m:ctrlPr>
                          <a:rPr lang="en-US" altLang="hu-HU" i="1">
                            <a:latin typeface="Cambria Math"/>
                          </a:rPr>
                        </m:ctrlPr>
                      </m:sSubPr>
                      <m:e>
                        <m:r>
                          <a:rPr lang="en-US" altLang="hu-HU" i="1">
                            <a:latin typeface="Cambria Math"/>
                          </a:rPr>
                          <m:t>𝑋</m:t>
                        </m:r>
                      </m:e>
                      <m:sub>
                        <m:r>
                          <a:rPr lang="en-US" altLang="hu-HU" i="1">
                            <a:latin typeface="Cambria Math"/>
                          </a:rPr>
                          <m:t>2</m:t>
                        </m:r>
                      </m:sub>
                    </m:sSub>
                  </m:oMath>
                </a14:m>
                <a:r>
                  <a:rPr lang="en-US" altLang="hu-HU" dirty="0"/>
                  <a:t>,</a:t>
                </a:r>
                <a14:m>
                  <m:oMath xmlns:m="http://schemas.openxmlformats.org/officeDocument/2006/math">
                    <m:sSub>
                      <m:sSubPr>
                        <m:ctrlPr>
                          <a:rPr lang="en-US" altLang="hu-HU" i="1">
                            <a:latin typeface="Cambria Math"/>
                          </a:rPr>
                        </m:ctrlPr>
                      </m:sSubPr>
                      <m:e>
                        <m:r>
                          <a:rPr lang="en-US" altLang="hu-HU" i="1">
                            <a:latin typeface="Cambria Math"/>
                          </a:rPr>
                          <m:t>𝑌</m:t>
                        </m:r>
                      </m:e>
                      <m:sub>
                        <m:r>
                          <a:rPr lang="en-US" altLang="hu-HU" i="1">
                            <a:latin typeface="Cambria Math"/>
                          </a:rPr>
                          <m:t>2</m:t>
                        </m:r>
                      </m:sub>
                    </m:sSub>
                    <m:r>
                      <a:rPr lang="en-US" altLang="hu-HU" i="1">
                        <a:latin typeface="Cambria Math"/>
                      </a:rPr>
                      <m:t>,</m:t>
                    </m:r>
                    <m:sSub>
                      <m:sSubPr>
                        <m:ctrlPr>
                          <a:rPr lang="en-US" altLang="hu-HU" i="1">
                            <a:latin typeface="Cambria Math"/>
                          </a:rPr>
                        </m:ctrlPr>
                      </m:sSubPr>
                      <m:e>
                        <m:r>
                          <a:rPr lang="en-US" altLang="hu-HU" i="1">
                            <a:latin typeface="Cambria Math"/>
                          </a:rPr>
                          <m:t>𝑍</m:t>
                        </m:r>
                      </m:e>
                      <m:sub>
                        <m:r>
                          <a:rPr lang="en-US" altLang="hu-HU" i="1">
                            <a:latin typeface="Cambria Math"/>
                          </a:rPr>
                          <m:t>2</m:t>
                        </m:r>
                      </m:sub>
                    </m:sSub>
                    <m:r>
                      <a:rPr lang="en-US" altLang="hu-HU" i="1">
                        <a:latin typeface="Cambria Math"/>
                      </a:rPr>
                      <m:t>,</m:t>
                    </m:r>
                    <m:sSub>
                      <m:sSubPr>
                        <m:ctrlPr>
                          <a:rPr lang="en-US" altLang="hu-HU" i="1">
                            <a:latin typeface="Cambria Math"/>
                          </a:rPr>
                        </m:ctrlPr>
                      </m:sSubPr>
                      <m:e>
                        <m:r>
                          <a:rPr lang="hu-HU" altLang="hu-HU" i="1">
                            <a:latin typeface="Cambria Math"/>
                          </a:rPr>
                          <m:t>𝑤</m:t>
                        </m:r>
                      </m:e>
                      <m:sub>
                        <m:r>
                          <a:rPr lang="en-US" altLang="hu-HU" i="1">
                            <a:latin typeface="Cambria Math"/>
                          </a:rPr>
                          <m:t>2</m:t>
                        </m:r>
                      </m:sub>
                    </m:sSub>
                    <m:r>
                      <a:rPr lang="en-US" altLang="hu-HU" i="1">
                        <a:latin typeface="Cambria Math"/>
                      </a:rPr>
                      <m:t>](1−</m:t>
                    </m:r>
                    <m:r>
                      <a:rPr lang="en-US" altLang="hu-HU" i="1">
                        <a:latin typeface="Cambria Math"/>
                      </a:rPr>
                      <m:t>𝑡</m:t>
                    </m:r>
                    <m:r>
                      <a:rPr lang="en-US" altLang="hu-HU" i="1">
                        <a:latin typeface="Cambria Math"/>
                      </a:rPr>
                      <m:t>)</m:t>
                    </m:r>
                  </m:oMath>
                </a14:m>
                <a:endParaRPr lang="hu-HU" altLang="hu-HU" dirty="0"/>
              </a:p>
              <a:p>
                <a:endParaRPr lang="en-US" altLang="hu-HU" sz="700" dirty="0"/>
              </a:p>
            </p:txBody>
          </p:sp>
        </mc:Choice>
        <mc:Fallback xmlns="">
          <p:sp>
            <p:nvSpPr>
              <p:cNvPr id="4" name="Téglalap 3"/>
              <p:cNvSpPr>
                <a:spLocks noRot="1" noChangeAspect="1" noMove="1" noResize="1" noEditPoints="1" noAdjustHandles="1" noChangeArrowheads="1" noChangeShapeType="1" noTextEdit="1"/>
              </p:cNvSpPr>
              <p:nvPr/>
            </p:nvSpPr>
            <p:spPr>
              <a:xfrm>
                <a:off x="291263" y="4679572"/>
                <a:ext cx="9829092" cy="569387"/>
              </a:xfrm>
              <a:prstGeom prst="rect">
                <a:avLst/>
              </a:prstGeom>
              <a:blipFill rotWithShape="1">
                <a:blip r:embed="rId19"/>
                <a:stretch>
                  <a:fillRect t="-8602" b="-5376"/>
                </a:stretch>
              </a:blipFill>
            </p:spPr>
            <p:txBody>
              <a:bodyPr/>
              <a:lstStyle/>
              <a:p>
                <a:r>
                  <a:rPr lang="en-US">
                    <a:noFill/>
                  </a:rPr>
                  <a:t> </a:t>
                </a:r>
              </a:p>
            </p:txBody>
          </p:sp>
        </mc:Fallback>
      </mc:AlternateContent>
      <p:cxnSp>
        <p:nvCxnSpPr>
          <p:cNvPr id="6" name="Egyenes összekötő nyíllal 5"/>
          <p:cNvCxnSpPr/>
          <p:nvPr/>
        </p:nvCxnSpPr>
        <p:spPr>
          <a:xfrm flipV="1">
            <a:off x="9742481" y="4854956"/>
            <a:ext cx="0" cy="18863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églalap 10"/>
              <p:cNvSpPr/>
              <p:nvPr/>
            </p:nvSpPr>
            <p:spPr>
              <a:xfrm>
                <a:off x="9120336" y="4763094"/>
                <a:ext cx="6145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hu-HU" altLang="hu-HU" i="1">
                              <a:latin typeface="Cambria Math"/>
                            </a:rPr>
                            <m:t>𝑤</m:t>
                          </m:r>
                        </m:e>
                        <m:sub>
                          <m:r>
                            <a:rPr lang="hu-HU" altLang="hu-HU" b="0" i="1" smtClean="0">
                              <a:latin typeface="Cambria Math" panose="02040503050406030204" pitchFamily="18" charset="0"/>
                            </a:rPr>
                            <m:t>1</m:t>
                          </m:r>
                        </m:sub>
                      </m:sSub>
                    </m:oMath>
                  </m:oMathPara>
                </a14:m>
                <a:endParaRPr lang="hu-HU" dirty="0"/>
              </a:p>
            </p:txBody>
          </p:sp>
        </mc:Choice>
        <mc:Fallback xmlns="">
          <p:sp>
            <p:nvSpPr>
              <p:cNvPr id="11" name="Téglalap 10"/>
              <p:cNvSpPr>
                <a:spLocks noRot="1" noChangeAspect="1" noMove="1" noResize="1" noEditPoints="1" noAdjustHandles="1" noChangeArrowheads="1" noChangeShapeType="1" noTextEdit="1"/>
              </p:cNvSpPr>
              <p:nvPr/>
            </p:nvSpPr>
            <p:spPr>
              <a:xfrm>
                <a:off x="9120336" y="4763094"/>
                <a:ext cx="614527" cy="461665"/>
              </a:xfrm>
              <a:prstGeom prst="rect">
                <a:avLst/>
              </a:prstGeom>
              <a:blipFill>
                <a:blip r:embed="rId20"/>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11338000" y="5717865"/>
                <a:ext cx="3909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𝑡</m:t>
                      </m:r>
                    </m:oMath>
                  </m:oMathPara>
                </a14:m>
                <a:endParaRPr lang="hu-HU" dirty="0"/>
              </a:p>
            </p:txBody>
          </p:sp>
        </mc:Choice>
        <mc:Fallback xmlns="">
          <p:sp>
            <p:nvSpPr>
              <p:cNvPr id="12" name="Téglalap 11"/>
              <p:cNvSpPr>
                <a:spLocks noRot="1" noChangeAspect="1" noMove="1" noResize="1" noEditPoints="1" noAdjustHandles="1" noChangeArrowheads="1" noChangeShapeType="1" noTextEdit="1"/>
              </p:cNvSpPr>
              <p:nvPr/>
            </p:nvSpPr>
            <p:spPr>
              <a:xfrm>
                <a:off x="11338000" y="5717865"/>
                <a:ext cx="390940" cy="461665"/>
              </a:xfrm>
              <a:prstGeom prst="rect">
                <a:avLst/>
              </a:prstGeom>
              <a:blipFill>
                <a:blip r:embed="rId21"/>
                <a:stretch>
                  <a:fillRect/>
                </a:stretch>
              </a:blipFill>
            </p:spPr>
            <p:txBody>
              <a:bodyPr/>
              <a:lstStyle/>
              <a:p>
                <a:r>
                  <a:rPr lang="hu-HU">
                    <a:noFill/>
                  </a:rPr>
                  <a:t> </a:t>
                </a:r>
              </a:p>
            </p:txBody>
          </p:sp>
        </mc:Fallback>
      </mc:AlternateContent>
      <p:cxnSp>
        <p:nvCxnSpPr>
          <p:cNvPr id="69" name="Egyenes összekötő nyíllal 68"/>
          <p:cNvCxnSpPr/>
          <p:nvPr/>
        </p:nvCxnSpPr>
        <p:spPr>
          <a:xfrm>
            <a:off x="9662550" y="5121188"/>
            <a:ext cx="1692188"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Egyenes összekötő nyíllal 73"/>
          <p:cNvCxnSpPr/>
          <p:nvPr/>
        </p:nvCxnSpPr>
        <p:spPr>
          <a:xfrm>
            <a:off x="9645812" y="5668279"/>
            <a:ext cx="1692188"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églalap 78"/>
              <p:cNvSpPr/>
              <p:nvPr/>
            </p:nvSpPr>
            <p:spPr>
              <a:xfrm>
                <a:off x="10827869" y="5897699"/>
                <a:ext cx="366240"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hu-HU" altLang="hu-HU" b="0" i="1" smtClean="0">
                          <a:latin typeface="Cambria Math" panose="02040503050406030204" pitchFamily="18" charset="0"/>
                        </a:rPr>
                        <m:t>1</m:t>
                      </m:r>
                    </m:oMath>
                  </m:oMathPara>
                </a14:m>
                <a:endParaRPr lang="hu-HU" dirty="0"/>
              </a:p>
            </p:txBody>
          </p:sp>
        </mc:Choice>
        <mc:Fallback xmlns="">
          <p:sp>
            <p:nvSpPr>
              <p:cNvPr id="79" name="Téglalap 78"/>
              <p:cNvSpPr>
                <a:spLocks noRot="1" noChangeAspect="1" noMove="1" noResize="1" noEditPoints="1" noAdjustHandles="1" noChangeArrowheads="1" noChangeShapeType="1" noTextEdit="1"/>
              </p:cNvSpPr>
              <p:nvPr/>
            </p:nvSpPr>
            <p:spPr>
              <a:xfrm>
                <a:off x="10827869" y="5897699"/>
                <a:ext cx="366240" cy="461665"/>
              </a:xfrm>
              <a:prstGeom prst="rect">
                <a:avLst/>
              </a:prstGeom>
              <a:blipFill>
                <a:blip r:embed="rId22"/>
                <a:stretch>
                  <a:fillRect l="-1667" r="-333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1" name="Téglalap 80"/>
              <p:cNvSpPr/>
              <p:nvPr/>
            </p:nvSpPr>
            <p:spPr>
              <a:xfrm>
                <a:off x="9548656" y="5889992"/>
                <a:ext cx="366240"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rPr>
                        <m:t>0</m:t>
                      </m:r>
                    </m:oMath>
                  </m:oMathPara>
                </a14:m>
                <a:endParaRPr lang="hu-HU" dirty="0"/>
              </a:p>
            </p:txBody>
          </p:sp>
        </mc:Choice>
        <mc:Fallback xmlns="">
          <p:sp>
            <p:nvSpPr>
              <p:cNvPr id="81" name="Téglalap 80"/>
              <p:cNvSpPr>
                <a:spLocks noRot="1" noChangeAspect="1" noMove="1" noResize="1" noEditPoints="1" noAdjustHandles="1" noChangeArrowheads="1" noChangeShapeType="1" noTextEdit="1"/>
              </p:cNvSpPr>
              <p:nvPr/>
            </p:nvSpPr>
            <p:spPr>
              <a:xfrm>
                <a:off x="9548656" y="5889992"/>
                <a:ext cx="366240" cy="461665"/>
              </a:xfrm>
              <a:prstGeom prst="rect">
                <a:avLst/>
              </a:prstGeom>
              <a:blipFill>
                <a:blip r:embed="rId23"/>
                <a:stretch>
                  <a:fillRect l="-1667" r="-3333"/>
                </a:stretch>
              </a:blipFill>
            </p:spPr>
            <p:txBody>
              <a:bodyPr/>
              <a:lstStyle/>
              <a:p>
                <a:r>
                  <a:rPr lang="hu-HU">
                    <a:noFill/>
                  </a:rPr>
                  <a:t> </a:t>
                </a:r>
              </a:p>
            </p:txBody>
          </p:sp>
        </mc:Fallback>
      </mc:AlternateContent>
      <p:cxnSp>
        <p:nvCxnSpPr>
          <p:cNvPr id="17" name="Egyenes összekötő 16"/>
          <p:cNvCxnSpPr>
            <a:stCxn id="10" idx="3"/>
          </p:cNvCxnSpPr>
          <p:nvPr/>
        </p:nvCxnSpPr>
        <p:spPr>
          <a:xfrm flipV="1">
            <a:off x="9749599" y="5124918"/>
            <a:ext cx="1261390" cy="543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Egyenes összekötő nyíllal 58"/>
          <p:cNvCxnSpPr/>
          <p:nvPr/>
        </p:nvCxnSpPr>
        <p:spPr>
          <a:xfrm>
            <a:off x="9652345" y="5971080"/>
            <a:ext cx="16921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gyenes összekötő 81"/>
          <p:cNvCxnSpPr>
            <a:stCxn id="81" idx="2"/>
          </p:cNvCxnSpPr>
          <p:nvPr/>
        </p:nvCxnSpPr>
        <p:spPr>
          <a:xfrm flipV="1">
            <a:off x="9731776" y="5121188"/>
            <a:ext cx="1279213" cy="12304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églalap 9"/>
              <p:cNvSpPr/>
              <p:nvPr/>
            </p:nvSpPr>
            <p:spPr>
              <a:xfrm>
                <a:off x="9127954" y="5437447"/>
                <a:ext cx="6216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hu-HU" altLang="hu-HU" i="1">
                              <a:latin typeface="Cambria Math"/>
                            </a:rPr>
                            <m:t>𝑤</m:t>
                          </m:r>
                        </m:e>
                        <m:sub>
                          <m:r>
                            <a:rPr lang="hu-HU" altLang="hu-HU" b="0" i="1" smtClean="0">
                              <a:latin typeface="Cambria Math" panose="02040503050406030204" pitchFamily="18" charset="0"/>
                            </a:rPr>
                            <m:t>2</m:t>
                          </m:r>
                        </m:sub>
                      </m:sSub>
                    </m:oMath>
                  </m:oMathPara>
                </a14:m>
                <a:endParaRPr lang="hu-HU" dirty="0"/>
              </a:p>
            </p:txBody>
          </p:sp>
        </mc:Choice>
        <mc:Fallback xmlns="">
          <p:sp>
            <p:nvSpPr>
              <p:cNvPr id="10" name="Téglalap 9"/>
              <p:cNvSpPr>
                <a:spLocks noRot="1" noChangeAspect="1" noMove="1" noResize="1" noEditPoints="1" noAdjustHandles="1" noChangeArrowheads="1" noChangeShapeType="1" noTextEdit="1"/>
              </p:cNvSpPr>
              <p:nvPr/>
            </p:nvSpPr>
            <p:spPr>
              <a:xfrm>
                <a:off x="9127954" y="5437447"/>
                <a:ext cx="621645" cy="461665"/>
              </a:xfrm>
              <a:prstGeom prst="rect">
                <a:avLst/>
              </a:prstGeom>
              <a:blipFill>
                <a:blip r:embed="rId24"/>
                <a:stretch>
                  <a:fillRect b="-1316"/>
                </a:stretch>
              </a:blipFill>
            </p:spPr>
            <p:txBody>
              <a:bodyPr/>
              <a:lstStyle/>
              <a:p>
                <a:r>
                  <a:rPr lang="hu-HU">
                    <a:noFill/>
                  </a:rPr>
                  <a:t> </a:t>
                </a:r>
              </a:p>
            </p:txBody>
          </p:sp>
        </mc:Fallback>
      </mc:AlternateContent>
      <p:sp>
        <p:nvSpPr>
          <p:cNvPr id="27" name="Téglalap 26"/>
          <p:cNvSpPr/>
          <p:nvPr/>
        </p:nvSpPr>
        <p:spPr>
          <a:xfrm>
            <a:off x="8911208" y="4635160"/>
            <a:ext cx="3081869" cy="2178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85" name="Téglalap 84"/>
              <p:cNvSpPr/>
              <p:nvPr/>
            </p:nvSpPr>
            <p:spPr>
              <a:xfrm>
                <a:off x="27521" y="1918547"/>
                <a:ext cx="2462405" cy="14529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hu-HU" i="1">
                              <a:latin typeface="Cambria Math"/>
                            </a:rPr>
                          </m:ctrlPr>
                        </m:dPr>
                        <m:e>
                          <m:m>
                            <m:mPr>
                              <m:mcs>
                                <m:mc>
                                  <m:mcPr>
                                    <m:count m:val="2"/>
                                    <m:mcJc m:val="center"/>
                                  </m:mcPr>
                                </m:mc>
                              </m:mcs>
                              <m:ctrlPr>
                                <a:rPr lang="en-US" altLang="hu-HU" i="1">
                                  <a:latin typeface="Cambria Math"/>
                                </a:rPr>
                              </m:ctrlPr>
                            </m:mPr>
                            <m:mr>
                              <m:e>
                                <m:m>
                                  <m:mPr>
                                    <m:mcs>
                                      <m:mc>
                                        <m:mcPr>
                                          <m:count m:val="2"/>
                                          <m:mcJc m:val="center"/>
                                        </m:mcPr>
                                      </m:mc>
                                    </m:mcs>
                                    <m:ctrlPr>
                                      <a:rPr lang="en-US" altLang="hu-HU" i="1">
                                        <a:latin typeface="Cambria Math"/>
                                      </a:rPr>
                                    </m:ctrlPr>
                                  </m:mPr>
                                  <m:mr>
                                    <m:e>
                                      <m:r>
                                        <m:rPr>
                                          <m:brk m:alnAt="7"/>
                                        </m:rPr>
                                        <a:rPr lang="en-US" altLang="hu-HU" i="1">
                                          <a:latin typeface="Cambria Math"/>
                                        </a:rPr>
                                        <m:t>1</m:t>
                                      </m:r>
                                    </m:e>
                                    <m:e>
                                      <m:r>
                                        <a:rPr lang="en-US" altLang="hu-HU" i="1">
                                          <a:latin typeface="Cambria Math"/>
                                        </a:rPr>
                                        <m:t>0</m:t>
                                      </m:r>
                                    </m:e>
                                  </m:mr>
                                  <m:mr>
                                    <m:e>
                                      <m:r>
                                        <a:rPr lang="en-US" altLang="hu-HU" i="1">
                                          <a:latin typeface="Cambria Math"/>
                                        </a:rPr>
                                        <m:t>0</m:t>
                                      </m:r>
                                    </m:e>
                                    <m:e>
                                      <m:r>
                                        <a:rPr lang="en-US" altLang="hu-HU" i="1">
                                          <a:latin typeface="Cambria Math"/>
                                        </a:rPr>
                                        <m:t>1</m:t>
                                      </m:r>
                                    </m:e>
                                  </m:mr>
                                </m:m>
                              </m:e>
                              <m:e>
                                <m:m>
                                  <m:mPr>
                                    <m:mcs>
                                      <m:mc>
                                        <m:mcPr>
                                          <m:count m:val="2"/>
                                          <m:mcJc m:val="center"/>
                                        </m:mcPr>
                                      </m:mc>
                                    </m:mcs>
                                    <m:ctrlPr>
                                      <a:rPr lang="en-US" altLang="hu-HU" i="1">
                                        <a:latin typeface="Cambria Math"/>
                                      </a:rPr>
                                    </m:ctrlPr>
                                  </m:mPr>
                                  <m:mr>
                                    <m:e>
                                      <m:r>
                                        <m:rPr>
                                          <m:brk m:alnAt="7"/>
                                        </m:rPr>
                                        <a:rPr lang="en-US" altLang="hu-HU" i="1">
                                          <a:latin typeface="Cambria Math"/>
                                        </a:rPr>
                                        <m:t>0</m:t>
                                      </m:r>
                                    </m:e>
                                    <m:e>
                                      <m:r>
                                        <a:rPr lang="en-US" altLang="hu-HU" i="1">
                                          <a:latin typeface="Cambria Math"/>
                                        </a:rPr>
                                        <m:t>0    </m:t>
                                      </m:r>
                                    </m:e>
                                  </m:mr>
                                  <m:mr>
                                    <m:e>
                                      <m:r>
                                        <a:rPr lang="en-US" altLang="hu-HU" i="1">
                                          <a:latin typeface="Cambria Math"/>
                                        </a:rPr>
                                        <m:t>0</m:t>
                                      </m:r>
                                    </m:e>
                                    <m:e>
                                      <m:r>
                                        <a:rPr lang="en-US" altLang="hu-HU" i="1">
                                          <a:latin typeface="Cambria Math"/>
                                        </a:rPr>
                                        <m:t>0    </m:t>
                                      </m:r>
                                    </m:e>
                                  </m:mr>
                                </m:m>
                              </m:e>
                            </m:mr>
                            <m:mr>
                              <m:e>
                                <m:m>
                                  <m:mPr>
                                    <m:mcs>
                                      <m:mc>
                                        <m:mcPr>
                                          <m:count m:val="2"/>
                                          <m:mcJc m:val="center"/>
                                        </m:mcPr>
                                      </m:mc>
                                    </m:mcs>
                                    <m:ctrlPr>
                                      <a:rPr lang="en-US" altLang="hu-HU" i="1">
                                        <a:latin typeface="Cambria Math"/>
                                      </a:rPr>
                                    </m:ctrlPr>
                                  </m:mPr>
                                  <m:mr>
                                    <m:e>
                                      <m:r>
                                        <m:rPr>
                                          <m:brk m:alnAt="7"/>
                                        </m:rPr>
                                        <a:rPr lang="en-US" altLang="hu-HU" i="1">
                                          <a:latin typeface="Cambria Math"/>
                                        </a:rPr>
                                        <m:t>0</m:t>
                                      </m:r>
                                    </m:e>
                                    <m:e>
                                      <m:r>
                                        <a:rPr lang="en-US" altLang="hu-HU" i="1">
                                          <a:latin typeface="Cambria Math"/>
                                        </a:rPr>
                                        <m:t>0</m:t>
                                      </m:r>
                                    </m:e>
                                  </m:mr>
                                  <m:mr>
                                    <m:e>
                                      <m:r>
                                        <a:rPr lang="en-US" altLang="hu-HU" i="1">
                                          <a:latin typeface="Cambria Math"/>
                                        </a:rPr>
                                        <m:t>0</m:t>
                                      </m:r>
                                    </m:e>
                                    <m:e>
                                      <m:r>
                                        <a:rPr lang="en-US" altLang="hu-HU" i="1">
                                          <a:latin typeface="Cambria Math"/>
                                        </a:rPr>
                                        <m:t>0</m:t>
                                      </m:r>
                                    </m:e>
                                  </m:mr>
                                </m:m>
                              </m:e>
                              <m:e>
                                <m:m>
                                  <m:mPr>
                                    <m:mcs>
                                      <m:mc>
                                        <m:mcPr>
                                          <m:count m:val="2"/>
                                          <m:mcJc m:val="center"/>
                                        </m:mcPr>
                                      </m:mc>
                                    </m:mcs>
                                    <m:ctrlPr>
                                      <a:rPr lang="en-US" altLang="hu-HU" i="1">
                                        <a:latin typeface="Cambria Math"/>
                                      </a:rPr>
                                    </m:ctrlPr>
                                  </m:mPr>
                                  <m:mr>
                                    <m:e>
                                      <m:r>
                                        <m:rPr>
                                          <m:brk m:alnAt="7"/>
                                        </m:rPr>
                                        <a:rPr lang="en-US" altLang="hu-HU" i="1">
                                          <a:latin typeface="Cambria Math"/>
                                        </a:rPr>
                                        <m:t>1</m:t>
                                      </m:r>
                                    </m:e>
                                    <m:e>
                                      <m:r>
                                        <a:rPr lang="en-US" altLang="hu-HU" i="1">
                                          <a:latin typeface="Cambria Math"/>
                                        </a:rPr>
                                        <m:t>1/</m:t>
                                      </m:r>
                                      <m:r>
                                        <a:rPr lang="en-US" altLang="hu-HU" i="1">
                                          <a:latin typeface="Cambria Math"/>
                                        </a:rPr>
                                        <m:t>𝑑</m:t>
                                      </m:r>
                                    </m:e>
                                  </m:mr>
                                  <m:mr>
                                    <m:e>
                                      <m:r>
                                        <a:rPr lang="en-US" altLang="hu-HU" i="1">
                                          <a:latin typeface="Cambria Math"/>
                                        </a:rPr>
                                        <m:t>0</m:t>
                                      </m:r>
                                    </m:e>
                                    <m:e>
                                      <m:r>
                                        <a:rPr lang="en-US" altLang="hu-HU" i="1">
                                          <a:latin typeface="Cambria Math"/>
                                        </a:rPr>
                                        <m:t>0    </m:t>
                                      </m:r>
                                    </m:e>
                                  </m:mr>
                                </m:m>
                              </m:e>
                            </m:mr>
                          </m:m>
                        </m:e>
                      </m:d>
                    </m:oMath>
                  </m:oMathPara>
                </a14:m>
                <a:endParaRPr lang="hu-HU" dirty="0"/>
              </a:p>
            </p:txBody>
          </p:sp>
        </mc:Choice>
        <mc:Fallback xmlns="">
          <p:sp>
            <p:nvSpPr>
              <p:cNvPr id="85" name="Téglalap 84"/>
              <p:cNvSpPr>
                <a:spLocks noRot="1" noChangeAspect="1" noMove="1" noResize="1" noEditPoints="1" noAdjustHandles="1" noChangeArrowheads="1" noChangeShapeType="1" noTextEdit="1"/>
              </p:cNvSpPr>
              <p:nvPr/>
            </p:nvSpPr>
            <p:spPr>
              <a:xfrm>
                <a:off x="27521" y="1918547"/>
                <a:ext cx="2462405" cy="1452962"/>
              </a:xfrm>
              <a:prstGeom prst="rect">
                <a:avLst/>
              </a:prstGeom>
              <a:blipFill>
                <a:blip r:embed="rId25"/>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5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5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5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5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57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58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58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58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58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
                                        </p:tgtEl>
                                        <p:attrNameLst>
                                          <p:attrName>style.visibility</p:attrName>
                                        </p:attrNameLst>
                                      </p:cBhvr>
                                      <p:to>
                                        <p:strVal val="visible"/>
                                      </p:to>
                                    </p:set>
                                  </p:childTnLst>
                                </p:cTn>
                              </p:par>
                            </p:childTnLst>
                          </p:cTn>
                        </p:par>
                        <p:par>
                          <p:cTn id="95" fill="hold">
                            <p:stCondLst>
                              <p:cond delay="0"/>
                            </p:stCondLst>
                            <p:childTnLst>
                              <p:par>
                                <p:cTn id="96" presetID="10" presetClass="exit" presetSubtype="0" fill="hold" grpId="0" nodeType="afterEffect">
                                  <p:stCondLst>
                                    <p:cond delay="0"/>
                                  </p:stCondLst>
                                  <p:childTnLst>
                                    <p:animEffect transition="out" filter="fade">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childTnLst>
                                </p:cTn>
                              </p:par>
                            </p:childTnLst>
                          </p:cTn>
                        </p:par>
                        <p:par>
                          <p:cTn id="109" fill="hold">
                            <p:stCondLst>
                              <p:cond delay="0"/>
                            </p:stCondLst>
                            <p:childTnLst>
                              <p:par>
                                <p:cTn id="110" presetID="42" presetClass="path" presetSubtype="0" accel="50000" decel="50000" fill="hold" grpId="0" nodeType="afterEffect">
                                  <p:stCondLst>
                                    <p:cond delay="0"/>
                                  </p:stCondLst>
                                  <p:childTnLst>
                                    <p:animMotion origin="layout" path="M 1.45833E-6 1.11111E-6 L -0.0013 0.10509 " pathEditMode="relative" rAng="0" ptsTypes="AA">
                                      <p:cBhvr>
                                        <p:cTn id="111" dur="2000" fill="hold"/>
                                        <p:tgtEl>
                                          <p:spTgt spid="10"/>
                                        </p:tgtEl>
                                        <p:attrNameLst>
                                          <p:attrName>ppt_x</p:attrName>
                                          <p:attrName>ppt_y</p:attrName>
                                        </p:attrNameLst>
                                      </p:cBhvr>
                                      <p:rCtr x="-65" y="5255"/>
                                    </p:animMotion>
                                  </p:childTnLst>
                                </p:cTn>
                              </p:par>
                              <p:par>
                                <p:cTn id="112" presetID="42" presetClass="path" presetSubtype="0" accel="50000" decel="50000" fill="hold" nodeType="withEffect">
                                  <p:stCondLst>
                                    <p:cond delay="0"/>
                                  </p:stCondLst>
                                  <p:childTnLst>
                                    <p:animMotion origin="layout" path="M 3.125E-6 -3.7037E-7 L 0.00039 0.10069 " pathEditMode="relative" rAng="0" ptsTypes="AA">
                                      <p:cBhvr>
                                        <p:cTn id="113" dur="2000" fill="hold"/>
                                        <p:tgtEl>
                                          <p:spTgt spid="74"/>
                                        </p:tgtEl>
                                        <p:attrNameLst>
                                          <p:attrName>ppt_x</p:attrName>
                                          <p:attrName>ppt_y</p:attrName>
                                        </p:attrNameLst>
                                      </p:cBhvr>
                                      <p:rCtr x="13" y="5023"/>
                                    </p:animMotion>
                                  </p:childTnLst>
                                </p:cTn>
                              </p:par>
                            </p:childTnLst>
                          </p:cTn>
                        </p:par>
                        <p:par>
                          <p:cTn id="114" fill="hold">
                            <p:stCondLst>
                              <p:cond delay="2000"/>
                            </p:stCondLst>
                            <p:childTnLst>
                              <p:par>
                                <p:cTn id="115" presetID="1" presetClass="exit" presetSubtype="0" fill="hold" nodeType="afterEffect">
                                  <p:stCondLst>
                                    <p:cond delay="0"/>
                                  </p:stCondLst>
                                  <p:childTnLst>
                                    <p:set>
                                      <p:cBhvr>
                                        <p:cTn id="116" dur="1" fill="hold">
                                          <p:stCondLst>
                                            <p:cond delay="0"/>
                                          </p:stCondLst>
                                        </p:cTn>
                                        <p:tgtEl>
                                          <p:spTgt spid="17"/>
                                        </p:tgtEl>
                                        <p:attrNameLst>
                                          <p:attrName>style.visibility</p:attrName>
                                        </p:attrNameLst>
                                      </p:cBhvr>
                                      <p:to>
                                        <p:strVal val="hidden"/>
                                      </p:to>
                                    </p:set>
                                  </p:childTnLst>
                                </p:cTn>
                              </p:par>
                            </p:childTnLst>
                          </p:cTn>
                        </p:par>
                        <p:par>
                          <p:cTn id="117" fill="hold">
                            <p:stCondLst>
                              <p:cond delay="2000"/>
                            </p:stCondLst>
                            <p:childTnLst>
                              <p:par>
                                <p:cTn id="118" presetID="1" presetClass="entr" presetSubtype="0" fill="hold" nodeType="afterEffect">
                                  <p:stCondLst>
                                    <p:cond delay="0"/>
                                  </p:stCondLst>
                                  <p:childTnLst>
                                    <p:set>
                                      <p:cBhvr>
                                        <p:cTn id="119"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53" grpId="0" animBg="1"/>
      <p:bldP spid="49" grpId="0" animBg="1"/>
      <p:bldP spid="46" grpId="0" animBg="1"/>
      <p:bldP spid="23575" grpId="0" animBg="1"/>
      <p:bldP spid="23576" grpId="0"/>
      <p:bldP spid="23577" grpId="0" animBg="1"/>
      <p:bldP spid="23578" grpId="0"/>
      <p:bldP spid="23579" grpId="0" animBg="1"/>
      <p:bldP spid="23581" grpId="0"/>
      <p:bldP spid="23582" grpId="0" animBg="1"/>
      <p:bldP spid="23583" grpId="0" animBg="1"/>
      <p:bldP spid="23580" grpId="0" animBg="1"/>
      <p:bldP spid="35" grpId="0" animBg="1"/>
      <p:bldP spid="47" grpId="0" animBg="1"/>
      <p:bldP spid="36" grpId="0" animBg="1"/>
      <p:bldP spid="50" grpId="0" animBg="1"/>
      <p:bldP spid="51" grpId="0" animBg="1"/>
      <p:bldP spid="52" grpId="0" animBg="1"/>
      <p:bldP spid="54" grpId="0" animBg="1"/>
      <p:bldP spid="55" grpId="0" animBg="1"/>
      <p:bldP spid="56" grpId="0" animBg="1"/>
      <p:bldP spid="57" grpId="0" animBg="1"/>
      <p:bldP spid="58" grpId="0" animBg="1"/>
      <p:bldP spid="62" grpId="0"/>
      <p:bldP spid="63" grpId="0"/>
      <p:bldP spid="65" grpId="0"/>
      <p:bldP spid="66" grpId="0" animBg="1"/>
      <p:bldP spid="67" grpId="0" animBg="1"/>
      <p:bldP spid="68" grpId="0" animBg="1"/>
      <p:bldP spid="2" grpId="0"/>
      <p:bldP spid="71" grpId="0"/>
      <p:bldP spid="72" grpId="0"/>
      <p:bldP spid="73" grpId="0"/>
      <p:bldP spid="3" grpId="0" animBg="1"/>
      <p:bldP spid="75" grpId="0"/>
      <p:bldP spid="76" grpId="0"/>
      <p:bldP spid="77" grpId="0"/>
      <p:bldP spid="78" grpId="0"/>
      <p:bldP spid="4" grpId="0"/>
      <p:bldP spid="10"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049714" y="145472"/>
            <a:ext cx="8051352" cy="1143000"/>
          </a:xfrm>
        </p:spPr>
        <p:txBody>
          <a:bodyPr>
            <a:normAutofit fontScale="90000"/>
          </a:bodyPr>
          <a:lstStyle/>
          <a:p>
            <a:pPr>
              <a:defRPr/>
            </a:pPr>
            <a:r>
              <a:rPr lang="hu-HU" dirty="0" smtClean="0">
                <a:solidFill>
                  <a:srgbClr val="FF0000"/>
                </a:solidFill>
              </a:rPr>
              <a:t>Transzformációk (Euklideszi geometria, Descartes koordináták)</a:t>
            </a:r>
            <a:endParaRPr lang="en-US" dirty="0" smtClean="0">
              <a:solidFill>
                <a:srgbClr val="FF0000"/>
              </a:solidFill>
            </a:endParaRPr>
          </a:p>
        </p:txBody>
      </p:sp>
      <p:sp>
        <p:nvSpPr>
          <p:cNvPr id="3076" name="Line 4"/>
          <p:cNvSpPr>
            <a:spLocks noChangeShapeType="1"/>
          </p:cNvSpPr>
          <p:nvPr/>
        </p:nvSpPr>
        <p:spPr bwMode="auto">
          <a:xfrm flipV="1">
            <a:off x="2458414" y="3628577"/>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077" name="Line 5"/>
          <p:cNvSpPr>
            <a:spLocks noChangeShapeType="1"/>
          </p:cNvSpPr>
          <p:nvPr/>
        </p:nvSpPr>
        <p:spPr bwMode="auto">
          <a:xfrm flipV="1">
            <a:off x="2458415" y="5139877"/>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078" name="Freeform 7"/>
          <p:cNvSpPr>
            <a:spLocks/>
          </p:cNvSpPr>
          <p:nvPr/>
        </p:nvSpPr>
        <p:spPr bwMode="auto">
          <a:xfrm>
            <a:off x="3680746" y="4057221"/>
            <a:ext cx="1560513" cy="1198563"/>
          </a:xfrm>
          <a:custGeom>
            <a:avLst/>
            <a:gdLst>
              <a:gd name="T0" fmla="*/ 2147483647 w 983"/>
              <a:gd name="T1" fmla="*/ 2147483647 h 755"/>
              <a:gd name="T2" fmla="*/ 2147483647 w 983"/>
              <a:gd name="T3" fmla="*/ 0 h 755"/>
              <a:gd name="T4" fmla="*/ 2147483647 w 983"/>
              <a:gd name="T5" fmla="*/ 2147483647 h 755"/>
              <a:gd name="T6" fmla="*/ 2147483647 w 983"/>
              <a:gd name="T7" fmla="*/ 2147483647 h 755"/>
              <a:gd name="T8" fmla="*/ 2147483647 w 983"/>
              <a:gd name="T9" fmla="*/ 2147483647 h 755"/>
              <a:gd name="T10" fmla="*/ 2147483647 w 983"/>
              <a:gd name="T11" fmla="*/ 2147483647 h 755"/>
              <a:gd name="T12" fmla="*/ 2147483647 w 983"/>
              <a:gd name="T13" fmla="*/ 2147483647 h 755"/>
              <a:gd name="T14" fmla="*/ 0 60000 65536"/>
              <a:gd name="T15" fmla="*/ 0 60000 65536"/>
              <a:gd name="T16" fmla="*/ 0 60000 65536"/>
              <a:gd name="T17" fmla="*/ 0 60000 65536"/>
              <a:gd name="T18" fmla="*/ 0 60000 65536"/>
              <a:gd name="T19" fmla="*/ 0 60000 65536"/>
              <a:gd name="T20" fmla="*/ 0 60000 65536"/>
              <a:gd name="T21" fmla="*/ 0 w 983"/>
              <a:gd name="T22" fmla="*/ 0 h 755"/>
              <a:gd name="T23" fmla="*/ 983 w 983"/>
              <a:gd name="T24" fmla="*/ 755 h 7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755">
                <a:moveTo>
                  <a:pt x="900" y="181"/>
                </a:moveTo>
                <a:cubicBezTo>
                  <a:pt x="817" y="75"/>
                  <a:pt x="500" y="0"/>
                  <a:pt x="356" y="0"/>
                </a:cubicBezTo>
                <a:cubicBezTo>
                  <a:pt x="212" y="0"/>
                  <a:pt x="0" y="105"/>
                  <a:pt x="38" y="181"/>
                </a:cubicBezTo>
                <a:cubicBezTo>
                  <a:pt x="76" y="257"/>
                  <a:pt x="522" y="362"/>
                  <a:pt x="582" y="453"/>
                </a:cubicBezTo>
                <a:cubicBezTo>
                  <a:pt x="642" y="544"/>
                  <a:pt x="355" y="695"/>
                  <a:pt x="401" y="725"/>
                </a:cubicBezTo>
                <a:cubicBezTo>
                  <a:pt x="447" y="755"/>
                  <a:pt x="772" y="726"/>
                  <a:pt x="855" y="635"/>
                </a:cubicBezTo>
                <a:cubicBezTo>
                  <a:pt x="938" y="544"/>
                  <a:pt x="983" y="287"/>
                  <a:pt x="900" y="181"/>
                </a:cubicBezTo>
                <a:close/>
              </a:path>
            </a:pathLst>
          </a:custGeom>
          <a:solidFill>
            <a:schemeClr val="accent1"/>
          </a:solidFill>
          <a:ln w="12700" cap="flat" cmpd="sng">
            <a:solidFill>
              <a:schemeClr val="tx1"/>
            </a:solidFill>
            <a:prstDash val="solid"/>
            <a:round/>
            <a:headEnd/>
            <a:tailEnd/>
          </a:ln>
        </p:spPr>
        <p:txBody>
          <a:bodyPr/>
          <a:lstStyle/>
          <a:p>
            <a:endParaRPr lang="hu-HU"/>
          </a:p>
        </p:txBody>
      </p:sp>
      <p:sp>
        <p:nvSpPr>
          <p:cNvPr id="3079" name="Freeform 8"/>
          <p:cNvSpPr>
            <a:spLocks/>
          </p:cNvSpPr>
          <p:nvPr/>
        </p:nvSpPr>
        <p:spPr bwMode="auto">
          <a:xfrm rot="3311715">
            <a:off x="2550600" y="2830182"/>
            <a:ext cx="973137" cy="971550"/>
          </a:xfrm>
          <a:custGeom>
            <a:avLst/>
            <a:gdLst>
              <a:gd name="T0" fmla="*/ 2147483647 w 983"/>
              <a:gd name="T1" fmla="*/ 2147483647 h 755"/>
              <a:gd name="T2" fmla="*/ 2147483647 w 983"/>
              <a:gd name="T3" fmla="*/ 0 h 755"/>
              <a:gd name="T4" fmla="*/ 2147483647 w 983"/>
              <a:gd name="T5" fmla="*/ 2147483647 h 755"/>
              <a:gd name="T6" fmla="*/ 2147483647 w 983"/>
              <a:gd name="T7" fmla="*/ 2147483647 h 755"/>
              <a:gd name="T8" fmla="*/ 2147483647 w 983"/>
              <a:gd name="T9" fmla="*/ 2147483647 h 755"/>
              <a:gd name="T10" fmla="*/ 2147483647 w 983"/>
              <a:gd name="T11" fmla="*/ 2147483647 h 755"/>
              <a:gd name="T12" fmla="*/ 2147483647 w 983"/>
              <a:gd name="T13" fmla="*/ 2147483647 h 755"/>
              <a:gd name="T14" fmla="*/ 0 60000 65536"/>
              <a:gd name="T15" fmla="*/ 0 60000 65536"/>
              <a:gd name="T16" fmla="*/ 0 60000 65536"/>
              <a:gd name="T17" fmla="*/ 0 60000 65536"/>
              <a:gd name="T18" fmla="*/ 0 60000 65536"/>
              <a:gd name="T19" fmla="*/ 0 60000 65536"/>
              <a:gd name="T20" fmla="*/ 0 60000 65536"/>
              <a:gd name="T21" fmla="*/ 0 w 983"/>
              <a:gd name="T22" fmla="*/ 0 h 755"/>
              <a:gd name="T23" fmla="*/ 983 w 983"/>
              <a:gd name="T24" fmla="*/ 755 h 7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755">
                <a:moveTo>
                  <a:pt x="900" y="181"/>
                </a:moveTo>
                <a:cubicBezTo>
                  <a:pt x="817" y="75"/>
                  <a:pt x="500" y="0"/>
                  <a:pt x="356" y="0"/>
                </a:cubicBezTo>
                <a:cubicBezTo>
                  <a:pt x="212" y="0"/>
                  <a:pt x="0" y="105"/>
                  <a:pt x="38" y="181"/>
                </a:cubicBezTo>
                <a:cubicBezTo>
                  <a:pt x="76" y="257"/>
                  <a:pt x="522" y="362"/>
                  <a:pt x="582" y="453"/>
                </a:cubicBezTo>
                <a:cubicBezTo>
                  <a:pt x="642" y="544"/>
                  <a:pt x="355" y="695"/>
                  <a:pt x="401" y="725"/>
                </a:cubicBezTo>
                <a:cubicBezTo>
                  <a:pt x="447" y="755"/>
                  <a:pt x="772" y="726"/>
                  <a:pt x="855" y="635"/>
                </a:cubicBezTo>
                <a:cubicBezTo>
                  <a:pt x="938" y="544"/>
                  <a:pt x="983" y="287"/>
                  <a:pt x="900" y="181"/>
                </a:cubicBezTo>
                <a:close/>
              </a:path>
            </a:pathLst>
          </a:custGeom>
          <a:solidFill>
            <a:schemeClr val="accent1"/>
          </a:solidFill>
          <a:ln w="12700" cap="flat" cmpd="sng">
            <a:solidFill>
              <a:schemeClr val="tx1"/>
            </a:solidFill>
            <a:prstDash val="solid"/>
            <a:round/>
            <a:headEnd/>
            <a:tailEnd/>
          </a:ln>
        </p:spPr>
        <p:txBody>
          <a:bodyPr/>
          <a:lstStyle/>
          <a:p>
            <a:endParaRPr lang="hu-HU"/>
          </a:p>
        </p:txBody>
      </p:sp>
      <p:sp>
        <p:nvSpPr>
          <p:cNvPr id="3080" name="Oval 9"/>
          <p:cNvSpPr>
            <a:spLocks noChangeArrowheads="1"/>
          </p:cNvSpPr>
          <p:nvPr/>
        </p:nvSpPr>
        <p:spPr bwMode="auto">
          <a:xfrm>
            <a:off x="4020176" y="4130011"/>
            <a:ext cx="287338"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mc:Choice xmlns:a14="http://schemas.microsoft.com/office/drawing/2010/main" Requires="a14">
          <p:sp>
            <p:nvSpPr>
              <p:cNvPr id="3082" name="Text Box 11"/>
              <p:cNvSpPr txBox="1">
                <a:spLocks noChangeArrowheads="1"/>
              </p:cNvSpPr>
              <p:nvPr/>
            </p:nvSpPr>
            <p:spPr bwMode="auto">
              <a:xfrm>
                <a:off x="2201949" y="2139920"/>
                <a:ext cx="287835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ctrlPr>
                            <a:rPr lang="en-US" sz="2800" i="1">
                              <a:latin typeface="Cambria Math"/>
                            </a:rPr>
                          </m:ctrlPr>
                        </m:dPr>
                        <m:e>
                          <m:sSup>
                            <m:sSupPr>
                              <m:ctrlPr>
                                <a:rPr lang="en-US" sz="2800" i="1">
                                  <a:latin typeface="Cambria Math"/>
                                </a:rPr>
                              </m:ctrlPr>
                            </m:sSupPr>
                            <m:e>
                              <m:r>
                                <a:rPr lang="en-US" sz="2800" i="1">
                                  <a:latin typeface="Cambria Math"/>
                                </a:rPr>
                                <m:t>𝑥</m:t>
                              </m:r>
                            </m:e>
                            <m:sup>
                              <m:r>
                                <a:rPr lang="en-US" sz="2800" i="1">
                                  <a:latin typeface="Cambria Math" panose="02040503050406030204" pitchFamily="18" charset="0"/>
                                </a:rPr>
                                <m:t>′</m:t>
                              </m:r>
                            </m:sup>
                          </m:sSup>
                          <m:r>
                            <a:rPr lang="en-US" sz="2800" i="1">
                              <a:latin typeface="Cambria Math"/>
                            </a:rPr>
                            <m:t>,</m:t>
                          </m:r>
                          <m:sSup>
                            <m:sSupPr>
                              <m:ctrlPr>
                                <a:rPr lang="en-US" sz="2800" i="1">
                                  <a:latin typeface="Cambria Math"/>
                                </a:rPr>
                              </m:ctrlPr>
                            </m:sSupPr>
                            <m:e>
                              <m:r>
                                <a:rPr lang="en-US" sz="2800" i="1">
                                  <a:latin typeface="Cambria Math"/>
                                </a:rPr>
                                <m:t>𝑦</m:t>
                              </m:r>
                            </m:e>
                            <m:sup>
                              <m:r>
                                <a:rPr lang="en-US" sz="2800">
                                  <a:latin typeface="Cambria Math" panose="02040503050406030204" pitchFamily="18" charset="0"/>
                                </a:rPr>
                                <m:t>′</m:t>
                              </m:r>
                            </m:sup>
                          </m:sSup>
                        </m:e>
                      </m:d>
                      <m:r>
                        <a:rPr lang="en-US" sz="2800">
                          <a:latin typeface="Cambria Math" panose="02040503050406030204" pitchFamily="18" charset="0"/>
                        </a:rPr>
                        <m:t>=</m:t>
                      </m:r>
                      <m:r>
                        <a:rPr lang="en-US" sz="2800" i="1">
                          <a:latin typeface="Cambria Math" panose="02040503050406030204" pitchFamily="18" charset="0"/>
                        </a:rPr>
                        <m:t>𝑇</m:t>
                      </m:r>
                      <m:r>
                        <a:rPr lang="en-US" sz="280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oMath>
                  </m:oMathPara>
                </a14:m>
                <a:endParaRPr lang="en-US" sz="2800" dirty="0"/>
              </a:p>
            </p:txBody>
          </p:sp>
        </mc:Choice>
        <mc:Fallback>
          <p:sp>
            <p:nvSpPr>
              <p:cNvPr id="3082" name="Text Box 11"/>
              <p:cNvSpPr txBox="1">
                <a:spLocks noRot="1" noChangeAspect="1" noMove="1" noResize="1" noEditPoints="1" noAdjustHandles="1" noChangeArrowheads="1" noChangeShapeType="1" noTextEdit="1"/>
              </p:cNvSpPr>
              <p:nvPr/>
            </p:nvSpPr>
            <p:spPr bwMode="auto">
              <a:xfrm>
                <a:off x="2201949" y="2139920"/>
                <a:ext cx="2878352" cy="52322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083" name="Oval 12"/>
          <p:cNvSpPr>
            <a:spLocks noChangeArrowheads="1"/>
          </p:cNvSpPr>
          <p:nvPr/>
        </p:nvSpPr>
        <p:spPr bwMode="auto">
          <a:xfrm>
            <a:off x="3016919" y="2873459"/>
            <a:ext cx="287337"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085" name="Line 15"/>
          <p:cNvSpPr>
            <a:spLocks noChangeShapeType="1"/>
          </p:cNvSpPr>
          <p:nvPr/>
        </p:nvSpPr>
        <p:spPr bwMode="auto">
          <a:xfrm flipH="1" flipV="1">
            <a:off x="3304255" y="3176111"/>
            <a:ext cx="748939" cy="97127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2" name="Téglalap 1"/>
              <p:cNvSpPr/>
              <p:nvPr/>
            </p:nvSpPr>
            <p:spPr>
              <a:xfrm>
                <a:off x="3187980" y="4384227"/>
                <a:ext cx="111434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oMath>
                  </m:oMathPara>
                </a14:m>
                <a:endParaRPr lang="en-US" sz="2800" dirty="0"/>
              </a:p>
            </p:txBody>
          </p:sp>
        </mc:Choice>
        <mc:Fallback>
          <p:sp>
            <p:nvSpPr>
              <p:cNvPr id="2" name="Téglalap 1"/>
              <p:cNvSpPr>
                <a:spLocks noRot="1" noChangeAspect="1" noMove="1" noResize="1" noEditPoints="1" noAdjustHandles="1" noChangeArrowheads="1" noChangeShapeType="1" noTextEdit="1"/>
              </p:cNvSpPr>
              <p:nvPr/>
            </p:nvSpPr>
            <p:spPr>
              <a:xfrm>
                <a:off x="3187980" y="4384227"/>
                <a:ext cx="1114343"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églalap 2"/>
              <p:cNvSpPr/>
              <p:nvPr/>
            </p:nvSpPr>
            <p:spPr>
              <a:xfrm>
                <a:off x="3721667" y="3310404"/>
                <a:ext cx="49552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𝑇</m:t>
                      </m:r>
                    </m:oMath>
                  </m:oMathPara>
                </a14:m>
                <a:endParaRPr lang="hu-HU" sz="2800" dirty="0"/>
              </a:p>
            </p:txBody>
          </p:sp>
        </mc:Choice>
        <mc:Fallback>
          <p:sp>
            <p:nvSpPr>
              <p:cNvPr id="3" name="Téglalap 2"/>
              <p:cNvSpPr>
                <a:spLocks noRot="1" noChangeAspect="1" noMove="1" noResize="1" noEditPoints="1" noAdjustHandles="1" noChangeArrowheads="1" noChangeShapeType="1" noTextEdit="1"/>
              </p:cNvSpPr>
              <p:nvPr/>
            </p:nvSpPr>
            <p:spPr>
              <a:xfrm>
                <a:off x="3721667" y="3310404"/>
                <a:ext cx="495520" cy="523220"/>
              </a:xfrm>
              <a:prstGeom prst="rect">
                <a:avLst/>
              </a:prstGeom>
              <a:blipFill rotWithShape="1">
                <a:blip r:embed="rId5"/>
                <a:stretch>
                  <a:fillRect/>
                </a:stretch>
              </a:blipFill>
            </p:spPr>
            <p:txBody>
              <a:bodyPr/>
              <a:lstStyle/>
              <a:p>
                <a:r>
                  <a:rPr lang="en-US">
                    <a:noFill/>
                  </a:rPr>
                  <a:t> </a:t>
                </a:r>
              </a:p>
            </p:txBody>
          </p:sp>
        </mc:Fallback>
      </mc:AlternateContent>
      <p:sp>
        <p:nvSpPr>
          <p:cNvPr id="4" name="Téglalap 3"/>
          <p:cNvSpPr/>
          <p:nvPr/>
        </p:nvSpPr>
        <p:spPr>
          <a:xfrm>
            <a:off x="2209007" y="1445874"/>
            <a:ext cx="8099461" cy="480131"/>
          </a:xfrm>
          <a:prstGeom prst="rect">
            <a:avLst/>
          </a:prstGeom>
        </p:spPr>
        <p:txBody>
          <a:bodyPr wrap="none">
            <a:spAutoFit/>
          </a:bodyPr>
          <a:lstStyle/>
          <a:p>
            <a:pPr>
              <a:lnSpc>
                <a:spcPct val="90000"/>
              </a:lnSpc>
            </a:pPr>
            <a:r>
              <a:rPr lang="en-US" altLang="hu-HU" sz="2800" u="sng" dirty="0">
                <a:latin typeface="+mn-lt"/>
              </a:rPr>
              <a:t>Pont</a:t>
            </a:r>
            <a:r>
              <a:rPr lang="hu-HU" altLang="hu-HU" sz="2800" u="sng" dirty="0">
                <a:latin typeface="+mn-lt"/>
              </a:rPr>
              <a:t>hoz </a:t>
            </a:r>
            <a:r>
              <a:rPr lang="hu-HU" altLang="hu-HU" sz="2800" u="sng" dirty="0" smtClean="0">
                <a:latin typeface="+mn-lt"/>
              </a:rPr>
              <a:t>pontot (koordinátákhoz koordinátákat) </a:t>
            </a:r>
            <a:r>
              <a:rPr lang="hu-HU" altLang="hu-HU" sz="2800" u="sng" dirty="0">
                <a:latin typeface="+mn-lt"/>
              </a:rPr>
              <a:t>rendel</a:t>
            </a:r>
            <a:endParaRPr lang="en-US" altLang="hu-HU" sz="2800" u="sng" dirty="0">
              <a:latin typeface="+mn-lt"/>
            </a:endParaRPr>
          </a:p>
        </p:txBody>
      </p:sp>
      <p:sp>
        <p:nvSpPr>
          <p:cNvPr id="7" name="Téglalap 6"/>
          <p:cNvSpPr/>
          <p:nvPr/>
        </p:nvSpPr>
        <p:spPr>
          <a:xfrm>
            <a:off x="2760199" y="5789934"/>
            <a:ext cx="7167218" cy="867930"/>
          </a:xfrm>
          <a:prstGeom prst="rect">
            <a:avLst/>
          </a:prstGeom>
        </p:spPr>
        <p:txBody>
          <a:bodyPr wrap="none">
            <a:spAutoFit/>
          </a:bodyPr>
          <a:lstStyle/>
          <a:p>
            <a:pPr algn="ctr">
              <a:lnSpc>
                <a:spcPct val="90000"/>
              </a:lnSpc>
            </a:pPr>
            <a:r>
              <a:rPr lang="hu-HU" altLang="hu-HU" sz="2800" b="1" dirty="0">
                <a:latin typeface="+mn-lt"/>
              </a:rPr>
              <a:t>Tönkre tehetik reprezentációt és az </a:t>
            </a:r>
            <a:r>
              <a:rPr lang="hu-HU" altLang="hu-HU" sz="2800" b="1" dirty="0" smtClean="0">
                <a:latin typeface="+mn-lt"/>
              </a:rPr>
              <a:t>egyenletet</a:t>
            </a:r>
            <a:r>
              <a:rPr lang="en-US" altLang="hu-HU" sz="2800" b="1" dirty="0" smtClean="0">
                <a:latin typeface="+mn-lt"/>
              </a:rPr>
              <a:t>!</a:t>
            </a:r>
            <a:endParaRPr lang="hu-HU" altLang="hu-HU" sz="2800" b="1" dirty="0" smtClean="0">
              <a:latin typeface="+mn-lt"/>
            </a:endParaRPr>
          </a:p>
          <a:p>
            <a:pPr algn="ctr">
              <a:lnSpc>
                <a:spcPct val="90000"/>
              </a:lnSpc>
            </a:pPr>
            <a:r>
              <a:rPr lang="hu-HU" altLang="hu-HU" sz="2800" b="1" dirty="0" smtClean="0">
                <a:latin typeface="+mn-lt"/>
              </a:rPr>
              <a:t>Legalább az egyenes (sík) maradjon meg.</a:t>
            </a:r>
            <a:endParaRPr lang="hu-HU" altLang="hu-HU" sz="2800" b="1" dirty="0">
              <a:latin typeface="+mn-lt"/>
            </a:endParaRPr>
          </a:p>
        </p:txBody>
      </p:sp>
      <p:grpSp>
        <p:nvGrpSpPr>
          <p:cNvPr id="8" name="Csoportba foglalás 7"/>
          <p:cNvGrpSpPr/>
          <p:nvPr/>
        </p:nvGrpSpPr>
        <p:grpSpPr>
          <a:xfrm>
            <a:off x="7261369" y="3691970"/>
            <a:ext cx="1368426" cy="1511300"/>
            <a:chOff x="5953788" y="3720248"/>
            <a:chExt cx="1368426" cy="1511300"/>
          </a:xfrm>
        </p:grpSpPr>
        <p:sp>
          <p:nvSpPr>
            <p:cNvPr id="15" name="Line 4"/>
            <p:cNvSpPr>
              <a:spLocks noChangeShapeType="1"/>
            </p:cNvSpPr>
            <p:nvPr/>
          </p:nvSpPr>
          <p:spPr bwMode="auto">
            <a:xfrm flipV="1">
              <a:off x="5953788" y="3720248"/>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6" name="Line 5"/>
            <p:cNvSpPr>
              <a:spLocks noChangeShapeType="1"/>
            </p:cNvSpPr>
            <p:nvPr/>
          </p:nvSpPr>
          <p:spPr bwMode="auto">
            <a:xfrm flipV="1">
              <a:off x="5953789" y="5231548"/>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sp>
        <p:nvSpPr>
          <p:cNvPr id="17" name="Freeform 7"/>
          <p:cNvSpPr>
            <a:spLocks/>
          </p:cNvSpPr>
          <p:nvPr/>
        </p:nvSpPr>
        <p:spPr bwMode="auto">
          <a:xfrm>
            <a:off x="8483701" y="4120614"/>
            <a:ext cx="1560513" cy="1198563"/>
          </a:xfrm>
          <a:custGeom>
            <a:avLst/>
            <a:gdLst>
              <a:gd name="T0" fmla="*/ 2147483647 w 983"/>
              <a:gd name="T1" fmla="*/ 2147483647 h 755"/>
              <a:gd name="T2" fmla="*/ 2147483647 w 983"/>
              <a:gd name="T3" fmla="*/ 0 h 755"/>
              <a:gd name="T4" fmla="*/ 2147483647 w 983"/>
              <a:gd name="T5" fmla="*/ 2147483647 h 755"/>
              <a:gd name="T6" fmla="*/ 2147483647 w 983"/>
              <a:gd name="T7" fmla="*/ 2147483647 h 755"/>
              <a:gd name="T8" fmla="*/ 2147483647 w 983"/>
              <a:gd name="T9" fmla="*/ 2147483647 h 755"/>
              <a:gd name="T10" fmla="*/ 2147483647 w 983"/>
              <a:gd name="T11" fmla="*/ 2147483647 h 755"/>
              <a:gd name="T12" fmla="*/ 2147483647 w 983"/>
              <a:gd name="T13" fmla="*/ 2147483647 h 755"/>
              <a:gd name="T14" fmla="*/ 0 60000 65536"/>
              <a:gd name="T15" fmla="*/ 0 60000 65536"/>
              <a:gd name="T16" fmla="*/ 0 60000 65536"/>
              <a:gd name="T17" fmla="*/ 0 60000 65536"/>
              <a:gd name="T18" fmla="*/ 0 60000 65536"/>
              <a:gd name="T19" fmla="*/ 0 60000 65536"/>
              <a:gd name="T20" fmla="*/ 0 60000 65536"/>
              <a:gd name="T21" fmla="*/ 0 w 983"/>
              <a:gd name="T22" fmla="*/ 0 h 755"/>
              <a:gd name="T23" fmla="*/ 983 w 983"/>
              <a:gd name="T24" fmla="*/ 755 h 7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755">
                <a:moveTo>
                  <a:pt x="900" y="181"/>
                </a:moveTo>
                <a:cubicBezTo>
                  <a:pt x="817" y="75"/>
                  <a:pt x="500" y="0"/>
                  <a:pt x="356" y="0"/>
                </a:cubicBezTo>
                <a:cubicBezTo>
                  <a:pt x="212" y="0"/>
                  <a:pt x="0" y="105"/>
                  <a:pt x="38" y="181"/>
                </a:cubicBezTo>
                <a:cubicBezTo>
                  <a:pt x="76" y="257"/>
                  <a:pt x="522" y="362"/>
                  <a:pt x="582" y="453"/>
                </a:cubicBezTo>
                <a:cubicBezTo>
                  <a:pt x="642" y="544"/>
                  <a:pt x="355" y="695"/>
                  <a:pt x="401" y="725"/>
                </a:cubicBezTo>
                <a:cubicBezTo>
                  <a:pt x="447" y="755"/>
                  <a:pt x="772" y="726"/>
                  <a:pt x="855" y="635"/>
                </a:cubicBezTo>
                <a:cubicBezTo>
                  <a:pt x="938" y="544"/>
                  <a:pt x="983" y="287"/>
                  <a:pt x="900" y="181"/>
                </a:cubicBezTo>
                <a:close/>
              </a:path>
            </a:pathLst>
          </a:custGeom>
          <a:solidFill>
            <a:schemeClr val="accent1"/>
          </a:solidFill>
          <a:ln w="12700" cap="flat" cmpd="sng">
            <a:solidFill>
              <a:schemeClr val="tx1"/>
            </a:solidFill>
            <a:prstDash val="solid"/>
            <a:round/>
            <a:headEnd/>
            <a:tailEnd/>
          </a:ln>
        </p:spPr>
        <p:txBody>
          <a:bodyPr/>
          <a:lstStyle/>
          <a:p>
            <a:endParaRPr lang="hu-HU"/>
          </a:p>
        </p:txBody>
      </p:sp>
      <p:sp>
        <p:nvSpPr>
          <p:cNvPr id="19" name="Oval 9"/>
          <p:cNvSpPr>
            <a:spLocks noChangeArrowheads="1"/>
          </p:cNvSpPr>
          <p:nvPr/>
        </p:nvSpPr>
        <p:spPr bwMode="auto">
          <a:xfrm>
            <a:off x="8823131" y="4193404"/>
            <a:ext cx="287338"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mc:Choice xmlns:a14="http://schemas.microsoft.com/office/drawing/2010/main" Requires="a14">
          <p:sp>
            <p:nvSpPr>
              <p:cNvPr id="20" name="Text Box 11"/>
              <p:cNvSpPr txBox="1">
                <a:spLocks noChangeArrowheads="1"/>
              </p:cNvSpPr>
              <p:nvPr/>
            </p:nvSpPr>
            <p:spPr bwMode="auto">
              <a:xfrm>
                <a:off x="7121442" y="2203312"/>
                <a:ext cx="287835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ctrlPr>
                            <a:rPr lang="en-US" sz="2800" i="1">
                              <a:latin typeface="Cambria Math"/>
                            </a:rPr>
                          </m:ctrlPr>
                        </m:dPr>
                        <m:e>
                          <m:sSup>
                            <m:sSupPr>
                              <m:ctrlPr>
                                <a:rPr lang="en-US" sz="2800" i="1">
                                  <a:latin typeface="Cambria Math"/>
                                </a:rPr>
                              </m:ctrlPr>
                            </m:sSupPr>
                            <m:e>
                              <m:r>
                                <a:rPr lang="en-US" sz="2800" i="1">
                                  <a:latin typeface="Cambria Math"/>
                                </a:rPr>
                                <m:t>𝑥</m:t>
                              </m:r>
                            </m:e>
                            <m:sup>
                              <m:r>
                                <a:rPr lang="en-US" sz="2800" i="1">
                                  <a:latin typeface="Cambria Math" panose="02040503050406030204" pitchFamily="18" charset="0"/>
                                </a:rPr>
                                <m:t>′</m:t>
                              </m:r>
                            </m:sup>
                          </m:sSup>
                          <m:r>
                            <a:rPr lang="en-US" sz="2800" i="1">
                              <a:latin typeface="Cambria Math"/>
                            </a:rPr>
                            <m:t>,</m:t>
                          </m:r>
                          <m:sSup>
                            <m:sSupPr>
                              <m:ctrlPr>
                                <a:rPr lang="en-US" sz="2800" i="1">
                                  <a:latin typeface="Cambria Math"/>
                                </a:rPr>
                              </m:ctrlPr>
                            </m:sSupPr>
                            <m:e>
                              <m:r>
                                <a:rPr lang="en-US" sz="2800" i="1">
                                  <a:latin typeface="Cambria Math"/>
                                </a:rPr>
                                <m:t>𝑦</m:t>
                              </m:r>
                            </m:e>
                            <m:sup>
                              <m:r>
                                <a:rPr lang="en-US" sz="2800">
                                  <a:latin typeface="Cambria Math" panose="02040503050406030204" pitchFamily="18" charset="0"/>
                                </a:rPr>
                                <m:t>′</m:t>
                              </m:r>
                            </m:sup>
                          </m:sSup>
                        </m:e>
                      </m:d>
                      <m:r>
                        <a:rPr lang="en-US" sz="2800">
                          <a:latin typeface="Cambria Math" panose="02040503050406030204" pitchFamily="18" charset="0"/>
                        </a:rPr>
                        <m:t>=</m:t>
                      </m:r>
                      <m:r>
                        <a:rPr lang="en-US" sz="2800" i="1">
                          <a:latin typeface="Cambria Math" panose="02040503050406030204" pitchFamily="18" charset="0"/>
                        </a:rPr>
                        <m:t>𝑇</m:t>
                      </m:r>
                      <m:r>
                        <a:rPr lang="en-US" sz="280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oMath>
                  </m:oMathPara>
                </a14:m>
                <a:endParaRPr lang="en-US" sz="2800" dirty="0"/>
              </a:p>
            </p:txBody>
          </p:sp>
        </mc:Choice>
        <mc:Fallback>
          <p:sp>
            <p:nvSpPr>
              <p:cNvPr id="20" name="Text Box 11"/>
              <p:cNvSpPr txBox="1">
                <a:spLocks noRot="1" noChangeAspect="1" noMove="1" noResize="1" noEditPoints="1" noAdjustHandles="1" noChangeArrowheads="1" noChangeShapeType="1" noTextEdit="1"/>
              </p:cNvSpPr>
              <p:nvPr/>
            </p:nvSpPr>
            <p:spPr bwMode="auto">
              <a:xfrm>
                <a:off x="7121442" y="2203312"/>
                <a:ext cx="2878352" cy="523220"/>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églalap 22"/>
              <p:cNvSpPr/>
              <p:nvPr/>
            </p:nvSpPr>
            <p:spPr>
              <a:xfrm>
                <a:off x="7990935" y="4447620"/>
                <a:ext cx="111434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oMath>
                  </m:oMathPara>
                </a14:m>
                <a:endParaRPr lang="en-US" sz="2800" dirty="0"/>
              </a:p>
            </p:txBody>
          </p:sp>
        </mc:Choice>
        <mc:Fallback>
          <p:sp>
            <p:nvSpPr>
              <p:cNvPr id="23" name="Téglalap 22"/>
              <p:cNvSpPr>
                <a:spLocks noRot="1" noChangeAspect="1" noMove="1" noResize="1" noEditPoints="1" noAdjustHandles="1" noChangeArrowheads="1" noChangeShapeType="1" noTextEdit="1"/>
              </p:cNvSpPr>
              <p:nvPr/>
            </p:nvSpPr>
            <p:spPr>
              <a:xfrm>
                <a:off x="7990935" y="4447620"/>
                <a:ext cx="1114343"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églalap 4"/>
              <p:cNvSpPr/>
              <p:nvPr/>
            </p:nvSpPr>
            <p:spPr>
              <a:xfrm>
                <a:off x="3609633" y="5117295"/>
                <a:ext cx="4344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oMath>
                  </m:oMathPara>
                </a14:m>
                <a:endParaRPr lang="hu-HU" dirty="0"/>
              </a:p>
            </p:txBody>
          </p:sp>
        </mc:Choice>
        <mc:Fallback>
          <p:sp>
            <p:nvSpPr>
              <p:cNvPr id="5" name="Téglalap 4"/>
              <p:cNvSpPr>
                <a:spLocks noRot="1" noChangeAspect="1" noMove="1" noResize="1" noEditPoints="1" noAdjustHandles="1" noChangeArrowheads="1" noChangeShapeType="1" noTextEdit="1"/>
              </p:cNvSpPr>
              <p:nvPr/>
            </p:nvSpPr>
            <p:spPr>
              <a:xfrm>
                <a:off x="3609633" y="5117295"/>
                <a:ext cx="434414"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églalap 5"/>
              <p:cNvSpPr/>
              <p:nvPr/>
            </p:nvSpPr>
            <p:spPr>
              <a:xfrm>
                <a:off x="1982754" y="3531086"/>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oMath>
                  </m:oMathPara>
                </a14:m>
                <a:endParaRPr lang="hu-HU" dirty="0"/>
              </a:p>
            </p:txBody>
          </p:sp>
        </mc:Choice>
        <mc:Fallback>
          <p:sp>
            <p:nvSpPr>
              <p:cNvPr id="6" name="Téglalap 5"/>
              <p:cNvSpPr>
                <a:spLocks noRot="1" noChangeAspect="1" noMove="1" noResize="1" noEditPoints="1" noAdjustHandles="1" noChangeArrowheads="1" noChangeShapeType="1" noTextEdit="1"/>
              </p:cNvSpPr>
              <p:nvPr/>
            </p:nvSpPr>
            <p:spPr>
              <a:xfrm>
                <a:off x="1982754" y="3531086"/>
                <a:ext cx="438389" cy="461665"/>
              </a:xfrm>
              <a:prstGeom prst="rect">
                <a:avLst/>
              </a:prstGeom>
              <a:blipFill rotWithShape="1">
                <a:blip r:embed="rId9"/>
                <a:stretch>
                  <a:fillRect b="-1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églalap 26"/>
              <p:cNvSpPr/>
              <p:nvPr/>
            </p:nvSpPr>
            <p:spPr>
              <a:xfrm>
                <a:off x="8414730" y="5150029"/>
                <a:ext cx="4344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oMath>
                  </m:oMathPara>
                </a14:m>
                <a:endParaRPr lang="hu-HU" dirty="0"/>
              </a:p>
            </p:txBody>
          </p:sp>
        </mc:Choice>
        <mc:Fallback>
          <p:sp>
            <p:nvSpPr>
              <p:cNvPr id="27" name="Téglalap 26"/>
              <p:cNvSpPr>
                <a:spLocks noRot="1" noChangeAspect="1" noMove="1" noResize="1" noEditPoints="1" noAdjustHandles="1" noChangeArrowheads="1" noChangeShapeType="1" noTextEdit="1"/>
              </p:cNvSpPr>
              <p:nvPr/>
            </p:nvSpPr>
            <p:spPr>
              <a:xfrm>
                <a:off x="8414730" y="5150029"/>
                <a:ext cx="434414" cy="46166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églalap 27"/>
              <p:cNvSpPr/>
              <p:nvPr/>
            </p:nvSpPr>
            <p:spPr>
              <a:xfrm>
                <a:off x="6813071" y="3524984"/>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oMath>
                  </m:oMathPara>
                </a14:m>
                <a:endParaRPr lang="hu-HU" dirty="0"/>
              </a:p>
            </p:txBody>
          </p:sp>
        </mc:Choice>
        <mc:Fallback>
          <p:sp>
            <p:nvSpPr>
              <p:cNvPr id="28" name="Téglalap 27"/>
              <p:cNvSpPr>
                <a:spLocks noRot="1" noChangeAspect="1" noMove="1" noResize="1" noEditPoints="1" noAdjustHandles="1" noChangeArrowheads="1" noChangeShapeType="1" noTextEdit="1"/>
              </p:cNvSpPr>
              <p:nvPr/>
            </p:nvSpPr>
            <p:spPr>
              <a:xfrm>
                <a:off x="6813071" y="3524984"/>
                <a:ext cx="438389" cy="461665"/>
              </a:xfrm>
              <a:prstGeom prst="rect">
                <a:avLst/>
              </a:prstGeom>
              <a:blipFill rotWithShape="1">
                <a:blip r:embed="rId11"/>
                <a:stretch>
                  <a:fillRect b="-10526"/>
                </a:stretch>
              </a:blipFill>
            </p:spPr>
            <p:txBody>
              <a:bodyPr/>
              <a:lstStyle/>
              <a:p>
                <a:r>
                  <a:rPr lang="en-US">
                    <a:noFill/>
                  </a:rPr>
                  <a:t> </a:t>
                </a:r>
              </a:p>
            </p:txBody>
          </p:sp>
        </mc:Fallback>
      </mc:AlternateContent>
      <p:grpSp>
        <p:nvGrpSpPr>
          <p:cNvPr id="30" name="Csoportba foglalás 29"/>
          <p:cNvGrpSpPr/>
          <p:nvPr/>
        </p:nvGrpSpPr>
        <p:grpSpPr>
          <a:xfrm rot="9548661">
            <a:off x="8853989" y="3323380"/>
            <a:ext cx="1368426" cy="1511300"/>
            <a:chOff x="5953788" y="3720248"/>
            <a:chExt cx="1368426" cy="1511300"/>
          </a:xfrm>
        </p:grpSpPr>
        <p:sp>
          <p:nvSpPr>
            <p:cNvPr id="31" name="Line 4"/>
            <p:cNvSpPr>
              <a:spLocks noChangeShapeType="1"/>
            </p:cNvSpPr>
            <p:nvPr/>
          </p:nvSpPr>
          <p:spPr bwMode="auto">
            <a:xfrm flipV="1">
              <a:off x="5953788" y="3720248"/>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2" name="Line 5"/>
            <p:cNvSpPr>
              <a:spLocks noChangeShapeType="1"/>
            </p:cNvSpPr>
            <p:nvPr/>
          </p:nvSpPr>
          <p:spPr bwMode="auto">
            <a:xfrm flipV="1">
              <a:off x="5953789" y="5231548"/>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mc:AlternateContent xmlns:mc="http://schemas.openxmlformats.org/markup-compatibility/2006">
        <mc:Choice xmlns:a14="http://schemas.microsoft.com/office/drawing/2010/main" Requires="a14">
          <p:sp>
            <p:nvSpPr>
              <p:cNvPr id="9" name="Téglalap 8"/>
              <p:cNvSpPr/>
              <p:nvPr/>
            </p:nvSpPr>
            <p:spPr>
              <a:xfrm>
                <a:off x="8258963" y="3125411"/>
                <a:ext cx="5348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𝑥</m:t>
                          </m:r>
                        </m:e>
                        <m:sup>
                          <m:r>
                            <a:rPr lang="en-US" i="1">
                              <a:latin typeface="Cambria Math" panose="02040503050406030204" pitchFamily="18" charset="0"/>
                            </a:rPr>
                            <m:t>′</m:t>
                          </m:r>
                        </m:sup>
                      </m:sSup>
                    </m:oMath>
                  </m:oMathPara>
                </a14:m>
                <a:endParaRPr lang="hu-HU" dirty="0"/>
              </a:p>
            </p:txBody>
          </p:sp>
        </mc:Choice>
        <mc:Fallback>
          <p:sp>
            <p:nvSpPr>
              <p:cNvPr id="9" name="Téglalap 8"/>
              <p:cNvSpPr>
                <a:spLocks noRot="1" noChangeAspect="1" noMove="1" noResize="1" noEditPoints="1" noAdjustHandles="1" noChangeArrowheads="1" noChangeShapeType="1" noTextEdit="1"/>
              </p:cNvSpPr>
              <p:nvPr/>
            </p:nvSpPr>
            <p:spPr>
              <a:xfrm>
                <a:off x="8258963" y="3125411"/>
                <a:ext cx="534825" cy="46166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églalap 9"/>
              <p:cNvSpPr/>
              <p:nvPr/>
            </p:nvSpPr>
            <p:spPr>
              <a:xfrm>
                <a:off x="10530140" y="4162418"/>
                <a:ext cx="5410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𝑦</m:t>
                          </m:r>
                        </m:e>
                        <m:sup>
                          <m:r>
                            <a:rPr lang="en-US">
                              <a:latin typeface="Cambria Math" panose="02040503050406030204" pitchFamily="18" charset="0"/>
                            </a:rPr>
                            <m:t>′</m:t>
                          </m:r>
                        </m:sup>
                      </m:sSup>
                    </m:oMath>
                  </m:oMathPara>
                </a14:m>
                <a:endParaRPr lang="hu-HU" dirty="0"/>
              </a:p>
            </p:txBody>
          </p:sp>
        </mc:Choice>
        <mc:Fallback>
          <p:sp>
            <p:nvSpPr>
              <p:cNvPr id="10" name="Téglalap 9"/>
              <p:cNvSpPr>
                <a:spLocks noRot="1" noChangeAspect="1" noMove="1" noResize="1" noEditPoints="1" noAdjustHandles="1" noChangeArrowheads="1" noChangeShapeType="1" noTextEdit="1"/>
              </p:cNvSpPr>
              <p:nvPr/>
            </p:nvSpPr>
            <p:spPr>
              <a:xfrm>
                <a:off x="10530140" y="4162418"/>
                <a:ext cx="541046" cy="461665"/>
              </a:xfrm>
              <a:prstGeom prst="rect">
                <a:avLst/>
              </a:prstGeom>
              <a:blipFill rotWithShape="1">
                <a:blip r:embed="rId13"/>
                <a:stretch>
                  <a:fillRect b="-1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églalap 10"/>
              <p:cNvSpPr/>
              <p:nvPr/>
            </p:nvSpPr>
            <p:spPr>
              <a:xfrm>
                <a:off x="8816265" y="3595556"/>
                <a:ext cx="1183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a:rPr>
                          </m:ctrlPr>
                        </m:dPr>
                        <m:e>
                          <m:sSup>
                            <m:sSupPr>
                              <m:ctrlPr>
                                <a:rPr lang="en-US" i="1">
                                  <a:latin typeface="Cambria Math"/>
                                </a:rPr>
                              </m:ctrlPr>
                            </m:sSupPr>
                            <m:e>
                              <m:r>
                                <a:rPr lang="en-US" i="1">
                                  <a:latin typeface="Cambria Math"/>
                                </a:rPr>
                                <m:t>𝑥</m:t>
                              </m:r>
                            </m:e>
                            <m:sup>
                              <m:r>
                                <a:rPr lang="en-US" i="1">
                                  <a:latin typeface="Cambria Math" panose="02040503050406030204" pitchFamily="18" charset="0"/>
                                </a:rPr>
                                <m:t>′</m:t>
                              </m:r>
                            </m:sup>
                          </m:sSup>
                          <m:r>
                            <a:rPr lang="en-US" i="1">
                              <a:latin typeface="Cambria Math"/>
                            </a:rPr>
                            <m:t>,</m:t>
                          </m:r>
                          <m:sSup>
                            <m:sSupPr>
                              <m:ctrlPr>
                                <a:rPr lang="en-US" i="1">
                                  <a:latin typeface="Cambria Math"/>
                                </a:rPr>
                              </m:ctrlPr>
                            </m:sSupPr>
                            <m:e>
                              <m:r>
                                <a:rPr lang="en-US" i="1">
                                  <a:latin typeface="Cambria Math"/>
                                </a:rPr>
                                <m:t>𝑦</m:t>
                              </m:r>
                            </m:e>
                            <m:sup>
                              <m:r>
                                <a:rPr lang="en-US">
                                  <a:latin typeface="Cambria Math" panose="02040503050406030204" pitchFamily="18" charset="0"/>
                                </a:rPr>
                                <m:t>′</m:t>
                              </m:r>
                            </m:sup>
                          </m:sSup>
                        </m:e>
                      </m:d>
                    </m:oMath>
                  </m:oMathPara>
                </a14:m>
                <a:endParaRPr lang="hu-HU" dirty="0"/>
              </a:p>
            </p:txBody>
          </p:sp>
        </mc:Choice>
        <mc:Fallback>
          <p:sp>
            <p:nvSpPr>
              <p:cNvPr id="11" name="Téglalap 10"/>
              <p:cNvSpPr>
                <a:spLocks noRot="1" noChangeAspect="1" noMove="1" noResize="1" noEditPoints="1" noAdjustHandles="1" noChangeArrowheads="1" noChangeShapeType="1" noTextEdit="1"/>
              </p:cNvSpPr>
              <p:nvPr/>
            </p:nvSpPr>
            <p:spPr>
              <a:xfrm>
                <a:off x="8816265" y="3595556"/>
                <a:ext cx="1183529" cy="461665"/>
              </a:xfrm>
              <a:prstGeom prst="rect">
                <a:avLst/>
              </a:prstGeom>
              <a:blipFill rotWithShape="1">
                <a:blip r:embed="rId14"/>
                <a:stretch>
                  <a:fillRect b="-10526"/>
                </a:stretch>
              </a:blipFill>
            </p:spPr>
            <p:txBody>
              <a:bodyPr/>
              <a:lstStyle/>
              <a:p>
                <a:r>
                  <a:rPr lang="en-US">
                    <a:noFill/>
                  </a:rPr>
                  <a:t> </a:t>
                </a:r>
              </a:p>
            </p:txBody>
          </p:sp>
        </mc:Fallback>
      </mc:AlternateContent>
      <p:sp>
        <p:nvSpPr>
          <p:cNvPr id="36" name="Line 15"/>
          <p:cNvSpPr>
            <a:spLocks noChangeShapeType="1"/>
          </p:cNvSpPr>
          <p:nvPr/>
        </p:nvSpPr>
        <p:spPr bwMode="auto">
          <a:xfrm flipH="1">
            <a:off x="7494740" y="3745842"/>
            <a:ext cx="1066381" cy="101490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37" name="Téglalap 36"/>
              <p:cNvSpPr/>
              <p:nvPr/>
            </p:nvSpPr>
            <p:spPr>
              <a:xfrm>
                <a:off x="7718657" y="3636170"/>
                <a:ext cx="49552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𝑇</m:t>
                      </m:r>
                    </m:oMath>
                  </m:oMathPara>
                </a14:m>
                <a:endParaRPr lang="hu-HU" sz="2800" dirty="0"/>
              </a:p>
            </p:txBody>
          </p:sp>
        </mc:Choice>
        <mc:Fallback>
          <p:sp>
            <p:nvSpPr>
              <p:cNvPr id="37" name="Téglalap 36"/>
              <p:cNvSpPr>
                <a:spLocks noRot="1" noChangeAspect="1" noMove="1" noResize="1" noEditPoints="1" noAdjustHandles="1" noChangeArrowheads="1" noChangeShapeType="1" noTextEdit="1"/>
              </p:cNvSpPr>
              <p:nvPr/>
            </p:nvSpPr>
            <p:spPr>
              <a:xfrm>
                <a:off x="7718657" y="3636170"/>
                <a:ext cx="495520" cy="523220"/>
              </a:xfrm>
              <a:prstGeom prst="rect">
                <a:avLst/>
              </a:prstGeom>
              <a:blipFill rotWithShape="1">
                <a:blip r:embed="rId1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5360" y="274638"/>
            <a:ext cx="11521280" cy="1143000"/>
          </a:xfrm>
        </p:spPr>
        <p:txBody>
          <a:bodyPr>
            <a:noAutofit/>
          </a:bodyPr>
          <a:lstStyle/>
          <a:p>
            <a:r>
              <a:rPr lang="hu-HU" dirty="0" smtClean="0">
                <a:solidFill>
                  <a:srgbClr val="FF0000"/>
                </a:solidFill>
              </a:rPr>
              <a:t>Külső nézet: pontot pontba, egyenest egyenesbe</a:t>
            </a:r>
            <a:endParaRPr lang="en-US" dirty="0">
              <a:solidFill>
                <a:srgbClr val="FF0000"/>
              </a:solidFill>
            </a:endParaRPr>
          </a:p>
        </p:txBody>
      </p:sp>
      <p:sp>
        <p:nvSpPr>
          <p:cNvPr id="4" name="Szabadkézi sokszög 3"/>
          <p:cNvSpPr/>
          <p:nvPr/>
        </p:nvSpPr>
        <p:spPr>
          <a:xfrm>
            <a:off x="1671637" y="2043776"/>
            <a:ext cx="1371600" cy="497205"/>
          </a:xfrm>
          <a:custGeom>
            <a:avLst/>
            <a:gdLst>
              <a:gd name="connsiteX0" fmla="*/ 1371600 w 1424940"/>
              <a:gd name="connsiteY0" fmla="*/ 129540 h 662940"/>
              <a:gd name="connsiteX1" fmla="*/ 358140 w 1424940"/>
              <a:gd name="connsiteY1" fmla="*/ 662940 h 662940"/>
              <a:gd name="connsiteX2" fmla="*/ 0 w 1424940"/>
              <a:gd name="connsiteY2" fmla="*/ 0 h 662940"/>
              <a:gd name="connsiteX3" fmla="*/ 1424940 w 1424940"/>
              <a:gd name="connsiteY3" fmla="*/ 114300 h 662940"/>
              <a:gd name="connsiteX4" fmla="*/ 1424940 w 1424940"/>
              <a:gd name="connsiteY4" fmla="*/ 137160 h 662940"/>
              <a:gd name="connsiteX0" fmla="*/ 1371600 w 1424940"/>
              <a:gd name="connsiteY0" fmla="*/ 129540 h 662940"/>
              <a:gd name="connsiteX1" fmla="*/ 358140 w 1424940"/>
              <a:gd name="connsiteY1" fmla="*/ 662940 h 662940"/>
              <a:gd name="connsiteX2" fmla="*/ 0 w 1424940"/>
              <a:gd name="connsiteY2" fmla="*/ 0 h 662940"/>
              <a:gd name="connsiteX3" fmla="*/ 1424940 w 1424940"/>
              <a:gd name="connsiteY3" fmla="*/ 114300 h 662940"/>
              <a:gd name="connsiteX0" fmla="*/ 1371600 w 1371600"/>
              <a:gd name="connsiteY0" fmla="*/ 129540 h 662940"/>
              <a:gd name="connsiteX1" fmla="*/ 358140 w 1371600"/>
              <a:gd name="connsiteY1" fmla="*/ 662940 h 662940"/>
              <a:gd name="connsiteX2" fmla="*/ 0 w 1371600"/>
              <a:gd name="connsiteY2" fmla="*/ 0 h 662940"/>
              <a:gd name="connsiteX0" fmla="*/ 1371600 w 1371600"/>
              <a:gd name="connsiteY0" fmla="*/ 129540 h 662940"/>
              <a:gd name="connsiteX1" fmla="*/ 358140 w 1371600"/>
              <a:gd name="connsiteY1" fmla="*/ 662940 h 662940"/>
              <a:gd name="connsiteX2" fmla="*/ 0 w 1371600"/>
              <a:gd name="connsiteY2" fmla="*/ 0 h 662940"/>
              <a:gd name="connsiteX3" fmla="*/ 1371600 w 1371600"/>
              <a:gd name="connsiteY3" fmla="*/ 129540 h 662940"/>
            </a:gdLst>
            <a:ahLst/>
            <a:cxnLst>
              <a:cxn ang="0">
                <a:pos x="connsiteX0" y="connsiteY0"/>
              </a:cxn>
              <a:cxn ang="0">
                <a:pos x="connsiteX1" y="connsiteY1"/>
              </a:cxn>
              <a:cxn ang="0">
                <a:pos x="connsiteX2" y="connsiteY2"/>
              </a:cxn>
              <a:cxn ang="0">
                <a:pos x="connsiteX3" y="connsiteY3"/>
              </a:cxn>
            </a:cxnLst>
            <a:rect l="l" t="t" r="r" b="b"/>
            <a:pathLst>
              <a:path w="1371600" h="662940">
                <a:moveTo>
                  <a:pt x="1371600" y="129540"/>
                </a:moveTo>
                <a:lnTo>
                  <a:pt x="358140" y="662940"/>
                </a:lnTo>
                <a:lnTo>
                  <a:pt x="0" y="0"/>
                </a:lnTo>
                <a:lnTo>
                  <a:pt x="1371600" y="12954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Egyenes összekötő nyíllal 4"/>
          <p:cNvCxnSpPr/>
          <p:nvPr/>
        </p:nvCxnSpPr>
        <p:spPr>
          <a:xfrm flipH="1">
            <a:off x="1291333" y="2543955"/>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a:off x="2019797" y="2543955"/>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flipV="1">
            <a:off x="2011413" y="1760868"/>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zabadkézi sokszög 7"/>
          <p:cNvSpPr/>
          <p:nvPr/>
        </p:nvSpPr>
        <p:spPr>
          <a:xfrm>
            <a:off x="435042" y="1869887"/>
            <a:ext cx="3345365" cy="936703"/>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Ellipszis 8"/>
          <p:cNvSpPr/>
          <p:nvPr/>
        </p:nvSpPr>
        <p:spPr>
          <a:xfrm>
            <a:off x="1926564" y="2265132"/>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zövegdoboz 9"/>
          <p:cNvSpPr txBox="1"/>
          <p:nvPr/>
        </p:nvSpPr>
        <p:spPr>
          <a:xfrm>
            <a:off x="970411" y="2838383"/>
            <a:ext cx="320922" cy="461665"/>
          </a:xfrm>
          <a:prstGeom prst="rect">
            <a:avLst/>
          </a:prstGeom>
          <a:noFill/>
        </p:spPr>
        <p:txBody>
          <a:bodyPr wrap="none" rtlCol="0">
            <a:spAutoFit/>
          </a:bodyPr>
          <a:lstStyle/>
          <a:p>
            <a:r>
              <a:rPr lang="hu-HU" i="1" dirty="0" smtClean="0"/>
              <a:t>x</a:t>
            </a:r>
            <a:endParaRPr lang="en-US" i="1" dirty="0"/>
          </a:p>
        </p:txBody>
      </p:sp>
      <p:sp>
        <p:nvSpPr>
          <p:cNvPr id="11" name="Szövegdoboz 10"/>
          <p:cNvSpPr txBox="1"/>
          <p:nvPr/>
        </p:nvSpPr>
        <p:spPr>
          <a:xfrm>
            <a:off x="3070626" y="2540129"/>
            <a:ext cx="287258" cy="369332"/>
          </a:xfrm>
          <a:prstGeom prst="rect">
            <a:avLst/>
          </a:prstGeom>
          <a:noFill/>
        </p:spPr>
        <p:txBody>
          <a:bodyPr wrap="none" rtlCol="0">
            <a:spAutoFit/>
          </a:bodyPr>
          <a:lstStyle/>
          <a:p>
            <a:r>
              <a:rPr lang="hu-HU" sz="1800" i="1" dirty="0" smtClean="0"/>
              <a:t>y</a:t>
            </a:r>
            <a:endParaRPr lang="en-US" sz="1800" i="1" dirty="0"/>
          </a:p>
        </p:txBody>
      </p:sp>
      <p:sp>
        <p:nvSpPr>
          <p:cNvPr id="12" name="Szövegdoboz 11"/>
          <p:cNvSpPr txBox="1"/>
          <p:nvPr/>
        </p:nvSpPr>
        <p:spPr>
          <a:xfrm>
            <a:off x="2019784" y="1518039"/>
            <a:ext cx="338554" cy="369332"/>
          </a:xfrm>
          <a:prstGeom prst="rect">
            <a:avLst/>
          </a:prstGeom>
          <a:noFill/>
        </p:spPr>
        <p:txBody>
          <a:bodyPr wrap="none" rtlCol="0">
            <a:spAutoFit/>
          </a:bodyPr>
          <a:lstStyle/>
          <a:p>
            <a:r>
              <a:rPr lang="hu-HU" sz="1800" i="1" dirty="0" smtClean="0"/>
              <a:t>w</a:t>
            </a:r>
            <a:endParaRPr lang="en-US" sz="1800" i="1" dirty="0"/>
          </a:p>
        </p:txBody>
      </p:sp>
      <mc:AlternateContent xmlns:mc="http://schemas.openxmlformats.org/markup-compatibility/2006">
        <mc:Choice xmlns:a14="http://schemas.microsoft.com/office/drawing/2010/main" Requires="a14">
          <p:sp>
            <p:nvSpPr>
              <p:cNvPr id="13" name="Szövegdoboz 12"/>
              <p:cNvSpPr txBox="1"/>
              <p:nvPr/>
            </p:nvSpPr>
            <p:spPr>
              <a:xfrm>
                <a:off x="154749" y="2005500"/>
                <a:ext cx="8486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a:rPr>
                        <m:t>𝑤</m:t>
                      </m:r>
                      <m:r>
                        <a:rPr lang="en-US" sz="1800" i="1" dirty="0" smtClean="0">
                          <a:latin typeface="Cambria Math"/>
                        </a:rPr>
                        <m:t>=1</m:t>
                      </m:r>
                    </m:oMath>
                  </m:oMathPara>
                </a14:m>
                <a:endParaRPr lang="en-US" sz="1800" dirty="0"/>
              </a:p>
            </p:txBody>
          </p:sp>
        </mc:Choice>
        <mc:Fallback>
          <p:sp>
            <p:nvSpPr>
              <p:cNvPr id="13" name="Szövegdoboz 12"/>
              <p:cNvSpPr txBox="1">
                <a:spLocks noRot="1" noChangeAspect="1" noMove="1" noResize="1" noEditPoints="1" noAdjustHandles="1" noChangeArrowheads="1" noChangeShapeType="1" noTextEdit="1"/>
              </p:cNvSpPr>
              <p:nvPr/>
            </p:nvSpPr>
            <p:spPr>
              <a:xfrm>
                <a:off x="154749" y="2005500"/>
                <a:ext cx="848629"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Szövegdoboz 13"/>
              <p:cNvSpPr txBox="1"/>
              <p:nvPr/>
            </p:nvSpPr>
            <p:spPr>
              <a:xfrm>
                <a:off x="1351537" y="1993480"/>
                <a:ext cx="3818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1" i="1" dirty="0" smtClean="0">
                          <a:latin typeface="Cambria Math"/>
                        </a:rPr>
                        <m:t>𝒒</m:t>
                      </m:r>
                    </m:oMath>
                  </m:oMathPara>
                </a14:m>
                <a:endParaRPr lang="en-US" sz="1800" dirty="0"/>
              </a:p>
            </p:txBody>
          </p:sp>
        </mc:Choice>
        <mc:Fallback>
          <p:sp>
            <p:nvSpPr>
              <p:cNvPr id="14" name="Szövegdoboz 13"/>
              <p:cNvSpPr txBox="1">
                <a:spLocks noRot="1" noChangeAspect="1" noMove="1" noResize="1" noEditPoints="1" noAdjustHandles="1" noChangeArrowheads="1" noChangeShapeType="1" noTextEdit="1"/>
              </p:cNvSpPr>
              <p:nvPr/>
            </p:nvSpPr>
            <p:spPr>
              <a:xfrm>
                <a:off x="1351537" y="1993480"/>
                <a:ext cx="381836" cy="369332"/>
              </a:xfrm>
              <a:prstGeom prst="rect">
                <a:avLst/>
              </a:prstGeom>
              <a:blipFill rotWithShape="1">
                <a:blip r:embed="rId3"/>
                <a:stretch>
                  <a:fillRect b="-6557"/>
                </a:stretch>
              </a:blipFill>
            </p:spPr>
            <p:txBody>
              <a:bodyPr/>
              <a:lstStyle/>
              <a:p>
                <a:r>
                  <a:rPr lang="en-US">
                    <a:noFill/>
                  </a:rPr>
                  <a:t> </a:t>
                </a:r>
              </a:p>
            </p:txBody>
          </p:sp>
        </mc:Fallback>
      </mc:AlternateContent>
      <p:cxnSp>
        <p:nvCxnSpPr>
          <p:cNvPr id="15" name="Egyenes összekötő nyíllal 14"/>
          <p:cNvCxnSpPr/>
          <p:nvPr/>
        </p:nvCxnSpPr>
        <p:spPr>
          <a:xfrm flipH="1" flipV="1">
            <a:off x="970414" y="1961459"/>
            <a:ext cx="2810443" cy="228116"/>
          </a:xfrm>
          <a:prstGeom prst="straightConnector1">
            <a:avLst/>
          </a:prstGeom>
          <a:ln w="571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Szövegdoboz 15"/>
              <p:cNvSpPr txBox="1"/>
              <p:nvPr/>
            </p:nvSpPr>
            <p:spPr>
              <a:xfrm>
                <a:off x="2794090" y="2105112"/>
                <a:ext cx="3850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800" b="1" i="1" dirty="0" smtClean="0">
                          <a:latin typeface="Cambria Math"/>
                        </a:rPr>
                        <m:t>𝒑</m:t>
                      </m:r>
                    </m:oMath>
                  </m:oMathPara>
                </a14:m>
                <a:endParaRPr lang="en-US" sz="1800" dirty="0"/>
              </a:p>
            </p:txBody>
          </p:sp>
        </mc:Choice>
        <mc:Fallback>
          <p:sp>
            <p:nvSpPr>
              <p:cNvPr id="16" name="Szövegdoboz 15"/>
              <p:cNvSpPr txBox="1">
                <a:spLocks noRot="1" noChangeAspect="1" noMove="1" noResize="1" noEditPoints="1" noAdjustHandles="1" noChangeArrowheads="1" noChangeShapeType="1" noTextEdit="1"/>
              </p:cNvSpPr>
              <p:nvPr/>
            </p:nvSpPr>
            <p:spPr>
              <a:xfrm>
                <a:off x="2794090" y="2105112"/>
                <a:ext cx="385042" cy="369332"/>
              </a:xfrm>
              <a:prstGeom prst="rect">
                <a:avLst/>
              </a:prstGeom>
              <a:blipFill rotWithShape="1">
                <a:blip r:embed="rId4"/>
                <a:stretch>
                  <a:fillRect b="-6557"/>
                </a:stretch>
              </a:blipFill>
            </p:spPr>
            <p:txBody>
              <a:bodyPr/>
              <a:lstStyle/>
              <a:p>
                <a:r>
                  <a:rPr lang="en-US">
                    <a:noFill/>
                  </a:rPr>
                  <a:t> </a:t>
                </a:r>
              </a:p>
            </p:txBody>
          </p:sp>
        </mc:Fallback>
      </mc:AlternateContent>
      <p:sp>
        <p:nvSpPr>
          <p:cNvPr id="18" name="Szabadkézi sokszög 17"/>
          <p:cNvSpPr/>
          <p:nvPr/>
        </p:nvSpPr>
        <p:spPr>
          <a:xfrm>
            <a:off x="1204740" y="1340766"/>
            <a:ext cx="3190009" cy="790748"/>
          </a:xfrm>
          <a:custGeom>
            <a:avLst/>
            <a:gdLst>
              <a:gd name="connsiteX0" fmla="*/ 0 w 3190009"/>
              <a:gd name="connsiteY0" fmla="*/ 0 h 1039091"/>
              <a:gd name="connsiteX1" fmla="*/ 467591 w 3190009"/>
              <a:gd name="connsiteY1" fmla="*/ 904009 h 1039091"/>
              <a:gd name="connsiteX2" fmla="*/ 1932709 w 3190009"/>
              <a:gd name="connsiteY2" fmla="*/ 1039091 h 1039091"/>
              <a:gd name="connsiteX3" fmla="*/ 3190009 w 3190009"/>
              <a:gd name="connsiteY3" fmla="*/ 311727 h 1039091"/>
              <a:gd name="connsiteX4" fmla="*/ 0 w 3190009"/>
              <a:gd name="connsiteY4" fmla="*/ 0 h 1039091"/>
              <a:gd name="connsiteX0" fmla="*/ 0 w 3190009"/>
              <a:gd name="connsiteY0" fmla="*/ 0 h 1054331"/>
              <a:gd name="connsiteX1" fmla="*/ 467591 w 3190009"/>
              <a:gd name="connsiteY1" fmla="*/ 904009 h 1054331"/>
              <a:gd name="connsiteX2" fmla="*/ 1864129 w 3190009"/>
              <a:gd name="connsiteY2" fmla="*/ 1054331 h 1054331"/>
              <a:gd name="connsiteX3" fmla="*/ 3190009 w 3190009"/>
              <a:gd name="connsiteY3" fmla="*/ 311727 h 1054331"/>
              <a:gd name="connsiteX4" fmla="*/ 0 w 3190009"/>
              <a:gd name="connsiteY4" fmla="*/ 0 h 1054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009" h="1054331">
                <a:moveTo>
                  <a:pt x="0" y="0"/>
                </a:moveTo>
                <a:lnTo>
                  <a:pt x="467591" y="904009"/>
                </a:lnTo>
                <a:lnTo>
                  <a:pt x="1864129" y="1054331"/>
                </a:lnTo>
                <a:lnTo>
                  <a:pt x="3190009" y="311727"/>
                </a:lnTo>
                <a:lnTo>
                  <a:pt x="0" y="0"/>
                </a:lnTo>
                <a:close/>
              </a:path>
            </a:pathLst>
          </a:custGeom>
          <a:solidFill>
            <a:srgbClr val="EEECE1">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Ellipszis 18"/>
          <p:cNvSpPr/>
          <p:nvPr/>
        </p:nvSpPr>
        <p:spPr>
          <a:xfrm>
            <a:off x="3044647" y="2066150"/>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Ellipszis 19"/>
          <p:cNvSpPr/>
          <p:nvPr/>
        </p:nvSpPr>
        <p:spPr>
          <a:xfrm>
            <a:off x="1558153" y="1961458"/>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1" name="Egyenes összekötő nyíllal 20"/>
          <p:cNvCxnSpPr>
            <a:stCxn id="19" idx="2"/>
            <a:endCxn id="18" idx="1"/>
          </p:cNvCxnSpPr>
          <p:nvPr/>
        </p:nvCxnSpPr>
        <p:spPr>
          <a:xfrm flipH="1" flipV="1">
            <a:off x="1672330" y="2018773"/>
            <a:ext cx="1372316" cy="114885"/>
          </a:xfrm>
          <a:prstGeom prst="straightConnector1">
            <a:avLst/>
          </a:prstGeom>
          <a:ln w="57150">
            <a:solidFill>
              <a:srgbClr val="01AF1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Téglalap 21"/>
              <p:cNvSpPr/>
              <p:nvPr/>
            </p:nvSpPr>
            <p:spPr>
              <a:xfrm>
                <a:off x="2206977" y="1996499"/>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1800" b="1" i="1">
                          <a:solidFill>
                            <a:prstClr val="black"/>
                          </a:solidFill>
                          <a:latin typeface="Cambria Math"/>
                        </a:rPr>
                        <m:t>𝒗</m:t>
                      </m:r>
                    </m:oMath>
                  </m:oMathPara>
                </a14:m>
                <a:endParaRPr lang="en-US" sz="1800" dirty="0"/>
              </a:p>
            </p:txBody>
          </p:sp>
        </mc:Choice>
        <mc:Fallback>
          <p:sp>
            <p:nvSpPr>
              <p:cNvPr id="22" name="Téglalap 21"/>
              <p:cNvSpPr>
                <a:spLocks noRot="1" noChangeAspect="1" noMove="1" noResize="1" noEditPoints="1" noAdjustHandles="1" noChangeArrowheads="1" noChangeShapeType="1" noTextEdit="1"/>
              </p:cNvSpPr>
              <p:nvPr/>
            </p:nvSpPr>
            <p:spPr>
              <a:xfrm>
                <a:off x="2206977" y="1996499"/>
                <a:ext cx="380232"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Szövegdoboz 22"/>
              <p:cNvSpPr txBox="1"/>
              <p:nvPr/>
            </p:nvSpPr>
            <p:spPr>
              <a:xfrm>
                <a:off x="1255123" y="3194993"/>
                <a:ext cx="2260812" cy="461665"/>
              </a:xfrm>
              <a:prstGeom prst="rect">
                <a:avLst/>
              </a:prstGeom>
              <a:noFill/>
            </p:spPr>
            <p:txBody>
              <a:bodyPr wrap="none" rtlCol="0">
                <a:spAutoFit/>
              </a:bodyPr>
              <a:lstStyle/>
              <a:p>
                <a:r>
                  <a:rPr lang="en-US" b="1" dirty="0" err="1">
                    <a:latin typeface="+mn-lt"/>
                  </a:rPr>
                  <a:t>Euklideszi</a:t>
                </a:r>
                <a:r>
                  <a:rPr lang="hu-HU" b="1" dirty="0">
                    <a:latin typeface="+mn-lt"/>
                  </a:rPr>
                  <a:t>:</a:t>
                </a:r>
                <a:r>
                  <a:rPr lang="hu-HU" sz="2000" b="1" dirty="0" smtClean="0"/>
                  <a:t> </a:t>
                </a:r>
                <a14:m>
                  <m:oMath xmlns:m="http://schemas.openxmlformats.org/officeDocument/2006/math">
                    <m:r>
                      <a:rPr lang="en-US" sz="2000" i="1" dirty="0" smtClean="0">
                        <a:latin typeface="Cambria Math"/>
                      </a:rPr>
                      <m:t>𝑤</m:t>
                    </m:r>
                    <m:r>
                      <a:rPr lang="en-US" sz="2000" i="1" dirty="0" smtClean="0">
                        <a:latin typeface="Cambria Math"/>
                      </a:rPr>
                      <m:t>=1</m:t>
                    </m:r>
                  </m:oMath>
                </a14:m>
                <a:endParaRPr lang="en-US" sz="2000" dirty="0"/>
              </a:p>
            </p:txBody>
          </p:sp>
        </mc:Choice>
        <mc:Fallback>
          <p:sp>
            <p:nvSpPr>
              <p:cNvPr id="23" name="Szövegdoboz 22"/>
              <p:cNvSpPr txBox="1">
                <a:spLocks noRot="1" noChangeAspect="1" noMove="1" noResize="1" noEditPoints="1" noAdjustHandles="1" noChangeArrowheads="1" noChangeShapeType="1" noTextEdit="1"/>
              </p:cNvSpPr>
              <p:nvPr/>
            </p:nvSpPr>
            <p:spPr>
              <a:xfrm>
                <a:off x="1255123" y="3194993"/>
                <a:ext cx="2260812" cy="461665"/>
              </a:xfrm>
              <a:prstGeom prst="rect">
                <a:avLst/>
              </a:prstGeom>
              <a:blipFill rotWithShape="1">
                <a:blip r:embed="rId6"/>
                <a:stretch>
                  <a:fillRect l="-4313" t="-10526" b="-28947"/>
                </a:stretch>
              </a:blipFill>
            </p:spPr>
            <p:txBody>
              <a:bodyPr/>
              <a:lstStyle/>
              <a:p>
                <a:r>
                  <a:rPr lang="en-US">
                    <a:noFill/>
                  </a:rPr>
                  <a:t> </a:t>
                </a:r>
              </a:p>
            </p:txBody>
          </p:sp>
        </mc:Fallback>
      </mc:AlternateContent>
      <p:sp>
        <p:nvSpPr>
          <p:cNvPr id="24" name="Szövegdoboz 23"/>
          <p:cNvSpPr txBox="1"/>
          <p:nvPr/>
        </p:nvSpPr>
        <p:spPr>
          <a:xfrm>
            <a:off x="7256702" y="3255375"/>
            <a:ext cx="3056991" cy="461665"/>
          </a:xfrm>
          <a:prstGeom prst="rect">
            <a:avLst/>
          </a:prstGeom>
          <a:noFill/>
        </p:spPr>
        <p:txBody>
          <a:bodyPr wrap="none" rtlCol="0">
            <a:spAutoFit/>
          </a:bodyPr>
          <a:lstStyle/>
          <a:p>
            <a:r>
              <a:rPr lang="hu-HU" b="1" dirty="0" smtClean="0">
                <a:latin typeface="+mn-lt"/>
              </a:rPr>
              <a:t>Projektív: </a:t>
            </a:r>
            <a:r>
              <a:rPr lang="hu-HU" dirty="0" smtClean="0">
                <a:latin typeface="+mn-lt"/>
              </a:rPr>
              <a:t>origón kívüli</a:t>
            </a:r>
            <a:endParaRPr lang="en-US" dirty="0">
              <a:latin typeface="+mn-lt"/>
            </a:endParaRPr>
          </a:p>
        </p:txBody>
      </p:sp>
      <mc:AlternateContent xmlns:mc="http://schemas.openxmlformats.org/markup-compatibility/2006">
        <mc:Choice xmlns:a14="http://schemas.microsoft.com/office/drawing/2010/main" Requires="a14">
          <p:sp>
            <p:nvSpPr>
              <p:cNvPr id="25" name="Szövegdoboz 24"/>
              <p:cNvSpPr txBox="1"/>
              <p:nvPr/>
            </p:nvSpPr>
            <p:spPr>
              <a:xfrm>
                <a:off x="1024916" y="6201306"/>
                <a:ext cx="3369833" cy="461665"/>
              </a:xfrm>
              <a:prstGeom prst="rect">
                <a:avLst/>
              </a:prstGeom>
              <a:noFill/>
            </p:spPr>
            <p:txBody>
              <a:bodyPr wrap="none" rtlCol="0">
                <a:spAutoFit/>
              </a:bodyPr>
              <a:lstStyle/>
              <a:p>
                <a:r>
                  <a:rPr lang="hu-HU" b="1" dirty="0" smtClean="0">
                    <a:latin typeface="+mn-lt"/>
                  </a:rPr>
                  <a:t>Elliptikus:</a:t>
                </a:r>
                <a:r>
                  <a:rPr lang="hu-HU" sz="2000" b="1" dirty="0" smtClean="0"/>
                  <a:t> </a:t>
                </a:r>
                <a14:m>
                  <m:oMath xmlns:m="http://schemas.openxmlformats.org/officeDocument/2006/math">
                    <m:r>
                      <a:rPr lang="hu-HU" sz="2000" i="1" dirty="0" smtClean="0">
                        <a:latin typeface="Cambria Math"/>
                      </a:rPr>
                      <m:t>𝑥</m:t>
                    </m:r>
                    <m:r>
                      <a:rPr lang="hu-HU" sz="2000" i="1" baseline="30000" dirty="0" smtClean="0">
                        <a:latin typeface="Cambria Math"/>
                      </a:rPr>
                      <m:t>2</m:t>
                    </m:r>
                    <m:r>
                      <a:rPr lang="hu-HU" sz="2000" i="1" dirty="0" smtClean="0">
                        <a:latin typeface="Cambria Math"/>
                      </a:rPr>
                      <m:t>+</m:t>
                    </m:r>
                    <m:r>
                      <a:rPr lang="hu-HU" sz="2000" i="1" dirty="0" smtClean="0">
                        <a:latin typeface="Cambria Math"/>
                      </a:rPr>
                      <m:t>𝑦</m:t>
                    </m:r>
                    <m:r>
                      <a:rPr lang="hu-HU" sz="2000" i="1" baseline="30000" dirty="0" smtClean="0">
                        <a:latin typeface="Cambria Math"/>
                      </a:rPr>
                      <m:t>2</m:t>
                    </m:r>
                    <m:r>
                      <a:rPr lang="hu-HU" sz="2000" i="1" dirty="0" smtClean="0">
                        <a:latin typeface="Cambria Math"/>
                      </a:rPr>
                      <m:t>+</m:t>
                    </m:r>
                    <m:r>
                      <a:rPr lang="hu-HU" sz="2000" i="1" dirty="0" smtClean="0">
                        <a:latin typeface="Cambria Math"/>
                      </a:rPr>
                      <m:t>𝑤</m:t>
                    </m:r>
                    <m:r>
                      <a:rPr lang="hu-HU" sz="2000" i="1" baseline="30000" dirty="0" smtClean="0">
                        <a:latin typeface="Cambria Math"/>
                      </a:rPr>
                      <m:t>2</m:t>
                    </m:r>
                    <m:r>
                      <a:rPr lang="en-US" sz="2000" i="1" baseline="30000" dirty="0" smtClean="0">
                        <a:latin typeface="Cambria Math"/>
                      </a:rPr>
                      <m:t> </m:t>
                    </m:r>
                    <m:r>
                      <a:rPr lang="en-US" sz="2000" i="1" dirty="0" smtClean="0">
                        <a:latin typeface="Cambria Math"/>
                      </a:rPr>
                      <m:t>=1</m:t>
                    </m:r>
                  </m:oMath>
                </a14:m>
                <a:endParaRPr lang="en-US" sz="2000" dirty="0"/>
              </a:p>
            </p:txBody>
          </p:sp>
        </mc:Choice>
        <mc:Fallback>
          <p:sp>
            <p:nvSpPr>
              <p:cNvPr id="25" name="Szövegdoboz 24"/>
              <p:cNvSpPr txBox="1">
                <a:spLocks noRot="1" noChangeAspect="1" noMove="1" noResize="1" noEditPoints="1" noAdjustHandles="1" noChangeArrowheads="1" noChangeShapeType="1" noTextEdit="1"/>
              </p:cNvSpPr>
              <p:nvPr/>
            </p:nvSpPr>
            <p:spPr>
              <a:xfrm>
                <a:off x="1024916" y="6201306"/>
                <a:ext cx="3369833" cy="461665"/>
              </a:xfrm>
              <a:prstGeom prst="rect">
                <a:avLst/>
              </a:prstGeom>
              <a:blipFill rotWithShape="1">
                <a:blip r:embed="rId7"/>
                <a:stretch>
                  <a:fillRect l="-2712"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Szövegdoboz 25"/>
              <p:cNvSpPr txBox="1"/>
              <p:nvPr/>
            </p:nvSpPr>
            <p:spPr>
              <a:xfrm>
                <a:off x="6835291" y="6201307"/>
                <a:ext cx="3981796" cy="461665"/>
              </a:xfrm>
              <a:prstGeom prst="rect">
                <a:avLst/>
              </a:prstGeom>
              <a:noFill/>
            </p:spPr>
            <p:txBody>
              <a:bodyPr wrap="none" rtlCol="0">
                <a:spAutoFit/>
              </a:bodyPr>
              <a:lstStyle/>
              <a:p>
                <a:r>
                  <a:rPr lang="en-US" b="1" dirty="0" smtClean="0">
                    <a:latin typeface="+mn-lt"/>
                  </a:rPr>
                  <a:t>Hiperbolikus</a:t>
                </a:r>
                <a:r>
                  <a:rPr lang="hu-HU" b="1" dirty="0">
                    <a:latin typeface="+mn-lt"/>
                  </a:rPr>
                  <a:t>:</a:t>
                </a:r>
                <a:r>
                  <a:rPr lang="hu-HU" sz="2000" b="1" dirty="0" smtClean="0"/>
                  <a:t> </a:t>
                </a:r>
                <a14:m>
                  <m:oMath xmlns:m="http://schemas.openxmlformats.org/officeDocument/2006/math">
                    <m:r>
                      <a:rPr lang="hu-HU" sz="2000" i="1" dirty="0" smtClean="0">
                        <a:latin typeface="Cambria Math"/>
                      </a:rPr>
                      <m:t>𝑥</m:t>
                    </m:r>
                    <m:r>
                      <a:rPr lang="hu-HU" sz="2000" i="1" baseline="30000" dirty="0" smtClean="0">
                        <a:latin typeface="Cambria Math"/>
                      </a:rPr>
                      <m:t>2</m:t>
                    </m:r>
                    <m:r>
                      <a:rPr lang="hu-HU" sz="2000" i="1" dirty="0" smtClean="0">
                        <a:latin typeface="Cambria Math"/>
                      </a:rPr>
                      <m:t>+</m:t>
                    </m:r>
                    <m:r>
                      <a:rPr lang="hu-HU" sz="2000" i="1" dirty="0" smtClean="0">
                        <a:latin typeface="Cambria Math"/>
                      </a:rPr>
                      <m:t>𝑦</m:t>
                    </m:r>
                    <m:r>
                      <a:rPr lang="hu-HU" sz="2000" i="1" baseline="30000" dirty="0" smtClean="0">
                        <a:latin typeface="Cambria Math"/>
                      </a:rPr>
                      <m:t>2</m:t>
                    </m:r>
                    <m:r>
                      <a:rPr lang="en-US" sz="2000" i="1" dirty="0">
                        <a:solidFill>
                          <a:prstClr val="black"/>
                        </a:solidFill>
                        <a:latin typeface="Cambria Math"/>
                      </a:rPr>
                      <m:t>−</m:t>
                    </m:r>
                    <m:r>
                      <a:rPr lang="hu-HU" sz="2000" i="1" dirty="0" smtClean="0">
                        <a:latin typeface="Cambria Math"/>
                      </a:rPr>
                      <m:t>𝑤</m:t>
                    </m:r>
                    <m:r>
                      <a:rPr lang="hu-HU" sz="2000" i="1" baseline="30000" dirty="0" smtClean="0">
                        <a:latin typeface="Cambria Math"/>
                      </a:rPr>
                      <m:t>2</m:t>
                    </m:r>
                    <m:r>
                      <a:rPr lang="en-US" sz="2000" i="1" dirty="0" smtClean="0">
                        <a:latin typeface="Cambria Math"/>
                      </a:rPr>
                      <m:t>=</m:t>
                    </m:r>
                    <m:r>
                      <a:rPr lang="en-US" sz="2000" i="1" dirty="0" smtClean="0">
                        <a:solidFill>
                          <a:prstClr val="black"/>
                        </a:solidFill>
                        <a:latin typeface="Cambria Math"/>
                      </a:rPr>
                      <m:t>−</m:t>
                    </m:r>
                    <m:r>
                      <a:rPr lang="en-US" sz="2000" i="1" dirty="0" smtClean="0">
                        <a:latin typeface="Cambria Math"/>
                      </a:rPr>
                      <m:t>1</m:t>
                    </m:r>
                  </m:oMath>
                </a14:m>
                <a:endParaRPr lang="en-US" sz="2000" dirty="0"/>
              </a:p>
            </p:txBody>
          </p:sp>
        </mc:Choice>
        <mc:Fallback>
          <p:sp>
            <p:nvSpPr>
              <p:cNvPr id="26" name="Szövegdoboz 25"/>
              <p:cNvSpPr txBox="1">
                <a:spLocks noRot="1" noChangeAspect="1" noMove="1" noResize="1" noEditPoints="1" noAdjustHandles="1" noChangeArrowheads="1" noChangeShapeType="1" noTextEdit="1"/>
              </p:cNvSpPr>
              <p:nvPr/>
            </p:nvSpPr>
            <p:spPr>
              <a:xfrm>
                <a:off x="6835291" y="6201307"/>
                <a:ext cx="3981796" cy="461665"/>
              </a:xfrm>
              <a:prstGeom prst="rect">
                <a:avLst/>
              </a:prstGeom>
              <a:blipFill rotWithShape="1">
                <a:blip r:embed="rId8"/>
                <a:stretch>
                  <a:fillRect l="-2297" t="-10526" b="-28947"/>
                </a:stretch>
              </a:blipFill>
            </p:spPr>
            <p:txBody>
              <a:bodyPr/>
              <a:lstStyle/>
              <a:p>
                <a:r>
                  <a:rPr lang="en-US">
                    <a:noFill/>
                  </a:rPr>
                  <a:t> </a:t>
                </a:r>
              </a:p>
            </p:txBody>
          </p:sp>
        </mc:Fallback>
      </mc:AlternateContent>
      <p:cxnSp>
        <p:nvCxnSpPr>
          <p:cNvPr id="27" name="Egyenes összekötő nyíllal 26"/>
          <p:cNvCxnSpPr/>
          <p:nvPr/>
        </p:nvCxnSpPr>
        <p:spPr>
          <a:xfrm flipH="1" flipV="1">
            <a:off x="2055643" y="3966494"/>
            <a:ext cx="10379" cy="1141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Szövegdoboz 27"/>
          <p:cNvSpPr txBox="1"/>
          <p:nvPr/>
        </p:nvSpPr>
        <p:spPr>
          <a:xfrm>
            <a:off x="2957719" y="5021416"/>
            <a:ext cx="287258" cy="369332"/>
          </a:xfrm>
          <a:prstGeom prst="rect">
            <a:avLst/>
          </a:prstGeom>
          <a:noFill/>
        </p:spPr>
        <p:txBody>
          <a:bodyPr wrap="none" rtlCol="0">
            <a:spAutoFit/>
          </a:bodyPr>
          <a:lstStyle/>
          <a:p>
            <a:r>
              <a:rPr lang="hu-HU" sz="1800" i="1" dirty="0" smtClean="0"/>
              <a:t>y</a:t>
            </a:r>
            <a:endParaRPr lang="en-US" sz="1800" i="1" dirty="0"/>
          </a:p>
        </p:txBody>
      </p:sp>
      <p:sp>
        <p:nvSpPr>
          <p:cNvPr id="29" name="Szövegdoboz 28"/>
          <p:cNvSpPr txBox="1"/>
          <p:nvPr/>
        </p:nvSpPr>
        <p:spPr>
          <a:xfrm>
            <a:off x="1920080" y="3642681"/>
            <a:ext cx="356187" cy="400110"/>
          </a:xfrm>
          <a:prstGeom prst="rect">
            <a:avLst/>
          </a:prstGeom>
          <a:noFill/>
        </p:spPr>
        <p:txBody>
          <a:bodyPr wrap="none" rtlCol="0">
            <a:spAutoFit/>
          </a:bodyPr>
          <a:lstStyle/>
          <a:p>
            <a:r>
              <a:rPr lang="hu-HU" sz="2000" i="1" dirty="0" smtClean="0"/>
              <a:t>w</a:t>
            </a:r>
            <a:endParaRPr lang="en-US" sz="2000" i="1" dirty="0"/>
          </a:p>
        </p:txBody>
      </p:sp>
      <mc:AlternateContent xmlns:mc="http://schemas.openxmlformats.org/markup-compatibility/2006">
        <mc:Choice xmlns:a14="http://schemas.microsoft.com/office/drawing/2010/main" Requires="a14">
          <p:sp>
            <p:nvSpPr>
              <p:cNvPr id="30" name="Téglalap 29"/>
              <p:cNvSpPr/>
              <p:nvPr/>
            </p:nvSpPr>
            <p:spPr>
              <a:xfrm>
                <a:off x="2182617" y="4009609"/>
                <a:ext cx="4026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ea typeface="Cambria Math"/>
                        </a:rPr>
                        <m:t>𝒗</m:t>
                      </m:r>
                    </m:oMath>
                  </m:oMathPara>
                </a14:m>
                <a:endParaRPr lang="en-US" sz="2000" dirty="0"/>
              </a:p>
            </p:txBody>
          </p:sp>
        </mc:Choice>
        <mc:Fallback>
          <p:sp>
            <p:nvSpPr>
              <p:cNvPr id="30" name="Téglalap 29"/>
              <p:cNvSpPr>
                <a:spLocks noRot="1" noChangeAspect="1" noMove="1" noResize="1" noEditPoints="1" noAdjustHandles="1" noChangeArrowheads="1" noChangeShapeType="1" noTextEdit="1"/>
              </p:cNvSpPr>
              <p:nvPr/>
            </p:nvSpPr>
            <p:spPr>
              <a:xfrm>
                <a:off x="2182617" y="4009609"/>
                <a:ext cx="402674" cy="400110"/>
              </a:xfrm>
              <a:prstGeom prst="rect">
                <a:avLst/>
              </a:prstGeom>
              <a:blipFill rotWithShape="1">
                <a:blip r:embed="rId9"/>
                <a:stretch>
                  <a:fillRect/>
                </a:stretch>
              </a:blipFill>
            </p:spPr>
            <p:txBody>
              <a:bodyPr/>
              <a:lstStyle/>
              <a:p>
                <a:r>
                  <a:rPr lang="en-US">
                    <a:noFill/>
                  </a:rPr>
                  <a:t> </a:t>
                </a:r>
              </a:p>
            </p:txBody>
          </p:sp>
        </mc:Fallback>
      </mc:AlternateContent>
      <p:sp>
        <p:nvSpPr>
          <p:cNvPr id="31" name="Szabadkézi sokszög 30"/>
          <p:cNvSpPr/>
          <p:nvPr/>
        </p:nvSpPr>
        <p:spPr>
          <a:xfrm>
            <a:off x="464672" y="3821748"/>
            <a:ext cx="2847110" cy="1285875"/>
          </a:xfrm>
          <a:custGeom>
            <a:avLst/>
            <a:gdLst>
              <a:gd name="connsiteX0" fmla="*/ 820882 w 3179619"/>
              <a:gd name="connsiteY0" fmla="*/ 1600200 h 1600200"/>
              <a:gd name="connsiteX1" fmla="*/ 3179619 w 3179619"/>
              <a:gd name="connsiteY1" fmla="*/ 301337 h 1600200"/>
              <a:gd name="connsiteX2" fmla="*/ 0 w 3179619"/>
              <a:gd name="connsiteY2" fmla="*/ 0 h 1600200"/>
              <a:gd name="connsiteX3" fmla="*/ 820882 w 3179619"/>
              <a:gd name="connsiteY3" fmla="*/ 1600200 h 1600200"/>
              <a:gd name="connsiteX0" fmla="*/ 820882 w 2067792"/>
              <a:gd name="connsiteY0" fmla="*/ 1600200 h 1600200"/>
              <a:gd name="connsiteX1" fmla="*/ 2067792 w 2067792"/>
              <a:gd name="connsiteY1" fmla="*/ 405246 h 1600200"/>
              <a:gd name="connsiteX2" fmla="*/ 0 w 2067792"/>
              <a:gd name="connsiteY2" fmla="*/ 0 h 1600200"/>
              <a:gd name="connsiteX3" fmla="*/ 820882 w 2067792"/>
              <a:gd name="connsiteY3" fmla="*/ 1600200 h 1600200"/>
              <a:gd name="connsiteX0" fmla="*/ 1028700 w 2275610"/>
              <a:gd name="connsiteY0" fmla="*/ 1194954 h 1194954"/>
              <a:gd name="connsiteX1" fmla="*/ 2275610 w 2275610"/>
              <a:gd name="connsiteY1" fmla="*/ 0 h 1194954"/>
              <a:gd name="connsiteX2" fmla="*/ 0 w 2275610"/>
              <a:gd name="connsiteY2" fmla="*/ 72736 h 1194954"/>
              <a:gd name="connsiteX3" fmla="*/ 1028700 w 2275610"/>
              <a:gd name="connsiteY3" fmla="*/ 1194954 h 1194954"/>
              <a:gd name="connsiteX0" fmla="*/ 1143000 w 2389910"/>
              <a:gd name="connsiteY0" fmla="*/ 1246909 h 1246909"/>
              <a:gd name="connsiteX1" fmla="*/ 2389910 w 2389910"/>
              <a:gd name="connsiteY1" fmla="*/ 51955 h 1246909"/>
              <a:gd name="connsiteX2" fmla="*/ 0 w 2389910"/>
              <a:gd name="connsiteY2" fmla="*/ 0 h 1246909"/>
              <a:gd name="connsiteX3" fmla="*/ 1143000 w 2389910"/>
              <a:gd name="connsiteY3" fmla="*/ 1246909 h 1246909"/>
              <a:gd name="connsiteX0" fmla="*/ 1600200 w 2847110"/>
              <a:gd name="connsiteY0" fmla="*/ 1714500 h 1714500"/>
              <a:gd name="connsiteX1" fmla="*/ 2847110 w 2847110"/>
              <a:gd name="connsiteY1" fmla="*/ 519546 h 1714500"/>
              <a:gd name="connsiteX2" fmla="*/ 0 w 2847110"/>
              <a:gd name="connsiteY2" fmla="*/ 0 h 1714500"/>
              <a:gd name="connsiteX3" fmla="*/ 1600200 w 2847110"/>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2847110" h="1714500">
                <a:moveTo>
                  <a:pt x="1600200" y="1714500"/>
                </a:moveTo>
                <a:lnTo>
                  <a:pt x="2847110" y="519546"/>
                </a:lnTo>
                <a:lnTo>
                  <a:pt x="0" y="0"/>
                </a:lnTo>
                <a:lnTo>
                  <a:pt x="1600200" y="1714500"/>
                </a:lnTo>
                <a:close/>
              </a:path>
            </a:pathLst>
          </a:custGeom>
          <a:solidFill>
            <a:schemeClr val="accent6">
              <a:lumMod val="40000"/>
              <a:lumOff val="60000"/>
              <a:alpha val="2392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2" name="Csoportba foglalás 31"/>
          <p:cNvGrpSpPr/>
          <p:nvPr/>
        </p:nvGrpSpPr>
        <p:grpSpPr>
          <a:xfrm>
            <a:off x="1170764" y="4104346"/>
            <a:ext cx="1920769" cy="1814034"/>
            <a:chOff x="575398" y="622701"/>
            <a:chExt cx="2411915" cy="1814034"/>
          </a:xfrm>
        </p:grpSpPr>
        <p:sp>
          <p:nvSpPr>
            <p:cNvPr id="33" name="Szabadkézi sokszög 32"/>
            <p:cNvSpPr/>
            <p:nvPr/>
          </p:nvSpPr>
          <p:spPr>
            <a:xfrm rot="10800000">
              <a:off x="575398" y="1388282"/>
              <a:ext cx="2197635" cy="1048453"/>
            </a:xfrm>
            <a:custGeom>
              <a:avLst/>
              <a:gdLst>
                <a:gd name="connsiteX0" fmla="*/ 1034362 w 1036053"/>
                <a:gd name="connsiteY0" fmla="*/ 442580 h 615508"/>
                <a:gd name="connsiteX1" fmla="*/ 967454 w 1036053"/>
                <a:gd name="connsiteY1" fmla="*/ 241858 h 615508"/>
                <a:gd name="connsiteX2" fmla="*/ 844791 w 1036053"/>
                <a:gd name="connsiteY2" fmla="*/ 63438 h 615508"/>
                <a:gd name="connsiteX3" fmla="*/ 677523 w 1036053"/>
                <a:gd name="connsiteY3" fmla="*/ 7682 h 615508"/>
                <a:gd name="connsiteX4" fmla="*/ 387591 w 1036053"/>
                <a:gd name="connsiteY4" fmla="*/ 7682 h 615508"/>
                <a:gd name="connsiteX5" fmla="*/ 220323 w 1036053"/>
                <a:gd name="connsiteY5" fmla="*/ 74589 h 615508"/>
                <a:gd name="connsiteX6" fmla="*/ 75357 w 1036053"/>
                <a:gd name="connsiteY6" fmla="*/ 253009 h 615508"/>
                <a:gd name="connsiteX7" fmla="*/ 19601 w 1036053"/>
                <a:gd name="connsiteY7" fmla="*/ 442580 h 615508"/>
                <a:gd name="connsiteX8" fmla="*/ 19601 w 1036053"/>
                <a:gd name="connsiteY8" fmla="*/ 487184 h 615508"/>
                <a:gd name="connsiteX9" fmla="*/ 253776 w 1036053"/>
                <a:gd name="connsiteY9" fmla="*/ 576394 h 615508"/>
                <a:gd name="connsiteX10" fmla="*/ 454498 w 1036053"/>
                <a:gd name="connsiteY10" fmla="*/ 609848 h 615508"/>
                <a:gd name="connsiteX11" fmla="*/ 710976 w 1036053"/>
                <a:gd name="connsiteY11" fmla="*/ 609848 h 615508"/>
                <a:gd name="connsiteX12" fmla="*/ 900547 w 1036053"/>
                <a:gd name="connsiteY12" fmla="*/ 554092 h 615508"/>
                <a:gd name="connsiteX13" fmla="*/ 1034362 w 1036053"/>
                <a:gd name="connsiteY13" fmla="*/ 442580 h 615508"/>
                <a:gd name="connsiteX0" fmla="*/ 1014829 w 1016520"/>
                <a:gd name="connsiteY0" fmla="*/ 442580 h 615508"/>
                <a:gd name="connsiteX1" fmla="*/ 947921 w 1016520"/>
                <a:gd name="connsiteY1" fmla="*/ 241858 h 615508"/>
                <a:gd name="connsiteX2" fmla="*/ 825258 w 1016520"/>
                <a:gd name="connsiteY2" fmla="*/ 63438 h 615508"/>
                <a:gd name="connsiteX3" fmla="*/ 657990 w 1016520"/>
                <a:gd name="connsiteY3" fmla="*/ 7682 h 615508"/>
                <a:gd name="connsiteX4" fmla="*/ 368058 w 1016520"/>
                <a:gd name="connsiteY4" fmla="*/ 7682 h 615508"/>
                <a:gd name="connsiteX5" fmla="*/ 200790 w 1016520"/>
                <a:gd name="connsiteY5" fmla="*/ 74589 h 615508"/>
                <a:gd name="connsiteX6" fmla="*/ 55824 w 1016520"/>
                <a:gd name="connsiteY6" fmla="*/ 253009 h 615508"/>
                <a:gd name="connsiteX7" fmla="*/ 68 w 1016520"/>
                <a:gd name="connsiteY7" fmla="*/ 442580 h 615508"/>
                <a:gd name="connsiteX8" fmla="*/ 64838 w 1016520"/>
                <a:gd name="connsiteY8" fmla="*/ 525284 h 615508"/>
                <a:gd name="connsiteX9" fmla="*/ 234243 w 1016520"/>
                <a:gd name="connsiteY9" fmla="*/ 576394 h 615508"/>
                <a:gd name="connsiteX10" fmla="*/ 434965 w 1016520"/>
                <a:gd name="connsiteY10" fmla="*/ 609848 h 615508"/>
                <a:gd name="connsiteX11" fmla="*/ 691443 w 1016520"/>
                <a:gd name="connsiteY11" fmla="*/ 609848 h 615508"/>
                <a:gd name="connsiteX12" fmla="*/ 881014 w 1016520"/>
                <a:gd name="connsiteY12" fmla="*/ 554092 h 615508"/>
                <a:gd name="connsiteX13" fmla="*/ 1014829 w 1016520"/>
                <a:gd name="connsiteY13" fmla="*/ 442580 h 615508"/>
                <a:gd name="connsiteX0" fmla="*/ 1014829 w 1016520"/>
                <a:gd name="connsiteY0" fmla="*/ 442580 h 614738"/>
                <a:gd name="connsiteX1" fmla="*/ 947921 w 1016520"/>
                <a:gd name="connsiteY1" fmla="*/ 241858 h 614738"/>
                <a:gd name="connsiteX2" fmla="*/ 825258 w 1016520"/>
                <a:gd name="connsiteY2" fmla="*/ 63438 h 614738"/>
                <a:gd name="connsiteX3" fmla="*/ 657990 w 1016520"/>
                <a:gd name="connsiteY3" fmla="*/ 7682 h 614738"/>
                <a:gd name="connsiteX4" fmla="*/ 368058 w 1016520"/>
                <a:gd name="connsiteY4" fmla="*/ 7682 h 614738"/>
                <a:gd name="connsiteX5" fmla="*/ 200790 w 1016520"/>
                <a:gd name="connsiteY5" fmla="*/ 74589 h 614738"/>
                <a:gd name="connsiteX6" fmla="*/ 55824 w 1016520"/>
                <a:gd name="connsiteY6" fmla="*/ 253009 h 614738"/>
                <a:gd name="connsiteX7" fmla="*/ 68 w 1016520"/>
                <a:gd name="connsiteY7" fmla="*/ 442580 h 614738"/>
                <a:gd name="connsiteX8" fmla="*/ 64838 w 1016520"/>
                <a:gd name="connsiteY8" fmla="*/ 525284 h 614738"/>
                <a:gd name="connsiteX9" fmla="*/ 241863 w 1016520"/>
                <a:gd name="connsiteY9" fmla="*/ 591634 h 614738"/>
                <a:gd name="connsiteX10" fmla="*/ 434965 w 1016520"/>
                <a:gd name="connsiteY10" fmla="*/ 609848 h 614738"/>
                <a:gd name="connsiteX11" fmla="*/ 691443 w 1016520"/>
                <a:gd name="connsiteY11" fmla="*/ 609848 h 614738"/>
                <a:gd name="connsiteX12" fmla="*/ 881014 w 1016520"/>
                <a:gd name="connsiteY12" fmla="*/ 554092 h 614738"/>
                <a:gd name="connsiteX13" fmla="*/ 1014829 w 1016520"/>
                <a:gd name="connsiteY13" fmla="*/ 442580 h 614738"/>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4831"/>
                <a:gd name="connsiteY0" fmla="*/ 442580 h 625689"/>
                <a:gd name="connsiteX1" fmla="*/ 947921 w 1014831"/>
                <a:gd name="connsiteY1" fmla="*/ 241858 h 625689"/>
                <a:gd name="connsiteX2" fmla="*/ 825258 w 1014831"/>
                <a:gd name="connsiteY2" fmla="*/ 63438 h 625689"/>
                <a:gd name="connsiteX3" fmla="*/ 657990 w 1014831"/>
                <a:gd name="connsiteY3" fmla="*/ 7682 h 625689"/>
                <a:gd name="connsiteX4" fmla="*/ 368058 w 1014831"/>
                <a:gd name="connsiteY4" fmla="*/ 7682 h 625689"/>
                <a:gd name="connsiteX5" fmla="*/ 200790 w 1014831"/>
                <a:gd name="connsiteY5" fmla="*/ 74589 h 625689"/>
                <a:gd name="connsiteX6" fmla="*/ 55824 w 1014831"/>
                <a:gd name="connsiteY6" fmla="*/ 253009 h 625689"/>
                <a:gd name="connsiteX7" fmla="*/ 68 w 1014831"/>
                <a:gd name="connsiteY7" fmla="*/ 442580 h 625689"/>
                <a:gd name="connsiteX8" fmla="*/ 64838 w 1014831"/>
                <a:gd name="connsiteY8" fmla="*/ 525284 h 625689"/>
                <a:gd name="connsiteX9" fmla="*/ 241863 w 1014831"/>
                <a:gd name="connsiteY9" fmla="*/ 591634 h 625689"/>
                <a:gd name="connsiteX10" fmla="*/ 450205 w 1014831"/>
                <a:gd name="connsiteY10" fmla="*/ 625088 h 625689"/>
                <a:gd name="connsiteX11" fmla="*/ 691443 w 1014831"/>
                <a:gd name="connsiteY11" fmla="*/ 609848 h 625689"/>
                <a:gd name="connsiteX12" fmla="*/ 881014 w 1014831"/>
                <a:gd name="connsiteY12" fmla="*/ 554092 h 625689"/>
                <a:gd name="connsiteX13" fmla="*/ 945860 w 1014831"/>
                <a:gd name="connsiteY13" fmla="*/ 532910 h 625689"/>
                <a:gd name="connsiteX14" fmla="*/ 1014829 w 1014831"/>
                <a:gd name="connsiteY14" fmla="*/ 442580 h 625689"/>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6066"/>
                <a:gd name="connsiteY0" fmla="*/ 442580 h 625689"/>
                <a:gd name="connsiteX1" fmla="*/ 947921 w 1016066"/>
                <a:gd name="connsiteY1" fmla="*/ 241858 h 625689"/>
                <a:gd name="connsiteX2" fmla="*/ 825258 w 1016066"/>
                <a:gd name="connsiteY2" fmla="*/ 63438 h 625689"/>
                <a:gd name="connsiteX3" fmla="*/ 657990 w 1016066"/>
                <a:gd name="connsiteY3" fmla="*/ 7682 h 625689"/>
                <a:gd name="connsiteX4" fmla="*/ 368058 w 1016066"/>
                <a:gd name="connsiteY4" fmla="*/ 7682 h 625689"/>
                <a:gd name="connsiteX5" fmla="*/ 200790 w 1016066"/>
                <a:gd name="connsiteY5" fmla="*/ 74589 h 625689"/>
                <a:gd name="connsiteX6" fmla="*/ 55824 w 1016066"/>
                <a:gd name="connsiteY6" fmla="*/ 253009 h 625689"/>
                <a:gd name="connsiteX7" fmla="*/ 68 w 1016066"/>
                <a:gd name="connsiteY7" fmla="*/ 442580 h 625689"/>
                <a:gd name="connsiteX8" fmla="*/ 64838 w 1016066"/>
                <a:gd name="connsiteY8" fmla="*/ 525284 h 625689"/>
                <a:gd name="connsiteX9" fmla="*/ 241863 w 1016066"/>
                <a:gd name="connsiteY9" fmla="*/ 591634 h 625689"/>
                <a:gd name="connsiteX10" fmla="*/ 450205 w 1016066"/>
                <a:gd name="connsiteY10" fmla="*/ 625088 h 625689"/>
                <a:gd name="connsiteX11" fmla="*/ 691443 w 1016066"/>
                <a:gd name="connsiteY11" fmla="*/ 609848 h 625689"/>
                <a:gd name="connsiteX12" fmla="*/ 892444 w 1016066"/>
                <a:gd name="connsiteY12" fmla="*/ 565522 h 625689"/>
                <a:gd name="connsiteX13" fmla="*/ 1014829 w 1016066"/>
                <a:gd name="connsiteY13" fmla="*/ 442580 h 625689"/>
                <a:gd name="connsiteX0" fmla="*/ 1014829 w 1016096"/>
                <a:gd name="connsiteY0" fmla="*/ 443518 h 626627"/>
                <a:gd name="connsiteX1" fmla="*/ 947921 w 1016096"/>
                <a:gd name="connsiteY1" fmla="*/ 242796 h 626627"/>
                <a:gd name="connsiteX2" fmla="*/ 817638 w 1016096"/>
                <a:gd name="connsiteY2" fmla="*/ 79616 h 626627"/>
                <a:gd name="connsiteX3" fmla="*/ 657990 w 1016096"/>
                <a:gd name="connsiteY3" fmla="*/ 8620 h 626627"/>
                <a:gd name="connsiteX4" fmla="*/ 368058 w 1016096"/>
                <a:gd name="connsiteY4" fmla="*/ 8620 h 626627"/>
                <a:gd name="connsiteX5" fmla="*/ 200790 w 1016096"/>
                <a:gd name="connsiteY5" fmla="*/ 75527 h 626627"/>
                <a:gd name="connsiteX6" fmla="*/ 55824 w 1016096"/>
                <a:gd name="connsiteY6" fmla="*/ 253947 h 626627"/>
                <a:gd name="connsiteX7" fmla="*/ 68 w 1016096"/>
                <a:gd name="connsiteY7" fmla="*/ 443518 h 626627"/>
                <a:gd name="connsiteX8" fmla="*/ 64838 w 1016096"/>
                <a:gd name="connsiteY8" fmla="*/ 526222 h 626627"/>
                <a:gd name="connsiteX9" fmla="*/ 241863 w 1016096"/>
                <a:gd name="connsiteY9" fmla="*/ 592572 h 626627"/>
                <a:gd name="connsiteX10" fmla="*/ 450205 w 1016096"/>
                <a:gd name="connsiteY10" fmla="*/ 626026 h 626627"/>
                <a:gd name="connsiteX11" fmla="*/ 691443 w 1016096"/>
                <a:gd name="connsiteY11" fmla="*/ 610786 h 626627"/>
                <a:gd name="connsiteX12" fmla="*/ 892444 w 1016096"/>
                <a:gd name="connsiteY12" fmla="*/ 566460 h 626627"/>
                <a:gd name="connsiteX13" fmla="*/ 1014829 w 1016096"/>
                <a:gd name="connsiteY13" fmla="*/ 443518 h 626627"/>
                <a:gd name="connsiteX0" fmla="*/ 1014829 w 1016096"/>
                <a:gd name="connsiteY0" fmla="*/ 451386 h 634495"/>
                <a:gd name="connsiteX1" fmla="*/ 947921 w 1016096"/>
                <a:gd name="connsiteY1" fmla="*/ 250664 h 634495"/>
                <a:gd name="connsiteX2" fmla="*/ 817638 w 1016096"/>
                <a:gd name="connsiteY2" fmla="*/ 87484 h 634495"/>
                <a:gd name="connsiteX3" fmla="*/ 657990 w 1016096"/>
                <a:gd name="connsiteY3" fmla="*/ 16488 h 634495"/>
                <a:gd name="connsiteX4" fmla="*/ 402348 w 1016096"/>
                <a:gd name="connsiteY4" fmla="*/ 5058 h 634495"/>
                <a:gd name="connsiteX5" fmla="*/ 200790 w 1016096"/>
                <a:gd name="connsiteY5" fmla="*/ 83395 h 634495"/>
                <a:gd name="connsiteX6" fmla="*/ 55824 w 1016096"/>
                <a:gd name="connsiteY6" fmla="*/ 261815 h 634495"/>
                <a:gd name="connsiteX7" fmla="*/ 68 w 1016096"/>
                <a:gd name="connsiteY7" fmla="*/ 451386 h 634495"/>
                <a:gd name="connsiteX8" fmla="*/ 64838 w 1016096"/>
                <a:gd name="connsiteY8" fmla="*/ 534090 h 634495"/>
                <a:gd name="connsiteX9" fmla="*/ 241863 w 1016096"/>
                <a:gd name="connsiteY9" fmla="*/ 600440 h 634495"/>
                <a:gd name="connsiteX10" fmla="*/ 450205 w 1016096"/>
                <a:gd name="connsiteY10" fmla="*/ 633894 h 634495"/>
                <a:gd name="connsiteX11" fmla="*/ 691443 w 1016096"/>
                <a:gd name="connsiteY11" fmla="*/ 618654 h 634495"/>
                <a:gd name="connsiteX12" fmla="*/ 892444 w 1016096"/>
                <a:gd name="connsiteY12" fmla="*/ 574328 h 634495"/>
                <a:gd name="connsiteX13" fmla="*/ 1014829 w 1016096"/>
                <a:gd name="connsiteY13" fmla="*/ 451386 h 634495"/>
                <a:gd name="connsiteX0" fmla="*/ 1014829 w 1016096"/>
                <a:gd name="connsiteY0" fmla="*/ 449474 h 632583"/>
                <a:gd name="connsiteX1" fmla="*/ 947921 w 1016096"/>
                <a:gd name="connsiteY1" fmla="*/ 248752 h 632583"/>
                <a:gd name="connsiteX2" fmla="*/ 817638 w 1016096"/>
                <a:gd name="connsiteY2" fmla="*/ 85572 h 632583"/>
                <a:gd name="connsiteX3" fmla="*/ 648680 w 1016096"/>
                <a:gd name="connsiteY3" fmla="*/ 6404 h 632583"/>
                <a:gd name="connsiteX4" fmla="*/ 657990 w 1016096"/>
                <a:gd name="connsiteY4" fmla="*/ 14576 h 632583"/>
                <a:gd name="connsiteX5" fmla="*/ 402348 w 1016096"/>
                <a:gd name="connsiteY5" fmla="*/ 3146 h 632583"/>
                <a:gd name="connsiteX6" fmla="*/ 200790 w 1016096"/>
                <a:gd name="connsiteY6" fmla="*/ 81483 h 632583"/>
                <a:gd name="connsiteX7" fmla="*/ 55824 w 1016096"/>
                <a:gd name="connsiteY7" fmla="*/ 259903 h 632583"/>
                <a:gd name="connsiteX8" fmla="*/ 68 w 1016096"/>
                <a:gd name="connsiteY8" fmla="*/ 449474 h 632583"/>
                <a:gd name="connsiteX9" fmla="*/ 64838 w 1016096"/>
                <a:gd name="connsiteY9" fmla="*/ 532178 h 632583"/>
                <a:gd name="connsiteX10" fmla="*/ 241863 w 1016096"/>
                <a:gd name="connsiteY10" fmla="*/ 598528 h 632583"/>
                <a:gd name="connsiteX11" fmla="*/ 450205 w 1016096"/>
                <a:gd name="connsiteY11" fmla="*/ 631982 h 632583"/>
                <a:gd name="connsiteX12" fmla="*/ 691443 w 1016096"/>
                <a:gd name="connsiteY12" fmla="*/ 616742 h 632583"/>
                <a:gd name="connsiteX13" fmla="*/ 892444 w 1016096"/>
                <a:gd name="connsiteY13" fmla="*/ 572416 h 632583"/>
                <a:gd name="connsiteX14" fmla="*/ 1014829 w 1016096"/>
                <a:gd name="connsiteY14" fmla="*/ 449474 h 632583"/>
                <a:gd name="connsiteX0" fmla="*/ 1014829 w 1016126"/>
                <a:gd name="connsiteY0" fmla="*/ 449474 h 632583"/>
                <a:gd name="connsiteX1" fmla="*/ 947921 w 1016126"/>
                <a:gd name="connsiteY1" fmla="*/ 248752 h 632583"/>
                <a:gd name="connsiteX2" fmla="*/ 810018 w 1016126"/>
                <a:gd name="connsiteY2" fmla="*/ 97002 h 632583"/>
                <a:gd name="connsiteX3" fmla="*/ 648680 w 1016126"/>
                <a:gd name="connsiteY3" fmla="*/ 6404 h 632583"/>
                <a:gd name="connsiteX4" fmla="*/ 657990 w 1016126"/>
                <a:gd name="connsiteY4" fmla="*/ 14576 h 632583"/>
                <a:gd name="connsiteX5" fmla="*/ 402348 w 1016126"/>
                <a:gd name="connsiteY5" fmla="*/ 3146 h 632583"/>
                <a:gd name="connsiteX6" fmla="*/ 200790 w 1016126"/>
                <a:gd name="connsiteY6" fmla="*/ 81483 h 632583"/>
                <a:gd name="connsiteX7" fmla="*/ 55824 w 1016126"/>
                <a:gd name="connsiteY7" fmla="*/ 259903 h 632583"/>
                <a:gd name="connsiteX8" fmla="*/ 68 w 1016126"/>
                <a:gd name="connsiteY8" fmla="*/ 449474 h 632583"/>
                <a:gd name="connsiteX9" fmla="*/ 64838 w 1016126"/>
                <a:gd name="connsiteY9" fmla="*/ 532178 h 632583"/>
                <a:gd name="connsiteX10" fmla="*/ 241863 w 1016126"/>
                <a:gd name="connsiteY10" fmla="*/ 598528 h 632583"/>
                <a:gd name="connsiteX11" fmla="*/ 450205 w 1016126"/>
                <a:gd name="connsiteY11" fmla="*/ 631982 h 632583"/>
                <a:gd name="connsiteX12" fmla="*/ 691443 w 1016126"/>
                <a:gd name="connsiteY12" fmla="*/ 616742 h 632583"/>
                <a:gd name="connsiteX13" fmla="*/ 892444 w 1016126"/>
                <a:gd name="connsiteY13" fmla="*/ 572416 h 632583"/>
                <a:gd name="connsiteX14" fmla="*/ 1014829 w 1016126"/>
                <a:gd name="connsiteY14" fmla="*/ 449474 h 632583"/>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37999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 name="connsiteX0" fmla="*/ 1014806 w 1016103"/>
                <a:gd name="connsiteY0" fmla="*/ 455295 h 638404"/>
                <a:gd name="connsiteX1" fmla="*/ 947898 w 1016103"/>
                <a:gd name="connsiteY1" fmla="*/ 254573 h 638404"/>
                <a:gd name="connsiteX2" fmla="*/ 809995 w 1016103"/>
                <a:gd name="connsiteY2" fmla="*/ 102823 h 638404"/>
                <a:gd name="connsiteX3" fmla="*/ 648657 w 1016103"/>
                <a:gd name="connsiteY3" fmla="*/ 12225 h 638404"/>
                <a:gd name="connsiteX4" fmla="*/ 402325 w 1016103"/>
                <a:gd name="connsiteY4" fmla="*/ 8967 h 638404"/>
                <a:gd name="connsiteX5" fmla="*/ 200767 w 1016103"/>
                <a:gd name="connsiteY5" fmla="*/ 87304 h 638404"/>
                <a:gd name="connsiteX6" fmla="*/ 55801 w 1016103"/>
                <a:gd name="connsiteY6" fmla="*/ 265724 h 638404"/>
                <a:gd name="connsiteX7" fmla="*/ 45 w 1016103"/>
                <a:gd name="connsiteY7" fmla="*/ 455295 h 638404"/>
                <a:gd name="connsiteX8" fmla="*/ 63055 w 1016103"/>
                <a:gd name="connsiteY8" fmla="*/ 548441 h 638404"/>
                <a:gd name="connsiteX9" fmla="*/ 241840 w 1016103"/>
                <a:gd name="connsiteY9" fmla="*/ 604349 h 638404"/>
                <a:gd name="connsiteX10" fmla="*/ 450182 w 1016103"/>
                <a:gd name="connsiteY10" fmla="*/ 637803 h 638404"/>
                <a:gd name="connsiteX11" fmla="*/ 691420 w 1016103"/>
                <a:gd name="connsiteY11" fmla="*/ 622563 h 638404"/>
                <a:gd name="connsiteX12" fmla="*/ 892421 w 1016103"/>
                <a:gd name="connsiteY12" fmla="*/ 578237 h 638404"/>
                <a:gd name="connsiteX13" fmla="*/ 1014806 w 1016103"/>
                <a:gd name="connsiteY13" fmla="*/ 455295 h 638404"/>
                <a:gd name="connsiteX0" fmla="*/ 1014806 w 1016103"/>
                <a:gd name="connsiteY0" fmla="*/ 455295 h 638156"/>
                <a:gd name="connsiteX1" fmla="*/ 947898 w 1016103"/>
                <a:gd name="connsiteY1" fmla="*/ 254573 h 638156"/>
                <a:gd name="connsiteX2" fmla="*/ 809995 w 1016103"/>
                <a:gd name="connsiteY2" fmla="*/ 102823 h 638156"/>
                <a:gd name="connsiteX3" fmla="*/ 648657 w 1016103"/>
                <a:gd name="connsiteY3" fmla="*/ 12225 h 638156"/>
                <a:gd name="connsiteX4" fmla="*/ 402325 w 1016103"/>
                <a:gd name="connsiteY4" fmla="*/ 8967 h 638156"/>
                <a:gd name="connsiteX5" fmla="*/ 200767 w 1016103"/>
                <a:gd name="connsiteY5" fmla="*/ 87304 h 638156"/>
                <a:gd name="connsiteX6" fmla="*/ 55801 w 1016103"/>
                <a:gd name="connsiteY6" fmla="*/ 265724 h 638156"/>
                <a:gd name="connsiteX7" fmla="*/ 45 w 1016103"/>
                <a:gd name="connsiteY7" fmla="*/ 455295 h 638156"/>
                <a:gd name="connsiteX8" fmla="*/ 63055 w 1016103"/>
                <a:gd name="connsiteY8" fmla="*/ 548441 h 638156"/>
                <a:gd name="connsiteX9" fmla="*/ 243600 w 1016103"/>
                <a:gd name="connsiteY9" fmla="*/ 609570 h 638156"/>
                <a:gd name="connsiteX10" fmla="*/ 450182 w 1016103"/>
                <a:gd name="connsiteY10" fmla="*/ 637803 h 638156"/>
                <a:gd name="connsiteX11" fmla="*/ 691420 w 1016103"/>
                <a:gd name="connsiteY11" fmla="*/ 622563 h 638156"/>
                <a:gd name="connsiteX12" fmla="*/ 892421 w 1016103"/>
                <a:gd name="connsiteY12" fmla="*/ 578237 h 638156"/>
                <a:gd name="connsiteX13" fmla="*/ 1014806 w 1016103"/>
                <a:gd name="connsiteY13" fmla="*/ 455295 h 638156"/>
                <a:gd name="connsiteX0" fmla="*/ 1014806 w 1016103"/>
                <a:gd name="connsiteY0" fmla="*/ 455295 h 638534"/>
                <a:gd name="connsiteX1" fmla="*/ 947898 w 1016103"/>
                <a:gd name="connsiteY1" fmla="*/ 254573 h 638534"/>
                <a:gd name="connsiteX2" fmla="*/ 809995 w 1016103"/>
                <a:gd name="connsiteY2" fmla="*/ 102823 h 638534"/>
                <a:gd name="connsiteX3" fmla="*/ 648657 w 1016103"/>
                <a:gd name="connsiteY3" fmla="*/ 12225 h 638534"/>
                <a:gd name="connsiteX4" fmla="*/ 402325 w 1016103"/>
                <a:gd name="connsiteY4" fmla="*/ 8967 h 638534"/>
                <a:gd name="connsiteX5" fmla="*/ 200767 w 1016103"/>
                <a:gd name="connsiteY5" fmla="*/ 87304 h 638534"/>
                <a:gd name="connsiteX6" fmla="*/ 55801 w 1016103"/>
                <a:gd name="connsiteY6" fmla="*/ 265724 h 638534"/>
                <a:gd name="connsiteX7" fmla="*/ 45 w 1016103"/>
                <a:gd name="connsiteY7" fmla="*/ 455295 h 638534"/>
                <a:gd name="connsiteX8" fmla="*/ 63055 w 1016103"/>
                <a:gd name="connsiteY8" fmla="*/ 548441 h 638534"/>
                <a:gd name="connsiteX9" fmla="*/ 243600 w 1016103"/>
                <a:gd name="connsiteY9" fmla="*/ 609570 h 638534"/>
                <a:gd name="connsiteX10" fmla="*/ 450182 w 1016103"/>
                <a:gd name="connsiteY10" fmla="*/ 637803 h 638534"/>
                <a:gd name="connsiteX11" fmla="*/ 705502 w 1016103"/>
                <a:gd name="connsiteY11" fmla="*/ 626043 h 638534"/>
                <a:gd name="connsiteX12" fmla="*/ 892421 w 1016103"/>
                <a:gd name="connsiteY12" fmla="*/ 578237 h 638534"/>
                <a:gd name="connsiteX13" fmla="*/ 1014806 w 1016103"/>
                <a:gd name="connsiteY13" fmla="*/ 455295 h 638534"/>
                <a:gd name="connsiteX0" fmla="*/ 1014806 w 1015325"/>
                <a:gd name="connsiteY0" fmla="*/ 455295 h 638534"/>
                <a:gd name="connsiteX1" fmla="*/ 947898 w 1015325"/>
                <a:gd name="connsiteY1" fmla="*/ 254573 h 638534"/>
                <a:gd name="connsiteX2" fmla="*/ 809995 w 1015325"/>
                <a:gd name="connsiteY2" fmla="*/ 102823 h 638534"/>
                <a:gd name="connsiteX3" fmla="*/ 648657 w 1015325"/>
                <a:gd name="connsiteY3" fmla="*/ 12225 h 638534"/>
                <a:gd name="connsiteX4" fmla="*/ 402325 w 1015325"/>
                <a:gd name="connsiteY4" fmla="*/ 8967 h 638534"/>
                <a:gd name="connsiteX5" fmla="*/ 200767 w 1015325"/>
                <a:gd name="connsiteY5" fmla="*/ 87304 h 638534"/>
                <a:gd name="connsiteX6" fmla="*/ 55801 w 1015325"/>
                <a:gd name="connsiteY6" fmla="*/ 265724 h 638534"/>
                <a:gd name="connsiteX7" fmla="*/ 45 w 1015325"/>
                <a:gd name="connsiteY7" fmla="*/ 455295 h 638534"/>
                <a:gd name="connsiteX8" fmla="*/ 63055 w 1015325"/>
                <a:gd name="connsiteY8" fmla="*/ 548441 h 638534"/>
                <a:gd name="connsiteX9" fmla="*/ 243600 w 1015325"/>
                <a:gd name="connsiteY9" fmla="*/ 609570 h 638534"/>
                <a:gd name="connsiteX10" fmla="*/ 450182 w 1015325"/>
                <a:gd name="connsiteY10" fmla="*/ 637803 h 638534"/>
                <a:gd name="connsiteX11" fmla="*/ 705502 w 1015325"/>
                <a:gd name="connsiteY11" fmla="*/ 626043 h 638534"/>
                <a:gd name="connsiteX12" fmla="*/ 915304 w 1015325"/>
                <a:gd name="connsiteY12" fmla="*/ 569535 h 638534"/>
                <a:gd name="connsiteX13" fmla="*/ 1014806 w 1015325"/>
                <a:gd name="connsiteY13" fmla="*/ 455295 h 63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25" h="638534">
                  <a:moveTo>
                    <a:pt x="1014806" y="455295"/>
                  </a:moveTo>
                  <a:cubicBezTo>
                    <a:pt x="1020238" y="402801"/>
                    <a:pt x="982033" y="313318"/>
                    <a:pt x="947898" y="254573"/>
                  </a:cubicBezTo>
                  <a:cubicBezTo>
                    <a:pt x="913763" y="195828"/>
                    <a:pt x="859868" y="143214"/>
                    <a:pt x="809995" y="102823"/>
                  </a:cubicBezTo>
                  <a:cubicBezTo>
                    <a:pt x="760122" y="62432"/>
                    <a:pt x="716602" y="27868"/>
                    <a:pt x="648657" y="12225"/>
                  </a:cubicBezTo>
                  <a:cubicBezTo>
                    <a:pt x="580712" y="-3418"/>
                    <a:pt x="476973" y="-3546"/>
                    <a:pt x="402325" y="8967"/>
                  </a:cubicBezTo>
                  <a:cubicBezTo>
                    <a:pt x="327677" y="21480"/>
                    <a:pt x="258521" y="44511"/>
                    <a:pt x="200767" y="87304"/>
                  </a:cubicBezTo>
                  <a:cubicBezTo>
                    <a:pt x="143013" y="130097"/>
                    <a:pt x="89255" y="204392"/>
                    <a:pt x="55801" y="265724"/>
                  </a:cubicBezTo>
                  <a:cubicBezTo>
                    <a:pt x="22347" y="327056"/>
                    <a:pt x="-1164" y="408176"/>
                    <a:pt x="45" y="455295"/>
                  </a:cubicBezTo>
                  <a:cubicBezTo>
                    <a:pt x="1254" y="502414"/>
                    <a:pt x="22463" y="522729"/>
                    <a:pt x="63055" y="548441"/>
                  </a:cubicBezTo>
                  <a:cubicBezTo>
                    <a:pt x="103647" y="574153"/>
                    <a:pt x="179079" y="594676"/>
                    <a:pt x="243600" y="609570"/>
                  </a:cubicBezTo>
                  <a:cubicBezTo>
                    <a:pt x="308121" y="624464"/>
                    <a:pt x="373198" y="635058"/>
                    <a:pt x="450182" y="637803"/>
                  </a:cubicBezTo>
                  <a:cubicBezTo>
                    <a:pt x="527166" y="640548"/>
                    <a:pt x="631161" y="635336"/>
                    <a:pt x="705502" y="626043"/>
                  </a:cubicBezTo>
                  <a:cubicBezTo>
                    <a:pt x="779843" y="616750"/>
                    <a:pt x="872901" y="582358"/>
                    <a:pt x="915304" y="569535"/>
                  </a:cubicBezTo>
                  <a:cubicBezTo>
                    <a:pt x="969202" y="541657"/>
                    <a:pt x="1009374" y="507789"/>
                    <a:pt x="1014806" y="455295"/>
                  </a:cubicBezTo>
                  <a:close/>
                </a:path>
              </a:pathLst>
            </a:custGeom>
            <a:solidFill>
              <a:schemeClr val="bg1">
                <a:lumMod val="85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Szabadkézi sokszög 33"/>
            <p:cNvSpPr/>
            <p:nvPr/>
          </p:nvSpPr>
          <p:spPr>
            <a:xfrm>
              <a:off x="575556" y="874212"/>
              <a:ext cx="2197476" cy="1049613"/>
            </a:xfrm>
            <a:custGeom>
              <a:avLst/>
              <a:gdLst>
                <a:gd name="connsiteX0" fmla="*/ 1034362 w 1036053"/>
                <a:gd name="connsiteY0" fmla="*/ 442580 h 615508"/>
                <a:gd name="connsiteX1" fmla="*/ 967454 w 1036053"/>
                <a:gd name="connsiteY1" fmla="*/ 241858 h 615508"/>
                <a:gd name="connsiteX2" fmla="*/ 844791 w 1036053"/>
                <a:gd name="connsiteY2" fmla="*/ 63438 h 615508"/>
                <a:gd name="connsiteX3" fmla="*/ 677523 w 1036053"/>
                <a:gd name="connsiteY3" fmla="*/ 7682 h 615508"/>
                <a:gd name="connsiteX4" fmla="*/ 387591 w 1036053"/>
                <a:gd name="connsiteY4" fmla="*/ 7682 h 615508"/>
                <a:gd name="connsiteX5" fmla="*/ 220323 w 1036053"/>
                <a:gd name="connsiteY5" fmla="*/ 74589 h 615508"/>
                <a:gd name="connsiteX6" fmla="*/ 75357 w 1036053"/>
                <a:gd name="connsiteY6" fmla="*/ 253009 h 615508"/>
                <a:gd name="connsiteX7" fmla="*/ 19601 w 1036053"/>
                <a:gd name="connsiteY7" fmla="*/ 442580 h 615508"/>
                <a:gd name="connsiteX8" fmla="*/ 19601 w 1036053"/>
                <a:gd name="connsiteY8" fmla="*/ 487184 h 615508"/>
                <a:gd name="connsiteX9" fmla="*/ 253776 w 1036053"/>
                <a:gd name="connsiteY9" fmla="*/ 576394 h 615508"/>
                <a:gd name="connsiteX10" fmla="*/ 454498 w 1036053"/>
                <a:gd name="connsiteY10" fmla="*/ 609848 h 615508"/>
                <a:gd name="connsiteX11" fmla="*/ 710976 w 1036053"/>
                <a:gd name="connsiteY11" fmla="*/ 609848 h 615508"/>
                <a:gd name="connsiteX12" fmla="*/ 900547 w 1036053"/>
                <a:gd name="connsiteY12" fmla="*/ 554092 h 615508"/>
                <a:gd name="connsiteX13" fmla="*/ 1034362 w 1036053"/>
                <a:gd name="connsiteY13" fmla="*/ 442580 h 615508"/>
                <a:gd name="connsiteX0" fmla="*/ 1014829 w 1016520"/>
                <a:gd name="connsiteY0" fmla="*/ 442580 h 615508"/>
                <a:gd name="connsiteX1" fmla="*/ 947921 w 1016520"/>
                <a:gd name="connsiteY1" fmla="*/ 241858 h 615508"/>
                <a:gd name="connsiteX2" fmla="*/ 825258 w 1016520"/>
                <a:gd name="connsiteY2" fmla="*/ 63438 h 615508"/>
                <a:gd name="connsiteX3" fmla="*/ 657990 w 1016520"/>
                <a:gd name="connsiteY3" fmla="*/ 7682 h 615508"/>
                <a:gd name="connsiteX4" fmla="*/ 368058 w 1016520"/>
                <a:gd name="connsiteY4" fmla="*/ 7682 h 615508"/>
                <a:gd name="connsiteX5" fmla="*/ 200790 w 1016520"/>
                <a:gd name="connsiteY5" fmla="*/ 74589 h 615508"/>
                <a:gd name="connsiteX6" fmla="*/ 55824 w 1016520"/>
                <a:gd name="connsiteY6" fmla="*/ 253009 h 615508"/>
                <a:gd name="connsiteX7" fmla="*/ 68 w 1016520"/>
                <a:gd name="connsiteY7" fmla="*/ 442580 h 615508"/>
                <a:gd name="connsiteX8" fmla="*/ 64838 w 1016520"/>
                <a:gd name="connsiteY8" fmla="*/ 525284 h 615508"/>
                <a:gd name="connsiteX9" fmla="*/ 234243 w 1016520"/>
                <a:gd name="connsiteY9" fmla="*/ 576394 h 615508"/>
                <a:gd name="connsiteX10" fmla="*/ 434965 w 1016520"/>
                <a:gd name="connsiteY10" fmla="*/ 609848 h 615508"/>
                <a:gd name="connsiteX11" fmla="*/ 691443 w 1016520"/>
                <a:gd name="connsiteY11" fmla="*/ 609848 h 615508"/>
                <a:gd name="connsiteX12" fmla="*/ 881014 w 1016520"/>
                <a:gd name="connsiteY12" fmla="*/ 554092 h 615508"/>
                <a:gd name="connsiteX13" fmla="*/ 1014829 w 1016520"/>
                <a:gd name="connsiteY13" fmla="*/ 442580 h 615508"/>
                <a:gd name="connsiteX0" fmla="*/ 1014829 w 1016520"/>
                <a:gd name="connsiteY0" fmla="*/ 442580 h 614738"/>
                <a:gd name="connsiteX1" fmla="*/ 947921 w 1016520"/>
                <a:gd name="connsiteY1" fmla="*/ 241858 h 614738"/>
                <a:gd name="connsiteX2" fmla="*/ 825258 w 1016520"/>
                <a:gd name="connsiteY2" fmla="*/ 63438 h 614738"/>
                <a:gd name="connsiteX3" fmla="*/ 657990 w 1016520"/>
                <a:gd name="connsiteY3" fmla="*/ 7682 h 614738"/>
                <a:gd name="connsiteX4" fmla="*/ 368058 w 1016520"/>
                <a:gd name="connsiteY4" fmla="*/ 7682 h 614738"/>
                <a:gd name="connsiteX5" fmla="*/ 200790 w 1016520"/>
                <a:gd name="connsiteY5" fmla="*/ 74589 h 614738"/>
                <a:gd name="connsiteX6" fmla="*/ 55824 w 1016520"/>
                <a:gd name="connsiteY6" fmla="*/ 253009 h 614738"/>
                <a:gd name="connsiteX7" fmla="*/ 68 w 1016520"/>
                <a:gd name="connsiteY7" fmla="*/ 442580 h 614738"/>
                <a:gd name="connsiteX8" fmla="*/ 64838 w 1016520"/>
                <a:gd name="connsiteY8" fmla="*/ 525284 h 614738"/>
                <a:gd name="connsiteX9" fmla="*/ 241863 w 1016520"/>
                <a:gd name="connsiteY9" fmla="*/ 591634 h 614738"/>
                <a:gd name="connsiteX10" fmla="*/ 434965 w 1016520"/>
                <a:gd name="connsiteY10" fmla="*/ 609848 h 614738"/>
                <a:gd name="connsiteX11" fmla="*/ 691443 w 1016520"/>
                <a:gd name="connsiteY11" fmla="*/ 609848 h 614738"/>
                <a:gd name="connsiteX12" fmla="*/ 881014 w 1016520"/>
                <a:gd name="connsiteY12" fmla="*/ 554092 h 614738"/>
                <a:gd name="connsiteX13" fmla="*/ 1014829 w 1016520"/>
                <a:gd name="connsiteY13" fmla="*/ 442580 h 614738"/>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4831"/>
                <a:gd name="connsiteY0" fmla="*/ 442580 h 625689"/>
                <a:gd name="connsiteX1" fmla="*/ 947921 w 1014831"/>
                <a:gd name="connsiteY1" fmla="*/ 241858 h 625689"/>
                <a:gd name="connsiteX2" fmla="*/ 825258 w 1014831"/>
                <a:gd name="connsiteY2" fmla="*/ 63438 h 625689"/>
                <a:gd name="connsiteX3" fmla="*/ 657990 w 1014831"/>
                <a:gd name="connsiteY3" fmla="*/ 7682 h 625689"/>
                <a:gd name="connsiteX4" fmla="*/ 368058 w 1014831"/>
                <a:gd name="connsiteY4" fmla="*/ 7682 h 625689"/>
                <a:gd name="connsiteX5" fmla="*/ 200790 w 1014831"/>
                <a:gd name="connsiteY5" fmla="*/ 74589 h 625689"/>
                <a:gd name="connsiteX6" fmla="*/ 55824 w 1014831"/>
                <a:gd name="connsiteY6" fmla="*/ 253009 h 625689"/>
                <a:gd name="connsiteX7" fmla="*/ 68 w 1014831"/>
                <a:gd name="connsiteY7" fmla="*/ 442580 h 625689"/>
                <a:gd name="connsiteX8" fmla="*/ 64838 w 1014831"/>
                <a:gd name="connsiteY8" fmla="*/ 525284 h 625689"/>
                <a:gd name="connsiteX9" fmla="*/ 241863 w 1014831"/>
                <a:gd name="connsiteY9" fmla="*/ 591634 h 625689"/>
                <a:gd name="connsiteX10" fmla="*/ 450205 w 1014831"/>
                <a:gd name="connsiteY10" fmla="*/ 625088 h 625689"/>
                <a:gd name="connsiteX11" fmla="*/ 691443 w 1014831"/>
                <a:gd name="connsiteY11" fmla="*/ 609848 h 625689"/>
                <a:gd name="connsiteX12" fmla="*/ 881014 w 1014831"/>
                <a:gd name="connsiteY12" fmla="*/ 554092 h 625689"/>
                <a:gd name="connsiteX13" fmla="*/ 945860 w 1014831"/>
                <a:gd name="connsiteY13" fmla="*/ 532910 h 625689"/>
                <a:gd name="connsiteX14" fmla="*/ 1014829 w 1014831"/>
                <a:gd name="connsiteY14" fmla="*/ 442580 h 625689"/>
                <a:gd name="connsiteX0" fmla="*/ 1014829 w 1016520"/>
                <a:gd name="connsiteY0" fmla="*/ 442580 h 625689"/>
                <a:gd name="connsiteX1" fmla="*/ 947921 w 1016520"/>
                <a:gd name="connsiteY1" fmla="*/ 241858 h 625689"/>
                <a:gd name="connsiteX2" fmla="*/ 825258 w 1016520"/>
                <a:gd name="connsiteY2" fmla="*/ 63438 h 625689"/>
                <a:gd name="connsiteX3" fmla="*/ 657990 w 1016520"/>
                <a:gd name="connsiteY3" fmla="*/ 7682 h 625689"/>
                <a:gd name="connsiteX4" fmla="*/ 368058 w 1016520"/>
                <a:gd name="connsiteY4" fmla="*/ 7682 h 625689"/>
                <a:gd name="connsiteX5" fmla="*/ 200790 w 1016520"/>
                <a:gd name="connsiteY5" fmla="*/ 74589 h 625689"/>
                <a:gd name="connsiteX6" fmla="*/ 55824 w 1016520"/>
                <a:gd name="connsiteY6" fmla="*/ 253009 h 625689"/>
                <a:gd name="connsiteX7" fmla="*/ 68 w 1016520"/>
                <a:gd name="connsiteY7" fmla="*/ 442580 h 625689"/>
                <a:gd name="connsiteX8" fmla="*/ 64838 w 1016520"/>
                <a:gd name="connsiteY8" fmla="*/ 525284 h 625689"/>
                <a:gd name="connsiteX9" fmla="*/ 241863 w 1016520"/>
                <a:gd name="connsiteY9" fmla="*/ 591634 h 625689"/>
                <a:gd name="connsiteX10" fmla="*/ 450205 w 1016520"/>
                <a:gd name="connsiteY10" fmla="*/ 625088 h 625689"/>
                <a:gd name="connsiteX11" fmla="*/ 691443 w 1016520"/>
                <a:gd name="connsiteY11" fmla="*/ 609848 h 625689"/>
                <a:gd name="connsiteX12" fmla="*/ 881014 w 1016520"/>
                <a:gd name="connsiteY12" fmla="*/ 554092 h 625689"/>
                <a:gd name="connsiteX13" fmla="*/ 1014829 w 1016520"/>
                <a:gd name="connsiteY13" fmla="*/ 442580 h 625689"/>
                <a:gd name="connsiteX0" fmla="*/ 1014829 w 1016066"/>
                <a:gd name="connsiteY0" fmla="*/ 442580 h 625689"/>
                <a:gd name="connsiteX1" fmla="*/ 947921 w 1016066"/>
                <a:gd name="connsiteY1" fmla="*/ 241858 h 625689"/>
                <a:gd name="connsiteX2" fmla="*/ 825258 w 1016066"/>
                <a:gd name="connsiteY2" fmla="*/ 63438 h 625689"/>
                <a:gd name="connsiteX3" fmla="*/ 657990 w 1016066"/>
                <a:gd name="connsiteY3" fmla="*/ 7682 h 625689"/>
                <a:gd name="connsiteX4" fmla="*/ 368058 w 1016066"/>
                <a:gd name="connsiteY4" fmla="*/ 7682 h 625689"/>
                <a:gd name="connsiteX5" fmla="*/ 200790 w 1016066"/>
                <a:gd name="connsiteY5" fmla="*/ 74589 h 625689"/>
                <a:gd name="connsiteX6" fmla="*/ 55824 w 1016066"/>
                <a:gd name="connsiteY6" fmla="*/ 253009 h 625689"/>
                <a:gd name="connsiteX7" fmla="*/ 68 w 1016066"/>
                <a:gd name="connsiteY7" fmla="*/ 442580 h 625689"/>
                <a:gd name="connsiteX8" fmla="*/ 64838 w 1016066"/>
                <a:gd name="connsiteY8" fmla="*/ 525284 h 625689"/>
                <a:gd name="connsiteX9" fmla="*/ 241863 w 1016066"/>
                <a:gd name="connsiteY9" fmla="*/ 591634 h 625689"/>
                <a:gd name="connsiteX10" fmla="*/ 450205 w 1016066"/>
                <a:gd name="connsiteY10" fmla="*/ 625088 h 625689"/>
                <a:gd name="connsiteX11" fmla="*/ 691443 w 1016066"/>
                <a:gd name="connsiteY11" fmla="*/ 609848 h 625689"/>
                <a:gd name="connsiteX12" fmla="*/ 892444 w 1016066"/>
                <a:gd name="connsiteY12" fmla="*/ 565522 h 625689"/>
                <a:gd name="connsiteX13" fmla="*/ 1014829 w 1016066"/>
                <a:gd name="connsiteY13" fmla="*/ 442580 h 625689"/>
                <a:gd name="connsiteX0" fmla="*/ 1014829 w 1016096"/>
                <a:gd name="connsiteY0" fmla="*/ 443518 h 626627"/>
                <a:gd name="connsiteX1" fmla="*/ 947921 w 1016096"/>
                <a:gd name="connsiteY1" fmla="*/ 242796 h 626627"/>
                <a:gd name="connsiteX2" fmla="*/ 817638 w 1016096"/>
                <a:gd name="connsiteY2" fmla="*/ 79616 h 626627"/>
                <a:gd name="connsiteX3" fmla="*/ 657990 w 1016096"/>
                <a:gd name="connsiteY3" fmla="*/ 8620 h 626627"/>
                <a:gd name="connsiteX4" fmla="*/ 368058 w 1016096"/>
                <a:gd name="connsiteY4" fmla="*/ 8620 h 626627"/>
                <a:gd name="connsiteX5" fmla="*/ 200790 w 1016096"/>
                <a:gd name="connsiteY5" fmla="*/ 75527 h 626627"/>
                <a:gd name="connsiteX6" fmla="*/ 55824 w 1016096"/>
                <a:gd name="connsiteY6" fmla="*/ 253947 h 626627"/>
                <a:gd name="connsiteX7" fmla="*/ 68 w 1016096"/>
                <a:gd name="connsiteY7" fmla="*/ 443518 h 626627"/>
                <a:gd name="connsiteX8" fmla="*/ 64838 w 1016096"/>
                <a:gd name="connsiteY8" fmla="*/ 526222 h 626627"/>
                <a:gd name="connsiteX9" fmla="*/ 241863 w 1016096"/>
                <a:gd name="connsiteY9" fmla="*/ 592572 h 626627"/>
                <a:gd name="connsiteX10" fmla="*/ 450205 w 1016096"/>
                <a:gd name="connsiteY10" fmla="*/ 626026 h 626627"/>
                <a:gd name="connsiteX11" fmla="*/ 691443 w 1016096"/>
                <a:gd name="connsiteY11" fmla="*/ 610786 h 626627"/>
                <a:gd name="connsiteX12" fmla="*/ 892444 w 1016096"/>
                <a:gd name="connsiteY12" fmla="*/ 566460 h 626627"/>
                <a:gd name="connsiteX13" fmla="*/ 1014829 w 1016096"/>
                <a:gd name="connsiteY13" fmla="*/ 443518 h 626627"/>
                <a:gd name="connsiteX0" fmla="*/ 1014829 w 1016096"/>
                <a:gd name="connsiteY0" fmla="*/ 451386 h 634495"/>
                <a:gd name="connsiteX1" fmla="*/ 947921 w 1016096"/>
                <a:gd name="connsiteY1" fmla="*/ 250664 h 634495"/>
                <a:gd name="connsiteX2" fmla="*/ 817638 w 1016096"/>
                <a:gd name="connsiteY2" fmla="*/ 87484 h 634495"/>
                <a:gd name="connsiteX3" fmla="*/ 657990 w 1016096"/>
                <a:gd name="connsiteY3" fmla="*/ 16488 h 634495"/>
                <a:gd name="connsiteX4" fmla="*/ 402348 w 1016096"/>
                <a:gd name="connsiteY4" fmla="*/ 5058 h 634495"/>
                <a:gd name="connsiteX5" fmla="*/ 200790 w 1016096"/>
                <a:gd name="connsiteY5" fmla="*/ 83395 h 634495"/>
                <a:gd name="connsiteX6" fmla="*/ 55824 w 1016096"/>
                <a:gd name="connsiteY6" fmla="*/ 261815 h 634495"/>
                <a:gd name="connsiteX7" fmla="*/ 68 w 1016096"/>
                <a:gd name="connsiteY7" fmla="*/ 451386 h 634495"/>
                <a:gd name="connsiteX8" fmla="*/ 64838 w 1016096"/>
                <a:gd name="connsiteY8" fmla="*/ 534090 h 634495"/>
                <a:gd name="connsiteX9" fmla="*/ 241863 w 1016096"/>
                <a:gd name="connsiteY9" fmla="*/ 600440 h 634495"/>
                <a:gd name="connsiteX10" fmla="*/ 450205 w 1016096"/>
                <a:gd name="connsiteY10" fmla="*/ 633894 h 634495"/>
                <a:gd name="connsiteX11" fmla="*/ 691443 w 1016096"/>
                <a:gd name="connsiteY11" fmla="*/ 618654 h 634495"/>
                <a:gd name="connsiteX12" fmla="*/ 892444 w 1016096"/>
                <a:gd name="connsiteY12" fmla="*/ 574328 h 634495"/>
                <a:gd name="connsiteX13" fmla="*/ 1014829 w 1016096"/>
                <a:gd name="connsiteY13" fmla="*/ 451386 h 634495"/>
                <a:gd name="connsiteX0" fmla="*/ 1014829 w 1016096"/>
                <a:gd name="connsiteY0" fmla="*/ 449474 h 632583"/>
                <a:gd name="connsiteX1" fmla="*/ 947921 w 1016096"/>
                <a:gd name="connsiteY1" fmla="*/ 248752 h 632583"/>
                <a:gd name="connsiteX2" fmla="*/ 817638 w 1016096"/>
                <a:gd name="connsiteY2" fmla="*/ 85572 h 632583"/>
                <a:gd name="connsiteX3" fmla="*/ 648680 w 1016096"/>
                <a:gd name="connsiteY3" fmla="*/ 6404 h 632583"/>
                <a:gd name="connsiteX4" fmla="*/ 657990 w 1016096"/>
                <a:gd name="connsiteY4" fmla="*/ 14576 h 632583"/>
                <a:gd name="connsiteX5" fmla="*/ 402348 w 1016096"/>
                <a:gd name="connsiteY5" fmla="*/ 3146 h 632583"/>
                <a:gd name="connsiteX6" fmla="*/ 200790 w 1016096"/>
                <a:gd name="connsiteY6" fmla="*/ 81483 h 632583"/>
                <a:gd name="connsiteX7" fmla="*/ 55824 w 1016096"/>
                <a:gd name="connsiteY7" fmla="*/ 259903 h 632583"/>
                <a:gd name="connsiteX8" fmla="*/ 68 w 1016096"/>
                <a:gd name="connsiteY8" fmla="*/ 449474 h 632583"/>
                <a:gd name="connsiteX9" fmla="*/ 64838 w 1016096"/>
                <a:gd name="connsiteY9" fmla="*/ 532178 h 632583"/>
                <a:gd name="connsiteX10" fmla="*/ 241863 w 1016096"/>
                <a:gd name="connsiteY10" fmla="*/ 598528 h 632583"/>
                <a:gd name="connsiteX11" fmla="*/ 450205 w 1016096"/>
                <a:gd name="connsiteY11" fmla="*/ 631982 h 632583"/>
                <a:gd name="connsiteX12" fmla="*/ 691443 w 1016096"/>
                <a:gd name="connsiteY12" fmla="*/ 616742 h 632583"/>
                <a:gd name="connsiteX13" fmla="*/ 892444 w 1016096"/>
                <a:gd name="connsiteY13" fmla="*/ 572416 h 632583"/>
                <a:gd name="connsiteX14" fmla="*/ 1014829 w 1016096"/>
                <a:gd name="connsiteY14" fmla="*/ 449474 h 632583"/>
                <a:gd name="connsiteX0" fmla="*/ 1014829 w 1016126"/>
                <a:gd name="connsiteY0" fmla="*/ 449474 h 632583"/>
                <a:gd name="connsiteX1" fmla="*/ 947921 w 1016126"/>
                <a:gd name="connsiteY1" fmla="*/ 248752 h 632583"/>
                <a:gd name="connsiteX2" fmla="*/ 810018 w 1016126"/>
                <a:gd name="connsiteY2" fmla="*/ 97002 h 632583"/>
                <a:gd name="connsiteX3" fmla="*/ 648680 w 1016126"/>
                <a:gd name="connsiteY3" fmla="*/ 6404 h 632583"/>
                <a:gd name="connsiteX4" fmla="*/ 657990 w 1016126"/>
                <a:gd name="connsiteY4" fmla="*/ 14576 h 632583"/>
                <a:gd name="connsiteX5" fmla="*/ 402348 w 1016126"/>
                <a:gd name="connsiteY5" fmla="*/ 3146 h 632583"/>
                <a:gd name="connsiteX6" fmla="*/ 200790 w 1016126"/>
                <a:gd name="connsiteY6" fmla="*/ 81483 h 632583"/>
                <a:gd name="connsiteX7" fmla="*/ 55824 w 1016126"/>
                <a:gd name="connsiteY7" fmla="*/ 259903 h 632583"/>
                <a:gd name="connsiteX8" fmla="*/ 68 w 1016126"/>
                <a:gd name="connsiteY8" fmla="*/ 449474 h 632583"/>
                <a:gd name="connsiteX9" fmla="*/ 64838 w 1016126"/>
                <a:gd name="connsiteY9" fmla="*/ 532178 h 632583"/>
                <a:gd name="connsiteX10" fmla="*/ 241863 w 1016126"/>
                <a:gd name="connsiteY10" fmla="*/ 598528 h 632583"/>
                <a:gd name="connsiteX11" fmla="*/ 450205 w 1016126"/>
                <a:gd name="connsiteY11" fmla="*/ 631982 h 632583"/>
                <a:gd name="connsiteX12" fmla="*/ 691443 w 1016126"/>
                <a:gd name="connsiteY12" fmla="*/ 616742 h 632583"/>
                <a:gd name="connsiteX13" fmla="*/ 892444 w 1016126"/>
                <a:gd name="connsiteY13" fmla="*/ 572416 h 632583"/>
                <a:gd name="connsiteX14" fmla="*/ 1014829 w 1016126"/>
                <a:gd name="connsiteY14" fmla="*/ 449474 h 632583"/>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37999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 name="connsiteX0" fmla="*/ 1014829 w 1016126"/>
                <a:gd name="connsiteY0" fmla="*/ 455295 h 638404"/>
                <a:gd name="connsiteX1" fmla="*/ 947921 w 1016126"/>
                <a:gd name="connsiteY1" fmla="*/ 254573 h 638404"/>
                <a:gd name="connsiteX2" fmla="*/ 810018 w 1016126"/>
                <a:gd name="connsiteY2" fmla="*/ 102823 h 638404"/>
                <a:gd name="connsiteX3" fmla="*/ 648680 w 1016126"/>
                <a:gd name="connsiteY3" fmla="*/ 12225 h 638404"/>
                <a:gd name="connsiteX4" fmla="*/ 402348 w 1016126"/>
                <a:gd name="connsiteY4" fmla="*/ 8967 h 638404"/>
                <a:gd name="connsiteX5" fmla="*/ 200790 w 1016126"/>
                <a:gd name="connsiteY5" fmla="*/ 87304 h 638404"/>
                <a:gd name="connsiteX6" fmla="*/ 55824 w 1016126"/>
                <a:gd name="connsiteY6" fmla="*/ 265724 h 638404"/>
                <a:gd name="connsiteX7" fmla="*/ 68 w 1016126"/>
                <a:gd name="connsiteY7" fmla="*/ 455295 h 638404"/>
                <a:gd name="connsiteX8" fmla="*/ 64838 w 1016126"/>
                <a:gd name="connsiteY8" fmla="*/ 543220 h 638404"/>
                <a:gd name="connsiteX9" fmla="*/ 241863 w 1016126"/>
                <a:gd name="connsiteY9" fmla="*/ 604349 h 638404"/>
                <a:gd name="connsiteX10" fmla="*/ 450205 w 1016126"/>
                <a:gd name="connsiteY10" fmla="*/ 637803 h 638404"/>
                <a:gd name="connsiteX11" fmla="*/ 691443 w 1016126"/>
                <a:gd name="connsiteY11" fmla="*/ 622563 h 638404"/>
                <a:gd name="connsiteX12" fmla="*/ 892444 w 1016126"/>
                <a:gd name="connsiteY12" fmla="*/ 578237 h 638404"/>
                <a:gd name="connsiteX13" fmla="*/ 1014829 w 1016126"/>
                <a:gd name="connsiteY13" fmla="*/ 455295 h 638404"/>
                <a:gd name="connsiteX0" fmla="*/ 1014829 w 1016126"/>
                <a:gd name="connsiteY0" fmla="*/ 455295 h 638156"/>
                <a:gd name="connsiteX1" fmla="*/ 947921 w 1016126"/>
                <a:gd name="connsiteY1" fmla="*/ 254573 h 638156"/>
                <a:gd name="connsiteX2" fmla="*/ 810018 w 1016126"/>
                <a:gd name="connsiteY2" fmla="*/ 102823 h 638156"/>
                <a:gd name="connsiteX3" fmla="*/ 648680 w 1016126"/>
                <a:gd name="connsiteY3" fmla="*/ 12225 h 638156"/>
                <a:gd name="connsiteX4" fmla="*/ 402348 w 1016126"/>
                <a:gd name="connsiteY4" fmla="*/ 8967 h 638156"/>
                <a:gd name="connsiteX5" fmla="*/ 200790 w 1016126"/>
                <a:gd name="connsiteY5" fmla="*/ 87304 h 638156"/>
                <a:gd name="connsiteX6" fmla="*/ 55824 w 1016126"/>
                <a:gd name="connsiteY6" fmla="*/ 265724 h 638156"/>
                <a:gd name="connsiteX7" fmla="*/ 68 w 1016126"/>
                <a:gd name="connsiteY7" fmla="*/ 455295 h 638156"/>
                <a:gd name="connsiteX8" fmla="*/ 64838 w 1016126"/>
                <a:gd name="connsiteY8" fmla="*/ 543220 h 638156"/>
                <a:gd name="connsiteX9" fmla="*/ 234822 w 1016126"/>
                <a:gd name="connsiteY9" fmla="*/ 609570 h 638156"/>
                <a:gd name="connsiteX10" fmla="*/ 450205 w 1016126"/>
                <a:gd name="connsiteY10" fmla="*/ 637803 h 638156"/>
                <a:gd name="connsiteX11" fmla="*/ 691443 w 1016126"/>
                <a:gd name="connsiteY11" fmla="*/ 622563 h 638156"/>
                <a:gd name="connsiteX12" fmla="*/ 892444 w 1016126"/>
                <a:gd name="connsiteY12" fmla="*/ 578237 h 638156"/>
                <a:gd name="connsiteX13" fmla="*/ 1014829 w 1016126"/>
                <a:gd name="connsiteY13" fmla="*/ 455295 h 638156"/>
                <a:gd name="connsiteX0" fmla="*/ 1014829 w 1015252"/>
                <a:gd name="connsiteY0" fmla="*/ 455295 h 638156"/>
                <a:gd name="connsiteX1" fmla="*/ 947921 w 1015252"/>
                <a:gd name="connsiteY1" fmla="*/ 254573 h 638156"/>
                <a:gd name="connsiteX2" fmla="*/ 810018 w 1015252"/>
                <a:gd name="connsiteY2" fmla="*/ 102823 h 638156"/>
                <a:gd name="connsiteX3" fmla="*/ 648680 w 1015252"/>
                <a:gd name="connsiteY3" fmla="*/ 12225 h 638156"/>
                <a:gd name="connsiteX4" fmla="*/ 402348 w 1015252"/>
                <a:gd name="connsiteY4" fmla="*/ 8967 h 638156"/>
                <a:gd name="connsiteX5" fmla="*/ 200790 w 1015252"/>
                <a:gd name="connsiteY5" fmla="*/ 87304 h 638156"/>
                <a:gd name="connsiteX6" fmla="*/ 55824 w 1015252"/>
                <a:gd name="connsiteY6" fmla="*/ 265724 h 638156"/>
                <a:gd name="connsiteX7" fmla="*/ 68 w 1015252"/>
                <a:gd name="connsiteY7" fmla="*/ 455295 h 638156"/>
                <a:gd name="connsiteX8" fmla="*/ 64838 w 1015252"/>
                <a:gd name="connsiteY8" fmla="*/ 543220 h 638156"/>
                <a:gd name="connsiteX9" fmla="*/ 234822 w 1015252"/>
                <a:gd name="connsiteY9" fmla="*/ 609570 h 638156"/>
                <a:gd name="connsiteX10" fmla="*/ 450205 w 1015252"/>
                <a:gd name="connsiteY10" fmla="*/ 637803 h 638156"/>
                <a:gd name="connsiteX11" fmla="*/ 691443 w 1015252"/>
                <a:gd name="connsiteY11" fmla="*/ 622563 h 638156"/>
                <a:gd name="connsiteX12" fmla="*/ 918848 w 1015252"/>
                <a:gd name="connsiteY12" fmla="*/ 569536 h 638156"/>
                <a:gd name="connsiteX13" fmla="*/ 1014829 w 1015252"/>
                <a:gd name="connsiteY13" fmla="*/ 455295 h 638156"/>
                <a:gd name="connsiteX0" fmla="*/ 1014829 w 1015252"/>
                <a:gd name="connsiteY0" fmla="*/ 455295 h 639241"/>
                <a:gd name="connsiteX1" fmla="*/ 947921 w 1015252"/>
                <a:gd name="connsiteY1" fmla="*/ 254573 h 639241"/>
                <a:gd name="connsiteX2" fmla="*/ 810018 w 1015252"/>
                <a:gd name="connsiteY2" fmla="*/ 102823 h 639241"/>
                <a:gd name="connsiteX3" fmla="*/ 648680 w 1015252"/>
                <a:gd name="connsiteY3" fmla="*/ 12225 h 639241"/>
                <a:gd name="connsiteX4" fmla="*/ 402348 w 1015252"/>
                <a:gd name="connsiteY4" fmla="*/ 8967 h 639241"/>
                <a:gd name="connsiteX5" fmla="*/ 200790 w 1015252"/>
                <a:gd name="connsiteY5" fmla="*/ 87304 h 639241"/>
                <a:gd name="connsiteX6" fmla="*/ 55824 w 1015252"/>
                <a:gd name="connsiteY6" fmla="*/ 265724 h 639241"/>
                <a:gd name="connsiteX7" fmla="*/ 68 w 1015252"/>
                <a:gd name="connsiteY7" fmla="*/ 455295 h 639241"/>
                <a:gd name="connsiteX8" fmla="*/ 64838 w 1015252"/>
                <a:gd name="connsiteY8" fmla="*/ 543220 h 639241"/>
                <a:gd name="connsiteX9" fmla="*/ 234822 w 1015252"/>
                <a:gd name="connsiteY9" fmla="*/ 609570 h 639241"/>
                <a:gd name="connsiteX10" fmla="*/ 450205 w 1015252"/>
                <a:gd name="connsiteY10" fmla="*/ 637803 h 639241"/>
                <a:gd name="connsiteX11" fmla="*/ 693203 w 1015252"/>
                <a:gd name="connsiteY11" fmla="*/ 629524 h 639241"/>
                <a:gd name="connsiteX12" fmla="*/ 918848 w 1015252"/>
                <a:gd name="connsiteY12" fmla="*/ 569536 h 639241"/>
                <a:gd name="connsiteX13" fmla="*/ 1014829 w 1015252"/>
                <a:gd name="connsiteY13" fmla="*/ 455295 h 63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252" h="639241">
                  <a:moveTo>
                    <a:pt x="1014829" y="455295"/>
                  </a:moveTo>
                  <a:cubicBezTo>
                    <a:pt x="1019675" y="402801"/>
                    <a:pt x="982056" y="313318"/>
                    <a:pt x="947921" y="254573"/>
                  </a:cubicBezTo>
                  <a:cubicBezTo>
                    <a:pt x="913786" y="195828"/>
                    <a:pt x="859891" y="143214"/>
                    <a:pt x="810018" y="102823"/>
                  </a:cubicBezTo>
                  <a:cubicBezTo>
                    <a:pt x="760145" y="62432"/>
                    <a:pt x="716625" y="27868"/>
                    <a:pt x="648680" y="12225"/>
                  </a:cubicBezTo>
                  <a:cubicBezTo>
                    <a:pt x="580735" y="-3418"/>
                    <a:pt x="476996" y="-3546"/>
                    <a:pt x="402348" y="8967"/>
                  </a:cubicBezTo>
                  <a:cubicBezTo>
                    <a:pt x="327700" y="21480"/>
                    <a:pt x="258544" y="44511"/>
                    <a:pt x="200790" y="87304"/>
                  </a:cubicBezTo>
                  <a:cubicBezTo>
                    <a:pt x="143036" y="130097"/>
                    <a:pt x="89278" y="204392"/>
                    <a:pt x="55824" y="265724"/>
                  </a:cubicBezTo>
                  <a:cubicBezTo>
                    <a:pt x="22370" y="327056"/>
                    <a:pt x="-1434" y="409046"/>
                    <a:pt x="68" y="455295"/>
                  </a:cubicBezTo>
                  <a:cubicBezTo>
                    <a:pt x="1570" y="501544"/>
                    <a:pt x="25712" y="517508"/>
                    <a:pt x="64838" y="543220"/>
                  </a:cubicBezTo>
                  <a:cubicBezTo>
                    <a:pt x="103964" y="568933"/>
                    <a:pt x="170594" y="593806"/>
                    <a:pt x="234822" y="609570"/>
                  </a:cubicBezTo>
                  <a:cubicBezTo>
                    <a:pt x="299050" y="625334"/>
                    <a:pt x="373808" y="634477"/>
                    <a:pt x="450205" y="637803"/>
                  </a:cubicBezTo>
                  <a:cubicBezTo>
                    <a:pt x="526602" y="641129"/>
                    <a:pt x="618862" y="638817"/>
                    <a:pt x="693203" y="629524"/>
                  </a:cubicBezTo>
                  <a:cubicBezTo>
                    <a:pt x="767544" y="620231"/>
                    <a:pt x="876445" y="582359"/>
                    <a:pt x="918848" y="569536"/>
                  </a:cubicBezTo>
                  <a:cubicBezTo>
                    <a:pt x="972746" y="541658"/>
                    <a:pt x="1009983" y="507789"/>
                    <a:pt x="1014829" y="455295"/>
                  </a:cubicBezTo>
                  <a:close/>
                </a:path>
              </a:pathLst>
            </a:custGeom>
            <a:solidFill>
              <a:schemeClr val="tx2">
                <a:lumMod val="20000"/>
                <a:lumOff val="80000"/>
                <a:alpha val="3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Szabadkézi sokszög 34"/>
            <p:cNvSpPr/>
            <p:nvPr/>
          </p:nvSpPr>
          <p:spPr>
            <a:xfrm>
              <a:off x="967927" y="949961"/>
              <a:ext cx="1200503" cy="306836"/>
            </a:xfrm>
            <a:custGeom>
              <a:avLst/>
              <a:gdLst>
                <a:gd name="connsiteX0" fmla="*/ 1011468 w 1011468"/>
                <a:gd name="connsiteY0" fmla="*/ 276161 h 276161"/>
                <a:gd name="connsiteX1" fmla="*/ 782868 w 1011468"/>
                <a:gd name="connsiteY1" fmla="*/ 37170 h 276161"/>
                <a:gd name="connsiteX2" fmla="*/ 388014 w 1011468"/>
                <a:gd name="connsiteY2" fmla="*/ 16389 h 276161"/>
                <a:gd name="connsiteX3" fmla="*/ 45114 w 1011468"/>
                <a:gd name="connsiteY3" fmla="*/ 193034 h 276161"/>
                <a:gd name="connsiteX4" fmla="*/ 13941 w 1011468"/>
                <a:gd name="connsiteY4" fmla="*/ 213816 h 276161"/>
                <a:gd name="connsiteX0" fmla="*/ 1049481 w 1049481"/>
                <a:gd name="connsiteY0" fmla="*/ 276161 h 494489"/>
                <a:gd name="connsiteX1" fmla="*/ 820881 w 1049481"/>
                <a:gd name="connsiteY1" fmla="*/ 37170 h 494489"/>
                <a:gd name="connsiteX2" fmla="*/ 426027 w 1049481"/>
                <a:gd name="connsiteY2" fmla="*/ 16389 h 494489"/>
                <a:gd name="connsiteX3" fmla="*/ 83127 w 1049481"/>
                <a:gd name="connsiteY3" fmla="*/ 193034 h 494489"/>
                <a:gd name="connsiteX4" fmla="*/ 0 w 1049481"/>
                <a:gd name="connsiteY4" fmla="*/ 494371 h 494489"/>
                <a:gd name="connsiteX0" fmla="*/ 1083354 w 1083354"/>
                <a:gd name="connsiteY0" fmla="*/ 276161 h 494489"/>
                <a:gd name="connsiteX1" fmla="*/ 854754 w 1083354"/>
                <a:gd name="connsiteY1" fmla="*/ 37170 h 494489"/>
                <a:gd name="connsiteX2" fmla="*/ 459900 w 1083354"/>
                <a:gd name="connsiteY2" fmla="*/ 16389 h 494489"/>
                <a:gd name="connsiteX3" fmla="*/ 117000 w 1083354"/>
                <a:gd name="connsiteY3" fmla="*/ 193034 h 494489"/>
                <a:gd name="connsiteX4" fmla="*/ 2701 w 1083354"/>
                <a:gd name="connsiteY4" fmla="*/ 494371 h 494489"/>
                <a:gd name="connsiteX0" fmla="*/ 1291172 w 1291172"/>
                <a:gd name="connsiteY0" fmla="*/ 584937 h 584937"/>
                <a:gd name="connsiteX1" fmla="*/ 854754 w 1291172"/>
                <a:gd name="connsiteY1" fmla="*/ 55000 h 584937"/>
                <a:gd name="connsiteX2" fmla="*/ 459900 w 1291172"/>
                <a:gd name="connsiteY2" fmla="*/ 34219 h 584937"/>
                <a:gd name="connsiteX3" fmla="*/ 117000 w 1291172"/>
                <a:gd name="connsiteY3" fmla="*/ 210864 h 584937"/>
                <a:gd name="connsiteX4" fmla="*/ 2701 w 1291172"/>
                <a:gd name="connsiteY4" fmla="*/ 512201 h 584937"/>
                <a:gd name="connsiteX0" fmla="*/ 1291172 w 1291172"/>
                <a:gd name="connsiteY0" fmla="*/ 567632 h 567632"/>
                <a:gd name="connsiteX1" fmla="*/ 1093746 w 1291172"/>
                <a:gd name="connsiteY1" fmla="*/ 287077 h 567632"/>
                <a:gd name="connsiteX2" fmla="*/ 854754 w 1291172"/>
                <a:gd name="connsiteY2" fmla="*/ 37695 h 567632"/>
                <a:gd name="connsiteX3" fmla="*/ 459900 w 1291172"/>
                <a:gd name="connsiteY3" fmla="*/ 16914 h 567632"/>
                <a:gd name="connsiteX4" fmla="*/ 117000 w 1291172"/>
                <a:gd name="connsiteY4" fmla="*/ 193559 h 567632"/>
                <a:gd name="connsiteX5" fmla="*/ 2701 w 1291172"/>
                <a:gd name="connsiteY5" fmla="*/ 494896 h 567632"/>
                <a:gd name="connsiteX0" fmla="*/ 1291172 w 1291172"/>
                <a:gd name="connsiteY0" fmla="*/ 566100 h 566100"/>
                <a:gd name="connsiteX1" fmla="*/ 1114528 w 1291172"/>
                <a:gd name="connsiteY1" fmla="*/ 254373 h 566100"/>
                <a:gd name="connsiteX2" fmla="*/ 854754 w 1291172"/>
                <a:gd name="connsiteY2" fmla="*/ 36163 h 566100"/>
                <a:gd name="connsiteX3" fmla="*/ 459900 w 1291172"/>
                <a:gd name="connsiteY3" fmla="*/ 15382 h 566100"/>
                <a:gd name="connsiteX4" fmla="*/ 117000 w 1291172"/>
                <a:gd name="connsiteY4" fmla="*/ 192027 h 566100"/>
                <a:gd name="connsiteX5" fmla="*/ 2701 w 1291172"/>
                <a:gd name="connsiteY5" fmla="*/ 493364 h 566100"/>
                <a:gd name="connsiteX0" fmla="*/ 1288471 w 1288471"/>
                <a:gd name="connsiteY0" fmla="*/ 588198 h 588198"/>
                <a:gd name="connsiteX1" fmla="*/ 1111827 w 1288471"/>
                <a:gd name="connsiteY1" fmla="*/ 276471 h 588198"/>
                <a:gd name="connsiteX2" fmla="*/ 852053 w 1288471"/>
                <a:gd name="connsiteY2" fmla="*/ 58261 h 588198"/>
                <a:gd name="connsiteX3" fmla="*/ 457199 w 1288471"/>
                <a:gd name="connsiteY3" fmla="*/ 37480 h 588198"/>
                <a:gd name="connsiteX4" fmla="*/ 0 w 1288471"/>
                <a:gd name="connsiteY4" fmla="*/ 515462 h 588198"/>
                <a:gd name="connsiteX0" fmla="*/ 1122217 w 1122217"/>
                <a:gd name="connsiteY0" fmla="*/ 569088 h 569088"/>
                <a:gd name="connsiteX1" fmla="*/ 945573 w 1122217"/>
                <a:gd name="connsiteY1" fmla="*/ 257361 h 569088"/>
                <a:gd name="connsiteX2" fmla="*/ 685799 w 1122217"/>
                <a:gd name="connsiteY2" fmla="*/ 39151 h 569088"/>
                <a:gd name="connsiteX3" fmla="*/ 290945 w 1122217"/>
                <a:gd name="connsiteY3" fmla="*/ 18370 h 569088"/>
                <a:gd name="connsiteX4" fmla="*/ 0 w 1122217"/>
                <a:gd name="connsiteY4" fmla="*/ 236180 h 569088"/>
                <a:gd name="connsiteX0" fmla="*/ 1200504 w 1200504"/>
                <a:gd name="connsiteY0" fmla="*/ 569088 h 569088"/>
                <a:gd name="connsiteX1" fmla="*/ 1023860 w 1200504"/>
                <a:gd name="connsiteY1" fmla="*/ 257361 h 569088"/>
                <a:gd name="connsiteX2" fmla="*/ 764086 w 1200504"/>
                <a:gd name="connsiteY2" fmla="*/ 39151 h 569088"/>
                <a:gd name="connsiteX3" fmla="*/ 369232 w 1200504"/>
                <a:gd name="connsiteY3" fmla="*/ 18370 h 569088"/>
                <a:gd name="connsiteX4" fmla="*/ 0 w 1200504"/>
                <a:gd name="connsiteY4" fmla="*/ 377508 h 569088"/>
                <a:gd name="connsiteX0" fmla="*/ 1200504 w 1200504"/>
                <a:gd name="connsiteY0" fmla="*/ 543321 h 543321"/>
                <a:gd name="connsiteX1" fmla="*/ 1023860 w 1200504"/>
                <a:gd name="connsiteY1" fmla="*/ 231594 h 543321"/>
                <a:gd name="connsiteX2" fmla="*/ 764086 w 1200504"/>
                <a:gd name="connsiteY2" fmla="*/ 13384 h 543321"/>
                <a:gd name="connsiteX3" fmla="*/ 412726 w 1200504"/>
                <a:gd name="connsiteY3" fmla="*/ 43995 h 543321"/>
                <a:gd name="connsiteX4" fmla="*/ 0 w 1200504"/>
                <a:gd name="connsiteY4" fmla="*/ 351741 h 543321"/>
                <a:gd name="connsiteX0" fmla="*/ 1200504 w 1200504"/>
                <a:gd name="connsiteY0" fmla="*/ 569086 h 569086"/>
                <a:gd name="connsiteX1" fmla="*/ 1023860 w 1200504"/>
                <a:gd name="connsiteY1" fmla="*/ 257359 h 569086"/>
                <a:gd name="connsiteX2" fmla="*/ 764086 w 1200504"/>
                <a:gd name="connsiteY2" fmla="*/ 39149 h 569086"/>
                <a:gd name="connsiteX3" fmla="*/ 386631 w 1200504"/>
                <a:gd name="connsiteY3" fmla="*/ 18368 h 569086"/>
                <a:gd name="connsiteX4" fmla="*/ 0 w 1200504"/>
                <a:gd name="connsiteY4" fmla="*/ 377506 h 569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504" h="569086">
                  <a:moveTo>
                    <a:pt x="1200504" y="569086"/>
                  </a:moveTo>
                  <a:cubicBezTo>
                    <a:pt x="1167600" y="522327"/>
                    <a:pt x="1096596" y="345682"/>
                    <a:pt x="1023860" y="257359"/>
                  </a:cubicBezTo>
                  <a:cubicBezTo>
                    <a:pt x="951124" y="169036"/>
                    <a:pt x="870291" y="78981"/>
                    <a:pt x="764086" y="39149"/>
                  </a:cubicBezTo>
                  <a:cubicBezTo>
                    <a:pt x="657881" y="-683"/>
                    <a:pt x="500931" y="-14470"/>
                    <a:pt x="386631" y="18368"/>
                  </a:cubicBezTo>
                  <a:cubicBezTo>
                    <a:pt x="272331" y="51206"/>
                    <a:pt x="95250" y="277927"/>
                    <a:pt x="0" y="377506"/>
                  </a:cubicBezTo>
                </a:path>
              </a:pathLst>
            </a:cu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6" name="Egyenes összekötő nyíllal 35"/>
            <p:cNvCxnSpPr/>
            <p:nvPr/>
          </p:nvCxnSpPr>
          <p:spPr>
            <a:xfrm flipH="1">
              <a:off x="1189702" y="1631861"/>
              <a:ext cx="495916" cy="438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a:off x="1703766" y="1625979"/>
              <a:ext cx="12835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Szövegdoboz 37"/>
            <p:cNvSpPr txBox="1"/>
            <p:nvPr/>
          </p:nvSpPr>
          <p:spPr>
            <a:xfrm>
              <a:off x="1250258" y="1939481"/>
              <a:ext cx="374802" cy="400110"/>
            </a:xfrm>
            <a:prstGeom prst="rect">
              <a:avLst/>
            </a:prstGeom>
            <a:noFill/>
          </p:spPr>
          <p:txBody>
            <a:bodyPr wrap="none" rtlCol="0">
              <a:spAutoFit/>
            </a:bodyPr>
            <a:lstStyle/>
            <a:p>
              <a:r>
                <a:rPr lang="hu-HU" sz="2000" i="1" dirty="0" smtClean="0"/>
                <a:t>x</a:t>
              </a:r>
              <a:endParaRPr lang="en-US" sz="2000" i="1" dirty="0"/>
            </a:p>
          </p:txBody>
        </p:sp>
        <p:sp>
          <p:nvSpPr>
            <p:cNvPr id="39" name="Ellipszis 38"/>
            <p:cNvSpPr/>
            <p:nvPr/>
          </p:nvSpPr>
          <p:spPr>
            <a:xfrm>
              <a:off x="605778" y="1399274"/>
              <a:ext cx="2153892" cy="523754"/>
            </a:xfrm>
            <a:prstGeom prst="ellipse">
              <a:avLst/>
            </a:prstGeom>
            <a:solidFill>
              <a:srgbClr val="4F81BD">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40" name="Egyenes összekötő nyíllal 39"/>
            <p:cNvCxnSpPr/>
            <p:nvPr/>
          </p:nvCxnSpPr>
          <p:spPr>
            <a:xfrm flipH="1" flipV="1">
              <a:off x="1675240" y="701292"/>
              <a:ext cx="538887" cy="582994"/>
            </a:xfrm>
            <a:prstGeom prst="straightConnector1">
              <a:avLst/>
            </a:prstGeom>
            <a:ln w="57150">
              <a:solidFill>
                <a:srgbClr val="01AF1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églalap 40"/>
                <p:cNvSpPr/>
                <p:nvPr/>
              </p:nvSpPr>
              <p:spPr>
                <a:xfrm>
                  <a:off x="2202083" y="1175310"/>
                  <a:ext cx="51167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1" i="1">
                            <a:latin typeface="Cambria Math"/>
                            <a:ea typeface="Cambria Math"/>
                          </a:rPr>
                          <m:t>𝒑</m:t>
                        </m:r>
                      </m:oMath>
                    </m:oMathPara>
                  </a14:m>
                  <a:endParaRPr lang="en-US" sz="2000" dirty="0"/>
                </a:p>
              </p:txBody>
            </p:sp>
          </mc:Choice>
          <mc:Fallback xmlns="">
            <p:sp>
              <p:nvSpPr>
                <p:cNvPr id="58" name="Téglalap 57"/>
                <p:cNvSpPr>
                  <a:spLocks noRot="1" noChangeAspect="1" noMove="1" noResize="1" noEditPoints="1" noAdjustHandles="1" noChangeArrowheads="1" noChangeShapeType="1" noTextEdit="1"/>
                </p:cNvSpPr>
                <p:nvPr/>
              </p:nvSpPr>
              <p:spPr>
                <a:xfrm>
                  <a:off x="2231739" y="1567079"/>
                  <a:ext cx="452368" cy="461665"/>
                </a:xfrm>
                <a:prstGeom prst="rect">
                  <a:avLst/>
                </a:prstGeom>
                <a:blipFill rotWithShape="1">
                  <a:blip r:embed="rId12"/>
                  <a:stretch>
                    <a:fillRect l="-4054"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églalap 41"/>
                <p:cNvSpPr/>
                <p:nvPr/>
              </p:nvSpPr>
              <p:spPr>
                <a:xfrm>
                  <a:off x="717821" y="622701"/>
                  <a:ext cx="50765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ea typeface="Cambria Math"/>
                          </a:rPr>
                          <m:t>𝒒</m:t>
                        </m:r>
                      </m:oMath>
                    </m:oMathPara>
                  </a14:m>
                  <a:endParaRPr lang="en-US" sz="2000" dirty="0"/>
                </a:p>
              </p:txBody>
            </p:sp>
          </mc:Choice>
          <mc:Fallback xmlns="">
            <p:sp>
              <p:nvSpPr>
                <p:cNvPr id="63" name="Téglalap 62"/>
                <p:cNvSpPr>
                  <a:spLocks noRot="1" noChangeAspect="1" noMove="1" noResize="1" noEditPoints="1" noAdjustHandles="1" noChangeArrowheads="1" noChangeShapeType="1" noTextEdit="1"/>
                </p:cNvSpPr>
                <p:nvPr/>
              </p:nvSpPr>
              <p:spPr>
                <a:xfrm>
                  <a:off x="717821" y="622701"/>
                  <a:ext cx="507653" cy="400110"/>
                </a:xfrm>
                <a:prstGeom prst="rect">
                  <a:avLst/>
                </a:prstGeom>
                <a:blipFill rotWithShape="1">
                  <a:blip r:embed="rId13"/>
                  <a:stretch>
                    <a:fillRect l="-1515" b="-9091"/>
                  </a:stretch>
                </a:blipFill>
              </p:spPr>
              <p:txBody>
                <a:bodyPr/>
                <a:lstStyle/>
                <a:p>
                  <a:r>
                    <a:rPr lang="en-US">
                      <a:noFill/>
                    </a:rPr>
                    <a:t> </a:t>
                  </a:r>
                </a:p>
              </p:txBody>
            </p:sp>
          </mc:Fallback>
        </mc:AlternateContent>
        <p:sp>
          <p:nvSpPr>
            <p:cNvPr id="43" name="Ellipszis 42"/>
            <p:cNvSpPr/>
            <p:nvPr/>
          </p:nvSpPr>
          <p:spPr>
            <a:xfrm>
              <a:off x="870761" y="1101413"/>
              <a:ext cx="201773" cy="1477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Ellipszis 43"/>
            <p:cNvSpPr/>
            <p:nvPr/>
          </p:nvSpPr>
          <p:spPr>
            <a:xfrm>
              <a:off x="2168432" y="1227989"/>
              <a:ext cx="201773" cy="1477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cxnSp>
        <p:nvCxnSpPr>
          <p:cNvPr id="45" name="Egyenes összekötő nyíllal 44"/>
          <p:cNvCxnSpPr/>
          <p:nvPr/>
        </p:nvCxnSpPr>
        <p:spPr>
          <a:xfrm flipH="1">
            <a:off x="7907621" y="5410283"/>
            <a:ext cx="557021" cy="436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Egyenes összekötő nyíllal 45"/>
          <p:cNvCxnSpPr/>
          <p:nvPr/>
        </p:nvCxnSpPr>
        <p:spPr>
          <a:xfrm>
            <a:off x="8473026" y="5410283"/>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flipV="1">
            <a:off x="8464642" y="4627196"/>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Szövegdoboz 47"/>
          <p:cNvSpPr txBox="1"/>
          <p:nvPr/>
        </p:nvSpPr>
        <p:spPr>
          <a:xfrm>
            <a:off x="7670456" y="5473877"/>
            <a:ext cx="298479" cy="400110"/>
          </a:xfrm>
          <a:prstGeom prst="rect">
            <a:avLst/>
          </a:prstGeom>
          <a:noFill/>
        </p:spPr>
        <p:txBody>
          <a:bodyPr wrap="none" rtlCol="0">
            <a:spAutoFit/>
          </a:bodyPr>
          <a:lstStyle/>
          <a:p>
            <a:r>
              <a:rPr lang="hu-HU" sz="2000" i="1" dirty="0" smtClean="0"/>
              <a:t>x</a:t>
            </a:r>
            <a:endParaRPr lang="en-US" sz="2000" i="1" dirty="0"/>
          </a:p>
        </p:txBody>
      </p:sp>
      <p:sp>
        <p:nvSpPr>
          <p:cNvPr id="49" name="Szövegdoboz 48"/>
          <p:cNvSpPr txBox="1"/>
          <p:nvPr/>
        </p:nvSpPr>
        <p:spPr>
          <a:xfrm>
            <a:off x="9457188" y="5220612"/>
            <a:ext cx="381258" cy="400110"/>
          </a:xfrm>
          <a:prstGeom prst="rect">
            <a:avLst/>
          </a:prstGeom>
          <a:noFill/>
        </p:spPr>
        <p:txBody>
          <a:bodyPr wrap="square" rtlCol="0">
            <a:spAutoFit/>
          </a:bodyPr>
          <a:lstStyle/>
          <a:p>
            <a:r>
              <a:rPr lang="hu-HU" sz="2000" i="1" dirty="0" smtClean="0"/>
              <a:t>y</a:t>
            </a:r>
            <a:endParaRPr lang="en-US" sz="2000" i="1" dirty="0"/>
          </a:p>
        </p:txBody>
      </p:sp>
      <p:cxnSp>
        <p:nvCxnSpPr>
          <p:cNvPr id="50" name="Egyenes összekötő nyíllal 49"/>
          <p:cNvCxnSpPr/>
          <p:nvPr/>
        </p:nvCxnSpPr>
        <p:spPr>
          <a:xfrm flipV="1">
            <a:off x="8473012" y="4357588"/>
            <a:ext cx="1295396" cy="105269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Egyenes összekötő nyíllal 50"/>
          <p:cNvCxnSpPr/>
          <p:nvPr/>
        </p:nvCxnSpPr>
        <p:spPr>
          <a:xfrm flipH="1" flipV="1">
            <a:off x="7176120" y="4384366"/>
            <a:ext cx="1290078" cy="103536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Ellipszis 51"/>
          <p:cNvSpPr/>
          <p:nvPr/>
        </p:nvSpPr>
        <p:spPr>
          <a:xfrm>
            <a:off x="7413958" y="4357589"/>
            <a:ext cx="2102423" cy="242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3" name="Szabadkézi sokszög 52"/>
          <p:cNvSpPr/>
          <p:nvPr/>
        </p:nvSpPr>
        <p:spPr>
          <a:xfrm>
            <a:off x="7413651" y="4350806"/>
            <a:ext cx="2094474" cy="712278"/>
          </a:xfrm>
          <a:custGeom>
            <a:avLst/>
            <a:gdLst>
              <a:gd name="connsiteX0" fmla="*/ 2119756 w 2120750"/>
              <a:gd name="connsiteY0" fmla="*/ 155863 h 947976"/>
              <a:gd name="connsiteX1" fmla="*/ 1787247 w 2120750"/>
              <a:gd name="connsiteY1" fmla="*/ 477981 h 947976"/>
              <a:gd name="connsiteX2" fmla="*/ 1413174 w 2120750"/>
              <a:gd name="connsiteY2" fmla="*/ 820881 h 947976"/>
              <a:gd name="connsiteX3" fmla="*/ 1070274 w 2120750"/>
              <a:gd name="connsiteY3" fmla="*/ 945572 h 947976"/>
              <a:gd name="connsiteX4" fmla="*/ 602683 w 2120750"/>
              <a:gd name="connsiteY4" fmla="*/ 727363 h 947976"/>
              <a:gd name="connsiteX5" fmla="*/ 311738 w 2120750"/>
              <a:gd name="connsiteY5" fmla="*/ 488372 h 947976"/>
              <a:gd name="connsiteX6" fmla="*/ 10 w 2120750"/>
              <a:gd name="connsiteY6" fmla="*/ 187036 h 947976"/>
              <a:gd name="connsiteX7" fmla="*/ 322129 w 2120750"/>
              <a:gd name="connsiteY7" fmla="*/ 41563 h 947976"/>
              <a:gd name="connsiteX8" fmla="*/ 748156 w 2120750"/>
              <a:gd name="connsiteY8" fmla="*/ 20781 h 947976"/>
              <a:gd name="connsiteX9" fmla="*/ 1184574 w 2120750"/>
              <a:gd name="connsiteY9" fmla="*/ 0 h 947976"/>
              <a:gd name="connsiteX10" fmla="*/ 1579429 w 2120750"/>
              <a:gd name="connsiteY10" fmla="*/ 20781 h 947976"/>
              <a:gd name="connsiteX11" fmla="*/ 1880765 w 2120750"/>
              <a:gd name="connsiteY11" fmla="*/ 72736 h 947976"/>
              <a:gd name="connsiteX12" fmla="*/ 2119756 w 2120750"/>
              <a:gd name="connsiteY12" fmla="*/ 155863 h 947976"/>
              <a:gd name="connsiteX0" fmla="*/ 2074036 w 2075351"/>
              <a:gd name="connsiteY0" fmla="*/ 178723 h 947976"/>
              <a:gd name="connsiteX1" fmla="*/ 1787247 w 2075351"/>
              <a:gd name="connsiteY1" fmla="*/ 477981 h 947976"/>
              <a:gd name="connsiteX2" fmla="*/ 1413174 w 2075351"/>
              <a:gd name="connsiteY2" fmla="*/ 820881 h 947976"/>
              <a:gd name="connsiteX3" fmla="*/ 1070274 w 2075351"/>
              <a:gd name="connsiteY3" fmla="*/ 945572 h 947976"/>
              <a:gd name="connsiteX4" fmla="*/ 602683 w 2075351"/>
              <a:gd name="connsiteY4" fmla="*/ 727363 h 947976"/>
              <a:gd name="connsiteX5" fmla="*/ 311738 w 2075351"/>
              <a:gd name="connsiteY5" fmla="*/ 488372 h 947976"/>
              <a:gd name="connsiteX6" fmla="*/ 10 w 2075351"/>
              <a:gd name="connsiteY6" fmla="*/ 187036 h 947976"/>
              <a:gd name="connsiteX7" fmla="*/ 322129 w 2075351"/>
              <a:gd name="connsiteY7" fmla="*/ 41563 h 947976"/>
              <a:gd name="connsiteX8" fmla="*/ 748156 w 2075351"/>
              <a:gd name="connsiteY8" fmla="*/ 20781 h 947976"/>
              <a:gd name="connsiteX9" fmla="*/ 1184574 w 2075351"/>
              <a:gd name="connsiteY9" fmla="*/ 0 h 947976"/>
              <a:gd name="connsiteX10" fmla="*/ 1579429 w 2075351"/>
              <a:gd name="connsiteY10" fmla="*/ 20781 h 947976"/>
              <a:gd name="connsiteX11" fmla="*/ 1880765 w 2075351"/>
              <a:gd name="connsiteY11" fmla="*/ 72736 h 947976"/>
              <a:gd name="connsiteX12" fmla="*/ 2074036 w 2075351"/>
              <a:gd name="connsiteY12" fmla="*/ 178723 h 947976"/>
              <a:gd name="connsiteX0" fmla="*/ 2093085 w 2094400"/>
              <a:gd name="connsiteY0" fmla="*/ 178723 h 947976"/>
              <a:gd name="connsiteX1" fmla="*/ 1806296 w 2094400"/>
              <a:gd name="connsiteY1" fmla="*/ 477981 h 947976"/>
              <a:gd name="connsiteX2" fmla="*/ 1432223 w 2094400"/>
              <a:gd name="connsiteY2" fmla="*/ 820881 h 947976"/>
              <a:gd name="connsiteX3" fmla="*/ 1089323 w 2094400"/>
              <a:gd name="connsiteY3" fmla="*/ 945572 h 947976"/>
              <a:gd name="connsiteX4" fmla="*/ 621732 w 2094400"/>
              <a:gd name="connsiteY4" fmla="*/ 727363 h 947976"/>
              <a:gd name="connsiteX5" fmla="*/ 330787 w 2094400"/>
              <a:gd name="connsiteY5" fmla="*/ 488372 h 947976"/>
              <a:gd name="connsiteX6" fmla="*/ 9 w 2094400"/>
              <a:gd name="connsiteY6" fmla="*/ 179416 h 947976"/>
              <a:gd name="connsiteX7" fmla="*/ 341178 w 2094400"/>
              <a:gd name="connsiteY7" fmla="*/ 41563 h 947976"/>
              <a:gd name="connsiteX8" fmla="*/ 767205 w 2094400"/>
              <a:gd name="connsiteY8" fmla="*/ 20781 h 947976"/>
              <a:gd name="connsiteX9" fmla="*/ 1203623 w 2094400"/>
              <a:gd name="connsiteY9" fmla="*/ 0 h 947976"/>
              <a:gd name="connsiteX10" fmla="*/ 1598478 w 2094400"/>
              <a:gd name="connsiteY10" fmla="*/ 20781 h 947976"/>
              <a:gd name="connsiteX11" fmla="*/ 1899814 w 2094400"/>
              <a:gd name="connsiteY11" fmla="*/ 72736 h 947976"/>
              <a:gd name="connsiteX12" fmla="*/ 2093085 w 2094400"/>
              <a:gd name="connsiteY12" fmla="*/ 178723 h 947976"/>
              <a:gd name="connsiteX0" fmla="*/ 2093085 w 2094400"/>
              <a:gd name="connsiteY0" fmla="*/ 199852 h 969105"/>
              <a:gd name="connsiteX1" fmla="*/ 1806296 w 2094400"/>
              <a:gd name="connsiteY1" fmla="*/ 499110 h 969105"/>
              <a:gd name="connsiteX2" fmla="*/ 1432223 w 2094400"/>
              <a:gd name="connsiteY2" fmla="*/ 842010 h 969105"/>
              <a:gd name="connsiteX3" fmla="*/ 1089323 w 2094400"/>
              <a:gd name="connsiteY3" fmla="*/ 966701 h 969105"/>
              <a:gd name="connsiteX4" fmla="*/ 621732 w 2094400"/>
              <a:gd name="connsiteY4" fmla="*/ 748492 h 969105"/>
              <a:gd name="connsiteX5" fmla="*/ 330787 w 2094400"/>
              <a:gd name="connsiteY5" fmla="*/ 509501 h 969105"/>
              <a:gd name="connsiteX6" fmla="*/ 9 w 2094400"/>
              <a:gd name="connsiteY6" fmla="*/ 200545 h 969105"/>
              <a:gd name="connsiteX7" fmla="*/ 341178 w 2094400"/>
              <a:gd name="connsiteY7" fmla="*/ 62692 h 969105"/>
              <a:gd name="connsiteX8" fmla="*/ 774825 w 2094400"/>
              <a:gd name="connsiteY8" fmla="*/ 0 h 969105"/>
              <a:gd name="connsiteX9" fmla="*/ 1203623 w 2094400"/>
              <a:gd name="connsiteY9" fmla="*/ 21129 h 969105"/>
              <a:gd name="connsiteX10" fmla="*/ 1598478 w 2094400"/>
              <a:gd name="connsiteY10" fmla="*/ 41910 h 969105"/>
              <a:gd name="connsiteX11" fmla="*/ 1899814 w 2094400"/>
              <a:gd name="connsiteY11" fmla="*/ 93865 h 969105"/>
              <a:gd name="connsiteX12" fmla="*/ 2093085 w 2094400"/>
              <a:gd name="connsiteY12" fmla="*/ 199852 h 969105"/>
              <a:gd name="connsiteX0" fmla="*/ 2093085 w 2094400"/>
              <a:gd name="connsiteY0" fmla="*/ 179009 h 948262"/>
              <a:gd name="connsiteX1" fmla="*/ 1806296 w 2094400"/>
              <a:gd name="connsiteY1" fmla="*/ 478267 h 948262"/>
              <a:gd name="connsiteX2" fmla="*/ 1432223 w 2094400"/>
              <a:gd name="connsiteY2" fmla="*/ 821167 h 948262"/>
              <a:gd name="connsiteX3" fmla="*/ 1089323 w 2094400"/>
              <a:gd name="connsiteY3" fmla="*/ 945858 h 948262"/>
              <a:gd name="connsiteX4" fmla="*/ 621732 w 2094400"/>
              <a:gd name="connsiteY4" fmla="*/ 727649 h 948262"/>
              <a:gd name="connsiteX5" fmla="*/ 330787 w 2094400"/>
              <a:gd name="connsiteY5" fmla="*/ 488658 h 948262"/>
              <a:gd name="connsiteX6" fmla="*/ 9 w 2094400"/>
              <a:gd name="connsiteY6" fmla="*/ 179702 h 948262"/>
              <a:gd name="connsiteX7" fmla="*/ 341178 w 2094400"/>
              <a:gd name="connsiteY7" fmla="*/ 41849 h 948262"/>
              <a:gd name="connsiteX8" fmla="*/ 778635 w 2094400"/>
              <a:gd name="connsiteY8" fmla="*/ 9637 h 948262"/>
              <a:gd name="connsiteX9" fmla="*/ 1203623 w 2094400"/>
              <a:gd name="connsiteY9" fmla="*/ 286 h 948262"/>
              <a:gd name="connsiteX10" fmla="*/ 1598478 w 2094400"/>
              <a:gd name="connsiteY10" fmla="*/ 21067 h 948262"/>
              <a:gd name="connsiteX11" fmla="*/ 1899814 w 2094400"/>
              <a:gd name="connsiteY11" fmla="*/ 73022 h 948262"/>
              <a:gd name="connsiteX12" fmla="*/ 2093085 w 2094400"/>
              <a:gd name="connsiteY12" fmla="*/ 179009 h 948262"/>
              <a:gd name="connsiteX0" fmla="*/ 2093085 w 2094400"/>
              <a:gd name="connsiteY0" fmla="*/ 179009 h 951978"/>
              <a:gd name="connsiteX1" fmla="*/ 1806296 w 2094400"/>
              <a:gd name="connsiteY1" fmla="*/ 478267 h 951978"/>
              <a:gd name="connsiteX2" fmla="*/ 1432223 w 2094400"/>
              <a:gd name="connsiteY2" fmla="*/ 821167 h 951978"/>
              <a:gd name="connsiteX3" fmla="*/ 1058843 w 2094400"/>
              <a:gd name="connsiteY3" fmla="*/ 949668 h 951978"/>
              <a:gd name="connsiteX4" fmla="*/ 621732 w 2094400"/>
              <a:gd name="connsiteY4" fmla="*/ 727649 h 951978"/>
              <a:gd name="connsiteX5" fmla="*/ 330787 w 2094400"/>
              <a:gd name="connsiteY5" fmla="*/ 488658 h 951978"/>
              <a:gd name="connsiteX6" fmla="*/ 9 w 2094400"/>
              <a:gd name="connsiteY6" fmla="*/ 179702 h 951978"/>
              <a:gd name="connsiteX7" fmla="*/ 341178 w 2094400"/>
              <a:gd name="connsiteY7" fmla="*/ 41849 h 951978"/>
              <a:gd name="connsiteX8" fmla="*/ 778635 w 2094400"/>
              <a:gd name="connsiteY8" fmla="*/ 9637 h 951978"/>
              <a:gd name="connsiteX9" fmla="*/ 1203623 w 2094400"/>
              <a:gd name="connsiteY9" fmla="*/ 286 h 951978"/>
              <a:gd name="connsiteX10" fmla="*/ 1598478 w 2094400"/>
              <a:gd name="connsiteY10" fmla="*/ 21067 h 951978"/>
              <a:gd name="connsiteX11" fmla="*/ 1899814 w 2094400"/>
              <a:gd name="connsiteY11" fmla="*/ 73022 h 951978"/>
              <a:gd name="connsiteX12" fmla="*/ 2093085 w 2094400"/>
              <a:gd name="connsiteY12" fmla="*/ 179009 h 951978"/>
              <a:gd name="connsiteX0" fmla="*/ 2093085 w 2094400"/>
              <a:gd name="connsiteY0" fmla="*/ 179009 h 950618"/>
              <a:gd name="connsiteX1" fmla="*/ 1806296 w 2094400"/>
              <a:gd name="connsiteY1" fmla="*/ 478267 h 950618"/>
              <a:gd name="connsiteX2" fmla="*/ 1432223 w 2094400"/>
              <a:gd name="connsiteY2" fmla="*/ 821167 h 950618"/>
              <a:gd name="connsiteX3" fmla="*/ 1058843 w 2094400"/>
              <a:gd name="connsiteY3" fmla="*/ 949668 h 950618"/>
              <a:gd name="connsiteX4" fmla="*/ 625542 w 2094400"/>
              <a:gd name="connsiteY4" fmla="*/ 765749 h 950618"/>
              <a:gd name="connsiteX5" fmla="*/ 330787 w 2094400"/>
              <a:gd name="connsiteY5" fmla="*/ 488658 h 950618"/>
              <a:gd name="connsiteX6" fmla="*/ 9 w 2094400"/>
              <a:gd name="connsiteY6" fmla="*/ 179702 h 950618"/>
              <a:gd name="connsiteX7" fmla="*/ 341178 w 2094400"/>
              <a:gd name="connsiteY7" fmla="*/ 41849 h 950618"/>
              <a:gd name="connsiteX8" fmla="*/ 778635 w 2094400"/>
              <a:gd name="connsiteY8" fmla="*/ 9637 h 950618"/>
              <a:gd name="connsiteX9" fmla="*/ 1203623 w 2094400"/>
              <a:gd name="connsiteY9" fmla="*/ 286 h 950618"/>
              <a:gd name="connsiteX10" fmla="*/ 1598478 w 2094400"/>
              <a:gd name="connsiteY10" fmla="*/ 21067 h 950618"/>
              <a:gd name="connsiteX11" fmla="*/ 1899814 w 2094400"/>
              <a:gd name="connsiteY11" fmla="*/ 73022 h 950618"/>
              <a:gd name="connsiteX12" fmla="*/ 2093085 w 2094400"/>
              <a:gd name="connsiteY12" fmla="*/ 179009 h 950618"/>
              <a:gd name="connsiteX0" fmla="*/ 2093085 w 2094400"/>
              <a:gd name="connsiteY0" fmla="*/ 179009 h 949704"/>
              <a:gd name="connsiteX1" fmla="*/ 1806296 w 2094400"/>
              <a:gd name="connsiteY1" fmla="*/ 478267 h 949704"/>
              <a:gd name="connsiteX2" fmla="*/ 1432223 w 2094400"/>
              <a:gd name="connsiteY2" fmla="*/ 821167 h 949704"/>
              <a:gd name="connsiteX3" fmla="*/ 1058843 w 2094400"/>
              <a:gd name="connsiteY3" fmla="*/ 949668 h 949704"/>
              <a:gd name="connsiteX4" fmla="*/ 625542 w 2094400"/>
              <a:gd name="connsiteY4" fmla="*/ 765749 h 949704"/>
              <a:gd name="connsiteX5" fmla="*/ 330787 w 2094400"/>
              <a:gd name="connsiteY5" fmla="*/ 488658 h 949704"/>
              <a:gd name="connsiteX6" fmla="*/ 9 w 2094400"/>
              <a:gd name="connsiteY6" fmla="*/ 179702 h 949704"/>
              <a:gd name="connsiteX7" fmla="*/ 341178 w 2094400"/>
              <a:gd name="connsiteY7" fmla="*/ 41849 h 949704"/>
              <a:gd name="connsiteX8" fmla="*/ 778635 w 2094400"/>
              <a:gd name="connsiteY8" fmla="*/ 9637 h 949704"/>
              <a:gd name="connsiteX9" fmla="*/ 1203623 w 2094400"/>
              <a:gd name="connsiteY9" fmla="*/ 286 h 949704"/>
              <a:gd name="connsiteX10" fmla="*/ 1598478 w 2094400"/>
              <a:gd name="connsiteY10" fmla="*/ 21067 h 949704"/>
              <a:gd name="connsiteX11" fmla="*/ 1899814 w 2094400"/>
              <a:gd name="connsiteY11" fmla="*/ 73022 h 949704"/>
              <a:gd name="connsiteX12" fmla="*/ 2093085 w 2094400"/>
              <a:gd name="connsiteY12" fmla="*/ 179009 h 949704"/>
              <a:gd name="connsiteX0" fmla="*/ 2093159 w 2094474"/>
              <a:gd name="connsiteY0" fmla="*/ 179009 h 949704"/>
              <a:gd name="connsiteX1" fmla="*/ 1806370 w 2094474"/>
              <a:gd name="connsiteY1" fmla="*/ 478267 h 949704"/>
              <a:gd name="connsiteX2" fmla="*/ 1432297 w 2094474"/>
              <a:gd name="connsiteY2" fmla="*/ 821167 h 949704"/>
              <a:gd name="connsiteX3" fmla="*/ 1058917 w 2094474"/>
              <a:gd name="connsiteY3" fmla="*/ 949668 h 949704"/>
              <a:gd name="connsiteX4" fmla="*/ 625616 w 2094474"/>
              <a:gd name="connsiteY4" fmla="*/ 765749 h 949704"/>
              <a:gd name="connsiteX5" fmla="*/ 311811 w 2094474"/>
              <a:gd name="connsiteY5" fmla="*/ 503898 h 949704"/>
              <a:gd name="connsiteX6" fmla="*/ 83 w 2094474"/>
              <a:gd name="connsiteY6" fmla="*/ 179702 h 949704"/>
              <a:gd name="connsiteX7" fmla="*/ 341252 w 2094474"/>
              <a:gd name="connsiteY7" fmla="*/ 41849 h 949704"/>
              <a:gd name="connsiteX8" fmla="*/ 778709 w 2094474"/>
              <a:gd name="connsiteY8" fmla="*/ 9637 h 949704"/>
              <a:gd name="connsiteX9" fmla="*/ 1203697 w 2094474"/>
              <a:gd name="connsiteY9" fmla="*/ 286 h 949704"/>
              <a:gd name="connsiteX10" fmla="*/ 1598552 w 2094474"/>
              <a:gd name="connsiteY10" fmla="*/ 21067 h 949704"/>
              <a:gd name="connsiteX11" fmla="*/ 1899888 w 2094474"/>
              <a:gd name="connsiteY11" fmla="*/ 73022 h 949704"/>
              <a:gd name="connsiteX12" fmla="*/ 2093159 w 2094474"/>
              <a:gd name="connsiteY12" fmla="*/ 179009 h 9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474" h="949704">
                <a:moveTo>
                  <a:pt x="2093159" y="179009"/>
                </a:moveTo>
                <a:cubicBezTo>
                  <a:pt x="2077573" y="246550"/>
                  <a:pt x="1916514" y="371241"/>
                  <a:pt x="1806370" y="478267"/>
                </a:cubicBezTo>
                <a:cubicBezTo>
                  <a:pt x="1696226" y="585293"/>
                  <a:pt x="1556873" y="742600"/>
                  <a:pt x="1432297" y="821167"/>
                </a:cubicBezTo>
                <a:cubicBezTo>
                  <a:pt x="1307721" y="899734"/>
                  <a:pt x="1212414" y="951284"/>
                  <a:pt x="1058917" y="949668"/>
                </a:cubicBezTo>
                <a:cubicBezTo>
                  <a:pt x="905420" y="948052"/>
                  <a:pt x="750134" y="840044"/>
                  <a:pt x="625616" y="765749"/>
                </a:cubicBezTo>
                <a:cubicBezTo>
                  <a:pt x="501098" y="691454"/>
                  <a:pt x="416066" y="601572"/>
                  <a:pt x="311811" y="503898"/>
                </a:cubicBezTo>
                <a:cubicBezTo>
                  <a:pt x="207556" y="406224"/>
                  <a:pt x="-4824" y="256710"/>
                  <a:pt x="83" y="179702"/>
                </a:cubicBezTo>
                <a:cubicBezTo>
                  <a:pt x="4990" y="102694"/>
                  <a:pt x="211481" y="70193"/>
                  <a:pt x="341252" y="41849"/>
                </a:cubicBezTo>
                <a:cubicBezTo>
                  <a:pt x="471023" y="13505"/>
                  <a:pt x="778709" y="9637"/>
                  <a:pt x="778709" y="9637"/>
                </a:cubicBezTo>
                <a:cubicBezTo>
                  <a:pt x="920372" y="6520"/>
                  <a:pt x="1067057" y="-1619"/>
                  <a:pt x="1203697" y="286"/>
                </a:cubicBezTo>
                <a:cubicBezTo>
                  <a:pt x="1340337" y="2191"/>
                  <a:pt x="1482520" y="8944"/>
                  <a:pt x="1598552" y="21067"/>
                </a:cubicBezTo>
                <a:cubicBezTo>
                  <a:pt x="1714584" y="33190"/>
                  <a:pt x="1817454" y="46698"/>
                  <a:pt x="1899888" y="73022"/>
                </a:cubicBezTo>
                <a:cubicBezTo>
                  <a:pt x="1982322" y="99346"/>
                  <a:pt x="2108745" y="111468"/>
                  <a:pt x="2093159" y="179009"/>
                </a:cubicBezTo>
                <a:close/>
              </a:path>
            </a:pathLst>
          </a:custGeom>
          <a:solidFill>
            <a:schemeClr val="tx2">
              <a:lumMod val="20000"/>
              <a:lumOff val="8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mc:Choice xmlns:a14="http://schemas.microsoft.com/office/drawing/2010/main" Requires="a14">
          <p:sp>
            <p:nvSpPr>
              <p:cNvPr id="54" name="Szövegdoboz 53"/>
              <p:cNvSpPr txBox="1"/>
              <p:nvPr/>
            </p:nvSpPr>
            <p:spPr>
              <a:xfrm>
                <a:off x="8614238" y="4950718"/>
                <a:ext cx="9229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a:rPr>
                        <m:t>𝑤</m:t>
                      </m:r>
                      <m:r>
                        <a:rPr lang="en-US" sz="2000" i="1" dirty="0" smtClean="0">
                          <a:latin typeface="Cambria Math"/>
                        </a:rPr>
                        <m:t>=1</m:t>
                      </m:r>
                    </m:oMath>
                  </m:oMathPara>
                </a14:m>
                <a:endParaRPr lang="en-US" sz="2000" dirty="0"/>
              </a:p>
            </p:txBody>
          </p:sp>
        </mc:Choice>
        <mc:Fallback>
          <p:sp>
            <p:nvSpPr>
              <p:cNvPr id="54" name="Szövegdoboz 53"/>
              <p:cNvSpPr txBox="1">
                <a:spLocks noRot="1" noChangeAspect="1" noMove="1" noResize="1" noEditPoints="1" noAdjustHandles="1" noChangeArrowheads="1" noChangeShapeType="1" noTextEdit="1"/>
              </p:cNvSpPr>
              <p:nvPr/>
            </p:nvSpPr>
            <p:spPr>
              <a:xfrm>
                <a:off x="8614238" y="4950718"/>
                <a:ext cx="922945" cy="400110"/>
              </a:xfrm>
              <a:prstGeom prst="rect">
                <a:avLst/>
              </a:prstGeom>
              <a:blipFill rotWithShape="1">
                <a:blip r:embed="rId14"/>
                <a:stretch>
                  <a:fillRect/>
                </a:stretch>
              </a:blipFill>
            </p:spPr>
            <p:txBody>
              <a:bodyPr/>
              <a:lstStyle/>
              <a:p>
                <a:r>
                  <a:rPr lang="en-US">
                    <a:noFill/>
                  </a:rPr>
                  <a:t> </a:t>
                </a:r>
              </a:p>
            </p:txBody>
          </p:sp>
        </mc:Fallback>
      </mc:AlternateContent>
      <p:sp>
        <p:nvSpPr>
          <p:cNvPr id="55" name="Ellipszis 54"/>
          <p:cNvSpPr/>
          <p:nvPr/>
        </p:nvSpPr>
        <p:spPr>
          <a:xfrm>
            <a:off x="8371422" y="5038181"/>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56" name="Egyenes összekötő nyíllal 55"/>
          <p:cNvCxnSpPr/>
          <p:nvPr/>
        </p:nvCxnSpPr>
        <p:spPr>
          <a:xfrm flipH="1">
            <a:off x="8271273" y="4757725"/>
            <a:ext cx="502201" cy="651155"/>
          </a:xfrm>
          <a:prstGeom prst="straightConnector1">
            <a:avLst/>
          </a:prstGeom>
          <a:ln w="57150">
            <a:solidFill>
              <a:srgbClr val="01AF16"/>
            </a:solidFill>
            <a:tailEnd type="arrow"/>
          </a:ln>
        </p:spPr>
        <p:style>
          <a:lnRef idx="1">
            <a:schemeClr val="accent1"/>
          </a:lnRef>
          <a:fillRef idx="0">
            <a:schemeClr val="accent1"/>
          </a:fillRef>
          <a:effectRef idx="0">
            <a:schemeClr val="accent1"/>
          </a:effectRef>
          <a:fontRef idx="minor">
            <a:schemeClr val="tx1"/>
          </a:fontRef>
        </p:style>
      </p:cxnSp>
      <p:sp>
        <p:nvSpPr>
          <p:cNvPr id="58" name="Ellipszis 57"/>
          <p:cNvSpPr/>
          <p:nvPr/>
        </p:nvSpPr>
        <p:spPr>
          <a:xfrm>
            <a:off x="8700937" y="4715461"/>
            <a:ext cx="145073" cy="99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9" name="Szabadkézi sokszög 58"/>
          <p:cNvSpPr/>
          <p:nvPr/>
        </p:nvSpPr>
        <p:spPr>
          <a:xfrm>
            <a:off x="7771821" y="4596502"/>
            <a:ext cx="1018309" cy="411705"/>
          </a:xfrm>
          <a:custGeom>
            <a:avLst/>
            <a:gdLst>
              <a:gd name="connsiteX0" fmla="*/ 1018309 w 1018309"/>
              <a:gd name="connsiteY0" fmla="*/ 218209 h 548940"/>
              <a:gd name="connsiteX1" fmla="*/ 758536 w 1018309"/>
              <a:gd name="connsiteY1" fmla="*/ 529936 h 548940"/>
              <a:gd name="connsiteX2" fmla="*/ 467591 w 1018309"/>
              <a:gd name="connsiteY2" fmla="*/ 477982 h 548940"/>
              <a:gd name="connsiteX3" fmla="*/ 166255 w 1018309"/>
              <a:gd name="connsiteY3" fmla="*/ 176645 h 548940"/>
              <a:gd name="connsiteX4" fmla="*/ 0 w 1018309"/>
              <a:gd name="connsiteY4" fmla="*/ 0 h 54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09" h="548940">
                <a:moveTo>
                  <a:pt x="1018309" y="218209"/>
                </a:moveTo>
                <a:cubicBezTo>
                  <a:pt x="934315" y="352425"/>
                  <a:pt x="850322" y="486641"/>
                  <a:pt x="758536" y="529936"/>
                </a:cubicBezTo>
                <a:cubicBezTo>
                  <a:pt x="666750" y="573231"/>
                  <a:pt x="566304" y="536864"/>
                  <a:pt x="467591" y="477982"/>
                </a:cubicBezTo>
                <a:cubicBezTo>
                  <a:pt x="368877" y="419100"/>
                  <a:pt x="244187" y="256309"/>
                  <a:pt x="166255" y="176645"/>
                </a:cubicBezTo>
                <a:cubicBezTo>
                  <a:pt x="88323" y="96981"/>
                  <a:pt x="44161" y="48490"/>
                  <a:pt x="0" y="0"/>
                </a:cubicBezTo>
              </a:path>
            </a:pathLst>
          </a:cu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0" name="Ellipszis 59"/>
          <p:cNvSpPr/>
          <p:nvPr/>
        </p:nvSpPr>
        <p:spPr>
          <a:xfrm>
            <a:off x="7907621" y="4688454"/>
            <a:ext cx="145073" cy="996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mc:Choice xmlns:a14="http://schemas.microsoft.com/office/drawing/2010/main" Requires="a14">
          <p:sp>
            <p:nvSpPr>
              <p:cNvPr id="61" name="Téglalap 60"/>
              <p:cNvSpPr/>
              <p:nvPr/>
            </p:nvSpPr>
            <p:spPr>
              <a:xfrm>
                <a:off x="8764630" y="4555137"/>
                <a:ext cx="40748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solidFill>
                            <a:prstClr val="black"/>
                          </a:solidFill>
                          <a:latin typeface="Cambria Math"/>
                        </a:rPr>
                        <m:t>𝒑</m:t>
                      </m:r>
                    </m:oMath>
                  </m:oMathPara>
                </a14:m>
                <a:endParaRPr lang="en-US" sz="2000" dirty="0"/>
              </a:p>
            </p:txBody>
          </p:sp>
        </mc:Choice>
        <mc:Fallback>
          <p:sp>
            <p:nvSpPr>
              <p:cNvPr id="61" name="Téglalap 60"/>
              <p:cNvSpPr>
                <a:spLocks noRot="1" noChangeAspect="1" noMove="1" noResize="1" noEditPoints="1" noAdjustHandles="1" noChangeArrowheads="1" noChangeShapeType="1" noTextEdit="1"/>
              </p:cNvSpPr>
              <p:nvPr/>
            </p:nvSpPr>
            <p:spPr>
              <a:xfrm>
                <a:off x="8764630" y="4555137"/>
                <a:ext cx="407483" cy="400110"/>
              </a:xfrm>
              <a:prstGeom prst="rect">
                <a:avLst/>
              </a:prstGeom>
              <a:blipFill rotWithShape="1">
                <a:blip r:embed="rId15"/>
                <a:stretch>
                  <a:fillRect b="-90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églalap 61"/>
              <p:cNvSpPr/>
              <p:nvPr/>
            </p:nvSpPr>
            <p:spPr>
              <a:xfrm>
                <a:off x="7611629" y="4578774"/>
                <a:ext cx="4042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solidFill>
                            <a:prstClr val="black"/>
                          </a:solidFill>
                          <a:latin typeface="Cambria Math"/>
                        </a:rPr>
                        <m:t>𝒒</m:t>
                      </m:r>
                    </m:oMath>
                  </m:oMathPara>
                </a14:m>
                <a:endParaRPr lang="en-US" sz="2000" dirty="0"/>
              </a:p>
            </p:txBody>
          </p:sp>
        </mc:Choice>
        <mc:Fallback>
          <p:sp>
            <p:nvSpPr>
              <p:cNvPr id="62" name="Téglalap 61"/>
              <p:cNvSpPr>
                <a:spLocks noRot="1" noChangeAspect="1" noMove="1" noResize="1" noEditPoints="1" noAdjustHandles="1" noChangeArrowheads="1" noChangeShapeType="1" noTextEdit="1"/>
              </p:cNvSpPr>
              <p:nvPr/>
            </p:nvSpPr>
            <p:spPr>
              <a:xfrm>
                <a:off x="7611629" y="4578774"/>
                <a:ext cx="404278" cy="400110"/>
              </a:xfrm>
              <a:prstGeom prst="rect">
                <a:avLst/>
              </a:prstGeom>
              <a:blipFill rotWithShape="1">
                <a:blip r:embed="rId16"/>
                <a:stretch>
                  <a:fillRect b="-9091"/>
                </a:stretch>
              </a:blipFill>
            </p:spPr>
            <p:txBody>
              <a:bodyPr/>
              <a:lstStyle/>
              <a:p>
                <a:r>
                  <a:rPr lang="en-US">
                    <a:noFill/>
                  </a:rPr>
                  <a:t> </a:t>
                </a:r>
              </a:p>
            </p:txBody>
          </p:sp>
        </mc:Fallback>
      </mc:AlternateContent>
      <p:sp>
        <p:nvSpPr>
          <p:cNvPr id="63" name="Szabadkézi sokszög 62"/>
          <p:cNvSpPr/>
          <p:nvPr/>
        </p:nvSpPr>
        <p:spPr>
          <a:xfrm>
            <a:off x="7439310" y="4009611"/>
            <a:ext cx="1683328" cy="1402772"/>
          </a:xfrm>
          <a:custGeom>
            <a:avLst/>
            <a:gdLst>
              <a:gd name="connsiteX0" fmla="*/ 820882 w 3179619"/>
              <a:gd name="connsiteY0" fmla="*/ 1600200 h 1600200"/>
              <a:gd name="connsiteX1" fmla="*/ 3179619 w 3179619"/>
              <a:gd name="connsiteY1" fmla="*/ 301337 h 1600200"/>
              <a:gd name="connsiteX2" fmla="*/ 0 w 3179619"/>
              <a:gd name="connsiteY2" fmla="*/ 0 h 1600200"/>
              <a:gd name="connsiteX3" fmla="*/ 820882 w 3179619"/>
              <a:gd name="connsiteY3" fmla="*/ 1600200 h 1600200"/>
              <a:gd name="connsiteX0" fmla="*/ 820882 w 2067792"/>
              <a:gd name="connsiteY0" fmla="*/ 1600200 h 1600200"/>
              <a:gd name="connsiteX1" fmla="*/ 2067792 w 2067792"/>
              <a:gd name="connsiteY1" fmla="*/ 405246 h 1600200"/>
              <a:gd name="connsiteX2" fmla="*/ 0 w 2067792"/>
              <a:gd name="connsiteY2" fmla="*/ 0 h 1600200"/>
              <a:gd name="connsiteX3" fmla="*/ 820882 w 2067792"/>
              <a:gd name="connsiteY3" fmla="*/ 1600200 h 1600200"/>
              <a:gd name="connsiteX0" fmla="*/ 1028700 w 2275610"/>
              <a:gd name="connsiteY0" fmla="*/ 1194954 h 1194954"/>
              <a:gd name="connsiteX1" fmla="*/ 2275610 w 2275610"/>
              <a:gd name="connsiteY1" fmla="*/ 0 h 1194954"/>
              <a:gd name="connsiteX2" fmla="*/ 0 w 2275610"/>
              <a:gd name="connsiteY2" fmla="*/ 72736 h 1194954"/>
              <a:gd name="connsiteX3" fmla="*/ 1028700 w 2275610"/>
              <a:gd name="connsiteY3" fmla="*/ 1194954 h 1194954"/>
              <a:gd name="connsiteX0" fmla="*/ 1143000 w 2389910"/>
              <a:gd name="connsiteY0" fmla="*/ 1246909 h 1246909"/>
              <a:gd name="connsiteX1" fmla="*/ 2389910 w 2389910"/>
              <a:gd name="connsiteY1" fmla="*/ 51955 h 1246909"/>
              <a:gd name="connsiteX2" fmla="*/ 0 w 2389910"/>
              <a:gd name="connsiteY2" fmla="*/ 0 h 1246909"/>
              <a:gd name="connsiteX3" fmla="*/ 1143000 w 2389910"/>
              <a:gd name="connsiteY3" fmla="*/ 1246909 h 1246909"/>
              <a:gd name="connsiteX0" fmla="*/ 1600200 w 2847110"/>
              <a:gd name="connsiteY0" fmla="*/ 1714500 h 1714500"/>
              <a:gd name="connsiteX1" fmla="*/ 2847110 w 2847110"/>
              <a:gd name="connsiteY1" fmla="*/ 519546 h 1714500"/>
              <a:gd name="connsiteX2" fmla="*/ 0 w 2847110"/>
              <a:gd name="connsiteY2" fmla="*/ 0 h 1714500"/>
              <a:gd name="connsiteX3" fmla="*/ 1600200 w 2847110"/>
              <a:gd name="connsiteY3" fmla="*/ 1714500 h 1714500"/>
              <a:gd name="connsiteX0" fmla="*/ 1600200 w 2265219"/>
              <a:gd name="connsiteY0" fmla="*/ 1714500 h 1714500"/>
              <a:gd name="connsiteX1" fmla="*/ 2265219 w 2265219"/>
              <a:gd name="connsiteY1" fmla="*/ 103910 h 1714500"/>
              <a:gd name="connsiteX2" fmla="*/ 0 w 2265219"/>
              <a:gd name="connsiteY2" fmla="*/ 0 h 1714500"/>
              <a:gd name="connsiteX3" fmla="*/ 1600200 w 2265219"/>
              <a:gd name="connsiteY3" fmla="*/ 1714500 h 1714500"/>
              <a:gd name="connsiteX0" fmla="*/ 1018309 w 1683328"/>
              <a:gd name="connsiteY0" fmla="*/ 1828800 h 1828800"/>
              <a:gd name="connsiteX1" fmla="*/ 1683328 w 1683328"/>
              <a:gd name="connsiteY1" fmla="*/ 218210 h 1828800"/>
              <a:gd name="connsiteX2" fmla="*/ 0 w 1683328"/>
              <a:gd name="connsiteY2" fmla="*/ 0 h 1828800"/>
              <a:gd name="connsiteX3" fmla="*/ 1018309 w 1683328"/>
              <a:gd name="connsiteY3" fmla="*/ 1828800 h 1828800"/>
              <a:gd name="connsiteX0" fmla="*/ 1028700 w 1683328"/>
              <a:gd name="connsiteY0" fmla="*/ 1870363 h 1870363"/>
              <a:gd name="connsiteX1" fmla="*/ 1683328 w 1683328"/>
              <a:gd name="connsiteY1" fmla="*/ 218210 h 1870363"/>
              <a:gd name="connsiteX2" fmla="*/ 0 w 1683328"/>
              <a:gd name="connsiteY2" fmla="*/ 0 h 1870363"/>
              <a:gd name="connsiteX3" fmla="*/ 1028700 w 1683328"/>
              <a:gd name="connsiteY3" fmla="*/ 1870363 h 1870363"/>
            </a:gdLst>
            <a:ahLst/>
            <a:cxnLst>
              <a:cxn ang="0">
                <a:pos x="connsiteX0" y="connsiteY0"/>
              </a:cxn>
              <a:cxn ang="0">
                <a:pos x="connsiteX1" y="connsiteY1"/>
              </a:cxn>
              <a:cxn ang="0">
                <a:pos x="connsiteX2" y="connsiteY2"/>
              </a:cxn>
              <a:cxn ang="0">
                <a:pos x="connsiteX3" y="connsiteY3"/>
              </a:cxn>
            </a:cxnLst>
            <a:rect l="l" t="t" r="r" b="b"/>
            <a:pathLst>
              <a:path w="1683328" h="1870363">
                <a:moveTo>
                  <a:pt x="1028700" y="1870363"/>
                </a:moveTo>
                <a:lnTo>
                  <a:pt x="1683328" y="218210"/>
                </a:lnTo>
                <a:lnTo>
                  <a:pt x="0" y="0"/>
                </a:lnTo>
                <a:lnTo>
                  <a:pt x="1028700" y="1870363"/>
                </a:lnTo>
                <a:close/>
              </a:path>
            </a:pathLst>
          </a:custGeom>
          <a:solidFill>
            <a:schemeClr val="accent6">
              <a:lumMod val="40000"/>
              <a:lumOff val="60000"/>
              <a:alpha val="2392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4" name="Téglalap 63"/>
              <p:cNvSpPr/>
              <p:nvPr/>
            </p:nvSpPr>
            <p:spPr>
              <a:xfrm>
                <a:off x="7930063" y="5154787"/>
                <a:ext cx="4026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000" b="1" i="1" smtClean="0">
                          <a:solidFill>
                            <a:prstClr val="black"/>
                          </a:solidFill>
                          <a:latin typeface="Cambria Math"/>
                        </a:rPr>
                        <m:t>𝒗</m:t>
                      </m:r>
                    </m:oMath>
                  </m:oMathPara>
                </a14:m>
                <a:endParaRPr lang="en-US" sz="2000" dirty="0"/>
              </a:p>
            </p:txBody>
          </p:sp>
        </mc:Choice>
        <mc:Fallback>
          <p:sp>
            <p:nvSpPr>
              <p:cNvPr id="64" name="Téglalap 63"/>
              <p:cNvSpPr>
                <a:spLocks noRot="1" noChangeAspect="1" noMove="1" noResize="1" noEditPoints="1" noAdjustHandles="1" noChangeArrowheads="1" noChangeShapeType="1" noTextEdit="1"/>
              </p:cNvSpPr>
              <p:nvPr/>
            </p:nvSpPr>
            <p:spPr>
              <a:xfrm>
                <a:off x="7930063" y="5154787"/>
                <a:ext cx="402674" cy="400110"/>
              </a:xfrm>
              <a:prstGeom prst="rect">
                <a:avLst/>
              </a:prstGeom>
              <a:blipFill rotWithShape="1">
                <a:blip r:embed="rId17"/>
                <a:stretch>
                  <a:fillRect/>
                </a:stretch>
              </a:blipFill>
            </p:spPr>
            <p:txBody>
              <a:bodyPr/>
              <a:lstStyle/>
              <a:p>
                <a:r>
                  <a:rPr lang="en-US">
                    <a:noFill/>
                  </a:rPr>
                  <a:t> </a:t>
                </a:r>
              </a:p>
            </p:txBody>
          </p:sp>
        </mc:Fallback>
      </mc:AlternateContent>
      <p:grpSp>
        <p:nvGrpSpPr>
          <p:cNvPr id="65" name="Csoportba foglalás 135"/>
          <p:cNvGrpSpPr>
            <a:grpSpLocks/>
          </p:cNvGrpSpPr>
          <p:nvPr/>
        </p:nvGrpSpPr>
        <p:grpSpPr bwMode="auto">
          <a:xfrm rot="16200000">
            <a:off x="8247900" y="2418815"/>
            <a:ext cx="682074" cy="820737"/>
            <a:chOff x="4933950" y="1860550"/>
            <a:chExt cx="833438" cy="820738"/>
          </a:xfrm>
        </p:grpSpPr>
        <p:sp>
          <p:nvSpPr>
            <p:cNvPr id="66"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67"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68"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1800" b="1">
                <a:latin typeface="Times New Roman" pitchFamily="18" charset="0"/>
              </a:endParaRPr>
            </a:p>
          </p:txBody>
        </p:sp>
        <p:sp>
          <p:nvSpPr>
            <p:cNvPr id="69"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1800" b="1">
                <a:latin typeface="Times New Roman" pitchFamily="18" charset="0"/>
              </a:endParaRPr>
            </a:p>
          </p:txBody>
        </p:sp>
        <p:sp>
          <p:nvSpPr>
            <p:cNvPr id="70"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71"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72"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73"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74"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75"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grpSp>
      <p:cxnSp>
        <p:nvCxnSpPr>
          <p:cNvPr id="76" name="Egyenes összekötő 75"/>
          <p:cNvCxnSpPr/>
          <p:nvPr/>
        </p:nvCxnSpPr>
        <p:spPr>
          <a:xfrm>
            <a:off x="6779255" y="1530214"/>
            <a:ext cx="5293409" cy="2654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p:cNvCxnSpPr/>
          <p:nvPr/>
        </p:nvCxnSpPr>
        <p:spPr>
          <a:xfrm flipV="1">
            <a:off x="7434317" y="1728710"/>
            <a:ext cx="4135662" cy="11793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p:cNvCxnSpPr/>
          <p:nvPr/>
        </p:nvCxnSpPr>
        <p:spPr>
          <a:xfrm flipH="1" flipV="1">
            <a:off x="7813457" y="1421145"/>
            <a:ext cx="1133028" cy="16195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Egyenes összekötő nyíllal 78"/>
          <p:cNvCxnSpPr/>
          <p:nvPr/>
        </p:nvCxnSpPr>
        <p:spPr>
          <a:xfrm flipH="1">
            <a:off x="7883079" y="2573174"/>
            <a:ext cx="720080" cy="56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Egyenes összekötő nyíllal 79"/>
          <p:cNvCxnSpPr/>
          <p:nvPr/>
        </p:nvCxnSpPr>
        <p:spPr>
          <a:xfrm>
            <a:off x="8611543" y="2573174"/>
            <a:ext cx="10717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Egyenes összekötő nyíllal 80"/>
          <p:cNvCxnSpPr/>
          <p:nvPr/>
        </p:nvCxnSpPr>
        <p:spPr>
          <a:xfrm flipV="1">
            <a:off x="8603159" y="1790087"/>
            <a:ext cx="0" cy="783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Szabadkézi sokszög 81"/>
          <p:cNvSpPr/>
          <p:nvPr/>
        </p:nvSpPr>
        <p:spPr>
          <a:xfrm>
            <a:off x="6390202" y="1893507"/>
            <a:ext cx="4284475" cy="936703"/>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mc:Choice xmlns:a14="http://schemas.microsoft.com/office/drawing/2010/main" Requires="a14">
          <p:sp>
            <p:nvSpPr>
              <p:cNvPr id="83" name="Szövegdoboz 82"/>
              <p:cNvSpPr txBox="1"/>
              <p:nvPr/>
            </p:nvSpPr>
            <p:spPr>
              <a:xfrm>
                <a:off x="7562158" y="2867601"/>
                <a:ext cx="372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800" b="0" i="1" dirty="0" smtClean="0">
                          <a:latin typeface="Cambria Math"/>
                        </a:rPr>
                        <m:t>𝑥</m:t>
                      </m:r>
                    </m:oMath>
                  </m:oMathPara>
                </a14:m>
                <a:endParaRPr lang="en-US" sz="1800" i="1" dirty="0"/>
              </a:p>
            </p:txBody>
          </p:sp>
        </mc:Choice>
        <mc:Fallback>
          <p:sp>
            <p:nvSpPr>
              <p:cNvPr id="83" name="Szövegdoboz 82"/>
              <p:cNvSpPr txBox="1">
                <a:spLocks noRot="1" noChangeAspect="1" noMove="1" noResize="1" noEditPoints="1" noAdjustHandles="1" noChangeArrowheads="1" noChangeShapeType="1" noTextEdit="1"/>
              </p:cNvSpPr>
              <p:nvPr/>
            </p:nvSpPr>
            <p:spPr>
              <a:xfrm>
                <a:off x="7562158" y="2867601"/>
                <a:ext cx="372794" cy="369332"/>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Szövegdoboz 83"/>
              <p:cNvSpPr txBox="1"/>
              <p:nvPr/>
            </p:nvSpPr>
            <p:spPr>
              <a:xfrm>
                <a:off x="9670879" y="2413217"/>
                <a:ext cx="3874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800" b="0" i="1" dirty="0" smtClean="0">
                          <a:latin typeface="Cambria Math"/>
                        </a:rPr>
                        <m:t>𝑦</m:t>
                      </m:r>
                    </m:oMath>
                  </m:oMathPara>
                </a14:m>
                <a:endParaRPr lang="en-US" sz="1800" i="1" dirty="0"/>
              </a:p>
            </p:txBody>
          </p:sp>
        </mc:Choice>
        <mc:Fallback>
          <p:sp>
            <p:nvSpPr>
              <p:cNvPr id="84" name="Szövegdoboz 83"/>
              <p:cNvSpPr txBox="1">
                <a:spLocks noRot="1" noChangeAspect="1" noMove="1" noResize="1" noEditPoints="1" noAdjustHandles="1" noChangeArrowheads="1" noChangeShapeType="1" noTextEdit="1"/>
              </p:cNvSpPr>
              <p:nvPr/>
            </p:nvSpPr>
            <p:spPr>
              <a:xfrm>
                <a:off x="9670879" y="2413217"/>
                <a:ext cx="387478" cy="369332"/>
              </a:xfrm>
              <a:prstGeom prst="rect">
                <a:avLst/>
              </a:prstGeom>
              <a:blipFill rotWithShape="1">
                <a:blip r:embed="rId19"/>
                <a:stretch>
                  <a:fillRect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5" name="Szövegdoboz 84"/>
              <p:cNvSpPr txBox="1"/>
              <p:nvPr/>
            </p:nvSpPr>
            <p:spPr>
              <a:xfrm>
                <a:off x="8611529" y="1547258"/>
                <a:ext cx="4190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800" i="1" dirty="0" smtClean="0">
                          <a:latin typeface="Cambria Math"/>
                        </a:rPr>
                        <m:t>𝑤</m:t>
                      </m:r>
                    </m:oMath>
                  </m:oMathPara>
                </a14:m>
                <a:endParaRPr lang="en-US" sz="1800" i="1" dirty="0"/>
              </a:p>
            </p:txBody>
          </p:sp>
        </mc:Choice>
        <mc:Fallback>
          <p:sp>
            <p:nvSpPr>
              <p:cNvPr id="85" name="Szövegdoboz 84"/>
              <p:cNvSpPr txBox="1">
                <a:spLocks noRot="1" noChangeAspect="1" noMove="1" noResize="1" noEditPoints="1" noAdjustHandles="1" noChangeArrowheads="1" noChangeShapeType="1" noTextEdit="1"/>
              </p:cNvSpPr>
              <p:nvPr/>
            </p:nvSpPr>
            <p:spPr>
              <a:xfrm>
                <a:off x="8611529" y="1547258"/>
                <a:ext cx="419024" cy="369332"/>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6" name="Szövegdoboz 85"/>
              <p:cNvSpPr txBox="1"/>
              <p:nvPr/>
            </p:nvSpPr>
            <p:spPr>
              <a:xfrm>
                <a:off x="6070460" y="2143993"/>
                <a:ext cx="8486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a:rPr>
                        <m:t>𝑤</m:t>
                      </m:r>
                      <m:r>
                        <a:rPr lang="en-US" sz="1800" i="1" dirty="0" smtClean="0">
                          <a:latin typeface="Cambria Math"/>
                        </a:rPr>
                        <m:t>=1</m:t>
                      </m:r>
                    </m:oMath>
                  </m:oMathPara>
                </a14:m>
                <a:endParaRPr lang="en-US" sz="1800" dirty="0"/>
              </a:p>
            </p:txBody>
          </p:sp>
        </mc:Choice>
        <mc:Fallback>
          <p:sp>
            <p:nvSpPr>
              <p:cNvPr id="86" name="Szövegdoboz 85"/>
              <p:cNvSpPr txBox="1">
                <a:spLocks noRot="1" noChangeAspect="1" noMove="1" noResize="1" noEditPoints="1" noAdjustHandles="1" noChangeArrowheads="1" noChangeShapeType="1" noTextEdit="1"/>
              </p:cNvSpPr>
              <p:nvPr/>
            </p:nvSpPr>
            <p:spPr>
              <a:xfrm>
                <a:off x="6070460" y="2143993"/>
                <a:ext cx="848629" cy="369332"/>
              </a:xfrm>
              <a:prstGeom prst="rect">
                <a:avLst/>
              </a:prstGeom>
              <a:blipFill rotWithShape="1">
                <a:blip r:embed="rId21"/>
                <a:stretch>
                  <a:fillRect/>
                </a:stretch>
              </a:blipFill>
            </p:spPr>
            <p:txBody>
              <a:bodyPr/>
              <a:lstStyle/>
              <a:p>
                <a:r>
                  <a:rPr lang="en-US">
                    <a:noFill/>
                  </a:rPr>
                  <a:t> </a:t>
                </a:r>
              </a:p>
            </p:txBody>
          </p:sp>
        </mc:Fallback>
      </mc:AlternateContent>
      <p:cxnSp>
        <p:nvCxnSpPr>
          <p:cNvPr id="88" name="Egyenes összekötő 87"/>
          <p:cNvCxnSpPr/>
          <p:nvPr/>
        </p:nvCxnSpPr>
        <p:spPr>
          <a:xfrm flipH="1" flipV="1">
            <a:off x="7794577" y="1401264"/>
            <a:ext cx="448543" cy="6256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Ellipszis 88"/>
          <p:cNvSpPr/>
          <p:nvPr/>
        </p:nvSpPr>
        <p:spPr>
          <a:xfrm>
            <a:off x="7794577" y="1500691"/>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Ellipszis 89"/>
          <p:cNvSpPr/>
          <p:nvPr/>
        </p:nvSpPr>
        <p:spPr>
          <a:xfrm>
            <a:off x="8518309" y="2241928"/>
            <a:ext cx="186441" cy="49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1" name="Egyenes összekötő 90"/>
          <p:cNvCxnSpPr/>
          <p:nvPr/>
        </p:nvCxnSpPr>
        <p:spPr>
          <a:xfrm flipV="1">
            <a:off x="9738573" y="1567605"/>
            <a:ext cx="2426614" cy="6769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Ellipszis 91"/>
          <p:cNvSpPr/>
          <p:nvPr/>
        </p:nvSpPr>
        <p:spPr>
          <a:xfrm>
            <a:off x="11421793" y="1688739"/>
            <a:ext cx="186441" cy="13501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4" name="Egyenes összekötő 93"/>
          <p:cNvCxnSpPr/>
          <p:nvPr/>
        </p:nvCxnSpPr>
        <p:spPr>
          <a:xfrm>
            <a:off x="7035385" y="1906906"/>
            <a:ext cx="4164584" cy="553664"/>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5" name="Ellipszis 94"/>
          <p:cNvSpPr/>
          <p:nvPr/>
        </p:nvSpPr>
        <p:spPr>
          <a:xfrm>
            <a:off x="8178568" y="1995320"/>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Ellipszis 95"/>
          <p:cNvSpPr/>
          <p:nvPr/>
        </p:nvSpPr>
        <p:spPr>
          <a:xfrm>
            <a:off x="9588137" y="2190540"/>
            <a:ext cx="186441" cy="135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Szövegdoboz 97"/>
          <p:cNvSpPr txBox="1"/>
          <p:nvPr/>
        </p:nvSpPr>
        <p:spPr>
          <a:xfrm>
            <a:off x="3927481" y="3517132"/>
            <a:ext cx="3078792" cy="1200329"/>
          </a:xfrm>
          <a:prstGeom prst="rect">
            <a:avLst/>
          </a:prstGeom>
          <a:noFill/>
          <a:ln>
            <a:solidFill>
              <a:schemeClr val="tx1"/>
            </a:solidFill>
          </a:ln>
        </p:spPr>
        <p:txBody>
          <a:bodyPr wrap="none" rtlCol="0">
            <a:spAutoFit/>
          </a:bodyPr>
          <a:lstStyle/>
          <a:p>
            <a:r>
              <a:rPr lang="hu-HU" u="sng" dirty="0">
                <a:solidFill>
                  <a:srgbClr val="FF0000"/>
                </a:solidFill>
                <a:latin typeface="+mn-lt"/>
              </a:rPr>
              <a:t>Altér altérbe:</a:t>
            </a:r>
          </a:p>
          <a:p>
            <a:r>
              <a:rPr lang="hu-HU" dirty="0">
                <a:solidFill>
                  <a:srgbClr val="FF0000"/>
                </a:solidFill>
                <a:latin typeface="+mn-lt"/>
              </a:rPr>
              <a:t>Lineáris </a:t>
            </a:r>
            <a:r>
              <a:rPr lang="hu-HU" dirty="0" smtClean="0">
                <a:solidFill>
                  <a:srgbClr val="FF0000"/>
                </a:solidFill>
                <a:latin typeface="+mn-lt"/>
              </a:rPr>
              <a:t>transzformáció</a:t>
            </a:r>
          </a:p>
          <a:p>
            <a:r>
              <a:rPr lang="hu-HU" dirty="0" smtClean="0">
                <a:solidFill>
                  <a:srgbClr val="FF0000"/>
                </a:solidFill>
                <a:latin typeface="+mn-lt"/>
              </a:rPr>
              <a:t>Mátrixszorzás</a:t>
            </a:r>
            <a:endParaRPr lang="en-US" dirty="0">
              <a:solidFill>
                <a:srgbClr val="FF0000"/>
              </a:solidFill>
              <a:latin typeface="+mn-lt"/>
            </a:endParaRPr>
          </a:p>
        </p:txBody>
      </p:sp>
      <mc:AlternateContent xmlns:mc="http://schemas.openxmlformats.org/markup-compatibility/2006">
        <mc:Choice xmlns:a14="http://schemas.microsoft.com/office/drawing/2010/main" Requires="a14">
          <p:sp>
            <p:nvSpPr>
              <p:cNvPr id="101" name="Téglalap 100"/>
              <p:cNvSpPr/>
              <p:nvPr/>
            </p:nvSpPr>
            <p:spPr>
              <a:xfrm>
                <a:off x="3773327" y="2329838"/>
                <a:ext cx="1193287" cy="461665"/>
              </a:xfrm>
              <a:prstGeom prst="rect">
                <a:avLst/>
              </a:prstGeom>
            </p:spPr>
            <p:txBody>
              <a:bodyPr wrap="square">
                <a:spAutoFit/>
              </a:bodyPr>
              <a:lstStyle/>
              <a:p>
                <a:pPr lvl="0"/>
                <a14:m>
                  <m:oMath xmlns:m="http://schemas.openxmlformats.org/officeDocument/2006/math">
                    <m:r>
                      <a:rPr lang="en-US" i="1" dirty="0" smtClean="0">
                        <a:solidFill>
                          <a:srgbClr val="FF0000"/>
                        </a:solidFill>
                        <a:latin typeface="Cambria Math"/>
                      </a:rPr>
                      <m:t>𝑤</m:t>
                    </m:r>
                  </m:oMath>
                </a14:m>
                <a:r>
                  <a:rPr lang="hu-HU" dirty="0" smtClean="0">
                    <a:solidFill>
                      <a:srgbClr val="FF0000"/>
                    </a:solidFill>
                    <a:latin typeface="Calibri"/>
                  </a:rPr>
                  <a:t> őrzés</a:t>
                </a:r>
                <a:endParaRPr lang="en-US" dirty="0">
                  <a:solidFill>
                    <a:srgbClr val="FF0000"/>
                  </a:solidFill>
                  <a:latin typeface="Calibri"/>
                </a:endParaRPr>
              </a:p>
            </p:txBody>
          </p:sp>
        </mc:Choice>
        <mc:Fallback>
          <p:sp>
            <p:nvSpPr>
              <p:cNvPr id="101" name="Téglalap 100"/>
              <p:cNvSpPr>
                <a:spLocks noRot="1" noChangeAspect="1" noMove="1" noResize="1" noEditPoints="1" noAdjustHandles="1" noChangeArrowheads="1" noChangeShapeType="1" noTextEdit="1"/>
              </p:cNvSpPr>
              <p:nvPr/>
            </p:nvSpPr>
            <p:spPr>
              <a:xfrm>
                <a:off x="3773327" y="2329838"/>
                <a:ext cx="1193287" cy="461665"/>
              </a:xfrm>
              <a:prstGeom prst="rect">
                <a:avLst/>
              </a:prstGeom>
              <a:blipFill rotWithShape="1">
                <a:blip r:embed="rId22"/>
                <a:stretch>
                  <a:fillRect t="-10526" r="-2551" b="-28947"/>
                </a:stretch>
              </a:blipFill>
            </p:spPr>
            <p:txBody>
              <a:bodyPr/>
              <a:lstStyle/>
              <a:p>
                <a:r>
                  <a:rPr lang="en-US">
                    <a:noFill/>
                  </a:rPr>
                  <a:t> </a:t>
                </a:r>
              </a:p>
            </p:txBody>
          </p:sp>
        </mc:Fallback>
      </mc:AlternateContent>
      <p:sp>
        <p:nvSpPr>
          <p:cNvPr id="102" name="Téglalap 101"/>
          <p:cNvSpPr/>
          <p:nvPr/>
        </p:nvSpPr>
        <p:spPr>
          <a:xfrm>
            <a:off x="10413944" y="2665489"/>
            <a:ext cx="1658720" cy="830997"/>
          </a:xfrm>
          <a:prstGeom prst="rect">
            <a:avLst/>
          </a:prstGeom>
        </p:spPr>
        <p:txBody>
          <a:bodyPr wrap="square">
            <a:spAutoFit/>
          </a:bodyPr>
          <a:lstStyle/>
          <a:p>
            <a:pPr lvl="0"/>
            <a:r>
              <a:rPr lang="hu-HU" dirty="0" err="1" smtClean="0">
                <a:solidFill>
                  <a:srgbClr val="FF0000"/>
                </a:solidFill>
                <a:latin typeface="Calibri"/>
              </a:rPr>
              <a:t>Nulltér</a:t>
            </a:r>
            <a:r>
              <a:rPr lang="hu-HU" dirty="0" smtClean="0">
                <a:solidFill>
                  <a:srgbClr val="FF0000"/>
                </a:solidFill>
                <a:latin typeface="Calibri"/>
              </a:rPr>
              <a:t> </a:t>
            </a:r>
            <a:r>
              <a:rPr lang="en-US" dirty="0" smtClean="0">
                <a:solidFill>
                  <a:srgbClr val="FF0000"/>
                </a:solidFill>
                <a:latin typeface="Calibri"/>
              </a:rPr>
              <a:t>=</a:t>
            </a:r>
            <a:r>
              <a:rPr lang="hu-HU" dirty="0" smtClean="0">
                <a:solidFill>
                  <a:srgbClr val="FF0000"/>
                </a:solidFill>
                <a:latin typeface="Calibri"/>
              </a:rPr>
              <a:t> </a:t>
            </a:r>
            <a:r>
              <a:rPr lang="hu-HU" dirty="0" err="1" smtClean="0">
                <a:solidFill>
                  <a:srgbClr val="FF0000"/>
                </a:solidFill>
                <a:latin typeface="Calibri"/>
              </a:rPr>
              <a:t>nullvektor</a:t>
            </a:r>
            <a:endParaRPr lang="en-US" dirty="0">
              <a:solidFill>
                <a:srgbClr val="FF0000"/>
              </a:solidFill>
              <a:latin typeface="Calibri"/>
            </a:endParaRPr>
          </a:p>
        </p:txBody>
      </p:sp>
      <p:sp>
        <p:nvSpPr>
          <p:cNvPr id="103" name="Téglalap 102"/>
          <p:cNvSpPr/>
          <p:nvPr/>
        </p:nvSpPr>
        <p:spPr>
          <a:xfrm>
            <a:off x="3357884" y="5048899"/>
            <a:ext cx="2198056" cy="830997"/>
          </a:xfrm>
          <a:prstGeom prst="rect">
            <a:avLst/>
          </a:prstGeom>
        </p:spPr>
        <p:txBody>
          <a:bodyPr wrap="square">
            <a:spAutoFit/>
          </a:bodyPr>
          <a:lstStyle/>
          <a:p>
            <a:pPr lvl="0"/>
            <a:r>
              <a:rPr lang="en-US" dirty="0" err="1" smtClean="0">
                <a:solidFill>
                  <a:srgbClr val="FF0000"/>
                </a:solidFill>
                <a:latin typeface="Calibri"/>
              </a:rPr>
              <a:t>Skal</a:t>
            </a:r>
            <a:r>
              <a:rPr lang="hu-HU" dirty="0" err="1" smtClean="0">
                <a:solidFill>
                  <a:srgbClr val="FF0000"/>
                </a:solidFill>
                <a:latin typeface="Calibri"/>
              </a:rPr>
              <a:t>áris</a:t>
            </a:r>
            <a:r>
              <a:rPr lang="hu-HU" dirty="0" smtClean="0">
                <a:solidFill>
                  <a:srgbClr val="FF0000"/>
                </a:solidFill>
                <a:latin typeface="Calibri"/>
              </a:rPr>
              <a:t> szorzat őrzés</a:t>
            </a:r>
            <a:endParaRPr lang="en-US" dirty="0">
              <a:solidFill>
                <a:srgbClr val="FF0000"/>
              </a:solidFill>
              <a:latin typeface="Calibri"/>
            </a:endParaRPr>
          </a:p>
        </p:txBody>
      </p:sp>
      <p:sp>
        <p:nvSpPr>
          <p:cNvPr id="104" name="Téglalap 103"/>
          <p:cNvSpPr/>
          <p:nvPr/>
        </p:nvSpPr>
        <p:spPr>
          <a:xfrm>
            <a:off x="9824830" y="4667803"/>
            <a:ext cx="2356494" cy="830997"/>
          </a:xfrm>
          <a:prstGeom prst="rect">
            <a:avLst/>
          </a:prstGeom>
        </p:spPr>
        <p:txBody>
          <a:bodyPr wrap="square">
            <a:spAutoFit/>
          </a:bodyPr>
          <a:lstStyle/>
          <a:p>
            <a:pPr lvl="0"/>
            <a:r>
              <a:rPr lang="en-US" dirty="0" err="1" smtClean="0">
                <a:solidFill>
                  <a:srgbClr val="FF0000"/>
                </a:solidFill>
                <a:latin typeface="Calibri"/>
              </a:rPr>
              <a:t>Skal</a:t>
            </a:r>
            <a:r>
              <a:rPr lang="hu-HU" dirty="0" err="1" smtClean="0">
                <a:solidFill>
                  <a:srgbClr val="FF0000"/>
                </a:solidFill>
                <a:latin typeface="Calibri"/>
              </a:rPr>
              <a:t>áris</a:t>
            </a:r>
            <a:r>
              <a:rPr lang="hu-HU" dirty="0" smtClean="0">
                <a:solidFill>
                  <a:srgbClr val="FF0000"/>
                </a:solidFill>
                <a:latin typeface="Calibri"/>
              </a:rPr>
              <a:t> </a:t>
            </a:r>
            <a:r>
              <a:rPr lang="hu-HU" dirty="0">
                <a:solidFill>
                  <a:srgbClr val="FF0000"/>
                </a:solidFill>
                <a:latin typeface="Calibri"/>
              </a:rPr>
              <a:t>(Lorentz) </a:t>
            </a:r>
            <a:r>
              <a:rPr lang="hu-HU" dirty="0" smtClean="0">
                <a:solidFill>
                  <a:srgbClr val="FF0000"/>
                </a:solidFill>
                <a:latin typeface="Calibri"/>
              </a:rPr>
              <a:t>szorzat őrzés</a:t>
            </a:r>
            <a:endParaRPr lang="en-US" dirty="0">
              <a:solidFill>
                <a:srgbClr val="FF0000"/>
              </a:solidFill>
              <a:latin typeface="Calibri"/>
            </a:endParaRPr>
          </a:p>
        </p:txBody>
      </p:sp>
    </p:spTree>
    <p:extLst>
      <p:ext uri="{BB962C8B-B14F-4D97-AF65-F5344CB8AC3E}">
        <p14:creationId xmlns:p14="http://schemas.microsoft.com/office/powerpoint/2010/main" val="238098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1" grpId="0"/>
      <p:bldP spid="102" grpId="0"/>
      <p:bldP spid="103" grpId="0"/>
      <p:bldP spid="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74638"/>
            <a:ext cx="12192000" cy="1143000"/>
          </a:xfrm>
        </p:spPr>
        <p:txBody>
          <a:bodyPr>
            <a:normAutofit/>
          </a:bodyPr>
          <a:lstStyle/>
          <a:p>
            <a:r>
              <a:rPr lang="hu-HU" dirty="0" smtClean="0">
                <a:solidFill>
                  <a:srgbClr val="FF0000"/>
                </a:solidFill>
              </a:rPr>
              <a:t>Szeretjük a mátrixokat, mert szorzásuk asszociatív</a:t>
            </a:r>
            <a:endParaRPr lang="hu-HU" dirty="0">
              <a:solidFill>
                <a:srgbClr val="FF0000"/>
              </a:solidFill>
            </a:endParaRPr>
          </a:p>
        </p:txBody>
      </p:sp>
      <p:sp>
        <p:nvSpPr>
          <p:cNvPr id="5" name="Tartalom helye 2"/>
          <p:cNvSpPr>
            <a:spLocks noGrp="1"/>
          </p:cNvSpPr>
          <p:nvPr>
            <p:ph idx="1"/>
          </p:nvPr>
        </p:nvSpPr>
        <p:spPr>
          <a:xfrm>
            <a:off x="609600" y="2024844"/>
            <a:ext cx="10972800" cy="4101320"/>
          </a:xfrm>
        </p:spPr>
        <p:txBody>
          <a:bodyPr/>
          <a:lstStyle/>
          <a:p>
            <a:r>
              <a:rPr lang="hu-HU" dirty="0" smtClean="0"/>
              <a:t>Transzformációk </a:t>
            </a:r>
            <a:r>
              <a:rPr lang="hu-HU" dirty="0" err="1"/>
              <a:t>konkatenációja</a:t>
            </a:r>
            <a:r>
              <a:rPr lang="hu-HU" dirty="0"/>
              <a:t>: </a:t>
            </a:r>
            <a:r>
              <a:rPr lang="hu-HU" dirty="0" smtClean="0"/>
              <a:t>Asszociatív</a:t>
            </a:r>
          </a:p>
          <a:p>
            <a:endParaRPr lang="hu-HU" dirty="0"/>
          </a:p>
          <a:p>
            <a:endParaRPr lang="hu-HU" dirty="0" smtClean="0"/>
          </a:p>
          <a:p>
            <a:endParaRPr lang="hu-HU" dirty="0"/>
          </a:p>
          <a:p>
            <a:endParaRPr lang="hu-HU" dirty="0" smtClean="0"/>
          </a:p>
          <a:p>
            <a:r>
              <a:rPr lang="hu-HU" dirty="0" smtClean="0"/>
              <a:t>Invertálható transzformációk </a:t>
            </a:r>
            <a:r>
              <a:rPr lang="hu-HU" u="sng" dirty="0" smtClean="0"/>
              <a:t>csoportot</a:t>
            </a:r>
            <a:r>
              <a:rPr lang="hu-HU" dirty="0" smtClean="0"/>
              <a:t> alkotnak</a:t>
            </a:r>
            <a:endParaRPr lang="en-US" dirty="0"/>
          </a:p>
          <a:p>
            <a:pPr marL="0" indent="0">
              <a:buNone/>
            </a:pPr>
            <a:endParaRPr lang="hu-HU" dirty="0"/>
          </a:p>
        </p:txBody>
      </p:sp>
      <mc:AlternateContent xmlns:mc="http://schemas.openxmlformats.org/markup-compatibility/2006">
        <mc:Choice xmlns:a14="http://schemas.microsoft.com/office/drawing/2010/main" Requires="a14">
          <p:sp>
            <p:nvSpPr>
              <p:cNvPr id="6" name="Rectangle 12"/>
              <p:cNvSpPr>
                <a:spLocks noChangeArrowheads="1"/>
              </p:cNvSpPr>
              <p:nvPr/>
            </p:nvSpPr>
            <p:spPr bwMode="auto">
              <a:xfrm>
                <a:off x="1775520" y="2960948"/>
                <a:ext cx="8748203" cy="15696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d>
                      <m:dPr>
                        <m:begChr m:val="["/>
                        <m:endChr m:val="]"/>
                        <m:ctrlPr>
                          <a:rPr lang="en-US" sz="3200" i="1" smtClean="0">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hu-HU" sz="3200" b="0" i="1" smtClean="0">
                                <a:latin typeface="Cambria Math" panose="02040503050406030204" pitchFamily="18" charset="0"/>
                                <a:ea typeface="Cambria Math" panose="02040503050406030204" pitchFamily="18" charset="0"/>
                              </a:rPr>
                              <m:t>𝑥</m:t>
                            </m:r>
                          </m:e>
                          <m:sup>
                            <m:r>
                              <a:rPr lang="en-US" sz="3200" i="1">
                                <a:latin typeface="Cambria Math" panose="02040503050406030204" pitchFamily="18" charset="0"/>
                                <a:ea typeface="Cambria Math" panose="02040503050406030204" pitchFamily="18" charset="0"/>
                              </a:rPr>
                              <m:t>′</m:t>
                            </m:r>
                          </m:sup>
                        </m:sSup>
                        <m:r>
                          <a:rPr lang="en-US" sz="3200" i="1">
                            <a:latin typeface="Cambria Math" panose="02040503050406030204" pitchFamily="18" charset="0"/>
                            <a:ea typeface="Cambria Math" panose="02040503050406030204" pitchFamily="18" charset="0"/>
                          </a:rPr>
                          <m:t>,</m:t>
                        </m:r>
                        <m:sSup>
                          <m:sSupPr>
                            <m:ctrlPr>
                              <a:rPr lang="en-US" sz="3200" i="1">
                                <a:latin typeface="Cambria Math"/>
                                <a:ea typeface="Cambria Math" panose="02040503050406030204" pitchFamily="18" charset="0"/>
                              </a:rPr>
                            </m:ctrlPr>
                          </m:sSupPr>
                          <m:e>
                            <m:r>
                              <a:rPr lang="hu-HU" sz="3200" b="0" i="1" smtClean="0">
                                <a:latin typeface="Cambria Math" panose="02040503050406030204" pitchFamily="18" charset="0"/>
                                <a:ea typeface="Cambria Math" panose="02040503050406030204" pitchFamily="18" charset="0"/>
                              </a:rPr>
                              <m:t>𝑦</m:t>
                            </m:r>
                          </m:e>
                          <m:sup>
                            <m:r>
                              <a:rPr lang="en-US" sz="3200" i="1">
                                <a:latin typeface="Cambria Math" panose="02040503050406030204" pitchFamily="18" charset="0"/>
                                <a:ea typeface="Cambria Math" panose="02040503050406030204" pitchFamily="18" charset="0"/>
                              </a:rPr>
                              <m:t>′</m:t>
                            </m:r>
                          </m:sup>
                        </m:sSup>
                        <m:r>
                          <a:rPr lang="en-US" sz="3200" i="1">
                            <a:latin typeface="Cambria Math" panose="02040503050406030204" pitchFamily="18" charset="0"/>
                            <a:ea typeface="Cambria Math" panose="02040503050406030204" pitchFamily="18" charset="0"/>
                          </a:rPr>
                          <m:t>,</m:t>
                        </m:r>
                        <m:sSup>
                          <m:sSupPr>
                            <m:ctrlPr>
                              <a:rPr lang="en-US" sz="3200" i="1">
                                <a:latin typeface="Cambria Math"/>
                                <a:ea typeface="Cambria Math" panose="02040503050406030204" pitchFamily="18" charset="0"/>
                              </a:rPr>
                            </m:ctrlPr>
                          </m:sSupPr>
                          <m:e>
                            <m:r>
                              <a:rPr lang="hu-HU" sz="3200" b="0" i="1" smtClean="0">
                                <a:latin typeface="Cambria Math" panose="02040503050406030204" pitchFamily="18" charset="0"/>
                                <a:ea typeface="Cambria Math" panose="02040503050406030204" pitchFamily="18" charset="0"/>
                              </a:rPr>
                              <m:t>𝑧</m:t>
                            </m:r>
                          </m:e>
                          <m:sup>
                            <m:r>
                              <a:rPr lang="en-US" sz="3200" i="1">
                                <a:latin typeface="Cambria Math" panose="02040503050406030204" pitchFamily="18" charset="0"/>
                                <a:ea typeface="Cambria Math" panose="02040503050406030204" pitchFamily="18" charset="0"/>
                              </a:rPr>
                              <m:t>′</m:t>
                            </m:r>
                          </m:sup>
                        </m:sSup>
                        <m:r>
                          <a:rPr lang="hu-HU" sz="3200" i="1">
                            <a:latin typeface="Cambria Math" panose="02040503050406030204" pitchFamily="18" charset="0"/>
                            <a:ea typeface="Cambria Math" panose="02040503050406030204" pitchFamily="18" charset="0"/>
                          </a:rPr>
                          <m:t>,</m:t>
                        </m:r>
                        <m:sSup>
                          <m:sSupPr>
                            <m:ctrlPr>
                              <a:rPr lang="en-US" sz="3200" i="1">
                                <a:latin typeface="Cambria Math"/>
                                <a:ea typeface="Cambria Math" panose="02040503050406030204" pitchFamily="18" charset="0"/>
                              </a:rPr>
                            </m:ctrlPr>
                          </m:sSupPr>
                          <m:e>
                            <m:r>
                              <a:rPr lang="en-US" sz="3200" b="0" i="1" smtClean="0">
                                <a:latin typeface="Cambria Math"/>
                                <a:ea typeface="Cambria Math" panose="02040503050406030204" pitchFamily="18" charset="0"/>
                              </a:rPr>
                              <m:t>𝑤</m:t>
                            </m:r>
                          </m:e>
                          <m:sup>
                            <m:r>
                              <a:rPr lang="en-US" sz="3200" i="1">
                                <a:latin typeface="Cambria Math" panose="02040503050406030204" pitchFamily="18" charset="0"/>
                                <a:ea typeface="Cambria Math" panose="02040503050406030204" pitchFamily="18" charset="0"/>
                              </a:rPr>
                              <m:t>′</m:t>
                            </m:r>
                          </m:sup>
                        </m:sSup>
                      </m:e>
                    </m:d>
                    <m:r>
                      <a:rPr lang="en-US" sz="320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hu-HU" sz="3200" b="0" i="1" smtClean="0">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𝑧</m:t>
                        </m:r>
                        <m:r>
                          <a:rPr lang="hu-HU" sz="3200" i="1">
                            <a:latin typeface="Cambria Math" panose="02040503050406030204" pitchFamily="18" charset="0"/>
                            <a:ea typeface="Cambria Math" panose="02040503050406030204" pitchFamily="18" charset="0"/>
                          </a:rPr>
                          <m:t>,</m:t>
                        </m:r>
                        <m:r>
                          <a:rPr lang="en-US" sz="3200" b="0" i="1" smtClean="0">
                            <a:latin typeface="Cambria Math"/>
                            <a:ea typeface="Cambria Math" panose="02040503050406030204" pitchFamily="18" charset="0"/>
                          </a:rPr>
                          <m:t>𝑤</m:t>
                        </m:r>
                      </m:e>
                    </m:d>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1</m:t>
                        </m:r>
                      </m:sub>
                    </m:sSub>
                  </m:oMath>
                </a14:m>
                <a:r>
                  <a:rPr lang="en-US" altLang="hu-HU" sz="3200" dirty="0"/>
                  <a:t>)</a:t>
                </a:r>
                <a:r>
                  <a:rPr lang="en-US" sz="3200" dirty="0">
                    <a:ea typeface="Cambria Math" panose="020405030504060302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2</m:t>
                        </m:r>
                      </m:sub>
                    </m:sSub>
                    <m:r>
                      <a:rPr lang="en-US" sz="320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𝑛</m:t>
                        </m:r>
                      </m:sub>
                    </m:sSub>
                  </m:oMath>
                </a14:m>
                <a:endParaRPr lang="en-US" sz="3200" i="1" dirty="0">
                  <a:latin typeface="Cambria Math" panose="02040503050406030204" pitchFamily="18" charset="0"/>
                  <a:ea typeface="Cambria Math" panose="02040503050406030204" pitchFamily="18" charset="0"/>
                </a:endParaRPr>
              </a:p>
              <a:p>
                <a:r>
                  <a:rPr lang="en-US" sz="3200" dirty="0">
                    <a:ea typeface="Cambria Math" panose="02040503050406030204" pitchFamily="18" charset="0"/>
                  </a:rPr>
                  <a:t>                        </a:t>
                </a:r>
                <a14:m>
                  <m:oMath xmlns:m="http://schemas.openxmlformats.org/officeDocument/2006/math">
                    <m:r>
                      <a:rPr lang="en-US" sz="3200">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hu-HU"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𝑧</m:t>
                        </m:r>
                        <m:r>
                          <a:rPr lang="hu-HU" sz="3200" i="1">
                            <a:latin typeface="Cambria Math" panose="02040503050406030204" pitchFamily="18" charset="0"/>
                            <a:ea typeface="Cambria Math" panose="02040503050406030204" pitchFamily="18" charset="0"/>
                          </a:rPr>
                          <m:t>,</m:t>
                        </m:r>
                        <m:r>
                          <a:rPr lang="en-US" sz="3200" b="0" i="1" smtClean="0">
                            <a:latin typeface="Cambria Math"/>
                            <a:ea typeface="Cambria Math" panose="02040503050406030204" pitchFamily="18" charset="0"/>
                          </a:rPr>
                          <m:t>𝑤</m:t>
                        </m:r>
                      </m:e>
                    </m:d>
                    <m:r>
                      <a:rPr lang="en-US" sz="3200" i="1">
                        <a:latin typeface="Cambria Math" panose="02040503050406030204" pitchFamily="18" charset="0"/>
                        <a:ea typeface="Cambria Math" panose="02040503050406030204" pitchFamily="18" charset="0"/>
                      </a:rPr>
                      <m:t>∙</m:t>
                    </m:r>
                    <m:r>
                      <a:rPr lang="en-US" sz="3200">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1</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r>
                      <a:rPr lang="en-US" sz="320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𝑛</m:t>
                        </m:r>
                      </m:sub>
                    </m:sSub>
                  </m:oMath>
                </a14:m>
                <a:r>
                  <a:rPr lang="en-US" altLang="hu-HU" sz="3200" dirty="0"/>
                  <a:t>)</a:t>
                </a:r>
              </a:p>
              <a:p>
                <a:r>
                  <a:rPr lang="en-US" altLang="hu-HU" sz="3200" dirty="0"/>
                  <a:t>                        </a:t>
                </a:r>
                <a14:m>
                  <m:oMath xmlns:m="http://schemas.openxmlformats.org/officeDocument/2006/math">
                    <m:r>
                      <a:rPr lang="en-US" sz="3200">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hu-HU"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𝑧</m:t>
                        </m:r>
                        <m:r>
                          <a:rPr lang="hu-HU" sz="3200" i="1">
                            <a:latin typeface="Cambria Math" panose="02040503050406030204" pitchFamily="18" charset="0"/>
                            <a:ea typeface="Cambria Math" panose="02040503050406030204" pitchFamily="18" charset="0"/>
                          </a:rPr>
                          <m:t>,</m:t>
                        </m:r>
                        <m:r>
                          <a:rPr lang="en-US" sz="3200" b="0" i="1" smtClean="0">
                            <a:latin typeface="Cambria Math"/>
                            <a:ea typeface="Cambria Math" panose="02040503050406030204" pitchFamily="18" charset="0"/>
                          </a:rPr>
                          <m:t>𝑤</m:t>
                        </m:r>
                      </m:e>
                    </m:d>
                    <m:r>
                      <a:rPr lang="en-US" sz="3200"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𝑻</m:t>
                    </m:r>
                  </m:oMath>
                </a14:m>
                <a:endParaRPr lang="en-US" altLang="hu-HU" sz="3200" dirty="0"/>
              </a:p>
            </p:txBody>
          </p:sp>
        </mc:Choice>
        <mc:Fallback>
          <p:sp>
            <p:nvSpPr>
              <p:cNvPr id="6" name="Rectangle 12"/>
              <p:cNvSpPr>
                <a:spLocks noRot="1" noChangeAspect="1" noMove="1" noResize="1" noEditPoints="1" noAdjustHandles="1" noChangeArrowheads="1" noChangeShapeType="1" noTextEdit="1"/>
              </p:cNvSpPr>
              <p:nvPr/>
            </p:nvSpPr>
            <p:spPr bwMode="auto">
              <a:xfrm>
                <a:off x="1775520" y="2960948"/>
                <a:ext cx="8748203" cy="1569660"/>
              </a:xfrm>
              <a:prstGeom prst="rect">
                <a:avLst/>
              </a:prstGeom>
              <a:blipFill rotWithShape="1">
                <a:blip r:embed="rId2"/>
                <a:stretch>
                  <a:fillRect t="-54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9287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4822"/>
            <a:ext cx="10972800" cy="1143000"/>
          </a:xfrm>
        </p:spPr>
        <p:txBody>
          <a:bodyPr/>
          <a:lstStyle/>
          <a:p>
            <a:r>
              <a:rPr lang="hu-HU" dirty="0" smtClean="0">
                <a:solidFill>
                  <a:srgbClr val="FF0000"/>
                </a:solidFill>
              </a:rPr>
              <a:t>m</a:t>
            </a:r>
            <a:r>
              <a:rPr lang="en-US" dirty="0" smtClean="0">
                <a:solidFill>
                  <a:srgbClr val="FF0000"/>
                </a:solidFill>
              </a:rPr>
              <a:t>at4 </a:t>
            </a:r>
            <a:r>
              <a:rPr lang="en-US" dirty="0" err="1" smtClean="0">
                <a:solidFill>
                  <a:srgbClr val="FF0000"/>
                </a:solidFill>
              </a:rPr>
              <a:t>os</a:t>
            </a:r>
            <a:r>
              <a:rPr lang="hu-HU" dirty="0" err="1" smtClean="0">
                <a:solidFill>
                  <a:srgbClr val="FF0000"/>
                </a:solidFill>
              </a:rPr>
              <a:t>ztály</a:t>
            </a:r>
            <a:endParaRPr lang="en-US" dirty="0">
              <a:solidFill>
                <a:srgbClr val="FF0000"/>
              </a:solidFill>
            </a:endParaRPr>
          </a:p>
        </p:txBody>
      </p:sp>
      <p:sp>
        <p:nvSpPr>
          <p:cNvPr id="4" name="Szövegdoboz 3"/>
          <p:cNvSpPr txBox="1"/>
          <p:nvPr/>
        </p:nvSpPr>
        <p:spPr>
          <a:xfrm>
            <a:off x="515380" y="1016732"/>
            <a:ext cx="11233248" cy="5740033"/>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800" b="1" u="sng" dirty="0" err="1">
                <a:latin typeface="Courier New" panose="02070309020205020404" pitchFamily="49" charset="0"/>
                <a:cs typeface="Courier New" panose="02070309020205020404" pitchFamily="49" charset="0"/>
              </a:rPr>
              <a:t>struct</a:t>
            </a:r>
            <a:r>
              <a:rPr lang="en-US" sz="1800" b="1" u="sng" dirty="0">
                <a:latin typeface="Courier New" panose="02070309020205020404" pitchFamily="49" charset="0"/>
                <a:cs typeface="Courier New" panose="02070309020205020404" pitchFamily="49" charset="0"/>
              </a:rPr>
              <a:t> mat4</a:t>
            </a:r>
            <a:r>
              <a:rPr lang="en-US" sz="1800" b="1" dirty="0">
                <a:latin typeface="Courier New" panose="02070309020205020404" pitchFamily="49" charset="0"/>
                <a:cs typeface="Courier New" panose="02070309020205020404" pitchFamily="49" charset="0"/>
              </a:rPr>
              <a:t> { // row-major matrix 4x4</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vec4 rows[4</a:t>
            </a:r>
            <a:r>
              <a:rPr lang="en-US" sz="1800" b="1" dirty="0" smtClean="0">
                <a:latin typeface="Courier New" panose="02070309020205020404" pitchFamily="49" charset="0"/>
                <a:cs typeface="Courier New" panose="02070309020205020404" pitchFamily="49" charset="0"/>
              </a:rPr>
              <a:t>];</a:t>
            </a:r>
          </a:p>
          <a:p>
            <a:r>
              <a:rPr lang="hu-HU" sz="300" b="1" dirty="0" smtClean="0">
                <a:latin typeface="Courier New" panose="02070309020205020404" pitchFamily="49" charset="0"/>
                <a:cs typeface="Courier New" panose="02070309020205020404" pitchFamily="49" charset="0"/>
              </a:rPr>
              <a:t>   </a:t>
            </a:r>
            <a:endParaRPr lang="hu-HU" sz="300" b="1" dirty="0">
              <a:latin typeface="Courier New" panose="02070309020205020404" pitchFamily="49" charset="0"/>
              <a:cs typeface="Courier New" panose="02070309020205020404" pitchFamily="49" charset="0"/>
            </a:endParaRPr>
          </a:p>
          <a:p>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mat</a:t>
            </a:r>
            <a:r>
              <a:rPr lang="en-US" sz="1800" b="1" dirty="0">
                <a:latin typeface="Courier New" panose="02070309020205020404" pitchFamily="49" charset="0"/>
                <a:cs typeface="Courier New" panose="02070309020205020404" pitchFamily="49" charset="0"/>
              </a:rPr>
              <a:t>4</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vec</a:t>
            </a:r>
            <a:r>
              <a:rPr lang="en-US" sz="1800" b="1" dirty="0">
                <a:latin typeface="Courier New" panose="02070309020205020404" pitchFamily="49" charset="0"/>
                <a:cs typeface="Courier New" panose="02070309020205020404" pitchFamily="49" charset="0"/>
              </a:rPr>
              <a:t>4&amp;</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it</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vec</a:t>
            </a:r>
            <a:r>
              <a:rPr lang="en-US" sz="1800" b="1" dirty="0">
                <a:latin typeface="Courier New" panose="02070309020205020404" pitchFamily="49" charset="0"/>
                <a:cs typeface="Courier New" panose="02070309020205020404" pitchFamily="49" charset="0"/>
              </a:rPr>
              <a:t>4&amp;</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jt</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vec</a:t>
            </a:r>
            <a:r>
              <a:rPr lang="en-US" sz="1800" b="1" dirty="0">
                <a:latin typeface="Courier New" panose="02070309020205020404" pitchFamily="49" charset="0"/>
                <a:cs typeface="Courier New" panose="02070309020205020404" pitchFamily="49" charset="0"/>
              </a:rPr>
              <a:t>4&amp;</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k</a:t>
            </a:r>
            <a:r>
              <a:rPr lang="hu-HU" sz="1800" b="1" dirty="0">
                <a:latin typeface="Courier New" panose="02070309020205020404" pitchFamily="49" charset="0"/>
                <a:cs typeface="Courier New" panose="02070309020205020404" pitchFamily="49" charset="0"/>
              </a:rPr>
              <a:t>t, vec4</a:t>
            </a:r>
            <a:r>
              <a:rPr lang="en-US" sz="1800" b="1" dirty="0">
                <a:latin typeface="Courier New" panose="02070309020205020404" pitchFamily="49" charset="0"/>
                <a:cs typeface="Courier New" panose="02070309020205020404" pitchFamily="49" charset="0"/>
              </a:rPr>
              <a:t>&amp;</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ot</a:t>
            </a:r>
            <a:r>
              <a:rPr lang="hu-HU" sz="1800" b="1" dirty="0">
                <a:latin typeface="Courier New" panose="02070309020205020404" pitchFamily="49" charset="0"/>
                <a:cs typeface="Courier New" panose="02070309020205020404" pitchFamily="49" charset="0"/>
              </a:rPr>
              <a:t>) {</a:t>
            </a:r>
          </a:p>
          <a:p>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rows</a:t>
            </a:r>
            <a:r>
              <a:rPr lang="hu-HU" sz="1800" b="1" dirty="0">
                <a:latin typeface="Courier New" panose="02070309020205020404" pitchFamily="49" charset="0"/>
                <a:cs typeface="Courier New" panose="02070309020205020404" pitchFamily="49" charset="0"/>
              </a:rPr>
              <a:t>[0</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it</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rows</a:t>
            </a:r>
            <a:r>
              <a:rPr lang="hu-HU" sz="1800" b="1" dirty="0">
                <a:latin typeface="Courier New" panose="02070309020205020404" pitchFamily="49" charset="0"/>
                <a:cs typeface="Courier New" panose="02070309020205020404" pitchFamily="49" charset="0"/>
              </a:rPr>
              <a:t>[1</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jt</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rows</a:t>
            </a:r>
            <a:r>
              <a:rPr lang="hu-HU" sz="1800" b="1"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2</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k</a:t>
            </a:r>
            <a:r>
              <a:rPr lang="hu-HU" sz="1800" b="1" dirty="0">
                <a:latin typeface="Courier New" panose="02070309020205020404" pitchFamily="49" charset="0"/>
                <a:cs typeface="Courier New" panose="02070309020205020404" pitchFamily="49" charset="0"/>
              </a:rPr>
              <a:t>t;</a:t>
            </a:r>
            <a:r>
              <a:rPr lang="en-US"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rows</a:t>
            </a:r>
            <a:r>
              <a:rPr lang="hu-HU" sz="1800" b="1" dirty="0">
                <a:latin typeface="Courier New" panose="02070309020205020404" pitchFamily="49" charset="0"/>
                <a:cs typeface="Courier New" panose="02070309020205020404" pitchFamily="49" charset="0"/>
              </a:rPr>
              <a:t>[3</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ot</a:t>
            </a:r>
            <a:r>
              <a:rPr lang="hu-HU" sz="1800" b="1" dirty="0">
                <a:latin typeface="Courier New" panose="02070309020205020404" pitchFamily="49" charset="0"/>
                <a:cs typeface="Courier New" panose="02070309020205020404" pitchFamily="49" charset="0"/>
              </a:rPr>
              <a:t>;</a:t>
            </a:r>
          </a:p>
          <a:p>
            <a:r>
              <a:rPr lang="hu-HU" sz="1800" b="1" dirty="0">
                <a:latin typeface="Courier New" panose="02070309020205020404" pitchFamily="49" charset="0"/>
                <a:cs typeface="Courier New" panose="02070309020205020404" pitchFamily="49" charset="0"/>
              </a:rPr>
              <a:t>   }</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vec4&amp; operator[](</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 return rows[</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vec4 operator*(vec4&amp; v, mat4&amp; m) {</a:t>
            </a:r>
          </a:p>
          <a:p>
            <a:r>
              <a:rPr lang="fi-FI" sz="1800" b="1" dirty="0">
                <a:latin typeface="Courier New" panose="02070309020205020404" pitchFamily="49" charset="0"/>
                <a:cs typeface="Courier New" panose="02070309020205020404" pitchFamily="49" charset="0"/>
              </a:rPr>
              <a:t>   return v</a:t>
            </a:r>
            <a:r>
              <a:rPr lang="hu-HU" sz="1800" b="1" dirty="0" smtClean="0">
                <a:latin typeface="Courier New" panose="02070309020205020404" pitchFamily="49" charset="0"/>
                <a:cs typeface="Courier New" panose="02070309020205020404" pitchFamily="49" charset="0"/>
              </a:rPr>
              <a:t>.x</a:t>
            </a:r>
            <a:r>
              <a:rPr lang="en-US" sz="1800" b="1" dirty="0" smtClean="0">
                <a:latin typeface="Courier New" panose="02070309020205020404" pitchFamily="49" charset="0"/>
                <a:cs typeface="Courier New" panose="02070309020205020404" pitchFamily="49" charset="0"/>
              </a:rPr>
              <a:t> </a:t>
            </a:r>
            <a:r>
              <a:rPr lang="fi-FI" sz="1800" b="1" dirty="0" smtClean="0">
                <a:latin typeface="Courier New" panose="02070309020205020404" pitchFamily="49" charset="0"/>
                <a:cs typeface="Courier New" panose="02070309020205020404" pitchFamily="49" charset="0"/>
              </a:rPr>
              <a:t>* m[0</a:t>
            </a:r>
            <a:r>
              <a:rPr lang="fi-FI" sz="1800" b="1" dirty="0">
                <a:latin typeface="Courier New" panose="02070309020205020404" pitchFamily="49" charset="0"/>
                <a:cs typeface="Courier New" panose="02070309020205020404" pitchFamily="49" charset="0"/>
              </a:rPr>
              <a:t>] + v</a:t>
            </a:r>
            <a:r>
              <a:rPr lang="hu-HU" sz="1800" b="1" dirty="0" smtClean="0">
                <a:latin typeface="Courier New" panose="02070309020205020404" pitchFamily="49" charset="0"/>
                <a:cs typeface="Courier New" panose="02070309020205020404" pitchFamily="49" charset="0"/>
              </a:rPr>
              <a:t>.y</a:t>
            </a:r>
            <a:r>
              <a:rPr lang="en-US" sz="1800" b="1" dirty="0" smtClean="0">
                <a:latin typeface="Courier New" panose="02070309020205020404" pitchFamily="49" charset="0"/>
                <a:cs typeface="Courier New" panose="02070309020205020404" pitchFamily="49" charset="0"/>
              </a:rPr>
              <a:t> </a:t>
            </a:r>
            <a:r>
              <a:rPr lang="fi-FI" sz="1800" b="1" dirty="0" smtClean="0">
                <a:latin typeface="Courier New" panose="02070309020205020404" pitchFamily="49" charset="0"/>
                <a:cs typeface="Courier New" panose="02070309020205020404" pitchFamily="49" charset="0"/>
              </a:rPr>
              <a:t>* m[1</a:t>
            </a:r>
            <a:r>
              <a:rPr lang="fi-FI" sz="1800" b="1" dirty="0">
                <a:latin typeface="Courier New" panose="02070309020205020404" pitchFamily="49" charset="0"/>
                <a:cs typeface="Courier New" panose="02070309020205020404" pitchFamily="49" charset="0"/>
              </a:rPr>
              <a:t>] + v</a:t>
            </a:r>
            <a:r>
              <a:rPr lang="hu-HU" sz="1800" b="1" dirty="0" smtClean="0">
                <a:latin typeface="Courier New" panose="02070309020205020404" pitchFamily="49" charset="0"/>
                <a:cs typeface="Courier New" panose="02070309020205020404" pitchFamily="49" charset="0"/>
              </a:rPr>
              <a:t>.z</a:t>
            </a:r>
            <a:r>
              <a:rPr lang="en-US" sz="1800" b="1" dirty="0" smtClean="0">
                <a:latin typeface="Courier New" panose="02070309020205020404" pitchFamily="49" charset="0"/>
                <a:cs typeface="Courier New" panose="02070309020205020404" pitchFamily="49" charset="0"/>
              </a:rPr>
              <a:t> </a:t>
            </a:r>
            <a:r>
              <a:rPr lang="fi-FI" sz="1800" b="1" dirty="0" smtClean="0">
                <a:latin typeface="Courier New" panose="02070309020205020404" pitchFamily="49" charset="0"/>
                <a:cs typeface="Courier New" panose="02070309020205020404" pitchFamily="49" charset="0"/>
              </a:rPr>
              <a:t>* m[2</a:t>
            </a:r>
            <a:r>
              <a:rPr lang="fi-FI" sz="1800" b="1" dirty="0">
                <a:latin typeface="Courier New" panose="02070309020205020404" pitchFamily="49" charset="0"/>
                <a:cs typeface="Courier New" panose="02070309020205020404" pitchFamily="49" charset="0"/>
              </a:rPr>
              <a:t>] + v</a:t>
            </a:r>
            <a:r>
              <a:rPr lang="hu-HU" sz="1800" b="1" dirty="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w </a:t>
            </a:r>
            <a:r>
              <a:rPr lang="fi-FI" sz="1800" b="1" dirty="0" smtClean="0">
                <a:latin typeface="Courier New" panose="02070309020205020404" pitchFamily="49" charset="0"/>
                <a:cs typeface="Courier New" panose="02070309020205020404" pitchFamily="49" charset="0"/>
              </a:rPr>
              <a:t>* m[3</a:t>
            </a:r>
            <a:r>
              <a:rPr lang="fi-FI"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a:t>
            </a:r>
          </a:p>
          <a:p>
            <a:endParaRPr lang="en-US" sz="7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mat4 operator*(mat4&amp; </a:t>
            </a:r>
            <a:r>
              <a:rPr lang="hu-HU" sz="1800" b="1" dirty="0">
                <a:latin typeface="Courier New" panose="02070309020205020404" pitchFamily="49" charset="0"/>
                <a:cs typeface="Courier New" panose="02070309020205020404" pitchFamily="49" charset="0"/>
              </a:rPr>
              <a:t>ml</a:t>
            </a:r>
            <a:r>
              <a:rPr lang="en-US" sz="1800" b="1" dirty="0">
                <a:latin typeface="Courier New" panose="02070309020205020404" pitchFamily="49" charset="0"/>
                <a:cs typeface="Courier New" panose="02070309020205020404" pitchFamily="49" charset="0"/>
              </a:rPr>
              <a:t>, mat4&amp; </a:t>
            </a:r>
            <a:r>
              <a:rPr lang="hu-HU" sz="1800" b="1" dirty="0" err="1">
                <a:latin typeface="Courier New" panose="02070309020205020404" pitchFamily="49" charset="0"/>
                <a:cs typeface="Courier New" panose="02070309020205020404" pitchFamily="49" charset="0"/>
              </a:rPr>
              <a:t>mr</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mat4 res;</a:t>
            </a:r>
          </a:p>
          <a:p>
            <a:r>
              <a:rPr lang="nn-NO" sz="1800" b="1" dirty="0">
                <a:latin typeface="Courier New" panose="02070309020205020404" pitchFamily="49" charset="0"/>
                <a:cs typeface="Courier New" panose="02070309020205020404" pitchFamily="49" charset="0"/>
              </a:rPr>
              <a:t>   for (int i = 0; i &lt; </a:t>
            </a:r>
            <a:r>
              <a:rPr lang="en-US" sz="1800" b="1" dirty="0">
                <a:latin typeface="Courier New" panose="02070309020205020404" pitchFamily="49" charset="0"/>
                <a:cs typeface="Courier New" panose="02070309020205020404" pitchFamily="49" charset="0"/>
              </a:rPr>
              <a:t>4</a:t>
            </a:r>
            <a:r>
              <a:rPr lang="nn-NO" sz="1800" b="1" dirty="0">
                <a:latin typeface="Courier New" panose="02070309020205020404" pitchFamily="49" charset="0"/>
                <a:cs typeface="Courier New" panose="02070309020205020404" pitchFamily="49" charset="0"/>
              </a:rPr>
              <a:t>; i++) </a:t>
            </a:r>
            <a:r>
              <a:rPr lang="nn-NO" sz="1800" b="1" dirty="0" smtClean="0">
                <a:latin typeface="Courier New" panose="02070309020205020404" pitchFamily="49" charset="0"/>
                <a:cs typeface="Courier New" panose="02070309020205020404" pitchFamily="49" charset="0"/>
              </a:rPr>
              <a:t>res.rows[i</a:t>
            </a:r>
            <a:r>
              <a:rPr lang="nn-NO" sz="1800" b="1" dirty="0">
                <a:latin typeface="Courier New" panose="02070309020205020404" pitchFamily="49" charset="0"/>
                <a:cs typeface="Courier New" panose="02070309020205020404" pitchFamily="49" charset="0"/>
              </a:rPr>
              <a:t>] = </a:t>
            </a:r>
            <a:r>
              <a:rPr lang="hu-HU" sz="1800" b="1" dirty="0">
                <a:latin typeface="Courier New" panose="02070309020205020404" pitchFamily="49" charset="0"/>
                <a:cs typeface="Courier New" panose="02070309020205020404" pitchFamily="49" charset="0"/>
              </a:rPr>
              <a:t>ml</a:t>
            </a:r>
            <a:r>
              <a:rPr lang="nn-NO" sz="1800" b="1" dirty="0">
                <a:latin typeface="Courier New" panose="02070309020205020404" pitchFamily="49" charset="0"/>
                <a:cs typeface="Courier New" panose="02070309020205020404" pitchFamily="49" charset="0"/>
              </a:rPr>
              <a:t>.rows[i] * </a:t>
            </a:r>
            <a:r>
              <a:rPr lang="hu-HU" sz="1800" b="1" dirty="0" err="1">
                <a:latin typeface="Courier New" panose="02070309020205020404" pitchFamily="49" charset="0"/>
                <a:cs typeface="Courier New" panose="02070309020205020404" pitchFamily="49" charset="0"/>
              </a:rPr>
              <a:t>mr</a:t>
            </a:r>
            <a:r>
              <a:rPr lang="nn-NO"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return res;</a:t>
            </a:r>
          </a:p>
          <a:p>
            <a:r>
              <a:rPr lang="en-US" sz="1800" b="1" dirty="0" smtClean="0">
                <a:latin typeface="Courier New" panose="02070309020205020404" pitchFamily="49" charset="0"/>
                <a:cs typeface="Courier New" panose="02070309020205020404" pitchFamily="49" charset="0"/>
              </a:rPr>
              <a:t>}</a:t>
            </a:r>
            <a:endParaRPr lang="hu-HU" sz="1800" b="1" dirty="0" smtClean="0">
              <a:latin typeface="Courier New" panose="02070309020205020404" pitchFamily="49" charset="0"/>
              <a:cs typeface="Courier New" panose="02070309020205020404" pitchFamily="49" charset="0"/>
            </a:endParaRPr>
          </a:p>
          <a:p>
            <a:endParaRPr lang="hu-HU" sz="7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void </a:t>
            </a:r>
            <a:r>
              <a:rPr lang="hu-HU" sz="1800" b="1" u="sng" dirty="0" err="1" smtClean="0">
                <a:latin typeface="Courier New" panose="02070309020205020404" pitchFamily="49" charset="0"/>
                <a:cs typeface="Courier New" panose="02070309020205020404" pitchFamily="49" charset="0"/>
              </a:rPr>
              <a:t>GPUProgram</a:t>
            </a:r>
            <a:r>
              <a:rPr lang="en-US" sz="1800" b="1" u="sng" dirty="0" smtClean="0">
                <a:latin typeface="Courier New" panose="02070309020205020404" pitchFamily="49" charset="0"/>
                <a:cs typeface="Courier New" panose="02070309020205020404" pitchFamily="49" charset="0"/>
              </a:rPr>
              <a:t>::</a:t>
            </a:r>
            <a:r>
              <a:rPr lang="en-US" sz="1800" b="1" u="sng" dirty="0" err="1" smtClean="0">
                <a:latin typeface="Courier New" panose="02070309020205020404" pitchFamily="49" charset="0"/>
                <a:cs typeface="Courier New" panose="02070309020205020404" pitchFamily="49" charset="0"/>
              </a:rPr>
              <a:t>setUniform</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const</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mat4&amp; mat, </a:t>
            </a:r>
            <a:r>
              <a:rPr lang="hu-HU" sz="1800" b="1" dirty="0" err="1" smtClean="0">
                <a:latin typeface="Courier New" panose="02070309020205020404" pitchFamily="49" charset="0"/>
                <a:cs typeface="Courier New" panose="02070309020205020404" pitchFamily="49" charset="0"/>
              </a:rPr>
              <a:t>char</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name</a:t>
            </a:r>
            <a:r>
              <a:rPr lang="en-US" sz="1800" b="1" dirty="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int </a:t>
            </a:r>
            <a:r>
              <a:rPr lang="hu-HU" sz="1800" b="1" dirty="0" err="1">
                <a:latin typeface="Courier New" panose="02070309020205020404" pitchFamily="49" charset="0"/>
                <a:cs typeface="Courier New" panose="02070309020205020404" pitchFamily="49" charset="0"/>
              </a:rPr>
              <a:t>location</a:t>
            </a:r>
            <a:r>
              <a:rPr lang="hu-HU" sz="1800" b="1" dirty="0">
                <a:latin typeface="Courier New" panose="02070309020205020404" pitchFamily="49" charset="0"/>
                <a:cs typeface="Courier New" panose="02070309020205020404" pitchFamily="49" charset="0"/>
              </a:rPr>
              <a:t> = </a:t>
            </a:r>
            <a:r>
              <a:rPr lang="hu-HU" sz="1800" b="1" dirty="0" err="1">
                <a:latin typeface="Courier New" panose="02070309020205020404" pitchFamily="49" charset="0"/>
                <a:cs typeface="Courier New" panose="02070309020205020404" pitchFamily="49" charset="0"/>
              </a:rPr>
              <a:t>getLocation</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name</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if</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location</a:t>
            </a:r>
            <a:r>
              <a:rPr lang="hu-HU" sz="1800" b="1" dirty="0">
                <a:latin typeface="Courier New" panose="02070309020205020404" pitchFamily="49" charset="0"/>
                <a:cs typeface="Courier New" panose="02070309020205020404" pitchFamily="49" charset="0"/>
              </a:rPr>
              <a:t> &gt;= 0) </a:t>
            </a:r>
            <a:r>
              <a:rPr lang="hu-HU" sz="1800" b="1" dirty="0" smtClean="0">
                <a:latin typeface="Courier New" panose="02070309020205020404" pitchFamily="49" charset="0"/>
                <a:cs typeface="Courier New" panose="02070309020205020404" pitchFamily="49" charset="0"/>
              </a:rPr>
              <a:t>glUniform</a:t>
            </a:r>
            <a:r>
              <a:rPr lang="hu-HU" sz="1800" b="1" dirty="0" smtClean="0">
                <a:solidFill>
                  <a:schemeClr val="tx2"/>
                </a:solidFill>
                <a:latin typeface="Courier New" panose="02070309020205020404" pitchFamily="49" charset="0"/>
                <a:cs typeface="Courier New" panose="02070309020205020404" pitchFamily="49" charset="0"/>
              </a:rPr>
              <a:t>Matrix4fv</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location</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1, </a:t>
            </a:r>
            <a:r>
              <a:rPr lang="hu-HU" sz="1800" b="1" dirty="0">
                <a:solidFill>
                  <a:srgbClr val="FF0000"/>
                </a:solidFill>
                <a:latin typeface="Courier New" panose="02070309020205020404" pitchFamily="49" charset="0"/>
                <a:cs typeface="Courier New" panose="02070309020205020404" pitchFamily="49" charset="0"/>
              </a:rPr>
              <a:t>GL_TRUE</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mat</a:t>
            </a:r>
            <a:r>
              <a:rPr lang="hu-HU" sz="1800" b="1" dirty="0" smtClean="0">
                <a:latin typeface="Courier New" panose="02070309020205020404" pitchFamily="49" charset="0"/>
                <a:cs typeface="Courier New" panose="02070309020205020404" pitchFamily="49" charset="0"/>
              </a:rPr>
              <a:t>);</a:t>
            </a:r>
            <a:endParaRPr lang="en-US" sz="1800" b="1" dirty="0" smtClean="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61486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a:spLocks noGrp="1"/>
          </p:cNvSpPr>
          <p:nvPr>
            <p:ph type="title"/>
          </p:nvPr>
        </p:nvSpPr>
        <p:spPr>
          <a:xfrm>
            <a:off x="263352" y="340291"/>
            <a:ext cx="11521280" cy="1143000"/>
          </a:xfrm>
        </p:spPr>
        <p:txBody>
          <a:bodyPr>
            <a:normAutofit fontScale="90000"/>
          </a:bodyPr>
          <a:lstStyle/>
          <a:p>
            <a:r>
              <a:rPr lang="hu-HU" dirty="0" err="1" smtClean="0">
                <a:solidFill>
                  <a:srgbClr val="FF0000"/>
                </a:solidFill>
              </a:rPr>
              <a:t>Affin</a:t>
            </a:r>
            <a:r>
              <a:rPr lang="hu-HU" dirty="0" smtClean="0">
                <a:solidFill>
                  <a:srgbClr val="FF0000"/>
                </a:solidFill>
              </a:rPr>
              <a:t> transzformációk: Euklideszi geometria egyenes (és párhuzamosság) tartó transzformációi</a:t>
            </a:r>
            <a:endParaRPr lang="en-US" dirty="0">
              <a:solidFill>
                <a:srgbClr val="FF0000"/>
              </a:solidFill>
            </a:endParaRPr>
          </a:p>
        </p:txBody>
      </p:sp>
      <mc:AlternateContent xmlns:mc="http://schemas.openxmlformats.org/markup-compatibility/2006">
        <mc:Choice xmlns:a14="http://schemas.microsoft.com/office/drawing/2010/main" Requires="a14">
          <p:sp>
            <p:nvSpPr>
              <p:cNvPr id="66" name="TextBox 14"/>
              <p:cNvSpPr txBox="1">
                <a:spLocks noChangeArrowheads="1"/>
              </p:cNvSpPr>
              <p:nvPr/>
            </p:nvSpPr>
            <p:spPr bwMode="auto">
              <a:xfrm>
                <a:off x="8234517" y="1993472"/>
                <a:ext cx="2924134" cy="954107"/>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sz="2800" i="1">
                              <a:latin typeface="Cambria Math"/>
                            </a:rPr>
                          </m:ctrlPr>
                        </m:sSupPr>
                        <m:e>
                          <m:r>
                            <a:rPr lang="en-US" sz="2800" i="1">
                              <a:latin typeface="Cambria Math"/>
                            </a:rPr>
                            <m:t>𝑥</m:t>
                          </m:r>
                        </m:e>
                        <m:sup>
                          <m:r>
                            <a:rPr lang="en-US" sz="2800" i="1">
                              <a:latin typeface="Cambria Math"/>
                            </a:rPr>
                            <m:t>′</m:t>
                          </m:r>
                        </m:sup>
                      </m:sSup>
                      <m:r>
                        <a:rPr lang="en-US" sz="2800" i="1">
                          <a:latin typeface="Cambria Math" panose="02040503050406030204" pitchFamily="18" charset="0"/>
                        </a:rPr>
                        <m:t>=</m:t>
                      </m:r>
                      <m:r>
                        <a:rPr lang="en-US" sz="2800" i="1">
                          <a:latin typeface="Cambria Math" panose="02040503050406030204" pitchFamily="18" charset="0"/>
                        </a:rPr>
                        <m:t>𝑎𝑥</m:t>
                      </m:r>
                      <m:r>
                        <a:rPr lang="en-US" sz="2800" i="1">
                          <a:latin typeface="Cambria Math" panose="02040503050406030204" pitchFamily="18" charset="0"/>
                        </a:rPr>
                        <m:t>+</m:t>
                      </m:r>
                      <m:r>
                        <a:rPr lang="en-US" sz="2800" i="1">
                          <a:latin typeface="Cambria Math" panose="02040503050406030204" pitchFamily="18" charset="0"/>
                        </a:rPr>
                        <m:t>𝑏𝑦</m:t>
                      </m:r>
                      <m:r>
                        <a:rPr lang="en-US" sz="2800" i="1">
                          <a:latin typeface="Cambria Math" panose="02040503050406030204" pitchFamily="18" charset="0"/>
                        </a:rPr>
                        <m:t>+</m:t>
                      </m:r>
                      <m:r>
                        <a:rPr lang="en-US" sz="2800" i="1">
                          <a:latin typeface="Cambria Math" panose="02040503050406030204" pitchFamily="18" charset="0"/>
                        </a:rPr>
                        <m:t>𝑐</m:t>
                      </m:r>
                    </m:oMath>
                  </m:oMathPara>
                </a14:m>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800" i="1">
                              <a:latin typeface="Cambria Math"/>
                            </a:rPr>
                          </m:ctrlPr>
                        </m:sSupPr>
                        <m:e>
                          <m:r>
                            <a:rPr lang="en-US" sz="2800" i="1">
                              <a:latin typeface="Cambria Math"/>
                            </a:rPr>
                            <m:t>𝑦</m:t>
                          </m:r>
                        </m:e>
                        <m:sup>
                          <m:r>
                            <a:rPr lang="en-US" sz="2800" i="1">
                              <a:latin typeface="Cambria Math"/>
                            </a:rPr>
                            <m:t>′</m:t>
                          </m:r>
                        </m:sup>
                      </m:sSup>
                      <m:r>
                        <a:rPr lang="en-US" sz="2800" i="1">
                          <a:latin typeface="Cambria Math" panose="02040503050406030204" pitchFamily="18" charset="0"/>
                        </a:rPr>
                        <m:t>=</m:t>
                      </m:r>
                      <m:r>
                        <a:rPr lang="en-US" sz="2800" i="1">
                          <a:latin typeface="Cambria Math" panose="02040503050406030204" pitchFamily="18" charset="0"/>
                        </a:rPr>
                        <m:t>𝑑𝑥</m:t>
                      </m:r>
                      <m:r>
                        <a:rPr lang="en-US" sz="2800" i="1">
                          <a:latin typeface="Cambria Math" panose="02040503050406030204" pitchFamily="18" charset="0"/>
                        </a:rPr>
                        <m:t>+</m:t>
                      </m:r>
                      <m:r>
                        <a:rPr lang="en-US" sz="2800" i="1">
                          <a:latin typeface="Cambria Math" panose="02040503050406030204" pitchFamily="18" charset="0"/>
                        </a:rPr>
                        <m:t>𝑒𝑦</m:t>
                      </m:r>
                      <m:r>
                        <a:rPr lang="en-US" sz="2800" i="1">
                          <a:latin typeface="Cambria Math" panose="02040503050406030204" pitchFamily="18" charset="0"/>
                        </a:rPr>
                        <m:t>+</m:t>
                      </m:r>
                      <m:r>
                        <a:rPr lang="en-US" sz="2800" i="1">
                          <a:latin typeface="Cambria Math" panose="02040503050406030204" pitchFamily="18" charset="0"/>
                        </a:rPr>
                        <m:t>𝑓</m:t>
                      </m:r>
                    </m:oMath>
                  </m:oMathPara>
                </a14:m>
                <a:endParaRPr lang="en-US" altLang="hu-HU" sz="2800" i="1" dirty="0"/>
              </a:p>
            </p:txBody>
          </p:sp>
        </mc:Choice>
        <mc:Fallback>
          <p:sp>
            <p:nvSpPr>
              <p:cNvPr id="66" name="TextBox 14"/>
              <p:cNvSpPr txBox="1">
                <a:spLocks noRot="1" noChangeAspect="1" noMove="1" noResize="1" noEditPoints="1" noAdjustHandles="1" noChangeArrowheads="1" noChangeShapeType="1" noTextEdit="1"/>
              </p:cNvSpPr>
              <p:nvPr/>
            </p:nvSpPr>
            <p:spPr bwMode="auto">
              <a:xfrm>
                <a:off x="8234517" y="1993472"/>
                <a:ext cx="2924134" cy="954107"/>
              </a:xfrm>
              <a:prstGeom prst="rect">
                <a:avLst/>
              </a:prstGeom>
              <a:blipFill rotWithShape="1">
                <a:blip r:embed="rId3"/>
                <a:stretch>
                  <a:fillRect/>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nvGrpSpPr>
          <p:cNvPr id="14" name="Csoportba foglalás 13"/>
          <p:cNvGrpSpPr/>
          <p:nvPr/>
        </p:nvGrpSpPr>
        <p:grpSpPr>
          <a:xfrm>
            <a:off x="738932" y="1919828"/>
            <a:ext cx="4961024" cy="1509172"/>
            <a:chOff x="-3872035" y="5306933"/>
            <a:chExt cx="4961024" cy="1514325"/>
          </a:xfrm>
        </p:grpSpPr>
        <p:sp>
          <p:nvSpPr>
            <p:cNvPr id="60" name="Téglalap 59"/>
            <p:cNvSpPr/>
            <p:nvPr/>
          </p:nvSpPr>
          <p:spPr>
            <a:xfrm>
              <a:off x="-3793291" y="5358759"/>
              <a:ext cx="4810272" cy="146249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800" b="1" kern="1200">
                  <a:solidFill>
                    <a:schemeClr val="lt1"/>
                  </a:solidFill>
                  <a:latin typeface="+mn-lt"/>
                  <a:ea typeface="+mn-ea"/>
                  <a:cs typeface="+mn-cs"/>
                </a:defRPr>
              </a:lvl1pPr>
              <a:lvl2pPr marL="457200" algn="l" rtl="0" eaLnBrk="0" fontAlgn="base" hangingPunct="0">
                <a:spcBef>
                  <a:spcPct val="0"/>
                </a:spcBef>
                <a:spcAft>
                  <a:spcPct val="0"/>
                </a:spcAft>
                <a:defRPr sz="2800" b="1" kern="1200">
                  <a:solidFill>
                    <a:schemeClr val="lt1"/>
                  </a:solidFill>
                  <a:latin typeface="+mn-lt"/>
                  <a:ea typeface="+mn-ea"/>
                  <a:cs typeface="+mn-cs"/>
                </a:defRPr>
              </a:lvl2pPr>
              <a:lvl3pPr marL="914400" algn="l" rtl="0" eaLnBrk="0" fontAlgn="base" hangingPunct="0">
                <a:spcBef>
                  <a:spcPct val="0"/>
                </a:spcBef>
                <a:spcAft>
                  <a:spcPct val="0"/>
                </a:spcAft>
                <a:defRPr sz="2800" b="1" kern="1200">
                  <a:solidFill>
                    <a:schemeClr val="lt1"/>
                  </a:solidFill>
                  <a:latin typeface="+mn-lt"/>
                  <a:ea typeface="+mn-ea"/>
                  <a:cs typeface="+mn-cs"/>
                </a:defRPr>
              </a:lvl3pPr>
              <a:lvl4pPr marL="1371600" algn="l" rtl="0" eaLnBrk="0" fontAlgn="base" hangingPunct="0">
                <a:spcBef>
                  <a:spcPct val="0"/>
                </a:spcBef>
                <a:spcAft>
                  <a:spcPct val="0"/>
                </a:spcAft>
                <a:defRPr sz="2800" b="1" kern="1200">
                  <a:solidFill>
                    <a:schemeClr val="lt1"/>
                  </a:solidFill>
                  <a:latin typeface="+mn-lt"/>
                  <a:ea typeface="+mn-ea"/>
                  <a:cs typeface="+mn-cs"/>
                </a:defRPr>
              </a:lvl4pPr>
              <a:lvl5pPr marL="1828800" algn="l" rtl="0" eaLnBrk="0" fontAlgn="base" hangingPunct="0">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endParaRPr lang="en-US"/>
            </a:p>
          </p:txBody>
        </p:sp>
        <mc:AlternateContent xmlns:mc="http://schemas.openxmlformats.org/markup-compatibility/2006">
          <mc:Choice xmlns:a14="http://schemas.microsoft.com/office/drawing/2010/main" Requires="a14">
            <p:sp>
              <p:nvSpPr>
                <p:cNvPr id="56" name="Szövegdoboz 56"/>
                <p:cNvSpPr txBox="1"/>
                <p:nvPr/>
              </p:nvSpPr>
              <p:spPr>
                <a:xfrm>
                  <a:off x="-3872035" y="6278449"/>
                  <a:ext cx="2993961" cy="463241"/>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rPr>
                            </m:ctrlPr>
                          </m:dPr>
                          <m:e>
                            <m:sSup>
                              <m:sSupPr>
                                <m:ctrlPr>
                                  <a:rPr lang="en-US" sz="2400" b="0" i="1">
                                    <a:latin typeface="Cambria Math"/>
                                  </a:rPr>
                                </m:ctrlPr>
                              </m:sSupPr>
                              <m:e>
                                <m:r>
                                  <a:rPr lang="en-US" sz="2400" b="0" i="1">
                                    <a:latin typeface="Cambria Math"/>
                                  </a:rPr>
                                  <m:t>𝑥</m:t>
                                </m:r>
                              </m:e>
                              <m:sup>
                                <m:r>
                                  <a:rPr lang="en-US" sz="2400" b="0" i="1">
                                    <a:latin typeface="Cambria Math"/>
                                  </a:rPr>
                                  <m:t>′</m:t>
                                </m:r>
                              </m:sup>
                            </m:sSup>
                            <m:r>
                              <a:rPr lang="en-US" sz="2400" b="0" i="1">
                                <a:latin typeface="Cambria Math"/>
                              </a:rPr>
                              <m:t>,</m:t>
                            </m:r>
                            <m:sSup>
                              <m:sSupPr>
                                <m:ctrlPr>
                                  <a:rPr lang="en-US" sz="2400" b="0" i="1">
                                    <a:latin typeface="Cambria Math"/>
                                  </a:rPr>
                                </m:ctrlPr>
                              </m:sSupPr>
                              <m:e>
                                <m:r>
                                  <a:rPr lang="en-US" sz="2400" b="0" i="1">
                                    <a:latin typeface="Cambria Math"/>
                                  </a:rPr>
                                  <m:t>𝑦</m:t>
                                </m:r>
                              </m:e>
                              <m:sup>
                                <m:r>
                                  <a:rPr lang="en-US" sz="2400" b="0" i="1">
                                    <a:latin typeface="Cambria Math"/>
                                  </a:rPr>
                                  <m:t>′</m:t>
                                </m:r>
                              </m:sup>
                            </m:sSup>
                            <m:r>
                              <a:rPr lang="en-US" sz="2400" b="0" i="1">
                                <a:latin typeface="Cambria Math"/>
                              </a:rPr>
                              <m:t>,</m:t>
                            </m:r>
                            <m:r>
                              <a:rPr lang="hu-HU" sz="2400" b="0" i="1" smtClean="0">
                                <a:latin typeface="Cambria Math"/>
                              </a:rPr>
                              <m:t>𝑤</m:t>
                            </m:r>
                            <m:r>
                              <a:rPr lang="en-US" sz="2400" b="0" i="1" smtClean="0">
                                <a:latin typeface="Cambria Math"/>
                              </a:rPr>
                              <m:t>′</m:t>
                            </m:r>
                          </m:e>
                        </m:d>
                        <m:r>
                          <a:rPr lang="en-US" sz="2400" b="0" i="1">
                            <a:latin typeface="Cambria Math"/>
                          </a:rPr>
                          <m:t>=</m:t>
                        </m:r>
                        <m:r>
                          <a:rPr lang="en-US" sz="2400" i="1">
                            <a:latin typeface="Cambria Math"/>
                          </a:rPr>
                          <m:t>[</m:t>
                        </m:r>
                        <m:r>
                          <a:rPr lang="en-US" sz="2400" b="0" i="1">
                            <a:latin typeface="Cambria Math"/>
                          </a:rPr>
                          <m:t>𝑥</m:t>
                        </m:r>
                        <m:r>
                          <a:rPr lang="en-US" sz="2400" b="0" i="1">
                            <a:latin typeface="Cambria Math"/>
                          </a:rPr>
                          <m:t>,</m:t>
                        </m:r>
                        <m:r>
                          <a:rPr lang="en-US" sz="2400" b="0" i="1">
                            <a:latin typeface="Cambria Math"/>
                          </a:rPr>
                          <m:t>𝑦</m:t>
                        </m:r>
                        <m:r>
                          <a:rPr lang="en-US" sz="2400" b="0" i="1">
                            <a:latin typeface="Cambria Math"/>
                          </a:rPr>
                          <m:t>,</m:t>
                        </m:r>
                        <m:r>
                          <a:rPr lang="hu-HU" sz="2400" b="0" i="1" smtClean="0">
                            <a:latin typeface="Cambria Math"/>
                          </a:rPr>
                          <m:t>𝑤</m:t>
                        </m:r>
                        <m:r>
                          <a:rPr lang="en-US" sz="2400" b="0" i="1">
                            <a:latin typeface="Cambria Math"/>
                          </a:rPr>
                          <m:t>]</m:t>
                        </m:r>
                      </m:oMath>
                    </m:oMathPara>
                  </a14:m>
                  <a:endParaRPr lang="en-US" sz="2400" dirty="0"/>
                </a:p>
              </p:txBody>
            </p:sp>
          </mc:Choice>
          <mc:Fallback>
            <p:sp>
              <p:nvSpPr>
                <p:cNvPr id="56" name="Szövegdoboz 56"/>
                <p:cNvSpPr txBox="1">
                  <a:spLocks noRot="1" noChangeAspect="1" noMove="1" noResize="1" noEditPoints="1" noAdjustHandles="1" noChangeArrowheads="1" noChangeShapeType="1" noTextEdit="1"/>
                </p:cNvSpPr>
                <p:nvPr/>
              </p:nvSpPr>
              <p:spPr>
                <a:xfrm>
                  <a:off x="-3872035" y="6278449"/>
                  <a:ext cx="2993961" cy="463241"/>
                </a:xfrm>
                <a:prstGeom prst="rect">
                  <a:avLst/>
                </a:prstGeom>
                <a:blipFill rotWithShape="1">
                  <a:blip r:embed="rId4"/>
                  <a:stretch>
                    <a:fillRect r="-204"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églalap 57"/>
                <p:cNvSpPr/>
                <p:nvPr/>
              </p:nvSpPr>
              <p:spPr>
                <a:xfrm>
                  <a:off x="-1172784" y="5306933"/>
                  <a:ext cx="2261773" cy="1514325"/>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a:rPr>
                            </m:ctrlPr>
                          </m:dPr>
                          <m:e>
                            <m:m>
                              <m:mPr>
                                <m:mcs>
                                  <m:mc>
                                    <m:mcPr>
                                      <m:count m:val="3"/>
                                      <m:mcJc m:val="center"/>
                                    </m:mcPr>
                                  </m:mc>
                                </m:mcs>
                                <m:ctrlPr>
                                  <a:rPr lang="en-US" sz="2400" i="1">
                                    <a:latin typeface="Cambria Math"/>
                                  </a:rPr>
                                </m:ctrlPr>
                              </m:mPr>
                              <m:mr>
                                <m:e>
                                  <m:sSubSup>
                                    <m:sSubSupPr>
                                      <m:ctrlPr>
                                        <a:rPr lang="en-US" sz="2400" i="1">
                                          <a:latin typeface="Cambria Math"/>
                                        </a:rPr>
                                      </m:ctrlPr>
                                    </m:sSubSupPr>
                                    <m:e>
                                      <m:r>
                                        <a:rPr lang="en-US" sz="2400" i="1">
                                          <a:latin typeface="Cambria Math"/>
                                        </a:rPr>
                                        <m:t>𝒊</m:t>
                                      </m:r>
                                      <m:r>
                                        <a:rPr lang="en-US" sz="2400" i="1">
                                          <a:latin typeface="Cambria Math"/>
                                        </a:rPr>
                                        <m:t>′</m:t>
                                      </m:r>
                                    </m:e>
                                    <m:sub>
                                      <m:r>
                                        <a:rPr lang="en-US" sz="2400" b="0" i="1">
                                          <a:latin typeface="Cambria Math"/>
                                        </a:rPr>
                                        <m:t>𝑥</m:t>
                                      </m:r>
                                    </m:sub>
                                    <m:sup/>
                                  </m:sSubSup>
                                </m:e>
                                <m:e>
                                  <m:sSubSup>
                                    <m:sSubSupPr>
                                      <m:ctrlPr>
                                        <a:rPr lang="en-US" sz="2400" i="1">
                                          <a:latin typeface="Cambria Math"/>
                                        </a:rPr>
                                      </m:ctrlPr>
                                    </m:sSubSupPr>
                                    <m:e>
                                      <m:r>
                                        <a:rPr lang="en-US" sz="2400" i="1">
                                          <a:latin typeface="Cambria Math"/>
                                        </a:rPr>
                                        <m:t>𝒊</m:t>
                                      </m:r>
                                      <m:r>
                                        <a:rPr lang="en-US" sz="2400" i="1">
                                          <a:latin typeface="Cambria Math"/>
                                        </a:rPr>
                                        <m:t>′</m:t>
                                      </m:r>
                                    </m:e>
                                    <m:sub>
                                      <m:r>
                                        <a:rPr lang="en-US" sz="2400" b="0" i="1">
                                          <a:latin typeface="Cambria Math"/>
                                        </a:rPr>
                                        <m:t>𝑦</m:t>
                                      </m:r>
                                    </m:sub>
                                    <m:sup/>
                                  </m:sSubSup>
                                </m:e>
                                <m:e>
                                  <m:r>
                                    <a:rPr lang="en-US" sz="2400" b="0">
                                      <a:latin typeface="Cambria Math"/>
                                    </a:rPr>
                                    <m:t>0</m:t>
                                  </m:r>
                                </m:e>
                              </m:mr>
                              <m:mr>
                                <m:e>
                                  <m:sSubSup>
                                    <m:sSubSupPr>
                                      <m:ctrlPr>
                                        <a:rPr lang="en-US" sz="2400" i="1">
                                          <a:latin typeface="Cambria Math"/>
                                        </a:rPr>
                                      </m:ctrlPr>
                                    </m:sSubSupPr>
                                    <m:e>
                                      <m:r>
                                        <a:rPr lang="en-US" sz="2400" i="1">
                                          <a:latin typeface="Cambria Math"/>
                                        </a:rPr>
                                        <m:t>𝒋</m:t>
                                      </m:r>
                                      <m:r>
                                        <a:rPr lang="en-US" sz="2400" i="1">
                                          <a:latin typeface="Cambria Math"/>
                                        </a:rPr>
                                        <m:t>′</m:t>
                                      </m:r>
                                    </m:e>
                                    <m:sub>
                                      <m:r>
                                        <a:rPr lang="en-US" sz="2400" b="0" i="1">
                                          <a:latin typeface="Cambria Math"/>
                                        </a:rPr>
                                        <m:t>𝑥</m:t>
                                      </m:r>
                                    </m:sub>
                                    <m:sup/>
                                  </m:sSubSup>
                                </m:e>
                                <m:e>
                                  <m:sSubSup>
                                    <m:sSubSupPr>
                                      <m:ctrlPr>
                                        <a:rPr lang="en-US" sz="2400" i="1">
                                          <a:latin typeface="Cambria Math"/>
                                        </a:rPr>
                                      </m:ctrlPr>
                                    </m:sSubSupPr>
                                    <m:e>
                                      <m:r>
                                        <a:rPr lang="en-US" sz="2400" i="1">
                                          <a:latin typeface="Cambria Math"/>
                                        </a:rPr>
                                        <m:t>𝒋</m:t>
                                      </m:r>
                                      <m:r>
                                        <a:rPr lang="en-US" sz="2400" i="1">
                                          <a:latin typeface="Cambria Math"/>
                                        </a:rPr>
                                        <m:t>′</m:t>
                                      </m:r>
                                    </m:e>
                                    <m:sub>
                                      <m:r>
                                        <a:rPr lang="en-US" sz="2400" b="0" i="1">
                                          <a:latin typeface="Cambria Math"/>
                                        </a:rPr>
                                        <m:t>𝑦</m:t>
                                      </m:r>
                                    </m:sub>
                                    <m:sup/>
                                  </m:sSubSup>
                                </m:e>
                                <m:e>
                                  <m:r>
                                    <a:rPr lang="en-US" sz="2400" b="0" i="1">
                                      <a:latin typeface="Cambria Math"/>
                                    </a:rPr>
                                    <m:t>0</m:t>
                                  </m:r>
                                </m:e>
                              </m:mr>
                              <m:mr>
                                <m:e>
                                  <m:sSubSup>
                                    <m:sSubSupPr>
                                      <m:ctrlPr>
                                        <a:rPr lang="en-US" sz="2400" i="1">
                                          <a:latin typeface="Cambria Math"/>
                                        </a:rPr>
                                      </m:ctrlPr>
                                    </m:sSubSupPr>
                                    <m:e>
                                      <m:r>
                                        <a:rPr lang="en-US" sz="2400" i="1">
                                          <a:latin typeface="Cambria Math"/>
                                        </a:rPr>
                                        <m:t>𝒐</m:t>
                                      </m:r>
                                      <m:r>
                                        <a:rPr lang="en-US" sz="2400" i="1">
                                          <a:latin typeface="Cambria Math"/>
                                        </a:rPr>
                                        <m:t>′</m:t>
                                      </m:r>
                                    </m:e>
                                    <m:sub>
                                      <m:r>
                                        <a:rPr lang="en-US" sz="2400" b="0" i="1">
                                          <a:latin typeface="Cambria Math"/>
                                        </a:rPr>
                                        <m:t>𝑥</m:t>
                                      </m:r>
                                    </m:sub>
                                    <m:sup/>
                                  </m:sSubSup>
                                </m:e>
                                <m:e>
                                  <m:sSubSup>
                                    <m:sSubSupPr>
                                      <m:ctrlPr>
                                        <a:rPr lang="en-US" sz="2400" i="1">
                                          <a:latin typeface="Cambria Math"/>
                                        </a:rPr>
                                      </m:ctrlPr>
                                    </m:sSubSupPr>
                                    <m:e>
                                      <m:r>
                                        <a:rPr lang="en-US" sz="2400" i="1">
                                          <a:latin typeface="Cambria Math"/>
                                        </a:rPr>
                                        <m:t>𝒐</m:t>
                                      </m:r>
                                      <m:r>
                                        <a:rPr lang="en-US" sz="2400" i="1">
                                          <a:latin typeface="Cambria Math"/>
                                        </a:rPr>
                                        <m:t>′</m:t>
                                      </m:r>
                                    </m:e>
                                    <m:sub>
                                      <m:r>
                                        <a:rPr lang="en-US" sz="2400" b="0" i="1">
                                          <a:latin typeface="Cambria Math"/>
                                        </a:rPr>
                                        <m:t>𝑦</m:t>
                                      </m:r>
                                    </m:sub>
                                    <m:sup/>
                                  </m:sSubSup>
                                </m:e>
                                <m:e>
                                  <m:r>
                                    <a:rPr lang="en-US" sz="2400" b="0" i="1">
                                      <a:latin typeface="Cambria Math"/>
                                    </a:rPr>
                                    <m:t>1</m:t>
                                  </m:r>
                                </m:e>
                              </m:mr>
                            </m:m>
                          </m:e>
                        </m:d>
                      </m:oMath>
                    </m:oMathPara>
                  </a14:m>
                  <a:endParaRPr lang="en-US" dirty="0"/>
                </a:p>
              </p:txBody>
            </p:sp>
          </mc:Choice>
          <mc:Fallback>
            <p:sp>
              <p:nvSpPr>
                <p:cNvPr id="58" name="Téglalap 57"/>
                <p:cNvSpPr>
                  <a:spLocks noRot="1" noChangeAspect="1" noMove="1" noResize="1" noEditPoints="1" noAdjustHandles="1" noChangeArrowheads="1" noChangeShapeType="1" noTextEdit="1"/>
                </p:cNvSpPr>
                <p:nvPr/>
              </p:nvSpPr>
              <p:spPr>
                <a:xfrm>
                  <a:off x="-1172784" y="5306933"/>
                  <a:ext cx="2261773" cy="1514325"/>
                </a:xfrm>
                <a:prstGeom prst="rect">
                  <a:avLst/>
                </a:prstGeom>
                <a:blipFill rotWithShape="1">
                  <a:blip r:embed="rId5"/>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1" name="Téglalap 60"/>
              <p:cNvSpPr/>
              <p:nvPr/>
            </p:nvSpPr>
            <p:spPr>
              <a:xfrm>
                <a:off x="5678233" y="2487083"/>
                <a:ext cx="1193287" cy="461665"/>
              </a:xfrm>
              <a:prstGeom prst="rect">
                <a:avLst/>
              </a:prstGeom>
            </p:spPr>
            <p:txBody>
              <a:bodyPr wrap="square">
                <a:spAutoFit/>
              </a:bodyPr>
              <a:lstStyle/>
              <a:p>
                <a:pPr lvl="0"/>
                <a14:m>
                  <m:oMath xmlns:m="http://schemas.openxmlformats.org/officeDocument/2006/math">
                    <m:r>
                      <a:rPr lang="en-US" i="1" dirty="0" smtClean="0">
                        <a:solidFill>
                          <a:srgbClr val="FF0000"/>
                        </a:solidFill>
                        <a:latin typeface="Cambria Math"/>
                      </a:rPr>
                      <m:t>𝑤</m:t>
                    </m:r>
                  </m:oMath>
                </a14:m>
                <a:r>
                  <a:rPr lang="hu-HU" dirty="0" smtClean="0">
                    <a:solidFill>
                      <a:srgbClr val="FF0000"/>
                    </a:solidFill>
                    <a:latin typeface="Calibri"/>
                  </a:rPr>
                  <a:t> őrzés</a:t>
                </a:r>
                <a:endParaRPr lang="en-US" dirty="0">
                  <a:solidFill>
                    <a:srgbClr val="FF0000"/>
                  </a:solidFill>
                  <a:latin typeface="Calibri"/>
                </a:endParaRPr>
              </a:p>
            </p:txBody>
          </p:sp>
        </mc:Choice>
        <mc:Fallback>
          <p:sp>
            <p:nvSpPr>
              <p:cNvPr id="61" name="Téglalap 60"/>
              <p:cNvSpPr>
                <a:spLocks noRot="1" noChangeAspect="1" noMove="1" noResize="1" noEditPoints="1" noAdjustHandles="1" noChangeArrowheads="1" noChangeShapeType="1" noTextEdit="1"/>
              </p:cNvSpPr>
              <p:nvPr/>
            </p:nvSpPr>
            <p:spPr>
              <a:xfrm>
                <a:off x="5678233" y="2487083"/>
                <a:ext cx="1193287" cy="461665"/>
              </a:xfrm>
              <a:prstGeom prst="rect">
                <a:avLst/>
              </a:prstGeom>
              <a:blipFill rotWithShape="1">
                <a:blip r:embed="rId6"/>
                <a:stretch>
                  <a:fillRect t="-10526" r="-3061" b="-28947"/>
                </a:stretch>
              </a:blipFill>
            </p:spPr>
            <p:txBody>
              <a:bodyPr/>
              <a:lstStyle/>
              <a:p>
                <a:r>
                  <a:rPr lang="en-US">
                    <a:noFill/>
                  </a:rPr>
                  <a:t> </a:t>
                </a:r>
              </a:p>
            </p:txBody>
          </p:sp>
        </mc:Fallback>
      </mc:AlternateContent>
      <p:sp>
        <p:nvSpPr>
          <p:cNvPr id="36" name="Téglalap 35"/>
          <p:cNvSpPr/>
          <p:nvPr/>
        </p:nvSpPr>
        <p:spPr>
          <a:xfrm>
            <a:off x="983432" y="3897052"/>
            <a:ext cx="7356140" cy="1698927"/>
          </a:xfrm>
          <a:prstGeom prst="rect">
            <a:avLst/>
          </a:prstGeom>
        </p:spPr>
        <p:txBody>
          <a:bodyPr wrap="square">
            <a:spAutoFit/>
          </a:bodyPr>
          <a:lstStyle/>
          <a:p>
            <a:pPr lvl="0" eaLnBrk="1" fontAlgn="auto" hangingPunct="1">
              <a:lnSpc>
                <a:spcPct val="90000"/>
              </a:lnSpc>
              <a:spcBef>
                <a:spcPct val="20000"/>
              </a:spcBef>
              <a:spcAft>
                <a:spcPts val="0"/>
              </a:spcAft>
            </a:pPr>
            <a:r>
              <a:rPr lang="hu-HU" altLang="hu-HU" sz="2800" b="1" dirty="0">
                <a:solidFill>
                  <a:prstClr val="black"/>
                </a:solidFill>
                <a:latin typeface="Calibri"/>
              </a:rPr>
              <a:t>Példák:</a:t>
            </a:r>
          </a:p>
          <a:p>
            <a:pPr marL="742950" lvl="2" indent="-342900" eaLnBrk="1" fontAlgn="auto" hangingPunct="1">
              <a:lnSpc>
                <a:spcPct val="90000"/>
              </a:lnSpc>
              <a:spcBef>
                <a:spcPct val="20000"/>
              </a:spcBef>
              <a:spcAft>
                <a:spcPts val="0"/>
              </a:spcAft>
              <a:buFont typeface="Arial" panose="020B0604020202020204" pitchFamily="34" charset="0"/>
              <a:buChar char="•"/>
            </a:pPr>
            <a:r>
              <a:rPr lang="hu-HU" dirty="0">
                <a:solidFill>
                  <a:prstClr val="black"/>
                </a:solidFill>
                <a:latin typeface="Calibri"/>
              </a:rPr>
              <a:t>Eltolás, elforgatás, tükrözés </a:t>
            </a:r>
            <a:r>
              <a:rPr lang="en-US" dirty="0">
                <a:solidFill>
                  <a:prstClr val="black"/>
                </a:solidFill>
                <a:latin typeface="Calibri"/>
              </a:rPr>
              <a:t>= </a:t>
            </a:r>
            <a:r>
              <a:rPr lang="en-US" dirty="0" err="1">
                <a:solidFill>
                  <a:prstClr val="black"/>
                </a:solidFill>
                <a:latin typeface="Calibri"/>
              </a:rPr>
              <a:t>egybev</a:t>
            </a:r>
            <a:r>
              <a:rPr lang="hu-HU" dirty="0">
                <a:solidFill>
                  <a:prstClr val="black"/>
                </a:solidFill>
                <a:latin typeface="Calibri"/>
              </a:rPr>
              <a:t>ágóság</a:t>
            </a:r>
          </a:p>
          <a:p>
            <a:pPr marL="742950" lvl="2" indent="-342900" eaLnBrk="1" fontAlgn="auto" hangingPunct="1">
              <a:lnSpc>
                <a:spcPct val="90000"/>
              </a:lnSpc>
              <a:spcBef>
                <a:spcPct val="20000"/>
              </a:spcBef>
              <a:spcAft>
                <a:spcPts val="0"/>
              </a:spcAft>
              <a:buFont typeface="Arial" panose="020B0604020202020204" pitchFamily="34" charset="0"/>
              <a:buChar char="•"/>
            </a:pPr>
            <a:r>
              <a:rPr lang="hu-HU" dirty="0">
                <a:solidFill>
                  <a:prstClr val="black"/>
                </a:solidFill>
                <a:latin typeface="Calibri"/>
              </a:rPr>
              <a:t>Nagyítás</a:t>
            </a:r>
            <a:r>
              <a:rPr lang="en-US" dirty="0">
                <a:solidFill>
                  <a:prstClr val="black"/>
                </a:solidFill>
                <a:latin typeface="Calibri"/>
              </a:rPr>
              <a:t>/</a:t>
            </a:r>
            <a:r>
              <a:rPr lang="en-US" dirty="0" err="1">
                <a:solidFill>
                  <a:prstClr val="black"/>
                </a:solidFill>
                <a:latin typeface="Calibri"/>
              </a:rPr>
              <a:t>kicsiny</a:t>
            </a:r>
            <a:r>
              <a:rPr lang="hu-HU" dirty="0" err="1">
                <a:solidFill>
                  <a:prstClr val="black"/>
                </a:solidFill>
                <a:latin typeface="Calibri"/>
              </a:rPr>
              <a:t>ítés</a:t>
            </a:r>
            <a:r>
              <a:rPr lang="hu-HU" dirty="0">
                <a:solidFill>
                  <a:prstClr val="black"/>
                </a:solidFill>
                <a:latin typeface="Calibri"/>
              </a:rPr>
              <a:t> </a:t>
            </a:r>
            <a:r>
              <a:rPr lang="en-US" dirty="0">
                <a:solidFill>
                  <a:prstClr val="black"/>
                </a:solidFill>
                <a:latin typeface="Calibri"/>
              </a:rPr>
              <a:t>=</a:t>
            </a:r>
            <a:r>
              <a:rPr lang="hu-HU" dirty="0">
                <a:solidFill>
                  <a:prstClr val="black"/>
                </a:solidFill>
                <a:latin typeface="Calibri"/>
              </a:rPr>
              <a:t> hasonlóság</a:t>
            </a:r>
            <a:r>
              <a:rPr lang="en-US" dirty="0">
                <a:solidFill>
                  <a:prstClr val="black"/>
                </a:solidFill>
                <a:latin typeface="Calibri"/>
              </a:rPr>
              <a:t> (</a:t>
            </a:r>
            <a:r>
              <a:rPr lang="en-US" dirty="0" err="1">
                <a:solidFill>
                  <a:prstClr val="black"/>
                </a:solidFill>
                <a:latin typeface="Calibri"/>
              </a:rPr>
              <a:t>sz</a:t>
            </a:r>
            <a:r>
              <a:rPr lang="hu-HU" dirty="0" err="1">
                <a:solidFill>
                  <a:prstClr val="black"/>
                </a:solidFill>
                <a:latin typeface="Calibri"/>
              </a:rPr>
              <a:t>ögtartás</a:t>
            </a:r>
            <a:r>
              <a:rPr lang="hu-HU" dirty="0">
                <a:solidFill>
                  <a:prstClr val="black"/>
                </a:solidFill>
                <a:latin typeface="Calibri"/>
              </a:rPr>
              <a:t>)</a:t>
            </a:r>
          </a:p>
          <a:p>
            <a:pPr marL="742950" lvl="2" indent="-342900" eaLnBrk="1" fontAlgn="auto" hangingPunct="1">
              <a:lnSpc>
                <a:spcPct val="90000"/>
              </a:lnSpc>
              <a:spcBef>
                <a:spcPct val="20000"/>
              </a:spcBef>
              <a:spcAft>
                <a:spcPts val="0"/>
              </a:spcAft>
              <a:buFont typeface="Arial" panose="020B0604020202020204" pitchFamily="34" charset="0"/>
              <a:buChar char="•"/>
            </a:pPr>
            <a:r>
              <a:rPr lang="hu-HU" dirty="0">
                <a:solidFill>
                  <a:prstClr val="black"/>
                </a:solidFill>
                <a:latin typeface="Calibri"/>
              </a:rPr>
              <a:t>Irányfüggő nyújtás</a:t>
            </a:r>
            <a:r>
              <a:rPr lang="en-US" dirty="0">
                <a:solidFill>
                  <a:prstClr val="black"/>
                </a:solidFill>
                <a:latin typeface="Calibri"/>
              </a:rPr>
              <a:t>             </a:t>
            </a:r>
            <a:r>
              <a:rPr lang="hu-HU" dirty="0">
                <a:solidFill>
                  <a:prstClr val="black"/>
                </a:solidFill>
                <a:latin typeface="Calibri"/>
              </a:rPr>
              <a:t>, nyírás</a:t>
            </a:r>
            <a:r>
              <a:rPr lang="en-US" dirty="0">
                <a:solidFill>
                  <a:prstClr val="black"/>
                </a:solidFill>
                <a:latin typeface="Calibri"/>
              </a:rPr>
              <a:t>            </a:t>
            </a:r>
            <a:r>
              <a:rPr lang="hu-HU" dirty="0">
                <a:solidFill>
                  <a:prstClr val="black"/>
                </a:solidFill>
                <a:latin typeface="Calibri"/>
              </a:rPr>
              <a:t>, … 	</a:t>
            </a:r>
          </a:p>
        </p:txBody>
      </p:sp>
      <p:sp>
        <p:nvSpPr>
          <p:cNvPr id="67" name="Téglalap 66"/>
          <p:cNvSpPr/>
          <p:nvPr/>
        </p:nvSpPr>
        <p:spPr>
          <a:xfrm>
            <a:off x="6030005" y="5181197"/>
            <a:ext cx="500300" cy="313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Folyamatábra: Adatok 67"/>
          <p:cNvSpPr/>
          <p:nvPr/>
        </p:nvSpPr>
        <p:spPr>
          <a:xfrm>
            <a:off x="6036696" y="5181198"/>
            <a:ext cx="676094" cy="322716"/>
          </a:xfrm>
          <a:prstGeom prst="flowChartInputOutpu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Téglalap 68"/>
          <p:cNvSpPr/>
          <p:nvPr/>
        </p:nvSpPr>
        <p:spPr>
          <a:xfrm>
            <a:off x="4195835" y="5181198"/>
            <a:ext cx="500300" cy="313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Téglalap 69"/>
          <p:cNvSpPr/>
          <p:nvPr/>
        </p:nvSpPr>
        <p:spPr>
          <a:xfrm>
            <a:off x="4200492" y="5265204"/>
            <a:ext cx="737153" cy="242656"/>
          </a:xfrm>
          <a:prstGeom prst="rec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7203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ím 1"/>
          <p:cNvSpPr>
            <a:spLocks noGrp="1"/>
          </p:cNvSpPr>
          <p:nvPr>
            <p:ph type="title"/>
          </p:nvPr>
        </p:nvSpPr>
        <p:spPr>
          <a:xfrm>
            <a:off x="443372" y="265802"/>
            <a:ext cx="4932548" cy="1143000"/>
          </a:xfrm>
        </p:spPr>
        <p:txBody>
          <a:bodyPr>
            <a:normAutofit/>
          </a:bodyPr>
          <a:lstStyle/>
          <a:p>
            <a:r>
              <a:rPr lang="en-US" dirty="0" smtClean="0">
                <a:solidFill>
                  <a:srgbClr val="FF0000"/>
                </a:solidFill>
              </a:rPr>
              <a:t>2D </a:t>
            </a:r>
            <a:r>
              <a:rPr lang="en-US" dirty="0" err="1" smtClean="0">
                <a:solidFill>
                  <a:srgbClr val="FF0000"/>
                </a:solidFill>
              </a:rPr>
              <a:t>forgat</a:t>
            </a:r>
            <a:r>
              <a:rPr lang="hu-HU" dirty="0" smtClean="0">
                <a:solidFill>
                  <a:srgbClr val="FF0000"/>
                </a:solidFill>
              </a:rPr>
              <a:t>ás</a:t>
            </a:r>
            <a:endParaRPr lang="en-US" dirty="0">
              <a:solidFill>
                <a:srgbClr val="FF0000"/>
              </a:solidFill>
            </a:endParaRPr>
          </a:p>
        </p:txBody>
      </p:sp>
      <p:sp>
        <p:nvSpPr>
          <p:cNvPr id="27" name="Line 5"/>
          <p:cNvSpPr>
            <a:spLocks noChangeShapeType="1"/>
          </p:cNvSpPr>
          <p:nvPr/>
        </p:nvSpPr>
        <p:spPr bwMode="auto">
          <a:xfrm>
            <a:off x="2296329" y="2265153"/>
            <a:ext cx="0" cy="142982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28" name="Line 6"/>
          <p:cNvSpPr>
            <a:spLocks noChangeShapeType="1"/>
          </p:cNvSpPr>
          <p:nvPr/>
        </p:nvSpPr>
        <p:spPr bwMode="auto">
          <a:xfrm flipH="1">
            <a:off x="2296329" y="3694974"/>
            <a:ext cx="144016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30" name="Line 7"/>
          <p:cNvSpPr>
            <a:spLocks noChangeShapeType="1"/>
          </p:cNvSpPr>
          <p:nvPr/>
        </p:nvSpPr>
        <p:spPr bwMode="auto">
          <a:xfrm flipH="1">
            <a:off x="2296626" y="2948850"/>
            <a:ext cx="1218228" cy="748357"/>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32" name="Rectangle 12"/>
              <p:cNvSpPr>
                <a:spLocks noChangeArrowheads="1"/>
              </p:cNvSpPr>
              <p:nvPr/>
            </p:nvSpPr>
            <p:spPr bwMode="auto">
              <a:xfrm>
                <a:off x="2746072" y="3211597"/>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a:latin typeface="Cambria Math" panose="02040503050406030204" pitchFamily="18" charset="0"/>
                          <a:ea typeface="Cambria Math" panose="02040503050406030204" pitchFamily="18" charset="0"/>
                        </a:rPr>
                        <m:t>𝜑</m:t>
                      </m:r>
                    </m:oMath>
                  </m:oMathPara>
                </a14:m>
                <a:endParaRPr lang="hu-HU" altLang="hu-HU" dirty="0">
                  <a:latin typeface="Symbol" pitchFamily="18" charset="2"/>
                </a:endParaRPr>
              </a:p>
            </p:txBody>
          </p:sp>
        </mc:Choice>
        <mc:Fallback xmlns="">
          <p:sp>
            <p:nvSpPr>
              <p:cNvPr id="32" name="Rectangle 12"/>
              <p:cNvSpPr>
                <a:spLocks noRot="1" noChangeAspect="1" noMove="1" noResize="1" noEditPoints="1" noAdjustHandles="1" noChangeArrowheads="1" noChangeShapeType="1" noTextEdit="1"/>
              </p:cNvSpPr>
              <p:nvPr/>
            </p:nvSpPr>
            <p:spPr bwMode="auto">
              <a:xfrm>
                <a:off x="2746072" y="3211597"/>
                <a:ext cx="476605" cy="461665"/>
              </a:xfrm>
              <a:prstGeom prst="rect">
                <a:avLst/>
              </a:prstGeom>
              <a:blipFill rotWithShape="1">
                <a:blip r:embed="rId3"/>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3" name="AutoShape 26"/>
          <p:cNvSpPr>
            <a:spLocks noChangeArrowheads="1"/>
          </p:cNvSpPr>
          <p:nvPr/>
        </p:nvSpPr>
        <p:spPr bwMode="auto">
          <a:xfrm rot="5400000" flipH="1">
            <a:off x="1936265" y="3309212"/>
            <a:ext cx="863600"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34" name="Ellipszis 33"/>
          <p:cNvSpPr/>
          <p:nvPr/>
        </p:nvSpPr>
        <p:spPr>
          <a:xfrm>
            <a:off x="856169" y="2265153"/>
            <a:ext cx="2880320" cy="285964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ne 7"/>
          <p:cNvSpPr>
            <a:spLocks noChangeShapeType="1"/>
          </p:cNvSpPr>
          <p:nvPr/>
        </p:nvSpPr>
        <p:spPr bwMode="auto">
          <a:xfrm>
            <a:off x="1462627" y="2517842"/>
            <a:ext cx="833702" cy="1179364"/>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39" name="Rectangle 12"/>
              <p:cNvSpPr>
                <a:spLocks noChangeArrowheads="1"/>
              </p:cNvSpPr>
              <p:nvPr/>
            </p:nvSpPr>
            <p:spPr bwMode="auto">
              <a:xfrm>
                <a:off x="1864282" y="2720250"/>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a:latin typeface="Cambria Math" panose="02040503050406030204" pitchFamily="18" charset="0"/>
                          <a:ea typeface="Cambria Math" panose="02040503050406030204" pitchFamily="18" charset="0"/>
                        </a:rPr>
                        <m:t>𝜑</m:t>
                      </m:r>
                    </m:oMath>
                  </m:oMathPara>
                </a14:m>
                <a:endParaRPr lang="hu-HU" altLang="hu-HU" dirty="0">
                  <a:latin typeface="Symbol" pitchFamily="18" charset="2"/>
                </a:endParaRPr>
              </a:p>
            </p:txBody>
          </p:sp>
        </mc:Choice>
        <mc:Fallback xmlns="">
          <p:sp>
            <p:nvSpPr>
              <p:cNvPr id="39" name="Rectangle 12"/>
              <p:cNvSpPr>
                <a:spLocks noRot="1" noChangeAspect="1" noMove="1" noResize="1" noEditPoints="1" noAdjustHandles="1" noChangeArrowheads="1" noChangeShapeType="1" noTextEdit="1"/>
              </p:cNvSpPr>
              <p:nvPr/>
            </p:nvSpPr>
            <p:spPr bwMode="auto">
              <a:xfrm>
                <a:off x="1864282" y="2720250"/>
                <a:ext cx="476605"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40" name="Egyenes összekötő 39"/>
          <p:cNvCxnSpPr>
            <a:stCxn id="30" idx="0"/>
          </p:cNvCxnSpPr>
          <p:nvPr/>
        </p:nvCxnSpPr>
        <p:spPr>
          <a:xfrm>
            <a:off x="3514854" y="2948850"/>
            <a:ext cx="0" cy="74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a:xfrm>
            <a:off x="1480457" y="2517842"/>
            <a:ext cx="816973"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églalap 41"/>
              <p:cNvSpPr/>
              <p:nvPr/>
            </p:nvSpPr>
            <p:spPr>
              <a:xfrm>
                <a:off x="2566783" y="3717387"/>
                <a:ext cx="11658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hu-HU" altLang="hu-HU">
                          <a:latin typeface="Cambria Math" panose="02040503050406030204" pitchFamily="18" charset="0"/>
                        </a:rPr>
                        <m:t>cos</m:t>
                      </m:r>
                      <m:r>
                        <a:rPr lang="hu-HU" altLang="hu-HU" i="1">
                          <a:latin typeface="Cambria Math" panose="02040503050406030204" pitchFamily="18" charset="0"/>
                        </a:rPr>
                        <m:t>⁡(</m:t>
                      </m:r>
                      <m:r>
                        <a:rPr lang="hu-HU" altLang="hu-HU" i="1">
                          <a:latin typeface="Cambria Math" panose="02040503050406030204" pitchFamily="18" charset="0"/>
                          <a:ea typeface="Cambria Math" panose="02040503050406030204" pitchFamily="18" charset="0"/>
                        </a:rPr>
                        <m:t>𝜑</m:t>
                      </m:r>
                      <m:r>
                        <a:rPr lang="hu-HU" altLang="hu-HU"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2" name="Téglalap 41"/>
              <p:cNvSpPr>
                <a:spLocks noRot="1" noChangeAspect="1" noMove="1" noResize="1" noEditPoints="1" noAdjustHandles="1" noChangeArrowheads="1" noChangeShapeType="1" noTextEdit="1"/>
              </p:cNvSpPr>
              <p:nvPr/>
            </p:nvSpPr>
            <p:spPr>
              <a:xfrm>
                <a:off x="2566783" y="3717387"/>
                <a:ext cx="1165896" cy="461665"/>
              </a:xfrm>
              <a:prstGeom prst="rect">
                <a:avLst/>
              </a:prstGeom>
              <a:blipFill rotWithShape="1">
                <a:blip r:embed="rId5"/>
                <a:stretch>
                  <a:fillRect r="-1047" b="-18421"/>
                </a:stretch>
              </a:blipFill>
            </p:spPr>
            <p:txBody>
              <a:bodyPr/>
              <a:lstStyle/>
              <a:p>
                <a:r>
                  <a:rPr lang="en-US">
                    <a:noFill/>
                  </a:rPr>
                  <a:t> </a:t>
                </a:r>
              </a:p>
            </p:txBody>
          </p:sp>
        </mc:Fallback>
      </mc:AlternateContent>
      <p:cxnSp>
        <p:nvCxnSpPr>
          <p:cNvPr id="44" name="Egyenes összekötő nyíllal 43"/>
          <p:cNvCxnSpPr>
            <a:stCxn id="51" idx="2"/>
          </p:cNvCxnSpPr>
          <p:nvPr/>
        </p:nvCxnSpPr>
        <p:spPr>
          <a:xfrm>
            <a:off x="1692143" y="1957450"/>
            <a:ext cx="262386" cy="560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Line 6"/>
          <p:cNvSpPr>
            <a:spLocks noChangeShapeType="1"/>
          </p:cNvSpPr>
          <p:nvPr/>
        </p:nvSpPr>
        <p:spPr bwMode="auto">
          <a:xfrm>
            <a:off x="856169" y="3697206"/>
            <a:ext cx="1501076"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49" name="Téglalap 48"/>
              <p:cNvSpPr/>
              <p:nvPr/>
            </p:nvSpPr>
            <p:spPr>
              <a:xfrm>
                <a:off x="3549508" y="5036380"/>
                <a:ext cx="3931397" cy="1283941"/>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3"/>
                                    <m:mcJc m:val="center"/>
                                  </m:mcPr>
                                </m:mc>
                              </m:mcs>
                              <m:ctrlPr>
                                <a:rPr lang="en-US" b="0" i="1">
                                  <a:latin typeface="Cambria Math"/>
                                </a:rPr>
                              </m:ctrlPr>
                            </m:mPr>
                            <m:mr>
                              <m:e>
                                <m:r>
                                  <m:rPr>
                                    <m:sty m:val="p"/>
                                  </m:rPr>
                                  <a:rPr lang="hu-HU" altLang="hu-HU" b="0">
                                    <a:latin typeface="Cambria Math" panose="02040503050406030204" pitchFamily="18" charset="0"/>
                                  </a:rPr>
                                  <m:t>cos</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r>
                                  <m:rPr>
                                    <m:nor/>
                                  </m:rPr>
                                  <a:rPr lang="en-US" b="0" dirty="0"/>
                                  <m:t> </m:t>
                                </m:r>
                              </m:e>
                              <m:e>
                                <m:r>
                                  <m:rPr>
                                    <m:sty m:val="p"/>
                                  </m:rPr>
                                  <a:rPr lang="hu-HU" altLang="hu-HU" b="0">
                                    <a:latin typeface="Cambria Math" panose="02040503050406030204" pitchFamily="18" charset="0"/>
                                  </a:rPr>
                                  <m:t>sin</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r>
                                  <m:rPr>
                                    <m:nor/>
                                  </m:rPr>
                                  <a:rPr lang="en-US" b="0" dirty="0"/>
                                  <m:t> </m:t>
                                </m:r>
                              </m:e>
                              <m:e>
                                <m:r>
                                  <a:rPr lang="en-US" b="0">
                                    <a:latin typeface="Cambria Math"/>
                                  </a:rPr>
                                  <m:t>0</m:t>
                                </m:r>
                              </m:e>
                            </m:mr>
                            <m:mr>
                              <m:e>
                                <m:r>
                                  <a:rPr lang="en-US" altLang="hu-HU" b="0">
                                    <a:latin typeface="Cambria Math" panose="02040503050406030204" pitchFamily="18" charset="0"/>
                                  </a:rPr>
                                  <m:t>−</m:t>
                                </m:r>
                                <m:r>
                                  <m:rPr>
                                    <m:sty m:val="p"/>
                                  </m:rPr>
                                  <a:rPr lang="hu-HU" altLang="hu-HU" b="0">
                                    <a:latin typeface="Cambria Math" panose="02040503050406030204" pitchFamily="18" charset="0"/>
                                  </a:rPr>
                                  <m:t>sin</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r>
                                  <m:rPr>
                                    <m:nor/>
                                  </m:rPr>
                                  <a:rPr lang="en-US" b="0" dirty="0"/>
                                  <m:t> </m:t>
                                </m:r>
                              </m:e>
                              <m:e>
                                <m:r>
                                  <m:rPr>
                                    <m:sty m:val="p"/>
                                  </m:rPr>
                                  <a:rPr lang="hu-HU" altLang="hu-HU" b="0">
                                    <a:latin typeface="Cambria Math" panose="02040503050406030204" pitchFamily="18" charset="0"/>
                                  </a:rPr>
                                  <m:t>cos</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e>
                              <m:e>
                                <m:r>
                                  <a:rPr lang="en-US" b="0" i="1">
                                    <a:latin typeface="Cambria Math"/>
                                  </a:rPr>
                                  <m:t>0</m:t>
                                </m:r>
                              </m:e>
                            </m:mr>
                            <m:mr>
                              <m:e>
                                <m:r>
                                  <a:rPr lang="en-US" b="0" i="1">
                                    <a:latin typeface="Cambria Math" panose="02040503050406030204" pitchFamily="18" charset="0"/>
                                  </a:rPr>
                                  <m:t>0</m:t>
                                </m:r>
                              </m:e>
                              <m:e>
                                <m:r>
                                  <a:rPr lang="en-US" b="0" i="1">
                                    <a:latin typeface="Cambria Math" panose="02040503050406030204" pitchFamily="18" charset="0"/>
                                  </a:rPr>
                                  <m:t>0</m:t>
                                </m:r>
                              </m:e>
                              <m:e>
                                <m:r>
                                  <a:rPr lang="en-US" b="0" i="1">
                                    <a:latin typeface="Cambria Math"/>
                                  </a:rPr>
                                  <m:t>1</m:t>
                                </m:r>
                              </m:e>
                            </m:mr>
                          </m:m>
                        </m:e>
                      </m:d>
                    </m:oMath>
                  </m:oMathPara>
                </a14:m>
                <a:endParaRPr lang="en-US" sz="3200" dirty="0"/>
              </a:p>
            </p:txBody>
          </p:sp>
        </mc:Choice>
        <mc:Fallback xmlns="">
          <p:sp>
            <p:nvSpPr>
              <p:cNvPr id="49" name="Téglalap 48"/>
              <p:cNvSpPr>
                <a:spLocks noRot="1" noChangeAspect="1" noMove="1" noResize="1" noEditPoints="1" noAdjustHandles="1" noChangeArrowheads="1" noChangeShapeType="1" noTextEdit="1"/>
              </p:cNvSpPr>
              <p:nvPr/>
            </p:nvSpPr>
            <p:spPr>
              <a:xfrm>
                <a:off x="3549508" y="5036380"/>
                <a:ext cx="3931397" cy="128394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3514855" y="2999140"/>
                <a:ext cx="11226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hu-HU" altLang="hu-HU">
                          <a:latin typeface="Cambria Math" panose="02040503050406030204" pitchFamily="18" charset="0"/>
                        </a:rPr>
                        <m:t>sin</m:t>
                      </m:r>
                      <m:r>
                        <a:rPr lang="hu-HU" altLang="hu-HU" i="1">
                          <a:latin typeface="Cambria Math" panose="02040503050406030204" pitchFamily="18" charset="0"/>
                        </a:rPr>
                        <m:t>⁡(</m:t>
                      </m:r>
                      <m:r>
                        <a:rPr lang="hu-HU" altLang="hu-HU" i="1">
                          <a:latin typeface="Cambria Math" panose="02040503050406030204" pitchFamily="18" charset="0"/>
                          <a:ea typeface="Cambria Math" panose="02040503050406030204" pitchFamily="18" charset="0"/>
                        </a:rPr>
                        <m:t>𝜑</m:t>
                      </m:r>
                      <m:r>
                        <a:rPr lang="hu-HU" altLang="hu-HU"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0" name="Téglalap 49"/>
              <p:cNvSpPr>
                <a:spLocks noRot="1" noChangeAspect="1" noMove="1" noResize="1" noEditPoints="1" noAdjustHandles="1" noChangeArrowheads="1" noChangeShapeType="1" noTextEdit="1"/>
              </p:cNvSpPr>
              <p:nvPr/>
            </p:nvSpPr>
            <p:spPr>
              <a:xfrm>
                <a:off x="3514855" y="2999140"/>
                <a:ext cx="1122615" cy="461665"/>
              </a:xfrm>
              <a:prstGeom prst="rect">
                <a:avLst/>
              </a:prstGeom>
              <a:blipFill rotWithShape="1">
                <a:blip r:embed="rId7"/>
                <a:stretch>
                  <a:fillRect r="-543"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églalap 50"/>
              <p:cNvSpPr/>
              <p:nvPr/>
            </p:nvSpPr>
            <p:spPr>
              <a:xfrm>
                <a:off x="1016221" y="1495786"/>
                <a:ext cx="13518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a:latin typeface="Cambria Math" panose="02040503050406030204" pitchFamily="18" charset="0"/>
                        </a:rPr>
                        <m:t>−</m:t>
                      </m:r>
                      <m:r>
                        <m:rPr>
                          <m:sty m:val="p"/>
                        </m:rPr>
                        <a:rPr lang="hu-HU" altLang="hu-HU">
                          <a:latin typeface="Cambria Math" panose="02040503050406030204" pitchFamily="18" charset="0"/>
                        </a:rPr>
                        <m:t>sin</m:t>
                      </m:r>
                      <m:r>
                        <a:rPr lang="hu-HU" altLang="hu-HU" i="1">
                          <a:latin typeface="Cambria Math" panose="02040503050406030204" pitchFamily="18" charset="0"/>
                        </a:rPr>
                        <m:t>⁡(</m:t>
                      </m:r>
                      <m:r>
                        <a:rPr lang="hu-HU" altLang="hu-HU" i="1">
                          <a:latin typeface="Cambria Math" panose="02040503050406030204" pitchFamily="18" charset="0"/>
                          <a:ea typeface="Cambria Math" panose="02040503050406030204" pitchFamily="18" charset="0"/>
                        </a:rPr>
                        <m:t>𝜑</m:t>
                      </m:r>
                      <m:r>
                        <a:rPr lang="hu-HU" altLang="hu-HU"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1" name="Téglalap 50"/>
              <p:cNvSpPr>
                <a:spLocks noRot="1" noChangeAspect="1" noMove="1" noResize="1" noEditPoints="1" noAdjustHandles="1" noChangeArrowheads="1" noChangeShapeType="1" noTextEdit="1"/>
              </p:cNvSpPr>
              <p:nvPr/>
            </p:nvSpPr>
            <p:spPr>
              <a:xfrm>
                <a:off x="1016221" y="1495786"/>
                <a:ext cx="1351845" cy="461665"/>
              </a:xfrm>
              <a:prstGeom prst="rect">
                <a:avLst/>
              </a:prstGeom>
              <a:blipFill rotWithShape="1">
                <a:blip r:embed="rId8"/>
                <a:stretch>
                  <a:fillRect r="-905"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églalap 51"/>
              <p:cNvSpPr/>
              <p:nvPr/>
            </p:nvSpPr>
            <p:spPr>
              <a:xfrm>
                <a:off x="3776587" y="3479977"/>
                <a:ext cx="3754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𝒊</m:t>
                      </m:r>
                    </m:oMath>
                  </m:oMathPara>
                </a14:m>
                <a:endParaRPr lang="hu-HU" dirty="0"/>
              </a:p>
            </p:txBody>
          </p:sp>
        </mc:Choice>
        <mc:Fallback xmlns="">
          <p:sp>
            <p:nvSpPr>
              <p:cNvPr id="52" name="Téglalap 51"/>
              <p:cNvSpPr>
                <a:spLocks noRot="1" noChangeAspect="1" noMove="1" noResize="1" noEditPoints="1" noAdjustHandles="1" noChangeArrowheads="1" noChangeShapeType="1" noTextEdit="1"/>
              </p:cNvSpPr>
              <p:nvPr/>
            </p:nvSpPr>
            <p:spPr>
              <a:xfrm>
                <a:off x="3776587" y="3479977"/>
                <a:ext cx="375424" cy="46166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églalap 56"/>
              <p:cNvSpPr/>
              <p:nvPr/>
            </p:nvSpPr>
            <p:spPr>
              <a:xfrm>
                <a:off x="250615" y="3460805"/>
                <a:ext cx="6046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a:rPr>
                        <m:t>𝒊</m:t>
                      </m:r>
                    </m:oMath>
                  </m:oMathPara>
                </a14:m>
                <a:endParaRPr lang="hu-HU" dirty="0"/>
              </a:p>
            </p:txBody>
          </p:sp>
        </mc:Choice>
        <mc:Fallback xmlns="">
          <p:sp>
            <p:nvSpPr>
              <p:cNvPr id="57" name="Téglalap 56"/>
              <p:cNvSpPr>
                <a:spLocks noRot="1" noChangeAspect="1" noMove="1" noResize="1" noEditPoints="1" noAdjustHandles="1" noChangeArrowheads="1" noChangeShapeType="1" noTextEdit="1"/>
              </p:cNvSpPr>
              <p:nvPr/>
            </p:nvSpPr>
            <p:spPr>
              <a:xfrm>
                <a:off x="250615" y="3460805"/>
                <a:ext cx="604653" cy="46166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églalap 57"/>
              <p:cNvSpPr/>
              <p:nvPr/>
            </p:nvSpPr>
            <p:spPr>
              <a:xfrm>
                <a:off x="2149968" y="1814489"/>
                <a:ext cx="3818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𝒋</m:t>
                      </m:r>
                    </m:oMath>
                  </m:oMathPara>
                </a14:m>
                <a:endParaRPr lang="hu-HU" dirty="0"/>
              </a:p>
            </p:txBody>
          </p:sp>
        </mc:Choice>
        <mc:Fallback xmlns="">
          <p:sp>
            <p:nvSpPr>
              <p:cNvPr id="58" name="Téglalap 57"/>
              <p:cNvSpPr>
                <a:spLocks noRot="1" noChangeAspect="1" noMove="1" noResize="1" noEditPoints="1" noAdjustHandles="1" noChangeArrowheads="1" noChangeShapeType="1" noTextEdit="1"/>
              </p:cNvSpPr>
              <p:nvPr/>
            </p:nvSpPr>
            <p:spPr>
              <a:xfrm>
                <a:off x="2149968" y="1814489"/>
                <a:ext cx="381836" cy="461665"/>
              </a:xfrm>
              <a:prstGeom prst="rect">
                <a:avLst/>
              </a:prstGeom>
              <a:blipFill rotWithShape="1">
                <a:blip r:embed="rId11"/>
                <a:stretch>
                  <a:fillRect l="-1613" r="-3226"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églalap 58"/>
              <p:cNvSpPr/>
              <p:nvPr/>
            </p:nvSpPr>
            <p:spPr>
              <a:xfrm>
                <a:off x="1009557" y="2140121"/>
                <a:ext cx="4619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𝒋</m:t>
                      </m:r>
                      <m:r>
                        <a:rPr lang="en-US" i="1">
                          <a:latin typeface="Cambria Math"/>
                        </a:rPr>
                        <m:t>′</m:t>
                      </m:r>
                    </m:oMath>
                  </m:oMathPara>
                </a14:m>
                <a:endParaRPr lang="hu-HU" dirty="0"/>
              </a:p>
            </p:txBody>
          </p:sp>
        </mc:Choice>
        <mc:Fallback xmlns="">
          <p:sp>
            <p:nvSpPr>
              <p:cNvPr id="59" name="Téglalap 58"/>
              <p:cNvSpPr>
                <a:spLocks noRot="1" noChangeAspect="1" noMove="1" noResize="1" noEditPoints="1" noAdjustHandles="1" noChangeArrowheads="1" noChangeShapeType="1" noTextEdit="1"/>
              </p:cNvSpPr>
              <p:nvPr/>
            </p:nvSpPr>
            <p:spPr>
              <a:xfrm>
                <a:off x="1009557" y="2140121"/>
                <a:ext cx="461985" cy="461665"/>
              </a:xfrm>
              <a:prstGeom prst="rect">
                <a:avLst/>
              </a:prstGeom>
              <a:blipFill rotWithShape="1">
                <a:blip r:embed="rId12"/>
                <a:stretch>
                  <a:fillRect l="-4000" r="-5333"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églalap 59"/>
              <p:cNvSpPr/>
              <p:nvPr/>
            </p:nvSpPr>
            <p:spPr>
              <a:xfrm>
                <a:off x="3504893" y="2563082"/>
                <a:ext cx="4555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𝒊</m:t>
                      </m:r>
                      <m:r>
                        <a:rPr lang="en-US" i="1">
                          <a:latin typeface="Cambria Math"/>
                        </a:rPr>
                        <m:t>′</m:t>
                      </m:r>
                    </m:oMath>
                  </m:oMathPara>
                </a14:m>
                <a:endParaRPr lang="hu-HU" dirty="0"/>
              </a:p>
            </p:txBody>
          </p:sp>
        </mc:Choice>
        <mc:Fallback xmlns="">
          <p:sp>
            <p:nvSpPr>
              <p:cNvPr id="60" name="Téglalap 59"/>
              <p:cNvSpPr>
                <a:spLocks noRot="1" noChangeAspect="1" noMove="1" noResize="1" noEditPoints="1" noAdjustHandles="1" noChangeArrowheads="1" noChangeShapeType="1" noTextEdit="1"/>
              </p:cNvSpPr>
              <p:nvPr/>
            </p:nvSpPr>
            <p:spPr>
              <a:xfrm>
                <a:off x="3504893" y="2563082"/>
                <a:ext cx="455573" cy="46166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Szövegdoboz 56"/>
              <p:cNvSpPr txBox="1"/>
              <p:nvPr/>
            </p:nvSpPr>
            <p:spPr>
              <a:xfrm>
                <a:off x="623100" y="5770869"/>
                <a:ext cx="3227294"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a:rPr>
                          </m:ctrlPr>
                        </m:dPr>
                        <m:e>
                          <m:sSup>
                            <m:sSupPr>
                              <m:ctrlPr>
                                <a:rPr lang="en-US" b="0" i="1">
                                  <a:latin typeface="Cambria Math"/>
                                </a:rPr>
                              </m:ctrlPr>
                            </m:sSupPr>
                            <m:e>
                              <m:r>
                                <a:rPr lang="en-US" b="0" i="1">
                                  <a:latin typeface="Cambria Math"/>
                                </a:rPr>
                                <m:t>𝑥</m:t>
                              </m:r>
                            </m:e>
                            <m:sup>
                              <m:r>
                                <a:rPr lang="en-US" b="0" i="1">
                                  <a:latin typeface="Cambria Math"/>
                                </a:rPr>
                                <m:t>′</m:t>
                              </m:r>
                            </m:sup>
                          </m:sSup>
                          <m:r>
                            <a:rPr lang="en-US" b="0" i="1">
                              <a:latin typeface="Cambria Math"/>
                            </a:rPr>
                            <m:t>,</m:t>
                          </m:r>
                          <m:sSup>
                            <m:sSupPr>
                              <m:ctrlPr>
                                <a:rPr lang="en-US" b="0" i="1">
                                  <a:latin typeface="Cambria Math"/>
                                </a:rPr>
                              </m:ctrlPr>
                            </m:sSupPr>
                            <m:e>
                              <m:r>
                                <a:rPr lang="en-US" b="0" i="1">
                                  <a:latin typeface="Cambria Math"/>
                                </a:rPr>
                                <m:t>𝑦</m:t>
                              </m:r>
                            </m:e>
                            <m:sup>
                              <m:r>
                                <a:rPr lang="en-US" b="0" i="1">
                                  <a:latin typeface="Cambria Math"/>
                                </a:rPr>
                                <m:t>′</m:t>
                              </m:r>
                            </m:sup>
                          </m:sSup>
                          <m:r>
                            <a:rPr lang="en-US" b="0" i="1">
                              <a:latin typeface="Cambria Math"/>
                            </a:rPr>
                            <m:t>,1</m:t>
                          </m:r>
                        </m:e>
                      </m:d>
                      <m:r>
                        <a:rPr lang="en-US" b="0" i="1">
                          <a:latin typeface="Cambria Math"/>
                        </a:rPr>
                        <m:t>=</m:t>
                      </m:r>
                      <m:r>
                        <a:rPr lang="en-US" i="1">
                          <a:latin typeface="Cambria Math"/>
                        </a:rPr>
                        <m:t>[</m:t>
                      </m:r>
                      <m:r>
                        <a:rPr lang="en-US" b="0" i="1">
                          <a:latin typeface="Cambria Math"/>
                        </a:rPr>
                        <m:t>𝑥</m:t>
                      </m:r>
                      <m:r>
                        <a:rPr lang="en-US" b="0" i="1">
                          <a:latin typeface="Cambria Math"/>
                        </a:rPr>
                        <m:t>,</m:t>
                      </m:r>
                      <m:r>
                        <a:rPr lang="en-US" b="0" i="1">
                          <a:latin typeface="Cambria Math"/>
                        </a:rPr>
                        <m:t>𝑦</m:t>
                      </m:r>
                      <m:r>
                        <a:rPr lang="en-US" b="0" i="1">
                          <a:latin typeface="Cambria Math"/>
                        </a:rPr>
                        <m:t>,1]</m:t>
                      </m:r>
                    </m:oMath>
                  </m:oMathPara>
                </a14:m>
                <a:endParaRPr lang="en-US" dirty="0"/>
              </a:p>
            </p:txBody>
          </p:sp>
        </mc:Choice>
        <mc:Fallback xmlns="">
          <p:sp>
            <p:nvSpPr>
              <p:cNvPr id="61" name="Szövegdoboz 56"/>
              <p:cNvSpPr txBox="1">
                <a:spLocks noRot="1" noChangeAspect="1" noMove="1" noResize="1" noEditPoints="1" noAdjustHandles="1" noChangeArrowheads="1" noChangeShapeType="1" noTextEdit="1"/>
              </p:cNvSpPr>
              <p:nvPr/>
            </p:nvSpPr>
            <p:spPr>
              <a:xfrm>
                <a:off x="623100" y="5770869"/>
                <a:ext cx="3227294" cy="52322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églalap 61"/>
              <p:cNvSpPr/>
              <p:nvPr/>
            </p:nvSpPr>
            <p:spPr>
              <a:xfrm>
                <a:off x="8113047" y="1448780"/>
                <a:ext cx="3846053" cy="1474506"/>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rPr>
                          </m:ctrlPr>
                        </m:dPr>
                        <m:e>
                          <m:m>
                            <m:mPr>
                              <m:mcs>
                                <m:mc>
                                  <m:mcPr>
                                    <m:count m:val="2"/>
                                    <m:mcJc m:val="center"/>
                                  </m:mcPr>
                                </m:mc>
                              </m:mcs>
                              <m:ctrlPr>
                                <a:rPr lang="en-US" sz="2400" b="0" i="1">
                                  <a:latin typeface="Cambria Math"/>
                                </a:rPr>
                              </m:ctrlPr>
                            </m:mPr>
                            <m:mr>
                              <m:e>
                                <m:m>
                                  <m:mPr>
                                    <m:mcs>
                                      <m:mc>
                                        <m:mcPr>
                                          <m:count m:val="2"/>
                                          <m:mcJc m:val="center"/>
                                        </m:mcPr>
                                      </m:mc>
                                    </m:mcs>
                                    <m:ctrlPr>
                                      <a:rPr lang="en-US" sz="2400" b="0" i="1">
                                        <a:latin typeface="Cambria Math"/>
                                      </a:rPr>
                                    </m:ctrlPr>
                                  </m:mPr>
                                  <m:mr>
                                    <m:e>
                                      <m:r>
                                        <m:rPr>
                                          <m:sty m:val="p"/>
                                        </m:rPr>
                                        <a:rPr lang="hu-HU" altLang="hu-HU" sz="2400" b="0">
                                          <a:latin typeface="Cambria Math" panose="02040503050406030204" pitchFamily="18" charset="0"/>
                                        </a:rPr>
                                        <m:t>cos</m:t>
                                      </m:r>
                                      <m:r>
                                        <a:rPr lang="hu-HU" altLang="hu-HU" sz="2400" b="0" i="1">
                                          <a:latin typeface="Cambria Math" panose="02040503050406030204" pitchFamily="18" charset="0"/>
                                        </a:rPr>
                                        <m:t>⁡(</m:t>
                                      </m:r>
                                      <m:r>
                                        <a:rPr lang="hu-HU" altLang="hu-HU" sz="2400" b="0" i="1">
                                          <a:latin typeface="Cambria Math" panose="02040503050406030204" pitchFamily="18" charset="0"/>
                                          <a:ea typeface="Cambria Math" panose="02040503050406030204" pitchFamily="18" charset="0"/>
                                        </a:rPr>
                                        <m:t>𝜑</m:t>
                                      </m:r>
                                      <m:r>
                                        <a:rPr lang="hu-HU" altLang="hu-HU" sz="2400" b="0" i="1">
                                          <a:latin typeface="Cambria Math" panose="02040503050406030204" pitchFamily="18" charset="0"/>
                                          <a:ea typeface="Cambria Math" panose="02040503050406030204" pitchFamily="18" charset="0"/>
                                        </a:rPr>
                                        <m:t>)</m:t>
                                      </m:r>
                                    </m:e>
                                    <m:e>
                                      <m:r>
                                        <m:rPr>
                                          <m:sty m:val="p"/>
                                        </m:rPr>
                                        <a:rPr lang="hu-HU" altLang="hu-HU" sz="2400" b="0">
                                          <a:latin typeface="Cambria Math" panose="02040503050406030204" pitchFamily="18" charset="0"/>
                                        </a:rPr>
                                        <m:t>sin</m:t>
                                      </m:r>
                                      <m:r>
                                        <a:rPr lang="hu-HU" altLang="hu-HU" sz="2400" b="0" i="1">
                                          <a:latin typeface="Cambria Math" panose="02040503050406030204" pitchFamily="18" charset="0"/>
                                        </a:rPr>
                                        <m:t>⁡(</m:t>
                                      </m:r>
                                      <m:r>
                                        <a:rPr lang="hu-HU" altLang="hu-HU" sz="2400" b="0" i="1">
                                          <a:latin typeface="Cambria Math" panose="02040503050406030204" pitchFamily="18" charset="0"/>
                                          <a:ea typeface="Cambria Math" panose="02040503050406030204" pitchFamily="18" charset="0"/>
                                        </a:rPr>
                                        <m:t>𝜑</m:t>
                                      </m:r>
                                      <m:r>
                                        <a:rPr lang="hu-HU" altLang="hu-HU" sz="2400" b="0" i="1">
                                          <a:latin typeface="Cambria Math" panose="02040503050406030204" pitchFamily="18" charset="0"/>
                                          <a:ea typeface="Cambria Math" panose="02040503050406030204" pitchFamily="18" charset="0"/>
                                        </a:rPr>
                                        <m:t>)</m:t>
                                      </m:r>
                                    </m:e>
                                  </m:mr>
                                  <m:mr>
                                    <m:e>
                                      <m:r>
                                        <a:rPr lang="en-US" altLang="hu-HU" sz="2400" b="0">
                                          <a:latin typeface="Cambria Math" panose="02040503050406030204" pitchFamily="18" charset="0"/>
                                        </a:rPr>
                                        <m:t>−</m:t>
                                      </m:r>
                                      <m:r>
                                        <m:rPr>
                                          <m:sty m:val="p"/>
                                        </m:rPr>
                                        <a:rPr lang="hu-HU" altLang="hu-HU" sz="2400" b="0">
                                          <a:latin typeface="Cambria Math" panose="02040503050406030204" pitchFamily="18" charset="0"/>
                                        </a:rPr>
                                        <m:t>sin</m:t>
                                      </m:r>
                                      <m:r>
                                        <a:rPr lang="hu-HU" altLang="hu-HU" sz="2400" b="0" i="1">
                                          <a:latin typeface="Cambria Math" panose="02040503050406030204" pitchFamily="18" charset="0"/>
                                        </a:rPr>
                                        <m:t>⁡(</m:t>
                                      </m:r>
                                      <m:r>
                                        <a:rPr lang="hu-HU" altLang="hu-HU" sz="2400" b="0" i="1">
                                          <a:latin typeface="Cambria Math" panose="02040503050406030204" pitchFamily="18" charset="0"/>
                                          <a:ea typeface="Cambria Math" panose="02040503050406030204" pitchFamily="18" charset="0"/>
                                        </a:rPr>
                                        <m:t>𝜑</m:t>
                                      </m:r>
                                      <m:r>
                                        <a:rPr lang="hu-HU" altLang="hu-HU" sz="2400" b="0" i="1">
                                          <a:latin typeface="Cambria Math" panose="02040503050406030204" pitchFamily="18" charset="0"/>
                                          <a:ea typeface="Cambria Math" panose="02040503050406030204" pitchFamily="18" charset="0"/>
                                        </a:rPr>
                                        <m:t>)</m:t>
                                      </m:r>
                                    </m:e>
                                    <m:e>
                                      <m:r>
                                        <m:rPr>
                                          <m:sty m:val="p"/>
                                        </m:rPr>
                                        <a:rPr lang="hu-HU" altLang="hu-HU" sz="2400" b="0">
                                          <a:latin typeface="Cambria Math" panose="02040503050406030204" pitchFamily="18" charset="0"/>
                                        </a:rPr>
                                        <m:t>cos</m:t>
                                      </m:r>
                                      <m:r>
                                        <a:rPr lang="hu-HU" altLang="hu-HU" sz="2400" b="0" i="1">
                                          <a:latin typeface="Cambria Math" panose="02040503050406030204" pitchFamily="18" charset="0"/>
                                        </a:rPr>
                                        <m:t>⁡(</m:t>
                                      </m:r>
                                      <m:r>
                                        <a:rPr lang="hu-HU" altLang="hu-HU" sz="2400" b="0" i="1">
                                          <a:latin typeface="Cambria Math" panose="02040503050406030204" pitchFamily="18" charset="0"/>
                                          <a:ea typeface="Cambria Math" panose="02040503050406030204" pitchFamily="18" charset="0"/>
                                        </a:rPr>
                                        <m:t>𝜑</m:t>
                                      </m:r>
                                      <m:r>
                                        <a:rPr lang="hu-HU" altLang="hu-HU" sz="2400" b="0" i="1">
                                          <a:latin typeface="Cambria Math" panose="02040503050406030204" pitchFamily="18" charset="0"/>
                                          <a:ea typeface="Cambria Math" panose="02040503050406030204" pitchFamily="18" charset="0"/>
                                        </a:rPr>
                                        <m:t>)</m:t>
                                      </m:r>
                                    </m:e>
                                  </m:mr>
                                </m:m>
                              </m:e>
                              <m:e>
                                <m:m>
                                  <m:mPr>
                                    <m:mcs>
                                      <m:mc>
                                        <m:mcPr>
                                          <m:count m:val="2"/>
                                          <m:mcJc m:val="center"/>
                                        </m:mcPr>
                                      </m:mc>
                                    </m:mcs>
                                    <m:ctrlPr>
                                      <a:rPr lang="en-US" sz="2400" b="0" i="1">
                                        <a:latin typeface="Cambria Math"/>
                                      </a:rPr>
                                    </m:ctrlPr>
                                  </m:mPr>
                                  <m:mr>
                                    <m:e>
                                      <m:r>
                                        <m:rPr>
                                          <m:brk m:alnAt="7"/>
                                        </m:rPr>
                                        <a:rPr lang="en-US" sz="2400" b="0" i="1">
                                          <a:latin typeface="Cambria Math" panose="02040503050406030204" pitchFamily="18" charset="0"/>
                                        </a:rPr>
                                        <m:t>0</m:t>
                                      </m:r>
                                    </m:e>
                                    <m:e>
                                      <m:r>
                                        <a:rPr lang="en-US" sz="2400" b="0" i="1">
                                          <a:latin typeface="Cambria Math" panose="02040503050406030204" pitchFamily="18" charset="0"/>
                                        </a:rPr>
                                        <m:t> 0</m:t>
                                      </m:r>
                                    </m:e>
                                  </m:mr>
                                  <m:mr>
                                    <m:e>
                                      <m:r>
                                        <a:rPr lang="en-US" sz="2400" b="0" i="1">
                                          <a:latin typeface="Cambria Math" panose="02040503050406030204" pitchFamily="18" charset="0"/>
                                        </a:rPr>
                                        <m:t>0</m:t>
                                      </m:r>
                                    </m:e>
                                    <m:e>
                                      <m:r>
                                        <a:rPr lang="en-US" sz="2400" b="0" i="1">
                                          <a:latin typeface="Cambria Math" panose="02040503050406030204" pitchFamily="18" charset="0"/>
                                        </a:rPr>
                                        <m:t> 0</m:t>
                                      </m:r>
                                    </m:e>
                                  </m:mr>
                                </m:m>
                              </m:e>
                            </m:mr>
                            <m:mr>
                              <m:e>
                                <m:m>
                                  <m:mPr>
                                    <m:mcs>
                                      <m:mc>
                                        <m:mcPr>
                                          <m:count m:val="2"/>
                                          <m:mcJc m:val="center"/>
                                        </m:mcPr>
                                      </m:mc>
                                    </m:mcs>
                                    <m:ctrlPr>
                                      <a:rPr lang="en-US" sz="2400" b="0" i="1">
                                        <a:latin typeface="Cambria Math"/>
                                      </a:rPr>
                                    </m:ctrlPr>
                                  </m:mPr>
                                  <m:mr>
                                    <m:e>
                                      <m:r>
                                        <a:rPr lang="en-US" sz="2400" b="0" i="1">
                                          <a:latin typeface="Cambria Math" panose="02040503050406030204" pitchFamily="18" charset="0"/>
                                        </a:rPr>
                                        <m:t>0</m:t>
                                      </m:r>
                                      <m:r>
                                        <a:rPr lang="hu-HU" sz="2400" b="0" i="1" smtClean="0">
                                          <a:latin typeface="Cambria Math"/>
                                        </a:rPr>
                                        <m:t>        </m:t>
                                      </m:r>
                                    </m:e>
                                    <m:e>
                                      <m:r>
                                        <a:rPr lang="hu-HU" sz="2400" b="0" i="1" smtClean="0">
                                          <a:latin typeface="Cambria Math"/>
                                        </a:rPr>
                                        <m:t>   </m:t>
                                      </m:r>
                                      <m:r>
                                        <a:rPr lang="en-US" sz="2400" b="0" i="1">
                                          <a:latin typeface="Cambria Math" panose="02040503050406030204" pitchFamily="18" charset="0"/>
                                        </a:rPr>
                                        <m:t>0</m:t>
                                      </m:r>
                                    </m:e>
                                  </m:mr>
                                  <m:mr>
                                    <m:e>
                                      <m:r>
                                        <a:rPr lang="hu-HU" sz="2400" b="0" i="1" smtClean="0">
                                          <a:latin typeface="Cambria Math"/>
                                        </a:rPr>
                                        <m:t>0        </m:t>
                                      </m:r>
                                    </m:e>
                                    <m:e>
                                      <m:r>
                                        <a:rPr lang="hu-HU" sz="2400" b="0" i="1" smtClean="0">
                                          <a:latin typeface="Cambria Math"/>
                                        </a:rPr>
                                        <m:t>   0</m:t>
                                      </m:r>
                                    </m:e>
                                  </m:mr>
                                </m:m>
                              </m:e>
                              <m:e>
                                <m:m>
                                  <m:mPr>
                                    <m:mcs>
                                      <m:mc>
                                        <m:mcPr>
                                          <m:count m:val="2"/>
                                          <m:mcJc m:val="center"/>
                                        </m:mcPr>
                                      </m:mc>
                                    </m:mcs>
                                    <m:ctrlPr>
                                      <a:rPr lang="en-US" sz="2400" b="0" i="1">
                                        <a:latin typeface="Cambria Math"/>
                                      </a:rPr>
                                    </m:ctrlPr>
                                  </m:mPr>
                                  <m:mr>
                                    <m:e>
                                      <m:r>
                                        <m:rPr>
                                          <m:brk m:alnAt="7"/>
                                        </m:rPr>
                                        <a:rPr lang="en-US" sz="2400" b="0" i="1">
                                          <a:latin typeface="Cambria Math" panose="02040503050406030204" pitchFamily="18" charset="0"/>
                                        </a:rPr>
                                        <m:t>1</m:t>
                                      </m:r>
                                    </m:e>
                                    <m:e>
                                      <m:r>
                                        <a:rPr lang="en-US" sz="2400" b="0" i="1">
                                          <a:latin typeface="Cambria Math" panose="02040503050406030204" pitchFamily="18" charset="0"/>
                                        </a:rPr>
                                        <m:t>0</m:t>
                                      </m:r>
                                    </m:e>
                                  </m:mr>
                                  <m:mr>
                                    <m:e>
                                      <m:r>
                                        <a:rPr lang="hu-HU" sz="2400" b="0" i="1" smtClean="0">
                                          <a:latin typeface="Cambria Math"/>
                                        </a:rPr>
                                        <m:t>0</m:t>
                                      </m:r>
                                    </m:e>
                                    <m:e>
                                      <m:r>
                                        <a:rPr lang="en-US" sz="2400" b="0" i="1">
                                          <a:latin typeface="Cambria Math" panose="02040503050406030204" pitchFamily="18" charset="0"/>
                                        </a:rPr>
                                        <m:t>1</m:t>
                                      </m:r>
                                    </m:e>
                                  </m:mr>
                                </m:m>
                              </m:e>
                            </m:mr>
                          </m:m>
                        </m:e>
                      </m:d>
                    </m:oMath>
                  </m:oMathPara>
                </a14:m>
                <a:endParaRPr lang="en-US" sz="2400" b="0" dirty="0"/>
              </a:p>
            </p:txBody>
          </p:sp>
        </mc:Choice>
        <mc:Fallback xmlns="">
          <p:sp>
            <p:nvSpPr>
              <p:cNvPr id="62" name="Téglalap 61"/>
              <p:cNvSpPr>
                <a:spLocks noRot="1" noChangeAspect="1" noMove="1" noResize="1" noEditPoints="1" noAdjustHandles="1" noChangeArrowheads="1" noChangeShapeType="1" noTextEdit="1"/>
              </p:cNvSpPr>
              <p:nvPr/>
            </p:nvSpPr>
            <p:spPr>
              <a:xfrm>
                <a:off x="8113047" y="1448780"/>
                <a:ext cx="3846053" cy="1474506"/>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Szövegdoboz 56"/>
              <p:cNvSpPr txBox="1"/>
              <p:nvPr/>
            </p:nvSpPr>
            <p:spPr>
              <a:xfrm>
                <a:off x="4979876" y="2431649"/>
                <a:ext cx="3400546" cy="461665"/>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a:latin typeface="Cambria Math"/>
                            </a:rPr>
                          </m:ctrlPr>
                        </m:dPr>
                        <m:e>
                          <m:sSup>
                            <m:sSupPr>
                              <m:ctrlPr>
                                <a:rPr lang="en-US" sz="2400" b="0" i="1">
                                  <a:latin typeface="Cambria Math"/>
                                </a:rPr>
                              </m:ctrlPr>
                            </m:sSupPr>
                            <m:e>
                              <m:r>
                                <a:rPr lang="en-US" sz="2400" b="0" i="1">
                                  <a:latin typeface="Cambria Math"/>
                                </a:rPr>
                                <m:t>𝑥</m:t>
                              </m:r>
                            </m:e>
                            <m:sup>
                              <m:r>
                                <a:rPr lang="en-US" sz="2400" b="0" i="1">
                                  <a:latin typeface="Cambria Math"/>
                                </a:rPr>
                                <m:t>′</m:t>
                              </m:r>
                            </m:sup>
                          </m:sSup>
                          <m:r>
                            <a:rPr lang="en-US" sz="2400" b="0" i="1">
                              <a:latin typeface="Cambria Math"/>
                            </a:rPr>
                            <m:t>,</m:t>
                          </m:r>
                          <m:sSup>
                            <m:sSupPr>
                              <m:ctrlPr>
                                <a:rPr lang="en-US" sz="2400" b="0" i="1">
                                  <a:latin typeface="Cambria Math"/>
                                </a:rPr>
                              </m:ctrlPr>
                            </m:sSupPr>
                            <m:e>
                              <m:r>
                                <a:rPr lang="en-US" sz="2400" b="0" i="1">
                                  <a:latin typeface="Cambria Math"/>
                                </a:rPr>
                                <m:t>𝑦</m:t>
                              </m:r>
                            </m:e>
                            <m:sup>
                              <m:r>
                                <a:rPr lang="en-US" sz="2400" b="0" i="1">
                                  <a:latin typeface="Cambria Math"/>
                                </a:rPr>
                                <m:t>′</m:t>
                              </m:r>
                            </m:sup>
                          </m:sSup>
                          <m:r>
                            <a:rPr lang="en-US" sz="2400" b="0" i="1">
                              <a:latin typeface="Cambria Math" panose="02040503050406030204" pitchFamily="18" charset="0"/>
                            </a:rPr>
                            <m:t>,</m:t>
                          </m:r>
                          <m:r>
                            <a:rPr lang="en-US" sz="2400" b="0" i="1">
                              <a:latin typeface="Cambria Math" panose="02040503050406030204" pitchFamily="18" charset="0"/>
                            </a:rPr>
                            <m:t>𝑧</m:t>
                          </m:r>
                          <m:r>
                            <a:rPr lang="en-US" sz="2400" b="0" i="1">
                              <a:latin typeface="Cambria Math" panose="02040503050406030204" pitchFamily="18" charset="0"/>
                            </a:rPr>
                            <m:t>′,1</m:t>
                          </m:r>
                        </m:e>
                      </m:d>
                      <m:r>
                        <a:rPr lang="en-US" sz="2400" b="0" i="1">
                          <a:latin typeface="Cambria Math"/>
                        </a:rPr>
                        <m:t>=</m:t>
                      </m:r>
                      <m:r>
                        <a:rPr lang="en-US" sz="2400" i="1">
                          <a:latin typeface="Cambria Math"/>
                        </a:rPr>
                        <m:t>[</m:t>
                      </m:r>
                      <m:r>
                        <a:rPr lang="en-US" sz="2400" b="0" i="1">
                          <a:latin typeface="Cambria Math"/>
                        </a:rPr>
                        <m:t>𝑥</m:t>
                      </m:r>
                      <m:r>
                        <a:rPr lang="en-US" sz="2400" b="0" i="1">
                          <a:latin typeface="Cambria Math"/>
                        </a:rPr>
                        <m:t>,</m:t>
                      </m:r>
                      <m:r>
                        <a:rPr lang="en-US" sz="2400" b="0" i="1">
                          <a:latin typeface="Cambria Math"/>
                        </a:rPr>
                        <m:t>𝑦</m:t>
                      </m:r>
                      <m:r>
                        <a:rPr lang="en-US" sz="2400" b="0" i="1">
                          <a:latin typeface="Cambria Math"/>
                        </a:rPr>
                        <m:t>,</m:t>
                      </m:r>
                      <m:r>
                        <a:rPr lang="en-US" sz="2400" b="0" i="1">
                          <a:latin typeface="Cambria Math" panose="02040503050406030204" pitchFamily="18" charset="0"/>
                        </a:rPr>
                        <m:t>𝑧</m:t>
                      </m:r>
                      <m:r>
                        <a:rPr lang="en-US" sz="2400" b="0" i="1">
                          <a:latin typeface="Cambria Math" panose="02040503050406030204" pitchFamily="18" charset="0"/>
                        </a:rPr>
                        <m:t>,1]</m:t>
                      </m:r>
                    </m:oMath>
                  </m:oMathPara>
                </a14:m>
                <a:endParaRPr lang="en-US" sz="2400" dirty="0"/>
              </a:p>
            </p:txBody>
          </p:sp>
        </mc:Choice>
        <mc:Fallback xmlns="">
          <p:sp>
            <p:nvSpPr>
              <p:cNvPr id="63" name="Szövegdoboz 56"/>
              <p:cNvSpPr txBox="1">
                <a:spLocks noRot="1" noChangeAspect="1" noMove="1" noResize="1" noEditPoints="1" noAdjustHandles="1" noChangeArrowheads="1" noChangeShapeType="1" noTextEdit="1"/>
              </p:cNvSpPr>
              <p:nvPr/>
            </p:nvSpPr>
            <p:spPr>
              <a:xfrm>
                <a:off x="4979876" y="2431649"/>
                <a:ext cx="3400546" cy="461665"/>
              </a:xfrm>
              <a:prstGeom prst="rect">
                <a:avLst/>
              </a:prstGeom>
              <a:blipFill rotWithShape="1">
                <a:blip r:embed="rId16"/>
                <a:stretch>
                  <a:fillRect b="-18421"/>
                </a:stretch>
              </a:blipFill>
            </p:spPr>
            <p:txBody>
              <a:bodyPr/>
              <a:lstStyle/>
              <a:p>
                <a:r>
                  <a:rPr lang="en-US">
                    <a:noFill/>
                  </a:rPr>
                  <a:t> </a:t>
                </a:r>
              </a:p>
            </p:txBody>
          </p:sp>
        </mc:Fallback>
      </mc:AlternateContent>
      <p:sp>
        <p:nvSpPr>
          <p:cNvPr id="64" name="Cím 1"/>
          <p:cNvSpPr txBox="1">
            <a:spLocks/>
          </p:cNvSpPr>
          <p:nvPr/>
        </p:nvSpPr>
        <p:spPr>
          <a:xfrm>
            <a:off x="5231904" y="305780"/>
            <a:ext cx="673274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smtClean="0">
                <a:solidFill>
                  <a:srgbClr val="FF0000"/>
                </a:solidFill>
              </a:rPr>
              <a:t>z tengely körüli 3D </a:t>
            </a:r>
            <a:r>
              <a:rPr lang="en-US" dirty="0" err="1" smtClean="0">
                <a:solidFill>
                  <a:srgbClr val="FF0000"/>
                </a:solidFill>
              </a:rPr>
              <a:t>forgat</a:t>
            </a:r>
            <a:r>
              <a:rPr lang="hu-HU" dirty="0" smtClean="0">
                <a:solidFill>
                  <a:srgbClr val="FF0000"/>
                </a:solidFill>
              </a:rPr>
              <a:t>ás</a:t>
            </a:r>
            <a:endParaRPr lang="en-US" dirty="0">
              <a:solidFill>
                <a:srgbClr val="FF0000"/>
              </a:solidFill>
            </a:endParaRPr>
          </a:p>
        </p:txBody>
      </p:sp>
    </p:spTree>
    <p:extLst>
      <p:ext uri="{BB962C8B-B14F-4D97-AF65-F5344CB8AC3E}">
        <p14:creationId xmlns:p14="http://schemas.microsoft.com/office/powerpoint/2010/main" val="394933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0" y="404813"/>
            <a:ext cx="9144000" cy="1143000"/>
          </a:xfrm>
        </p:spPr>
        <p:txBody>
          <a:bodyPr/>
          <a:lstStyle/>
          <a:p>
            <a:pPr>
              <a:defRPr/>
            </a:pPr>
            <a:r>
              <a:rPr lang="en-US" dirty="0" smtClean="0">
                <a:solidFill>
                  <a:srgbClr val="FF0000"/>
                </a:solidFill>
              </a:rPr>
              <a:t>3D </a:t>
            </a:r>
            <a:r>
              <a:rPr lang="en-US" dirty="0">
                <a:solidFill>
                  <a:srgbClr val="FF0000"/>
                </a:solidFill>
              </a:rPr>
              <a:t>e</a:t>
            </a:r>
            <a:r>
              <a:rPr lang="hu-HU" dirty="0" err="1" smtClean="0">
                <a:solidFill>
                  <a:srgbClr val="FF0000"/>
                </a:solidFill>
              </a:rPr>
              <a:t>ltolás</a:t>
            </a:r>
            <a:endParaRPr lang="en-US" dirty="0" smtClean="0">
              <a:solidFill>
                <a:srgbClr val="FF0000"/>
              </a:solidFill>
            </a:endParaRPr>
          </a:p>
        </p:txBody>
      </p:sp>
      <p:sp>
        <p:nvSpPr>
          <p:cNvPr id="17412" name="AutoShape 16"/>
          <p:cNvSpPr>
            <a:spLocks noChangeArrowheads="1"/>
          </p:cNvSpPr>
          <p:nvPr/>
        </p:nvSpPr>
        <p:spPr bwMode="auto">
          <a:xfrm>
            <a:off x="2120179" y="2966244"/>
            <a:ext cx="9144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3200"/>
          </a:p>
        </p:txBody>
      </p:sp>
      <p:sp>
        <p:nvSpPr>
          <p:cNvPr id="17417" name="AutoShape 16"/>
          <p:cNvSpPr>
            <a:spLocks noChangeArrowheads="1"/>
          </p:cNvSpPr>
          <p:nvPr/>
        </p:nvSpPr>
        <p:spPr bwMode="auto">
          <a:xfrm>
            <a:off x="4425229" y="1835944"/>
            <a:ext cx="9144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7418" name="Jobbra nyíl 21"/>
          <p:cNvSpPr>
            <a:spLocks noChangeArrowheads="1"/>
          </p:cNvSpPr>
          <p:nvPr/>
        </p:nvSpPr>
        <p:spPr bwMode="auto">
          <a:xfrm rot="-1617978">
            <a:off x="3044105" y="2774156"/>
            <a:ext cx="1439863" cy="287338"/>
          </a:xfrm>
          <a:prstGeom prst="rightArrow">
            <a:avLst>
              <a:gd name="adj1" fmla="val 50000"/>
              <a:gd name="adj2" fmla="val 50110"/>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3" name="Téglalap 12"/>
              <p:cNvSpPr/>
              <p:nvPr/>
            </p:nvSpPr>
            <p:spPr>
              <a:xfrm>
                <a:off x="5925138" y="4149081"/>
                <a:ext cx="3375218" cy="1943609"/>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3200" b="0" i="1">
                              <a:latin typeface="Cambria Math"/>
                            </a:rPr>
                          </m:ctrlPr>
                        </m:dPr>
                        <m:e>
                          <m:m>
                            <m:mPr>
                              <m:mcs>
                                <m:mc>
                                  <m:mcPr>
                                    <m:count m:val="2"/>
                                    <m:mcJc m:val="center"/>
                                  </m:mcPr>
                                </m:mc>
                              </m:mcs>
                              <m:ctrlPr>
                                <a:rPr lang="en-US" sz="3200" b="0" i="1">
                                  <a:latin typeface="Cambria Math"/>
                                </a:rPr>
                              </m:ctrlPr>
                            </m:mPr>
                            <m:mr>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1</m:t>
                                      </m:r>
                                    </m:e>
                                    <m:e>
                                      <m:r>
                                        <a:rPr lang="en-US" sz="3200" b="0" i="1">
                                          <a:latin typeface="Cambria Math" panose="02040503050406030204" pitchFamily="18" charset="0"/>
                                        </a:rPr>
                                        <m:t> 0</m:t>
                                      </m:r>
                                    </m:e>
                                  </m:mr>
                                  <m:mr>
                                    <m:e>
                                      <m:r>
                                        <a:rPr lang="en-US" sz="3200" b="0" i="1">
                                          <a:latin typeface="Cambria Math" panose="02040503050406030204" pitchFamily="18" charset="0"/>
                                        </a:rPr>
                                        <m:t>0</m:t>
                                      </m:r>
                                    </m:e>
                                    <m:e>
                                      <m:r>
                                        <a:rPr lang="en-US" sz="3200" b="0" i="1">
                                          <a:latin typeface="Cambria Math" panose="02040503050406030204" pitchFamily="18" charset="0"/>
                                        </a:rPr>
                                        <m:t> 1</m:t>
                                      </m:r>
                                    </m:e>
                                  </m:mr>
                                </m:m>
                              </m:e>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0</m:t>
                                      </m:r>
                                    </m:e>
                                    <m:e>
                                      <m:r>
                                        <a:rPr lang="en-US" sz="3200" b="0" i="1">
                                          <a:latin typeface="Cambria Math" panose="02040503050406030204" pitchFamily="18" charset="0"/>
                                        </a:rPr>
                                        <m:t> 0</m:t>
                                      </m:r>
                                    </m:e>
                                  </m:mr>
                                  <m:mr>
                                    <m:e>
                                      <m:r>
                                        <a:rPr lang="en-US" sz="3200" b="0" i="1">
                                          <a:latin typeface="Cambria Math" panose="02040503050406030204" pitchFamily="18" charset="0"/>
                                        </a:rPr>
                                        <m:t>0</m:t>
                                      </m:r>
                                    </m:e>
                                    <m:e>
                                      <m:r>
                                        <a:rPr lang="en-US" sz="3200" b="0" i="1">
                                          <a:latin typeface="Cambria Math" panose="02040503050406030204" pitchFamily="18" charset="0"/>
                                        </a:rPr>
                                        <m:t> 0</m:t>
                                      </m:r>
                                    </m:e>
                                  </m:mr>
                                </m:m>
                              </m:e>
                            </m:mr>
                            <m:mr>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 </m:t>
                                      </m:r>
                                      <m:r>
                                        <a:rPr lang="en-US" sz="3200" b="0" i="1">
                                          <a:latin typeface="Cambria Math" panose="02040503050406030204" pitchFamily="18" charset="0"/>
                                        </a:rPr>
                                        <m:t> 0</m:t>
                                      </m:r>
                                    </m:e>
                                    <m:e>
                                      <m:r>
                                        <a:rPr lang="en-US" sz="3200" b="0" i="1">
                                          <a:latin typeface="Cambria Math" panose="02040503050406030204" pitchFamily="18" charset="0"/>
                                        </a:rPr>
                                        <m:t>0</m:t>
                                      </m:r>
                                    </m:e>
                                  </m:mr>
                                  <m:mr>
                                    <m:e>
                                      <m:sSub>
                                        <m:sSubPr>
                                          <m:ctrlPr>
                                            <a:rPr lang="en-US" sz="3200" b="0" i="1">
                                              <a:latin typeface="Cambria Math"/>
                                            </a:rPr>
                                          </m:ctrlPr>
                                        </m:sSubPr>
                                        <m:e>
                                          <m:r>
                                            <a:rPr lang="en-US" sz="3200" b="0" i="1">
                                              <a:latin typeface="Cambria Math" panose="02040503050406030204" pitchFamily="18" charset="0"/>
                                            </a:rPr>
                                            <m:t>𝑣</m:t>
                                          </m:r>
                                        </m:e>
                                        <m:sub>
                                          <m:r>
                                            <a:rPr lang="en-US" sz="3200" b="0" i="1">
                                              <a:latin typeface="Cambria Math" panose="02040503050406030204" pitchFamily="18" charset="0"/>
                                            </a:rPr>
                                            <m:t>𝑥</m:t>
                                          </m:r>
                                        </m:sub>
                                      </m:sSub>
                                    </m:e>
                                    <m:e>
                                      <m:sSub>
                                        <m:sSubPr>
                                          <m:ctrlPr>
                                            <a:rPr lang="en-US" sz="3200" b="0" i="1">
                                              <a:latin typeface="Cambria Math"/>
                                            </a:rPr>
                                          </m:ctrlPr>
                                        </m:sSubPr>
                                        <m:e>
                                          <m:r>
                                            <a:rPr lang="en-US" sz="3200" b="0" i="1">
                                              <a:latin typeface="Cambria Math" panose="02040503050406030204" pitchFamily="18" charset="0"/>
                                            </a:rPr>
                                            <m:t>𝑣</m:t>
                                          </m:r>
                                        </m:e>
                                        <m:sub>
                                          <m:r>
                                            <a:rPr lang="en-US" sz="3200" b="0" i="1">
                                              <a:latin typeface="Cambria Math" panose="02040503050406030204" pitchFamily="18" charset="0"/>
                                            </a:rPr>
                                            <m:t>𝑦</m:t>
                                          </m:r>
                                        </m:sub>
                                      </m:sSub>
                                    </m:e>
                                  </m:mr>
                                </m:m>
                              </m:e>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1</m:t>
                                      </m:r>
                                    </m:e>
                                    <m:e>
                                      <m:r>
                                        <a:rPr lang="en-US" sz="3200" b="0" i="1">
                                          <a:latin typeface="Cambria Math" panose="02040503050406030204" pitchFamily="18" charset="0"/>
                                        </a:rPr>
                                        <m:t>0</m:t>
                                      </m:r>
                                    </m:e>
                                  </m:mr>
                                  <m:mr>
                                    <m:e>
                                      <m:sSub>
                                        <m:sSubPr>
                                          <m:ctrlPr>
                                            <a:rPr lang="en-US" sz="3200" b="0" i="1">
                                              <a:latin typeface="Cambria Math"/>
                                            </a:rPr>
                                          </m:ctrlPr>
                                        </m:sSubPr>
                                        <m:e>
                                          <m:r>
                                            <a:rPr lang="en-US" sz="3200" b="0" i="1">
                                              <a:latin typeface="Cambria Math" panose="02040503050406030204" pitchFamily="18" charset="0"/>
                                            </a:rPr>
                                            <m:t>𝑣</m:t>
                                          </m:r>
                                        </m:e>
                                        <m:sub>
                                          <m:r>
                                            <a:rPr lang="en-US" sz="3200" b="0" i="1">
                                              <a:latin typeface="Cambria Math" panose="02040503050406030204" pitchFamily="18" charset="0"/>
                                            </a:rPr>
                                            <m:t>𝑧</m:t>
                                          </m:r>
                                        </m:sub>
                                      </m:sSub>
                                    </m:e>
                                    <m:e>
                                      <m:r>
                                        <a:rPr lang="en-US" sz="3200" b="0" i="1">
                                          <a:latin typeface="Cambria Math" panose="02040503050406030204" pitchFamily="18" charset="0"/>
                                        </a:rPr>
                                        <m:t>1</m:t>
                                      </m:r>
                                    </m:e>
                                  </m:mr>
                                </m:m>
                              </m:e>
                            </m:mr>
                          </m:m>
                        </m:e>
                      </m:d>
                    </m:oMath>
                  </m:oMathPara>
                </a14:m>
                <a:endParaRPr lang="en-US" sz="3200" b="0" dirty="0"/>
              </a:p>
            </p:txBody>
          </p:sp>
        </mc:Choice>
        <mc:Fallback xmlns="">
          <p:sp>
            <p:nvSpPr>
              <p:cNvPr id="13" name="Téglalap 12"/>
              <p:cNvSpPr>
                <a:spLocks noRot="1" noChangeAspect="1" noMove="1" noResize="1" noEditPoints="1" noAdjustHandles="1" noChangeArrowheads="1" noChangeShapeType="1" noTextEdit="1"/>
              </p:cNvSpPr>
              <p:nvPr/>
            </p:nvSpPr>
            <p:spPr>
              <a:xfrm>
                <a:off x="5925138" y="4149081"/>
                <a:ext cx="3375218" cy="1943609"/>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56"/>
              <p:cNvSpPr txBox="1"/>
              <p:nvPr/>
            </p:nvSpPr>
            <p:spPr>
              <a:xfrm>
                <a:off x="2280606" y="5525341"/>
                <a:ext cx="3939796"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a:rPr>
                          </m:ctrlPr>
                        </m:dPr>
                        <m:e>
                          <m:sSup>
                            <m:sSupPr>
                              <m:ctrlPr>
                                <a:rPr lang="en-US" b="0" i="1">
                                  <a:latin typeface="Cambria Math"/>
                                </a:rPr>
                              </m:ctrlPr>
                            </m:sSupPr>
                            <m:e>
                              <m:r>
                                <a:rPr lang="en-US" b="0" i="1">
                                  <a:latin typeface="Cambria Math"/>
                                </a:rPr>
                                <m:t>𝑥</m:t>
                              </m:r>
                            </m:e>
                            <m:sup>
                              <m:r>
                                <a:rPr lang="en-US" b="0" i="1">
                                  <a:latin typeface="Cambria Math"/>
                                </a:rPr>
                                <m:t>′</m:t>
                              </m:r>
                            </m:sup>
                          </m:sSup>
                          <m:r>
                            <a:rPr lang="en-US" b="0" i="1">
                              <a:latin typeface="Cambria Math"/>
                            </a:rPr>
                            <m:t>,</m:t>
                          </m:r>
                          <m:sSup>
                            <m:sSupPr>
                              <m:ctrlPr>
                                <a:rPr lang="en-US" b="0" i="1">
                                  <a:latin typeface="Cambria Math"/>
                                </a:rPr>
                              </m:ctrlPr>
                            </m:sSupPr>
                            <m:e>
                              <m:r>
                                <a:rPr lang="en-US" b="0" i="1">
                                  <a:latin typeface="Cambria Math"/>
                                </a:rPr>
                                <m:t>𝑦</m:t>
                              </m:r>
                            </m:e>
                            <m:sup>
                              <m:r>
                                <a:rPr lang="en-US" b="0" i="1">
                                  <a:latin typeface="Cambria Math"/>
                                </a:rPr>
                                <m:t>′</m:t>
                              </m:r>
                            </m:sup>
                          </m:sSup>
                          <m:r>
                            <a:rPr lang="en-US" b="0" i="1">
                              <a:latin typeface="Cambria Math" panose="02040503050406030204" pitchFamily="18" charset="0"/>
                            </a:rPr>
                            <m:t>,</m:t>
                          </m:r>
                          <m:r>
                            <a:rPr lang="en-US" b="0" i="1">
                              <a:latin typeface="Cambria Math" panose="02040503050406030204" pitchFamily="18" charset="0"/>
                            </a:rPr>
                            <m:t>𝑧</m:t>
                          </m:r>
                          <m:r>
                            <a:rPr lang="en-US" b="0" i="1">
                              <a:latin typeface="Cambria Math" panose="02040503050406030204" pitchFamily="18" charset="0"/>
                            </a:rPr>
                            <m:t>′,1</m:t>
                          </m:r>
                        </m:e>
                      </m:d>
                      <m:r>
                        <a:rPr lang="en-US" b="0" i="1">
                          <a:latin typeface="Cambria Math"/>
                        </a:rPr>
                        <m:t>=</m:t>
                      </m:r>
                      <m:r>
                        <a:rPr lang="en-US" i="1">
                          <a:latin typeface="Cambria Math"/>
                        </a:rPr>
                        <m:t>[</m:t>
                      </m:r>
                      <m:r>
                        <a:rPr lang="en-US" b="0" i="1">
                          <a:latin typeface="Cambria Math"/>
                        </a:rPr>
                        <m:t>𝑥</m:t>
                      </m:r>
                      <m:r>
                        <a:rPr lang="en-US" b="0" i="1">
                          <a:latin typeface="Cambria Math"/>
                        </a:rPr>
                        <m:t>,</m:t>
                      </m:r>
                      <m:r>
                        <a:rPr lang="en-US" b="0" i="1">
                          <a:latin typeface="Cambria Math"/>
                        </a:rPr>
                        <m:t>𝑦</m:t>
                      </m:r>
                      <m:r>
                        <a:rPr lang="en-US" b="0" i="1">
                          <a:latin typeface="Cambria Math"/>
                        </a:rPr>
                        <m:t>,</m:t>
                      </m:r>
                      <m:r>
                        <a:rPr lang="en-US" b="0" i="1">
                          <a:latin typeface="Cambria Math" panose="02040503050406030204" pitchFamily="18" charset="0"/>
                        </a:rPr>
                        <m:t>𝑧</m:t>
                      </m:r>
                      <m:r>
                        <a:rPr lang="en-US" b="0" i="1">
                          <a:latin typeface="Cambria Math" panose="02040503050406030204" pitchFamily="18" charset="0"/>
                        </a:rPr>
                        <m:t>,1]</m:t>
                      </m:r>
                    </m:oMath>
                  </m:oMathPara>
                </a14:m>
                <a:endParaRPr lang="en-US" dirty="0"/>
              </a:p>
            </p:txBody>
          </p:sp>
        </mc:Choice>
        <mc:Fallback xmlns="">
          <p:sp>
            <p:nvSpPr>
              <p:cNvPr id="14" name="Szövegdoboz 56"/>
              <p:cNvSpPr txBox="1">
                <a:spLocks noRot="1" noChangeAspect="1" noMove="1" noResize="1" noEditPoints="1" noAdjustHandles="1" noChangeArrowheads="1" noChangeShapeType="1" noTextEdit="1"/>
              </p:cNvSpPr>
              <p:nvPr/>
            </p:nvSpPr>
            <p:spPr>
              <a:xfrm>
                <a:off x="2280606" y="5525341"/>
                <a:ext cx="3939796" cy="52322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3647729" y="2967311"/>
                <a:ext cx="5341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𝒗</m:t>
                      </m:r>
                    </m:oMath>
                  </m:oMathPara>
                </a14:m>
                <a:endParaRPr lang="hu-HU" sz="3200" b="1" dirty="0"/>
              </a:p>
            </p:txBody>
          </p:sp>
        </mc:Choice>
        <mc:Fallback xmlns="">
          <p:sp>
            <p:nvSpPr>
              <p:cNvPr id="3" name="Téglalap 2"/>
              <p:cNvSpPr>
                <a:spLocks noRot="1" noChangeAspect="1" noMove="1" noResize="1" noEditPoints="1" noAdjustHandles="1" noChangeArrowheads="1" noChangeShapeType="1" noTextEdit="1"/>
              </p:cNvSpPr>
              <p:nvPr/>
            </p:nvSpPr>
            <p:spPr>
              <a:xfrm>
                <a:off x="3647729" y="2967311"/>
                <a:ext cx="534121" cy="584775"/>
              </a:xfrm>
              <a:prstGeom prst="rect">
                <a:avLst/>
              </a:prstGeom>
              <a:blipFill>
                <a:blip r:embed="rId5"/>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415603673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0" y="404813"/>
            <a:ext cx="9144000" cy="1143000"/>
          </a:xfrm>
        </p:spPr>
        <p:txBody>
          <a:bodyPr/>
          <a:lstStyle/>
          <a:p>
            <a:pPr>
              <a:defRPr/>
            </a:pPr>
            <a:r>
              <a:rPr lang="en-US" dirty="0" smtClean="0">
                <a:solidFill>
                  <a:srgbClr val="FF0000"/>
                </a:solidFill>
              </a:rPr>
              <a:t>3D s</a:t>
            </a:r>
            <a:r>
              <a:rPr lang="hu-HU" dirty="0" err="1" smtClean="0">
                <a:solidFill>
                  <a:srgbClr val="FF0000"/>
                </a:solidFill>
              </a:rPr>
              <a:t>kálázás</a:t>
            </a:r>
            <a:endParaRPr lang="en-US" dirty="0" smtClean="0">
              <a:solidFill>
                <a:srgbClr val="FF0000"/>
              </a:solidFill>
            </a:endParaRPr>
          </a:p>
        </p:txBody>
      </p:sp>
      <p:sp>
        <p:nvSpPr>
          <p:cNvPr id="18436" name="AutoShape 16"/>
          <p:cNvSpPr>
            <a:spLocks noChangeArrowheads="1"/>
          </p:cNvSpPr>
          <p:nvPr/>
        </p:nvSpPr>
        <p:spPr bwMode="auto">
          <a:xfrm>
            <a:off x="2353432" y="3104964"/>
            <a:ext cx="9144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3200"/>
          </a:p>
        </p:txBody>
      </p:sp>
      <p:sp>
        <p:nvSpPr>
          <p:cNvPr id="18441" name="AutoShape 16"/>
          <p:cNvSpPr>
            <a:spLocks noChangeArrowheads="1"/>
          </p:cNvSpPr>
          <p:nvPr/>
        </p:nvSpPr>
        <p:spPr bwMode="auto">
          <a:xfrm>
            <a:off x="3650420" y="1954026"/>
            <a:ext cx="17780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8442" name="Jobbra nyíl 11"/>
          <p:cNvSpPr>
            <a:spLocks noChangeArrowheads="1"/>
          </p:cNvSpPr>
          <p:nvPr/>
        </p:nvSpPr>
        <p:spPr bwMode="auto">
          <a:xfrm rot="-1617978">
            <a:off x="3291646" y="2973201"/>
            <a:ext cx="776287" cy="382588"/>
          </a:xfrm>
          <a:prstGeom prst="rightArrow">
            <a:avLst>
              <a:gd name="adj1" fmla="val 50000"/>
              <a:gd name="adj2" fmla="val 50172"/>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2" name="Téglalap 11"/>
              <p:cNvSpPr/>
              <p:nvPr/>
            </p:nvSpPr>
            <p:spPr>
              <a:xfrm>
                <a:off x="5925138" y="4149081"/>
                <a:ext cx="3237168" cy="1966757"/>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3200" b="0" i="1">
                              <a:latin typeface="Cambria Math"/>
                            </a:rPr>
                          </m:ctrlPr>
                        </m:dPr>
                        <m:e>
                          <m:m>
                            <m:mPr>
                              <m:mcs>
                                <m:mc>
                                  <m:mcPr>
                                    <m:count m:val="2"/>
                                    <m:mcJc m:val="center"/>
                                  </m:mcPr>
                                </m:mc>
                              </m:mcs>
                              <m:ctrlPr>
                                <a:rPr lang="en-US" sz="3200" b="0" i="1">
                                  <a:latin typeface="Cambria Math"/>
                                </a:rPr>
                              </m:ctrlPr>
                            </m:mPr>
                            <m:mr>
                              <m:e>
                                <m:m>
                                  <m:mPr>
                                    <m:mcs>
                                      <m:mc>
                                        <m:mcPr>
                                          <m:count m:val="2"/>
                                          <m:mcJc m:val="center"/>
                                        </m:mcPr>
                                      </m:mc>
                                    </m:mcs>
                                    <m:ctrlPr>
                                      <a:rPr lang="en-US" sz="3200" b="0" i="1">
                                        <a:latin typeface="Cambria Math"/>
                                      </a:rPr>
                                    </m:ctrlPr>
                                  </m:mPr>
                                  <m:mr>
                                    <m:e>
                                      <m:sSub>
                                        <m:sSubPr>
                                          <m:ctrlPr>
                                            <a:rPr lang="en-US" sz="3200" b="0" i="1">
                                              <a:latin typeface="Cambria Math"/>
                                            </a:rPr>
                                          </m:ctrlPr>
                                        </m:sSubPr>
                                        <m:e>
                                          <m:r>
                                            <a:rPr lang="en-US" sz="3200" b="0" i="1">
                                              <a:latin typeface="Cambria Math" panose="02040503050406030204" pitchFamily="18" charset="0"/>
                                            </a:rPr>
                                            <m:t>𝑠</m:t>
                                          </m:r>
                                        </m:e>
                                        <m:sub>
                                          <m:r>
                                            <a:rPr lang="en-US" sz="3200" b="0" i="1">
                                              <a:latin typeface="Cambria Math" panose="02040503050406030204" pitchFamily="18" charset="0"/>
                                            </a:rPr>
                                            <m:t>𝑥</m:t>
                                          </m:r>
                                        </m:sub>
                                      </m:sSub>
                                    </m:e>
                                    <m:e>
                                      <m:r>
                                        <a:rPr lang="en-US" sz="3200" b="0" i="1">
                                          <a:latin typeface="Cambria Math" panose="02040503050406030204" pitchFamily="18" charset="0"/>
                                        </a:rPr>
                                        <m:t>0</m:t>
                                      </m:r>
                                    </m:e>
                                  </m:mr>
                                  <m:mr>
                                    <m:e>
                                      <m:r>
                                        <a:rPr lang="en-US" sz="3200" b="0" i="1">
                                          <a:latin typeface="Cambria Math" panose="02040503050406030204" pitchFamily="18" charset="0"/>
                                        </a:rPr>
                                        <m:t>  0</m:t>
                                      </m:r>
                                    </m:e>
                                    <m:e>
                                      <m:sSub>
                                        <m:sSubPr>
                                          <m:ctrlPr>
                                            <a:rPr lang="en-US" sz="3200" b="0" i="1">
                                              <a:latin typeface="Cambria Math"/>
                                            </a:rPr>
                                          </m:ctrlPr>
                                        </m:sSubPr>
                                        <m:e>
                                          <m:r>
                                            <a:rPr lang="en-US" sz="3200" b="0" i="1">
                                              <a:latin typeface="Cambria Math" panose="02040503050406030204" pitchFamily="18" charset="0"/>
                                            </a:rPr>
                                            <m:t>𝑠</m:t>
                                          </m:r>
                                        </m:e>
                                        <m:sub>
                                          <m:r>
                                            <a:rPr lang="en-US" sz="3200" b="0" i="1">
                                              <a:latin typeface="Cambria Math" panose="02040503050406030204" pitchFamily="18" charset="0"/>
                                            </a:rPr>
                                            <m:t>𝑦</m:t>
                                          </m:r>
                                        </m:sub>
                                      </m:sSub>
                                    </m:e>
                                  </m:mr>
                                </m:m>
                              </m:e>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0</m:t>
                                      </m:r>
                                    </m:e>
                                    <m:e>
                                      <m:r>
                                        <a:rPr lang="en-US" sz="3200" b="0" i="1">
                                          <a:latin typeface="Cambria Math" panose="02040503050406030204" pitchFamily="18" charset="0"/>
                                        </a:rPr>
                                        <m:t> 0</m:t>
                                      </m:r>
                                    </m:e>
                                  </m:mr>
                                  <m:mr>
                                    <m:e>
                                      <m:r>
                                        <a:rPr lang="en-US" sz="3200" b="0" i="1">
                                          <a:latin typeface="Cambria Math" panose="02040503050406030204" pitchFamily="18" charset="0"/>
                                        </a:rPr>
                                        <m:t>0</m:t>
                                      </m:r>
                                    </m:e>
                                    <m:e>
                                      <m:r>
                                        <a:rPr lang="en-US" sz="3200" b="0" i="1">
                                          <a:latin typeface="Cambria Math" panose="02040503050406030204" pitchFamily="18" charset="0"/>
                                        </a:rPr>
                                        <m:t> 0</m:t>
                                      </m:r>
                                    </m:e>
                                  </m:mr>
                                </m:m>
                              </m:e>
                            </m:mr>
                            <m:mr>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 </m:t>
                                      </m:r>
                                      <m:r>
                                        <a:rPr lang="en-US" sz="3200" b="0" i="1">
                                          <a:latin typeface="Cambria Math" panose="02040503050406030204" pitchFamily="18" charset="0"/>
                                        </a:rPr>
                                        <m:t>0</m:t>
                                      </m:r>
                                    </m:e>
                                    <m:e>
                                      <m:r>
                                        <a:rPr lang="en-US" sz="3200" b="0" i="1">
                                          <a:latin typeface="Cambria Math" panose="02040503050406030204" pitchFamily="18" charset="0"/>
                                        </a:rPr>
                                        <m:t> 0</m:t>
                                      </m:r>
                                    </m:e>
                                  </m:mr>
                                  <m:mr>
                                    <m:e>
                                      <m:r>
                                        <a:rPr lang="en-US" sz="3200" b="0" i="1">
                                          <a:latin typeface="Cambria Math" panose="02040503050406030204" pitchFamily="18" charset="0"/>
                                        </a:rPr>
                                        <m:t> 0</m:t>
                                      </m:r>
                                    </m:e>
                                    <m:e>
                                      <m:r>
                                        <a:rPr lang="en-US" sz="3200" b="0" i="1">
                                          <a:latin typeface="Cambria Math" panose="02040503050406030204" pitchFamily="18" charset="0"/>
                                        </a:rPr>
                                        <m:t> 0</m:t>
                                      </m:r>
                                    </m:e>
                                  </m:mr>
                                </m:m>
                              </m:e>
                              <m:e>
                                <m:m>
                                  <m:mPr>
                                    <m:mcs>
                                      <m:mc>
                                        <m:mcPr>
                                          <m:count m:val="2"/>
                                          <m:mcJc m:val="center"/>
                                        </m:mcPr>
                                      </m:mc>
                                    </m:mcs>
                                    <m:ctrlPr>
                                      <a:rPr lang="en-US" sz="3200" b="0" i="1">
                                        <a:latin typeface="Cambria Math"/>
                                      </a:rPr>
                                    </m:ctrlPr>
                                  </m:mPr>
                                  <m:mr>
                                    <m:e>
                                      <m:sSub>
                                        <m:sSubPr>
                                          <m:ctrlPr>
                                            <a:rPr lang="en-US" sz="3200" b="0" i="1">
                                              <a:latin typeface="Cambria Math"/>
                                            </a:rPr>
                                          </m:ctrlPr>
                                        </m:sSubPr>
                                        <m:e>
                                          <m:r>
                                            <a:rPr lang="en-US" sz="3200" b="0" i="1">
                                              <a:latin typeface="Cambria Math" panose="02040503050406030204" pitchFamily="18" charset="0"/>
                                            </a:rPr>
                                            <m:t>𝑠</m:t>
                                          </m:r>
                                        </m:e>
                                        <m:sub>
                                          <m:r>
                                            <a:rPr lang="en-US" sz="3200" b="0" i="1">
                                              <a:latin typeface="Cambria Math" panose="02040503050406030204" pitchFamily="18" charset="0"/>
                                            </a:rPr>
                                            <m:t>𝑧</m:t>
                                          </m:r>
                                        </m:sub>
                                      </m:sSub>
                                    </m:e>
                                    <m:e>
                                      <m:r>
                                        <a:rPr lang="en-US" sz="3200" b="0" i="1">
                                          <a:latin typeface="Cambria Math" panose="02040503050406030204" pitchFamily="18" charset="0"/>
                                        </a:rPr>
                                        <m:t>0</m:t>
                                      </m:r>
                                    </m:e>
                                  </m:mr>
                                  <m:mr>
                                    <m:e>
                                      <m:r>
                                        <a:rPr lang="en-US" sz="3200" b="0" i="1">
                                          <a:latin typeface="Cambria Math" panose="02040503050406030204" pitchFamily="18" charset="0"/>
                                        </a:rPr>
                                        <m:t>0</m:t>
                                      </m:r>
                                    </m:e>
                                    <m:e>
                                      <m:r>
                                        <a:rPr lang="en-US" sz="3200" b="0" i="1">
                                          <a:latin typeface="Cambria Math" panose="02040503050406030204" pitchFamily="18" charset="0"/>
                                        </a:rPr>
                                        <m:t>1</m:t>
                                      </m:r>
                                    </m:e>
                                  </m:mr>
                                </m:m>
                              </m:e>
                            </m:mr>
                          </m:m>
                        </m:e>
                      </m:d>
                    </m:oMath>
                  </m:oMathPara>
                </a14:m>
                <a:endParaRPr lang="en-US" sz="3200" b="0" dirty="0"/>
              </a:p>
            </p:txBody>
          </p:sp>
        </mc:Choice>
        <mc:Fallback xmlns="">
          <p:sp>
            <p:nvSpPr>
              <p:cNvPr id="12" name="Téglalap 11"/>
              <p:cNvSpPr>
                <a:spLocks noRot="1" noChangeAspect="1" noMove="1" noResize="1" noEditPoints="1" noAdjustHandles="1" noChangeArrowheads="1" noChangeShapeType="1" noTextEdit="1"/>
              </p:cNvSpPr>
              <p:nvPr/>
            </p:nvSpPr>
            <p:spPr>
              <a:xfrm>
                <a:off x="5925138" y="4149081"/>
                <a:ext cx="3237168" cy="1966757"/>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Szövegdoboz 56"/>
              <p:cNvSpPr txBox="1"/>
              <p:nvPr/>
            </p:nvSpPr>
            <p:spPr>
              <a:xfrm>
                <a:off x="2280606" y="5525341"/>
                <a:ext cx="3939796"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a:rPr>
                          </m:ctrlPr>
                        </m:dPr>
                        <m:e>
                          <m:sSup>
                            <m:sSupPr>
                              <m:ctrlPr>
                                <a:rPr lang="en-US" b="0" i="1">
                                  <a:latin typeface="Cambria Math"/>
                                </a:rPr>
                              </m:ctrlPr>
                            </m:sSupPr>
                            <m:e>
                              <m:r>
                                <a:rPr lang="en-US" b="0" i="1">
                                  <a:latin typeface="Cambria Math"/>
                                </a:rPr>
                                <m:t>𝑥</m:t>
                              </m:r>
                            </m:e>
                            <m:sup>
                              <m:r>
                                <a:rPr lang="en-US" b="0" i="1">
                                  <a:latin typeface="Cambria Math"/>
                                </a:rPr>
                                <m:t>′</m:t>
                              </m:r>
                            </m:sup>
                          </m:sSup>
                          <m:r>
                            <a:rPr lang="en-US" b="0" i="1">
                              <a:latin typeface="Cambria Math"/>
                            </a:rPr>
                            <m:t>,</m:t>
                          </m:r>
                          <m:sSup>
                            <m:sSupPr>
                              <m:ctrlPr>
                                <a:rPr lang="en-US" b="0" i="1">
                                  <a:latin typeface="Cambria Math"/>
                                </a:rPr>
                              </m:ctrlPr>
                            </m:sSupPr>
                            <m:e>
                              <m:r>
                                <a:rPr lang="en-US" b="0" i="1">
                                  <a:latin typeface="Cambria Math"/>
                                </a:rPr>
                                <m:t>𝑦</m:t>
                              </m:r>
                            </m:e>
                            <m:sup>
                              <m:r>
                                <a:rPr lang="en-US" b="0" i="1">
                                  <a:latin typeface="Cambria Math"/>
                                </a:rPr>
                                <m:t>′</m:t>
                              </m:r>
                            </m:sup>
                          </m:sSup>
                          <m:r>
                            <a:rPr lang="en-US" b="0" i="1">
                              <a:latin typeface="Cambria Math" panose="02040503050406030204" pitchFamily="18" charset="0"/>
                            </a:rPr>
                            <m:t>,</m:t>
                          </m:r>
                          <m:r>
                            <a:rPr lang="en-US" b="0" i="1">
                              <a:latin typeface="Cambria Math" panose="02040503050406030204" pitchFamily="18" charset="0"/>
                            </a:rPr>
                            <m:t>𝑧</m:t>
                          </m:r>
                          <m:r>
                            <a:rPr lang="en-US" b="0" i="1">
                              <a:latin typeface="Cambria Math" panose="02040503050406030204" pitchFamily="18" charset="0"/>
                            </a:rPr>
                            <m:t>′,1</m:t>
                          </m:r>
                        </m:e>
                      </m:d>
                      <m:r>
                        <a:rPr lang="en-US" b="0" i="1">
                          <a:latin typeface="Cambria Math"/>
                        </a:rPr>
                        <m:t>=</m:t>
                      </m:r>
                      <m:r>
                        <a:rPr lang="en-US" i="1">
                          <a:latin typeface="Cambria Math"/>
                        </a:rPr>
                        <m:t>[</m:t>
                      </m:r>
                      <m:r>
                        <a:rPr lang="en-US" b="0" i="1">
                          <a:latin typeface="Cambria Math"/>
                        </a:rPr>
                        <m:t>𝑥</m:t>
                      </m:r>
                      <m:r>
                        <a:rPr lang="en-US" b="0" i="1">
                          <a:latin typeface="Cambria Math"/>
                        </a:rPr>
                        <m:t>,</m:t>
                      </m:r>
                      <m:r>
                        <a:rPr lang="en-US" b="0" i="1">
                          <a:latin typeface="Cambria Math"/>
                        </a:rPr>
                        <m:t>𝑦</m:t>
                      </m:r>
                      <m:r>
                        <a:rPr lang="en-US" b="0" i="1">
                          <a:latin typeface="Cambria Math"/>
                        </a:rPr>
                        <m:t>,</m:t>
                      </m:r>
                      <m:r>
                        <a:rPr lang="en-US" b="0" i="1">
                          <a:latin typeface="Cambria Math" panose="02040503050406030204" pitchFamily="18" charset="0"/>
                        </a:rPr>
                        <m:t>𝑧</m:t>
                      </m:r>
                      <m:r>
                        <a:rPr lang="en-US" b="0" i="1">
                          <a:latin typeface="Cambria Math" panose="02040503050406030204" pitchFamily="18" charset="0"/>
                        </a:rPr>
                        <m:t>,1]</m:t>
                      </m:r>
                    </m:oMath>
                  </m:oMathPara>
                </a14:m>
                <a:endParaRPr lang="en-US" dirty="0"/>
              </a:p>
            </p:txBody>
          </p:sp>
        </mc:Choice>
        <mc:Fallback xmlns="">
          <p:sp>
            <p:nvSpPr>
              <p:cNvPr id="13" name="Szövegdoboz 56"/>
              <p:cNvSpPr txBox="1">
                <a:spLocks noRot="1" noChangeAspect="1" noMove="1" noResize="1" noEditPoints="1" noAdjustHandles="1" noChangeArrowheads="1" noChangeShapeType="1" noTextEdit="1"/>
              </p:cNvSpPr>
              <p:nvPr/>
            </p:nvSpPr>
            <p:spPr>
              <a:xfrm>
                <a:off x="2280606" y="5525341"/>
                <a:ext cx="3939796" cy="523220"/>
              </a:xfrm>
              <a:prstGeom prst="rect">
                <a:avLst/>
              </a:prstGeom>
              <a:blipFill>
                <a:blip r:embed="rId4"/>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23375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800459402</TotalTime>
  <Pages>57</Pages>
  <Words>2799</Words>
  <Application>Microsoft Office PowerPoint</Application>
  <PresentationFormat>Egyéni</PresentationFormat>
  <Paragraphs>268</Paragraphs>
  <Slides>19</Slides>
  <Notes>12</Notes>
  <HiddenSlides>0</HiddenSlides>
  <MMClips>1</MMClips>
  <ScaleCrop>false</ScaleCrop>
  <HeadingPairs>
    <vt:vector size="4" baseType="variant">
      <vt:variant>
        <vt:lpstr>Téma</vt:lpstr>
      </vt:variant>
      <vt:variant>
        <vt:i4>1</vt:i4>
      </vt:variant>
      <vt:variant>
        <vt:lpstr>Diacímek</vt:lpstr>
      </vt:variant>
      <vt:variant>
        <vt:i4>19</vt:i4>
      </vt:variant>
    </vt:vector>
  </HeadingPairs>
  <TitlesOfParts>
    <vt:vector size="20" baseType="lpstr">
      <vt:lpstr>Office-téma</vt:lpstr>
      <vt:lpstr>Affin transzformációk</vt:lpstr>
      <vt:lpstr>Transzformációk (Euklideszi geometria, Descartes koordináták)</vt:lpstr>
      <vt:lpstr>Külső nézet: pontot pontba, egyenest egyenesbe</vt:lpstr>
      <vt:lpstr>Szeretjük a mátrixokat, mert szorzásuk asszociatív</vt:lpstr>
      <vt:lpstr>mat4 osztály</vt:lpstr>
      <vt:lpstr>Affin transzformációk: Euklideszi geometria egyenes (és párhuzamosság) tartó transzformációi</vt:lpstr>
      <vt:lpstr>2D forgatás</vt:lpstr>
      <vt:lpstr>3D eltolás</vt:lpstr>
      <vt:lpstr>3D skálázás</vt:lpstr>
      <vt:lpstr>Pivot (fix) pont</vt:lpstr>
      <vt:lpstr>Pivot (fix) pont</vt:lpstr>
      <vt:lpstr>mat4 „konstruktorok”</vt:lpstr>
      <vt:lpstr>Homogén lineáris transzformációk</vt:lpstr>
      <vt:lpstr>Perspektíva</vt:lpstr>
      <vt:lpstr>Analitikus geometriák: külső nézet</vt:lpstr>
      <vt:lpstr>Homogén lineáris transzformációk tulajdonságai</vt:lpstr>
      <vt:lpstr>Homogén lineáris transzformációk: síkot síkba</vt:lpstr>
      <vt:lpstr>Középpontos vetítés (projekció)</vt:lpstr>
      <vt:lpstr>Átfordulási probléma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402</cp:revision>
  <cp:lastPrinted>1999-09-28T13:54:05Z</cp:lastPrinted>
  <dcterms:created xsi:type="dcterms:W3CDTF">1998-09-12T20:31:14Z</dcterms:created>
  <dcterms:modified xsi:type="dcterms:W3CDTF">2024-10-05T15:56:13Z</dcterms:modified>
</cp:coreProperties>
</file>