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3.xml" ContentType="application/vnd.openxmlformats-officedocument.presentationml.tags+xml"/>
  <Override PartName="/ppt/notesSlides/notesSlide28.xml" ContentType="application/vnd.openxmlformats-officedocument.presentationml.notesSlide+xml"/>
  <Override PartName="/ppt/tags/tag4.xml" ContentType="application/vnd.openxmlformats-officedocument.presentationml.tags+xml"/>
  <Override PartName="/ppt/notesSlides/notesSlide29.xml" ContentType="application/vnd.openxmlformats-officedocument.presentationml.notesSlide+xml"/>
  <Override PartName="/ppt/tags/tag5.xml" ContentType="application/vnd.openxmlformats-officedocument.presentationml.tags+xml"/>
  <Override PartName="/ppt/notesSlides/notesSlide30.xml" ContentType="application/vnd.openxmlformats-officedocument.presentationml.notesSlide+xml"/>
  <Override PartName="/ppt/tags/tag6.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notesMasterIdLst>
    <p:notesMasterId r:id="rId60"/>
  </p:notesMasterIdLst>
  <p:handoutMasterIdLst>
    <p:handoutMasterId r:id="rId61"/>
  </p:handoutMasterIdLst>
  <p:sldIdLst>
    <p:sldId id="256" r:id="rId2"/>
    <p:sldId id="449" r:id="rId3"/>
    <p:sldId id="410" r:id="rId4"/>
    <p:sldId id="432" r:id="rId5"/>
    <p:sldId id="405" r:id="rId6"/>
    <p:sldId id="406" r:id="rId7"/>
    <p:sldId id="426" r:id="rId8"/>
    <p:sldId id="428" r:id="rId9"/>
    <p:sldId id="433" r:id="rId10"/>
    <p:sldId id="444" r:id="rId11"/>
    <p:sldId id="450" r:id="rId12"/>
    <p:sldId id="407" r:id="rId13"/>
    <p:sldId id="430" r:id="rId14"/>
    <p:sldId id="440" r:id="rId15"/>
    <p:sldId id="434" r:id="rId16"/>
    <p:sldId id="273" r:id="rId17"/>
    <p:sldId id="292" r:id="rId18"/>
    <p:sldId id="390" r:id="rId19"/>
    <p:sldId id="274" r:id="rId20"/>
    <p:sldId id="389" r:id="rId21"/>
    <p:sldId id="294" r:id="rId22"/>
    <p:sldId id="374" r:id="rId23"/>
    <p:sldId id="275" r:id="rId24"/>
    <p:sldId id="347" r:id="rId25"/>
    <p:sldId id="384" r:id="rId26"/>
    <p:sldId id="391" r:id="rId27"/>
    <p:sldId id="441" r:id="rId28"/>
    <p:sldId id="436" r:id="rId29"/>
    <p:sldId id="300" r:id="rId30"/>
    <p:sldId id="447" r:id="rId31"/>
    <p:sldId id="448" r:id="rId32"/>
    <p:sldId id="435" r:id="rId33"/>
    <p:sldId id="439" r:id="rId34"/>
    <p:sldId id="438" r:id="rId35"/>
    <p:sldId id="419" r:id="rId36"/>
    <p:sldId id="425" r:id="rId37"/>
    <p:sldId id="394" r:id="rId38"/>
    <p:sldId id="400" r:id="rId39"/>
    <p:sldId id="399" r:id="rId40"/>
    <p:sldId id="413" r:id="rId41"/>
    <p:sldId id="414" r:id="rId42"/>
    <p:sldId id="446" r:id="rId43"/>
    <p:sldId id="357" r:id="rId44"/>
    <p:sldId id="360" r:id="rId45"/>
    <p:sldId id="353" r:id="rId46"/>
    <p:sldId id="324" r:id="rId47"/>
    <p:sldId id="339" r:id="rId48"/>
    <p:sldId id="338" r:id="rId49"/>
    <p:sldId id="340" r:id="rId50"/>
    <p:sldId id="365" r:id="rId51"/>
    <p:sldId id="368" r:id="rId52"/>
    <p:sldId id="331" r:id="rId53"/>
    <p:sldId id="332" r:id="rId54"/>
    <p:sldId id="333" r:id="rId55"/>
    <p:sldId id="334" r:id="rId56"/>
    <p:sldId id="335" r:id="rId57"/>
    <p:sldId id="337" r:id="rId58"/>
    <p:sldId id="445" r:id="rId59"/>
  </p:sldIdLst>
  <p:sldSz cx="9144000" cy="5143500" type="screen16x9"/>
  <p:notesSz cx="6648450" cy="9782175"/>
  <p:kinsoku lang="ja-JP" invalStChars="、。，．・：；？！゛゜ヽヾゝゞ々ー’”）〕］｝〉》」』】°‰′″℃￠％ぁぃぅぇぉっゃゅょゎァィゥェォッャュョヮヵヶ!%),.:;?]}｡｣､･ｧｨｩｪｫｬｭｮｯｰﾞﾟ" invalEndChars="‘“（〔［｛〈《「『【￥＄$([\{｢￡"/>
  <p:defaultTextStyle>
    <a:defPPr>
      <a:defRPr lang="hu-HU"/>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3081">
          <p15:clr>
            <a:srgbClr val="A4A3A4"/>
          </p15:clr>
        </p15:guide>
        <p15:guide id="2" pos="209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FFFF"/>
    <a:srgbClr val="D60093"/>
    <a:srgbClr val="33CC33"/>
    <a:srgbClr val="669900"/>
    <a:srgbClr val="B2B2B2"/>
    <a:srgbClr val="777777"/>
    <a:srgbClr val="CCFF33"/>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5" autoAdjust="0"/>
    <p:restoredTop sz="84160" autoAdjust="0"/>
  </p:normalViewPr>
  <p:slideViewPr>
    <p:cSldViewPr>
      <p:cViewPr>
        <p:scale>
          <a:sx n="102" d="100"/>
          <a:sy n="102" d="100"/>
        </p:scale>
        <p:origin x="-826" y="163"/>
      </p:cViewPr>
      <p:guideLst>
        <p:guide orient="horz" pos="1620"/>
        <p:guide pos="2880"/>
      </p:guideLst>
    </p:cSldViewPr>
  </p:slideViewPr>
  <p:notesTextViewPr>
    <p:cViewPr>
      <p:scale>
        <a:sx n="100" d="100"/>
        <a:sy n="100" d="100"/>
      </p:scale>
      <p:origin x="0" y="0"/>
    </p:cViewPr>
  </p:notesTextViewPr>
  <p:notesViewPr>
    <p:cSldViewPr>
      <p:cViewPr>
        <p:scale>
          <a:sx n="100" d="100"/>
          <a:sy n="100" d="100"/>
        </p:scale>
        <p:origin x="-2382" y="504"/>
      </p:cViewPr>
      <p:guideLst>
        <p:guide orient="horz" pos="3081"/>
        <p:guide pos="209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397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idx="2"/>
          </p:nvPr>
        </p:nvSpPr>
        <p:spPr bwMode="auto">
          <a:xfrm>
            <a:off x="74613" y="739775"/>
            <a:ext cx="6499225" cy="36560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885825" y="4648200"/>
            <a:ext cx="4876800" cy="4116388"/>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hu-HU" noProof="0" smtClean="0"/>
              <a:t>Click to edit Master notes styles</a:t>
            </a:r>
          </a:p>
          <a:p>
            <a:pPr lvl="1"/>
            <a:r>
              <a:rPr lang="hu-HU" noProof="0" smtClean="0"/>
              <a:t>Second Level</a:t>
            </a:r>
          </a:p>
          <a:p>
            <a:pPr lvl="2"/>
            <a:r>
              <a:rPr lang="hu-HU" noProof="0" smtClean="0"/>
              <a:t>Third Level</a:t>
            </a:r>
          </a:p>
          <a:p>
            <a:pPr lvl="3"/>
            <a:r>
              <a:rPr lang="hu-HU" noProof="0" smtClean="0"/>
              <a:t>Fourth Level</a:t>
            </a:r>
          </a:p>
          <a:p>
            <a:pPr lvl="4"/>
            <a:r>
              <a:rPr lang="hu-HU" noProof="0" smtClean="0"/>
              <a:t>Fifth Level</a:t>
            </a:r>
          </a:p>
        </p:txBody>
      </p:sp>
    </p:spTree>
    <p:extLst>
      <p:ext uri="{BB962C8B-B14F-4D97-AF65-F5344CB8AC3E}">
        <p14:creationId xmlns:p14="http://schemas.microsoft.com/office/powerpoint/2010/main" val="6647535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76200" y="739775"/>
            <a:ext cx="6497638" cy="3656013"/>
          </a:xfrm>
          <a:ln cap="flat"/>
        </p:spPr>
      </p:sp>
      <p:sp>
        <p:nvSpPr>
          <p:cNvPr id="440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hu-H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74613" y="739775"/>
            <a:ext cx="6499225" cy="3656013"/>
          </a:xfrm>
          <a:ln/>
        </p:spPr>
      </p:sp>
      <p:sp>
        <p:nvSpPr>
          <p:cNvPr id="48131" name="Rectangle 3"/>
          <p:cNvSpPr>
            <a:spLocks noGrp="1" noChangeArrowheads="1"/>
          </p:cNvSpPr>
          <p:nvPr>
            <p:ph type="body" idx="1"/>
          </p:nvPr>
        </p:nvSpPr>
        <p:spPr>
          <a:xfrm>
            <a:off x="515913" y="4648200"/>
            <a:ext cx="5688632" cy="41163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000" dirty="0" smtClean="0"/>
              <a:t>The first curve is of interpolation type and is known as the </a:t>
            </a:r>
            <a:r>
              <a:rPr lang="en-US" altLang="hu-HU" sz="1000" b="1" dirty="0" smtClean="0"/>
              <a:t>Lagrange interpolation</a:t>
            </a:r>
            <a:r>
              <a:rPr lang="en-US" altLang="hu-HU" sz="1000" dirty="0" smtClean="0"/>
              <a:t>. Suppose we specify a sequence of control points r1, …</a:t>
            </a:r>
            <a:r>
              <a:rPr lang="hu-HU" altLang="hu-HU" sz="1000" dirty="0" smtClean="0"/>
              <a:t>,</a:t>
            </a:r>
            <a:r>
              <a:rPr lang="en-US" altLang="hu-HU" sz="1000" dirty="0" smtClean="0"/>
              <a:t> </a:t>
            </a:r>
            <a:r>
              <a:rPr lang="en-US" altLang="hu-HU" sz="1000" dirty="0" err="1" smtClean="0"/>
              <a:t>rn</a:t>
            </a:r>
            <a:r>
              <a:rPr lang="en-US" altLang="hu-HU" sz="1000" dirty="0" smtClean="0"/>
              <a:t>, and search a parametric function r(t) (one polynomial for each of the x, y or x, y, z coordinates) that go</a:t>
            </a:r>
            <a:r>
              <a:rPr lang="hu-HU" altLang="hu-HU" sz="1000" dirty="0" smtClean="0"/>
              <a:t>es</a:t>
            </a:r>
            <a:r>
              <a:rPr lang="en-US" altLang="hu-HU" sz="1000" dirty="0" smtClean="0"/>
              <a:t> through them. More precisely, we expect the curve to give control point r1 for parameter value t1, r2 for t2, etc. The interpolation requirement means n constraints, thus the polynomials may have n unknown coefficients to make the number of unknowns equal to the number of equations, and thus obtaining a well define</a:t>
            </a:r>
            <a:r>
              <a:rPr lang="hu-HU" altLang="hu-HU" sz="1000" dirty="0" smtClean="0"/>
              <a:t>d</a:t>
            </a:r>
            <a:r>
              <a:rPr lang="en-US" altLang="hu-HU" sz="1000" dirty="0" smtClean="0"/>
              <a:t> problem with an unambiguous solution. To find the n unknown polynomial coefficients, we need to solve a linear equation generated by substituting t1,…</a:t>
            </a:r>
            <a:r>
              <a:rPr lang="hu-HU" altLang="hu-HU" sz="1000" dirty="0" smtClean="0"/>
              <a:t>,t</a:t>
            </a:r>
            <a:r>
              <a:rPr lang="en-US" altLang="hu-HU" sz="1000" dirty="0" smtClean="0"/>
              <a:t>n into the polynomial and requiring them to be equal to r1,…</a:t>
            </a:r>
            <a:r>
              <a:rPr lang="hu-HU" altLang="hu-HU" sz="1000" dirty="0" smtClean="0"/>
              <a:t>,</a:t>
            </a:r>
            <a:r>
              <a:rPr lang="en-US" altLang="hu-HU" sz="1000" dirty="0" err="1" smtClean="0"/>
              <a:t>rn</a:t>
            </a:r>
            <a:r>
              <a:rPr lang="en-US" altLang="hu-HU" sz="1000" dirty="0" smtClean="0"/>
              <a:t>, respectively. If we solve it, we obtain the coefficients, which allow the computation of the curve point for arbitrary parameter t. </a:t>
            </a:r>
          </a:p>
          <a:p>
            <a:r>
              <a:rPr lang="en-US" altLang="hu-HU" sz="1000" dirty="0" smtClean="0"/>
              <a:t>Instead of solving the linear equation, the solution can be given directly as a combination of the control points with </a:t>
            </a:r>
            <a:r>
              <a:rPr lang="en-US" altLang="hu-HU" sz="1000" dirty="0" err="1" smtClean="0"/>
              <a:t>barycentric</a:t>
            </a:r>
            <a:r>
              <a:rPr lang="en-US" altLang="hu-HU" sz="1000" dirty="0" smtClean="0"/>
              <a:t> coordinates Li(t) that depend on parameter t. The algebraic form of these weight functions, aka </a:t>
            </a:r>
            <a:r>
              <a:rPr lang="en-US" altLang="hu-HU" sz="1000" b="1" dirty="0" smtClean="0"/>
              <a:t>basis functions</a:t>
            </a:r>
            <a:r>
              <a:rPr lang="en-US" altLang="hu-HU" sz="1000" dirty="0" smtClean="0"/>
              <a:t> or </a:t>
            </a:r>
            <a:r>
              <a:rPr lang="en-US" altLang="hu-HU" sz="1000" b="1" dirty="0" smtClean="0"/>
              <a:t>blending function</a:t>
            </a:r>
            <a:r>
              <a:rPr lang="hu-HU" altLang="hu-HU" sz="1000" b="1" dirty="0" smtClean="0"/>
              <a:t>s</a:t>
            </a:r>
            <a:r>
              <a:rPr lang="en-US" altLang="hu-HU" sz="1000" dirty="0" smtClean="0"/>
              <a:t> is shown here as the ratio of two products. </a:t>
            </a:r>
          </a:p>
          <a:p>
            <a:r>
              <a:rPr lang="en-US" altLang="hu-HU" sz="1000" dirty="0" smtClean="0"/>
              <a:t>To prove that the combination of the control points with these functions satisfies the interpolation constraints, let us examine a basis function Li when we substitute </a:t>
            </a:r>
            <a:r>
              <a:rPr lang="en-US" altLang="hu-HU" sz="1000" dirty="0" err="1" smtClean="0"/>
              <a:t>tk</a:t>
            </a:r>
            <a:r>
              <a:rPr lang="en-US" altLang="hu-HU" sz="1000" dirty="0" smtClean="0"/>
              <a:t> into it. If </a:t>
            </a:r>
            <a:r>
              <a:rPr lang="en-US" altLang="hu-HU" sz="1000" dirty="0" err="1" smtClean="0"/>
              <a:t>i</a:t>
            </a:r>
            <a:r>
              <a:rPr lang="en-US" altLang="hu-HU" sz="1000" dirty="0" smtClean="0"/>
              <a:t>=k, the numerator and </a:t>
            </a:r>
            <a:r>
              <a:rPr lang="hu-HU" altLang="hu-HU" sz="1000" dirty="0" smtClean="0"/>
              <a:t> </a:t>
            </a:r>
            <a:r>
              <a:rPr lang="hu-HU" altLang="hu-HU" sz="1000" dirty="0" err="1" smtClean="0"/>
              <a:t>the</a:t>
            </a:r>
            <a:r>
              <a:rPr lang="hu-HU" altLang="hu-HU" sz="1000" dirty="0" smtClean="0"/>
              <a:t> </a:t>
            </a:r>
            <a:r>
              <a:rPr lang="en-US" altLang="hu-HU" sz="1000" dirty="0" smtClean="0"/>
              <a:t>denominator of Li will be similar, so Li(</a:t>
            </a:r>
            <a:r>
              <a:rPr lang="en-US" altLang="hu-HU" sz="1000" dirty="0" err="1" smtClean="0"/>
              <a:t>ti</a:t>
            </a:r>
            <a:r>
              <a:rPr lang="en-US" altLang="hu-HU" sz="1000" dirty="0" smtClean="0"/>
              <a:t>) = 1. However, when </a:t>
            </a:r>
            <a:r>
              <a:rPr lang="en-US" altLang="hu-HU" sz="1000" dirty="0" err="1" smtClean="0"/>
              <a:t>i</a:t>
            </a:r>
            <a:r>
              <a:rPr lang="en-US" altLang="hu-HU" sz="1000" dirty="0" smtClean="0"/>
              <a:t> !=k, there will be some j which equals to k, so one factor of the numerator will be </a:t>
            </a:r>
            <a:r>
              <a:rPr lang="en-US" altLang="hu-HU" sz="1000" dirty="0" err="1" smtClean="0"/>
              <a:t>tk-tk</a:t>
            </a:r>
            <a:r>
              <a:rPr lang="en-US" altLang="hu-HU" sz="1000" dirty="0" smtClean="0"/>
              <a:t>=0, making Li(</a:t>
            </a:r>
            <a:r>
              <a:rPr lang="en-US" altLang="hu-HU" sz="1000" dirty="0" err="1" smtClean="0"/>
              <a:t>tk</a:t>
            </a:r>
            <a:r>
              <a:rPr lang="en-US" altLang="hu-HU" sz="1000" dirty="0" smtClean="0"/>
              <a:t>) also zero. So Li is 1 for </a:t>
            </a:r>
            <a:r>
              <a:rPr lang="en-US" altLang="hu-HU" sz="1000" dirty="0" err="1" smtClean="0"/>
              <a:t>ti</a:t>
            </a:r>
            <a:r>
              <a:rPr lang="en-US" altLang="hu-HU" sz="1000" dirty="0" smtClean="0"/>
              <a:t> but is zero for all other discrete parameter values. This means that in sum Li(</a:t>
            </a:r>
            <a:r>
              <a:rPr lang="en-US" altLang="hu-HU" sz="1000" dirty="0" err="1" smtClean="0"/>
              <a:t>tk</a:t>
            </a:r>
            <a:r>
              <a:rPr lang="en-US" altLang="hu-HU" sz="1000" dirty="0" smtClean="0"/>
              <a:t>) </a:t>
            </a:r>
            <a:r>
              <a:rPr lang="en-US" altLang="hu-HU" sz="1000" dirty="0" err="1" smtClean="0"/>
              <a:t>ri</a:t>
            </a:r>
            <a:r>
              <a:rPr lang="en-US" altLang="hu-HU" sz="1000" dirty="0" smtClean="0"/>
              <a:t>, all control points </a:t>
            </a:r>
            <a:r>
              <a:rPr lang="en-US" altLang="hu-HU" sz="1000" dirty="0" err="1" smtClean="0"/>
              <a:t>ri</a:t>
            </a:r>
            <a:r>
              <a:rPr lang="en-US" altLang="hu-HU" sz="1000" dirty="0" smtClean="0"/>
              <a:t> get zero weight except </a:t>
            </a:r>
            <a:r>
              <a:rPr lang="en-US" altLang="hu-HU" sz="1000" dirty="0" err="1" smtClean="0"/>
              <a:t>rk</a:t>
            </a:r>
            <a:r>
              <a:rPr lang="en-US" altLang="hu-HU" sz="1000" dirty="0" smtClean="0"/>
              <a:t>, which gets weight 1, thus r(</a:t>
            </a:r>
            <a:r>
              <a:rPr lang="en-US" altLang="hu-HU" sz="1000" dirty="0" err="1" smtClean="0"/>
              <a:t>tk</a:t>
            </a:r>
            <a:r>
              <a:rPr lang="en-US" altLang="hu-HU" sz="1000" dirty="0" smtClean="0"/>
              <a:t>) = </a:t>
            </a:r>
            <a:r>
              <a:rPr lang="en-US" altLang="hu-HU" sz="1000" dirty="0" err="1" smtClean="0"/>
              <a:t>rk</a:t>
            </a:r>
            <a:r>
              <a:rPr lang="en-US" altLang="hu-HU" sz="1000" dirty="0" smtClean="0"/>
              <a:t>. </a:t>
            </a:r>
          </a:p>
          <a:p>
            <a:r>
              <a:rPr lang="en-US" altLang="hu-HU" sz="1000" dirty="0" smtClean="0"/>
              <a:t>Note: </a:t>
            </a:r>
            <a:r>
              <a:rPr lang="hu-HU" altLang="hu-HU" sz="1000" dirty="0" smtClean="0"/>
              <a:t>A</a:t>
            </a:r>
            <a:r>
              <a:rPr lang="en-US" altLang="hu-HU" sz="1000" dirty="0" smtClean="0"/>
              <a:t> point of the Lagrange curve </a:t>
            </a:r>
            <a:r>
              <a:rPr lang="hu-HU" altLang="hu-HU" sz="1000" dirty="0" smtClean="0"/>
              <a:t>is </a:t>
            </a:r>
            <a:r>
              <a:rPr lang="en-US" altLang="hu-HU" sz="1000" dirty="0" smtClean="0"/>
              <a:t>the combination of control points with weights Li</a:t>
            </a:r>
            <a:r>
              <a:rPr lang="hu-HU" altLang="hu-HU" sz="1000" dirty="0" smtClean="0"/>
              <a:t>.</a:t>
            </a:r>
            <a:r>
              <a:rPr lang="en-US" altLang="hu-HU" sz="1000" dirty="0" smtClean="0"/>
              <a:t> According to the definition of combination, the reference points (which are the control points here) should be multiplied with the corresponding weights, the terms should be added them up, and finally the sum be divided with the total mass. Where is this division? The division can be ignored if the total mass is 1. Is the sum of the weight functions equal to 1 for any t???</a:t>
            </a:r>
            <a:r>
              <a:rPr lang="hu-HU" altLang="hu-HU" sz="1000" dirty="0" smtClean="0"/>
              <a:t> (</a:t>
            </a:r>
            <a:r>
              <a:rPr lang="hu-HU" altLang="hu-HU" sz="1000" dirty="0" err="1" smtClean="0"/>
              <a:t>Yes</a:t>
            </a:r>
            <a:r>
              <a:rPr lang="hu-HU" altLang="hu-HU" sz="1000" dirty="0" smtClean="0"/>
              <a:t>).</a:t>
            </a:r>
            <a:endParaRPr lang="en-US" altLang="hu-HU" sz="1000" dirty="0" smtClean="0"/>
          </a:p>
          <a:p>
            <a:endParaRPr lang="en-US" altLang="hu-HU" sz="10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1239921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74613" y="739775"/>
            <a:ext cx="6499225" cy="3656013"/>
          </a:xfrm>
          <a:ln/>
        </p:spPr>
      </p:sp>
      <p:sp>
        <p:nvSpPr>
          <p:cNvPr id="491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mtClean="0"/>
              <a:t>Let us take an example</a:t>
            </a:r>
            <a:r>
              <a:rPr lang="hu-HU" altLang="hu-HU" smtClean="0"/>
              <a:t> where</a:t>
            </a:r>
            <a:r>
              <a:rPr lang="en-US" altLang="hu-HU" smtClean="0"/>
              <a:t> there are four control points and we expect the curve to interpolate them for t=0, 0.33, 0.67, and 1, respectively. The basis functions are depicted in the Figure. When t=0, the weight of the green point is 1, and the weight of all other points is zero. The curve is then in the green point. When t increases, the weight of the red point gets larger and at t=0.33 only the red point has non-zero weight…</a:t>
            </a:r>
          </a:p>
          <a:p>
            <a:r>
              <a:rPr lang="en-US" altLang="hu-HU" smtClean="0"/>
              <a:t>The basis functions </a:t>
            </a:r>
            <a:r>
              <a:rPr lang="en-US" altLang="hu-HU" b="1" smtClean="0"/>
              <a:t>oscillate</a:t>
            </a:r>
            <a:r>
              <a:rPr lang="en-US" altLang="hu-HU" smtClean="0"/>
              <a:t> between positive and negative values, thus a control point periodically attracts or repels the curve. This is bad since the curve will tend to oscillate. </a:t>
            </a:r>
          </a:p>
          <a:p>
            <a:r>
              <a:rPr lang="en-US" altLang="hu-HU" smtClean="0"/>
              <a:t>The other disadvantage of Lagrange interpolation is that it cannot provide </a:t>
            </a:r>
            <a:r>
              <a:rPr lang="en-US" altLang="hu-HU" b="1" smtClean="0"/>
              <a:t>local control</a:t>
            </a:r>
            <a:r>
              <a:rPr lang="en-US" altLang="hu-HU" smtClean="0"/>
              <a:t>. Local control would mean that the modification of a control point modifies only a smaller part of the curve. However, as all basis functions are non-zero in the whole domain, the complete curve will change.</a:t>
            </a:r>
            <a:endParaRPr lang="hu-HU" altLang="hu-H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iakép helye 1"/>
          <p:cNvSpPr>
            <a:spLocks noGrp="1" noRot="1" noChangeAspect="1" noTextEdit="1"/>
          </p:cNvSpPr>
          <p:nvPr>
            <p:ph type="sldImg"/>
          </p:nvPr>
        </p:nvSpPr>
        <p:spPr>
          <a:xfrm>
            <a:off x="74613" y="739775"/>
            <a:ext cx="6499225" cy="3656013"/>
          </a:xfrm>
          <a:ln/>
        </p:spPr>
      </p:sp>
      <p:sp>
        <p:nvSpPr>
          <p:cNvPr id="51203" name="Jegyzetek hely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err="1" smtClean="0"/>
              <a:t>Hermite</a:t>
            </a:r>
            <a:r>
              <a:rPr lang="en-US" altLang="hu-HU" dirty="0" smtClean="0"/>
              <a:t> (H</a:t>
            </a:r>
            <a:r>
              <a:rPr lang="hu-HU" altLang="hu-HU" dirty="0" smtClean="0"/>
              <a:t> </a:t>
            </a:r>
            <a:r>
              <a:rPr lang="hu-HU" altLang="hu-HU" dirty="0" err="1" smtClean="0"/>
              <a:t>at</a:t>
            </a:r>
            <a:r>
              <a:rPr lang="hu-HU" altLang="hu-HU" dirty="0" smtClean="0"/>
              <a:t> </a:t>
            </a:r>
            <a:r>
              <a:rPr lang="hu-HU" altLang="hu-HU" dirty="0" err="1" smtClean="0"/>
              <a:t>the</a:t>
            </a:r>
            <a:r>
              <a:rPr lang="hu-HU" altLang="hu-HU" dirty="0" smtClean="0"/>
              <a:t> </a:t>
            </a:r>
            <a:r>
              <a:rPr lang="hu-HU" altLang="hu-HU" dirty="0" err="1" smtClean="0"/>
              <a:t>beginning</a:t>
            </a:r>
            <a:r>
              <a:rPr lang="hu-HU" altLang="hu-HU" dirty="0" smtClean="0"/>
              <a:t> and e </a:t>
            </a:r>
            <a:r>
              <a:rPr lang="hu-HU" altLang="hu-HU" dirty="0" err="1" smtClean="0"/>
              <a:t>at</a:t>
            </a:r>
            <a:r>
              <a:rPr lang="hu-HU" altLang="hu-HU" dirty="0" smtClean="0"/>
              <a:t> </a:t>
            </a:r>
            <a:r>
              <a:rPr lang="hu-HU" altLang="hu-HU" dirty="0" err="1" smtClean="0"/>
              <a:t>the</a:t>
            </a:r>
            <a:r>
              <a:rPr lang="hu-HU" altLang="hu-HU" dirty="0" smtClean="0"/>
              <a:t> end</a:t>
            </a:r>
            <a:r>
              <a:rPr lang="en-US" altLang="hu-HU" dirty="0" smtClean="0"/>
              <a:t> </a:t>
            </a:r>
            <a:r>
              <a:rPr lang="hu-HU" altLang="hu-HU" dirty="0" err="1" smtClean="0"/>
              <a:t>are</a:t>
            </a:r>
            <a:r>
              <a:rPr lang="en-US" altLang="hu-HU" dirty="0" smtClean="0"/>
              <a:t> silent because he was a Frenchman) interpolation is a generalization of Lagrange interpolation, where not only the points to be interpolated are given but also the derivatives. Here we discuss only the practically relevant special case, when the curve is defined by two control points and the first derivatives at these control points. We have four constraints, so the polynomial that is unambiguously determined by these constraints if a cubic (of four </a:t>
            </a:r>
            <a:r>
              <a:rPr lang="en-US" altLang="hu-HU" dirty="0" err="1" smtClean="0"/>
              <a:t>polynomical</a:t>
            </a:r>
            <a:r>
              <a:rPr lang="en-US" altLang="hu-HU" dirty="0" smtClean="0"/>
              <a:t> coefficients). </a:t>
            </a:r>
          </a:p>
          <a:p>
            <a:r>
              <a:rPr lang="en-US" altLang="hu-HU" dirty="0" smtClean="0"/>
              <a:t>The strategy is (always) similar to that of the Lagrange interpolation. We take the polynomial with yet unknown coefficients, substitute the constraints, and get a linear equation for the unknown coefficients. This linear equation is solved. </a:t>
            </a:r>
          </a:p>
          <a:p>
            <a:r>
              <a:rPr lang="hu-HU" altLang="hu-HU" dirty="0" smtClean="0"/>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74613" y="739775"/>
            <a:ext cx="6499225" cy="3656013"/>
          </a:xfrm>
          <a:ln/>
        </p:spPr>
      </p:sp>
      <p:sp>
        <p:nvSpPr>
          <p:cNvPr id="522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mtClean="0"/>
              <a:t>Lagrange (and Hermite) interpolation tends to oscillate. Let us find a better curve. We still use the center of mass analogy, i.e. the curve will be the composition of control points with weights placed at them. The weights are basis functions Bi(t) and we can ignore division with the total mass if the sum of weights is guaranteed to be equal to 1. </a:t>
            </a:r>
          </a:p>
          <a:p>
            <a:r>
              <a:rPr lang="en-US" altLang="hu-HU" smtClean="0"/>
              <a:t>We do not want the oscillation of the Lagrange curve, so we allow only non-negative weights. Composition with non-negative weights is a convex combination, thus all points of the curve, i.e. the complete curve will be in the convex hull of the control points.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74613" y="739775"/>
            <a:ext cx="6499225" cy="3656013"/>
          </a:xfrm>
          <a:ln/>
        </p:spPr>
      </p:sp>
      <p:sp>
        <p:nvSpPr>
          <p:cNvPr id="532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mtClean="0"/>
              <a:t>So, the task is to find a basis function system where each basis function is non-negative in the allowed domain (in [0,1]) and their sum is everywhere 1.</a:t>
            </a:r>
          </a:p>
          <a:p>
            <a:r>
              <a:rPr lang="en-US" altLang="hu-HU" smtClean="0"/>
              <a:t>Such basis functions can be constructed by expressing 1 with the Newtonian binomial theorem. The terms are called Bernstein polynomials, which are indeed non-negative if t is in [0,1], and their creation guarantees that their sum is 1.</a:t>
            </a:r>
            <a:endParaRPr lang="hu-HU" altLang="hu-H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74613" y="739775"/>
            <a:ext cx="6499225" cy="3656013"/>
          </a:xfrm>
          <a:ln/>
        </p:spPr>
      </p:sp>
      <p:sp>
        <p:nvSpPr>
          <p:cNvPr id="542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mtClean="0"/>
              <a:t>If n = 3 (which is good for 4 control points), the basis functions are (1-t)^3, 3*(1-t)^2*t, 3*(1-t) *t^2, t^3. Note that the first basis function is 1 for t=0, while all others are zero, so the curve crosses the fist control points. Similarly, when t=1, the curve is at the last control point. However, other control points are not so lucky, they are usually not interpolated. This is an approximation curve.</a:t>
            </a:r>
            <a:endParaRPr lang="hu-HU" altLang="hu-HU" smtClean="0"/>
          </a:p>
          <a:p>
            <a:endParaRPr lang="hu-HU" altLang="hu-H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74613" y="739775"/>
            <a:ext cx="6499225" cy="3656013"/>
          </a:xfrm>
          <a:ln/>
        </p:spPr>
      </p:sp>
      <p:sp>
        <p:nvSpPr>
          <p:cNvPr id="552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hu-H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74613" y="739775"/>
            <a:ext cx="6499225" cy="3656013"/>
          </a:xfrm>
          <a:ln/>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Let us define a separate curve segments between every two control points applying </a:t>
            </a:r>
            <a:r>
              <a:rPr lang="en-US" altLang="hu-HU" dirty="0" err="1" smtClean="0"/>
              <a:t>Hermite</a:t>
            </a:r>
            <a:r>
              <a:rPr lang="en-US" altLang="hu-HU" dirty="0" smtClean="0"/>
              <a:t> interpolation. </a:t>
            </a:r>
            <a:r>
              <a:rPr lang="en-US" altLang="hu-HU" dirty="0" err="1" smtClean="0"/>
              <a:t>Hermite</a:t>
            </a:r>
            <a:r>
              <a:rPr lang="en-US" altLang="hu-HU" dirty="0" smtClean="0"/>
              <a:t> interpolation needs the start and end points (which are available) and the derivatives at these two points (which should be found somehow).</a:t>
            </a:r>
          </a:p>
          <a:p>
            <a:r>
              <a:rPr lang="en-US" altLang="hu-HU" dirty="0" smtClean="0"/>
              <a:t>If the speed is uniform and the motion is linear in segment </a:t>
            </a:r>
            <a:r>
              <a:rPr lang="en-US" altLang="hu-HU" dirty="0" err="1" smtClean="0"/>
              <a:t>i</a:t>
            </a:r>
            <a:r>
              <a:rPr lang="en-US" altLang="hu-HU" dirty="0" smtClean="0"/>
              <a:t>, then its constant speed equals to (r{</a:t>
            </a:r>
            <a:r>
              <a:rPr lang="en-US" altLang="hu-HU" dirty="0" err="1" smtClean="0"/>
              <a:t>i</a:t>
            </a:r>
            <a:r>
              <a:rPr lang="en-US" altLang="hu-HU" dirty="0" smtClean="0"/>
              <a:t>}-r{i-1})/(t{</a:t>
            </a:r>
            <a:r>
              <a:rPr lang="en-US" altLang="hu-HU" dirty="0" err="1" smtClean="0"/>
              <a:t>i</a:t>
            </a:r>
            <a:r>
              <a:rPr lang="en-US" altLang="hu-HU" dirty="0" smtClean="0"/>
              <a:t>}-t{i-1}).</a:t>
            </a:r>
          </a:p>
          <a:p>
            <a:r>
              <a:rPr lang="en-US" altLang="hu-HU" dirty="0" smtClean="0"/>
              <a:t>Similarly the constant speed in segment i+1 would be (r{i+1}-r{</a:t>
            </a:r>
            <a:r>
              <a:rPr lang="en-US" altLang="hu-HU" dirty="0" err="1" smtClean="0"/>
              <a:t>i</a:t>
            </a:r>
            <a:r>
              <a:rPr lang="en-US" altLang="hu-HU" dirty="0" smtClean="0"/>
              <a:t>})/(t{i+1}-t{</a:t>
            </a:r>
            <a:r>
              <a:rPr lang="en-US" altLang="hu-HU" dirty="0" err="1" smtClean="0"/>
              <a:t>i</a:t>
            </a:r>
            <a:r>
              <a:rPr lang="en-US" altLang="hu-HU" dirty="0" smtClean="0"/>
              <a:t>}). A good approximation is to set the velocity at the control point shared by the two segments to the average of these two velocities. This is the </a:t>
            </a:r>
            <a:r>
              <a:rPr lang="en-US" altLang="hu-HU" dirty="0" err="1" smtClean="0"/>
              <a:t>Catmull</a:t>
            </a:r>
            <a:r>
              <a:rPr lang="en-US" altLang="hu-HU" dirty="0" smtClean="0"/>
              <a:t>-Rom spline.</a:t>
            </a:r>
          </a:p>
          <a:p>
            <a:r>
              <a:rPr lang="en-US" altLang="hu-HU" dirty="0" err="1" smtClean="0"/>
              <a:t>Kochanek</a:t>
            </a:r>
            <a:r>
              <a:rPr lang="en-US" altLang="hu-HU" dirty="0" smtClean="0"/>
              <a:t> and Bartels further generalized this spline and allowed an additional tension parameter that can scale up or down the average velocity. On the other hand, we can use a weighted average when the average of the two constant speeds is obtained.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3108191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74613" y="739775"/>
            <a:ext cx="6499225" cy="3656013"/>
          </a:xfrm>
          <a:ln/>
        </p:spPr>
      </p:sp>
      <p:sp>
        <p:nvSpPr>
          <p:cNvPr id="22531" name="Rectangle 3"/>
          <p:cNvSpPr>
            <a:spLocks noGrp="1" noChangeArrowheads="1"/>
          </p:cNvSpPr>
          <p:nvPr>
            <p:ph type="body" idx="1"/>
          </p:nvPr>
        </p:nvSpPr>
        <p:spPr>
          <a:xfrm>
            <a:off x="443905" y="4648200"/>
            <a:ext cx="5760640" cy="41163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goal is the definition of points with numbers and primitives with equations or functions. </a:t>
            </a:r>
          </a:p>
          <a:p>
            <a:r>
              <a:rPr lang="en-US" altLang="en-US" dirty="0" smtClean="0"/>
              <a:t>The definition of points with numbers requires a </a:t>
            </a:r>
            <a:r>
              <a:rPr lang="en-US" altLang="en-US" b="1" dirty="0" smtClean="0"/>
              <a:t>coordinate system </a:t>
            </a:r>
            <a:r>
              <a:rPr lang="en-US" altLang="en-US" dirty="0" smtClean="0"/>
              <a:t>and then the </a:t>
            </a:r>
            <a:r>
              <a:rPr lang="en-US" altLang="en-US" b="1" dirty="0" smtClean="0"/>
              <a:t>measuring of the point with respect to this coordinate system</a:t>
            </a:r>
            <a:r>
              <a:rPr lang="en-US" altLang="en-US" dirty="0" smtClean="0"/>
              <a:t>. A </a:t>
            </a:r>
            <a:r>
              <a:rPr lang="en-US" altLang="en-US" b="1" dirty="0" smtClean="0"/>
              <a:t>Cartesian coordinate system</a:t>
            </a:r>
            <a:r>
              <a:rPr lang="en-US" altLang="en-US" dirty="0" smtClean="0"/>
              <a:t> contains two orthogonal lines or axes, and a unit on them, and we measure how far we should walk along them to arrive at the identified point. </a:t>
            </a:r>
          </a:p>
          <a:p>
            <a:r>
              <a:rPr lang="en-US" altLang="en-US" dirty="0" smtClean="0"/>
              <a:t>A 2D </a:t>
            </a:r>
            <a:r>
              <a:rPr lang="en-US" altLang="en-US" b="1" dirty="0" smtClean="0"/>
              <a:t>polar coordinate system </a:t>
            </a:r>
            <a:r>
              <a:rPr lang="en-US" altLang="en-US" dirty="0" smtClean="0"/>
              <a:t>is a half line, and a point is defined by an angle and a distance. The angle specifies the direction in which we should go from the origin and the distance is interpreted between the origin and the identified point. Note that while we require that all points can be expressed by coordinates, this is not necessarily unambiguous, i.e. in a polar system the origin can be defined with arbitrary angle and with distance zero. </a:t>
            </a:r>
          </a:p>
          <a:p>
            <a:r>
              <a:rPr lang="en-US" altLang="en-US" dirty="0" smtClean="0"/>
              <a:t>In computer graphics </a:t>
            </a:r>
            <a:r>
              <a:rPr lang="en-US" altLang="en-US" b="1" dirty="0" err="1" smtClean="0"/>
              <a:t>barycentric</a:t>
            </a:r>
            <a:r>
              <a:rPr lang="en-US" altLang="en-US" b="1" dirty="0" smtClean="0"/>
              <a:t> coordinate systems </a:t>
            </a:r>
            <a:r>
              <a:rPr lang="en-US" altLang="en-US" dirty="0" smtClean="0"/>
              <a:t>are also popular. Here, the coordinate system is a set of points (at least 3 in 2D) where we put weights. The resulting mechanical system has a center of mass somewhere, which are identified by the numbers of the weights.  </a:t>
            </a:r>
            <a:r>
              <a:rPr lang="en-US" altLang="en-US" dirty="0" err="1" smtClean="0"/>
              <a:t>Barycentric</a:t>
            </a:r>
            <a:r>
              <a:rPr lang="en-US" altLang="en-US" dirty="0" smtClean="0"/>
              <a:t> coordinates are often called </a:t>
            </a:r>
            <a:r>
              <a:rPr lang="en-US" altLang="en-US" b="1" dirty="0" smtClean="0"/>
              <a:t>homogeneous</a:t>
            </a:r>
            <a:r>
              <a:rPr lang="en-US" altLang="en-US" dirty="0" smtClean="0"/>
              <a:t>, due to the property that if we multiply all weights with the same non-zero scalar, then the center of mass is not affected.</a:t>
            </a:r>
          </a:p>
          <a:p>
            <a:r>
              <a:rPr lang="en-US" altLang="en-US" dirty="0" smtClean="0"/>
              <a:t>However, for such constructions we have already applied many non-trivial concepts like vectors, distance, angles. First, let us start from scratch and revisit these basic building blocks.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76200" y="739775"/>
            <a:ext cx="6497638" cy="3656013"/>
          </a:xfrm>
          <a:ln cap="flat"/>
        </p:spPr>
      </p:sp>
      <p:sp>
        <p:nvSpPr>
          <p:cNvPr id="440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hu-H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74613" y="739775"/>
            <a:ext cx="6499225" cy="3656013"/>
          </a:xfrm>
          <a:ln/>
        </p:spPr>
      </p:sp>
      <p:sp>
        <p:nvSpPr>
          <p:cNvPr id="583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Surfaces are two dimensional subsets of the 3</a:t>
            </a:r>
            <a:r>
              <a:rPr lang="hu-HU" altLang="hu-HU" dirty="0" smtClean="0"/>
              <a:t>D</a:t>
            </a:r>
            <a:r>
              <a:rPr lang="en-US" altLang="hu-HU" dirty="0" smtClean="0"/>
              <a:t> space. Their definition is very similar to that of curves, but now the parametric equations have two free parameters (parametric equations of curves map a line segment onto the curve, parametric equations of surfaces map a square onto the surface).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3204138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658324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33276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4235877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10210924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r>
              <a:rPr lang="en-US" dirty="0" smtClean="0"/>
              <a:t>The construction</a:t>
            </a:r>
            <a:r>
              <a:rPr lang="en-US" baseline="0" dirty="0" smtClean="0"/>
              <a:t> of a parametric surface is general, the only specific thing is the </a:t>
            </a:r>
            <a:r>
              <a:rPr lang="en-US" baseline="0" dirty="0" err="1" smtClean="0"/>
              <a:t>GenVertexData</a:t>
            </a:r>
            <a:r>
              <a:rPr lang="en-US" baseline="0" dirty="0" smtClean="0"/>
              <a:t>. So, if we derive a Sphere class from </a:t>
            </a:r>
            <a:r>
              <a:rPr lang="en-US" baseline="0" dirty="0" err="1" smtClean="0"/>
              <a:t>ParamSurface</a:t>
            </a:r>
            <a:r>
              <a:rPr lang="en-US" baseline="0" dirty="0" smtClean="0"/>
              <a:t>, this virtual function should be implemented according to the equations of the sphere. </a:t>
            </a:r>
            <a:endParaRPr lang="en-US" dirty="0"/>
          </a:p>
        </p:txBody>
      </p:sp>
    </p:spTree>
    <p:extLst>
      <p:ext uri="{BB962C8B-B14F-4D97-AF65-F5344CB8AC3E}">
        <p14:creationId xmlns:p14="http://schemas.microsoft.com/office/powerpoint/2010/main" val="37171647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74613" y="739775"/>
            <a:ext cx="6499225" cy="3656013"/>
          </a:xfrm>
          <a:ln/>
        </p:spPr>
      </p:sp>
      <p:sp>
        <p:nvSpPr>
          <p:cNvPr id="593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mtClean="0"/>
              <a:t>The definition of curves traced back the problem to the specification of a few control points. We use the same approach here.</a:t>
            </a:r>
          </a:p>
          <a:p>
            <a:r>
              <a:rPr lang="en-US" altLang="hu-HU" smtClean="0"/>
              <a:t>First, we trace back the definition of surfaces to curves. Let us fix one of the free variables of the surface, which results in a one-variable parametric form, a curve. This curve is on the surface and is called </a:t>
            </a:r>
            <a:r>
              <a:rPr lang="en-US" altLang="hu-HU" b="1" smtClean="0"/>
              <a:t>isoparametric curve</a:t>
            </a:r>
            <a:r>
              <a:rPr lang="en-US" altLang="hu-HU" smtClean="0"/>
              <a:t>. A curve can be well defined by control points. Now let us fix the isoparametric value differently, which leads to another isoparametric curve that can be defined with different control points. As the isoparametric value changes, the control points of the corresponding isoparametric curve also change. These changes are also curves, so we can express the path of the control point by blending other control points.</a:t>
            </a:r>
          </a:p>
          <a:p>
            <a:r>
              <a:rPr lang="en-US" altLang="hu-HU" smtClean="0"/>
              <a:t>Substituting this into the equation of the isoparametric curve, we obtain the equation of the surface, which is a combination of control points forming a </a:t>
            </a:r>
            <a:r>
              <a:rPr lang="en-US" altLang="hu-HU" b="1" smtClean="0"/>
              <a:t>control cage </a:t>
            </a:r>
            <a:r>
              <a:rPr lang="en-US" altLang="hu-HU" smtClean="0"/>
              <a:t>or </a:t>
            </a:r>
            <a:r>
              <a:rPr lang="en-US" altLang="hu-HU" b="1" smtClean="0"/>
              <a:t>control polyhedron</a:t>
            </a:r>
            <a:r>
              <a:rPr lang="en-US" altLang="hu-HU" smtClean="0"/>
              <a:t>. The blending or weighting function of control point rij is the product of basis functions Bi parameterized with u, and B</a:t>
            </a:r>
            <a:r>
              <a:rPr lang="hu-HU" altLang="hu-HU" smtClean="0"/>
              <a:t>j</a:t>
            </a:r>
            <a:r>
              <a:rPr lang="en-US" altLang="hu-HU" smtClean="0"/>
              <a:t> parameterized with v.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74613" y="739775"/>
            <a:ext cx="6499225" cy="3656013"/>
          </a:xfrm>
          <a:ln/>
        </p:spPr>
      </p:sp>
      <p:sp>
        <p:nvSpPr>
          <p:cNvPr id="624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mtClean="0"/>
              <a:t>So far we used the following strategy. We started with the control cage or control mesh. Using the center of mass analogy, a continuous and smooth parametric surface is developed. However, when we render this smooth surface, we should decompose it to small triangles since the GPU can handle only triangles and not smooth surfaces. So the very beginning of this process is a rough mesh and the very end is a fine mesh.</a:t>
            </a:r>
          </a:p>
          <a:p>
            <a:r>
              <a:rPr lang="en-US" altLang="hu-HU" smtClean="0"/>
              <a:t>Can we get rid of the complicated mathematics of blending, splines, smooth interpolation etc. and obtain the fine mesh directly from the rough mesh?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iakép helye 1"/>
          <p:cNvSpPr>
            <a:spLocks noGrp="1" noRot="1" noChangeAspect="1" noTextEdit="1"/>
          </p:cNvSpPr>
          <p:nvPr>
            <p:ph type="sldImg"/>
          </p:nvPr>
        </p:nvSpPr>
        <p:spPr>
          <a:xfrm>
            <a:off x="74613" y="739775"/>
            <a:ext cx="6499225" cy="3656013"/>
          </a:xfrm>
          <a:ln/>
        </p:spPr>
      </p:sp>
      <p:sp>
        <p:nvSpPr>
          <p:cNvPr id="23555" name="Jegyzetek hely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Defining a point as the center of mass of a system where masses placed at finite number of reference points is also called the </a:t>
            </a:r>
            <a:r>
              <a:rPr lang="en-US" altLang="en-US" b="1" dirty="0" smtClean="0"/>
              <a:t>combination of these points with </a:t>
            </a:r>
            <a:r>
              <a:rPr lang="en-US" altLang="en-US" b="1" dirty="0" err="1" smtClean="0"/>
              <a:t>barycentric</a:t>
            </a:r>
            <a:r>
              <a:rPr lang="en-US" altLang="en-US" b="1" dirty="0" smtClean="0"/>
              <a:t> coordinates </a:t>
            </a:r>
            <a:r>
              <a:rPr lang="en-US" altLang="en-US" dirty="0" smtClean="0"/>
              <a:t>equal to the weights. </a:t>
            </a:r>
          </a:p>
          <a:p>
            <a:r>
              <a:rPr lang="en-US" altLang="en-US" dirty="0" smtClean="0"/>
              <a:t>Note that we can d</a:t>
            </a:r>
            <a:r>
              <a:rPr lang="hu-HU" altLang="en-US" dirty="0" smtClean="0"/>
              <a:t>o</a:t>
            </a:r>
            <a:r>
              <a:rPr lang="en-US" altLang="en-US" dirty="0" smtClean="0"/>
              <a:t> this in real li</a:t>
            </a:r>
            <a:r>
              <a:rPr lang="hu-HU" altLang="en-US" dirty="0" smtClean="0"/>
              <a:t>f</a:t>
            </a:r>
            <a:r>
              <a:rPr lang="en-US" altLang="en-US" dirty="0" smtClean="0"/>
              <a:t>e without mathematics and coordinate systems</a:t>
            </a:r>
            <a:r>
              <a:rPr lang="hu-HU" altLang="en-US" dirty="0" smtClean="0"/>
              <a:t>, center </a:t>
            </a:r>
            <a:r>
              <a:rPr lang="hu-HU" altLang="en-US" dirty="0" err="1" smtClean="0"/>
              <a:t>mass</a:t>
            </a:r>
            <a:r>
              <a:rPr lang="hu-HU" altLang="en-US" dirty="0" smtClean="0"/>
              <a:t> </a:t>
            </a:r>
            <a:r>
              <a:rPr lang="hu-HU" altLang="en-US" dirty="0" err="1" smtClean="0"/>
              <a:t>exists</a:t>
            </a:r>
            <a:r>
              <a:rPr lang="hu-HU" altLang="en-US" dirty="0" smtClean="0"/>
              <a:t> and is </a:t>
            </a:r>
            <a:r>
              <a:rPr lang="hu-HU" altLang="en-US" dirty="0" err="1" smtClean="0"/>
              <a:t>real</a:t>
            </a:r>
            <a:r>
              <a:rPr lang="hu-HU" altLang="en-US" dirty="0" smtClean="0"/>
              <a:t> </a:t>
            </a:r>
            <a:r>
              <a:rPr lang="hu-HU" altLang="en-US" dirty="0" err="1" smtClean="0"/>
              <a:t>without</a:t>
            </a:r>
            <a:r>
              <a:rPr lang="hu-HU" altLang="en-US" dirty="0" smtClean="0"/>
              <a:t> </a:t>
            </a:r>
            <a:r>
              <a:rPr lang="hu-HU" altLang="en-US" dirty="0" err="1" smtClean="0"/>
              <a:t>mathematics</a:t>
            </a:r>
            <a:r>
              <a:rPr lang="hu-HU" altLang="en-US" dirty="0" smtClean="0"/>
              <a:t> and </a:t>
            </a:r>
            <a:r>
              <a:rPr lang="hu-HU" altLang="en-US" dirty="0" err="1" smtClean="0"/>
              <a:t>abstraction</a:t>
            </a:r>
            <a:r>
              <a:rPr lang="hu-HU" altLang="en-US" dirty="0" smtClean="0"/>
              <a:t>.</a:t>
            </a:r>
            <a:endParaRPr lang="en-US" altLang="en-US" dirty="0" smtClean="0"/>
          </a:p>
          <a:p>
            <a:r>
              <a:rPr lang="en-US" altLang="en-US" dirty="0" smtClean="0"/>
              <a:t>If all weights are non-negative, which has direct physical meaning, then we talk of </a:t>
            </a:r>
            <a:r>
              <a:rPr lang="en-US" altLang="en-US" b="1" dirty="0" smtClean="0"/>
              <a:t>convex combination </a:t>
            </a:r>
            <a:r>
              <a:rPr lang="en-US" altLang="en-US" dirty="0" smtClean="0"/>
              <a:t>since the points that can be defined in this way are in the convex hull of the reference points. By definition, the </a:t>
            </a:r>
            <a:r>
              <a:rPr lang="en-US" altLang="en-US" b="1" dirty="0" smtClean="0"/>
              <a:t>convex hull </a:t>
            </a:r>
            <a:r>
              <a:rPr lang="en-US" altLang="en-US" dirty="0" smtClean="0"/>
              <a:t>is the minimal set of points that is convex and includes the original reference points. For example, when presents are wrapped, the wrapping paper is on the convex hull of the presents.</a:t>
            </a:r>
          </a:p>
          <a:p>
            <a:r>
              <a:rPr lang="en-US" altLang="en-US" dirty="0" smtClean="0"/>
              <a:t>Using the term combination or convex combination, we can define a line a</a:t>
            </a:r>
            <a:r>
              <a:rPr lang="hu-HU" altLang="en-US" dirty="0" smtClean="0"/>
              <a:t>s a</a:t>
            </a:r>
            <a:r>
              <a:rPr lang="en-US" altLang="en-US" dirty="0" smtClean="0"/>
              <a:t> combination of two points and a line segment as a convex combination of two points. Similarly, the convex combination of three not collinear points is the triangle, the convex combination of four points not being in the same plane is a tetrahedron.</a:t>
            </a:r>
            <a:endParaRPr lang="hu-HU" altLang="en-US" dirty="0" smtClean="0"/>
          </a:p>
          <a:p>
            <a:r>
              <a:rPr lang="en-US" altLang="en-US" dirty="0" smtClean="0"/>
              <a: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74613" y="739775"/>
            <a:ext cx="6499225" cy="3656013"/>
          </a:xfrm>
          <a:ln/>
        </p:spPr>
      </p:sp>
      <p:sp>
        <p:nvSpPr>
          <p:cNvPr id="634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mtClean="0"/>
              <a:t>Subdivision curves or surfaces are based exactly on this idea.</a:t>
            </a:r>
          </a:p>
          <a:p>
            <a:r>
              <a:rPr lang="en-US" altLang="hu-HU" smtClean="0"/>
              <a:t>Let us consider a curve defined by a few control points. The polyline connecting the control points is a rough approximation of the desired smooth curve. This rough polyline is refined by subdividing it by inserting a point at the middle of each line segment and then moving the original vertices to the weighted average of their original location and the two middle points. </a:t>
            </a:r>
          </a:p>
          <a:p>
            <a:r>
              <a:rPr lang="en-US" altLang="hu-HU" smtClean="0"/>
              <a:t>The new polyline looks smoother. If we are not satisfied, we can repeat the process recursively.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74613" y="739775"/>
            <a:ext cx="6499225" cy="3656013"/>
          </a:xfrm>
          <a:ln/>
        </p:spPr>
      </p:sp>
      <p:sp>
        <p:nvSpPr>
          <p:cNvPr id="645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mtClean="0"/>
              <a:t>The idea can be extended to surfaces. Here only one type of subdivision surfaces is introduced, which is called the Catmull-Clark surface. We assume that the original mesh is built of quadrilaterals. Although the algorithm can work with other meshes as well, after the first subdivision step, the mesh will always be a </a:t>
            </a:r>
            <a:r>
              <a:rPr lang="en-US" altLang="hu-HU" b="1" smtClean="0"/>
              <a:t>quadrilateral mesh</a:t>
            </a:r>
            <a:r>
              <a:rPr lang="en-US" altLang="hu-HU" smtClean="0"/>
              <a:t>.</a:t>
            </a:r>
          </a:p>
          <a:p>
            <a:r>
              <a:rPr lang="en-US" altLang="hu-HU" smtClean="0"/>
              <a:t>The subdivision starts by the computation of </a:t>
            </a:r>
            <a:r>
              <a:rPr lang="en-US" altLang="hu-HU" b="1" smtClean="0"/>
              <a:t>face center </a:t>
            </a:r>
            <a:r>
              <a:rPr lang="en-US" altLang="hu-HU" smtClean="0"/>
              <a:t>and </a:t>
            </a:r>
            <a:r>
              <a:rPr lang="en-US" altLang="hu-HU" b="1" smtClean="0"/>
              <a:t>edge center </a:t>
            </a:r>
            <a:r>
              <a:rPr lang="en-US" altLang="hu-HU" smtClean="0"/>
              <a:t>points, which double the resolution but do not alter the shape yet. Then we first move the original vertices to the weighted average of the surrounding face centers, edge centers and of the point itself. The averaging scheme also depends on how many faces share this point, which is called the </a:t>
            </a:r>
            <a:r>
              <a:rPr lang="en-US" altLang="hu-HU" b="1" smtClean="0"/>
              <a:t>valence</a:t>
            </a:r>
            <a:r>
              <a:rPr lang="en-US" altLang="hu-HU" smtClean="0"/>
              <a:t> of this vertex.  Having moved the original vertices, we find the final location of the edge centers as well.</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74613" y="739775"/>
            <a:ext cx="6499225" cy="3656013"/>
          </a:xfrm>
          <a:ln/>
        </p:spPr>
      </p:sp>
      <p:sp>
        <p:nvSpPr>
          <p:cNvPr id="655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hu-HU"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74613" y="739775"/>
            <a:ext cx="6499225" cy="3656013"/>
          </a:xfrm>
          <a:ln/>
        </p:spPr>
      </p:sp>
      <p:sp>
        <p:nvSpPr>
          <p:cNvPr id="665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hu-HU"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74613" y="739775"/>
            <a:ext cx="6499225" cy="3656013"/>
          </a:xfrm>
          <a:ln/>
        </p:spPr>
      </p:sp>
      <p:sp>
        <p:nvSpPr>
          <p:cNvPr id="675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hu-HU"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74613" y="739775"/>
            <a:ext cx="6499225" cy="3656013"/>
          </a:xfrm>
          <a:ln/>
        </p:spPr>
      </p:sp>
      <p:sp>
        <p:nvSpPr>
          <p:cNvPr id="696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mtClean="0"/>
              <a:t>Boundary representation defines a solid by the boundary surfaces or faces. Specifying the boundaries independently would not work since it would be possible to create something where the boundaries do not enclose a 3D solid or the enclosing is not watertight. We should specify edges, faces and vertices simultaneously to always guarantee that the object is topologically valid.</a:t>
            </a:r>
          </a:p>
          <a:p>
            <a:r>
              <a:rPr lang="en-US" altLang="hu-HU" smtClean="0"/>
              <a:t>A famous equation that can be used to check topological validity i</a:t>
            </a:r>
            <a:r>
              <a:rPr lang="hu-HU" altLang="hu-HU" smtClean="0"/>
              <a:t>s</a:t>
            </a:r>
            <a:r>
              <a:rPr lang="en-US" altLang="hu-HU" smtClean="0"/>
              <a:t> the </a:t>
            </a:r>
            <a:r>
              <a:rPr lang="en-US" altLang="hu-HU" b="1" smtClean="0"/>
              <a:t>Euler theorem</a:t>
            </a:r>
            <a:r>
              <a:rPr lang="en-US" altLang="hu-HU" smtClean="0"/>
              <a:t>. It can be applied for 3D objects that are isomorphic to a sphere (</a:t>
            </a:r>
            <a:r>
              <a:rPr lang="hu-HU" altLang="hu-HU" smtClean="0"/>
              <a:t>they </a:t>
            </a:r>
            <a:r>
              <a:rPr lang="en-US" altLang="hu-HU" smtClean="0"/>
              <a:t>turn to a sphere when pumped up). Objects with holes or consisting of multiple independent pieces do not belong this category (they are isomorphic to a torus or more than one sphere). The Euler equation can be generalize</a:t>
            </a:r>
            <a:r>
              <a:rPr lang="hu-HU" altLang="hu-HU" smtClean="0"/>
              <a:t>d</a:t>
            </a:r>
            <a:r>
              <a:rPr lang="en-US" altLang="hu-HU" smtClean="0"/>
              <a:t> to cover these cases as well, when it is called </a:t>
            </a:r>
            <a:r>
              <a:rPr lang="en-US" altLang="hu-HU" b="1" smtClean="0"/>
              <a:t>Euler-Poincare equation</a:t>
            </a:r>
            <a:r>
              <a:rPr lang="en-US" altLang="hu-HU" smtClean="0"/>
              <a:t>.</a:t>
            </a:r>
          </a:p>
          <a:p>
            <a:r>
              <a:rPr lang="en-US" altLang="hu-HU" smtClean="0"/>
              <a:t>With the Euler’s theorem, when </a:t>
            </a:r>
            <a:r>
              <a:rPr lang="hu-HU" altLang="hu-HU" smtClean="0"/>
              <a:t>we</a:t>
            </a:r>
            <a:r>
              <a:rPr lang="en-US" altLang="hu-HU" smtClean="0"/>
              <a:t> have an object, counting the vertices, faces and edges allows the determination whether or not this object is valid. However, when it turns out that it is invalid, it is usually too late. What we need is elementary operations that keep the validity of the Euler equation provided it was valid before the application of the operation. Such elementary operations are called Euler operations.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74613" y="739775"/>
            <a:ext cx="6499225" cy="3656013"/>
          </a:xfrm>
          <a:ln/>
        </p:spPr>
      </p:sp>
      <p:sp>
        <p:nvSpPr>
          <p:cNvPr id="706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mtClean="0"/>
              <a:t>A few examples of Euler operators are shown here. Face extrude extrudes a face by automatically filling the holes between the original and extruded face with new faces and edges. Coun</a:t>
            </a:r>
            <a:r>
              <a:rPr lang="hu-HU" altLang="hu-HU" smtClean="0"/>
              <a:t>t</a:t>
            </a:r>
            <a:r>
              <a:rPr lang="en-US" altLang="hu-HU" smtClean="0"/>
              <a:t>ing the numbers of new faces</a:t>
            </a:r>
            <a:r>
              <a:rPr lang="hu-HU" altLang="hu-HU" smtClean="0"/>
              <a:t> (4)</a:t>
            </a:r>
            <a:r>
              <a:rPr lang="en-US" altLang="hu-HU" smtClean="0"/>
              <a:t>, edges</a:t>
            </a:r>
            <a:r>
              <a:rPr lang="hu-HU" altLang="hu-HU" smtClean="0"/>
              <a:t> (8)</a:t>
            </a:r>
            <a:r>
              <a:rPr lang="en-US" altLang="hu-HU" smtClean="0"/>
              <a:t> and vertices</a:t>
            </a:r>
            <a:r>
              <a:rPr lang="hu-HU" altLang="hu-HU" smtClean="0"/>
              <a:t> (8)</a:t>
            </a:r>
            <a:r>
              <a:rPr lang="en-US" altLang="hu-HU" smtClean="0"/>
              <a:t>, we can prove that it is indeed an Euler operator.</a:t>
            </a:r>
          </a:p>
          <a:p>
            <a:r>
              <a:rPr lang="en-US" altLang="hu-HU" smtClean="0"/>
              <a:t>Face split requires the user to select two edges of a fact and to specify two points on them. These new points are connected by a new edge.</a:t>
            </a:r>
          </a:p>
          <a:p>
            <a:r>
              <a:rPr lang="en-US" altLang="hu-HU" smtClean="0"/>
              <a:t>Altogether, this operation introduces 2 vertices, 3 edges (one new and two that are obtained as the subdivision of the original edges with the new points) and a new face (the new edge subdivides the face into two).</a:t>
            </a:r>
          </a:p>
          <a:p>
            <a:r>
              <a:rPr lang="en-US" altLang="hu-HU" smtClean="0"/>
              <a:t>Edge collapse removes an edge with one of its end points. Vertex split is the inverse of this operation.</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74613" y="739775"/>
            <a:ext cx="6499225" cy="3656013"/>
          </a:xfrm>
          <a:ln/>
        </p:spPr>
      </p:sp>
      <p:sp>
        <p:nvSpPr>
          <p:cNvPr id="716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mtClean="0"/>
              <a:t>To create a space ship, we can start with a topologically valid object, e.g. a transformed cube, then we execute a sequence of face extrusions. As face extrude i</a:t>
            </a:r>
            <a:r>
              <a:rPr lang="hu-HU" altLang="hu-HU" smtClean="0"/>
              <a:t>s</a:t>
            </a:r>
            <a:r>
              <a:rPr lang="en-US" altLang="hu-HU" smtClean="0"/>
              <a:t> an Euler operator, the result will automatically be a topologically valid object.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74613" y="739775"/>
            <a:ext cx="6499225" cy="3656013"/>
          </a:xfrm>
          <a:ln/>
        </p:spPr>
      </p:sp>
      <p:sp>
        <p:nvSpPr>
          <p:cNvPr id="727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hu-HU"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74613" y="739775"/>
            <a:ext cx="6499225" cy="3656013"/>
          </a:xfrm>
          <a:ln/>
        </p:spPr>
      </p:sp>
      <p:sp>
        <p:nvSpPr>
          <p:cNvPr id="737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hu-H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r>
              <a:rPr lang="en-US" altLang="hu-HU" dirty="0" smtClean="0"/>
              <a:t>If we want to specify 1D objects, like curves, then we should simultaneously identify (</a:t>
            </a:r>
            <a:r>
              <a:rPr lang="en-US" altLang="hu-HU" dirty="0" err="1" smtClean="0"/>
              <a:t>uncountably</a:t>
            </a:r>
            <a:r>
              <a:rPr lang="en-US" altLang="hu-HU" dirty="0" smtClean="0"/>
              <a:t>) infinitely many points. Obviously, defining the points one by one with their Cartesian coordinates is not an option. Instead, we usually specify an equation that has infinitely many roots and these roots are considered as the Cartesian coordinates of points in a set defined by the equation. Assume that we are in 2D when the equation should contain Cartesian coordinates x and y (in 3D there would be a third coordinate as well). </a:t>
            </a:r>
            <a:endParaRPr lang="hu-HU" altLang="hu-HU"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hu-HU" dirty="0" smtClean="0"/>
              <a:t>The most obvious, but the least useful equation type is the </a:t>
            </a:r>
            <a:r>
              <a:rPr lang="en-US" altLang="hu-HU" b="1" dirty="0" smtClean="0"/>
              <a:t>explicit form</a:t>
            </a:r>
            <a:r>
              <a:rPr lang="en-US" altLang="hu-HU" dirty="0" smtClean="0"/>
              <a:t>, where we express y as a function of x. The problem with this representation is </a:t>
            </a:r>
            <a:r>
              <a:rPr lang="hu-HU" altLang="hu-HU" dirty="0" smtClean="0"/>
              <a:t>f</a:t>
            </a:r>
            <a:r>
              <a:rPr lang="en-US" altLang="hu-HU" dirty="0" smtClean="0"/>
              <a:t>or each x there must be exactly one y. This is usually not the case, thin</a:t>
            </a:r>
            <a:r>
              <a:rPr lang="hu-HU" altLang="hu-HU" dirty="0" smtClean="0"/>
              <a:t>k</a:t>
            </a:r>
            <a:r>
              <a:rPr lang="en-US" altLang="hu-HU" dirty="0" smtClean="0"/>
              <a:t> of a circle or a vertical line, for example.</a:t>
            </a:r>
          </a:p>
          <a:p>
            <a:endParaRPr lang="en-US" dirty="0"/>
          </a:p>
        </p:txBody>
      </p:sp>
    </p:spTree>
    <p:extLst>
      <p:ext uri="{BB962C8B-B14F-4D97-AF65-F5344CB8AC3E}">
        <p14:creationId xmlns:p14="http://schemas.microsoft.com/office/powerpoint/2010/main" val="11057534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74613" y="739775"/>
            <a:ext cx="6499225" cy="3656013"/>
          </a:xfrm>
          <a:ln/>
        </p:spPr>
      </p:sp>
      <p:sp>
        <p:nvSpPr>
          <p:cNvPr id="747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hu-HU"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74613" y="739775"/>
            <a:ext cx="6499225" cy="3656013"/>
          </a:xfrm>
          <a:ln/>
        </p:spPr>
      </p:sp>
      <p:sp>
        <p:nvSpPr>
          <p:cNvPr id="757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hu-HU"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74613" y="739775"/>
            <a:ext cx="6499225" cy="3656013"/>
          </a:xfrm>
          <a:ln/>
        </p:spPr>
      </p:sp>
      <p:sp>
        <p:nvSpPr>
          <p:cNvPr id="768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hu-H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r>
              <a:rPr lang="en-US" altLang="hu-HU" dirty="0" smtClean="0"/>
              <a:t>The equation can have </a:t>
            </a:r>
            <a:r>
              <a:rPr lang="en-US" altLang="hu-HU" b="1" dirty="0" smtClean="0"/>
              <a:t>implicit</a:t>
            </a:r>
            <a:r>
              <a:rPr lang="en-US" altLang="hu-HU" dirty="0" smtClean="0"/>
              <a:t> form, which means that x and y are put into an algebraic expression that is made equal to zero. We have a single equation with two unknowns thus, we have the hope of having infinitely many roots, i.e. </a:t>
            </a:r>
            <a:r>
              <a:rPr lang="en-US" altLang="hu-HU" dirty="0" err="1" smtClean="0"/>
              <a:t>x,y</a:t>
            </a:r>
            <a:r>
              <a:rPr lang="en-US" altLang="hu-HU" dirty="0" smtClean="0"/>
              <a:t> pairs. </a:t>
            </a:r>
          </a:p>
          <a:p>
            <a:r>
              <a:rPr lang="en-US" altLang="hu-HU" dirty="0" smtClean="0"/>
              <a:t>For example, a linear equation containing x and y identifies a line. A circle contains points that are at distance R from the reference point. Expressing this distance with the Pythagoras theorem, we can also develop and equation for the circle. </a:t>
            </a:r>
          </a:p>
          <a:p>
            <a:endParaRPr lang="en-US" dirty="0"/>
          </a:p>
        </p:txBody>
      </p:sp>
    </p:spTree>
    <p:extLst>
      <p:ext uri="{BB962C8B-B14F-4D97-AF65-F5344CB8AC3E}">
        <p14:creationId xmlns:p14="http://schemas.microsoft.com/office/powerpoint/2010/main" val="1623429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iakép helye 1"/>
          <p:cNvSpPr>
            <a:spLocks noGrp="1" noRot="1" noChangeAspect="1" noTextEdit="1"/>
          </p:cNvSpPr>
          <p:nvPr>
            <p:ph type="sldImg"/>
          </p:nvPr>
        </p:nvSpPr>
        <p:spPr>
          <a:xfrm>
            <a:off x="74613" y="739775"/>
            <a:ext cx="6499225" cy="3656013"/>
          </a:xfrm>
          <a:ln/>
        </p:spPr>
      </p:sp>
      <p:sp>
        <p:nvSpPr>
          <p:cNvPr id="33795" name="Jegyzetek hely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By definition, a </a:t>
            </a:r>
            <a:r>
              <a:rPr lang="en-US" altLang="en-US" b="1" dirty="0" smtClean="0"/>
              <a:t>circle</a:t>
            </a:r>
            <a:r>
              <a:rPr lang="en-US" altLang="en-US" dirty="0" smtClean="0"/>
              <a:t> is a set of points r of distance R (radius) from its center point  c. Translating this geometric definition to the language of analytic geometry, we can establish the equation of the circle. </a:t>
            </a:r>
          </a:p>
          <a:p>
            <a:r>
              <a:rPr lang="en-US" altLang="en-US" dirty="0" smtClean="0"/>
              <a:t>Distance of two points is the absolute value of the vector between them, which must be equal to R. Instead of the distance, we can work with the squared distance since both sides of this equation are positive, so taking the square does not modify the roots. The squared distance is the dot product of the difference vector with itself. Dot product can also be expressed with coordinates, so we can establish an implicit equation of the circle in Cartesian coordinates.</a:t>
            </a:r>
          </a:p>
          <a:p>
            <a:r>
              <a:rPr lang="en-US" altLang="en-US" dirty="0" smtClean="0"/>
              <a:t>Circle has also a famous parametric equation, which is based on the definition of cos and sin: If we rotate a unit vector by </a:t>
            </a:r>
            <a:r>
              <a:rPr lang="en-US" altLang="en-US" dirty="0" smtClean="0">
                <a:sym typeface="Symbol" pitchFamily="18" charset="2"/>
              </a:rPr>
              <a:t></a:t>
            </a:r>
            <a:r>
              <a:rPr lang="en-US" altLang="en-US" dirty="0" smtClean="0"/>
              <a:t> around axis z, the x coordinate of the rotated vector is cos(</a:t>
            </a:r>
            <a:r>
              <a:rPr lang="en-US" altLang="en-US" dirty="0" smtClean="0">
                <a:sym typeface="Symbol" pitchFamily="18" charset="2"/>
              </a:rPr>
              <a:t></a:t>
            </a:r>
            <a:r>
              <a:rPr lang="en-US" altLang="en-US" dirty="0" smtClean="0"/>
              <a:t>) a</a:t>
            </a:r>
            <a:r>
              <a:rPr lang="hu-HU" altLang="en-US" dirty="0" smtClean="0"/>
              <a:t>n</a:t>
            </a:r>
            <a:r>
              <a:rPr lang="en-US" altLang="en-US" dirty="0" smtClean="0"/>
              <a:t>d the y coordinate is sin(</a:t>
            </a:r>
            <a:r>
              <a:rPr lang="en-US" altLang="en-US" dirty="0" smtClean="0">
                <a:sym typeface="Symbol" pitchFamily="18" charset="2"/>
              </a:rPr>
              <a:t></a:t>
            </a:r>
            <a:r>
              <a:rPr lang="en-US" altLang="en-US" dirty="0" smtClean="0"/>
              <a:t>).</a:t>
            </a:r>
          </a:p>
          <a:p>
            <a:r>
              <a:rPr lang="en-US" altLang="en-US" dirty="0" smtClean="0"/>
              <a:t>Rotated vector of length R can be obtained by scaling by R. If the center is not in the origin but at point c, then we should translate the circle points by c. </a:t>
            </a:r>
          </a:p>
          <a:p>
            <a:r>
              <a:rPr lang="en-US" altLang="en-US" dirty="0" smtClean="0"/>
              <a:t>As sine or cosine are usually irrational numbers, they cannot be precisely computed by a computer. So, sometimes another parametrization using only elementary operations is also useful (right hand side).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r>
              <a:rPr lang="en-US" altLang="hu-HU" dirty="0" smtClean="0"/>
              <a:t>The equation may also have </a:t>
            </a:r>
            <a:r>
              <a:rPr lang="en-US" altLang="hu-HU" b="1" dirty="0" smtClean="0"/>
              <a:t>parametric form</a:t>
            </a:r>
            <a:r>
              <a:rPr lang="en-US" altLang="hu-HU" dirty="0" smtClean="0"/>
              <a:t>, where we use a free parameter t that can run in an appropriate interval. Substituting t into two equations defining x and y (or z), we get the Cartesian coordinates of the point corresponding to t.</a:t>
            </a:r>
          </a:p>
        </p:txBody>
      </p:sp>
    </p:spTree>
    <p:extLst>
      <p:ext uri="{BB962C8B-B14F-4D97-AF65-F5344CB8AC3E}">
        <p14:creationId xmlns:p14="http://schemas.microsoft.com/office/powerpoint/2010/main" val="36894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3123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74613" y="739775"/>
            <a:ext cx="6499225" cy="3656013"/>
          </a:xfrm>
          <a:ln/>
        </p:spPr>
      </p:sp>
      <p:sp>
        <p:nvSpPr>
          <p:cNvPr id="471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For classic curves, like line, circle, parabola, ellipse, etc. we know their </a:t>
            </a:r>
            <a:r>
              <a:rPr lang="hu-HU" altLang="hu-HU" dirty="0" err="1" smtClean="0"/>
              <a:t>geometric</a:t>
            </a:r>
            <a:r>
              <a:rPr lang="hu-HU" altLang="hu-HU" dirty="0" smtClean="0"/>
              <a:t> </a:t>
            </a:r>
            <a:r>
              <a:rPr lang="hu-HU" altLang="hu-HU" dirty="0" err="1" smtClean="0"/>
              <a:t>definition</a:t>
            </a:r>
            <a:r>
              <a:rPr lang="hu-HU" altLang="hu-HU" dirty="0" smtClean="0"/>
              <a:t>, </a:t>
            </a:r>
            <a:r>
              <a:rPr lang="hu-HU" altLang="hu-HU" dirty="0" err="1" smtClean="0"/>
              <a:t>which</a:t>
            </a:r>
            <a:r>
              <a:rPr lang="hu-HU" altLang="hu-HU" dirty="0" smtClean="0"/>
              <a:t> </a:t>
            </a:r>
            <a:r>
              <a:rPr lang="hu-HU" altLang="hu-HU" dirty="0" err="1" smtClean="0"/>
              <a:t>can</a:t>
            </a:r>
            <a:r>
              <a:rPr lang="hu-HU" altLang="hu-HU" dirty="0" smtClean="0"/>
              <a:t> be </a:t>
            </a:r>
            <a:r>
              <a:rPr lang="hu-HU" altLang="hu-HU" dirty="0" err="1" smtClean="0"/>
              <a:t>translated</a:t>
            </a:r>
            <a:r>
              <a:rPr lang="hu-HU" altLang="hu-HU" dirty="0" smtClean="0"/>
              <a:t> </a:t>
            </a:r>
            <a:r>
              <a:rPr lang="hu-HU" altLang="hu-HU" dirty="0" err="1" smtClean="0"/>
              <a:t>to</a:t>
            </a:r>
            <a:r>
              <a:rPr lang="hu-HU" altLang="hu-HU" dirty="0" smtClean="0"/>
              <a:t> an </a:t>
            </a:r>
            <a:r>
              <a:rPr lang="en-US" altLang="hu-HU" dirty="0" smtClean="0"/>
              <a:t>equation, so the definition means the specification of the free parameters in the equation.</a:t>
            </a:r>
            <a:endParaRPr lang="hu-HU" altLang="hu-HU" dirty="0" smtClean="0"/>
          </a:p>
          <a:p>
            <a:r>
              <a:rPr lang="en-US" altLang="hu-HU" dirty="0" smtClean="0"/>
              <a:t>However, curves we meet usually do not belong to the category of classic curves, so we do not know their equation. These curves are </a:t>
            </a:r>
            <a:r>
              <a:rPr lang="en-US" altLang="hu-HU" b="1" dirty="0" smtClean="0"/>
              <a:t>free form curves</a:t>
            </a:r>
            <a:r>
              <a:rPr lang="en-US" altLang="hu-HU" dirty="0" smtClean="0"/>
              <a:t>.</a:t>
            </a:r>
          </a:p>
          <a:p>
            <a:r>
              <a:rPr lang="en-US" altLang="hu-HU" dirty="0" smtClean="0"/>
              <a:t>As ”everything” can be approximated by polynomials, the unknown equations of free form curves are also attacked this way. We approximate their parametric equations with polynomials of parameter t. The problem is that the polynomial coefficients do not have intuitive interpretation, thus we cannot expect the modeler to specify the coefficients directly. Instead, we require the user to specify a finite number of </a:t>
            </a:r>
            <a:r>
              <a:rPr lang="en-US" altLang="hu-HU" b="1" dirty="0" smtClean="0"/>
              <a:t>control points</a:t>
            </a:r>
            <a:r>
              <a:rPr lang="en-US" altLang="hu-HU" dirty="0" smtClean="0"/>
              <a:t>, and the modeling program automatically computes the polynomial coefficients from the control points.  This  computation can be an </a:t>
            </a:r>
            <a:r>
              <a:rPr lang="en-US" altLang="hu-HU" b="1" dirty="0" smtClean="0"/>
              <a:t>interpolation </a:t>
            </a:r>
            <a:r>
              <a:rPr lang="en-US" altLang="hu-HU" dirty="0" smtClean="0"/>
              <a:t>when the resulting curve is expected to go through the control points. Or, the computation can also be an </a:t>
            </a:r>
            <a:r>
              <a:rPr lang="en-US" altLang="hu-HU" b="1" dirty="0" smtClean="0"/>
              <a:t>approximation</a:t>
            </a:r>
            <a:r>
              <a:rPr lang="en-US" altLang="hu-HU" dirty="0" smtClean="0"/>
              <a:t>, when the resulting curve should just somehow follow the control points, but it does not have to go through each of them. By requiring approximation instead of interpolation, we ease the fitting process so we can impose additional requirements concerning the</a:t>
            </a:r>
            <a:r>
              <a:rPr lang="hu-HU" altLang="hu-HU" dirty="0" smtClean="0"/>
              <a:t> ”</a:t>
            </a:r>
            <a:r>
              <a:rPr lang="en-US" altLang="hu-HU" dirty="0" smtClean="0"/>
              <a:t>quality</a:t>
            </a:r>
            <a:r>
              <a:rPr lang="hu-HU" altLang="hu-HU" dirty="0" smtClean="0"/>
              <a:t>”</a:t>
            </a:r>
            <a:r>
              <a:rPr lang="en-US" altLang="hu-HU" dirty="0" smtClean="0"/>
              <a:t> of the curve.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1597819"/>
            <a:ext cx="7772400" cy="1102519"/>
          </a:xfrm>
        </p:spPr>
        <p:txBody>
          <a:bodyPr/>
          <a:lstStyle/>
          <a:p>
            <a:r>
              <a:rPr lang="hu-HU" smtClean="0"/>
              <a:t>Mintacím szerkesztése</a:t>
            </a:r>
            <a:endParaRPr lang="hu-HU"/>
          </a:p>
        </p:txBody>
      </p:sp>
      <p:sp>
        <p:nvSpPr>
          <p:cNvPr id="3" name="Alcím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A79C7D9E-78EF-48AA-A29D-8EE66BA2E181}" type="datetimeFigureOut">
              <a:rPr lang="hu-HU" smtClean="0"/>
              <a:pPr/>
              <a:t>2023.10.08.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4215464998"/>
      </p:ext>
    </p:extLst>
  </p:cSld>
  <p:clrMapOvr>
    <a:masterClrMapping/>
  </p:clrMapOvr>
  <p:transition>
    <p:zo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79C7D9E-78EF-48AA-A29D-8EE66BA2E181}" type="datetimeFigureOut">
              <a:rPr lang="hu-HU" smtClean="0"/>
              <a:pPr/>
              <a:t>2023.10.08.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2035124675"/>
      </p:ext>
    </p:extLst>
  </p:cSld>
  <p:clrMapOvr>
    <a:masterClrMapping/>
  </p:clrMapOvr>
  <p:transition>
    <p:zo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05979"/>
            <a:ext cx="2057400" cy="4388644"/>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05979"/>
            <a:ext cx="6019800" cy="4388644"/>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79C7D9E-78EF-48AA-A29D-8EE66BA2E181}" type="datetimeFigureOut">
              <a:rPr lang="hu-HU" smtClean="0"/>
              <a:pPr/>
              <a:t>2023.10.08.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3939160640"/>
      </p:ext>
    </p:extLst>
  </p:cSld>
  <p:clrMapOvr>
    <a:masterClrMapping/>
  </p:clrMapOvr>
  <p:transition>
    <p:zo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79C7D9E-78EF-48AA-A29D-8EE66BA2E181}" type="datetimeFigureOut">
              <a:rPr lang="hu-HU" smtClean="0"/>
              <a:pPr/>
              <a:t>2023.10.08.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3012284450"/>
      </p:ext>
    </p:extLst>
  </p:cSld>
  <p:clrMapOvr>
    <a:masterClrMapping/>
  </p:clrMapOvr>
  <p:transition>
    <p:zo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3305176"/>
            <a:ext cx="7772400" cy="1021556"/>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A79C7D9E-78EF-48AA-A29D-8EE66BA2E181}" type="datetimeFigureOut">
              <a:rPr lang="hu-HU" smtClean="0"/>
              <a:pPr/>
              <a:t>2023.10.08.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1984852671"/>
      </p:ext>
    </p:extLst>
  </p:cSld>
  <p:clrMapOvr>
    <a:masterClrMapping/>
  </p:clrMapOvr>
  <p:transition>
    <p:zo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A79C7D9E-78EF-48AA-A29D-8EE66BA2E181}" type="datetimeFigureOut">
              <a:rPr lang="hu-HU" smtClean="0"/>
              <a:pPr/>
              <a:t>2023.10.08.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1630388883"/>
      </p:ext>
    </p:extLst>
  </p:cSld>
  <p:clrMapOvr>
    <a:masterClrMapping/>
  </p:clrMapOvr>
  <p:transition>
    <p:zo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A79C7D9E-78EF-48AA-A29D-8EE66BA2E181}" type="datetimeFigureOut">
              <a:rPr lang="hu-HU" smtClean="0"/>
              <a:pPr/>
              <a:t>2023.10.08.</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1069388321"/>
      </p:ext>
    </p:extLst>
  </p:cSld>
  <p:clrMapOvr>
    <a:masterClrMapping/>
  </p:clrMapOvr>
  <p:transition>
    <p:zo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A79C7D9E-78EF-48AA-A29D-8EE66BA2E181}" type="datetimeFigureOut">
              <a:rPr lang="hu-HU" smtClean="0"/>
              <a:pPr/>
              <a:t>2023.10.08.</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3751963360"/>
      </p:ext>
    </p:extLst>
  </p:cSld>
  <p:clrMapOvr>
    <a:masterClrMapping/>
  </p:clrMapOvr>
  <p:transition>
    <p:zo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A79C7D9E-78EF-48AA-A29D-8EE66BA2E181}" type="datetimeFigureOut">
              <a:rPr lang="hu-HU" smtClean="0"/>
              <a:pPr/>
              <a:t>2023.10.08.</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32995246"/>
      </p:ext>
    </p:extLst>
  </p:cSld>
  <p:clrMapOvr>
    <a:masterClrMapping/>
  </p:clrMapOvr>
  <p:transition>
    <p:zo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1" y="204787"/>
            <a:ext cx="3008313" cy="871538"/>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A79C7D9E-78EF-48AA-A29D-8EE66BA2E181}" type="datetimeFigureOut">
              <a:rPr lang="hu-HU" smtClean="0"/>
              <a:pPr/>
              <a:t>2023.10.08.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793954392"/>
      </p:ext>
    </p:extLst>
  </p:cSld>
  <p:clrMapOvr>
    <a:masterClrMapping/>
  </p:clrMapOvr>
  <p:transition>
    <p:zo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3600450"/>
            <a:ext cx="5486400" cy="425054"/>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A79C7D9E-78EF-48AA-A29D-8EE66BA2E181}" type="datetimeFigureOut">
              <a:rPr lang="hu-HU" smtClean="0"/>
              <a:pPr/>
              <a:t>2023.10.08.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3069252392"/>
      </p:ext>
    </p:extLst>
  </p:cSld>
  <p:clrMapOvr>
    <a:masterClrMapping/>
  </p:clrMapOvr>
  <p:transition>
    <p:zo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79C7D9E-78EF-48AA-A29D-8EE66BA2E181}" type="datetimeFigureOut">
              <a:rPr lang="hu-HU" smtClean="0"/>
              <a:pPr/>
              <a:t>2023.10.08.</a:t>
            </a:fld>
            <a:endParaRPr lang="hu-HU"/>
          </a:p>
        </p:txBody>
      </p:sp>
      <p:sp>
        <p:nvSpPr>
          <p:cNvPr id="5" name="Élőláb hely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AD62A48-CC2F-479E-BB55-A85D46CBE469}" type="slidenum">
              <a:rPr lang="hu-HU" smtClean="0"/>
              <a:pPr/>
              <a:t>‹#›</a:t>
            </a:fld>
            <a:endParaRPr lang="hu-HU"/>
          </a:p>
        </p:txBody>
      </p:sp>
    </p:spTree>
    <p:extLst>
      <p:ext uri="{BB962C8B-B14F-4D97-AF65-F5344CB8AC3E}">
        <p14:creationId xmlns:p14="http://schemas.microsoft.com/office/powerpoint/2010/main" val="9240273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zoom/>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file:///D:\graf\video\ImplicitCurve3.mp4" TargetMode="Externa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0.png"/><Relationship Id="rId4" Type="http://schemas.openxmlformats.org/officeDocument/2006/relationships/image" Target="../media/image450.png"/></Relationships>
</file>

<file path=ppt/slides/_rels/slide13.xml.rels><?xml version="1.0" encoding="UTF-8" standalone="yes"?>
<Relationships xmlns="http://schemas.openxmlformats.org/package/2006/relationships"><Relationship Id="rId8" Type="http://schemas.openxmlformats.org/officeDocument/2006/relationships/image" Target="../media/image49.gif"/><Relationship Id="rId3" Type="http://schemas.openxmlformats.org/officeDocument/2006/relationships/image" Target="../media/image470.png"/><Relationship Id="rId7" Type="http://schemas.openxmlformats.org/officeDocument/2006/relationships/image" Target="../media/image51.png"/><Relationship Id="rId12" Type="http://schemas.openxmlformats.org/officeDocument/2006/relationships/image" Target="../media/image55.png"/><Relationship Id="rId2" Type="http://schemas.openxmlformats.org/officeDocument/2006/relationships/image" Target="../media/image343.png"/><Relationship Id="rId1" Type="http://schemas.openxmlformats.org/officeDocument/2006/relationships/slideLayout" Target="../slideLayouts/slideLayout2.xml"/><Relationship Id="rId6" Type="http://schemas.openxmlformats.org/officeDocument/2006/relationships/image" Target="../media/image48.gif"/><Relationship Id="rId11" Type="http://schemas.openxmlformats.org/officeDocument/2006/relationships/image" Target="../media/image54.png"/><Relationship Id="rId5" Type="http://schemas.openxmlformats.org/officeDocument/2006/relationships/image" Target="../media/image47.gif"/><Relationship Id="rId10" Type="http://schemas.openxmlformats.org/officeDocument/2006/relationships/hyperlink" Target="file:///D:\3DPrograms\GrafikaHazi\Programs\ParametricCurve\bin\Skeleton.exe" TargetMode="External"/><Relationship Id="rId4" Type="http://schemas.openxmlformats.org/officeDocument/2006/relationships/image" Target="../media/image48.pn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3.gif"/><Relationship Id="rId5" Type="http://schemas.openxmlformats.org/officeDocument/2006/relationships/image" Target="../media/image310.png"/></Relationships>
</file>

<file path=ppt/slides/_rels/slide17.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9.png"/><Relationship Id="rId18" Type="http://schemas.openxmlformats.org/officeDocument/2006/relationships/image" Target="../media/image63.png"/><Relationship Id="rId3" Type="http://schemas.openxmlformats.org/officeDocument/2006/relationships/notesSlide" Target="../notesSlides/notesSlide10.xml"/><Relationship Id="rId7" Type="http://schemas.openxmlformats.org/officeDocument/2006/relationships/image" Target="../media/image520.png"/><Relationship Id="rId12" Type="http://schemas.openxmlformats.org/officeDocument/2006/relationships/image" Target="../media/image68.png"/><Relationship Id="rId17" Type="http://schemas.openxmlformats.org/officeDocument/2006/relationships/image" Target="../media/image73.png"/><Relationship Id="rId2" Type="http://schemas.openxmlformats.org/officeDocument/2006/relationships/slideLayout" Target="../slideLayouts/slideLayout2.xml"/><Relationship Id="rId16" Type="http://schemas.openxmlformats.org/officeDocument/2006/relationships/image" Target="../media/image72.png"/><Relationship Id="rId1" Type="http://schemas.openxmlformats.org/officeDocument/2006/relationships/tags" Target="../tags/tag1.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image" Target="../media/image71.png"/><Relationship Id="rId10" Type="http://schemas.openxmlformats.org/officeDocument/2006/relationships/image" Target="../media/image59.png"/><Relationship Id="rId4" Type="http://schemas.openxmlformats.org/officeDocument/2006/relationships/image" Target="../media/image60.png"/><Relationship Id="rId9" Type="http://schemas.openxmlformats.org/officeDocument/2006/relationships/image" Target="../media/image57.png"/><Relationship Id="rId14" Type="http://schemas.openxmlformats.org/officeDocument/2006/relationships/image" Target="../media/image70.png"/></Relationships>
</file>

<file path=ppt/slides/_rels/slide18.xml.rels><?xml version="1.0" encoding="UTF-8" standalone="yes"?>
<Relationships xmlns="http://schemas.openxmlformats.org/package/2006/relationships"><Relationship Id="rId3" Type="http://schemas.openxmlformats.org/officeDocument/2006/relationships/image" Target="../media/image56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70.png"/></Relationships>
</file>

<file path=ppt/slides/_rels/slide19.xml.rels><?xml version="1.0" encoding="UTF-8" standalone="yes"?>
<Relationships xmlns="http://schemas.openxmlformats.org/package/2006/relationships"><Relationship Id="rId3" Type="http://schemas.openxmlformats.org/officeDocument/2006/relationships/hyperlink" Target="file:///D:\3DPrograms\GrafikaHazi\Programs\Bezier\bin\Skeleton.exe"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500.png"/><Relationship Id="rId4" Type="http://schemas.openxmlformats.org/officeDocument/2006/relationships/image" Target="../media/image49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7.png"/><Relationship Id="rId3" Type="http://schemas.openxmlformats.org/officeDocument/2006/relationships/image" Target="../media/image77.png"/><Relationship Id="rId7" Type="http://schemas.openxmlformats.org/officeDocument/2006/relationships/image" Target="../media/image76.png"/><Relationship Id="rId12" Type="http://schemas.openxmlformats.org/officeDocument/2006/relationships/image" Target="../media/image80.png"/><Relationship Id="rId2" Type="http://schemas.openxmlformats.org/officeDocument/2006/relationships/notesSlide" Target="../notesSlides/notesSlide13.xml"/><Relationship Id="rId16" Type="http://schemas.openxmlformats.org/officeDocument/2006/relationships/image" Target="../media/image90.png"/><Relationship Id="rId1" Type="http://schemas.openxmlformats.org/officeDocument/2006/relationships/slideLayout" Target="../slideLayouts/slideLayout6.xml"/><Relationship Id="rId6" Type="http://schemas.openxmlformats.org/officeDocument/2006/relationships/image" Target="../media/image64.png"/><Relationship Id="rId11" Type="http://schemas.openxmlformats.org/officeDocument/2006/relationships/image" Target="../media/image85.png"/><Relationship Id="rId5" Type="http://schemas.openxmlformats.org/officeDocument/2006/relationships/image" Target="../media/image65.png"/><Relationship Id="rId15" Type="http://schemas.openxmlformats.org/officeDocument/2006/relationships/image" Target="../media/image82.png"/><Relationship Id="rId10" Type="http://schemas.openxmlformats.org/officeDocument/2006/relationships/image" Target="../media/image79.png"/><Relationship Id="rId4" Type="http://schemas.openxmlformats.org/officeDocument/2006/relationships/image" Target="../media/image590.png"/><Relationship Id="rId9" Type="http://schemas.openxmlformats.org/officeDocument/2006/relationships/image" Target="../media/image83.png"/><Relationship Id="rId14" Type="http://schemas.openxmlformats.org/officeDocument/2006/relationships/image" Target="../media/image81.png"/></Relationships>
</file>

<file path=ppt/slides/_rels/slide21.xml.rels><?xml version="1.0" encoding="UTF-8" standalone="yes"?>
<Relationships xmlns="http://schemas.openxmlformats.org/package/2006/relationships"><Relationship Id="rId8" Type="http://schemas.openxmlformats.org/officeDocument/2006/relationships/image" Target="../media/image700.png"/><Relationship Id="rId13" Type="http://schemas.openxmlformats.org/officeDocument/2006/relationships/image" Target="../media/image750.png"/><Relationship Id="rId3" Type="http://schemas.openxmlformats.org/officeDocument/2006/relationships/image" Target="../media/image66.png"/><Relationship Id="rId7" Type="http://schemas.openxmlformats.org/officeDocument/2006/relationships/image" Target="../media/image690.png"/><Relationship Id="rId12" Type="http://schemas.openxmlformats.org/officeDocument/2006/relationships/image" Target="../media/image8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80.png"/><Relationship Id="rId11" Type="http://schemas.openxmlformats.org/officeDocument/2006/relationships/image" Target="../media/image88.png"/><Relationship Id="rId5" Type="http://schemas.openxmlformats.org/officeDocument/2006/relationships/image" Target="../media/image670.png"/><Relationship Id="rId10" Type="http://schemas.openxmlformats.org/officeDocument/2006/relationships/image" Target="../media/image86.png"/><Relationship Id="rId4" Type="http://schemas.openxmlformats.org/officeDocument/2006/relationships/image" Target="../media/image660.png"/><Relationship Id="rId9" Type="http://schemas.openxmlformats.org/officeDocument/2006/relationships/image" Target="../media/image65.jpeg"/></Relationships>
</file>

<file path=ppt/slides/_rels/slide2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94.png"/><Relationship Id="rId4" Type="http://schemas.openxmlformats.org/officeDocument/2006/relationships/image" Target="../media/image93.png"/></Relationships>
</file>

<file path=ppt/slides/_rels/slide23.xml.rels><?xml version="1.0" encoding="UTF-8" standalone="yes"?>
<Relationships xmlns="http://schemas.openxmlformats.org/package/2006/relationships"><Relationship Id="rId3" Type="http://schemas.openxmlformats.org/officeDocument/2006/relationships/image" Target="../media/image800.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492.png"/><Relationship Id="rId4" Type="http://schemas.openxmlformats.org/officeDocument/2006/relationships/image" Target="../media/image811.png"/></Relationships>
</file>

<file path=ppt/slides/_rels/slide24.xml.rels><?xml version="1.0" encoding="UTF-8" standalone="yes"?>
<Relationships xmlns="http://schemas.openxmlformats.org/package/2006/relationships"><Relationship Id="rId3" Type="http://schemas.openxmlformats.org/officeDocument/2006/relationships/hyperlink" Target="file:///D:\3DPrograms\GrafikaHazi\Programs\Bezier\bin\Skeleton.exe"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97.png"/><Relationship Id="rId4" Type="http://schemas.openxmlformats.org/officeDocument/2006/relationships/image" Target="../media/image96.png"/></Relationships>
</file>

<file path=ppt/slides/_rels/slide25.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102.png"/><Relationship Id="rId18" Type="http://schemas.openxmlformats.org/officeDocument/2006/relationships/image" Target="../media/image105.png"/><Relationship Id="rId3" Type="http://schemas.openxmlformats.org/officeDocument/2006/relationships/notesSlide" Target="../notesSlides/notesSlide18.xml"/><Relationship Id="rId7" Type="http://schemas.openxmlformats.org/officeDocument/2006/relationships/image" Target="../media/image802.png"/><Relationship Id="rId12" Type="http://schemas.openxmlformats.org/officeDocument/2006/relationships/image" Target="../media/image101.png"/><Relationship Id="rId17" Type="http://schemas.openxmlformats.org/officeDocument/2006/relationships/image" Target="../media/image112.png"/><Relationship Id="rId2" Type="http://schemas.openxmlformats.org/officeDocument/2006/relationships/slideLayout" Target="../slideLayouts/slideLayout6.xml"/><Relationship Id="rId16" Type="http://schemas.openxmlformats.org/officeDocument/2006/relationships/image" Target="../media/image104.png"/><Relationship Id="rId20" Type="http://schemas.openxmlformats.org/officeDocument/2006/relationships/image" Target="../media/image107.png"/><Relationship Id="rId1" Type="http://schemas.openxmlformats.org/officeDocument/2006/relationships/tags" Target="../tags/tag2.xml"/><Relationship Id="rId6" Type="http://schemas.openxmlformats.org/officeDocument/2006/relationships/image" Target="../media/image650.png"/><Relationship Id="rId11" Type="http://schemas.openxmlformats.org/officeDocument/2006/relationships/image" Target="../media/image100.png"/><Relationship Id="rId5" Type="http://schemas.openxmlformats.org/officeDocument/2006/relationships/image" Target="../media/image68.gif"/><Relationship Id="rId15" Type="http://schemas.openxmlformats.org/officeDocument/2006/relationships/image" Target="../media/image103.png"/><Relationship Id="rId10" Type="http://schemas.openxmlformats.org/officeDocument/2006/relationships/image" Target="../media/image99.png"/><Relationship Id="rId19" Type="http://schemas.openxmlformats.org/officeDocument/2006/relationships/image" Target="../media/image106.png"/><Relationship Id="rId4" Type="http://schemas.openxmlformats.org/officeDocument/2006/relationships/image" Target="../media/image67.jpeg"/><Relationship Id="rId9" Type="http://schemas.openxmlformats.org/officeDocument/2006/relationships/image" Target="../media/image95.png"/><Relationship Id="rId14" Type="http://schemas.openxmlformats.org/officeDocument/2006/relationships/image" Target="../media/image910.png"/></Relationships>
</file>

<file path=ppt/slides/_rels/slide26.xml.rels><?xml version="1.0" encoding="UTF-8" standalone="yes"?>
<Relationships xmlns="http://schemas.openxmlformats.org/package/2006/relationships"><Relationship Id="rId3" Type="http://schemas.openxmlformats.org/officeDocument/2006/relationships/hyperlink" Target="file:///D:\3DPrograms\GrafikaHazi\Programs\Bezier\bin\Skeleton.exe" TargetMode="External"/><Relationship Id="rId7" Type="http://schemas.openxmlformats.org/officeDocument/2006/relationships/image" Target="../media/image111.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08.png"/><Relationship Id="rId5" Type="http://schemas.openxmlformats.org/officeDocument/2006/relationships/image" Target="../media/image540.png"/></Relationships>
</file>

<file path=ppt/slides/_rels/slide27.xml.rels><?xml version="1.0" encoding="UTF-8" standalone="yes"?>
<Relationships xmlns="http://schemas.openxmlformats.org/package/2006/relationships"><Relationship Id="rId2" Type="http://schemas.openxmlformats.org/officeDocument/2006/relationships/image" Target="../media/image78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74.png"/><Relationship Id="rId4"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4.png"/><Relationship Id="rId7" Type="http://schemas.openxmlformats.org/officeDocument/2006/relationships/image" Target="../media/image116.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1140.png"/><Relationship Id="rId5" Type="http://schemas.openxmlformats.org/officeDocument/2006/relationships/image" Target="../media/image990.png"/><Relationship Id="rId4" Type="http://schemas.openxmlformats.org/officeDocument/2006/relationships/image" Target="../media/image950.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6.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_rels/slide31.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23.png"/><Relationship Id="rId7" Type="http://schemas.openxmlformats.org/officeDocument/2006/relationships/image" Target="../media/image127.png"/><Relationship Id="rId2" Type="http://schemas.openxmlformats.org/officeDocument/2006/relationships/image" Target="../media/image122.png"/><Relationship Id="rId1" Type="http://schemas.openxmlformats.org/officeDocument/2006/relationships/slideLayout" Target="../slideLayouts/slideLayout6.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 Id="rId9" Type="http://schemas.openxmlformats.org/officeDocument/2006/relationships/image" Target="../media/image129.png"/></Relationships>
</file>

<file path=ppt/slides/_rels/slide32.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image" Target="../media/image1081.png"/><Relationship Id="rId3" Type="http://schemas.openxmlformats.org/officeDocument/2006/relationships/image" Target="../media/image1031.png"/><Relationship Id="rId7" Type="http://schemas.openxmlformats.org/officeDocument/2006/relationships/image" Target="../media/image1071.png"/><Relationship Id="rId2" Type="http://schemas.openxmlformats.org/officeDocument/2006/relationships/image" Target="../media/image131.png"/><Relationship Id="rId1" Type="http://schemas.openxmlformats.org/officeDocument/2006/relationships/slideLayout" Target="../slideLayouts/slideLayout6.xml"/><Relationship Id="rId6" Type="http://schemas.openxmlformats.org/officeDocument/2006/relationships/image" Target="../media/image1060.png"/><Relationship Id="rId5" Type="http://schemas.openxmlformats.org/officeDocument/2006/relationships/image" Target="../media/image1050.png"/><Relationship Id="rId4" Type="http://schemas.openxmlformats.org/officeDocument/2006/relationships/image" Target="../media/image1190.png"/></Relationships>
</file>

<file path=ppt/slides/_rels/slide3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1250.png"/><Relationship Id="rId3" Type="http://schemas.openxmlformats.org/officeDocument/2006/relationships/image" Target="../media/image84.png"/><Relationship Id="rId7" Type="http://schemas.openxmlformats.org/officeDocument/2006/relationships/image" Target="../media/image1240.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110.png"/><Relationship Id="rId11" Type="http://schemas.openxmlformats.org/officeDocument/2006/relationships/image" Target="../media/image1280.png"/><Relationship Id="rId5" Type="http://schemas.openxmlformats.org/officeDocument/2006/relationships/image" Target="../media/image109.png"/><Relationship Id="rId10" Type="http://schemas.openxmlformats.org/officeDocument/2006/relationships/image" Target="../media/image1270.png"/><Relationship Id="rId4" Type="http://schemas.openxmlformats.org/officeDocument/2006/relationships/image" Target="../media/image98.png"/><Relationship Id="rId9" Type="http://schemas.openxmlformats.org/officeDocument/2006/relationships/image" Target="../media/image1260.png"/></Relationships>
</file>

<file path=ppt/slides/_rels/slide36.xml.rels><?xml version="1.0" encoding="UTF-8" standalone="yes"?>
<Relationships xmlns="http://schemas.openxmlformats.org/package/2006/relationships"><Relationship Id="rId3" Type="http://schemas.openxmlformats.org/officeDocument/2006/relationships/image" Target="../media/image1300.png"/><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11.png"/><Relationship Id="rId7" Type="http://schemas.openxmlformats.org/officeDocument/2006/relationships/image" Target="../media/image113.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1110.png"/><Relationship Id="rId5" Type="http://schemas.openxmlformats.org/officeDocument/2006/relationships/hyperlink" Target="file:///D:\Let&#246;lt&#233;sek\OpenGL%20sz&#233;ps&#233;gverseny%202013.%20&#337;sz.mp4" TargetMode="External"/><Relationship Id="rId4" Type="http://schemas.openxmlformats.org/officeDocument/2006/relationships/image" Target="../media/image1320.png"/></Relationships>
</file>

<file path=ppt/slides/_rels/slide38.xml.rels><?xml version="1.0" encoding="UTF-8" standalone="yes"?>
<Relationships xmlns="http://schemas.openxmlformats.org/package/2006/relationships"><Relationship Id="rId3" Type="http://schemas.openxmlformats.org/officeDocument/2006/relationships/image" Target="../media/image1340.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1360.png"/><Relationship Id="rId4" Type="http://schemas.openxmlformats.org/officeDocument/2006/relationships/image" Target="../media/image1350.png"/></Relationships>
</file>

<file path=ppt/slides/_rels/slide39.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3" Type="http://schemas.openxmlformats.org/officeDocument/2006/relationships/image" Target="../media/image510.png"/><Relationship Id="rId7" Type="http://schemas.openxmlformats.org/officeDocument/2006/relationships/image" Target="../media/image9.png"/><Relationship Id="rId12" Type="http://schemas.openxmlformats.org/officeDocument/2006/relationships/hyperlink" Target="file:///D:\3DPrograms\GrafikaHazi\Programs\ConvexHull\bin\Skeleton.exe"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10.png"/><Relationship Id="rId11" Type="http://schemas.openxmlformats.org/officeDocument/2006/relationships/image" Target="../media/image13.png"/><Relationship Id="rId5" Type="http://schemas.openxmlformats.org/officeDocument/2006/relationships/image" Target="../media/image710.png"/><Relationship Id="rId10" Type="http://schemas.openxmlformats.org/officeDocument/2006/relationships/image" Target="../media/image12.png"/><Relationship Id="rId4" Type="http://schemas.openxmlformats.org/officeDocument/2006/relationships/image" Target="../media/image610.png"/><Relationship Id="rId9" Type="http://schemas.openxmlformats.org/officeDocument/2006/relationships/image" Target="../media/image11.png"/><Relationship Id="rId1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image" Target="../media/image138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41.png"/><Relationship Id="rId4" Type="http://schemas.openxmlformats.org/officeDocument/2006/relationships/image" Target="../media/image139.png"/></Relationships>
</file>

<file path=ppt/slides/_rels/slide41.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430.png"/><Relationship Id="rId4" Type="http://schemas.openxmlformats.org/officeDocument/2006/relationships/image" Target="../media/image143.png"/></Relationships>
</file>

<file path=ppt/slides/_rels/slide42.xml.rels><?xml version="1.0" encoding="UTF-8" standalone="yes"?>
<Relationships xmlns="http://schemas.openxmlformats.org/package/2006/relationships"><Relationship Id="rId8" Type="http://schemas.openxmlformats.org/officeDocument/2006/relationships/image" Target="../media/image149.png"/><Relationship Id="rId3" Type="http://schemas.microsoft.com/office/2007/relationships/hdphoto" Target="../media/hdphoto1.wdp"/><Relationship Id="rId7" Type="http://schemas.openxmlformats.org/officeDocument/2006/relationships/image" Target="../media/image148.png"/><Relationship Id="rId2" Type="http://schemas.openxmlformats.org/officeDocument/2006/relationships/image" Target="../media/image133.png"/><Relationship Id="rId1" Type="http://schemas.openxmlformats.org/officeDocument/2006/relationships/slideLayout" Target="../slideLayouts/slideLayout2.xml"/><Relationship Id="rId6" Type="http://schemas.openxmlformats.org/officeDocument/2006/relationships/image" Target="../media/image147.png"/><Relationship Id="rId5" Type="http://schemas.openxmlformats.org/officeDocument/2006/relationships/image" Target="../media/image146.png"/><Relationship Id="rId10" Type="http://schemas.openxmlformats.org/officeDocument/2006/relationships/image" Target="../media/image153.png"/><Relationship Id="rId4" Type="http://schemas.openxmlformats.org/officeDocument/2006/relationships/image" Target="../media/image145.png"/><Relationship Id="rId9" Type="http://schemas.openxmlformats.org/officeDocument/2006/relationships/image" Target="../media/image152.png"/></Relationships>
</file>

<file path=ppt/slides/_rels/slide43.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notesSlide" Target="../notesSlides/notesSlide28.xml"/><Relationship Id="rId7" Type="http://schemas.openxmlformats.org/officeDocument/2006/relationships/image" Target="../media/image161.png"/><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159.png"/><Relationship Id="rId5" Type="http://schemas.openxmlformats.org/officeDocument/2006/relationships/image" Target="../media/image154.png"/><Relationship Id="rId10" Type="http://schemas.openxmlformats.org/officeDocument/2006/relationships/image" Target="../media/image135.png"/><Relationship Id="rId4" Type="http://schemas.openxmlformats.org/officeDocument/2006/relationships/image" Target="../media/image157.png"/><Relationship Id="rId9" Type="http://schemas.openxmlformats.org/officeDocument/2006/relationships/hyperlink" Target="../../../3DPrograms/GrafikaHazi/Programs/BezierSurface/bin/Skeleton.exe" TargetMode="Externa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158.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140.png"/><Relationship Id="rId5" Type="http://schemas.openxmlformats.org/officeDocument/2006/relationships/image" Target="../media/image138.jpeg"/><Relationship Id="rId4" Type="http://schemas.openxmlformats.org/officeDocument/2006/relationships/image" Target="../media/image137.png"/></Relationships>
</file>

<file path=ppt/slides/_rels/slide47.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10.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10.png"/><Relationship Id="rId11" Type="http://schemas.openxmlformats.org/officeDocument/2006/relationships/image" Target="../media/image21.png"/><Relationship Id="rId5" Type="http://schemas.openxmlformats.org/officeDocument/2006/relationships/image" Target="../media/image43.png"/><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image" Target="../media/image19.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ideo" Target="file:///C:\ppt\avi\POLIGON.AVI" TargetMode="External"/><Relationship Id="rId4" Type="http://schemas.openxmlformats.org/officeDocument/2006/relationships/image" Target="../media/image16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211.png"/><Relationship Id="rId3" Type="http://schemas.openxmlformats.org/officeDocument/2006/relationships/image" Target="../media/image164.png"/><Relationship Id="rId7" Type="http://schemas.openxmlformats.org/officeDocument/2006/relationships/image" Target="../media/image20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0.png"/><Relationship Id="rId11" Type="http://schemas.openxmlformats.org/officeDocument/2006/relationships/image" Target="../media/image210.png"/><Relationship Id="rId5" Type="http://schemas.openxmlformats.org/officeDocument/2006/relationships/image" Target="../media/image180.png"/><Relationship Id="rId10" Type="http://schemas.openxmlformats.org/officeDocument/2006/relationships/image" Target="../media/image24.png"/><Relationship Id="rId4" Type="http://schemas.openxmlformats.org/officeDocument/2006/relationships/image" Target="../media/image170.png"/><Relationship Id="rId9" Type="http://schemas.openxmlformats.org/officeDocument/2006/relationships/image" Target="../media/image221.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png"/><Relationship Id="rId7" Type="http://schemas.openxmlformats.org/officeDocument/2006/relationships/image" Target="../media/image270.png"/><Relationship Id="rId12" Type="http://schemas.openxmlformats.org/officeDocument/2006/relationships/image" Target="../media/image32.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image" Target="../media/image250.png"/><Relationship Id="rId10" Type="http://schemas.openxmlformats.org/officeDocument/2006/relationships/image" Target="../media/image30.png"/><Relationship Id="rId4" Type="http://schemas.openxmlformats.org/officeDocument/2006/relationships/image" Target="../media/image240.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1714500"/>
            <a:ext cx="7772400" cy="857250"/>
          </a:xfrm>
        </p:spPr>
        <p:txBody>
          <a:bodyPr>
            <a:normAutofit fontScale="90000"/>
          </a:bodyPr>
          <a:lstStyle/>
          <a:p>
            <a:pPr>
              <a:defRPr/>
            </a:pPr>
            <a:r>
              <a:rPr lang="en-US" sz="4800" b="1" dirty="0" err="1">
                <a:solidFill>
                  <a:srgbClr val="FF0000"/>
                </a:solidFill>
              </a:rPr>
              <a:t>Geometriai</a:t>
            </a:r>
            <a:r>
              <a:rPr lang="en-US" sz="4800" b="1" dirty="0">
                <a:solidFill>
                  <a:srgbClr val="FF0000"/>
                </a:solidFill>
              </a:rPr>
              <a:t> </a:t>
            </a:r>
            <a:r>
              <a:rPr lang="en-US" sz="4800" b="1" dirty="0" err="1">
                <a:solidFill>
                  <a:srgbClr val="FF0000"/>
                </a:solidFill>
              </a:rPr>
              <a:t>modellezés</a:t>
            </a:r>
            <a:r>
              <a:rPr lang="hu-HU" sz="4800" b="1" dirty="0">
                <a:solidFill>
                  <a:srgbClr val="FF0000"/>
                </a:solidFill>
              </a:rPr>
              <a:t/>
            </a:r>
            <a:br>
              <a:rPr lang="hu-HU" sz="4800" b="1" dirty="0">
                <a:solidFill>
                  <a:srgbClr val="FF0000"/>
                </a:solidFill>
              </a:rPr>
            </a:br>
            <a:r>
              <a:rPr lang="hu-HU" b="1" dirty="0">
                <a:solidFill>
                  <a:srgbClr val="FF0000"/>
                </a:solidFill>
              </a:rPr>
              <a:t>1. </a:t>
            </a:r>
            <a:r>
              <a:rPr lang="hu-HU" b="1" dirty="0" smtClean="0">
                <a:solidFill>
                  <a:srgbClr val="FF0000"/>
                </a:solidFill>
              </a:rPr>
              <a:t>Pontok és klasszikus görbék</a:t>
            </a:r>
            <a:endParaRPr lang="hu-HU" sz="3600" dirty="0" smtClean="0">
              <a:solidFill>
                <a:srgbClr val="FF0000"/>
              </a:solidFill>
            </a:endParaRPr>
          </a:p>
        </p:txBody>
      </p:sp>
      <p:sp>
        <p:nvSpPr>
          <p:cNvPr id="4099" name="Rectangle 3"/>
          <p:cNvSpPr>
            <a:spLocks noGrp="1" noChangeArrowheads="1"/>
          </p:cNvSpPr>
          <p:nvPr>
            <p:ph type="subTitle" idx="1"/>
          </p:nvPr>
        </p:nvSpPr>
        <p:spPr>
          <a:noFill/>
        </p:spPr>
        <p:txBody>
          <a:bodyPr/>
          <a:lstStyle/>
          <a:p>
            <a:pPr marL="342900" indent="-342900"/>
            <a:r>
              <a:rPr lang="hu-HU" altLang="hu-HU" dirty="0" err="1" smtClean="0"/>
              <a:t>Szirmay-Kalos</a:t>
            </a:r>
            <a:r>
              <a:rPr lang="hu-HU" altLang="hu-HU" dirty="0" smtClean="0"/>
              <a:t> László</a:t>
            </a:r>
          </a:p>
          <a:p>
            <a:pPr marL="342900" indent="-342900"/>
            <a:endParaRPr lang="hu-HU" altLang="hu-HU" dirty="0" smtClean="0"/>
          </a:p>
        </p:txBody>
      </p:sp>
      <p:sp>
        <p:nvSpPr>
          <p:cNvPr id="4" name="Téglalap 3"/>
          <p:cNvSpPr>
            <a:spLocks noChangeArrowheads="1"/>
          </p:cNvSpPr>
          <p:nvPr/>
        </p:nvSpPr>
        <p:spPr bwMode="auto">
          <a:xfrm>
            <a:off x="251520" y="249492"/>
            <a:ext cx="3168352" cy="1015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l">
              <a:spcBef>
                <a:spcPct val="0"/>
              </a:spcBef>
              <a:buNone/>
            </a:pPr>
            <a:r>
              <a:rPr lang="en-US" altLang="en-US" sz="2000" i="1" dirty="0" smtClean="0">
                <a:latin typeface="+mn-lt"/>
              </a:rPr>
              <a:t>”</a:t>
            </a:r>
            <a:r>
              <a:rPr lang="hu-HU" sz="2000" i="1" dirty="0" smtClean="0"/>
              <a:t>A </a:t>
            </a:r>
            <a:r>
              <a:rPr lang="hu-HU" sz="2000" i="1" dirty="0"/>
              <a:t>semmiből egy új, más világot teremtettem</a:t>
            </a:r>
            <a:r>
              <a:rPr lang="hu-HU" sz="2000" i="1" dirty="0" smtClean="0"/>
              <a:t>.</a:t>
            </a:r>
            <a:r>
              <a:rPr lang="en-US" altLang="en-US" sz="2000" i="1" dirty="0" smtClean="0">
                <a:latin typeface="+mn-lt"/>
              </a:rPr>
              <a:t>”</a:t>
            </a:r>
          </a:p>
          <a:p>
            <a:pPr algn="r">
              <a:spcBef>
                <a:spcPct val="0"/>
              </a:spcBef>
              <a:buFont typeface="Wingdings" pitchFamily="2" charset="2"/>
              <a:buNone/>
            </a:pPr>
            <a:r>
              <a:rPr lang="hu-HU" altLang="en-US" sz="2000" i="1" dirty="0" smtClean="0">
                <a:latin typeface="+mn-lt"/>
              </a:rPr>
              <a:t>Bolyai János</a:t>
            </a:r>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US" dirty="0" err="1" smtClean="0">
                <a:solidFill>
                  <a:srgbClr val="FF0000"/>
                </a:solidFill>
              </a:rPr>
              <a:t>Elliptikus</a:t>
            </a:r>
            <a:r>
              <a:rPr lang="en-US" dirty="0" smtClean="0">
                <a:solidFill>
                  <a:srgbClr val="FF0000"/>
                </a:solidFill>
              </a:rPr>
              <a:t> g</a:t>
            </a:r>
            <a:r>
              <a:rPr lang="hu-HU" dirty="0" err="1" smtClean="0">
                <a:solidFill>
                  <a:srgbClr val="FF0000"/>
                </a:solidFill>
              </a:rPr>
              <a:t>örbék</a:t>
            </a:r>
            <a:endParaRPr lang="en-US" dirty="0">
              <a:solidFill>
                <a:srgbClr val="FF000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368" y="1545636"/>
            <a:ext cx="3600400" cy="2718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Téglalap 4"/>
              <p:cNvSpPr/>
              <p:nvPr/>
            </p:nvSpPr>
            <p:spPr>
              <a:xfrm>
                <a:off x="2681128" y="987574"/>
                <a:ext cx="3835088" cy="461665"/>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hu-HU" i="1">
                          <a:latin typeface="Cambria Math"/>
                        </a:rPr>
                        <m:t>𝑓</m:t>
                      </m:r>
                      <m:d>
                        <m:dPr>
                          <m:ctrlPr>
                            <a:rPr lang="hu-HU" i="1">
                              <a:latin typeface="Cambria Math"/>
                            </a:rPr>
                          </m:ctrlPr>
                        </m:dPr>
                        <m:e>
                          <m:r>
                            <a:rPr lang="hu-HU" i="1">
                              <a:latin typeface="Cambria Math"/>
                            </a:rPr>
                            <m:t>𝑥</m:t>
                          </m:r>
                          <m:r>
                            <a:rPr lang="hu-HU" i="1">
                              <a:latin typeface="Cambria Math"/>
                            </a:rPr>
                            <m:t>,</m:t>
                          </m:r>
                          <m:r>
                            <a:rPr lang="hu-HU" i="1">
                              <a:latin typeface="Cambria Math"/>
                            </a:rPr>
                            <m:t>𝑦</m:t>
                          </m:r>
                        </m:e>
                      </m:d>
                      <m:r>
                        <a:rPr lang="en-US" i="1">
                          <a:latin typeface="Cambria Math"/>
                        </a:rPr>
                        <m:t>=</m:t>
                      </m:r>
                      <m:sSup>
                        <m:sSupPr>
                          <m:ctrlPr>
                            <a:rPr lang="en-US" i="1">
                              <a:latin typeface="Cambria Math"/>
                            </a:rPr>
                          </m:ctrlPr>
                        </m:sSupPr>
                        <m:e>
                          <m:r>
                            <a:rPr lang="en-US" i="1">
                              <a:latin typeface="Cambria Math"/>
                            </a:rPr>
                            <m:t>𝑥</m:t>
                          </m:r>
                        </m:e>
                        <m:sup>
                          <m:r>
                            <a:rPr lang="hu-HU" i="1">
                              <a:latin typeface="Cambria Math"/>
                            </a:rPr>
                            <m:t>3</m:t>
                          </m:r>
                        </m:sup>
                      </m:sSup>
                      <m:r>
                        <a:rPr lang="hu-HU" i="1">
                          <a:latin typeface="Cambria Math"/>
                        </a:rPr>
                        <m:t>+</m:t>
                      </m:r>
                      <m:r>
                        <a:rPr lang="hu-HU" i="1">
                          <a:latin typeface="Cambria Math"/>
                        </a:rPr>
                        <m:t>𝑎</m:t>
                      </m:r>
                      <m:sSup>
                        <m:sSupPr>
                          <m:ctrlPr>
                            <a:rPr lang="en-US" i="1">
                              <a:latin typeface="Cambria Math"/>
                            </a:rPr>
                          </m:ctrlPr>
                        </m:sSupPr>
                        <m:e>
                          <m:r>
                            <a:rPr lang="hu-HU" i="1">
                              <a:latin typeface="Cambria Math"/>
                            </a:rPr>
                            <m:t>𝑥</m:t>
                          </m:r>
                          <m:r>
                            <a:rPr lang="hu-HU" i="1">
                              <a:latin typeface="Cambria Math"/>
                            </a:rPr>
                            <m:t>+</m:t>
                          </m:r>
                          <m:r>
                            <a:rPr lang="hu-HU" i="1">
                              <a:latin typeface="Cambria Math"/>
                            </a:rPr>
                            <m:t>𝑏</m:t>
                          </m:r>
                          <m:r>
                            <a:rPr lang="hu-HU" i="1">
                              <a:latin typeface="Cambria Math"/>
                            </a:rPr>
                            <m:t>−</m:t>
                          </m:r>
                          <m:r>
                            <a:rPr lang="en-US" i="1">
                              <a:latin typeface="Cambria Math"/>
                            </a:rPr>
                            <m:t>𝑦</m:t>
                          </m:r>
                        </m:e>
                        <m:sup>
                          <m:r>
                            <a:rPr lang="en-US" i="1">
                              <a:latin typeface="Cambria Math"/>
                            </a:rPr>
                            <m:t>2</m:t>
                          </m:r>
                        </m:sup>
                      </m:sSup>
                    </m:oMath>
                  </m:oMathPara>
                </a14:m>
                <a:endParaRPr lang="en-US" dirty="0"/>
              </a:p>
            </p:txBody>
          </p:sp>
        </mc:Choice>
        <mc:Fallback xmlns="">
          <p:sp>
            <p:nvSpPr>
              <p:cNvPr id="5" name="Téglalap 4"/>
              <p:cNvSpPr>
                <a:spLocks noRot="1" noChangeAspect="1" noMove="1" noResize="1" noEditPoints="1" noAdjustHandles="1" noChangeArrowheads="1" noChangeShapeType="1" noTextEdit="1"/>
              </p:cNvSpPr>
              <p:nvPr/>
            </p:nvSpPr>
            <p:spPr>
              <a:xfrm>
                <a:off x="2681128" y="987574"/>
                <a:ext cx="3835088" cy="461665"/>
              </a:xfrm>
              <a:prstGeom prst="rect">
                <a:avLst/>
              </a:prstGeom>
              <a:blipFill rotWithShape="1">
                <a:blip r:embed="rId3"/>
                <a:stretch>
                  <a:fillRect l="-792" b="-16667"/>
                </a:stretch>
              </a:blipFill>
              <a:ln>
                <a:solidFill>
                  <a:schemeClr val="tx1"/>
                </a:solidFill>
              </a:ln>
            </p:spPr>
            <p:txBody>
              <a:bodyPr/>
              <a:lstStyle/>
              <a:p>
                <a:r>
                  <a:rPr lang="en-US">
                    <a:noFill/>
                  </a:rPr>
                  <a:t> </a:t>
                </a:r>
              </a:p>
            </p:txBody>
          </p:sp>
        </mc:Fallback>
      </mc:AlternateContent>
      <p:sp>
        <p:nvSpPr>
          <p:cNvPr id="6" name="Szövegdoboz 5"/>
          <p:cNvSpPr txBox="1"/>
          <p:nvPr/>
        </p:nvSpPr>
        <p:spPr>
          <a:xfrm>
            <a:off x="609865" y="4677984"/>
            <a:ext cx="7994368" cy="461665"/>
          </a:xfrm>
          <a:prstGeom prst="rect">
            <a:avLst/>
          </a:prstGeom>
          <a:noFill/>
        </p:spPr>
        <p:txBody>
          <a:bodyPr wrap="none" rtlCol="0">
            <a:spAutoFit/>
          </a:bodyPr>
          <a:lstStyle/>
          <a:p>
            <a:r>
              <a:rPr lang="en-US" dirty="0" err="1" smtClean="0">
                <a:latin typeface="+mn-lt"/>
              </a:rPr>
              <a:t>Alkalma</a:t>
            </a:r>
            <a:r>
              <a:rPr lang="hu-HU" dirty="0" err="1" smtClean="0">
                <a:latin typeface="+mn-lt"/>
              </a:rPr>
              <a:t>zás</a:t>
            </a:r>
            <a:r>
              <a:rPr lang="hu-HU" dirty="0" smtClean="0">
                <a:latin typeface="+mn-lt"/>
              </a:rPr>
              <a:t>: Kriptográfia, számelmélet (Fermat tétel bizonyítás)</a:t>
            </a:r>
            <a:endParaRPr lang="en-US" dirty="0">
              <a:latin typeface="+mn-lt"/>
            </a:endParaRPr>
          </a:p>
        </p:txBody>
      </p:sp>
      <mc:AlternateContent xmlns:mc="http://schemas.openxmlformats.org/markup-compatibility/2006" xmlns:a14="http://schemas.microsoft.com/office/drawing/2010/main">
        <mc:Choice Requires="a14">
          <p:sp>
            <p:nvSpPr>
              <p:cNvPr id="7" name="Téglalap 6"/>
              <p:cNvSpPr/>
              <p:nvPr/>
            </p:nvSpPr>
            <p:spPr>
              <a:xfrm>
                <a:off x="977746" y="4282382"/>
                <a:ext cx="2481641" cy="400110"/>
              </a:xfrm>
              <a:prstGeom prst="rect">
                <a:avLst/>
              </a:prstGeom>
            </p:spPr>
            <p:txBody>
              <a:bodyPr wrap="none">
                <a:spAutoFit/>
              </a:bodyPr>
              <a:lstStyle/>
              <a:p>
                <a14:m>
                  <m:oMath xmlns:m="http://schemas.openxmlformats.org/officeDocument/2006/math">
                    <m:r>
                      <a:rPr lang="hu-HU" sz="2000" i="1" smtClean="0">
                        <a:latin typeface="Cambria Math"/>
                      </a:rPr>
                      <m:t>𝑎</m:t>
                    </m:r>
                    <m:r>
                      <a:rPr lang="en-US" sz="2000" i="1">
                        <a:latin typeface="Cambria Math"/>
                      </a:rPr>
                      <m:t>=−</m:t>
                    </m:r>
                    <m:r>
                      <a:rPr lang="en-US" sz="2000" i="1">
                        <a:latin typeface="Cambria Math"/>
                      </a:rPr>
                      <m:t>1</m:t>
                    </m:r>
                    <m:r>
                      <a:rPr lang="en-US" sz="2000" i="1">
                        <a:latin typeface="Cambria Math"/>
                      </a:rPr>
                      <m:t>, </m:t>
                    </m:r>
                    <m:r>
                      <a:rPr lang="en-US" sz="2000" i="1">
                        <a:latin typeface="Cambria Math"/>
                      </a:rPr>
                      <m:t>𝑏</m:t>
                    </m:r>
                    <m:r>
                      <a:rPr lang="en-US" sz="2000" i="1">
                        <a:latin typeface="Cambria Math"/>
                      </a:rPr>
                      <m:t>=</m:t>
                    </m:r>
                    <m:r>
                      <a:rPr lang="en-US" sz="2000" i="1">
                        <a:latin typeface="Cambria Math"/>
                      </a:rPr>
                      <m:t>0</m:t>
                    </m:r>
                    <m:r>
                      <a:rPr lang="en-US" sz="2000" i="1">
                        <a:latin typeface="Cambria Math"/>
                      </a:rPr>
                      <m:t>,…,</m:t>
                    </m:r>
                    <m:r>
                      <a:rPr lang="en-US" sz="2000" i="1">
                        <a:latin typeface="Cambria Math"/>
                      </a:rPr>
                      <m:t>1</m:t>
                    </m:r>
                  </m:oMath>
                </a14:m>
                <a:r>
                  <a:rPr lang="en-US" sz="2000" dirty="0" smtClean="0">
                    <a:solidFill>
                      <a:schemeClr val="tx1"/>
                    </a:solidFill>
                  </a:rPr>
                  <a:t>.6</a:t>
                </a:r>
                <a:endParaRPr lang="en-US" sz="2000" dirty="0">
                  <a:solidFill>
                    <a:schemeClr val="tx1"/>
                  </a:solidFill>
                </a:endParaRPr>
              </a:p>
            </p:txBody>
          </p:sp>
        </mc:Choice>
        <mc:Fallback xmlns="">
          <p:sp>
            <p:nvSpPr>
              <p:cNvPr id="7" name="Téglalap 6"/>
              <p:cNvSpPr>
                <a:spLocks noRot="1" noChangeAspect="1" noMove="1" noResize="1" noEditPoints="1" noAdjustHandles="1" noChangeArrowheads="1" noChangeShapeType="1" noTextEdit="1"/>
              </p:cNvSpPr>
              <p:nvPr/>
            </p:nvSpPr>
            <p:spPr>
              <a:xfrm>
                <a:off x="977746" y="4282382"/>
                <a:ext cx="2481641" cy="400110"/>
              </a:xfrm>
              <a:prstGeom prst="rect">
                <a:avLst/>
              </a:prstGeom>
              <a:blipFill rotWithShape="1">
                <a:blip r:embed="rId4"/>
                <a:stretch>
                  <a:fillRect t="-7576" r="-2211" b="-25758"/>
                </a:stretch>
              </a:blipFill>
            </p:spPr>
            <p:txBody>
              <a:bodyPr/>
              <a:lstStyle/>
              <a:p>
                <a:r>
                  <a:rPr lang="en-US">
                    <a:noFill/>
                  </a:rPr>
                  <a:t> </a:t>
                </a:r>
              </a:p>
            </p:txBody>
          </p:sp>
        </mc:Fallback>
      </mc:AlternateContent>
      <p:sp>
        <p:nvSpPr>
          <p:cNvPr id="8" name="Szabadkézi sokszög 7"/>
          <p:cNvSpPr/>
          <p:nvPr/>
        </p:nvSpPr>
        <p:spPr>
          <a:xfrm>
            <a:off x="4779364" y="1318660"/>
            <a:ext cx="3200400" cy="2645228"/>
          </a:xfrm>
          <a:custGeom>
            <a:avLst/>
            <a:gdLst>
              <a:gd name="connsiteX0" fmla="*/ 3200400 w 3200400"/>
              <a:gd name="connsiteY0" fmla="*/ 3526971 h 3526971"/>
              <a:gd name="connsiteX1" fmla="*/ 2852057 w 3200400"/>
              <a:gd name="connsiteY1" fmla="*/ 2862943 h 3526971"/>
              <a:gd name="connsiteX2" fmla="*/ 2460171 w 3200400"/>
              <a:gd name="connsiteY2" fmla="*/ 2231571 h 3526971"/>
              <a:gd name="connsiteX3" fmla="*/ 2144485 w 3200400"/>
              <a:gd name="connsiteY3" fmla="*/ 1894114 h 3526971"/>
              <a:gd name="connsiteX4" fmla="*/ 1534885 w 3200400"/>
              <a:gd name="connsiteY4" fmla="*/ 2427514 h 3526971"/>
              <a:gd name="connsiteX5" fmla="*/ 870857 w 3200400"/>
              <a:gd name="connsiteY5" fmla="*/ 2819400 h 3526971"/>
              <a:gd name="connsiteX6" fmla="*/ 337457 w 3200400"/>
              <a:gd name="connsiteY6" fmla="*/ 2721429 h 3526971"/>
              <a:gd name="connsiteX7" fmla="*/ 76200 w 3200400"/>
              <a:gd name="connsiteY7" fmla="*/ 2307771 h 3526971"/>
              <a:gd name="connsiteX8" fmla="*/ 0 w 3200400"/>
              <a:gd name="connsiteY8" fmla="*/ 1730829 h 3526971"/>
              <a:gd name="connsiteX9" fmla="*/ 108857 w 3200400"/>
              <a:gd name="connsiteY9" fmla="*/ 1077686 h 3526971"/>
              <a:gd name="connsiteX10" fmla="*/ 511628 w 3200400"/>
              <a:gd name="connsiteY10" fmla="*/ 707571 h 3526971"/>
              <a:gd name="connsiteX11" fmla="*/ 1034142 w 3200400"/>
              <a:gd name="connsiteY11" fmla="*/ 718457 h 3526971"/>
              <a:gd name="connsiteX12" fmla="*/ 1426028 w 3200400"/>
              <a:gd name="connsiteY12" fmla="*/ 1001486 h 3526971"/>
              <a:gd name="connsiteX13" fmla="*/ 1817914 w 3200400"/>
              <a:gd name="connsiteY13" fmla="*/ 1371600 h 3526971"/>
              <a:gd name="connsiteX14" fmla="*/ 2111828 w 3200400"/>
              <a:gd name="connsiteY14" fmla="*/ 1611086 h 3526971"/>
              <a:gd name="connsiteX15" fmla="*/ 2460171 w 3200400"/>
              <a:gd name="connsiteY15" fmla="*/ 1197429 h 3526971"/>
              <a:gd name="connsiteX16" fmla="*/ 2721428 w 3200400"/>
              <a:gd name="connsiteY16" fmla="*/ 794657 h 3526971"/>
              <a:gd name="connsiteX17" fmla="*/ 2950028 w 3200400"/>
              <a:gd name="connsiteY17" fmla="*/ 424543 h 3526971"/>
              <a:gd name="connsiteX18" fmla="*/ 3189514 w 3200400"/>
              <a:gd name="connsiteY18" fmla="*/ 0 h 3526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00400" h="3526971">
                <a:moveTo>
                  <a:pt x="3200400" y="3526971"/>
                </a:moveTo>
                <a:cubicBezTo>
                  <a:pt x="3087914" y="3302907"/>
                  <a:pt x="2975428" y="3078843"/>
                  <a:pt x="2852057" y="2862943"/>
                </a:cubicBezTo>
                <a:cubicBezTo>
                  <a:pt x="2728686" y="2647043"/>
                  <a:pt x="2578100" y="2393042"/>
                  <a:pt x="2460171" y="2231571"/>
                </a:cubicBezTo>
                <a:cubicBezTo>
                  <a:pt x="2342242" y="2070100"/>
                  <a:pt x="2298699" y="1861457"/>
                  <a:pt x="2144485" y="1894114"/>
                </a:cubicBezTo>
                <a:cubicBezTo>
                  <a:pt x="1990271" y="1926771"/>
                  <a:pt x="1747156" y="2273300"/>
                  <a:pt x="1534885" y="2427514"/>
                </a:cubicBezTo>
                <a:cubicBezTo>
                  <a:pt x="1322614" y="2581728"/>
                  <a:pt x="1070428" y="2770414"/>
                  <a:pt x="870857" y="2819400"/>
                </a:cubicBezTo>
                <a:cubicBezTo>
                  <a:pt x="671286" y="2868386"/>
                  <a:pt x="469900" y="2806701"/>
                  <a:pt x="337457" y="2721429"/>
                </a:cubicBezTo>
                <a:cubicBezTo>
                  <a:pt x="205014" y="2636157"/>
                  <a:pt x="132443" y="2472871"/>
                  <a:pt x="76200" y="2307771"/>
                </a:cubicBezTo>
                <a:cubicBezTo>
                  <a:pt x="19957" y="2142671"/>
                  <a:pt x="-5443" y="1935843"/>
                  <a:pt x="0" y="1730829"/>
                </a:cubicBezTo>
                <a:cubicBezTo>
                  <a:pt x="5443" y="1525815"/>
                  <a:pt x="23586" y="1248229"/>
                  <a:pt x="108857" y="1077686"/>
                </a:cubicBezTo>
                <a:cubicBezTo>
                  <a:pt x="194128" y="907143"/>
                  <a:pt x="357414" y="767443"/>
                  <a:pt x="511628" y="707571"/>
                </a:cubicBezTo>
                <a:cubicBezTo>
                  <a:pt x="665842" y="647699"/>
                  <a:pt x="881742" y="669471"/>
                  <a:pt x="1034142" y="718457"/>
                </a:cubicBezTo>
                <a:cubicBezTo>
                  <a:pt x="1186542" y="767443"/>
                  <a:pt x="1295399" y="892629"/>
                  <a:pt x="1426028" y="1001486"/>
                </a:cubicBezTo>
                <a:cubicBezTo>
                  <a:pt x="1556657" y="1110343"/>
                  <a:pt x="1703614" y="1270000"/>
                  <a:pt x="1817914" y="1371600"/>
                </a:cubicBezTo>
                <a:cubicBezTo>
                  <a:pt x="1932214" y="1473200"/>
                  <a:pt x="2004785" y="1640115"/>
                  <a:pt x="2111828" y="1611086"/>
                </a:cubicBezTo>
                <a:cubicBezTo>
                  <a:pt x="2218871" y="1582057"/>
                  <a:pt x="2358571" y="1333500"/>
                  <a:pt x="2460171" y="1197429"/>
                </a:cubicBezTo>
                <a:cubicBezTo>
                  <a:pt x="2561771" y="1061358"/>
                  <a:pt x="2639785" y="923471"/>
                  <a:pt x="2721428" y="794657"/>
                </a:cubicBezTo>
                <a:cubicBezTo>
                  <a:pt x="2803071" y="665843"/>
                  <a:pt x="2872014" y="556986"/>
                  <a:pt x="2950028" y="424543"/>
                </a:cubicBezTo>
                <a:cubicBezTo>
                  <a:pt x="3028042" y="292100"/>
                  <a:pt x="3108778" y="146050"/>
                  <a:pt x="3189514" y="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0" name="Egyenes összekötő 9"/>
          <p:cNvCxnSpPr/>
          <p:nvPr/>
        </p:nvCxnSpPr>
        <p:spPr>
          <a:xfrm flipV="1">
            <a:off x="4426805" y="1578788"/>
            <a:ext cx="3744416" cy="7560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églalap 10"/>
              <p:cNvSpPr/>
              <p:nvPr/>
            </p:nvSpPr>
            <p:spPr>
              <a:xfrm>
                <a:off x="4410608" y="1934617"/>
                <a:ext cx="41376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𝑃</m:t>
                      </m:r>
                    </m:oMath>
                  </m:oMathPara>
                </a14:m>
                <a:endParaRPr lang="en-US" sz="2000" dirty="0"/>
              </a:p>
            </p:txBody>
          </p:sp>
        </mc:Choice>
        <mc:Fallback xmlns="">
          <p:sp>
            <p:nvSpPr>
              <p:cNvPr id="11" name="Téglalap 10"/>
              <p:cNvSpPr>
                <a:spLocks noRot="1" noChangeAspect="1" noMove="1" noResize="1" noEditPoints="1" noAdjustHandles="1" noChangeArrowheads="1" noChangeShapeType="1" noTextEdit="1"/>
              </p:cNvSpPr>
              <p:nvPr/>
            </p:nvSpPr>
            <p:spPr>
              <a:xfrm>
                <a:off x="4410608" y="1934617"/>
                <a:ext cx="413768" cy="40011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églalap 12"/>
              <p:cNvSpPr/>
              <p:nvPr/>
            </p:nvSpPr>
            <p:spPr>
              <a:xfrm>
                <a:off x="5934924" y="1610581"/>
                <a:ext cx="42941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𝑄</m:t>
                      </m:r>
                    </m:oMath>
                  </m:oMathPara>
                </a14:m>
                <a:endParaRPr lang="en-US" sz="2000" dirty="0"/>
              </a:p>
            </p:txBody>
          </p:sp>
        </mc:Choice>
        <mc:Fallback xmlns="">
          <p:sp>
            <p:nvSpPr>
              <p:cNvPr id="13" name="Téglalap 12"/>
              <p:cNvSpPr>
                <a:spLocks noRot="1" noChangeAspect="1" noMove="1" noResize="1" noEditPoints="1" noAdjustHandles="1" noChangeArrowheads="1" noChangeShapeType="1" noTextEdit="1"/>
              </p:cNvSpPr>
              <p:nvPr/>
            </p:nvSpPr>
            <p:spPr>
              <a:xfrm>
                <a:off x="5934924" y="1610581"/>
                <a:ext cx="429413" cy="400110"/>
              </a:xfrm>
              <a:prstGeom prst="rect">
                <a:avLst/>
              </a:prstGeom>
              <a:blipFill rotWithShape="1">
                <a:blip r:embed="rId6"/>
                <a:stretch>
                  <a:fillRect l="-2857"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églalap 13"/>
              <p:cNvSpPr/>
              <p:nvPr/>
            </p:nvSpPr>
            <p:spPr>
              <a:xfrm>
                <a:off x="7462285" y="1286545"/>
                <a:ext cx="41979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𝑅</m:t>
                      </m:r>
                    </m:oMath>
                  </m:oMathPara>
                </a14:m>
                <a:endParaRPr lang="en-US" sz="2000" dirty="0"/>
              </a:p>
            </p:txBody>
          </p:sp>
        </mc:Choice>
        <mc:Fallback xmlns="">
          <p:sp>
            <p:nvSpPr>
              <p:cNvPr id="14" name="Téglalap 13"/>
              <p:cNvSpPr>
                <a:spLocks noRot="1" noChangeAspect="1" noMove="1" noResize="1" noEditPoints="1" noAdjustHandles="1" noChangeArrowheads="1" noChangeShapeType="1" noTextEdit="1"/>
              </p:cNvSpPr>
              <p:nvPr/>
            </p:nvSpPr>
            <p:spPr>
              <a:xfrm>
                <a:off x="7462285" y="1286545"/>
                <a:ext cx="419794" cy="400110"/>
              </a:xfrm>
              <a:prstGeom prst="rect">
                <a:avLst/>
              </a:prstGeom>
              <a:blipFill rotWithShape="1">
                <a:blip r:embed="rId7"/>
                <a:stretch>
                  <a:fillRect/>
                </a:stretch>
              </a:blipFill>
            </p:spPr>
            <p:txBody>
              <a:bodyPr/>
              <a:lstStyle/>
              <a:p>
                <a:r>
                  <a:rPr lang="en-US">
                    <a:noFill/>
                  </a:rPr>
                  <a:t> </a:t>
                </a:r>
              </a:p>
            </p:txBody>
          </p:sp>
        </mc:Fallback>
      </mc:AlternateContent>
      <p:cxnSp>
        <p:nvCxnSpPr>
          <p:cNvPr id="15" name="Egyenes összekötő 14"/>
          <p:cNvCxnSpPr/>
          <p:nvPr/>
        </p:nvCxnSpPr>
        <p:spPr>
          <a:xfrm flipV="1">
            <a:off x="7672181" y="1684543"/>
            <a:ext cx="0" cy="1730449"/>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églalap 18"/>
              <p:cNvSpPr/>
              <p:nvPr/>
            </p:nvSpPr>
            <p:spPr>
              <a:xfrm>
                <a:off x="5953075" y="3466147"/>
                <a:ext cx="1938344"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a:rPr>
                        <m:t>𝑃</m:t>
                      </m:r>
                      <m:r>
                        <a:rPr lang="en-US" sz="2000" i="1" smtClean="0">
                          <a:latin typeface="Cambria Math"/>
                        </a:rPr>
                        <m:t>+</m:t>
                      </m:r>
                      <m:r>
                        <a:rPr lang="en-US" sz="2000" i="1" smtClean="0">
                          <a:latin typeface="Cambria Math"/>
                        </a:rPr>
                        <m:t>𝑄</m:t>
                      </m:r>
                      <m:r>
                        <a:rPr lang="en-US" sz="2000" b="0" i="1" smtClean="0">
                          <a:latin typeface="Cambria Math"/>
                        </a:rPr>
                        <m:t>=−</m:t>
                      </m:r>
                      <m:r>
                        <a:rPr lang="en-US" sz="2000" b="0" i="1" smtClean="0">
                          <a:latin typeface="Cambria Math"/>
                        </a:rPr>
                        <m:t>𝑅</m:t>
                      </m:r>
                    </m:oMath>
                  </m:oMathPara>
                </a14:m>
                <a:endParaRPr lang="en-US" sz="2000" dirty="0"/>
              </a:p>
            </p:txBody>
          </p:sp>
        </mc:Choice>
        <mc:Fallback xmlns="">
          <p:sp>
            <p:nvSpPr>
              <p:cNvPr id="19" name="Téglalap 18"/>
              <p:cNvSpPr>
                <a:spLocks noRot="1" noChangeAspect="1" noMove="1" noResize="1" noEditPoints="1" noAdjustHandles="1" noChangeArrowheads="1" noChangeShapeType="1" noTextEdit="1"/>
              </p:cNvSpPr>
              <p:nvPr/>
            </p:nvSpPr>
            <p:spPr>
              <a:xfrm>
                <a:off x="5953075" y="3466147"/>
                <a:ext cx="1938344" cy="400110"/>
              </a:xfrm>
              <a:prstGeom prst="rect">
                <a:avLst/>
              </a:prstGeom>
              <a:blipFill rotWithShape="1">
                <a:blip r:embed="rId8"/>
                <a:stretch>
                  <a:fillRect b="-10769"/>
                </a:stretch>
              </a:blipFill>
            </p:spPr>
            <p:txBody>
              <a:bodyPr/>
              <a:lstStyle/>
              <a:p>
                <a:r>
                  <a:rPr lang="en-US">
                    <a:noFill/>
                  </a:rPr>
                  <a:t> </a:t>
                </a:r>
              </a:p>
            </p:txBody>
          </p:sp>
        </mc:Fallback>
      </mc:AlternateContent>
      <p:sp>
        <p:nvSpPr>
          <p:cNvPr id="18" name="Ellipszis 17"/>
          <p:cNvSpPr/>
          <p:nvPr/>
        </p:nvSpPr>
        <p:spPr>
          <a:xfrm>
            <a:off x="4757571" y="2226860"/>
            <a:ext cx="151497" cy="10801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 name="Ellipszis 20"/>
          <p:cNvSpPr/>
          <p:nvPr/>
        </p:nvSpPr>
        <p:spPr>
          <a:xfrm>
            <a:off x="6019072" y="1956830"/>
            <a:ext cx="151497" cy="10801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 name="Ellipszis 21"/>
          <p:cNvSpPr/>
          <p:nvPr/>
        </p:nvSpPr>
        <p:spPr>
          <a:xfrm>
            <a:off x="7595158" y="3412142"/>
            <a:ext cx="151497" cy="10801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Szövegdoboz 22"/>
          <p:cNvSpPr txBox="1"/>
          <p:nvPr/>
        </p:nvSpPr>
        <p:spPr>
          <a:xfrm>
            <a:off x="4139952" y="3812397"/>
            <a:ext cx="3911840" cy="707886"/>
          </a:xfrm>
          <a:prstGeom prst="rect">
            <a:avLst/>
          </a:prstGeom>
          <a:solidFill>
            <a:schemeClr val="bg1"/>
          </a:solidFill>
        </p:spPr>
        <p:txBody>
          <a:bodyPr wrap="none" rtlCol="0">
            <a:spAutoFit/>
          </a:bodyPr>
          <a:lstStyle/>
          <a:p>
            <a:pPr algn="l"/>
            <a:r>
              <a:rPr lang="en-US" sz="2000" dirty="0" err="1" smtClean="0">
                <a:latin typeface="+mn-lt"/>
              </a:rPr>
              <a:t>Ez</a:t>
            </a:r>
            <a:r>
              <a:rPr lang="hu-HU" sz="2000" dirty="0" err="1" smtClean="0">
                <a:latin typeface="+mn-lt"/>
              </a:rPr>
              <a:t>zel</a:t>
            </a:r>
            <a:r>
              <a:rPr lang="hu-HU" sz="2000" dirty="0" smtClean="0">
                <a:latin typeface="+mn-lt"/>
              </a:rPr>
              <a:t> az összeadással </a:t>
            </a:r>
            <a:r>
              <a:rPr lang="hu-HU" sz="2000" b="1" dirty="0" smtClean="0">
                <a:latin typeface="+mn-lt"/>
              </a:rPr>
              <a:t>csoport</a:t>
            </a:r>
            <a:r>
              <a:rPr lang="hu-HU" sz="2000" dirty="0" smtClean="0">
                <a:latin typeface="+mn-lt"/>
              </a:rPr>
              <a:t>,</a:t>
            </a:r>
          </a:p>
          <a:p>
            <a:pPr algn="l"/>
            <a:r>
              <a:rPr lang="hu-HU" sz="2000" dirty="0" smtClean="0">
                <a:latin typeface="+mn-lt"/>
              </a:rPr>
              <a:t>Nem vezet ki a racionális számokból</a:t>
            </a:r>
            <a:endParaRPr lang="en-US" sz="2000" dirty="0">
              <a:latin typeface="+mn-lt"/>
            </a:endParaRPr>
          </a:p>
        </p:txBody>
      </p:sp>
    </p:spTree>
    <p:extLst>
      <p:ext uri="{BB962C8B-B14F-4D97-AF65-F5344CB8AC3E}">
        <p14:creationId xmlns:p14="http://schemas.microsoft.com/office/powerpoint/2010/main" val="3332242977"/>
      </p:ext>
    </p:extLst>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8165" y="91844"/>
            <a:ext cx="8229600" cy="857250"/>
          </a:xfrm>
        </p:spPr>
        <p:txBody>
          <a:bodyPr/>
          <a:lstStyle/>
          <a:p>
            <a:r>
              <a:rPr lang="en-US" dirty="0" smtClean="0">
                <a:solidFill>
                  <a:srgbClr val="FF0000"/>
                </a:solidFill>
              </a:rPr>
              <a:t>Implicit g</a:t>
            </a:r>
            <a:r>
              <a:rPr lang="hu-HU" dirty="0" err="1" smtClean="0">
                <a:solidFill>
                  <a:srgbClr val="FF0000"/>
                </a:solidFill>
              </a:rPr>
              <a:t>örbék</a:t>
            </a:r>
            <a:r>
              <a:rPr lang="hu-HU" dirty="0" smtClean="0">
                <a:solidFill>
                  <a:srgbClr val="FF0000"/>
                </a:solidFill>
              </a:rPr>
              <a:t> megjelenítése</a:t>
            </a:r>
            <a:endParaRPr lang="en-US" dirty="0">
              <a:solidFill>
                <a:srgbClr val="FF0000"/>
              </a:solidFill>
            </a:endParaRPr>
          </a:p>
        </p:txBody>
      </p:sp>
      <p:sp>
        <p:nvSpPr>
          <p:cNvPr id="4" name="Akciógomb: Tovább vagy Következő 3">
            <a:hlinkClick r:id="rId2" action="ppaction://hlinkfile" highlightClick="1"/>
          </p:cNvPr>
          <p:cNvSpPr/>
          <p:nvPr/>
        </p:nvSpPr>
        <p:spPr>
          <a:xfrm>
            <a:off x="8171221" y="141480"/>
            <a:ext cx="774852" cy="48605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llipszis 5"/>
          <p:cNvSpPr/>
          <p:nvPr/>
        </p:nvSpPr>
        <p:spPr>
          <a:xfrm>
            <a:off x="1413278" y="950090"/>
            <a:ext cx="1297472" cy="13113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 name="Ellipszis 6"/>
          <p:cNvSpPr/>
          <p:nvPr/>
        </p:nvSpPr>
        <p:spPr>
          <a:xfrm>
            <a:off x="342419" y="1144853"/>
            <a:ext cx="216024" cy="21602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mc:AlternateContent xmlns:mc="http://schemas.openxmlformats.org/markup-compatibility/2006">
        <mc:Choice xmlns:a14="http://schemas.microsoft.com/office/drawing/2010/main" Requires="a14">
          <p:sp>
            <p:nvSpPr>
              <p:cNvPr id="12" name="Szövegdoboz 11"/>
              <p:cNvSpPr txBox="1"/>
              <p:nvPr/>
            </p:nvSpPr>
            <p:spPr>
              <a:xfrm>
                <a:off x="1677975" y="1575256"/>
                <a:ext cx="44114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dirty="0">
                          <a:latin typeface="Cambria Math"/>
                        </a:rPr>
                        <m:t>−</m:t>
                      </m:r>
                    </m:oMath>
                  </m:oMathPara>
                </a14:m>
                <a:endParaRPr lang="en-US" sz="2000" dirty="0"/>
              </a:p>
            </p:txBody>
          </p:sp>
        </mc:Choice>
        <mc:Fallback>
          <p:sp>
            <p:nvSpPr>
              <p:cNvPr id="12" name="Szövegdoboz 11"/>
              <p:cNvSpPr txBox="1">
                <a:spLocks noRot="1" noChangeAspect="1" noMove="1" noResize="1" noEditPoints="1" noAdjustHandles="1" noChangeArrowheads="1" noChangeShapeType="1" noTextEdit="1"/>
              </p:cNvSpPr>
              <p:nvPr/>
            </p:nvSpPr>
            <p:spPr>
              <a:xfrm>
                <a:off x="1677975" y="1575256"/>
                <a:ext cx="441146" cy="40011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Szövegdoboz 12"/>
              <p:cNvSpPr txBox="1"/>
              <p:nvPr/>
            </p:nvSpPr>
            <p:spPr>
              <a:xfrm>
                <a:off x="1030769" y="1744745"/>
                <a:ext cx="44114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dirty="0">
                          <a:latin typeface="Cambria Math"/>
                        </a:rPr>
                        <m:t>+</m:t>
                      </m:r>
                    </m:oMath>
                  </m:oMathPara>
                </a14:m>
                <a:endParaRPr lang="en-US" sz="2000" dirty="0"/>
              </a:p>
            </p:txBody>
          </p:sp>
        </mc:Choice>
        <mc:Fallback>
          <p:sp>
            <p:nvSpPr>
              <p:cNvPr id="13" name="Szövegdoboz 12"/>
              <p:cNvSpPr txBox="1">
                <a:spLocks noRot="1" noChangeAspect="1" noMove="1" noResize="1" noEditPoints="1" noAdjustHandles="1" noChangeArrowheads="1" noChangeShapeType="1" noTextEdit="1"/>
              </p:cNvSpPr>
              <p:nvPr/>
            </p:nvSpPr>
            <p:spPr>
              <a:xfrm>
                <a:off x="1030769" y="1744745"/>
                <a:ext cx="441146" cy="400110"/>
              </a:xfrm>
              <a:prstGeom prst="rect">
                <a:avLst/>
              </a:prstGeom>
              <a:blipFill rotWithShape="1">
                <a:blip r:embed="rId4"/>
                <a:stretch>
                  <a:fillRect/>
                </a:stretch>
              </a:blipFill>
            </p:spPr>
            <p:txBody>
              <a:bodyPr/>
              <a:lstStyle/>
              <a:p>
                <a:r>
                  <a:rPr lang="en-US">
                    <a:noFill/>
                  </a:rPr>
                  <a:t> </a:t>
                </a:r>
              </a:p>
            </p:txBody>
          </p:sp>
        </mc:Fallback>
      </mc:AlternateContent>
      <p:sp>
        <p:nvSpPr>
          <p:cNvPr id="14" name="Téglalap 13"/>
          <p:cNvSpPr/>
          <p:nvPr/>
        </p:nvSpPr>
        <p:spPr>
          <a:xfrm>
            <a:off x="978610" y="1082183"/>
            <a:ext cx="394141" cy="3959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 name="Téglalap 14"/>
          <p:cNvSpPr/>
          <p:nvPr/>
        </p:nvSpPr>
        <p:spPr>
          <a:xfrm>
            <a:off x="1370190" y="1079683"/>
            <a:ext cx="394141" cy="3953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Téglalap 15"/>
          <p:cNvSpPr/>
          <p:nvPr/>
        </p:nvSpPr>
        <p:spPr>
          <a:xfrm>
            <a:off x="1762430" y="1082183"/>
            <a:ext cx="394141" cy="3953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Szövegdoboz 16"/>
          <p:cNvSpPr txBox="1"/>
          <p:nvPr/>
        </p:nvSpPr>
        <p:spPr>
          <a:xfrm>
            <a:off x="155259" y="1390802"/>
            <a:ext cx="915314" cy="707886"/>
          </a:xfrm>
          <a:prstGeom prst="rect">
            <a:avLst/>
          </a:prstGeom>
          <a:noFill/>
        </p:spPr>
        <p:txBody>
          <a:bodyPr wrap="none" rtlCol="0">
            <a:spAutoFit/>
          </a:bodyPr>
          <a:lstStyle/>
          <a:p>
            <a:r>
              <a:rPr lang="hu-HU" sz="2000" dirty="0">
                <a:latin typeface="+mn-lt"/>
              </a:rPr>
              <a:t>pixelek</a:t>
            </a:r>
          </a:p>
          <a:p>
            <a:r>
              <a:rPr lang="hu-HU" sz="2000" dirty="0">
                <a:latin typeface="+mn-lt"/>
              </a:rPr>
              <a:t>képei</a:t>
            </a:r>
            <a:endParaRPr lang="en-US" sz="2000" dirty="0">
              <a:latin typeface="+mn-lt"/>
            </a:endParaRPr>
          </a:p>
        </p:txBody>
      </p:sp>
      <p:sp>
        <p:nvSpPr>
          <p:cNvPr id="18" name="Téglalap 17"/>
          <p:cNvSpPr/>
          <p:nvPr/>
        </p:nvSpPr>
        <p:spPr>
          <a:xfrm>
            <a:off x="3203848" y="843558"/>
            <a:ext cx="5832648" cy="738664"/>
          </a:xfrm>
          <a:prstGeom prst="rect">
            <a:avLst/>
          </a:prstGeom>
          <a:solidFill>
            <a:schemeClr val="bg1">
              <a:lumMod val="95000"/>
            </a:schemeClr>
          </a:solidFill>
          <a:ln>
            <a:solidFill>
              <a:schemeClr val="tx1"/>
            </a:solidFill>
          </a:ln>
        </p:spPr>
        <p:txBody>
          <a:bodyPr wrap="square">
            <a:spAutoFit/>
          </a:bodyPr>
          <a:lstStyle/>
          <a:p>
            <a:pPr algn="l"/>
            <a:r>
              <a:rPr lang="hu-HU" sz="1400" b="1" dirty="0" err="1">
                <a:latin typeface="Courier New" panose="02070309020205020404" pitchFamily="49" charset="0"/>
                <a:cs typeface="Courier New" panose="02070309020205020404" pitchFamily="49" charset="0"/>
              </a:rPr>
              <a:t>float</a:t>
            </a:r>
            <a:r>
              <a:rPr lang="hu-HU" sz="1400" b="1" dirty="0">
                <a:latin typeface="Courier New" panose="02070309020205020404" pitchFamily="49" charset="0"/>
                <a:cs typeface="Courier New" panose="02070309020205020404" pitchFamily="49" charset="0"/>
              </a:rPr>
              <a:t> </a:t>
            </a:r>
            <a:r>
              <a:rPr lang="hu-HU" sz="1400" b="1" dirty="0" err="1">
                <a:latin typeface="Courier New" panose="02070309020205020404" pitchFamily="49" charset="0"/>
                <a:cs typeface="Courier New" panose="02070309020205020404" pitchFamily="49" charset="0"/>
              </a:rPr>
              <a:t>vtx</a:t>
            </a:r>
            <a:r>
              <a:rPr lang="hu-HU" sz="1400" b="1"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 {-1,-1, 1,-1, 1,1, -1, 1};</a:t>
            </a:r>
            <a:endParaRPr lang="hu-HU" sz="1400" b="1" dirty="0">
              <a:latin typeface="Courier New" panose="02070309020205020404" pitchFamily="49" charset="0"/>
              <a:cs typeface="Courier New" panose="02070309020205020404" pitchFamily="49" charset="0"/>
            </a:endParaRPr>
          </a:p>
          <a:p>
            <a:pPr algn="l"/>
            <a:r>
              <a:rPr lang="en-US" sz="1400" b="1" dirty="0" err="1">
                <a:latin typeface="Courier New" panose="02070309020205020404" pitchFamily="49" charset="0"/>
                <a:cs typeface="Courier New" panose="02070309020205020404" pitchFamily="49" charset="0"/>
              </a:rPr>
              <a:t>glBufferData</a:t>
            </a:r>
            <a:r>
              <a:rPr lang="en-US" sz="1400" b="1" dirty="0">
                <a:latin typeface="Courier New" panose="02070309020205020404" pitchFamily="49" charset="0"/>
                <a:cs typeface="Courier New" panose="02070309020205020404" pitchFamily="49" charset="0"/>
              </a:rPr>
              <a:t>(GL_ARRAY_BUFFER, </a:t>
            </a:r>
            <a:endParaRPr lang="hu-HU" sz="1400" b="1" dirty="0" smtClean="0">
              <a:latin typeface="Courier New" panose="02070309020205020404" pitchFamily="49" charset="0"/>
              <a:cs typeface="Courier New" panose="02070309020205020404" pitchFamily="49" charset="0"/>
            </a:endParaRPr>
          </a:p>
          <a:p>
            <a:pPr algn="l"/>
            <a:r>
              <a:rPr lang="hu-HU" sz="1400" b="1" dirty="0">
                <a:latin typeface="Courier New" panose="02070309020205020404" pitchFamily="49" charset="0"/>
                <a:cs typeface="Courier New" panose="02070309020205020404" pitchFamily="49" charset="0"/>
              </a:rPr>
              <a:t> </a:t>
            </a:r>
            <a:r>
              <a:rPr lang="hu-HU"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sizeof</a:t>
            </a:r>
            <a:r>
              <a:rPr lang="en-US" sz="1400" b="1" dirty="0" smtClean="0">
                <a:latin typeface="Courier New" panose="02070309020205020404" pitchFamily="49" charset="0"/>
                <a:cs typeface="Courier New" panose="02070309020205020404" pitchFamily="49" charset="0"/>
              </a:rPr>
              <a:t>(</a:t>
            </a:r>
            <a:r>
              <a:rPr lang="en-US" sz="1400" b="1" dirty="0" err="1" smtClean="0">
                <a:latin typeface="Courier New" panose="02070309020205020404" pitchFamily="49" charset="0"/>
                <a:cs typeface="Courier New" panose="02070309020205020404" pitchFamily="49" charset="0"/>
              </a:rPr>
              <a:t>vtx</a:t>
            </a:r>
            <a:r>
              <a:rPr lang="en-US" sz="1400" b="1" dirty="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vtx</a:t>
            </a:r>
            <a:r>
              <a:rPr lang="en-US" sz="1400" b="1" dirty="0" smtClean="0">
                <a:latin typeface="Courier New" panose="02070309020205020404" pitchFamily="49" charset="0"/>
                <a:cs typeface="Courier New" panose="02070309020205020404" pitchFamily="49" charset="0"/>
              </a:rPr>
              <a:t>,</a:t>
            </a:r>
            <a:r>
              <a:rPr lang="hu-HU" sz="1400" b="1"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GL_STATIC_DRAW</a:t>
            </a:r>
            <a:r>
              <a:rPr lang="en-US" sz="1400" b="1" dirty="0">
                <a:latin typeface="Courier New" panose="02070309020205020404" pitchFamily="49" charset="0"/>
                <a:cs typeface="Courier New" panose="02070309020205020404" pitchFamily="49" charset="0"/>
              </a:rPr>
              <a:t>);   </a:t>
            </a:r>
            <a:endParaRPr lang="en-US" sz="1400" b="1" dirty="0">
              <a:latin typeface="Courier New" panose="02070309020205020404" pitchFamily="49" charset="0"/>
              <a:cs typeface="Courier New" panose="02070309020205020404" pitchFamily="49" charset="0"/>
            </a:endParaRPr>
          </a:p>
        </p:txBody>
      </p:sp>
      <p:sp>
        <p:nvSpPr>
          <p:cNvPr id="19" name="Téglalap 18"/>
          <p:cNvSpPr/>
          <p:nvPr/>
        </p:nvSpPr>
        <p:spPr>
          <a:xfrm>
            <a:off x="3205780" y="1635646"/>
            <a:ext cx="5832648" cy="1477328"/>
          </a:xfrm>
          <a:prstGeom prst="rect">
            <a:avLst/>
          </a:prstGeom>
          <a:solidFill>
            <a:schemeClr val="accent2">
              <a:lumMod val="20000"/>
              <a:lumOff val="80000"/>
            </a:schemeClr>
          </a:solidFill>
          <a:ln>
            <a:solidFill>
              <a:srgbClr val="C00000"/>
            </a:solidFill>
          </a:ln>
        </p:spPr>
        <p:txBody>
          <a:bodyPr wrap="square">
            <a:spAutoFit/>
          </a:bodyPr>
          <a:lstStyle/>
          <a:p>
            <a:pPr algn="l"/>
            <a:r>
              <a:rPr lang="en-US" sz="1400" b="1" dirty="0">
                <a:latin typeface="Courier New" panose="02070309020205020404" pitchFamily="49" charset="0"/>
                <a:cs typeface="Courier New" panose="02070309020205020404" pitchFamily="49" charset="0"/>
              </a:rPr>
              <a:t>layout(location = 0) in vec2 v</a:t>
            </a:r>
            <a:r>
              <a:rPr lang="hu-HU" sz="1400" b="1" dirty="0">
                <a:latin typeface="Courier New" panose="02070309020205020404" pitchFamily="49" charset="0"/>
                <a:cs typeface="Courier New" panose="02070309020205020404" pitchFamily="49" charset="0"/>
              </a:rPr>
              <a:t>p</a:t>
            </a:r>
            <a:r>
              <a:rPr lang="en-US" sz="1400" b="1" dirty="0">
                <a:latin typeface="Courier New" panose="02070309020205020404" pitchFamily="49" charset="0"/>
                <a:cs typeface="Courier New" panose="02070309020205020404" pitchFamily="49" charset="0"/>
              </a:rPr>
              <a:t>;</a:t>
            </a:r>
            <a:r>
              <a:rPr lang="hu-HU" sz="1400" b="1" dirty="0">
                <a:latin typeface="Courier New" panose="02070309020205020404" pitchFamily="49" charset="0"/>
                <a:cs typeface="Courier New" panose="02070309020205020404" pitchFamily="49" charset="0"/>
              </a:rPr>
              <a:t> </a:t>
            </a:r>
            <a:endParaRPr lang="hu-HU" sz="1400" b="1" dirty="0" smtClean="0">
              <a:latin typeface="Courier New" panose="02070309020205020404" pitchFamily="49" charset="0"/>
              <a:cs typeface="Courier New" panose="02070309020205020404" pitchFamily="49" charset="0"/>
            </a:endParaRPr>
          </a:p>
          <a:p>
            <a:pPr algn="l"/>
            <a:r>
              <a:rPr lang="en-US" sz="1400" b="1" dirty="0" smtClean="0">
                <a:solidFill>
                  <a:srgbClr val="FF0000"/>
                </a:solidFill>
                <a:latin typeface="Courier New" panose="02070309020205020404" pitchFamily="49" charset="0"/>
                <a:cs typeface="Courier New" panose="02070309020205020404" pitchFamily="49" charset="0"/>
              </a:rPr>
              <a:t>out </a:t>
            </a:r>
            <a:r>
              <a:rPr lang="hu-HU" sz="1400" b="1" dirty="0" err="1" smtClean="0">
                <a:solidFill>
                  <a:srgbClr val="FF0000"/>
                </a:solidFill>
                <a:latin typeface="Courier New" panose="02070309020205020404" pitchFamily="49" charset="0"/>
                <a:cs typeface="Courier New" panose="02070309020205020404" pitchFamily="49" charset="0"/>
              </a:rPr>
              <a:t>float</a:t>
            </a:r>
            <a:r>
              <a:rPr lang="hu-HU" sz="1400" b="1" dirty="0" smtClean="0">
                <a:solidFill>
                  <a:srgbClr val="FF0000"/>
                </a:solidFill>
                <a:latin typeface="Courier New" panose="02070309020205020404" pitchFamily="49" charset="0"/>
                <a:cs typeface="Courier New" panose="02070309020205020404" pitchFamily="49" charset="0"/>
              </a:rPr>
              <a:t> x, y</a:t>
            </a:r>
            <a:r>
              <a:rPr lang="en-US" sz="1400" b="1" dirty="0" smtClean="0">
                <a:latin typeface="Courier New" panose="02070309020205020404" pitchFamily="49" charset="0"/>
                <a:cs typeface="Courier New" panose="02070309020205020404" pitchFamily="49" charset="0"/>
              </a:rPr>
              <a:t>;</a:t>
            </a:r>
            <a:r>
              <a:rPr lang="hu-HU" sz="1400" b="1"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output attribute</a:t>
            </a:r>
          </a:p>
          <a:p>
            <a:pPr algn="l"/>
            <a:endParaRPr lang="en-US" sz="300" b="1" dirty="0">
              <a:latin typeface="Courier New" panose="02070309020205020404" pitchFamily="49" charset="0"/>
              <a:cs typeface="Courier New" panose="02070309020205020404" pitchFamily="49" charset="0"/>
            </a:endParaRPr>
          </a:p>
          <a:p>
            <a:pPr algn="l"/>
            <a:r>
              <a:rPr lang="en-US" sz="1400" b="1" dirty="0">
                <a:latin typeface="Courier New" panose="02070309020205020404" pitchFamily="49" charset="0"/>
                <a:cs typeface="Courier New" panose="02070309020205020404" pitchFamily="49" charset="0"/>
              </a:rPr>
              <a:t>void main() {</a:t>
            </a:r>
          </a:p>
          <a:p>
            <a:pPr algn="l"/>
            <a:r>
              <a:rPr lang="hu-HU" sz="1400" b="1" dirty="0">
                <a:latin typeface="Courier New" panose="02070309020205020404" pitchFamily="49" charset="0"/>
                <a:cs typeface="Courier New" panose="02070309020205020404" pitchFamily="49" charset="0"/>
              </a:rPr>
              <a:t>   </a:t>
            </a:r>
            <a:r>
              <a:rPr lang="hu-HU" sz="1400" b="1" dirty="0" smtClean="0">
                <a:latin typeface="Courier New" panose="02070309020205020404" pitchFamily="49" charset="0"/>
                <a:cs typeface="Courier New" panose="02070309020205020404" pitchFamily="49" charset="0"/>
              </a:rPr>
              <a:t>x </a:t>
            </a:r>
            <a:r>
              <a:rPr lang="en-US"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vp.x</a:t>
            </a:r>
            <a:r>
              <a:rPr lang="en-US" sz="1400" b="1" dirty="0" smtClean="0">
                <a:latin typeface="Courier New" panose="02070309020205020404" pitchFamily="49" charset="0"/>
                <a:cs typeface="Courier New" panose="02070309020205020404" pitchFamily="49" charset="0"/>
              </a:rPr>
              <a:t>; y = </a:t>
            </a:r>
            <a:r>
              <a:rPr lang="en-US" sz="1400" b="1" dirty="0" err="1" smtClean="0">
                <a:latin typeface="Courier New" panose="02070309020205020404" pitchFamily="49" charset="0"/>
                <a:cs typeface="Courier New" panose="02070309020205020404" pitchFamily="49" charset="0"/>
              </a:rPr>
              <a:t>vp.y</a:t>
            </a:r>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a:p>
            <a:pPr algn="l"/>
            <a:r>
              <a:rPr lang="hu-HU"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gl_Position</a:t>
            </a:r>
            <a:r>
              <a:rPr lang="en-US" sz="1400" b="1" dirty="0">
                <a:latin typeface="Courier New" panose="02070309020205020404" pitchFamily="49" charset="0"/>
                <a:cs typeface="Courier New" panose="02070309020205020404" pitchFamily="49" charset="0"/>
              </a:rPr>
              <a:t> = vec4(v</a:t>
            </a:r>
            <a:r>
              <a:rPr lang="hu-HU" sz="1400" b="1" dirty="0">
                <a:latin typeface="Courier New" panose="02070309020205020404" pitchFamily="49" charset="0"/>
                <a:cs typeface="Courier New" panose="02070309020205020404" pitchFamily="49" charset="0"/>
              </a:rPr>
              <a:t>p</a:t>
            </a:r>
            <a:r>
              <a:rPr lang="en-US" sz="1400" b="1" dirty="0">
                <a:latin typeface="Courier New" panose="02070309020205020404" pitchFamily="49" charset="0"/>
                <a:cs typeface="Courier New" panose="02070309020205020404" pitchFamily="49" charset="0"/>
              </a:rPr>
              <a:t>.x, v</a:t>
            </a:r>
            <a:r>
              <a:rPr lang="hu-HU" sz="1400" b="1" dirty="0">
                <a:latin typeface="Courier New" panose="02070309020205020404" pitchFamily="49" charset="0"/>
                <a:cs typeface="Courier New" panose="02070309020205020404" pitchFamily="49" charset="0"/>
              </a:rPr>
              <a:t>p</a:t>
            </a:r>
            <a:r>
              <a:rPr lang="en-US" sz="1400" b="1" dirty="0">
                <a:latin typeface="Courier New" panose="02070309020205020404" pitchFamily="49" charset="0"/>
                <a:cs typeface="Courier New" panose="02070309020205020404" pitchFamily="49" charset="0"/>
              </a:rPr>
              <a:t>.y, 0, 1);</a:t>
            </a:r>
            <a:endParaRPr lang="hu-HU" sz="1400" b="1" dirty="0">
              <a:latin typeface="Courier New" panose="02070309020205020404" pitchFamily="49" charset="0"/>
              <a:cs typeface="Courier New" panose="02070309020205020404" pitchFamily="49" charset="0"/>
            </a:endParaRPr>
          </a:p>
          <a:p>
            <a:pPr algn="l"/>
            <a:r>
              <a:rPr lang="en-US" sz="1400" b="1" dirty="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
        <p:nvSpPr>
          <p:cNvPr id="20" name="Szövegdoboz 19"/>
          <p:cNvSpPr txBox="1"/>
          <p:nvPr/>
        </p:nvSpPr>
        <p:spPr>
          <a:xfrm>
            <a:off x="107503" y="3147814"/>
            <a:ext cx="8930925" cy="1985159"/>
          </a:xfrm>
          <a:prstGeom prst="rect">
            <a:avLst/>
          </a:prstGeom>
          <a:solidFill>
            <a:schemeClr val="accent3">
              <a:lumMod val="20000"/>
              <a:lumOff val="80000"/>
            </a:schemeClr>
          </a:solidFill>
          <a:ln>
            <a:solidFill>
              <a:srgbClr val="00B050"/>
            </a:solidFill>
          </a:ln>
        </p:spPr>
        <p:txBody>
          <a:bodyPr wrap="square" rtlCol="0">
            <a:spAutoFit/>
          </a:bodyPr>
          <a:lstStyle/>
          <a:p>
            <a:pPr algn="l"/>
            <a:r>
              <a:rPr lang="en-US" sz="1400" b="1" dirty="0">
                <a:latin typeface="Courier New" panose="02070309020205020404" pitchFamily="49" charset="0"/>
                <a:cs typeface="Courier New" panose="02070309020205020404" pitchFamily="49" charset="0"/>
              </a:rPr>
              <a:t>uniform float dx, </a:t>
            </a:r>
            <a:r>
              <a:rPr lang="en-US" sz="1400" b="1" dirty="0" err="1">
                <a:latin typeface="Courier New" panose="02070309020205020404" pitchFamily="49" charset="0"/>
                <a:cs typeface="Courier New" panose="02070309020205020404" pitchFamily="49" charset="0"/>
              </a:rPr>
              <a:t>dy</a:t>
            </a:r>
            <a:r>
              <a:rPr lang="en-US" sz="1400" b="1" dirty="0">
                <a:latin typeface="Courier New" panose="02070309020205020404" pitchFamily="49" charset="0"/>
                <a:cs typeface="Courier New" panose="02070309020205020404" pitchFamily="49" charset="0"/>
              </a:rPr>
              <a:t>;</a:t>
            </a:r>
          </a:p>
          <a:p>
            <a:pPr algn="l"/>
            <a:r>
              <a:rPr lang="en-US" sz="1400" b="1" dirty="0">
                <a:latin typeface="Courier New" panose="02070309020205020404" pitchFamily="49" charset="0"/>
                <a:cs typeface="Courier New" panose="02070309020205020404" pitchFamily="49" charset="0"/>
              </a:rPr>
              <a:t>in float x, y;</a:t>
            </a:r>
          </a:p>
          <a:p>
            <a:pPr algn="l"/>
            <a:endParaRPr lang="en-US" sz="500" b="1" dirty="0" smtClean="0">
              <a:latin typeface="Courier New" panose="02070309020205020404" pitchFamily="49" charset="0"/>
              <a:cs typeface="Courier New" panose="02070309020205020404" pitchFamily="49" charset="0"/>
            </a:endParaRPr>
          </a:p>
          <a:p>
            <a:pPr algn="l"/>
            <a:r>
              <a:rPr lang="en-US" sz="1400" b="1" dirty="0" smtClean="0">
                <a:latin typeface="Courier New" panose="02070309020205020404" pitchFamily="49" charset="0"/>
                <a:cs typeface="Courier New" panose="02070309020205020404" pitchFamily="49" charset="0"/>
              </a:rPr>
              <a:t>out </a:t>
            </a:r>
            <a:r>
              <a:rPr lang="en-US" sz="1400" b="1" dirty="0">
                <a:latin typeface="Courier New" panose="02070309020205020404" pitchFamily="49" charset="0"/>
                <a:cs typeface="Courier New" panose="02070309020205020404" pitchFamily="49" charset="0"/>
              </a:rPr>
              <a:t>vec4 </a:t>
            </a:r>
            <a:r>
              <a:rPr lang="en-US" sz="1400" b="1" dirty="0" err="1" smtClean="0">
                <a:latin typeface="Courier New" panose="02070309020205020404" pitchFamily="49" charset="0"/>
                <a:cs typeface="Courier New" panose="02070309020205020404" pitchFamily="49" charset="0"/>
              </a:rPr>
              <a:t>fragCol</a:t>
            </a:r>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a:p>
            <a:pPr algn="l"/>
            <a:r>
              <a:rPr lang="en-US" sz="1400" b="1" dirty="0">
                <a:latin typeface="Courier New" panose="02070309020205020404" pitchFamily="49" charset="0"/>
                <a:cs typeface="Courier New" panose="02070309020205020404" pitchFamily="49" charset="0"/>
              </a:rPr>
              <a:t>float f(float x, float y) </a:t>
            </a:r>
            <a:r>
              <a:rPr lang="en-US" sz="1400" b="1" dirty="0" smtClean="0">
                <a:latin typeface="Courier New" panose="02070309020205020404" pitchFamily="49" charset="0"/>
                <a:cs typeface="Courier New" panose="02070309020205020404" pitchFamily="49" charset="0"/>
              </a:rPr>
              <a:t>{ return $; }</a:t>
            </a:r>
            <a:endParaRPr lang="en-US" sz="1400" b="1" dirty="0">
              <a:latin typeface="Courier New" panose="02070309020205020404" pitchFamily="49" charset="0"/>
              <a:cs typeface="Courier New" panose="02070309020205020404" pitchFamily="49" charset="0"/>
            </a:endParaRPr>
          </a:p>
          <a:p>
            <a:pPr algn="l"/>
            <a:endParaRPr lang="en-US" sz="600" b="1" dirty="0">
              <a:latin typeface="Courier New" panose="02070309020205020404" pitchFamily="49" charset="0"/>
              <a:cs typeface="Courier New" panose="02070309020205020404" pitchFamily="49" charset="0"/>
            </a:endParaRPr>
          </a:p>
          <a:p>
            <a:pPr algn="l"/>
            <a:r>
              <a:rPr lang="en-US" sz="1400" b="1" dirty="0">
                <a:latin typeface="Courier New" panose="02070309020205020404" pitchFamily="49" charset="0"/>
                <a:cs typeface="Courier New" panose="02070309020205020404" pitchFamily="49" charset="0"/>
              </a:rPr>
              <a:t>void main() {</a:t>
            </a:r>
          </a:p>
          <a:p>
            <a:pPr algn="l"/>
            <a:r>
              <a:rPr lang="fr-FR" sz="1400" b="1" dirty="0" smtClean="0">
                <a:latin typeface="Courier New" panose="02070309020205020404" pitchFamily="49" charset="0"/>
                <a:cs typeface="Courier New" panose="02070309020205020404" pitchFamily="49" charset="0"/>
              </a:rPr>
              <a:t>  int n </a:t>
            </a:r>
            <a:r>
              <a:rPr lang="fr-FR" sz="1400" b="1" dirty="0">
                <a:latin typeface="Courier New" panose="02070309020205020404" pitchFamily="49" charset="0"/>
                <a:cs typeface="Courier New" panose="02070309020205020404" pitchFamily="49" charset="0"/>
              </a:rPr>
              <a:t>= </a:t>
            </a:r>
            <a:r>
              <a:rPr lang="fr-FR" sz="1400" b="1" dirty="0" smtClean="0">
                <a:latin typeface="Courier New" panose="02070309020205020404" pitchFamily="49" charset="0"/>
                <a:cs typeface="Courier New" panose="02070309020205020404" pitchFamily="49" charset="0"/>
              </a:rPr>
              <a:t>int(f(x,y)&gt;0)+ int(f(x+dx,y)&gt;0)+ int(f(x,y+dy)&gt;0)+ int(f(x+dx,y+dy)&gt;0</a:t>
            </a:r>
            <a:r>
              <a:rPr lang="fr-FR" sz="1400" b="1" dirty="0">
                <a:latin typeface="Courier New" panose="02070309020205020404" pitchFamily="49" charset="0"/>
                <a:cs typeface="Courier New" panose="02070309020205020404" pitchFamily="49" charset="0"/>
              </a:rPr>
              <a:t>);</a:t>
            </a:r>
          </a:p>
          <a:p>
            <a:pPr algn="l"/>
            <a:r>
              <a:rPr lang="fr-FR" sz="1400" b="1" dirty="0" smtClean="0">
                <a:latin typeface="Courier New" panose="02070309020205020404" pitchFamily="49" charset="0"/>
                <a:cs typeface="Courier New" panose="02070309020205020404" pitchFamily="49" charset="0"/>
              </a:rPr>
              <a:t>  fragCol </a:t>
            </a:r>
            <a:r>
              <a:rPr lang="fr-FR" sz="1400" b="1" dirty="0">
                <a:latin typeface="Courier New" panose="02070309020205020404" pitchFamily="49" charset="0"/>
                <a:cs typeface="Courier New" panose="02070309020205020404" pitchFamily="49" charset="0"/>
              </a:rPr>
              <a:t>= </a:t>
            </a:r>
            <a:r>
              <a:rPr lang="fr-FR" sz="1400" b="1" dirty="0" smtClean="0">
                <a:latin typeface="Courier New" panose="02070309020205020404" pitchFamily="49" charset="0"/>
                <a:cs typeface="Courier New" panose="02070309020205020404" pitchFamily="49" charset="0"/>
              </a:rPr>
              <a:t>(</a:t>
            </a:r>
            <a:r>
              <a:rPr lang="fr-FR" sz="1400" b="1" dirty="0">
                <a:latin typeface="Courier New" panose="02070309020205020404" pitchFamily="49" charset="0"/>
                <a:cs typeface="Courier New" panose="02070309020205020404" pitchFamily="49" charset="0"/>
              </a:rPr>
              <a:t>n</a:t>
            </a:r>
            <a:r>
              <a:rPr lang="fr-FR" sz="1400" b="1" dirty="0" smtClean="0">
                <a:latin typeface="Courier New" panose="02070309020205020404" pitchFamily="49" charset="0"/>
                <a:cs typeface="Courier New" panose="02070309020205020404" pitchFamily="49" charset="0"/>
              </a:rPr>
              <a:t> </a:t>
            </a:r>
            <a:r>
              <a:rPr lang="fr-FR" sz="1400" b="1" dirty="0">
                <a:latin typeface="Courier New" panose="02070309020205020404" pitchFamily="49" charset="0"/>
                <a:cs typeface="Courier New" panose="02070309020205020404" pitchFamily="49" charset="0"/>
              </a:rPr>
              <a:t>!= 0 &amp;&amp; n</a:t>
            </a:r>
            <a:r>
              <a:rPr lang="fr-FR" sz="1400" b="1" dirty="0" smtClean="0">
                <a:latin typeface="Courier New" panose="02070309020205020404" pitchFamily="49" charset="0"/>
                <a:cs typeface="Courier New" panose="02070309020205020404" pitchFamily="49" charset="0"/>
              </a:rPr>
              <a:t> </a:t>
            </a:r>
            <a:r>
              <a:rPr lang="fr-FR" sz="1400" b="1" dirty="0">
                <a:latin typeface="Courier New" panose="02070309020205020404" pitchFamily="49" charset="0"/>
                <a:cs typeface="Courier New" panose="02070309020205020404" pitchFamily="49" charset="0"/>
              </a:rPr>
              <a:t>!= 4) ? vec4(1, 1, 1, 1) : vec4(0, 0, 0, 1); </a:t>
            </a:r>
            <a:endParaRPr lang="fr-FR" sz="1400" b="1" dirty="0" smtClean="0">
              <a:latin typeface="Courier New" panose="02070309020205020404" pitchFamily="49" charset="0"/>
              <a:cs typeface="Courier New" panose="02070309020205020404" pitchFamily="49" charset="0"/>
            </a:endParaRPr>
          </a:p>
          <a:p>
            <a:pPr algn="l"/>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mc:AlternateContent xmlns:mc="http://schemas.openxmlformats.org/markup-compatibility/2006">
        <mc:Choice xmlns:a14="http://schemas.microsoft.com/office/drawing/2010/main" Requires="a14">
          <p:sp>
            <p:nvSpPr>
              <p:cNvPr id="5" name="Téglalap 4"/>
              <p:cNvSpPr/>
              <p:nvPr/>
            </p:nvSpPr>
            <p:spPr>
              <a:xfrm>
                <a:off x="193326" y="2144855"/>
                <a:ext cx="2747868" cy="923330"/>
              </a:xfrm>
              <a:prstGeom prst="rect">
                <a:avLst/>
              </a:prstGeom>
              <a:solidFill>
                <a:schemeClr val="bg1"/>
              </a:solidFill>
              <a:ln>
                <a:solidFill>
                  <a:schemeClr val="tx1"/>
                </a:solidFill>
              </a:ln>
            </p:spPr>
            <p:txBody>
              <a:bodyPr wrap="none">
                <a:spAutoFit/>
              </a:bodyPr>
              <a:lstStyle/>
              <a:p>
                <a:pPr algn="l"/>
                <a:r>
                  <a:rPr lang="en-US" altLang="hu-HU" sz="1800" dirty="0">
                    <a:latin typeface="+mn-lt"/>
                    <a:cs typeface="Times New Roman" panose="02020603050405020304" pitchFamily="18" charset="0"/>
                  </a:rPr>
                  <a:t>          </a:t>
                </a:r>
                <a:r>
                  <a:rPr lang="hu-HU" altLang="hu-HU" sz="1800" dirty="0">
                    <a:latin typeface="+mn-lt"/>
                    <a:cs typeface="Times New Roman" panose="02020603050405020304" pitchFamily="18" charset="0"/>
                  </a:rPr>
                  <a:t>   </a:t>
                </a:r>
                <a14:m>
                  <m:oMath xmlns:m="http://schemas.openxmlformats.org/officeDocument/2006/math">
                    <m:r>
                      <a:rPr lang="en-US" altLang="hu-HU" sz="1800" i="1" dirty="0">
                        <a:latin typeface="Cambria Math"/>
                        <a:cs typeface="Times New Roman" panose="02020603050405020304" pitchFamily="18" charset="0"/>
                      </a:rPr>
                      <m:t>&gt; </m:t>
                    </m:r>
                    <m:r>
                      <a:rPr lang="en-US" altLang="hu-HU" sz="1800" i="1" dirty="0">
                        <a:latin typeface="Cambria Math"/>
                        <a:cs typeface="Times New Roman" panose="02020603050405020304" pitchFamily="18" charset="0"/>
                      </a:rPr>
                      <m:t>0</m:t>
                    </m:r>
                  </m:oMath>
                </a14:m>
                <a:r>
                  <a:rPr lang="en-US" altLang="hu-HU" sz="1800" dirty="0">
                    <a:latin typeface="+mn-lt"/>
                    <a:cs typeface="Times New Roman" panose="02020603050405020304" pitchFamily="18" charset="0"/>
                  </a:rPr>
                  <a:t> : </a:t>
                </a:r>
                <a:r>
                  <a:rPr lang="en-US" altLang="hu-HU" sz="1800" dirty="0" err="1">
                    <a:latin typeface="+mn-lt"/>
                    <a:cs typeface="Times New Roman" panose="02020603050405020304" pitchFamily="18" charset="0"/>
                  </a:rPr>
                  <a:t>egyik</a:t>
                </a:r>
                <a:r>
                  <a:rPr lang="en-US" altLang="hu-HU" sz="1800" dirty="0">
                    <a:latin typeface="+mn-lt"/>
                    <a:cs typeface="Times New Roman" panose="02020603050405020304" pitchFamily="18" charset="0"/>
                  </a:rPr>
                  <a:t> </a:t>
                </a:r>
                <a:r>
                  <a:rPr lang="en-US" altLang="hu-HU" sz="1800" dirty="0" err="1">
                    <a:latin typeface="+mn-lt"/>
                    <a:cs typeface="Times New Roman" panose="02020603050405020304" pitchFamily="18" charset="0"/>
                  </a:rPr>
                  <a:t>oldalon</a:t>
                </a:r>
                <a:endParaRPr lang="en-US" altLang="hu-HU" sz="1800" dirty="0">
                  <a:latin typeface="+mn-lt"/>
                  <a:cs typeface="Times New Roman" panose="02020603050405020304" pitchFamily="18" charset="0"/>
                </a:endParaRPr>
              </a:p>
              <a:p>
                <a:pPr algn="l"/>
                <a14:m>
                  <m:oMath xmlns:m="http://schemas.openxmlformats.org/officeDocument/2006/math">
                    <m:r>
                      <a:rPr lang="hu-HU" altLang="hu-HU" sz="1800" i="1" dirty="0">
                        <a:latin typeface="Cambria Math"/>
                        <a:cs typeface="Times New Roman" panose="02020603050405020304" pitchFamily="18" charset="0"/>
                      </a:rPr>
                      <m:t>𝑓</m:t>
                    </m:r>
                    <m:r>
                      <a:rPr lang="hu-HU" altLang="hu-HU" sz="1800" i="1" dirty="0">
                        <a:latin typeface="Cambria Math"/>
                        <a:cs typeface="Times New Roman" panose="02020603050405020304" pitchFamily="18" charset="0"/>
                      </a:rPr>
                      <m:t>(</m:t>
                    </m:r>
                    <m:r>
                      <a:rPr lang="hu-HU" altLang="hu-HU" sz="1800" i="1" dirty="0">
                        <a:latin typeface="Cambria Math"/>
                        <a:cs typeface="Times New Roman" panose="02020603050405020304" pitchFamily="18" charset="0"/>
                      </a:rPr>
                      <m:t>𝑥</m:t>
                    </m:r>
                    <m:r>
                      <a:rPr lang="hu-HU" altLang="hu-HU" sz="1800" i="1" dirty="0">
                        <a:latin typeface="Cambria Math"/>
                        <a:cs typeface="Times New Roman" panose="02020603050405020304" pitchFamily="18" charset="0"/>
                      </a:rPr>
                      <m:t>, </m:t>
                    </m:r>
                    <m:r>
                      <a:rPr lang="hu-HU" altLang="hu-HU" sz="1800" i="1" dirty="0">
                        <a:latin typeface="Cambria Math"/>
                        <a:cs typeface="Times New Roman" panose="02020603050405020304" pitchFamily="18" charset="0"/>
                      </a:rPr>
                      <m:t>𝑦</m:t>
                    </m:r>
                    <m:r>
                      <a:rPr lang="hu-HU" altLang="hu-HU" sz="1800" i="1" dirty="0">
                        <a:latin typeface="Cambria Math"/>
                        <a:cs typeface="Times New Roman" panose="02020603050405020304" pitchFamily="18" charset="0"/>
                      </a:rPr>
                      <m:t>)=</m:t>
                    </m:r>
                    <m:r>
                      <a:rPr lang="hu-HU" altLang="hu-HU" sz="1800" i="1" dirty="0">
                        <a:latin typeface="Cambria Math"/>
                        <a:cs typeface="Times New Roman" panose="02020603050405020304" pitchFamily="18" charset="0"/>
                      </a:rPr>
                      <m:t>0</m:t>
                    </m:r>
                    <m:r>
                      <a:rPr lang="hu-HU" altLang="hu-HU" sz="1800" i="1" dirty="0">
                        <a:latin typeface="Cambria Math"/>
                        <a:cs typeface="Times New Roman" panose="02020603050405020304" pitchFamily="18" charset="0"/>
                      </a:rPr>
                      <m:t> </m:t>
                    </m:r>
                  </m:oMath>
                </a14:m>
                <a:r>
                  <a:rPr lang="en-US" altLang="hu-HU" sz="1800" dirty="0">
                    <a:latin typeface="+mn-lt"/>
                    <a:cs typeface="Times New Roman" panose="02020603050405020304" pitchFamily="18" charset="0"/>
                  </a:rPr>
                  <a:t>: hat</a:t>
                </a:r>
                <a:r>
                  <a:rPr lang="hu-HU" altLang="hu-HU" sz="1800" dirty="0">
                    <a:latin typeface="+mn-lt"/>
                    <a:cs typeface="Times New Roman" panose="02020603050405020304" pitchFamily="18" charset="0"/>
                  </a:rPr>
                  <a:t>áron</a:t>
                </a:r>
              </a:p>
              <a:p>
                <a:pPr algn="l"/>
                <a:r>
                  <a:rPr lang="en-US" altLang="hu-HU" sz="1800" dirty="0">
                    <a:latin typeface="+mn-lt"/>
                    <a:cs typeface="Times New Roman" panose="02020603050405020304" pitchFamily="18" charset="0"/>
                  </a:rPr>
                  <a:t>         </a:t>
                </a:r>
                <a14:m>
                  <m:oMath xmlns:m="http://schemas.openxmlformats.org/officeDocument/2006/math">
                    <m:r>
                      <a:rPr lang="en-US" altLang="hu-HU" sz="1800" i="1" dirty="0">
                        <a:latin typeface="Cambria Math"/>
                        <a:cs typeface="Times New Roman" panose="02020603050405020304" pitchFamily="18" charset="0"/>
                      </a:rPr>
                      <m:t> </m:t>
                    </m:r>
                    <m:r>
                      <a:rPr lang="hu-HU" altLang="hu-HU" sz="1800" i="1" dirty="0">
                        <a:latin typeface="Cambria Math"/>
                        <a:cs typeface="Times New Roman" panose="02020603050405020304" pitchFamily="18" charset="0"/>
                      </a:rPr>
                      <m:t>   </m:t>
                    </m:r>
                    <m:r>
                      <a:rPr lang="en-US" altLang="hu-HU" sz="1800" i="1" dirty="0">
                        <a:latin typeface="Cambria Math"/>
                        <a:cs typeface="Times New Roman" panose="02020603050405020304" pitchFamily="18" charset="0"/>
                      </a:rPr>
                      <m:t>&lt; </m:t>
                    </m:r>
                    <m:r>
                      <a:rPr lang="en-US" altLang="hu-HU" sz="1800" i="1" dirty="0">
                        <a:latin typeface="Cambria Math"/>
                        <a:cs typeface="Times New Roman" panose="02020603050405020304" pitchFamily="18" charset="0"/>
                      </a:rPr>
                      <m:t>0</m:t>
                    </m:r>
                    <m:r>
                      <a:rPr lang="en-GB" altLang="hu-HU" sz="1800" i="1" dirty="0">
                        <a:latin typeface="Cambria Math"/>
                        <a:cs typeface="Times New Roman" panose="02020603050405020304" pitchFamily="18" charset="0"/>
                      </a:rPr>
                      <m:t> </m:t>
                    </m:r>
                  </m:oMath>
                </a14:m>
                <a:r>
                  <a:rPr lang="hu-HU" altLang="hu-HU" sz="1800" dirty="0">
                    <a:latin typeface="+mn-lt"/>
                    <a:cs typeface="Times New Roman" panose="02020603050405020304" pitchFamily="18" charset="0"/>
                  </a:rPr>
                  <a:t>: másik </a:t>
                </a:r>
                <a:r>
                  <a:rPr lang="hu-HU" altLang="hu-HU" sz="1800" dirty="0" smtClean="0">
                    <a:latin typeface="+mn-lt"/>
                    <a:cs typeface="Times New Roman" panose="02020603050405020304" pitchFamily="18" charset="0"/>
                  </a:rPr>
                  <a:t>oldalon</a:t>
                </a:r>
                <a:endParaRPr lang="en-US" altLang="hu-HU" sz="1800" dirty="0">
                  <a:latin typeface="+mn-lt"/>
                  <a:cs typeface="Times New Roman" panose="02020603050405020304" pitchFamily="18" charset="0"/>
                </a:endParaRPr>
              </a:p>
            </p:txBody>
          </p:sp>
        </mc:Choice>
        <mc:Fallback>
          <p:sp>
            <p:nvSpPr>
              <p:cNvPr id="5" name="Téglalap 4"/>
              <p:cNvSpPr>
                <a:spLocks noRot="1" noChangeAspect="1" noMove="1" noResize="1" noEditPoints="1" noAdjustHandles="1" noChangeArrowheads="1" noChangeShapeType="1" noTextEdit="1"/>
              </p:cNvSpPr>
              <p:nvPr/>
            </p:nvSpPr>
            <p:spPr>
              <a:xfrm>
                <a:off x="193326" y="2144855"/>
                <a:ext cx="2747868" cy="923330"/>
              </a:xfrm>
              <a:prstGeom prst="rect">
                <a:avLst/>
              </a:prstGeom>
              <a:blipFill rotWithShape="1">
                <a:blip r:embed="rId5"/>
                <a:stretch>
                  <a:fillRect l="-442" t="-2614" r="-1106" b="-9150"/>
                </a:stretch>
              </a:blipFill>
              <a:ln>
                <a:solidFill>
                  <a:schemeClr val="tx1"/>
                </a:solidFill>
              </a:ln>
            </p:spPr>
            <p:txBody>
              <a:bodyPr/>
              <a:lstStyle/>
              <a:p>
                <a:r>
                  <a:rPr lang="en-US">
                    <a:noFill/>
                  </a:rPr>
                  <a:t> </a:t>
                </a:r>
              </a:p>
            </p:txBody>
          </p:sp>
        </mc:Fallback>
      </mc:AlternateContent>
      <p:sp>
        <p:nvSpPr>
          <p:cNvPr id="21" name="Téglalap feliratnak 20"/>
          <p:cNvSpPr/>
          <p:nvPr/>
        </p:nvSpPr>
        <p:spPr>
          <a:xfrm>
            <a:off x="3707904" y="3219822"/>
            <a:ext cx="2808312" cy="432048"/>
          </a:xfrm>
          <a:prstGeom prst="wedgeRectCallout">
            <a:avLst>
              <a:gd name="adj1" fmla="val -39711"/>
              <a:gd name="adj2" fmla="val 111074"/>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latin typeface="Courier New" panose="02070309020205020404" pitchFamily="49" charset="0"/>
                <a:cs typeface="Courier New" panose="02070309020205020404" pitchFamily="49" charset="0"/>
              </a:rPr>
              <a:t>$: x * x + y * y – 0.25</a:t>
            </a:r>
            <a:endParaRPr lang="en-US" sz="1400" b="1" dirty="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757819048"/>
      </p:ext>
    </p:extLst>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abadkézi sokszög 4"/>
          <p:cNvSpPr/>
          <p:nvPr/>
        </p:nvSpPr>
        <p:spPr>
          <a:xfrm rot="16200000">
            <a:off x="1801090" y="1581011"/>
            <a:ext cx="1710545" cy="815124"/>
          </a:xfrm>
          <a:custGeom>
            <a:avLst/>
            <a:gdLst>
              <a:gd name="connsiteX0" fmla="*/ 0 w 3260035"/>
              <a:gd name="connsiteY0" fmla="*/ 1232534 h 1282230"/>
              <a:gd name="connsiteX1" fmla="*/ 1500809 w 3260035"/>
              <a:gd name="connsiteY1" fmla="*/ 82 h 1282230"/>
              <a:gd name="connsiteX2" fmla="*/ 3260035 w 3260035"/>
              <a:gd name="connsiteY2" fmla="*/ 1282230 h 1282230"/>
              <a:gd name="connsiteX0" fmla="*/ 0 w 3260035"/>
              <a:gd name="connsiteY0" fmla="*/ 1461112 h 1510808"/>
              <a:gd name="connsiteX1" fmla="*/ 1660308 w 3260035"/>
              <a:gd name="connsiteY1" fmla="*/ 60 h 1510808"/>
              <a:gd name="connsiteX2" fmla="*/ 3260035 w 3260035"/>
              <a:gd name="connsiteY2" fmla="*/ 1510808 h 1510808"/>
              <a:gd name="connsiteX0" fmla="*/ 0 w 3278800"/>
              <a:gd name="connsiteY0" fmla="*/ 1461055 h 1461055"/>
              <a:gd name="connsiteX1" fmla="*/ 1660308 w 3278800"/>
              <a:gd name="connsiteY1" fmla="*/ 3 h 1461055"/>
              <a:gd name="connsiteX2" fmla="*/ 3278800 w 3278800"/>
              <a:gd name="connsiteY2" fmla="*/ 1451116 h 1461055"/>
              <a:gd name="connsiteX0" fmla="*/ 0 w 2678338"/>
              <a:gd name="connsiteY0" fmla="*/ 835933 h 1472038"/>
              <a:gd name="connsiteX1" fmla="*/ 1059846 w 2678338"/>
              <a:gd name="connsiteY1" fmla="*/ 20925 h 1472038"/>
              <a:gd name="connsiteX2" fmla="*/ 2678338 w 2678338"/>
              <a:gd name="connsiteY2" fmla="*/ 1472038 h 1472038"/>
              <a:gd name="connsiteX0" fmla="*/ 0 w 2152933"/>
              <a:gd name="connsiteY0" fmla="*/ 815124 h 815124"/>
              <a:gd name="connsiteX1" fmla="*/ 1059846 w 2152933"/>
              <a:gd name="connsiteY1" fmla="*/ 116 h 815124"/>
              <a:gd name="connsiteX2" fmla="*/ 2152933 w 2152933"/>
              <a:gd name="connsiteY2" fmla="*/ 785311 h 815124"/>
            </a:gdLst>
            <a:ahLst/>
            <a:cxnLst>
              <a:cxn ang="0">
                <a:pos x="connsiteX0" y="connsiteY0"/>
              </a:cxn>
              <a:cxn ang="0">
                <a:pos x="connsiteX1" y="connsiteY1"/>
              </a:cxn>
              <a:cxn ang="0">
                <a:pos x="connsiteX2" y="connsiteY2"/>
              </a:cxn>
            </a:cxnLst>
            <a:rect l="l" t="t" r="r" b="b"/>
            <a:pathLst>
              <a:path w="2152933" h="815124">
                <a:moveTo>
                  <a:pt x="0" y="815124"/>
                </a:moveTo>
                <a:cubicBezTo>
                  <a:pt x="478735" y="194756"/>
                  <a:pt x="701024" y="5085"/>
                  <a:pt x="1059846" y="116"/>
                </a:cubicBezTo>
                <a:cubicBezTo>
                  <a:pt x="1418668" y="-4853"/>
                  <a:pt x="1544989" y="148378"/>
                  <a:pt x="2152933" y="78531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 name="Cím 1"/>
          <p:cNvSpPr>
            <a:spLocks noGrp="1"/>
          </p:cNvSpPr>
          <p:nvPr>
            <p:ph type="title"/>
          </p:nvPr>
        </p:nvSpPr>
        <p:spPr/>
        <p:txBody>
          <a:bodyPr/>
          <a:lstStyle/>
          <a:p>
            <a:r>
              <a:rPr lang="hu-HU" dirty="0" smtClean="0">
                <a:solidFill>
                  <a:srgbClr val="FF0000"/>
                </a:solidFill>
              </a:rPr>
              <a:t>Görbe: Paraméteres egyenlet</a:t>
            </a:r>
            <a:endParaRPr lang="en-US" dirty="0">
              <a:solidFill>
                <a:srgbClr val="FF0000"/>
              </a:solidFill>
            </a:endParaRPr>
          </a:p>
        </p:txBody>
      </p:sp>
      <mc:AlternateContent xmlns:mc="http://schemas.openxmlformats.org/markup-compatibility/2006" xmlns:a14="http://schemas.microsoft.com/office/drawing/2010/main">
        <mc:Choice Requires="a14">
          <p:sp>
            <p:nvSpPr>
              <p:cNvPr id="6" name="Téglalap 5"/>
              <p:cNvSpPr/>
              <p:nvPr/>
            </p:nvSpPr>
            <p:spPr>
              <a:xfrm>
                <a:off x="3707904" y="1455581"/>
                <a:ext cx="4464496" cy="954107"/>
              </a:xfrm>
              <a:prstGeom prst="rect">
                <a:avLst/>
              </a:prstGeom>
              <a:solidFill>
                <a:schemeClr val="bg1">
                  <a:lumMod val="95000"/>
                </a:schemeClr>
              </a:solidFill>
              <a:ln w="38100">
                <a:solidFill>
                  <a:schemeClr val="tx1"/>
                </a:solidFill>
              </a:ln>
            </p:spPr>
            <p:txBody>
              <a:bodyPr wrap="square">
                <a:spAutoFit/>
              </a:bodyPr>
              <a:lstStyle/>
              <a:p>
                <a:pPr marL="0" lvl="1" algn="l"/>
                <a14:m>
                  <m:oMath xmlns:m="http://schemas.openxmlformats.org/officeDocument/2006/math">
                    <m:r>
                      <a:rPr lang="en-US" altLang="hu-HU" sz="2800" b="0" i="1" smtClean="0">
                        <a:latin typeface="Cambria Math"/>
                        <a:cs typeface="Times New Roman" panose="02020603050405020304" pitchFamily="18" charset="0"/>
                        <a:sym typeface="Symbol" pitchFamily="18" charset="2"/>
                      </a:rPr>
                      <m:t>𝑥</m:t>
                    </m:r>
                    <m:r>
                      <a:rPr lang="en-US" altLang="hu-HU" sz="2800" b="0" i="1" smtClean="0">
                        <a:latin typeface="Cambria Math"/>
                        <a:cs typeface="Times New Roman" panose="02020603050405020304" pitchFamily="18" charset="0"/>
                        <a:sym typeface="Symbol" pitchFamily="18" charset="2"/>
                      </a:rPr>
                      <m:t>=</m:t>
                    </m:r>
                    <m:r>
                      <a:rPr lang="en-US" altLang="hu-HU" sz="2800" i="1">
                        <a:latin typeface="Cambria Math"/>
                        <a:cs typeface="Times New Roman" panose="02020603050405020304" pitchFamily="18" charset="0"/>
                        <a:sym typeface="Symbol" pitchFamily="18" charset="2"/>
                      </a:rPr>
                      <m:t>𝑥</m:t>
                    </m:r>
                    <m:d>
                      <m:dPr>
                        <m:ctrlPr>
                          <a:rPr lang="en-US" altLang="hu-HU" sz="2800" i="1">
                            <a:latin typeface="Cambria Math"/>
                            <a:cs typeface="Times New Roman" panose="02020603050405020304" pitchFamily="18" charset="0"/>
                            <a:sym typeface="Symbol" pitchFamily="18" charset="2"/>
                          </a:rPr>
                        </m:ctrlPr>
                      </m:dPr>
                      <m:e>
                        <m:r>
                          <a:rPr lang="en-US" altLang="hu-HU" sz="2800" i="1">
                            <a:latin typeface="Cambria Math"/>
                            <a:cs typeface="Times New Roman" panose="02020603050405020304" pitchFamily="18" charset="0"/>
                            <a:sym typeface="Symbol" pitchFamily="18" charset="2"/>
                          </a:rPr>
                          <m:t>𝑡</m:t>
                        </m:r>
                      </m:e>
                    </m:d>
                    <m:r>
                      <a:rPr lang="en-US" altLang="hu-HU" sz="2800" b="0" i="1" smtClean="0">
                        <a:latin typeface="Cambria Math"/>
                        <a:cs typeface="Times New Roman" panose="02020603050405020304" pitchFamily="18" charset="0"/>
                        <a:sym typeface="Symbol" pitchFamily="18" charset="2"/>
                      </a:rPr>
                      <m:t>,</m:t>
                    </m:r>
                    <m:r>
                      <a:rPr lang="en-US" altLang="hu-HU" sz="2800" b="0" i="1" smtClean="0">
                        <a:latin typeface="Cambria Math"/>
                        <a:cs typeface="Times New Roman" panose="02020603050405020304" pitchFamily="18" charset="0"/>
                        <a:sym typeface="Symbol" pitchFamily="18" charset="2"/>
                      </a:rPr>
                      <m:t>𝑦</m:t>
                    </m:r>
                    <m:r>
                      <a:rPr lang="en-US" altLang="hu-HU" sz="2800" i="1">
                        <a:latin typeface="Cambria Math"/>
                        <a:cs typeface="Times New Roman" panose="02020603050405020304" pitchFamily="18" charset="0"/>
                        <a:sym typeface="Symbol" pitchFamily="18" charset="2"/>
                      </a:rPr>
                      <m:t>=</m:t>
                    </m:r>
                    <m:r>
                      <a:rPr lang="en-US" altLang="hu-HU" sz="2800" b="0" i="1" smtClean="0">
                        <a:latin typeface="Cambria Math"/>
                        <a:cs typeface="Times New Roman" panose="02020603050405020304" pitchFamily="18" charset="0"/>
                        <a:sym typeface="Symbol" pitchFamily="18" charset="2"/>
                      </a:rPr>
                      <m:t>𝑦</m:t>
                    </m:r>
                    <m:d>
                      <m:dPr>
                        <m:ctrlPr>
                          <a:rPr lang="en-US" altLang="hu-HU" sz="2800" i="1">
                            <a:latin typeface="Cambria Math"/>
                            <a:cs typeface="Times New Roman" panose="02020603050405020304" pitchFamily="18" charset="0"/>
                            <a:sym typeface="Symbol" pitchFamily="18" charset="2"/>
                          </a:rPr>
                        </m:ctrlPr>
                      </m:dPr>
                      <m:e>
                        <m:r>
                          <a:rPr lang="en-US" altLang="hu-HU" sz="2800" i="1">
                            <a:latin typeface="Cambria Math"/>
                            <a:cs typeface="Times New Roman" panose="02020603050405020304" pitchFamily="18" charset="0"/>
                            <a:sym typeface="Symbol" pitchFamily="18" charset="2"/>
                          </a:rPr>
                          <m:t>𝑡</m:t>
                        </m:r>
                      </m:e>
                    </m:d>
                    <m:r>
                      <a:rPr lang="en-US" altLang="hu-HU" sz="2800" i="1">
                        <a:latin typeface="Cambria Math"/>
                        <a:cs typeface="Times New Roman" panose="02020603050405020304" pitchFamily="18" charset="0"/>
                        <a:sym typeface="Symbol" pitchFamily="18" charset="2"/>
                      </a:rPr>
                      <m:t>,</m:t>
                    </m:r>
                    <m:r>
                      <a:rPr lang="en-US" altLang="hu-HU" sz="2800" b="0" i="1" smtClean="0">
                        <a:latin typeface="Cambria Math"/>
                        <a:cs typeface="Times New Roman" panose="02020603050405020304" pitchFamily="18" charset="0"/>
                        <a:sym typeface="Symbol" pitchFamily="18" charset="2"/>
                      </a:rPr>
                      <m:t>𝑧</m:t>
                    </m:r>
                    <m:r>
                      <a:rPr lang="en-US" altLang="hu-HU" sz="2800" i="1">
                        <a:latin typeface="Cambria Math"/>
                        <a:cs typeface="Times New Roman" panose="02020603050405020304" pitchFamily="18" charset="0"/>
                        <a:sym typeface="Symbol" pitchFamily="18" charset="2"/>
                      </a:rPr>
                      <m:t>=</m:t>
                    </m:r>
                    <m:r>
                      <a:rPr lang="en-US" altLang="hu-HU" sz="2800" b="0" i="1" smtClean="0">
                        <a:latin typeface="Cambria Math"/>
                        <a:cs typeface="Times New Roman" panose="02020603050405020304" pitchFamily="18" charset="0"/>
                        <a:sym typeface="Symbol" pitchFamily="18" charset="2"/>
                      </a:rPr>
                      <m:t>𝑧</m:t>
                    </m:r>
                    <m:d>
                      <m:dPr>
                        <m:ctrlPr>
                          <a:rPr lang="en-US" altLang="hu-HU" sz="2800" i="1">
                            <a:latin typeface="Cambria Math"/>
                            <a:cs typeface="Times New Roman" panose="02020603050405020304" pitchFamily="18" charset="0"/>
                            <a:sym typeface="Symbol" pitchFamily="18" charset="2"/>
                          </a:rPr>
                        </m:ctrlPr>
                      </m:dPr>
                      <m:e>
                        <m:r>
                          <a:rPr lang="en-US" altLang="hu-HU" sz="2800" i="1">
                            <a:latin typeface="Cambria Math"/>
                            <a:cs typeface="Times New Roman" panose="02020603050405020304" pitchFamily="18" charset="0"/>
                            <a:sym typeface="Symbol" pitchFamily="18" charset="2"/>
                          </a:rPr>
                          <m:t>𝑡</m:t>
                        </m:r>
                      </m:e>
                    </m:d>
                  </m:oMath>
                </a14:m>
                <a:r>
                  <a:rPr lang="hu-HU" altLang="hu-HU" sz="2800" dirty="0" smtClean="0">
                    <a:cs typeface="Times New Roman" panose="02020603050405020304" pitchFamily="18" charset="0"/>
                  </a:rPr>
                  <a:t> </a:t>
                </a:r>
              </a:p>
              <a:p>
                <a:pPr marL="0" lvl="1" algn="l"/>
                <a:r>
                  <a:rPr lang="hu-HU" altLang="hu-HU" sz="2800" dirty="0">
                    <a:latin typeface="+mn-lt"/>
                  </a:rPr>
                  <a:t>vagy </a:t>
                </a:r>
                <a:r>
                  <a:rPr lang="en-US" altLang="hu-HU" sz="2800" dirty="0">
                    <a:cs typeface="Times New Roman" panose="02020603050405020304" pitchFamily="18" charset="0"/>
                  </a:rPr>
                  <a:t>	</a:t>
                </a:r>
                <a14:m>
                  <m:oMath xmlns:m="http://schemas.openxmlformats.org/officeDocument/2006/math">
                    <m:r>
                      <a:rPr lang="en-US" altLang="hu-HU" sz="2800" b="1" i="1">
                        <a:latin typeface="Cambria Math"/>
                        <a:cs typeface="Times New Roman" panose="02020603050405020304" pitchFamily="18" charset="0"/>
                        <a:sym typeface="Symbol" pitchFamily="18" charset="2"/>
                      </a:rPr>
                      <m:t>𝒓</m:t>
                    </m:r>
                    <m:r>
                      <a:rPr lang="en-US" altLang="hu-HU" sz="2800" i="1">
                        <a:latin typeface="Cambria Math"/>
                        <a:cs typeface="Times New Roman" panose="02020603050405020304" pitchFamily="18" charset="0"/>
                        <a:sym typeface="Symbol" pitchFamily="18" charset="2"/>
                      </a:rPr>
                      <m:t>=</m:t>
                    </m:r>
                    <m:r>
                      <a:rPr lang="en-US" altLang="hu-HU" sz="2800" b="1" i="1" smtClean="0">
                        <a:latin typeface="Cambria Math"/>
                        <a:cs typeface="Times New Roman" panose="02020603050405020304" pitchFamily="18" charset="0"/>
                        <a:sym typeface="Symbol" pitchFamily="18" charset="2"/>
                      </a:rPr>
                      <m:t>𝒓</m:t>
                    </m:r>
                    <m:d>
                      <m:dPr>
                        <m:ctrlPr>
                          <a:rPr lang="en-US" altLang="hu-HU" sz="2800" i="1">
                            <a:latin typeface="Cambria Math"/>
                            <a:cs typeface="Times New Roman" panose="02020603050405020304" pitchFamily="18" charset="0"/>
                            <a:sym typeface="Symbol" pitchFamily="18" charset="2"/>
                          </a:rPr>
                        </m:ctrlPr>
                      </m:dPr>
                      <m:e>
                        <m:r>
                          <a:rPr lang="en-US" altLang="hu-HU" sz="2800" i="1">
                            <a:latin typeface="Cambria Math"/>
                            <a:cs typeface="Times New Roman" panose="02020603050405020304" pitchFamily="18" charset="0"/>
                            <a:sym typeface="Symbol" pitchFamily="18" charset="2"/>
                          </a:rPr>
                          <m:t>𝑡</m:t>
                        </m:r>
                      </m:e>
                    </m:d>
                  </m:oMath>
                </a14:m>
                <a:r>
                  <a:rPr lang="hu-HU" altLang="hu-HU" sz="2800" dirty="0">
                    <a:cs typeface="Times New Roman" panose="02020603050405020304" pitchFamily="18" charset="0"/>
                  </a:rPr>
                  <a:t> </a:t>
                </a:r>
                <a:endParaRPr lang="en-GB" altLang="hu-HU" sz="2800" dirty="0">
                  <a:cs typeface="Times New Roman" panose="02020603050405020304" pitchFamily="18" charset="0"/>
                </a:endParaRPr>
              </a:p>
            </p:txBody>
          </p:sp>
        </mc:Choice>
        <mc:Fallback xmlns="">
          <p:sp>
            <p:nvSpPr>
              <p:cNvPr id="6" name="Téglalap 5"/>
              <p:cNvSpPr>
                <a:spLocks noRot="1" noChangeAspect="1" noMove="1" noResize="1" noEditPoints="1" noAdjustHandles="1" noChangeArrowheads="1" noChangeShapeType="1" noTextEdit="1"/>
              </p:cNvSpPr>
              <p:nvPr/>
            </p:nvSpPr>
            <p:spPr>
              <a:xfrm>
                <a:off x="3707904" y="1455581"/>
                <a:ext cx="4464496" cy="954107"/>
              </a:xfrm>
              <a:prstGeom prst="rect">
                <a:avLst/>
              </a:prstGeom>
              <a:blipFill rotWithShape="1">
                <a:blip r:embed="rId3"/>
                <a:stretch>
                  <a:fillRect l="-2300" b="-15432"/>
                </a:stretch>
              </a:blipFill>
              <a:ln w="38100">
                <a:solidFill>
                  <a:schemeClr val="tx1"/>
                </a:solidFill>
              </a:ln>
            </p:spPr>
            <p:txBody>
              <a:bodyPr/>
              <a:lstStyle/>
              <a:p>
                <a:r>
                  <a:rPr lang="en-US">
                    <a:noFill/>
                  </a:rPr>
                  <a:t> </a:t>
                </a:r>
              </a:p>
            </p:txBody>
          </p:sp>
        </mc:Fallback>
      </mc:AlternateContent>
      <p:sp>
        <p:nvSpPr>
          <p:cNvPr id="7" name="Téglalap 6"/>
          <p:cNvSpPr/>
          <p:nvPr/>
        </p:nvSpPr>
        <p:spPr>
          <a:xfrm>
            <a:off x="1147010" y="3003798"/>
            <a:ext cx="1959639" cy="523220"/>
          </a:xfrm>
          <a:prstGeom prst="rect">
            <a:avLst/>
          </a:prstGeom>
        </p:spPr>
        <p:txBody>
          <a:bodyPr wrap="none">
            <a:spAutoFit/>
          </a:bodyPr>
          <a:lstStyle/>
          <a:p>
            <a:pPr marL="0" lvl="2"/>
            <a:r>
              <a:rPr lang="hu-HU" altLang="hu-HU" sz="2800" u="sng" dirty="0">
                <a:latin typeface="+mn-lt"/>
              </a:rPr>
              <a:t>3D egyenes</a:t>
            </a:r>
            <a:r>
              <a:rPr lang="hu-HU" altLang="hu-HU" sz="2800" u="sng" dirty="0"/>
              <a:t>:</a:t>
            </a:r>
          </a:p>
        </p:txBody>
      </p:sp>
      <mc:AlternateContent xmlns:mc="http://schemas.openxmlformats.org/markup-compatibility/2006" xmlns:a14="http://schemas.microsoft.com/office/drawing/2010/main">
        <mc:Choice Requires="a14">
          <p:sp>
            <p:nvSpPr>
              <p:cNvPr id="8" name="Téglalap 7"/>
              <p:cNvSpPr>
                <a:spLocks noChangeArrowheads="1"/>
              </p:cNvSpPr>
              <p:nvPr/>
            </p:nvSpPr>
            <p:spPr bwMode="auto">
              <a:xfrm>
                <a:off x="1013384" y="3442380"/>
                <a:ext cx="2694520" cy="1598836"/>
              </a:xfrm>
              <a:prstGeom prst="rect">
                <a:avLst/>
              </a:prstGeom>
              <a:noFill/>
              <a:ln w="9525">
                <a:solidFill>
                  <a:srgbClr val="000000"/>
                </a:solidFill>
                <a:miter lim="800000"/>
                <a:headEnd/>
                <a:tailEnd/>
              </a:ln>
              <a:extLst>
                <a:ext uri="{909E8E84-426E-40DD-AFC4-6F175D3DCCD1}">
                  <a14:hiddenFill>
                    <a:solidFill>
                      <a:srgbClr val="FFFFFF"/>
                    </a:solidFill>
                  </a14:hiddenFill>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lvl="2" indent="0" algn="l"/>
                <a14:m>
                  <m:oMathPara xmlns:m="http://schemas.openxmlformats.org/officeDocument/2006/math">
                    <m:oMathParaPr>
                      <m:jc m:val="left"/>
                    </m:oMathParaPr>
                    <m:oMath xmlns:m="http://schemas.openxmlformats.org/officeDocument/2006/math">
                      <m:r>
                        <a:rPr lang="en-US" altLang="hu-HU" i="1" smtClean="0">
                          <a:latin typeface="Cambria Math"/>
                          <a:cs typeface="Times New Roman" panose="02020603050405020304" pitchFamily="18" charset="0"/>
                          <a:sym typeface="Symbol" pitchFamily="18" charset="2"/>
                        </a:rPr>
                        <m:t>𝑥</m:t>
                      </m:r>
                      <m:d>
                        <m:dPr>
                          <m:ctrlPr>
                            <a:rPr lang="en-US" altLang="hu-HU" b="0" i="1" smtClean="0">
                              <a:latin typeface="Cambria Math"/>
                              <a:cs typeface="Times New Roman" panose="02020603050405020304" pitchFamily="18" charset="0"/>
                              <a:sym typeface="Symbol" pitchFamily="18" charset="2"/>
                            </a:rPr>
                          </m:ctrlPr>
                        </m:dPr>
                        <m:e>
                          <m:r>
                            <a:rPr lang="en-US" altLang="hu-HU" b="0" i="1" smtClean="0">
                              <a:latin typeface="Cambria Math"/>
                              <a:cs typeface="Times New Roman" panose="02020603050405020304" pitchFamily="18" charset="0"/>
                              <a:sym typeface="Symbol" pitchFamily="18" charset="2"/>
                            </a:rPr>
                            <m:t>𝑡</m:t>
                          </m:r>
                        </m:e>
                      </m:d>
                      <m:r>
                        <a:rPr lang="en-US" altLang="hu-HU" b="0" i="1" smtClean="0">
                          <a:latin typeface="Cambria Math"/>
                          <a:cs typeface="Times New Roman" panose="02020603050405020304" pitchFamily="18" charset="0"/>
                          <a:sym typeface="Symbol" pitchFamily="18" charset="2"/>
                        </a:rPr>
                        <m:t>=</m:t>
                      </m:r>
                      <m:sSub>
                        <m:sSubPr>
                          <m:ctrlPr>
                            <a:rPr lang="en-US" altLang="hu-HU" b="0" i="1" smtClean="0">
                              <a:latin typeface="Cambria Math"/>
                              <a:cs typeface="Times New Roman" panose="02020603050405020304" pitchFamily="18" charset="0"/>
                              <a:sym typeface="Symbol" pitchFamily="18" charset="2"/>
                            </a:rPr>
                          </m:ctrlPr>
                        </m:sSubPr>
                        <m:e>
                          <m:r>
                            <a:rPr lang="en-US" altLang="hu-HU" b="0" i="1" smtClean="0">
                              <a:latin typeface="Cambria Math"/>
                              <a:cs typeface="Times New Roman" panose="02020603050405020304" pitchFamily="18" charset="0"/>
                              <a:sym typeface="Symbol" pitchFamily="18" charset="2"/>
                            </a:rPr>
                            <m:t>𝑥</m:t>
                          </m:r>
                        </m:e>
                        <m:sub>
                          <m:r>
                            <a:rPr lang="en-US" altLang="hu-HU" b="0" i="1" smtClean="0">
                              <a:latin typeface="Cambria Math"/>
                              <a:cs typeface="Times New Roman" panose="02020603050405020304" pitchFamily="18" charset="0"/>
                              <a:sym typeface="Symbol" pitchFamily="18" charset="2"/>
                            </a:rPr>
                            <m:t>0</m:t>
                          </m:r>
                        </m:sub>
                      </m:sSub>
                      <m:r>
                        <a:rPr lang="en-US" altLang="hu-HU" i="1">
                          <a:latin typeface="Cambria Math"/>
                          <a:cs typeface="Times New Roman" panose="02020603050405020304" pitchFamily="18" charset="0"/>
                          <a:sym typeface="Symbol" pitchFamily="18" charset="2"/>
                        </a:rPr>
                        <m:t>+</m:t>
                      </m:r>
                      <m:sSub>
                        <m:sSubPr>
                          <m:ctrlPr>
                            <a:rPr lang="en-US" altLang="hu-HU" i="1">
                              <a:latin typeface="Cambria Math"/>
                              <a:cs typeface="Times New Roman" panose="02020603050405020304" pitchFamily="18" charset="0"/>
                              <a:sym typeface="Symbol" pitchFamily="18" charset="2"/>
                            </a:rPr>
                          </m:ctrlPr>
                        </m:sSubPr>
                        <m:e>
                          <m:r>
                            <a:rPr lang="en-US" altLang="hu-HU" b="0" i="1" smtClean="0">
                              <a:latin typeface="Cambria Math"/>
                              <a:cs typeface="Times New Roman" panose="02020603050405020304" pitchFamily="18" charset="0"/>
                              <a:sym typeface="Symbol" pitchFamily="18" charset="2"/>
                            </a:rPr>
                            <m:t>𝑣</m:t>
                          </m:r>
                        </m:e>
                        <m:sub>
                          <m:r>
                            <a:rPr lang="en-US" altLang="hu-HU" b="0" i="1" smtClean="0">
                              <a:latin typeface="Cambria Math"/>
                              <a:cs typeface="Times New Roman" panose="02020603050405020304" pitchFamily="18" charset="0"/>
                              <a:sym typeface="Symbol" pitchFamily="18" charset="2"/>
                            </a:rPr>
                            <m:t>𝑥</m:t>
                          </m:r>
                        </m:sub>
                      </m:sSub>
                      <m:r>
                        <a:rPr lang="en-US" altLang="hu-HU" b="0" i="1" smtClean="0">
                          <a:latin typeface="Cambria Math"/>
                          <a:cs typeface="Times New Roman" panose="02020603050405020304" pitchFamily="18" charset="0"/>
                          <a:sym typeface="Symbol" pitchFamily="18" charset="2"/>
                        </a:rPr>
                        <m:t>𝑡</m:t>
                      </m:r>
                    </m:oMath>
                  </m:oMathPara>
                </a14:m>
                <a:endParaRPr lang="en-US" altLang="hu-HU" dirty="0">
                  <a:cs typeface="Times New Roman" panose="02020603050405020304" pitchFamily="18" charset="0"/>
                  <a:sym typeface="Symbol" pitchFamily="18" charset="2"/>
                </a:endParaRPr>
              </a:p>
              <a:p>
                <a:pPr algn="l"/>
                <a14:m>
                  <m:oMathPara xmlns:m="http://schemas.openxmlformats.org/officeDocument/2006/math">
                    <m:oMathParaPr>
                      <m:jc m:val="left"/>
                    </m:oMathParaPr>
                    <m:oMath xmlns:m="http://schemas.openxmlformats.org/officeDocument/2006/math">
                      <m:r>
                        <a:rPr lang="en-US" altLang="hu-HU" b="0" i="1" smtClean="0">
                          <a:latin typeface="Cambria Math"/>
                          <a:cs typeface="Times New Roman" panose="02020603050405020304" pitchFamily="18" charset="0"/>
                          <a:sym typeface="Symbol" pitchFamily="18" charset="2"/>
                        </a:rPr>
                        <m:t>𝑦</m:t>
                      </m:r>
                      <m:d>
                        <m:dPr>
                          <m:ctrlPr>
                            <a:rPr lang="en-US" altLang="hu-HU" i="1">
                              <a:latin typeface="Cambria Math"/>
                              <a:cs typeface="Times New Roman" panose="02020603050405020304" pitchFamily="18" charset="0"/>
                              <a:sym typeface="Symbol" pitchFamily="18" charset="2"/>
                            </a:rPr>
                          </m:ctrlPr>
                        </m:dPr>
                        <m:e>
                          <m:r>
                            <a:rPr lang="en-US" altLang="hu-HU" i="1">
                              <a:latin typeface="Cambria Math"/>
                              <a:cs typeface="Times New Roman" panose="02020603050405020304" pitchFamily="18" charset="0"/>
                              <a:sym typeface="Symbol" pitchFamily="18" charset="2"/>
                            </a:rPr>
                            <m:t>𝑡</m:t>
                          </m:r>
                        </m:e>
                      </m:d>
                      <m:r>
                        <a:rPr lang="en-US" altLang="hu-HU" i="1">
                          <a:latin typeface="Cambria Math"/>
                          <a:cs typeface="Times New Roman" panose="02020603050405020304" pitchFamily="18" charset="0"/>
                          <a:sym typeface="Symbol" pitchFamily="18" charset="2"/>
                        </a:rPr>
                        <m:t>=</m:t>
                      </m:r>
                      <m:sSub>
                        <m:sSubPr>
                          <m:ctrlPr>
                            <a:rPr lang="en-US" altLang="hu-HU" i="1">
                              <a:latin typeface="Cambria Math"/>
                              <a:cs typeface="Times New Roman" panose="02020603050405020304" pitchFamily="18" charset="0"/>
                              <a:sym typeface="Symbol" pitchFamily="18" charset="2"/>
                            </a:rPr>
                          </m:ctrlPr>
                        </m:sSubPr>
                        <m:e>
                          <m:r>
                            <a:rPr lang="en-US" altLang="hu-HU" b="0" i="1" smtClean="0">
                              <a:latin typeface="Cambria Math"/>
                              <a:cs typeface="Times New Roman" panose="02020603050405020304" pitchFamily="18" charset="0"/>
                              <a:sym typeface="Symbol" pitchFamily="18" charset="2"/>
                            </a:rPr>
                            <m:t>𝑦</m:t>
                          </m:r>
                        </m:e>
                        <m:sub>
                          <m:r>
                            <a:rPr lang="en-US" altLang="hu-HU" i="1">
                              <a:latin typeface="Cambria Math"/>
                              <a:cs typeface="Times New Roman" panose="02020603050405020304" pitchFamily="18" charset="0"/>
                              <a:sym typeface="Symbol" pitchFamily="18" charset="2"/>
                            </a:rPr>
                            <m:t>0</m:t>
                          </m:r>
                        </m:sub>
                      </m:sSub>
                      <m:r>
                        <a:rPr lang="en-US" altLang="hu-HU" i="1">
                          <a:latin typeface="Cambria Math"/>
                          <a:cs typeface="Times New Roman" panose="02020603050405020304" pitchFamily="18" charset="0"/>
                          <a:sym typeface="Symbol" pitchFamily="18" charset="2"/>
                        </a:rPr>
                        <m:t>+</m:t>
                      </m:r>
                      <m:sSub>
                        <m:sSubPr>
                          <m:ctrlPr>
                            <a:rPr lang="en-US" altLang="hu-HU" i="1">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𝑣</m:t>
                          </m:r>
                        </m:e>
                        <m:sub>
                          <m:r>
                            <a:rPr lang="en-US" altLang="hu-HU" b="0" i="1" smtClean="0">
                              <a:latin typeface="Cambria Math"/>
                              <a:cs typeface="Times New Roman" panose="02020603050405020304" pitchFamily="18" charset="0"/>
                              <a:sym typeface="Symbol" pitchFamily="18" charset="2"/>
                            </a:rPr>
                            <m:t>𝑦</m:t>
                          </m:r>
                        </m:sub>
                      </m:sSub>
                      <m:r>
                        <a:rPr lang="en-US" altLang="hu-HU" i="1">
                          <a:latin typeface="Cambria Math"/>
                          <a:cs typeface="Times New Roman" panose="02020603050405020304" pitchFamily="18" charset="0"/>
                          <a:sym typeface="Symbol" pitchFamily="18" charset="2"/>
                        </a:rPr>
                        <m:t>𝑡</m:t>
                      </m:r>
                    </m:oMath>
                  </m:oMathPara>
                </a14:m>
                <a:endParaRPr lang="en-GB" altLang="hu-HU" i="1" dirty="0">
                  <a:sym typeface="Symbol" pitchFamily="18" charset="2"/>
                </a:endParaRPr>
              </a:p>
              <a:p>
                <a:pPr algn="l"/>
                <a14:m>
                  <m:oMathPara xmlns:m="http://schemas.openxmlformats.org/officeDocument/2006/math">
                    <m:oMathParaPr>
                      <m:jc m:val="left"/>
                    </m:oMathParaPr>
                    <m:oMath xmlns:m="http://schemas.openxmlformats.org/officeDocument/2006/math">
                      <m:r>
                        <a:rPr lang="en-US" altLang="hu-HU" b="0" i="1" smtClean="0">
                          <a:latin typeface="Cambria Math"/>
                          <a:cs typeface="Times New Roman" panose="02020603050405020304" pitchFamily="18" charset="0"/>
                          <a:sym typeface="Symbol" pitchFamily="18" charset="2"/>
                        </a:rPr>
                        <m:t>𝑧</m:t>
                      </m:r>
                      <m:d>
                        <m:dPr>
                          <m:ctrlPr>
                            <a:rPr lang="en-US" altLang="hu-HU" i="1">
                              <a:latin typeface="Cambria Math"/>
                              <a:cs typeface="Times New Roman" panose="02020603050405020304" pitchFamily="18" charset="0"/>
                              <a:sym typeface="Symbol" pitchFamily="18" charset="2"/>
                            </a:rPr>
                          </m:ctrlPr>
                        </m:dPr>
                        <m:e>
                          <m:r>
                            <a:rPr lang="en-US" altLang="hu-HU" i="1">
                              <a:latin typeface="Cambria Math"/>
                              <a:cs typeface="Times New Roman" panose="02020603050405020304" pitchFamily="18" charset="0"/>
                              <a:sym typeface="Symbol" pitchFamily="18" charset="2"/>
                            </a:rPr>
                            <m:t>𝑡</m:t>
                          </m:r>
                        </m:e>
                      </m:d>
                      <m:r>
                        <a:rPr lang="en-US" altLang="hu-HU" i="1">
                          <a:latin typeface="Cambria Math"/>
                          <a:cs typeface="Times New Roman" panose="02020603050405020304" pitchFamily="18" charset="0"/>
                          <a:sym typeface="Symbol" pitchFamily="18" charset="2"/>
                        </a:rPr>
                        <m:t>=</m:t>
                      </m:r>
                      <m:sSub>
                        <m:sSubPr>
                          <m:ctrlPr>
                            <a:rPr lang="en-US" altLang="hu-HU" i="1">
                              <a:latin typeface="Cambria Math"/>
                              <a:cs typeface="Times New Roman" panose="02020603050405020304" pitchFamily="18" charset="0"/>
                              <a:sym typeface="Symbol" pitchFamily="18" charset="2"/>
                            </a:rPr>
                          </m:ctrlPr>
                        </m:sSubPr>
                        <m:e>
                          <m:r>
                            <a:rPr lang="en-US" altLang="hu-HU" b="0" i="1" smtClean="0">
                              <a:latin typeface="Cambria Math"/>
                              <a:cs typeface="Times New Roman" panose="02020603050405020304" pitchFamily="18" charset="0"/>
                              <a:sym typeface="Symbol" pitchFamily="18" charset="2"/>
                            </a:rPr>
                            <m:t>𝑧</m:t>
                          </m:r>
                        </m:e>
                        <m:sub>
                          <m:r>
                            <a:rPr lang="en-US" altLang="hu-HU" i="1">
                              <a:latin typeface="Cambria Math"/>
                              <a:cs typeface="Times New Roman" panose="02020603050405020304" pitchFamily="18" charset="0"/>
                              <a:sym typeface="Symbol" pitchFamily="18" charset="2"/>
                            </a:rPr>
                            <m:t>0</m:t>
                          </m:r>
                        </m:sub>
                      </m:sSub>
                      <m:r>
                        <a:rPr lang="en-US" altLang="hu-HU" i="1">
                          <a:latin typeface="Cambria Math"/>
                          <a:cs typeface="Times New Roman" panose="02020603050405020304" pitchFamily="18" charset="0"/>
                          <a:sym typeface="Symbol" pitchFamily="18" charset="2"/>
                        </a:rPr>
                        <m:t>+</m:t>
                      </m:r>
                      <m:sSub>
                        <m:sSubPr>
                          <m:ctrlPr>
                            <a:rPr lang="en-US" altLang="hu-HU" i="1">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𝑣</m:t>
                          </m:r>
                        </m:e>
                        <m:sub>
                          <m:r>
                            <a:rPr lang="en-US" altLang="hu-HU" b="0" i="1" smtClean="0">
                              <a:latin typeface="Cambria Math"/>
                              <a:cs typeface="Times New Roman" panose="02020603050405020304" pitchFamily="18" charset="0"/>
                              <a:sym typeface="Symbol" pitchFamily="18" charset="2"/>
                            </a:rPr>
                            <m:t>𝑧</m:t>
                          </m:r>
                        </m:sub>
                      </m:sSub>
                      <m:r>
                        <a:rPr lang="en-US" altLang="hu-HU" i="1">
                          <a:latin typeface="Cambria Math"/>
                          <a:cs typeface="Times New Roman" panose="02020603050405020304" pitchFamily="18" charset="0"/>
                          <a:sym typeface="Symbol" pitchFamily="18" charset="2"/>
                        </a:rPr>
                        <m:t>𝑡</m:t>
                      </m:r>
                    </m:oMath>
                  </m:oMathPara>
                </a14:m>
                <a:endParaRPr lang="en-GB" altLang="hu-HU" i="1" dirty="0" smtClean="0">
                  <a:sym typeface="Symbol" pitchFamily="18" charset="2"/>
                </a:endParaRPr>
              </a:p>
              <a:p>
                <a:pPr algn="l"/>
                <a14:m>
                  <m:oMathPara xmlns:m="http://schemas.openxmlformats.org/officeDocument/2006/math">
                    <m:oMathParaPr>
                      <m:jc m:val="centerGroup"/>
                    </m:oMathParaPr>
                    <m:oMath xmlns:m="http://schemas.openxmlformats.org/officeDocument/2006/math">
                      <m:r>
                        <a:rPr lang="en-US" altLang="hu-HU" b="0" i="1" smtClean="0">
                          <a:latin typeface="Cambria Math"/>
                          <a:cs typeface="Times New Roman" panose="02020603050405020304" pitchFamily="18" charset="0"/>
                          <a:sym typeface="Symbol" pitchFamily="18" charset="2"/>
                        </a:rPr>
                        <m:t>𝑡</m:t>
                      </m:r>
                      <m:r>
                        <a:rPr lang="en-US" altLang="hu-HU" b="0" i="1" smtClean="0">
                          <a:latin typeface="Cambria Math"/>
                          <a:ea typeface="Cambria Math"/>
                          <a:cs typeface="Times New Roman" panose="02020603050405020304" pitchFamily="18" charset="0"/>
                          <a:sym typeface="Symbol" pitchFamily="18" charset="2"/>
                        </a:rPr>
                        <m:t>∈</m:t>
                      </m:r>
                      <m:d>
                        <m:dPr>
                          <m:ctrlPr>
                            <a:rPr lang="en-US" altLang="hu-HU" i="1">
                              <a:latin typeface="Cambria Math"/>
                              <a:cs typeface="Times New Roman" panose="02020603050405020304" pitchFamily="18" charset="0"/>
                              <a:sym typeface="Symbol" pitchFamily="18" charset="2"/>
                            </a:rPr>
                          </m:ctrlPr>
                        </m:dPr>
                        <m:e>
                          <m:r>
                            <a:rPr lang="en-US" altLang="hu-HU" b="0" i="1" smtClean="0">
                              <a:latin typeface="Cambria Math"/>
                              <a:cs typeface="Times New Roman" panose="02020603050405020304" pitchFamily="18" charset="0"/>
                              <a:sym typeface="Symbol" pitchFamily="18" charset="2"/>
                            </a:rPr>
                            <m:t>−</m:t>
                          </m:r>
                          <m:r>
                            <a:rPr lang="en-US" altLang="hu-HU" b="0" i="1" smtClean="0">
                              <a:latin typeface="Cambria Math"/>
                              <a:ea typeface="Cambria Math"/>
                              <a:cs typeface="Times New Roman" panose="02020603050405020304" pitchFamily="18" charset="0"/>
                              <a:sym typeface="Symbol" pitchFamily="18" charset="2"/>
                            </a:rPr>
                            <m:t>∞,+∞</m:t>
                          </m:r>
                        </m:e>
                      </m:d>
                    </m:oMath>
                  </m:oMathPara>
                </a14:m>
                <a:endParaRPr lang="en-GB" altLang="hu-HU" i="1" dirty="0">
                  <a:sym typeface="Symbol" pitchFamily="18" charset="2"/>
                </a:endParaRPr>
              </a:p>
            </p:txBody>
          </p:sp>
        </mc:Choice>
        <mc:Fallback xmlns="">
          <p:sp>
            <p:nvSpPr>
              <p:cNvPr id="8" name="Téglalap 7"/>
              <p:cNvSpPr>
                <a:spLocks noRot="1" noChangeAspect="1" noMove="1" noResize="1" noEditPoints="1" noAdjustHandles="1" noChangeArrowheads="1" noChangeShapeType="1" noTextEdit="1"/>
              </p:cNvSpPr>
              <p:nvPr/>
            </p:nvSpPr>
            <p:spPr bwMode="auto">
              <a:xfrm>
                <a:off x="1013384" y="3442380"/>
                <a:ext cx="2694520" cy="1598836"/>
              </a:xfrm>
              <a:prstGeom prst="rect">
                <a:avLst/>
              </a:prstGeom>
              <a:blipFill rotWithShape="1">
                <a:blip r:embed="rId4"/>
                <a:stretch>
                  <a:fillRect l="-225"/>
                </a:stretch>
              </a:blip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églalap 8"/>
              <p:cNvSpPr/>
              <p:nvPr/>
            </p:nvSpPr>
            <p:spPr>
              <a:xfrm>
                <a:off x="4770731" y="3449158"/>
                <a:ext cx="3384376" cy="1229504"/>
              </a:xfrm>
              <a:prstGeom prst="rect">
                <a:avLst/>
              </a:prstGeom>
              <a:ln>
                <a:solidFill>
                  <a:schemeClr val="tx1"/>
                </a:solidFill>
              </a:ln>
            </p:spPr>
            <p:txBody>
              <a:bodyPr wrap="square">
                <a:spAutoFit/>
              </a:bodyPr>
              <a:lstStyle/>
              <a:p>
                <a:pPr marL="0" lvl="2" algn="l"/>
                <a14:m>
                  <m:oMathPara xmlns:m="http://schemas.openxmlformats.org/officeDocument/2006/math">
                    <m:oMathParaPr>
                      <m:jc m:val="left"/>
                    </m:oMathParaPr>
                    <m:oMath xmlns:m="http://schemas.openxmlformats.org/officeDocument/2006/math">
                      <m:r>
                        <a:rPr lang="en-US" altLang="hu-HU" i="1" smtClean="0">
                          <a:latin typeface="Cambria Math"/>
                          <a:cs typeface="Times New Roman" panose="02020603050405020304" pitchFamily="18" charset="0"/>
                          <a:sym typeface="Symbol" pitchFamily="18" charset="2"/>
                        </a:rPr>
                        <m:t>𝑥</m:t>
                      </m:r>
                      <m:d>
                        <m:dPr>
                          <m:ctrlPr>
                            <a:rPr lang="en-US" altLang="hu-HU" i="1">
                              <a:latin typeface="Cambria Math"/>
                              <a:cs typeface="Times New Roman" panose="02020603050405020304" pitchFamily="18" charset="0"/>
                              <a:sym typeface="Symbol" pitchFamily="18" charset="2"/>
                            </a:rPr>
                          </m:ctrlPr>
                        </m:dPr>
                        <m:e>
                          <m:r>
                            <a:rPr lang="en-US" altLang="hu-HU" i="1">
                              <a:latin typeface="Cambria Math"/>
                              <a:cs typeface="Times New Roman" panose="02020603050405020304" pitchFamily="18" charset="0"/>
                              <a:sym typeface="Symbol" pitchFamily="18" charset="2"/>
                            </a:rPr>
                            <m:t>𝑡</m:t>
                          </m:r>
                        </m:e>
                      </m:d>
                      <m:r>
                        <a:rPr lang="en-US" altLang="hu-HU" i="1">
                          <a:latin typeface="Cambria Math"/>
                          <a:cs typeface="Times New Roman" panose="02020603050405020304" pitchFamily="18" charset="0"/>
                          <a:sym typeface="Symbol" pitchFamily="18" charset="2"/>
                        </a:rPr>
                        <m:t>=</m:t>
                      </m:r>
                      <m:sSub>
                        <m:sSubPr>
                          <m:ctrlPr>
                            <a:rPr lang="en-US" altLang="hu-HU" i="1">
                              <a:latin typeface="Cambria Math"/>
                              <a:cs typeface="Times New Roman" panose="02020603050405020304" pitchFamily="18" charset="0"/>
                              <a:sym typeface="Symbol" pitchFamily="18" charset="2"/>
                            </a:rPr>
                          </m:ctrlPr>
                        </m:sSubPr>
                        <m:e>
                          <m:r>
                            <a:rPr lang="en-US" altLang="hu-HU" b="0" i="1" smtClean="0">
                              <a:latin typeface="Cambria Math"/>
                              <a:cs typeface="Times New Roman" panose="02020603050405020304" pitchFamily="18" charset="0"/>
                              <a:sym typeface="Symbol" pitchFamily="18" charset="2"/>
                            </a:rPr>
                            <m:t>𝑐</m:t>
                          </m:r>
                        </m:e>
                        <m:sub>
                          <m:r>
                            <a:rPr lang="en-US" altLang="hu-HU" i="1">
                              <a:latin typeface="Cambria Math"/>
                              <a:cs typeface="Times New Roman" panose="02020603050405020304" pitchFamily="18" charset="0"/>
                              <a:sym typeface="Symbol" pitchFamily="18" charset="2"/>
                            </a:rPr>
                            <m:t>𝑥</m:t>
                          </m:r>
                        </m:sub>
                      </m:sSub>
                      <m:r>
                        <a:rPr lang="en-US" altLang="hu-HU" i="1">
                          <a:latin typeface="Cambria Math"/>
                          <a:cs typeface="Times New Roman" panose="02020603050405020304" pitchFamily="18" charset="0"/>
                          <a:sym typeface="Symbol" pitchFamily="18" charset="2"/>
                        </a:rPr>
                        <m:t>+</m:t>
                      </m:r>
                      <m:r>
                        <a:rPr lang="en-US" altLang="hu-HU" b="0" i="1" smtClean="0">
                          <a:latin typeface="Cambria Math"/>
                          <a:cs typeface="Times New Roman" panose="02020603050405020304" pitchFamily="18" charset="0"/>
                          <a:sym typeface="Symbol" pitchFamily="18" charset="2"/>
                        </a:rPr>
                        <m:t>𝑅</m:t>
                      </m:r>
                      <m:r>
                        <a:rPr lang="en-US" altLang="hu-HU" b="0" i="1" smtClean="0">
                          <a:latin typeface="Cambria Math"/>
                          <a:cs typeface="Times New Roman" panose="02020603050405020304" pitchFamily="18" charset="0"/>
                          <a:sym typeface="Symbol" pitchFamily="18" charset="2"/>
                        </a:rPr>
                        <m:t> </m:t>
                      </m:r>
                      <m:r>
                        <m:rPr>
                          <m:sty m:val="p"/>
                        </m:rPr>
                        <a:rPr lang="en-US" altLang="hu-HU" b="0" i="0" smtClean="0">
                          <a:latin typeface="Cambria Math"/>
                          <a:cs typeface="Times New Roman" panose="02020603050405020304" pitchFamily="18" charset="0"/>
                          <a:sym typeface="Symbol" pitchFamily="18" charset="2"/>
                        </a:rPr>
                        <m:t>cos</m:t>
                      </m:r>
                      <m:r>
                        <a:rPr lang="en-US" altLang="hu-HU" b="0" i="1" smtClean="0">
                          <a:latin typeface="Cambria Math"/>
                          <a:cs typeface="Times New Roman" panose="02020603050405020304" pitchFamily="18" charset="0"/>
                          <a:sym typeface="Symbol" pitchFamily="18" charset="2"/>
                        </a:rPr>
                        <m:t>⁡(</m:t>
                      </m:r>
                      <m:r>
                        <a:rPr lang="en-US" altLang="hu-HU" b="0" i="1" smtClean="0">
                          <a:latin typeface="Cambria Math"/>
                          <a:ea typeface="Cambria Math"/>
                          <a:cs typeface="Times New Roman" panose="02020603050405020304" pitchFamily="18" charset="0"/>
                          <a:sym typeface="Symbol" pitchFamily="18" charset="2"/>
                        </a:rPr>
                        <m:t>𝑡</m:t>
                      </m:r>
                      <m:r>
                        <a:rPr lang="en-US" altLang="hu-HU" b="0" i="1" smtClean="0">
                          <a:latin typeface="Cambria Math"/>
                          <a:ea typeface="Cambria Math"/>
                          <a:cs typeface="Times New Roman" panose="02020603050405020304" pitchFamily="18" charset="0"/>
                          <a:sym typeface="Symbol" pitchFamily="18" charset="2"/>
                        </a:rPr>
                        <m:t>)</m:t>
                      </m:r>
                    </m:oMath>
                  </m:oMathPara>
                </a14:m>
                <a:endParaRPr lang="en-US" altLang="hu-HU" dirty="0" smtClean="0">
                  <a:cs typeface="Times New Roman" panose="02020603050405020304" pitchFamily="18" charset="0"/>
                  <a:sym typeface="Symbol" pitchFamily="18" charset="2"/>
                </a:endParaRPr>
              </a:p>
              <a:p>
                <a:pPr marL="0" lvl="2" algn="l"/>
                <a14:m>
                  <m:oMathPara xmlns:m="http://schemas.openxmlformats.org/officeDocument/2006/math">
                    <m:oMathParaPr>
                      <m:jc m:val="left"/>
                    </m:oMathParaPr>
                    <m:oMath xmlns:m="http://schemas.openxmlformats.org/officeDocument/2006/math">
                      <m:r>
                        <a:rPr lang="en-US" altLang="hu-HU" b="0" i="1" smtClean="0">
                          <a:latin typeface="Cambria Math"/>
                          <a:cs typeface="Times New Roman" panose="02020603050405020304" pitchFamily="18" charset="0"/>
                          <a:sym typeface="Symbol" pitchFamily="18" charset="2"/>
                        </a:rPr>
                        <m:t>𝑦</m:t>
                      </m:r>
                      <m:d>
                        <m:dPr>
                          <m:ctrlPr>
                            <a:rPr lang="en-US" altLang="hu-HU" i="1">
                              <a:latin typeface="Cambria Math"/>
                              <a:cs typeface="Times New Roman" panose="02020603050405020304" pitchFamily="18" charset="0"/>
                              <a:sym typeface="Symbol" pitchFamily="18" charset="2"/>
                            </a:rPr>
                          </m:ctrlPr>
                        </m:dPr>
                        <m:e>
                          <m:r>
                            <a:rPr lang="en-US" altLang="hu-HU" i="1">
                              <a:latin typeface="Cambria Math"/>
                              <a:cs typeface="Times New Roman" panose="02020603050405020304" pitchFamily="18" charset="0"/>
                              <a:sym typeface="Symbol" pitchFamily="18" charset="2"/>
                            </a:rPr>
                            <m:t>𝑡</m:t>
                          </m:r>
                        </m:e>
                      </m:d>
                      <m:r>
                        <a:rPr lang="en-US" altLang="hu-HU" i="1">
                          <a:latin typeface="Cambria Math"/>
                          <a:cs typeface="Times New Roman" panose="02020603050405020304" pitchFamily="18" charset="0"/>
                          <a:sym typeface="Symbol" pitchFamily="18" charset="2"/>
                        </a:rPr>
                        <m:t>=</m:t>
                      </m:r>
                      <m:sSub>
                        <m:sSubPr>
                          <m:ctrlPr>
                            <a:rPr lang="en-US" altLang="hu-HU" i="1">
                              <a:latin typeface="Cambria Math"/>
                              <a:cs typeface="Times New Roman" panose="02020603050405020304" pitchFamily="18" charset="0"/>
                              <a:sym typeface="Symbol" pitchFamily="18" charset="2"/>
                            </a:rPr>
                          </m:ctrlPr>
                        </m:sSubPr>
                        <m:e>
                          <m:r>
                            <a:rPr lang="en-US" altLang="hu-HU" b="0" i="1" smtClean="0">
                              <a:latin typeface="Cambria Math"/>
                              <a:cs typeface="Times New Roman" panose="02020603050405020304" pitchFamily="18" charset="0"/>
                              <a:sym typeface="Symbol" pitchFamily="18" charset="2"/>
                            </a:rPr>
                            <m:t>𝑐</m:t>
                          </m:r>
                        </m:e>
                        <m:sub>
                          <m:r>
                            <a:rPr lang="en-US" altLang="hu-HU" b="0" i="1" smtClean="0">
                              <a:latin typeface="Cambria Math"/>
                              <a:cs typeface="Times New Roman" panose="02020603050405020304" pitchFamily="18" charset="0"/>
                              <a:sym typeface="Symbol" pitchFamily="18" charset="2"/>
                            </a:rPr>
                            <m:t>𝑦</m:t>
                          </m:r>
                        </m:sub>
                      </m:sSub>
                      <m:r>
                        <a:rPr lang="en-US" altLang="hu-HU" i="1">
                          <a:latin typeface="Cambria Math"/>
                          <a:cs typeface="Times New Roman" panose="02020603050405020304" pitchFamily="18" charset="0"/>
                          <a:sym typeface="Symbol" pitchFamily="18" charset="2"/>
                        </a:rPr>
                        <m:t>+</m:t>
                      </m:r>
                      <m:r>
                        <a:rPr lang="en-US" altLang="hu-HU" i="1">
                          <a:latin typeface="Cambria Math"/>
                          <a:cs typeface="Times New Roman" panose="02020603050405020304" pitchFamily="18" charset="0"/>
                          <a:sym typeface="Symbol" pitchFamily="18" charset="2"/>
                        </a:rPr>
                        <m:t>𝑅</m:t>
                      </m:r>
                      <m:r>
                        <a:rPr lang="en-US" altLang="hu-HU" i="1">
                          <a:latin typeface="Cambria Math"/>
                          <a:cs typeface="Times New Roman" panose="02020603050405020304" pitchFamily="18" charset="0"/>
                          <a:sym typeface="Symbol" pitchFamily="18" charset="2"/>
                        </a:rPr>
                        <m:t> </m:t>
                      </m:r>
                      <m:r>
                        <m:rPr>
                          <m:sty m:val="p"/>
                        </m:rPr>
                        <a:rPr lang="en-US" altLang="hu-HU" b="0" i="0" smtClean="0">
                          <a:latin typeface="Cambria Math"/>
                          <a:cs typeface="Times New Roman" panose="02020603050405020304" pitchFamily="18" charset="0"/>
                          <a:sym typeface="Symbol" pitchFamily="18" charset="2"/>
                        </a:rPr>
                        <m:t>sin</m:t>
                      </m:r>
                      <m:r>
                        <a:rPr lang="en-US" altLang="hu-HU" i="1">
                          <a:latin typeface="Cambria Math"/>
                          <a:cs typeface="Times New Roman" panose="02020603050405020304" pitchFamily="18" charset="0"/>
                          <a:sym typeface="Symbol" pitchFamily="18" charset="2"/>
                        </a:rPr>
                        <m:t>⁡(</m:t>
                      </m:r>
                      <m:r>
                        <a:rPr lang="en-US" altLang="hu-HU" i="1">
                          <a:latin typeface="Cambria Math"/>
                          <a:ea typeface="Cambria Math"/>
                          <a:cs typeface="Times New Roman" panose="02020603050405020304" pitchFamily="18" charset="0"/>
                          <a:sym typeface="Symbol" pitchFamily="18" charset="2"/>
                        </a:rPr>
                        <m:t>𝑡</m:t>
                      </m:r>
                      <m:r>
                        <a:rPr lang="en-US" altLang="hu-HU" b="0" i="1" smtClean="0">
                          <a:latin typeface="Cambria Math"/>
                          <a:ea typeface="Cambria Math"/>
                          <a:cs typeface="Times New Roman" panose="02020603050405020304" pitchFamily="18" charset="0"/>
                          <a:sym typeface="Symbol" pitchFamily="18" charset="2"/>
                        </a:rPr>
                        <m:t>)</m:t>
                      </m:r>
                    </m:oMath>
                  </m:oMathPara>
                </a14:m>
                <a:endParaRPr lang="en-US" altLang="hu-HU" dirty="0" smtClean="0">
                  <a:cs typeface="Times New Roman" panose="02020603050405020304" pitchFamily="18" charset="0"/>
                  <a:sym typeface="Symbol" pitchFamily="18" charset="2"/>
                </a:endParaRPr>
              </a:p>
              <a:p>
                <a:pPr marL="0" lvl="2" algn="l"/>
                <a14:m>
                  <m:oMathPara xmlns:m="http://schemas.openxmlformats.org/officeDocument/2006/math">
                    <m:oMathParaPr>
                      <m:jc m:val="center"/>
                    </m:oMathParaPr>
                    <m:oMath xmlns:m="http://schemas.openxmlformats.org/officeDocument/2006/math">
                      <m:r>
                        <a:rPr lang="en-US" altLang="hu-HU" i="1">
                          <a:latin typeface="Cambria Math"/>
                          <a:cs typeface="Times New Roman" panose="02020603050405020304" pitchFamily="18" charset="0"/>
                          <a:sym typeface="Symbol" pitchFamily="18" charset="2"/>
                        </a:rPr>
                        <m:t>𝑡</m:t>
                      </m:r>
                      <m:r>
                        <a:rPr lang="en-US" altLang="hu-HU" i="1">
                          <a:latin typeface="Cambria Math"/>
                          <a:ea typeface="Cambria Math"/>
                          <a:cs typeface="Times New Roman" panose="02020603050405020304" pitchFamily="18" charset="0"/>
                          <a:sym typeface="Symbol" pitchFamily="18" charset="2"/>
                        </a:rPr>
                        <m:t>∈</m:t>
                      </m:r>
                      <m:r>
                        <a:rPr lang="en-US" altLang="hu-HU" b="0" i="1" smtClean="0">
                          <a:latin typeface="Cambria Math"/>
                          <a:cs typeface="Times New Roman" panose="02020603050405020304" pitchFamily="18" charset="0"/>
                          <a:sym typeface="Symbol" pitchFamily="18" charset="2"/>
                        </a:rPr>
                        <m:t>[0,</m:t>
                      </m:r>
                      <m:r>
                        <a:rPr lang="en-US" altLang="hu-HU" i="1">
                          <a:latin typeface="Cambria Math"/>
                          <a:cs typeface="Times New Roman" panose="02020603050405020304" pitchFamily="18" charset="0"/>
                          <a:sym typeface="Symbol" pitchFamily="18" charset="2"/>
                        </a:rPr>
                        <m:t>2</m:t>
                      </m:r>
                      <m:r>
                        <a:rPr lang="en-US" altLang="hu-HU" i="1">
                          <a:latin typeface="Cambria Math"/>
                          <a:ea typeface="Cambria Math"/>
                          <a:cs typeface="Times New Roman" panose="02020603050405020304" pitchFamily="18" charset="0"/>
                          <a:sym typeface="Symbol" pitchFamily="18" charset="2"/>
                        </a:rPr>
                        <m:t>𝜋</m:t>
                      </m:r>
                      <m:r>
                        <a:rPr lang="en-US" altLang="hu-HU" b="0" i="1" smtClean="0">
                          <a:latin typeface="Cambria Math"/>
                          <a:cs typeface="Times New Roman" panose="02020603050405020304" pitchFamily="18" charset="0"/>
                          <a:sym typeface="Symbol" pitchFamily="18" charset="2"/>
                        </a:rPr>
                        <m:t>)</m:t>
                      </m:r>
                    </m:oMath>
                  </m:oMathPara>
                </a14:m>
                <a:endParaRPr lang="en-US" altLang="hu-HU" dirty="0">
                  <a:cs typeface="Times New Roman" panose="02020603050405020304" pitchFamily="18" charset="0"/>
                  <a:sym typeface="Symbol" pitchFamily="18" charset="2"/>
                </a:endParaRPr>
              </a:p>
            </p:txBody>
          </p:sp>
        </mc:Choice>
        <mc:Fallback xmlns="">
          <p:sp>
            <p:nvSpPr>
              <p:cNvPr id="9" name="Téglalap 8"/>
              <p:cNvSpPr>
                <a:spLocks noRot="1" noChangeAspect="1" noMove="1" noResize="1" noEditPoints="1" noAdjustHandles="1" noChangeArrowheads="1" noChangeShapeType="1" noTextEdit="1"/>
              </p:cNvSpPr>
              <p:nvPr/>
            </p:nvSpPr>
            <p:spPr>
              <a:xfrm>
                <a:off x="4770731" y="3449158"/>
                <a:ext cx="3384376" cy="1229504"/>
              </a:xfrm>
              <a:prstGeom prst="rect">
                <a:avLst/>
              </a:prstGeom>
              <a:blipFill rotWithShape="1">
                <a:blip r:embed="rId5"/>
                <a:stretch>
                  <a:fillRect l="-359" b="-6404"/>
                </a:stretch>
              </a:blipFill>
              <a:ln>
                <a:solidFill>
                  <a:schemeClr val="tx1"/>
                </a:solidFill>
              </a:ln>
            </p:spPr>
            <p:txBody>
              <a:bodyPr/>
              <a:lstStyle/>
              <a:p>
                <a:r>
                  <a:rPr lang="en-US">
                    <a:noFill/>
                  </a:rPr>
                  <a:t> </a:t>
                </a:r>
              </a:p>
            </p:txBody>
          </p:sp>
        </mc:Fallback>
      </mc:AlternateContent>
      <p:sp>
        <p:nvSpPr>
          <p:cNvPr id="10" name="Téglalap 9"/>
          <p:cNvSpPr/>
          <p:nvPr/>
        </p:nvSpPr>
        <p:spPr>
          <a:xfrm>
            <a:off x="4779708" y="3014500"/>
            <a:ext cx="774506" cy="523220"/>
          </a:xfrm>
          <a:prstGeom prst="rect">
            <a:avLst/>
          </a:prstGeom>
        </p:spPr>
        <p:txBody>
          <a:bodyPr wrap="none">
            <a:spAutoFit/>
          </a:bodyPr>
          <a:lstStyle/>
          <a:p>
            <a:pPr marL="0" lvl="2"/>
            <a:r>
              <a:rPr lang="hu-HU" altLang="hu-HU" sz="2800" u="sng" dirty="0" smtClean="0">
                <a:latin typeface="+mn-lt"/>
              </a:rPr>
              <a:t>Kör:</a:t>
            </a:r>
            <a:endParaRPr lang="hu-HU" altLang="hu-HU" sz="2800" u="sng" dirty="0">
              <a:latin typeface="+mn-lt"/>
            </a:endParaRPr>
          </a:p>
        </p:txBody>
      </p:sp>
      <p:sp>
        <p:nvSpPr>
          <p:cNvPr id="13" name="Szövegdoboz 12"/>
          <p:cNvSpPr txBox="1"/>
          <p:nvPr/>
        </p:nvSpPr>
        <p:spPr>
          <a:xfrm>
            <a:off x="584257" y="945282"/>
            <a:ext cx="1217144" cy="1446550"/>
          </a:xfrm>
          <a:prstGeom prst="rect">
            <a:avLst/>
          </a:prstGeom>
          <a:noFill/>
        </p:spPr>
        <p:txBody>
          <a:bodyPr wrap="square" rtlCol="0">
            <a:spAutoFit/>
          </a:bodyPr>
          <a:lstStyle/>
          <a:p>
            <a:r>
              <a:rPr lang="en-US" sz="8800" dirty="0" smtClean="0">
                <a:sym typeface="Wingdings"/>
              </a:rPr>
              <a:t></a:t>
            </a:r>
            <a:endParaRPr lang="en-US" sz="8800" dirty="0"/>
          </a:p>
        </p:txBody>
      </p:sp>
      <mc:AlternateContent xmlns:mc="http://schemas.openxmlformats.org/markup-compatibility/2006" xmlns:a14="http://schemas.microsoft.com/office/drawing/2010/main">
        <mc:Choice Requires="a14">
          <p:sp>
            <p:nvSpPr>
              <p:cNvPr id="14" name="Téglalap 13"/>
              <p:cNvSpPr/>
              <p:nvPr/>
            </p:nvSpPr>
            <p:spPr>
              <a:xfrm>
                <a:off x="1422668" y="1741978"/>
                <a:ext cx="527388"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altLang="hu-HU" sz="4000" i="1" dirty="0" smtClean="0">
                          <a:latin typeface="Cambria Math" panose="02040503050406030204" pitchFamily="18" charset="0"/>
                          <a:cs typeface="Times New Roman" panose="02020603050405020304" pitchFamily="18" charset="0"/>
                        </a:rPr>
                        <m:t>𝑡</m:t>
                      </m:r>
                    </m:oMath>
                  </m:oMathPara>
                </a14:m>
                <a:endParaRPr lang="en-US" sz="4000" dirty="0"/>
              </a:p>
            </p:txBody>
          </p:sp>
        </mc:Choice>
        <mc:Fallback xmlns="">
          <p:sp>
            <p:nvSpPr>
              <p:cNvPr id="14" name="Téglalap 13"/>
              <p:cNvSpPr>
                <a:spLocks noRot="1" noChangeAspect="1" noMove="1" noResize="1" noEditPoints="1" noAdjustHandles="1" noChangeArrowheads="1" noChangeShapeType="1" noTextEdit="1"/>
              </p:cNvSpPr>
              <p:nvPr/>
            </p:nvSpPr>
            <p:spPr>
              <a:xfrm>
                <a:off x="1422668" y="1741978"/>
                <a:ext cx="527388" cy="707886"/>
              </a:xfrm>
              <a:prstGeom prst="rect">
                <a:avLst/>
              </a:prstGeom>
              <a:blipFill>
                <a:blip r:embed="rId6"/>
                <a:stretch>
                  <a:fillRect/>
                </a:stretch>
              </a:blipFill>
            </p:spPr>
            <p:txBody>
              <a:bodyPr/>
              <a:lstStyle/>
              <a:p>
                <a:r>
                  <a:rPr lang="hu-HU">
                    <a:noFill/>
                  </a:rPr>
                  <a:t> </a:t>
                </a:r>
              </a:p>
            </p:txBody>
          </p:sp>
        </mc:Fallback>
      </mc:AlternateContent>
      <p:sp>
        <p:nvSpPr>
          <p:cNvPr id="15" name="Ellipszis 14"/>
          <p:cNvSpPr/>
          <p:nvPr/>
        </p:nvSpPr>
        <p:spPr>
          <a:xfrm>
            <a:off x="2987824" y="2787774"/>
            <a:ext cx="144016"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Tree>
    <p:extLst>
      <p:ext uri="{BB962C8B-B14F-4D97-AF65-F5344CB8AC3E}">
        <p14:creationId xmlns:p14="http://schemas.microsoft.com/office/powerpoint/2010/main" val="269642875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00017 -0.00046 L -0.05729 -0.06967 C -0.07188 -0.08842 -0.08767 -0.13657 -0.08767 -0.16574 C -0.08767 -0.19907 -0.08004 -0.22569 -0.06545 -0.24444 L -0.00035 -0.33379 " pathEditMode="relative" rAng="0" ptsTypes="FffFF">
                                      <p:cBhvr>
                                        <p:cTn id="6" dur="2000" fill="hold"/>
                                        <p:tgtEl>
                                          <p:spTgt spid="15"/>
                                        </p:tgtEl>
                                        <p:attrNameLst>
                                          <p:attrName>ppt_x</p:attrName>
                                          <p:attrName>ppt_y</p:attrName>
                                        </p:attrNameLst>
                                      </p:cBhvr>
                                      <p:rCtr x="-4375" y="-16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FF0000"/>
                </a:solidFill>
              </a:rPr>
              <a:t>Klasszikus görbék</a:t>
            </a:r>
            <a:endParaRPr lang="en-US" dirty="0">
              <a:solidFill>
                <a:srgbClr val="FF0000"/>
              </a:solidFill>
            </a:endParaRPr>
          </a:p>
        </p:txBody>
      </p:sp>
      <p:sp>
        <p:nvSpPr>
          <p:cNvPr id="3" name="Tartalom helye 2"/>
          <p:cNvSpPr>
            <a:spLocks noGrp="1"/>
          </p:cNvSpPr>
          <p:nvPr>
            <p:ph idx="1"/>
          </p:nvPr>
        </p:nvSpPr>
        <p:spPr/>
        <p:txBody>
          <a:bodyPr>
            <a:normAutofit lnSpcReduction="10000"/>
          </a:bodyPr>
          <a:lstStyle/>
          <a:p>
            <a:r>
              <a:rPr lang="hu-HU" sz="2800" b="1" u="sng" dirty="0" smtClean="0"/>
              <a:t>Kör:</a:t>
            </a:r>
          </a:p>
          <a:p>
            <a:endParaRPr lang="hu-HU" sz="2800" b="1" u="sng" dirty="0"/>
          </a:p>
          <a:p>
            <a:r>
              <a:rPr lang="hu-HU" sz="2800" b="1" u="sng" dirty="0" err="1" smtClean="0"/>
              <a:t>Cikloisz</a:t>
            </a:r>
            <a:r>
              <a:rPr lang="hu-HU" sz="2800" b="1" u="sng" dirty="0" smtClean="0"/>
              <a:t>:</a:t>
            </a:r>
          </a:p>
          <a:p>
            <a:endParaRPr lang="hu-HU" sz="2800" b="1" u="sng" dirty="0"/>
          </a:p>
          <a:p>
            <a:r>
              <a:rPr lang="hu-HU" sz="2800" b="1" u="sng" dirty="0" err="1" smtClean="0"/>
              <a:t>Tractrix</a:t>
            </a:r>
            <a:r>
              <a:rPr lang="hu-HU" sz="2800" b="1" u="sng" dirty="0" smtClean="0"/>
              <a:t>:</a:t>
            </a:r>
          </a:p>
          <a:p>
            <a:endParaRPr lang="hu-HU" sz="2800" b="1" u="sng" dirty="0"/>
          </a:p>
          <a:p>
            <a:r>
              <a:rPr lang="hu-HU" sz="2800" b="1" u="sng" dirty="0" err="1" smtClean="0"/>
              <a:t>Kardioid</a:t>
            </a:r>
            <a:r>
              <a:rPr lang="hu-HU" sz="2800" b="1" u="sng" dirty="0" smtClean="0"/>
              <a:t>: </a:t>
            </a:r>
            <a:endParaRPr lang="en-US" sz="2800" b="1" u="sng" dirty="0"/>
          </a:p>
        </p:txBody>
      </p:sp>
      <p:grpSp>
        <p:nvGrpSpPr>
          <p:cNvPr id="19" name="Csoportba foglalás 18"/>
          <p:cNvGrpSpPr/>
          <p:nvPr/>
        </p:nvGrpSpPr>
        <p:grpSpPr>
          <a:xfrm>
            <a:off x="6774658" y="51470"/>
            <a:ext cx="1527207" cy="1954028"/>
            <a:chOff x="6661207" y="214501"/>
            <a:chExt cx="1944688" cy="2581880"/>
          </a:xfrm>
        </p:grpSpPr>
        <p:cxnSp>
          <p:nvCxnSpPr>
            <p:cNvPr id="4" name="Egyenes összekötő nyíllal 5"/>
            <p:cNvCxnSpPr>
              <a:cxnSpLocks noChangeShapeType="1"/>
            </p:cNvCxnSpPr>
            <p:nvPr/>
          </p:nvCxnSpPr>
          <p:spPr bwMode="auto">
            <a:xfrm flipV="1">
              <a:off x="7597832" y="880269"/>
              <a:ext cx="0" cy="1916112"/>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 name="Egyenes összekötő nyíllal 6"/>
            <p:cNvCxnSpPr>
              <a:cxnSpLocks noChangeShapeType="1"/>
            </p:cNvCxnSpPr>
            <p:nvPr/>
          </p:nvCxnSpPr>
          <p:spPr bwMode="auto">
            <a:xfrm>
              <a:off x="6661207" y="1888331"/>
              <a:ext cx="1944688"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6" name="Ellipszis 9"/>
            <p:cNvSpPr>
              <a:spLocks noChangeArrowheads="1"/>
            </p:cNvSpPr>
            <p:nvPr/>
          </p:nvSpPr>
          <p:spPr bwMode="auto">
            <a:xfrm>
              <a:off x="6805670" y="1123156"/>
              <a:ext cx="1584325" cy="1557338"/>
            </a:xfrm>
            <a:prstGeom prst="ellipse">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cxnSp>
          <p:nvCxnSpPr>
            <p:cNvPr id="7" name="Egyenes összekötő nyíllal 5"/>
            <p:cNvCxnSpPr>
              <a:cxnSpLocks noChangeShapeType="1"/>
            </p:cNvCxnSpPr>
            <p:nvPr/>
          </p:nvCxnSpPr>
          <p:spPr bwMode="auto">
            <a:xfrm flipH="1" flipV="1">
              <a:off x="8389995" y="214501"/>
              <a:ext cx="5240" cy="2520278"/>
            </a:xfrm>
            <a:prstGeom prst="straightConnector1">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8" name="Téglalap 15"/>
                <p:cNvSpPr>
                  <a:spLocks noChangeArrowheads="1"/>
                </p:cNvSpPr>
                <p:nvPr/>
              </p:nvSpPr>
              <p:spPr bwMode="auto">
                <a:xfrm>
                  <a:off x="7939510" y="269791"/>
                  <a:ext cx="497810" cy="7696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i="1">
                            <a:latin typeface="Cambria Math"/>
                            <a:cs typeface="Times New Roman" panose="02020603050405020304" pitchFamily="18" charset="0"/>
                            <a:sym typeface="Symbol" pitchFamily="18" charset="2"/>
                          </a:rPr>
                          <m:t>𝑡</m:t>
                        </m:r>
                      </m:oMath>
                    </m:oMathPara>
                  </a14:m>
                  <a:endParaRPr lang="hu-HU" altLang="en-US" i="1" dirty="0"/>
                </a:p>
              </p:txBody>
            </p:sp>
          </mc:Choice>
          <mc:Fallback xmlns="">
            <p:sp>
              <p:nvSpPr>
                <p:cNvPr id="8" name="Téglalap 15"/>
                <p:cNvSpPr>
                  <a:spLocks noRot="1" noChangeAspect="1" noMove="1" noResize="1" noEditPoints="1" noAdjustHandles="1" noChangeArrowheads="1" noChangeShapeType="1" noTextEdit="1"/>
                </p:cNvSpPr>
                <p:nvPr/>
              </p:nvSpPr>
              <p:spPr bwMode="auto">
                <a:xfrm>
                  <a:off x="7992944" y="269791"/>
                  <a:ext cx="390941" cy="461665"/>
                </a:xfrm>
                <a:prstGeom prst="rect">
                  <a:avLst/>
                </a:prstGeom>
                <a:blipFill rotWithShape="1">
                  <a:blip r:embed="rId2"/>
                  <a:stretch>
                    <a:fillRect l="-14000" b="-1639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9" name="Egyenes összekötő nyíllal 5"/>
            <p:cNvCxnSpPr>
              <a:cxnSpLocks noChangeShapeType="1"/>
              <a:stCxn id="6" idx="2"/>
            </p:cNvCxnSpPr>
            <p:nvPr/>
          </p:nvCxnSpPr>
          <p:spPr bwMode="auto">
            <a:xfrm flipV="1">
              <a:off x="6805670" y="705894"/>
              <a:ext cx="1517557" cy="1195931"/>
            </a:xfrm>
            <a:prstGeom prst="straightConnector1">
              <a:avLst/>
            </a:prstGeom>
            <a:noFill/>
            <a:ln w="12700" algn="ctr">
              <a:solidFill>
                <a:schemeClr val="tx1"/>
              </a:solidFill>
              <a:round/>
              <a:headEnd type="none" w="med" len="med"/>
              <a:tailEnd type="none" w="med" len="med"/>
            </a:ln>
            <a:extLst>
              <a:ext uri="{909E8E84-426E-40DD-AFC4-6F175D3DCCD1}">
                <a14:hiddenFill xmlns:a14="http://schemas.microsoft.com/office/drawing/2010/main">
                  <a:noFill/>
                </a14:hiddenFill>
              </a:ext>
            </a:extLst>
          </p:spPr>
        </p:cxnSp>
        <p:sp>
          <p:nvSpPr>
            <p:cNvPr id="10" name="Ellipszis 9"/>
            <p:cNvSpPr/>
            <p:nvPr/>
          </p:nvSpPr>
          <p:spPr>
            <a:xfrm>
              <a:off x="7705770" y="1080394"/>
              <a:ext cx="144016" cy="18070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llipszis 10"/>
            <p:cNvSpPr/>
            <p:nvPr/>
          </p:nvSpPr>
          <p:spPr>
            <a:xfrm>
              <a:off x="8323227" y="615542"/>
              <a:ext cx="144016" cy="1807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3" name="Szövegdoboz 12"/>
              <p:cNvSpPr txBox="1"/>
              <p:nvPr/>
            </p:nvSpPr>
            <p:spPr>
              <a:xfrm>
                <a:off x="2483769" y="1005576"/>
                <a:ext cx="3944017" cy="1087477"/>
              </a:xfrm>
              <a:prstGeom prst="rect">
                <a:avLst/>
              </a:prstGeom>
              <a:noFill/>
            </p:spPr>
            <p:txBody>
              <a:bodyPr wrap="square" rtlCol="0">
                <a:spAutoFit/>
              </a:bodyPr>
              <a:lstStyle/>
              <a:p>
                <a:pPr marL="0" lvl="2" algn="l"/>
                <a14:m>
                  <m:oMath xmlns:m="http://schemas.openxmlformats.org/officeDocument/2006/math">
                    <m:r>
                      <a:rPr lang="en-US" altLang="hu-HU" sz="2000" i="1" smtClean="0">
                        <a:latin typeface="Cambria Math"/>
                        <a:cs typeface="Times New Roman" panose="02020603050405020304" pitchFamily="18" charset="0"/>
                        <a:sym typeface="Symbol" pitchFamily="18" charset="2"/>
                      </a:rPr>
                      <m:t>𝑥</m:t>
                    </m:r>
                    <m:d>
                      <m:dPr>
                        <m:ctrlPr>
                          <a:rPr lang="en-US" altLang="hu-HU" sz="2000" i="1">
                            <a:latin typeface="Cambria Math"/>
                            <a:cs typeface="Times New Roman" panose="02020603050405020304" pitchFamily="18" charset="0"/>
                            <a:sym typeface="Symbol" pitchFamily="18" charset="2"/>
                          </a:rPr>
                        </m:ctrlPr>
                      </m:dPr>
                      <m:e>
                        <m:r>
                          <a:rPr lang="en-US" altLang="hu-HU" sz="2000" i="1">
                            <a:latin typeface="Cambria Math"/>
                            <a:cs typeface="Times New Roman" panose="02020603050405020304" pitchFamily="18" charset="0"/>
                            <a:sym typeface="Symbol" pitchFamily="18" charset="2"/>
                          </a:rPr>
                          <m:t>𝑡</m:t>
                        </m:r>
                      </m:e>
                    </m:d>
                    <m:r>
                      <a:rPr lang="en-US" altLang="hu-HU" sz="2000" i="1">
                        <a:latin typeface="Cambria Math"/>
                        <a:cs typeface="Times New Roman" panose="02020603050405020304" pitchFamily="18" charset="0"/>
                        <a:sym typeface="Symbol" pitchFamily="18" charset="2"/>
                      </a:rPr>
                      <m:t>=</m:t>
                    </m:r>
                    <m:f>
                      <m:fPr>
                        <m:ctrlPr>
                          <a:rPr lang="en-US" altLang="hu-HU" sz="2000" i="1" smtClean="0">
                            <a:latin typeface="Cambria Math"/>
                            <a:cs typeface="Times New Roman" panose="02020603050405020304" pitchFamily="18" charset="0"/>
                            <a:sym typeface="Symbol" pitchFamily="18" charset="2"/>
                          </a:rPr>
                        </m:ctrlPr>
                      </m:fPr>
                      <m:num>
                        <m:r>
                          <a:rPr lang="hu-HU" altLang="hu-HU" sz="2000" b="0" i="1" smtClean="0">
                            <a:latin typeface="Cambria Math"/>
                            <a:cs typeface="Times New Roman" panose="02020603050405020304" pitchFamily="18" charset="0"/>
                            <a:sym typeface="Symbol" pitchFamily="18" charset="2"/>
                          </a:rPr>
                          <m:t> (4−</m:t>
                        </m:r>
                        <m:sSup>
                          <m:sSupPr>
                            <m:ctrlPr>
                              <a:rPr lang="hu-HU" altLang="hu-HU" sz="2000" i="1">
                                <a:latin typeface="Cambria Math"/>
                                <a:cs typeface="Times New Roman" panose="02020603050405020304" pitchFamily="18" charset="0"/>
                                <a:sym typeface="Symbol" pitchFamily="18" charset="2"/>
                              </a:rPr>
                            </m:ctrlPr>
                          </m:sSupPr>
                          <m:e>
                            <m:r>
                              <a:rPr lang="hu-HU" altLang="hu-HU" sz="2000" b="0" i="1" smtClean="0">
                                <a:latin typeface="Cambria Math"/>
                                <a:cs typeface="Times New Roman" panose="02020603050405020304" pitchFamily="18" charset="0"/>
                                <a:sym typeface="Symbol" pitchFamily="18" charset="2"/>
                              </a:rPr>
                              <m:t>𝑡</m:t>
                            </m:r>
                          </m:e>
                          <m:sup>
                            <m:r>
                              <a:rPr lang="hu-HU" altLang="hu-HU" sz="2000" i="1">
                                <a:latin typeface="Cambria Math"/>
                                <a:cs typeface="Times New Roman" panose="02020603050405020304" pitchFamily="18" charset="0"/>
                                <a:sym typeface="Symbol" pitchFamily="18" charset="2"/>
                              </a:rPr>
                              <m:t>2</m:t>
                            </m:r>
                          </m:sup>
                        </m:sSup>
                        <m:r>
                          <a:rPr lang="hu-HU" altLang="hu-HU" sz="2000" b="0" i="1" smtClean="0">
                            <a:latin typeface="Cambria Math"/>
                            <a:cs typeface="Times New Roman" panose="02020603050405020304" pitchFamily="18" charset="0"/>
                            <a:sym typeface="Symbol" pitchFamily="18" charset="2"/>
                          </a:rPr>
                          <m:t>)</m:t>
                        </m:r>
                      </m:num>
                      <m:den>
                        <m:r>
                          <a:rPr lang="hu-HU" altLang="hu-HU" sz="2000" i="1">
                            <a:latin typeface="Cambria Math"/>
                            <a:cs typeface="Times New Roman" panose="02020603050405020304" pitchFamily="18" charset="0"/>
                            <a:sym typeface="Symbol" pitchFamily="18" charset="2"/>
                          </a:rPr>
                          <m:t>(4</m:t>
                        </m:r>
                        <m:r>
                          <a:rPr lang="hu-HU" altLang="hu-HU" sz="2000" b="0" i="1" smtClean="0">
                            <a:latin typeface="Cambria Math"/>
                            <a:cs typeface="Times New Roman" panose="02020603050405020304" pitchFamily="18" charset="0"/>
                            <a:sym typeface="Symbol" pitchFamily="18" charset="2"/>
                          </a:rPr>
                          <m:t>+</m:t>
                        </m:r>
                        <m:sSup>
                          <m:sSupPr>
                            <m:ctrlPr>
                              <a:rPr lang="hu-HU" altLang="hu-HU" sz="2000" i="1">
                                <a:latin typeface="Cambria Math"/>
                                <a:cs typeface="Times New Roman" panose="02020603050405020304" pitchFamily="18" charset="0"/>
                                <a:sym typeface="Symbol" pitchFamily="18" charset="2"/>
                              </a:rPr>
                            </m:ctrlPr>
                          </m:sSupPr>
                          <m:e>
                            <m:r>
                              <a:rPr lang="hu-HU" altLang="hu-HU" sz="2000" i="1">
                                <a:latin typeface="Cambria Math"/>
                                <a:cs typeface="Times New Roman" panose="02020603050405020304" pitchFamily="18" charset="0"/>
                                <a:sym typeface="Symbol" pitchFamily="18" charset="2"/>
                              </a:rPr>
                              <m:t>𝑡</m:t>
                            </m:r>
                          </m:e>
                          <m:sup>
                            <m:r>
                              <a:rPr lang="hu-HU" altLang="hu-HU" sz="2000" i="1">
                                <a:latin typeface="Cambria Math"/>
                                <a:cs typeface="Times New Roman" panose="02020603050405020304" pitchFamily="18" charset="0"/>
                                <a:sym typeface="Symbol" pitchFamily="18" charset="2"/>
                              </a:rPr>
                              <m:t>2</m:t>
                            </m:r>
                          </m:sup>
                        </m:sSup>
                        <m:r>
                          <a:rPr lang="hu-HU" altLang="hu-HU" sz="2000" i="1">
                            <a:latin typeface="Cambria Math"/>
                            <a:cs typeface="Times New Roman" panose="02020603050405020304" pitchFamily="18" charset="0"/>
                            <a:sym typeface="Symbol" pitchFamily="18" charset="2"/>
                          </a:rPr>
                          <m:t>)</m:t>
                        </m:r>
                      </m:den>
                    </m:f>
                  </m:oMath>
                </a14:m>
                <a:r>
                  <a:rPr lang="hu-HU" altLang="hu-HU" sz="2000" i="1" dirty="0" smtClean="0">
                    <a:latin typeface="Cambria Math"/>
                    <a:cs typeface="Times New Roman" panose="02020603050405020304" pitchFamily="18" charset="0"/>
                    <a:sym typeface="Symbol" pitchFamily="18" charset="2"/>
                  </a:rPr>
                  <a:t> </a:t>
                </a:r>
              </a:p>
              <a:p>
                <a:pPr marL="0" lvl="2" algn="l"/>
                <a14:m>
                  <m:oMath xmlns:m="http://schemas.openxmlformats.org/officeDocument/2006/math">
                    <m:r>
                      <a:rPr lang="en-US" altLang="hu-HU" sz="2000" i="1">
                        <a:latin typeface="Cambria Math"/>
                        <a:cs typeface="Times New Roman" panose="02020603050405020304" pitchFamily="18" charset="0"/>
                        <a:sym typeface="Symbol" pitchFamily="18" charset="2"/>
                      </a:rPr>
                      <m:t>𝑦</m:t>
                    </m:r>
                    <m:d>
                      <m:dPr>
                        <m:ctrlPr>
                          <a:rPr lang="en-US" altLang="hu-HU" sz="2000" i="1">
                            <a:latin typeface="Cambria Math"/>
                            <a:cs typeface="Times New Roman" panose="02020603050405020304" pitchFamily="18" charset="0"/>
                            <a:sym typeface="Symbol" pitchFamily="18" charset="2"/>
                          </a:rPr>
                        </m:ctrlPr>
                      </m:dPr>
                      <m:e>
                        <m:r>
                          <a:rPr lang="en-US" altLang="hu-HU" sz="2000" i="1">
                            <a:latin typeface="Cambria Math"/>
                            <a:cs typeface="Times New Roman" panose="02020603050405020304" pitchFamily="18" charset="0"/>
                            <a:sym typeface="Symbol" pitchFamily="18" charset="2"/>
                          </a:rPr>
                          <m:t>𝑡</m:t>
                        </m:r>
                      </m:e>
                    </m:d>
                    <m:r>
                      <a:rPr lang="en-US" altLang="hu-HU" sz="2000" i="1">
                        <a:latin typeface="Cambria Math"/>
                        <a:cs typeface="Times New Roman" panose="02020603050405020304" pitchFamily="18" charset="0"/>
                        <a:sym typeface="Symbol" pitchFamily="18" charset="2"/>
                      </a:rPr>
                      <m:t>=</m:t>
                    </m:r>
                    <m:f>
                      <m:fPr>
                        <m:ctrlPr>
                          <a:rPr lang="en-US" altLang="hu-HU" sz="2000" i="1">
                            <a:latin typeface="Cambria Math"/>
                            <a:cs typeface="Times New Roman" panose="02020603050405020304" pitchFamily="18" charset="0"/>
                            <a:sym typeface="Symbol" pitchFamily="18" charset="2"/>
                          </a:rPr>
                        </m:ctrlPr>
                      </m:fPr>
                      <m:num>
                        <m:r>
                          <a:rPr lang="hu-HU" altLang="hu-HU" sz="2000" i="1">
                            <a:latin typeface="Cambria Math"/>
                            <a:cs typeface="Times New Roman" panose="02020603050405020304" pitchFamily="18" charset="0"/>
                            <a:sym typeface="Symbol" pitchFamily="18" charset="2"/>
                          </a:rPr>
                          <m:t>4</m:t>
                        </m:r>
                        <m:r>
                          <a:rPr lang="hu-HU" altLang="hu-HU" sz="2000" b="0" i="1" smtClean="0">
                            <a:latin typeface="Cambria Math"/>
                            <a:cs typeface="Times New Roman" panose="02020603050405020304" pitchFamily="18" charset="0"/>
                            <a:sym typeface="Symbol" pitchFamily="18" charset="2"/>
                          </a:rPr>
                          <m:t>𝑡</m:t>
                        </m:r>
                      </m:num>
                      <m:den>
                        <m:r>
                          <a:rPr lang="hu-HU" altLang="hu-HU" sz="2000" i="1">
                            <a:latin typeface="Cambria Math"/>
                            <a:cs typeface="Times New Roman" panose="02020603050405020304" pitchFamily="18" charset="0"/>
                            <a:sym typeface="Symbol" pitchFamily="18" charset="2"/>
                          </a:rPr>
                          <m:t>(4+</m:t>
                        </m:r>
                        <m:sSup>
                          <m:sSupPr>
                            <m:ctrlPr>
                              <a:rPr lang="hu-HU" altLang="hu-HU" sz="2000" i="1">
                                <a:latin typeface="Cambria Math"/>
                                <a:cs typeface="Times New Roman" panose="02020603050405020304" pitchFamily="18" charset="0"/>
                                <a:sym typeface="Symbol" pitchFamily="18" charset="2"/>
                              </a:rPr>
                            </m:ctrlPr>
                          </m:sSupPr>
                          <m:e>
                            <m:r>
                              <a:rPr lang="hu-HU" altLang="hu-HU" sz="2000" i="1">
                                <a:latin typeface="Cambria Math"/>
                                <a:cs typeface="Times New Roman" panose="02020603050405020304" pitchFamily="18" charset="0"/>
                                <a:sym typeface="Symbol" pitchFamily="18" charset="2"/>
                              </a:rPr>
                              <m:t>𝑡</m:t>
                            </m:r>
                          </m:e>
                          <m:sup>
                            <m:r>
                              <a:rPr lang="hu-HU" altLang="hu-HU" sz="2000" i="1">
                                <a:latin typeface="Cambria Math"/>
                                <a:cs typeface="Times New Roman" panose="02020603050405020304" pitchFamily="18" charset="0"/>
                                <a:sym typeface="Symbol" pitchFamily="18" charset="2"/>
                              </a:rPr>
                              <m:t>2</m:t>
                            </m:r>
                          </m:sup>
                        </m:sSup>
                        <m:r>
                          <a:rPr lang="hu-HU" altLang="hu-HU" sz="2000" i="1">
                            <a:latin typeface="Cambria Math"/>
                            <a:cs typeface="Times New Roman" panose="02020603050405020304" pitchFamily="18" charset="0"/>
                            <a:sym typeface="Symbol" pitchFamily="18" charset="2"/>
                          </a:rPr>
                          <m:t>)</m:t>
                        </m:r>
                      </m:den>
                    </m:f>
                  </m:oMath>
                </a14:m>
                <a:r>
                  <a:rPr lang="hu-HU" altLang="en-US" sz="1800" i="1" dirty="0" smtClean="0"/>
                  <a:t> </a:t>
                </a:r>
              </a:p>
            </p:txBody>
          </p:sp>
        </mc:Choice>
        <mc:Fallback xmlns="">
          <p:sp>
            <p:nvSpPr>
              <p:cNvPr id="13" name="Szövegdoboz 12"/>
              <p:cNvSpPr txBox="1">
                <a:spLocks noRot="1" noChangeAspect="1" noMove="1" noResize="1" noEditPoints="1" noAdjustHandles="1" noChangeArrowheads="1" noChangeShapeType="1" noTextEdit="1"/>
              </p:cNvSpPr>
              <p:nvPr/>
            </p:nvSpPr>
            <p:spPr>
              <a:xfrm>
                <a:off x="2483769" y="1005576"/>
                <a:ext cx="3944017" cy="1087477"/>
              </a:xfrm>
              <a:prstGeom prst="rect">
                <a:avLst/>
              </a:prstGeom>
              <a:blipFill rotWithShape="1">
                <a:blip r:embed="rId3"/>
                <a:stretch>
                  <a:fillRect b="-33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Szövegdoboz 13"/>
              <p:cNvSpPr txBox="1"/>
              <p:nvPr/>
            </p:nvSpPr>
            <p:spPr>
              <a:xfrm>
                <a:off x="2483767" y="2262748"/>
                <a:ext cx="2012154" cy="707886"/>
              </a:xfrm>
              <a:prstGeom prst="rect">
                <a:avLst/>
              </a:prstGeom>
              <a:noFill/>
            </p:spPr>
            <p:txBody>
              <a:bodyPr wrap="none" rtlCol="0">
                <a:spAutoFit/>
              </a:bodyPr>
              <a:lstStyle/>
              <a:p>
                <a:pPr algn="l"/>
                <a14:m>
                  <m:oMathPara xmlns:m="http://schemas.openxmlformats.org/officeDocument/2006/math">
                    <m:oMathParaPr>
                      <m:jc m:val="left"/>
                    </m:oMathParaPr>
                    <m:oMath xmlns:m="http://schemas.openxmlformats.org/officeDocument/2006/math">
                      <m:r>
                        <a:rPr lang="hu-HU" sz="2000" b="0" i="1" smtClean="0">
                          <a:solidFill>
                            <a:schemeClr val="tx1"/>
                          </a:solidFill>
                          <a:latin typeface="Cambria Math"/>
                        </a:rPr>
                        <m:t>𝑥</m:t>
                      </m:r>
                      <m:d>
                        <m:dPr>
                          <m:ctrlPr>
                            <a:rPr lang="hu-HU" sz="2000" b="0" i="1" smtClean="0">
                              <a:solidFill>
                                <a:schemeClr val="tx1"/>
                              </a:solidFill>
                              <a:latin typeface="Cambria Math"/>
                            </a:rPr>
                          </m:ctrlPr>
                        </m:dPr>
                        <m:e>
                          <m:r>
                            <a:rPr lang="hu-HU" sz="2000" b="0" i="1" smtClean="0">
                              <a:solidFill>
                                <a:schemeClr val="tx1"/>
                              </a:solidFill>
                              <a:latin typeface="Cambria Math"/>
                            </a:rPr>
                            <m:t>𝑡</m:t>
                          </m:r>
                        </m:e>
                      </m:d>
                      <m:r>
                        <a:rPr lang="en-US" sz="2000" b="0" i="1" smtClean="0">
                          <a:solidFill>
                            <a:schemeClr val="tx1"/>
                          </a:solidFill>
                          <a:latin typeface="Cambria Math"/>
                        </a:rPr>
                        <m:t>=</m:t>
                      </m:r>
                      <m:r>
                        <a:rPr lang="en-US" sz="2000" i="1">
                          <a:solidFill>
                            <a:schemeClr val="tx1"/>
                          </a:solidFill>
                          <a:latin typeface="Cambria Math"/>
                        </a:rPr>
                        <m:t>𝑡</m:t>
                      </m:r>
                      <m:r>
                        <a:rPr lang="en-US" sz="2000" i="1">
                          <a:solidFill>
                            <a:schemeClr val="tx1"/>
                          </a:solidFill>
                          <a:latin typeface="Cambria Math"/>
                        </a:rPr>
                        <m:t>−</m:t>
                      </m:r>
                      <m:func>
                        <m:funcPr>
                          <m:ctrlPr>
                            <a:rPr lang="en-US" sz="2000" i="1">
                              <a:solidFill>
                                <a:schemeClr val="tx1"/>
                              </a:solidFill>
                              <a:latin typeface="Cambria Math"/>
                            </a:rPr>
                          </m:ctrlPr>
                        </m:funcPr>
                        <m:fName>
                          <m:r>
                            <m:rPr>
                              <m:sty m:val="p"/>
                            </m:rPr>
                            <a:rPr lang="en-US" sz="2000">
                              <a:solidFill>
                                <a:schemeClr val="tx1"/>
                              </a:solidFill>
                              <a:latin typeface="Cambria Math"/>
                            </a:rPr>
                            <m:t>sin</m:t>
                          </m:r>
                        </m:fName>
                        <m:e>
                          <m:r>
                            <a:rPr lang="en-US" sz="2000" i="1">
                              <a:solidFill>
                                <a:schemeClr val="tx1"/>
                              </a:solidFill>
                              <a:latin typeface="Cambria Math"/>
                            </a:rPr>
                            <m:t>𝑡</m:t>
                          </m:r>
                        </m:e>
                      </m:func>
                    </m:oMath>
                  </m:oMathPara>
                </a14:m>
                <a:endParaRPr lang="en-US" sz="2000" b="0" dirty="0" smtClean="0">
                  <a:solidFill>
                    <a:schemeClr val="tx1"/>
                  </a:solidFill>
                </a:endParaRPr>
              </a:p>
              <a:p>
                <a:pPr algn="l"/>
                <a14:m>
                  <m:oMathPara xmlns:m="http://schemas.openxmlformats.org/officeDocument/2006/math">
                    <m:oMathParaPr>
                      <m:jc m:val="left"/>
                    </m:oMathParaPr>
                    <m:oMath xmlns:m="http://schemas.openxmlformats.org/officeDocument/2006/math">
                      <m:r>
                        <a:rPr lang="en-US" sz="2000" b="0" i="1" smtClean="0">
                          <a:solidFill>
                            <a:schemeClr val="tx1"/>
                          </a:solidFill>
                          <a:latin typeface="Cambria Math"/>
                        </a:rPr>
                        <m:t>𝑦</m:t>
                      </m:r>
                      <m:d>
                        <m:dPr>
                          <m:ctrlPr>
                            <a:rPr lang="hu-HU" sz="2000" i="1">
                              <a:solidFill>
                                <a:schemeClr val="tx1"/>
                              </a:solidFill>
                              <a:latin typeface="Cambria Math"/>
                            </a:rPr>
                          </m:ctrlPr>
                        </m:dPr>
                        <m:e>
                          <m:r>
                            <a:rPr lang="hu-HU" sz="2000" i="1">
                              <a:solidFill>
                                <a:schemeClr val="tx1"/>
                              </a:solidFill>
                              <a:latin typeface="Cambria Math"/>
                            </a:rPr>
                            <m:t>𝑡</m:t>
                          </m:r>
                        </m:e>
                      </m:d>
                      <m:r>
                        <a:rPr lang="en-US" sz="2000" i="1">
                          <a:solidFill>
                            <a:schemeClr val="tx1"/>
                          </a:solidFill>
                          <a:latin typeface="Cambria Math"/>
                        </a:rPr>
                        <m:t>=1−</m:t>
                      </m:r>
                      <m:func>
                        <m:funcPr>
                          <m:ctrlPr>
                            <a:rPr lang="en-US" sz="2000" i="1">
                              <a:solidFill>
                                <a:schemeClr val="tx1"/>
                              </a:solidFill>
                              <a:latin typeface="Cambria Math"/>
                            </a:rPr>
                          </m:ctrlPr>
                        </m:funcPr>
                        <m:fName>
                          <m:r>
                            <m:rPr>
                              <m:sty m:val="p"/>
                            </m:rPr>
                            <a:rPr lang="en-US" sz="2000">
                              <a:solidFill>
                                <a:schemeClr val="tx1"/>
                              </a:solidFill>
                              <a:latin typeface="Cambria Math"/>
                            </a:rPr>
                            <m:t>cos</m:t>
                          </m:r>
                        </m:fName>
                        <m:e>
                          <m:r>
                            <a:rPr lang="en-US" sz="2000" i="1">
                              <a:solidFill>
                                <a:schemeClr val="tx1"/>
                              </a:solidFill>
                              <a:latin typeface="Cambria Math"/>
                            </a:rPr>
                            <m:t>𝑡</m:t>
                          </m:r>
                        </m:e>
                      </m:func>
                    </m:oMath>
                  </m:oMathPara>
                </a14:m>
                <a:endParaRPr lang="en-US" sz="2000" b="0" dirty="0" smtClean="0">
                  <a:solidFill>
                    <a:schemeClr val="tx1"/>
                  </a:solidFill>
                </a:endParaRPr>
              </a:p>
            </p:txBody>
          </p:sp>
        </mc:Choice>
        <mc:Fallback xmlns="">
          <p:sp>
            <p:nvSpPr>
              <p:cNvPr id="14" name="Szövegdoboz 13"/>
              <p:cNvSpPr txBox="1">
                <a:spLocks noRot="1" noChangeAspect="1" noMove="1" noResize="1" noEditPoints="1" noAdjustHandles="1" noChangeArrowheads="1" noChangeShapeType="1" noTextEdit="1"/>
              </p:cNvSpPr>
              <p:nvPr/>
            </p:nvSpPr>
            <p:spPr>
              <a:xfrm>
                <a:off x="2483767" y="2262748"/>
                <a:ext cx="2012154" cy="707886"/>
              </a:xfrm>
              <a:prstGeom prst="rect">
                <a:avLst/>
              </a:prstGeom>
              <a:blipFill rotWithShape="1">
                <a:blip r:embed="rId4"/>
                <a:stretch>
                  <a:fillRect b="-4310"/>
                </a:stretch>
              </a:blipFill>
            </p:spPr>
            <p:txBody>
              <a:bodyPr/>
              <a:lstStyle/>
              <a:p>
                <a:r>
                  <a:rPr lang="en-US">
                    <a:noFill/>
                  </a:rPr>
                  <a:t> </a:t>
                </a:r>
              </a:p>
            </p:txBody>
          </p:sp>
        </mc:Fallback>
      </mc:AlternateContent>
      <p:pic>
        <p:nvPicPr>
          <p:cNvPr id="15" name="Picture 2" descr="https://upload.wikimedia.org/wikipedia/commons/6/69/Cycloid_f.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374863" y="2051085"/>
            <a:ext cx="2256185" cy="84607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s://upload.wikimedia.org/wikipedia/commons/thumb/d/d0/Cardiod_animation.gif/220px-Cardiod_animation.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640305" y="3796620"/>
            <a:ext cx="1786719" cy="128522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7" name="Szövegdoboz 16"/>
              <p:cNvSpPr txBox="1"/>
              <p:nvPr/>
            </p:nvSpPr>
            <p:spPr>
              <a:xfrm>
                <a:off x="2483991" y="3147814"/>
                <a:ext cx="2111412" cy="707886"/>
              </a:xfrm>
              <a:prstGeom prst="rect">
                <a:avLst/>
              </a:prstGeom>
              <a:noFill/>
            </p:spPr>
            <p:txBody>
              <a:bodyPr wrap="none" rtlCol="0">
                <a:spAutoFit/>
              </a:bodyPr>
              <a:lstStyle/>
              <a:p>
                <a:pPr algn="l"/>
                <a14:m>
                  <m:oMathPara xmlns:m="http://schemas.openxmlformats.org/officeDocument/2006/math">
                    <m:oMathParaPr>
                      <m:jc m:val="left"/>
                    </m:oMathParaPr>
                    <m:oMath xmlns:m="http://schemas.openxmlformats.org/officeDocument/2006/math">
                      <m:r>
                        <a:rPr lang="hu-HU" sz="2000" b="0" i="1" smtClean="0">
                          <a:solidFill>
                            <a:schemeClr val="tx1"/>
                          </a:solidFill>
                          <a:latin typeface="Cambria Math"/>
                        </a:rPr>
                        <m:t>𝑥</m:t>
                      </m:r>
                      <m:d>
                        <m:dPr>
                          <m:ctrlPr>
                            <a:rPr lang="hu-HU" sz="2000" b="0" i="1" smtClean="0">
                              <a:solidFill>
                                <a:schemeClr val="tx1"/>
                              </a:solidFill>
                              <a:latin typeface="Cambria Math"/>
                            </a:rPr>
                          </m:ctrlPr>
                        </m:dPr>
                        <m:e>
                          <m:r>
                            <a:rPr lang="hu-HU" sz="2000" b="0" i="1" smtClean="0">
                              <a:solidFill>
                                <a:schemeClr val="tx1"/>
                              </a:solidFill>
                              <a:latin typeface="Cambria Math"/>
                            </a:rPr>
                            <m:t>𝑡</m:t>
                          </m:r>
                        </m:e>
                      </m:d>
                      <m:r>
                        <a:rPr lang="en-US" sz="2000" b="0" i="1" smtClean="0">
                          <a:solidFill>
                            <a:schemeClr val="tx1"/>
                          </a:solidFill>
                          <a:latin typeface="Cambria Math"/>
                        </a:rPr>
                        <m:t>=</m:t>
                      </m:r>
                      <m:func>
                        <m:funcPr>
                          <m:ctrlPr>
                            <a:rPr lang="hu-HU" sz="2000" b="0" i="1" smtClean="0">
                              <a:solidFill>
                                <a:schemeClr val="tx1"/>
                              </a:solidFill>
                              <a:latin typeface="Cambria Math"/>
                            </a:rPr>
                          </m:ctrlPr>
                        </m:funcPr>
                        <m:fName>
                          <m:r>
                            <m:rPr>
                              <m:sty m:val="p"/>
                            </m:rPr>
                            <a:rPr lang="hu-HU" sz="2000" b="0" i="0" smtClean="0">
                              <a:solidFill>
                                <a:schemeClr val="tx1"/>
                              </a:solidFill>
                              <a:latin typeface="Cambria Math"/>
                            </a:rPr>
                            <m:t>sech</m:t>
                          </m:r>
                        </m:fName>
                        <m:e>
                          <m:r>
                            <a:rPr lang="hu-HU" sz="2000" b="0" i="1" smtClean="0">
                              <a:solidFill>
                                <a:schemeClr val="tx1"/>
                              </a:solidFill>
                              <a:latin typeface="Cambria Math"/>
                            </a:rPr>
                            <m:t>𝑡</m:t>
                          </m:r>
                        </m:e>
                      </m:func>
                    </m:oMath>
                  </m:oMathPara>
                </a14:m>
                <a:endParaRPr lang="hu-HU" sz="2000" b="0" i="1" dirty="0" smtClean="0">
                  <a:solidFill>
                    <a:schemeClr val="tx1"/>
                  </a:solidFill>
                  <a:latin typeface="Cambria Math"/>
                </a:endParaRPr>
              </a:p>
              <a:p>
                <a:pPr algn="l"/>
                <a14:m>
                  <m:oMathPara xmlns:m="http://schemas.openxmlformats.org/officeDocument/2006/math">
                    <m:oMathParaPr>
                      <m:jc m:val="left"/>
                    </m:oMathParaPr>
                    <m:oMath xmlns:m="http://schemas.openxmlformats.org/officeDocument/2006/math">
                      <m:r>
                        <a:rPr lang="en-US" sz="2000" b="0" i="1" smtClean="0">
                          <a:solidFill>
                            <a:schemeClr val="tx1"/>
                          </a:solidFill>
                          <a:latin typeface="Cambria Math"/>
                        </a:rPr>
                        <m:t>𝑦</m:t>
                      </m:r>
                      <m:d>
                        <m:dPr>
                          <m:ctrlPr>
                            <a:rPr lang="hu-HU" sz="2000" i="1">
                              <a:solidFill>
                                <a:schemeClr val="tx1"/>
                              </a:solidFill>
                              <a:latin typeface="Cambria Math"/>
                            </a:rPr>
                          </m:ctrlPr>
                        </m:dPr>
                        <m:e>
                          <m:r>
                            <a:rPr lang="hu-HU" sz="2000" i="1">
                              <a:solidFill>
                                <a:schemeClr val="tx1"/>
                              </a:solidFill>
                              <a:latin typeface="Cambria Math"/>
                            </a:rPr>
                            <m:t>𝑡</m:t>
                          </m:r>
                        </m:e>
                      </m:d>
                      <m:r>
                        <a:rPr lang="en-US" sz="2000" i="1">
                          <a:solidFill>
                            <a:schemeClr val="tx1"/>
                          </a:solidFill>
                          <a:latin typeface="Cambria Math"/>
                        </a:rPr>
                        <m:t>=</m:t>
                      </m:r>
                      <m:r>
                        <a:rPr lang="hu-HU" sz="2000" b="0" i="1" smtClean="0">
                          <a:solidFill>
                            <a:schemeClr val="tx1"/>
                          </a:solidFill>
                          <a:latin typeface="Cambria Math"/>
                        </a:rPr>
                        <m:t>𝑡</m:t>
                      </m:r>
                      <m:r>
                        <a:rPr lang="hu-HU" sz="2000" b="0" i="1" smtClean="0">
                          <a:solidFill>
                            <a:schemeClr val="tx1"/>
                          </a:solidFill>
                          <a:latin typeface="Cambria Math"/>
                        </a:rPr>
                        <m:t>−</m:t>
                      </m:r>
                      <m:func>
                        <m:funcPr>
                          <m:ctrlPr>
                            <a:rPr lang="hu-HU" sz="2000" b="0" i="1" smtClean="0">
                              <a:solidFill>
                                <a:schemeClr val="tx1"/>
                              </a:solidFill>
                              <a:latin typeface="Cambria Math"/>
                            </a:rPr>
                          </m:ctrlPr>
                        </m:funcPr>
                        <m:fName>
                          <m:r>
                            <m:rPr>
                              <m:sty m:val="p"/>
                            </m:rPr>
                            <a:rPr lang="hu-HU" sz="2000" b="0" i="0" smtClean="0">
                              <a:solidFill>
                                <a:schemeClr val="tx1"/>
                              </a:solidFill>
                              <a:latin typeface="Cambria Math"/>
                            </a:rPr>
                            <m:t>tanh</m:t>
                          </m:r>
                        </m:fName>
                        <m:e>
                          <m:r>
                            <a:rPr lang="hu-HU" sz="2000" b="0" i="1" smtClean="0">
                              <a:solidFill>
                                <a:schemeClr val="tx1"/>
                              </a:solidFill>
                              <a:latin typeface="Cambria Math"/>
                            </a:rPr>
                            <m:t>𝑡</m:t>
                          </m:r>
                        </m:e>
                      </m:func>
                    </m:oMath>
                  </m:oMathPara>
                </a14:m>
                <a:endParaRPr lang="en-US" sz="2000" b="0" dirty="0" smtClean="0">
                  <a:solidFill>
                    <a:schemeClr val="tx1"/>
                  </a:solidFill>
                </a:endParaRPr>
              </a:p>
            </p:txBody>
          </p:sp>
        </mc:Choice>
        <mc:Fallback xmlns="">
          <p:sp>
            <p:nvSpPr>
              <p:cNvPr id="17" name="Szövegdoboz 16"/>
              <p:cNvSpPr txBox="1">
                <a:spLocks noRot="1" noChangeAspect="1" noMove="1" noResize="1" noEditPoints="1" noAdjustHandles="1" noChangeArrowheads="1" noChangeShapeType="1" noTextEdit="1"/>
              </p:cNvSpPr>
              <p:nvPr/>
            </p:nvSpPr>
            <p:spPr>
              <a:xfrm>
                <a:off x="2483991" y="3147814"/>
                <a:ext cx="2111412" cy="707886"/>
              </a:xfrm>
              <a:prstGeom prst="rect">
                <a:avLst/>
              </a:prstGeom>
              <a:blipFill rotWithShape="1">
                <a:blip r:embed="rId7"/>
                <a:stretch>
                  <a:fillRect b="-4310"/>
                </a:stretch>
              </a:blipFill>
            </p:spPr>
            <p:txBody>
              <a:bodyPr/>
              <a:lstStyle/>
              <a:p>
                <a:r>
                  <a:rPr lang="en-US">
                    <a:noFill/>
                  </a:rPr>
                  <a:t> </a:t>
                </a:r>
              </a:p>
            </p:txBody>
          </p:sp>
        </mc:Fallback>
      </mc:AlternateContent>
      <p:pic>
        <p:nvPicPr>
          <p:cNvPr id="18" name="Picture 2" descr="https://upload.wikimedia.org/wikipedia/commons/2/27/Tractrixtry.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2220" y="2970634"/>
            <a:ext cx="2562891" cy="67275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0" name="Szövegdoboz 19"/>
              <p:cNvSpPr txBox="1"/>
              <p:nvPr/>
            </p:nvSpPr>
            <p:spPr>
              <a:xfrm>
                <a:off x="2483767" y="4085287"/>
                <a:ext cx="2764603" cy="707886"/>
              </a:xfrm>
              <a:prstGeom prst="rect">
                <a:avLst/>
              </a:prstGeom>
              <a:noFill/>
            </p:spPr>
            <p:txBody>
              <a:bodyPr wrap="none" rtlCol="0">
                <a:spAutoFit/>
              </a:bodyPr>
              <a:lstStyle/>
              <a:p>
                <a:pPr algn="l"/>
                <a14:m>
                  <m:oMathPara xmlns:m="http://schemas.openxmlformats.org/officeDocument/2006/math">
                    <m:oMathParaPr>
                      <m:jc m:val="left"/>
                    </m:oMathParaPr>
                    <m:oMath xmlns:m="http://schemas.openxmlformats.org/officeDocument/2006/math">
                      <m:r>
                        <a:rPr lang="hu-HU" sz="2000" b="0" i="1" smtClean="0">
                          <a:solidFill>
                            <a:schemeClr val="tx1"/>
                          </a:solidFill>
                          <a:latin typeface="Cambria Math"/>
                        </a:rPr>
                        <m:t>𝑥</m:t>
                      </m:r>
                      <m:d>
                        <m:dPr>
                          <m:ctrlPr>
                            <a:rPr lang="hu-HU" sz="2000" b="0" i="1" smtClean="0">
                              <a:solidFill>
                                <a:schemeClr val="tx1"/>
                              </a:solidFill>
                              <a:latin typeface="Cambria Math"/>
                            </a:rPr>
                          </m:ctrlPr>
                        </m:dPr>
                        <m:e>
                          <m:r>
                            <a:rPr lang="hu-HU" sz="2000" b="0" i="1" smtClean="0">
                              <a:solidFill>
                                <a:schemeClr val="tx1"/>
                              </a:solidFill>
                              <a:latin typeface="Cambria Math"/>
                            </a:rPr>
                            <m:t>𝑡</m:t>
                          </m:r>
                        </m:e>
                      </m:d>
                      <m:r>
                        <a:rPr lang="en-US" sz="2000" b="0" i="1" smtClean="0">
                          <a:solidFill>
                            <a:schemeClr val="tx1"/>
                          </a:solidFill>
                          <a:latin typeface="Cambria Math"/>
                        </a:rPr>
                        <m:t>=</m:t>
                      </m:r>
                      <m:r>
                        <a:rPr lang="hu-HU" sz="2000" b="0" i="1" smtClean="0">
                          <a:solidFill>
                            <a:schemeClr val="tx1"/>
                          </a:solidFill>
                          <a:latin typeface="Cambria Math"/>
                        </a:rPr>
                        <m:t>(1−</m:t>
                      </m:r>
                      <m:func>
                        <m:funcPr>
                          <m:ctrlPr>
                            <a:rPr lang="hu-HU" sz="2000" b="0" i="1" smtClean="0">
                              <a:solidFill>
                                <a:schemeClr val="tx1"/>
                              </a:solidFill>
                              <a:latin typeface="Cambria Math"/>
                            </a:rPr>
                          </m:ctrlPr>
                        </m:funcPr>
                        <m:fName>
                          <m:r>
                            <m:rPr>
                              <m:sty m:val="p"/>
                            </m:rPr>
                            <a:rPr lang="hu-HU" sz="2000" b="0" i="0" smtClean="0">
                              <a:solidFill>
                                <a:schemeClr val="tx1"/>
                              </a:solidFill>
                              <a:latin typeface="Cambria Math"/>
                            </a:rPr>
                            <m:t>cos</m:t>
                          </m:r>
                        </m:fName>
                        <m:e>
                          <m:r>
                            <a:rPr lang="hu-HU" sz="2000" b="0" i="1" smtClean="0">
                              <a:solidFill>
                                <a:schemeClr val="tx1"/>
                              </a:solidFill>
                              <a:latin typeface="Cambria Math"/>
                            </a:rPr>
                            <m:t>𝑡</m:t>
                          </m:r>
                          <m:r>
                            <a:rPr lang="hu-HU" sz="2000" b="0" i="1" smtClean="0">
                              <a:solidFill>
                                <a:schemeClr val="tx1"/>
                              </a:solidFill>
                              <a:latin typeface="Cambria Math"/>
                            </a:rPr>
                            <m:t>)</m:t>
                          </m:r>
                          <m:func>
                            <m:funcPr>
                              <m:ctrlPr>
                                <a:rPr lang="hu-HU" sz="2000" b="0" i="1" smtClean="0">
                                  <a:solidFill>
                                    <a:schemeClr val="tx1"/>
                                  </a:solidFill>
                                  <a:latin typeface="Cambria Math"/>
                                </a:rPr>
                              </m:ctrlPr>
                            </m:funcPr>
                            <m:fName>
                              <m:r>
                                <m:rPr>
                                  <m:sty m:val="p"/>
                                </m:rPr>
                                <a:rPr lang="hu-HU" sz="2000" b="0" i="0" smtClean="0">
                                  <a:solidFill>
                                    <a:schemeClr val="tx1"/>
                                  </a:solidFill>
                                  <a:latin typeface="Cambria Math"/>
                                </a:rPr>
                                <m:t>cos</m:t>
                              </m:r>
                            </m:fName>
                            <m:e>
                              <m:r>
                                <a:rPr lang="hu-HU" sz="2000" b="0" i="1" smtClean="0">
                                  <a:solidFill>
                                    <a:schemeClr val="tx1"/>
                                  </a:solidFill>
                                  <a:latin typeface="Cambria Math"/>
                                </a:rPr>
                                <m:t>𝑡</m:t>
                              </m:r>
                            </m:e>
                          </m:func>
                        </m:e>
                      </m:func>
                    </m:oMath>
                  </m:oMathPara>
                </a14:m>
                <a:endParaRPr lang="hu-HU" sz="2000" b="0" i="1" dirty="0" smtClean="0">
                  <a:solidFill>
                    <a:schemeClr val="tx1"/>
                  </a:solidFill>
                  <a:latin typeface="Cambria Math"/>
                </a:endParaRPr>
              </a:p>
              <a:p>
                <a:pPr algn="l"/>
                <a14:m>
                  <m:oMathPara xmlns:m="http://schemas.openxmlformats.org/officeDocument/2006/math">
                    <m:oMathParaPr>
                      <m:jc m:val="left"/>
                    </m:oMathParaPr>
                    <m:oMath xmlns:m="http://schemas.openxmlformats.org/officeDocument/2006/math">
                      <m:r>
                        <a:rPr lang="en-US" sz="2000" b="0" i="1" smtClean="0">
                          <a:solidFill>
                            <a:schemeClr val="tx1"/>
                          </a:solidFill>
                          <a:latin typeface="Cambria Math"/>
                        </a:rPr>
                        <m:t>𝑦</m:t>
                      </m:r>
                      <m:d>
                        <m:dPr>
                          <m:ctrlPr>
                            <a:rPr lang="hu-HU" sz="2000" i="1">
                              <a:solidFill>
                                <a:schemeClr val="tx1"/>
                              </a:solidFill>
                              <a:latin typeface="Cambria Math"/>
                            </a:rPr>
                          </m:ctrlPr>
                        </m:dPr>
                        <m:e>
                          <m:r>
                            <a:rPr lang="hu-HU" sz="2000" i="1">
                              <a:solidFill>
                                <a:schemeClr val="tx1"/>
                              </a:solidFill>
                              <a:latin typeface="Cambria Math"/>
                            </a:rPr>
                            <m:t>𝑡</m:t>
                          </m:r>
                        </m:e>
                      </m:d>
                      <m:r>
                        <a:rPr lang="en-US" sz="2000" i="1">
                          <a:solidFill>
                            <a:schemeClr val="tx1"/>
                          </a:solidFill>
                          <a:latin typeface="Cambria Math"/>
                        </a:rPr>
                        <m:t>=</m:t>
                      </m:r>
                      <m:r>
                        <a:rPr lang="hu-HU" sz="2000" b="0" i="1" smtClean="0">
                          <a:solidFill>
                            <a:schemeClr val="tx1"/>
                          </a:solidFill>
                          <a:latin typeface="Cambria Math"/>
                        </a:rPr>
                        <m:t>(</m:t>
                      </m:r>
                      <m:r>
                        <a:rPr lang="en-US" sz="2000" i="1">
                          <a:solidFill>
                            <a:schemeClr val="tx1"/>
                          </a:solidFill>
                          <a:latin typeface="Cambria Math"/>
                        </a:rPr>
                        <m:t>1−</m:t>
                      </m:r>
                      <m:func>
                        <m:funcPr>
                          <m:ctrlPr>
                            <a:rPr lang="en-US" sz="2000" i="1">
                              <a:solidFill>
                                <a:schemeClr val="tx1"/>
                              </a:solidFill>
                              <a:latin typeface="Cambria Math"/>
                            </a:rPr>
                          </m:ctrlPr>
                        </m:funcPr>
                        <m:fName>
                          <m:r>
                            <m:rPr>
                              <m:sty m:val="p"/>
                            </m:rPr>
                            <a:rPr lang="en-US" sz="2000">
                              <a:solidFill>
                                <a:schemeClr val="tx1"/>
                              </a:solidFill>
                              <a:latin typeface="Cambria Math"/>
                            </a:rPr>
                            <m:t>cos</m:t>
                          </m:r>
                        </m:fName>
                        <m:e>
                          <m:r>
                            <a:rPr lang="en-US" sz="2000" i="1">
                              <a:solidFill>
                                <a:schemeClr val="tx1"/>
                              </a:solidFill>
                              <a:latin typeface="Cambria Math"/>
                            </a:rPr>
                            <m:t>𝑡</m:t>
                          </m:r>
                          <m:r>
                            <a:rPr lang="hu-HU" sz="2000" b="0" i="1" smtClean="0">
                              <a:solidFill>
                                <a:schemeClr val="tx1"/>
                              </a:solidFill>
                              <a:latin typeface="Cambria Math"/>
                            </a:rPr>
                            <m:t>)</m:t>
                          </m:r>
                          <m:func>
                            <m:funcPr>
                              <m:ctrlPr>
                                <a:rPr lang="hu-HU" sz="2000" b="0" i="1" smtClean="0">
                                  <a:solidFill>
                                    <a:schemeClr val="tx1"/>
                                  </a:solidFill>
                                  <a:latin typeface="Cambria Math"/>
                                </a:rPr>
                              </m:ctrlPr>
                            </m:funcPr>
                            <m:fName>
                              <m:r>
                                <m:rPr>
                                  <m:sty m:val="p"/>
                                </m:rPr>
                                <a:rPr lang="hu-HU" sz="2000" b="0" i="0" smtClean="0">
                                  <a:solidFill>
                                    <a:schemeClr val="tx1"/>
                                  </a:solidFill>
                                  <a:latin typeface="Cambria Math"/>
                                </a:rPr>
                                <m:t>sin</m:t>
                              </m:r>
                            </m:fName>
                            <m:e>
                              <m:r>
                                <a:rPr lang="hu-HU" sz="2000" b="0" i="1" smtClean="0">
                                  <a:solidFill>
                                    <a:schemeClr val="tx1"/>
                                  </a:solidFill>
                                  <a:latin typeface="Cambria Math"/>
                                </a:rPr>
                                <m:t>𝑡</m:t>
                              </m:r>
                            </m:e>
                          </m:func>
                        </m:e>
                      </m:func>
                    </m:oMath>
                  </m:oMathPara>
                </a14:m>
                <a:endParaRPr lang="en-US" sz="2000" b="0" dirty="0" smtClean="0">
                  <a:solidFill>
                    <a:schemeClr val="tx1"/>
                  </a:solidFill>
                </a:endParaRPr>
              </a:p>
            </p:txBody>
          </p:sp>
        </mc:Choice>
        <mc:Fallback xmlns="">
          <p:sp>
            <p:nvSpPr>
              <p:cNvPr id="20" name="Szövegdoboz 19"/>
              <p:cNvSpPr txBox="1">
                <a:spLocks noRot="1" noChangeAspect="1" noMove="1" noResize="1" noEditPoints="1" noAdjustHandles="1" noChangeArrowheads="1" noChangeShapeType="1" noTextEdit="1"/>
              </p:cNvSpPr>
              <p:nvPr/>
            </p:nvSpPr>
            <p:spPr>
              <a:xfrm>
                <a:off x="2483767" y="4085287"/>
                <a:ext cx="2764603" cy="707886"/>
              </a:xfrm>
              <a:prstGeom prst="rect">
                <a:avLst/>
              </a:prstGeom>
              <a:blipFill rotWithShape="1">
                <a:blip r:embed="rId9"/>
                <a:stretch>
                  <a:fillRect b="-8621"/>
                </a:stretch>
              </a:blipFill>
            </p:spPr>
            <p:txBody>
              <a:bodyPr/>
              <a:lstStyle/>
              <a:p>
                <a:r>
                  <a:rPr lang="en-US">
                    <a:noFill/>
                  </a:rPr>
                  <a:t> </a:t>
                </a:r>
              </a:p>
            </p:txBody>
          </p:sp>
        </mc:Fallback>
      </mc:AlternateContent>
      <p:sp>
        <p:nvSpPr>
          <p:cNvPr id="21" name="Akciógomb: Tovább vagy Következő 20">
            <a:hlinkClick r:id="rId10" action="ppaction://program" highlightClick="1"/>
          </p:cNvPr>
          <p:cNvSpPr/>
          <p:nvPr/>
        </p:nvSpPr>
        <p:spPr>
          <a:xfrm>
            <a:off x="179513" y="4708338"/>
            <a:ext cx="491487" cy="33593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mc:AlternateContent xmlns:mc="http://schemas.openxmlformats.org/markup-compatibility/2006" xmlns:a14="http://schemas.microsoft.com/office/drawing/2010/main">
        <mc:Choice Requires="a14">
          <p:sp>
            <p:nvSpPr>
              <p:cNvPr id="12" name="Téglalap 11"/>
              <p:cNvSpPr/>
              <p:nvPr/>
            </p:nvSpPr>
            <p:spPr>
              <a:xfrm>
                <a:off x="4747430" y="1049511"/>
                <a:ext cx="1468351" cy="338554"/>
              </a:xfrm>
              <a:prstGeom prst="rect">
                <a:avLst/>
              </a:prstGeom>
            </p:spPr>
            <p:txBody>
              <a:bodyPr wrap="none">
                <a:spAutoFit/>
              </a:bodyPr>
              <a:lstStyle/>
              <a:p>
                <a:pPr algn="l"/>
                <a14:m>
                  <m:oMathPara xmlns:m="http://schemas.openxmlformats.org/officeDocument/2006/math">
                    <m:oMathParaPr>
                      <m:jc m:val="centerGroup"/>
                    </m:oMathParaPr>
                    <m:oMath xmlns:m="http://schemas.openxmlformats.org/officeDocument/2006/math">
                      <m:r>
                        <a:rPr lang="en-US" altLang="hu-HU" sz="1600" i="1">
                          <a:latin typeface="Cambria Math"/>
                          <a:cs typeface="Times New Roman" panose="02020603050405020304" pitchFamily="18" charset="0"/>
                          <a:sym typeface="Symbol" pitchFamily="18" charset="2"/>
                        </a:rPr>
                        <m:t>𝑡</m:t>
                      </m:r>
                      <m:r>
                        <a:rPr lang="en-US" altLang="hu-HU" sz="1600" i="1">
                          <a:latin typeface="Cambria Math"/>
                          <a:ea typeface="Cambria Math"/>
                          <a:cs typeface="Times New Roman" panose="02020603050405020304" pitchFamily="18" charset="0"/>
                          <a:sym typeface="Symbol" pitchFamily="18" charset="2"/>
                        </a:rPr>
                        <m:t>∈</m:t>
                      </m:r>
                      <m:d>
                        <m:dPr>
                          <m:ctrlPr>
                            <a:rPr lang="en-US" altLang="hu-HU" sz="1600" i="1">
                              <a:latin typeface="Cambria Math"/>
                              <a:cs typeface="Times New Roman" panose="02020603050405020304" pitchFamily="18" charset="0"/>
                              <a:sym typeface="Symbol" pitchFamily="18" charset="2"/>
                            </a:rPr>
                          </m:ctrlPr>
                        </m:dPr>
                        <m:e>
                          <m:r>
                            <a:rPr lang="en-US" altLang="hu-HU" sz="1600" i="1">
                              <a:latin typeface="Cambria Math"/>
                              <a:cs typeface="Times New Roman" panose="02020603050405020304" pitchFamily="18" charset="0"/>
                              <a:sym typeface="Symbol" pitchFamily="18" charset="2"/>
                            </a:rPr>
                            <m:t>−</m:t>
                          </m:r>
                          <m:r>
                            <a:rPr lang="en-US" altLang="hu-HU" sz="1600" i="1">
                              <a:latin typeface="Cambria Math"/>
                              <a:ea typeface="Cambria Math"/>
                              <a:cs typeface="Times New Roman" panose="02020603050405020304" pitchFamily="18" charset="0"/>
                              <a:sym typeface="Symbol" pitchFamily="18" charset="2"/>
                            </a:rPr>
                            <m:t>∞,+∞</m:t>
                          </m:r>
                        </m:e>
                      </m:d>
                    </m:oMath>
                  </m:oMathPara>
                </a14:m>
                <a:endParaRPr lang="en-GB" altLang="hu-HU" sz="1600" i="1" dirty="0">
                  <a:sym typeface="Symbol" pitchFamily="18" charset="2"/>
                </a:endParaRPr>
              </a:p>
            </p:txBody>
          </p:sp>
        </mc:Choice>
        <mc:Fallback xmlns="">
          <p:sp>
            <p:nvSpPr>
              <p:cNvPr id="12" name="Téglalap 11"/>
              <p:cNvSpPr>
                <a:spLocks noRot="1" noChangeAspect="1" noMove="1" noResize="1" noEditPoints="1" noAdjustHandles="1" noChangeArrowheads="1" noChangeShapeType="1" noTextEdit="1"/>
              </p:cNvSpPr>
              <p:nvPr/>
            </p:nvSpPr>
            <p:spPr>
              <a:xfrm>
                <a:off x="4747430" y="1049511"/>
                <a:ext cx="1468351" cy="338554"/>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églalap 21"/>
              <p:cNvSpPr/>
              <p:nvPr/>
            </p:nvSpPr>
            <p:spPr>
              <a:xfrm>
                <a:off x="8126977" y="982280"/>
                <a:ext cx="349775" cy="338554"/>
              </a:xfrm>
              <a:prstGeom prst="rect">
                <a:avLst/>
              </a:prstGeom>
            </p:spPr>
            <p:txBody>
              <a:bodyPr wrap="none">
                <a:spAutoFit/>
              </a:bodyPr>
              <a:lstStyle/>
              <a:p>
                <a:pPr algn="l"/>
                <a14:m>
                  <m:oMathPara xmlns:m="http://schemas.openxmlformats.org/officeDocument/2006/math">
                    <m:oMathParaPr>
                      <m:jc m:val="centerGroup"/>
                    </m:oMathParaPr>
                    <m:oMath xmlns:m="http://schemas.openxmlformats.org/officeDocument/2006/math">
                      <m:r>
                        <a:rPr lang="hu-HU" altLang="hu-HU" sz="1600" b="0" i="1" smtClean="0">
                          <a:latin typeface="Cambria Math"/>
                          <a:cs typeface="Times New Roman" panose="02020603050405020304" pitchFamily="18" charset="0"/>
                          <a:sym typeface="Symbol" pitchFamily="18" charset="2"/>
                        </a:rPr>
                        <m:t>1</m:t>
                      </m:r>
                    </m:oMath>
                  </m:oMathPara>
                </a14:m>
                <a:endParaRPr lang="en-GB" altLang="hu-HU" sz="1600" i="1" dirty="0">
                  <a:sym typeface="Symbol" pitchFamily="18" charset="2"/>
                </a:endParaRPr>
              </a:p>
            </p:txBody>
          </p:sp>
        </mc:Choice>
        <mc:Fallback xmlns="">
          <p:sp>
            <p:nvSpPr>
              <p:cNvPr id="22" name="Téglalap 21"/>
              <p:cNvSpPr>
                <a:spLocks noRot="1" noChangeAspect="1" noMove="1" noResize="1" noEditPoints="1" noAdjustHandles="1" noChangeArrowheads="1" noChangeShapeType="1" noTextEdit="1"/>
              </p:cNvSpPr>
              <p:nvPr/>
            </p:nvSpPr>
            <p:spPr>
              <a:xfrm>
                <a:off x="8126977" y="982280"/>
                <a:ext cx="349775" cy="338554"/>
              </a:xfrm>
              <a:prstGeom prst="rect">
                <a:avLst/>
              </a:prstGeom>
              <a:blipFill rotWithShape="1">
                <a:blip r:embed="rId12"/>
                <a:stretch>
                  <a:fillRect/>
                </a:stretch>
              </a:blipFill>
            </p:spPr>
            <p:txBody>
              <a:bodyPr/>
              <a:lstStyle/>
              <a:p>
                <a:r>
                  <a:rPr lang="en-US">
                    <a:noFill/>
                  </a:rPr>
                  <a:t> </a:t>
                </a:r>
              </a:p>
            </p:txBody>
          </p:sp>
        </mc:Fallback>
      </mc:AlternateContent>
      <p:sp>
        <p:nvSpPr>
          <p:cNvPr id="23" name="Szövegdoboz 22"/>
          <p:cNvSpPr txBox="1"/>
          <p:nvPr/>
        </p:nvSpPr>
        <p:spPr>
          <a:xfrm>
            <a:off x="4651046" y="1297612"/>
            <a:ext cx="1737912" cy="707886"/>
          </a:xfrm>
          <a:prstGeom prst="rect">
            <a:avLst/>
          </a:prstGeom>
          <a:noFill/>
        </p:spPr>
        <p:txBody>
          <a:bodyPr wrap="none" rtlCol="0">
            <a:spAutoFit/>
          </a:bodyPr>
          <a:lstStyle/>
          <a:p>
            <a:pPr algn="l"/>
            <a:r>
              <a:rPr lang="hu-HU" sz="2000" dirty="0" err="1" smtClean="0">
                <a:latin typeface="+mn-lt"/>
              </a:rPr>
              <a:t>Pitagoraszi</a:t>
            </a:r>
            <a:r>
              <a:rPr lang="hu-HU" sz="2000" dirty="0" smtClean="0">
                <a:latin typeface="+mn-lt"/>
              </a:rPr>
              <a:t> </a:t>
            </a:r>
          </a:p>
          <a:p>
            <a:pPr algn="l"/>
            <a:r>
              <a:rPr lang="hu-HU" sz="2000" dirty="0" smtClean="0">
                <a:latin typeface="+mn-lt"/>
              </a:rPr>
              <a:t>számhármasok</a:t>
            </a:r>
            <a:endParaRPr lang="en-US" sz="2000" dirty="0">
              <a:latin typeface="+mn-lt"/>
            </a:endParaRPr>
          </a:p>
        </p:txBody>
      </p:sp>
    </p:spTree>
    <p:extLst>
      <p:ext uri="{BB962C8B-B14F-4D97-AF65-F5344CB8AC3E}">
        <p14:creationId xmlns:p14="http://schemas.microsoft.com/office/powerpoint/2010/main" val="291107732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3" grpId="0"/>
      <p:bldP spid="14" grpId="0"/>
      <p:bldP spid="17" grpId="0"/>
      <p:bldP spid="20" grpId="0"/>
      <p:bldP spid="12"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FF0000"/>
                </a:solidFill>
              </a:rPr>
              <a:t>Pontok és klasszikus görbék</a:t>
            </a:r>
            <a:endParaRPr lang="en-US" dirty="0">
              <a:solidFill>
                <a:srgbClr val="FF0000"/>
              </a:solidFill>
            </a:endParaRPr>
          </a:p>
        </p:txBody>
      </p:sp>
      <mc:AlternateContent xmlns:mc="http://schemas.openxmlformats.org/markup-compatibility/2006" xmlns:a14="http://schemas.microsoft.com/office/drawing/2010/main">
        <mc:Choice Requires="a14">
          <p:sp>
            <p:nvSpPr>
              <p:cNvPr id="3" name="Tartalom helye 2"/>
              <p:cNvSpPr>
                <a:spLocks noGrp="1"/>
              </p:cNvSpPr>
              <p:nvPr>
                <p:ph idx="1"/>
              </p:nvPr>
            </p:nvSpPr>
            <p:spPr>
              <a:xfrm>
                <a:off x="464900" y="1275606"/>
                <a:ext cx="8355571" cy="3394472"/>
              </a:xfrm>
            </p:spPr>
            <p:txBody>
              <a:bodyPr>
                <a:normAutofit fontScale="92500" lnSpcReduction="20000"/>
              </a:bodyPr>
              <a:lstStyle/>
              <a:p>
                <a:r>
                  <a:rPr lang="hu-HU" dirty="0" smtClean="0"/>
                  <a:t>Ponthoz koordinátarendszer kell</a:t>
                </a:r>
              </a:p>
              <a:p>
                <a:pPr lvl="1"/>
                <a:r>
                  <a:rPr lang="hu-HU" dirty="0" smtClean="0"/>
                  <a:t>Descartes, </a:t>
                </a:r>
                <a:r>
                  <a:rPr lang="hu-HU" dirty="0" err="1" smtClean="0"/>
                  <a:t>Baricentrikus</a:t>
                </a:r>
                <a:r>
                  <a:rPr lang="hu-HU" dirty="0" smtClean="0"/>
                  <a:t> </a:t>
                </a:r>
              </a:p>
              <a:p>
                <a:r>
                  <a:rPr lang="hu-HU" dirty="0" smtClean="0"/>
                  <a:t>Görbéhez egyenlet kell</a:t>
                </a:r>
              </a:p>
              <a:p>
                <a:pPr lvl="1"/>
                <a:r>
                  <a:rPr lang="hu-HU" dirty="0" smtClean="0"/>
                  <a:t>Az explicit ritkán használható</a:t>
                </a:r>
              </a:p>
              <a:p>
                <a:pPr lvl="1"/>
                <a:r>
                  <a:rPr lang="hu-HU" dirty="0" smtClean="0"/>
                  <a:t>Az implicit feltételeket fogalmaz meg a pontokra</a:t>
                </a:r>
              </a:p>
              <a:p>
                <a:pPr lvl="2"/>
                <a:r>
                  <a:rPr lang="hu-HU" dirty="0" smtClean="0"/>
                  <a:t>Azon pontok halmaza, amelyekben  </a:t>
                </a:r>
                <a:r>
                  <a:rPr lang="en-US" dirty="0" smtClean="0"/>
                  <a:t>			           </a:t>
                </a:r>
                <a:r>
                  <a:rPr lang="hu-HU" dirty="0" smtClean="0"/>
                  <a:t>… pontok távolsága (</a:t>
                </a:r>
                <a14:m>
                  <m:oMath xmlns:m="http://schemas.openxmlformats.org/officeDocument/2006/math">
                    <m:r>
                      <a:rPr lang="en-US" dirty="0">
                        <a:latin typeface="Cambria Math"/>
                        <a:cs typeface="Times New Roman" panose="02020603050405020304" pitchFamily="18" charset="0"/>
                        <a:sym typeface="Symbol" pitchFamily="18" charset="2"/>
                      </a:rPr>
                      <m:t>|</m:t>
                    </m:r>
                    <m:r>
                      <a:rPr lang="en-US" b="1" i="1" dirty="0" smtClean="0">
                        <a:latin typeface="Cambria Math"/>
                        <a:cs typeface="Times New Roman" panose="02020603050405020304" pitchFamily="18" charset="0"/>
                        <a:sym typeface="Symbol" pitchFamily="18" charset="2"/>
                      </a:rPr>
                      <m:t>𝒑</m:t>
                    </m:r>
                    <m:r>
                      <a:rPr lang="en-US" b="0" i="1" dirty="0" smtClean="0">
                        <a:latin typeface="Cambria Math"/>
                        <a:cs typeface="Times New Roman" panose="02020603050405020304" pitchFamily="18" charset="0"/>
                        <a:sym typeface="Symbol" pitchFamily="18" charset="2"/>
                      </a:rPr>
                      <m:t>−</m:t>
                    </m:r>
                    <m:r>
                      <a:rPr lang="en-US" b="1" i="1" dirty="0" smtClean="0">
                        <a:latin typeface="Cambria Math"/>
                        <a:cs typeface="Times New Roman" panose="02020603050405020304" pitchFamily="18" charset="0"/>
                        <a:sym typeface="Symbol" pitchFamily="18" charset="2"/>
                      </a:rPr>
                      <m:t>𝒒</m:t>
                    </m:r>
                    <m:r>
                      <a:rPr lang="en-US" b="0" i="1" dirty="0" smtClean="0">
                        <a:latin typeface="Cambria Math"/>
                        <a:cs typeface="Times New Roman" panose="02020603050405020304" pitchFamily="18" charset="0"/>
                        <a:sym typeface="Symbol" pitchFamily="18" charset="2"/>
                      </a:rPr>
                      <m:t>|</m:t>
                    </m:r>
                  </m:oMath>
                </a14:m>
                <a:r>
                  <a:rPr lang="en-US" dirty="0" smtClean="0"/>
                  <a:t>), … </a:t>
                </a:r>
                <a:r>
                  <a:rPr lang="en-US" dirty="0" err="1" smtClean="0"/>
                  <a:t>mer</a:t>
                </a:r>
                <a:r>
                  <a:rPr lang="hu-HU" dirty="0" err="1" smtClean="0"/>
                  <a:t>őleges</a:t>
                </a:r>
                <a:r>
                  <a:rPr lang="hu-HU" dirty="0" smtClean="0"/>
                  <a:t> (</a:t>
                </a:r>
                <a14:m>
                  <m:oMath xmlns:m="http://schemas.openxmlformats.org/officeDocument/2006/math">
                    <m:r>
                      <a:rPr lang="hu-HU" b="1" i="1" smtClean="0">
                        <a:latin typeface="Cambria Math"/>
                      </a:rPr>
                      <m:t>𝒅</m:t>
                    </m:r>
                    <m:r>
                      <a:rPr lang="hu-HU" b="0" i="1" smtClean="0">
                        <a:latin typeface="Cambria Math"/>
                        <a:ea typeface="Cambria Math"/>
                      </a:rPr>
                      <m:t>∙</m:t>
                    </m:r>
                    <m:r>
                      <a:rPr lang="hu-HU" b="1" i="1" smtClean="0">
                        <a:latin typeface="Cambria Math"/>
                        <a:ea typeface="Cambria Math"/>
                      </a:rPr>
                      <m:t>𝒗</m:t>
                    </m:r>
                    <m:r>
                      <a:rPr lang="en-US" b="0" i="1" smtClean="0">
                        <a:latin typeface="Cambria Math"/>
                        <a:ea typeface="Cambria Math"/>
                      </a:rPr>
                      <m:t>=0</m:t>
                    </m:r>
                  </m:oMath>
                </a14:m>
                <a:r>
                  <a:rPr lang="en-US" dirty="0" smtClean="0"/>
                  <a:t>),          </a:t>
                </a:r>
                <a:r>
                  <a:rPr lang="hu-HU" dirty="0" smtClean="0"/>
                  <a:t>… </a:t>
                </a:r>
                <a:r>
                  <a:rPr lang="en-US" dirty="0" smtClean="0"/>
                  <a:t>p</a:t>
                </a:r>
                <a:r>
                  <a:rPr lang="hu-HU" dirty="0" smtClean="0"/>
                  <a:t>árhuzamos </a:t>
                </a:r>
                <a:r>
                  <a:rPr lang="hu-HU" dirty="0"/>
                  <a:t>(</a:t>
                </a:r>
                <a14:m>
                  <m:oMath xmlns:m="http://schemas.openxmlformats.org/officeDocument/2006/math">
                    <m:r>
                      <a:rPr lang="hu-HU" b="1" i="1">
                        <a:latin typeface="Cambria Math"/>
                      </a:rPr>
                      <m:t>𝒅</m:t>
                    </m:r>
                    <m:r>
                      <a:rPr lang="hu-HU" i="1" smtClean="0">
                        <a:latin typeface="Cambria Math"/>
                        <a:ea typeface="Cambria Math"/>
                      </a:rPr>
                      <m:t>×</m:t>
                    </m:r>
                    <m:r>
                      <a:rPr lang="hu-HU" b="1" i="1">
                        <a:latin typeface="Cambria Math"/>
                        <a:ea typeface="Cambria Math"/>
                      </a:rPr>
                      <m:t>𝒗</m:t>
                    </m:r>
                    <m:r>
                      <a:rPr lang="en-US" i="1">
                        <a:latin typeface="Cambria Math"/>
                        <a:ea typeface="Cambria Math"/>
                      </a:rPr>
                      <m:t>=0</m:t>
                    </m:r>
                  </m:oMath>
                </a14:m>
                <a:r>
                  <a:rPr lang="en-US" dirty="0" smtClean="0"/>
                  <a:t>),</a:t>
                </a:r>
                <a:r>
                  <a:rPr lang="hu-HU" dirty="0" smtClean="0"/>
                  <a:t> …</a:t>
                </a:r>
                <a:r>
                  <a:rPr lang="en-US" dirty="0" smtClean="0"/>
                  <a:t> </a:t>
                </a:r>
                <a:r>
                  <a:rPr lang="hu-HU" dirty="0" smtClean="0"/>
                  <a:t>vetülete (</a:t>
                </a:r>
                <a14:m>
                  <m:oMath xmlns:m="http://schemas.openxmlformats.org/officeDocument/2006/math">
                    <m:sSup>
                      <m:sSupPr>
                        <m:ctrlPr>
                          <a:rPr lang="en-US" i="1">
                            <a:latin typeface="Cambria Math"/>
                          </a:rPr>
                        </m:ctrlPr>
                      </m:sSupPr>
                      <m:e>
                        <m:r>
                          <a:rPr lang="hu-HU" b="1" i="1" smtClean="0">
                            <a:latin typeface="Cambria Math"/>
                          </a:rPr>
                          <m:t>𝒗</m:t>
                        </m:r>
                      </m:e>
                      <m:sup>
                        <m:r>
                          <a:rPr lang="en-US" i="1">
                            <a:latin typeface="Cambria Math"/>
                          </a:rPr>
                          <m:t>0</m:t>
                        </m:r>
                      </m:sup>
                    </m:sSup>
                    <m:r>
                      <a:rPr lang="en-US" b="1" i="1">
                        <a:latin typeface="Cambria Math"/>
                        <a:ea typeface="Cambria Math"/>
                      </a:rPr>
                      <m:t>∙</m:t>
                    </m:r>
                    <m:r>
                      <a:rPr lang="en-US" b="1" i="1">
                        <a:latin typeface="Cambria Math"/>
                      </a:rPr>
                      <m:t>𝒓</m:t>
                    </m:r>
                  </m:oMath>
                </a14:m>
                <a:r>
                  <a:rPr lang="hu-HU" dirty="0" smtClean="0"/>
                  <a:t>).</a:t>
                </a:r>
              </a:p>
              <a:p>
                <a:pPr lvl="1"/>
                <a:r>
                  <a:rPr lang="hu-HU" dirty="0" smtClean="0"/>
                  <a:t>A paraméteres mozgásként fogalmazza meg a görbét</a:t>
                </a:r>
                <a:endParaRPr lang="en-US" dirty="0"/>
              </a:p>
            </p:txBody>
          </p:sp>
        </mc:Choice>
        <mc:Fallback xmlns="">
          <p:sp>
            <p:nvSpPr>
              <p:cNvPr id="3" name="Tartalom helye 2"/>
              <p:cNvSpPr>
                <a:spLocks noGrp="1" noRot="1" noChangeAspect="1" noMove="1" noResize="1" noEditPoints="1" noAdjustHandles="1" noChangeArrowheads="1" noChangeShapeType="1" noTextEdit="1"/>
              </p:cNvSpPr>
              <p:nvPr>
                <p:ph idx="1"/>
              </p:nvPr>
            </p:nvSpPr>
            <p:spPr>
              <a:xfrm>
                <a:off x="464900" y="1275606"/>
                <a:ext cx="8355571" cy="3394472"/>
              </a:xfrm>
              <a:blipFill>
                <a:blip r:embed="rId2"/>
                <a:stretch>
                  <a:fillRect l="-1459" t="-4668" b="-4309"/>
                </a:stretch>
              </a:blipFill>
            </p:spPr>
            <p:txBody>
              <a:bodyPr/>
              <a:lstStyle/>
              <a:p>
                <a:r>
                  <a:rPr lang="hu-HU">
                    <a:noFill/>
                  </a:rPr>
                  <a:t> </a:t>
                </a:r>
              </a:p>
            </p:txBody>
          </p:sp>
        </mc:Fallback>
      </mc:AlternateContent>
    </p:spTree>
    <p:extLst>
      <p:ext uri="{BB962C8B-B14F-4D97-AF65-F5344CB8AC3E}">
        <p14:creationId xmlns:p14="http://schemas.microsoft.com/office/powerpoint/2010/main" val="2759733768"/>
      </p:ext>
    </p:extLst>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lcím 10"/>
          <p:cNvSpPr>
            <a:spLocks noGrp="1"/>
          </p:cNvSpPr>
          <p:nvPr>
            <p:ph type="subTitle" idx="1"/>
          </p:nvPr>
        </p:nvSpPr>
        <p:spPr/>
        <p:txBody>
          <a:bodyPr/>
          <a:lstStyle/>
          <a:p>
            <a:r>
              <a:rPr lang="hu-HU" altLang="hu-HU" dirty="0" err="1"/>
              <a:t>Szirmay-Kalos</a:t>
            </a:r>
            <a:r>
              <a:rPr lang="hu-HU" altLang="hu-HU" dirty="0"/>
              <a:t> </a:t>
            </a:r>
            <a:r>
              <a:rPr lang="hu-HU" altLang="hu-HU" dirty="0" smtClean="0"/>
              <a:t>László</a:t>
            </a:r>
            <a:endParaRPr lang="hu-HU" altLang="hu-HU" dirty="0"/>
          </a:p>
        </p:txBody>
      </p:sp>
      <p:sp>
        <p:nvSpPr>
          <p:cNvPr id="8" name="Rectangle 2"/>
          <p:cNvSpPr txBox="1">
            <a:spLocks noChangeArrowheads="1"/>
          </p:cNvSpPr>
          <p:nvPr/>
        </p:nvSpPr>
        <p:spPr>
          <a:xfrm>
            <a:off x="685800" y="1714500"/>
            <a:ext cx="77724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600" b="1" dirty="0" err="1" smtClean="0">
                <a:solidFill>
                  <a:srgbClr val="FF0000"/>
                </a:solidFill>
              </a:rPr>
              <a:t>Geometriai</a:t>
            </a:r>
            <a:r>
              <a:rPr lang="en-US" sz="3600" b="1" dirty="0" smtClean="0">
                <a:solidFill>
                  <a:srgbClr val="FF0000"/>
                </a:solidFill>
              </a:rPr>
              <a:t> </a:t>
            </a:r>
            <a:r>
              <a:rPr lang="en-US" sz="3600" b="1" dirty="0" err="1" smtClean="0">
                <a:solidFill>
                  <a:srgbClr val="FF0000"/>
                </a:solidFill>
              </a:rPr>
              <a:t>modellezés</a:t>
            </a:r>
            <a:r>
              <a:rPr lang="hu-HU" sz="3600" b="1" dirty="0" smtClean="0">
                <a:solidFill>
                  <a:srgbClr val="FF0000"/>
                </a:solidFill>
              </a:rPr>
              <a:t/>
            </a:r>
            <a:br>
              <a:rPr lang="hu-HU" sz="3600" b="1" dirty="0" smtClean="0">
                <a:solidFill>
                  <a:srgbClr val="FF0000"/>
                </a:solidFill>
              </a:rPr>
            </a:br>
            <a:r>
              <a:rPr lang="hu-HU" sz="3600" b="1" dirty="0" smtClean="0">
                <a:solidFill>
                  <a:srgbClr val="FF0000"/>
                </a:solidFill>
              </a:rPr>
              <a:t>2. Szabadformájú görbék</a:t>
            </a:r>
            <a:endParaRPr lang="hu-HU" sz="3600" dirty="0" smtClean="0">
              <a:solidFill>
                <a:srgbClr val="FF0000"/>
              </a:solidFill>
            </a:endParaRPr>
          </a:p>
        </p:txBody>
      </p:sp>
      <p:pic>
        <p:nvPicPr>
          <p:cNvPr id="9220" name="Picture 4" descr="https://pas-wordpress-media.s3.amazonaws.com/content/uploads/2014/09/Pixar-Way.02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87474"/>
            <a:ext cx="3024336" cy="1512168"/>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2679762"/>
            <a:ext cx="2232248" cy="2365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3979084"/>
      </p:ext>
    </p:extLst>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80182" y="195486"/>
            <a:ext cx="7056114" cy="857250"/>
          </a:xfrm>
        </p:spPr>
        <p:txBody>
          <a:bodyPr/>
          <a:lstStyle/>
          <a:p>
            <a:pPr>
              <a:defRPr/>
            </a:pPr>
            <a:r>
              <a:rPr lang="hu-HU" dirty="0" smtClean="0">
                <a:solidFill>
                  <a:srgbClr val="FF0000"/>
                </a:solidFill>
              </a:rPr>
              <a:t>Szabadformájú görbék</a:t>
            </a:r>
          </a:p>
        </p:txBody>
      </p:sp>
      <mc:AlternateContent xmlns:mc="http://schemas.openxmlformats.org/markup-compatibility/2006" xmlns:a14="http://schemas.microsoft.com/office/drawing/2010/main">
        <mc:Choice Requires="a14">
          <p:sp>
            <p:nvSpPr>
              <p:cNvPr id="7171" name="Rectangle 3"/>
              <p:cNvSpPr>
                <a:spLocks noGrp="1" noChangeArrowheads="1"/>
              </p:cNvSpPr>
              <p:nvPr>
                <p:ph idx="1"/>
              </p:nvPr>
            </p:nvSpPr>
            <p:spPr>
              <a:xfrm>
                <a:off x="304800" y="987574"/>
                <a:ext cx="8534400" cy="3086100"/>
              </a:xfrm>
              <a:noFill/>
            </p:spPr>
            <p:txBody>
              <a:bodyPr>
                <a:noAutofit/>
              </a:bodyPr>
              <a:lstStyle/>
              <a:p>
                <a:r>
                  <a:rPr lang="hu-HU" altLang="hu-HU" sz="2800" dirty="0" smtClean="0"/>
                  <a:t>Definíció vezérlőpontokkal</a:t>
                </a:r>
                <a:endParaRPr lang="en-US" altLang="hu-HU" sz="2800" dirty="0" smtClean="0"/>
              </a:p>
              <a:p>
                <a:endParaRPr lang="en-US" altLang="hu-HU" sz="2800" dirty="0" smtClean="0"/>
              </a:p>
              <a:p>
                <a:endParaRPr lang="en-US" altLang="hu-HU" sz="2000" dirty="0" smtClean="0"/>
              </a:p>
              <a:p>
                <a:pPr marL="0" indent="0">
                  <a:buNone/>
                </a:pPr>
                <a:endParaRPr lang="en-US" altLang="hu-HU" sz="100" dirty="0" smtClean="0"/>
              </a:p>
              <a:p>
                <a:r>
                  <a:rPr lang="en-US" altLang="hu-HU" sz="2800" dirty="0" smtClean="0"/>
                  <a:t>Pol</a:t>
                </a:r>
                <a:r>
                  <a:rPr lang="hu-HU" altLang="hu-HU" sz="2800" dirty="0" smtClean="0"/>
                  <a:t>i</a:t>
                </a:r>
                <a:r>
                  <a:rPr lang="en-US" altLang="hu-HU" sz="2800" dirty="0" smtClean="0"/>
                  <a:t>nom:   </a:t>
                </a:r>
                <a14:m>
                  <m:oMath xmlns:m="http://schemas.openxmlformats.org/officeDocument/2006/math">
                    <m:r>
                      <a:rPr lang="en-US" altLang="hu-HU" sz="2400" i="1">
                        <a:latin typeface="Cambria Math"/>
                        <a:cs typeface="Times New Roman" panose="02020603050405020304" pitchFamily="18" charset="0"/>
                        <a:sym typeface="Symbol" pitchFamily="18" charset="2"/>
                      </a:rPr>
                      <m:t>𝑥</m:t>
                    </m:r>
                    <m:d>
                      <m:dPr>
                        <m:ctrlPr>
                          <a:rPr lang="en-US" altLang="hu-HU" sz="2400" b="0" i="1" smtClean="0">
                            <a:latin typeface="Cambria Math"/>
                            <a:cs typeface="Times New Roman" panose="02020603050405020304" pitchFamily="18" charset="0"/>
                            <a:sym typeface="Symbol" pitchFamily="18" charset="2"/>
                          </a:rPr>
                        </m:ctrlPr>
                      </m:dPr>
                      <m:e>
                        <m:r>
                          <a:rPr lang="en-US" altLang="hu-HU" sz="2400" b="0" i="1" smtClean="0">
                            <a:latin typeface="Cambria Math"/>
                            <a:cs typeface="Times New Roman" panose="02020603050405020304" pitchFamily="18" charset="0"/>
                            <a:sym typeface="Symbol" pitchFamily="18" charset="2"/>
                          </a:rPr>
                          <m:t>𝑡</m:t>
                        </m:r>
                      </m:e>
                    </m:d>
                    <m:r>
                      <a:rPr lang="en-US" altLang="hu-HU" sz="2400" i="1">
                        <a:latin typeface="Cambria Math"/>
                        <a:cs typeface="Times New Roman" panose="02020603050405020304" pitchFamily="18" charset="0"/>
                        <a:sym typeface="Symbol" pitchFamily="18" charset="2"/>
                      </a:rPr>
                      <m:t>=</m:t>
                    </m:r>
                    <m:nary>
                      <m:naryPr>
                        <m:chr m:val="∑"/>
                        <m:supHide m:val="on"/>
                        <m:ctrlPr>
                          <a:rPr lang="en-US" altLang="hu-HU" sz="2400" i="1" smtClean="0">
                            <a:latin typeface="Cambria Math"/>
                            <a:cs typeface="Times New Roman" panose="02020603050405020304" pitchFamily="18" charset="0"/>
                            <a:sym typeface="Symbol" pitchFamily="18" charset="2"/>
                          </a:rPr>
                        </m:ctrlPr>
                      </m:naryPr>
                      <m:sub>
                        <m:r>
                          <m:rPr>
                            <m:brk m:alnAt="7"/>
                          </m:rPr>
                          <a:rPr lang="en-US" altLang="hu-HU" sz="2400" b="0" i="1" smtClean="0">
                            <a:latin typeface="Cambria Math"/>
                            <a:cs typeface="Times New Roman" panose="02020603050405020304" pitchFamily="18" charset="0"/>
                            <a:sym typeface="Symbol" pitchFamily="18" charset="2"/>
                          </a:rPr>
                          <m:t>𝑖</m:t>
                        </m:r>
                      </m:sub>
                      <m:sup/>
                      <m:e>
                        <m:sSub>
                          <m:sSubPr>
                            <m:ctrlPr>
                              <a:rPr lang="en-US" altLang="hu-HU" sz="2400" i="1" smtClean="0">
                                <a:latin typeface="Cambria Math"/>
                                <a:cs typeface="Times New Roman" panose="02020603050405020304" pitchFamily="18" charset="0"/>
                                <a:sym typeface="Symbol" pitchFamily="18" charset="2"/>
                              </a:rPr>
                            </m:ctrlPr>
                          </m:sSubPr>
                          <m:e>
                            <m:r>
                              <a:rPr lang="en-US" altLang="hu-HU" sz="2400" b="0" i="1" smtClean="0">
                                <a:latin typeface="Cambria Math"/>
                                <a:cs typeface="Times New Roman" panose="02020603050405020304" pitchFamily="18" charset="0"/>
                                <a:sym typeface="Symbol" pitchFamily="18" charset="2"/>
                              </a:rPr>
                              <m:t>𝑎</m:t>
                            </m:r>
                          </m:e>
                          <m:sub>
                            <m:r>
                              <a:rPr lang="en-US" altLang="hu-HU" sz="2400" b="0" i="1" smtClean="0">
                                <a:latin typeface="Cambria Math"/>
                                <a:cs typeface="Times New Roman" panose="02020603050405020304" pitchFamily="18" charset="0"/>
                                <a:sym typeface="Symbol" pitchFamily="18" charset="2"/>
                              </a:rPr>
                              <m:t>𝑖</m:t>
                            </m:r>
                          </m:sub>
                        </m:sSub>
                        <m:sSup>
                          <m:sSupPr>
                            <m:ctrlPr>
                              <a:rPr lang="en-US" altLang="hu-HU" sz="2400" i="1" smtClean="0">
                                <a:latin typeface="Cambria Math"/>
                                <a:cs typeface="Times New Roman" panose="02020603050405020304" pitchFamily="18" charset="0"/>
                                <a:sym typeface="Symbol" pitchFamily="18" charset="2"/>
                              </a:rPr>
                            </m:ctrlPr>
                          </m:sSupPr>
                          <m:e>
                            <m:r>
                              <a:rPr lang="en-US" altLang="hu-HU" sz="2400" b="0" i="1" smtClean="0">
                                <a:latin typeface="Cambria Math"/>
                                <a:cs typeface="Times New Roman" panose="02020603050405020304" pitchFamily="18" charset="0"/>
                                <a:sym typeface="Symbol" pitchFamily="18" charset="2"/>
                              </a:rPr>
                              <m:t>𝑡</m:t>
                            </m:r>
                          </m:e>
                          <m:sup>
                            <m:r>
                              <a:rPr lang="en-US" altLang="hu-HU" sz="2400" b="0" i="1" smtClean="0">
                                <a:latin typeface="Cambria Math"/>
                                <a:cs typeface="Times New Roman" panose="02020603050405020304" pitchFamily="18" charset="0"/>
                                <a:sym typeface="Symbol" pitchFamily="18" charset="2"/>
                              </a:rPr>
                              <m:t>𝑖</m:t>
                            </m:r>
                          </m:sup>
                        </m:sSup>
                      </m:e>
                    </m:nary>
                  </m:oMath>
                </a14:m>
                <a:r>
                  <a:rPr lang="en-US" altLang="hu-HU" sz="2400" dirty="0" smtClean="0">
                    <a:latin typeface="Cambria Math"/>
                    <a:cs typeface="Times New Roman" panose="02020603050405020304" pitchFamily="18" charset="0"/>
                    <a:sym typeface="Symbol" pitchFamily="18" charset="2"/>
                  </a:rPr>
                  <a:t>,</a:t>
                </a:r>
                <a:r>
                  <a:rPr lang="en-US" altLang="hu-HU" sz="2400" i="1" dirty="0" smtClean="0">
                    <a:latin typeface="Cambria Math"/>
                    <a:cs typeface="Times New Roman" panose="02020603050405020304" pitchFamily="18" charset="0"/>
                    <a:sym typeface="Symbol" pitchFamily="18" charset="2"/>
                  </a:rPr>
                  <a:t> </a:t>
                </a:r>
                <a14:m>
                  <m:oMath xmlns:m="http://schemas.openxmlformats.org/officeDocument/2006/math">
                    <m:r>
                      <a:rPr lang="en-US" altLang="hu-HU" sz="2400" b="0" i="1" smtClean="0">
                        <a:latin typeface="Cambria Math"/>
                        <a:cs typeface="Times New Roman" panose="02020603050405020304" pitchFamily="18" charset="0"/>
                        <a:sym typeface="Symbol" pitchFamily="18" charset="2"/>
                      </a:rPr>
                      <m:t>𝑦</m:t>
                    </m:r>
                    <m:d>
                      <m:dPr>
                        <m:ctrlPr>
                          <a:rPr lang="en-US" altLang="hu-HU" sz="2400" i="1">
                            <a:latin typeface="Cambria Math"/>
                            <a:cs typeface="Times New Roman" panose="02020603050405020304" pitchFamily="18" charset="0"/>
                            <a:sym typeface="Symbol" pitchFamily="18" charset="2"/>
                          </a:rPr>
                        </m:ctrlPr>
                      </m:dPr>
                      <m:e>
                        <m:r>
                          <a:rPr lang="en-US" altLang="hu-HU" sz="2400" i="1">
                            <a:latin typeface="Cambria Math"/>
                            <a:cs typeface="Times New Roman" panose="02020603050405020304" pitchFamily="18" charset="0"/>
                            <a:sym typeface="Symbol" pitchFamily="18" charset="2"/>
                          </a:rPr>
                          <m:t>𝑡</m:t>
                        </m:r>
                      </m:e>
                    </m:d>
                    <m:r>
                      <a:rPr lang="en-US" altLang="hu-HU" sz="2400" i="1">
                        <a:latin typeface="Cambria Math"/>
                        <a:cs typeface="Times New Roman" panose="02020603050405020304" pitchFamily="18" charset="0"/>
                        <a:sym typeface="Symbol" pitchFamily="18" charset="2"/>
                      </a:rPr>
                      <m:t>=</m:t>
                    </m:r>
                    <m:nary>
                      <m:naryPr>
                        <m:chr m:val="∑"/>
                        <m:supHide m:val="on"/>
                        <m:ctrlPr>
                          <a:rPr lang="en-US" altLang="hu-HU" sz="2400" i="1">
                            <a:latin typeface="Cambria Math"/>
                            <a:cs typeface="Times New Roman" panose="02020603050405020304" pitchFamily="18" charset="0"/>
                            <a:sym typeface="Symbol" pitchFamily="18" charset="2"/>
                          </a:rPr>
                        </m:ctrlPr>
                      </m:naryPr>
                      <m:sub>
                        <m:r>
                          <m:rPr>
                            <m:brk m:alnAt="7"/>
                          </m:rPr>
                          <a:rPr lang="en-US" altLang="hu-HU" sz="2400" i="1">
                            <a:latin typeface="Cambria Math"/>
                            <a:cs typeface="Times New Roman" panose="02020603050405020304" pitchFamily="18" charset="0"/>
                            <a:sym typeface="Symbol" pitchFamily="18" charset="2"/>
                          </a:rPr>
                          <m:t>𝑖</m:t>
                        </m:r>
                      </m:sub>
                      <m:sup/>
                      <m:e>
                        <m:sSub>
                          <m:sSubPr>
                            <m:ctrlPr>
                              <a:rPr lang="en-US" altLang="hu-HU" sz="2400" i="1">
                                <a:latin typeface="Cambria Math"/>
                                <a:cs typeface="Times New Roman" panose="02020603050405020304" pitchFamily="18" charset="0"/>
                                <a:sym typeface="Symbol" pitchFamily="18" charset="2"/>
                              </a:rPr>
                            </m:ctrlPr>
                          </m:sSubPr>
                          <m:e>
                            <m:r>
                              <a:rPr lang="en-US" altLang="hu-HU" sz="2400" b="0" i="1" smtClean="0">
                                <a:latin typeface="Cambria Math"/>
                                <a:cs typeface="Times New Roman" panose="02020603050405020304" pitchFamily="18" charset="0"/>
                                <a:sym typeface="Symbol" pitchFamily="18" charset="2"/>
                              </a:rPr>
                              <m:t>𝑏</m:t>
                            </m:r>
                          </m:e>
                          <m:sub>
                            <m:r>
                              <a:rPr lang="en-US" altLang="hu-HU" sz="2400" i="1">
                                <a:latin typeface="Cambria Math"/>
                                <a:cs typeface="Times New Roman" panose="02020603050405020304" pitchFamily="18" charset="0"/>
                                <a:sym typeface="Symbol" pitchFamily="18" charset="2"/>
                              </a:rPr>
                              <m:t>𝑖</m:t>
                            </m:r>
                          </m:sub>
                        </m:sSub>
                        <m:sSup>
                          <m:sSupPr>
                            <m:ctrlPr>
                              <a:rPr lang="en-US" altLang="hu-HU" sz="2400" i="1">
                                <a:latin typeface="Cambria Math"/>
                                <a:cs typeface="Times New Roman" panose="02020603050405020304" pitchFamily="18" charset="0"/>
                                <a:sym typeface="Symbol" pitchFamily="18" charset="2"/>
                              </a:rPr>
                            </m:ctrlPr>
                          </m:sSupPr>
                          <m:e>
                            <m:r>
                              <a:rPr lang="en-US" altLang="hu-HU" sz="2400" i="1">
                                <a:latin typeface="Cambria Math"/>
                                <a:cs typeface="Times New Roman" panose="02020603050405020304" pitchFamily="18" charset="0"/>
                                <a:sym typeface="Symbol" pitchFamily="18" charset="2"/>
                              </a:rPr>
                              <m:t>𝑡</m:t>
                            </m:r>
                          </m:e>
                          <m:sup>
                            <m:r>
                              <a:rPr lang="en-US" altLang="hu-HU" sz="2400" i="1">
                                <a:latin typeface="Cambria Math"/>
                                <a:cs typeface="Times New Roman" panose="02020603050405020304" pitchFamily="18" charset="0"/>
                                <a:sym typeface="Symbol" pitchFamily="18" charset="2"/>
                              </a:rPr>
                              <m:t>𝑖</m:t>
                            </m:r>
                          </m:sup>
                        </m:sSup>
                      </m:e>
                    </m:nary>
                  </m:oMath>
                </a14:m>
                <a:r>
                  <a:rPr lang="en-US" altLang="hu-HU" sz="2400" dirty="0" smtClean="0">
                    <a:latin typeface="Cambria Math"/>
                    <a:cs typeface="Times New Roman" panose="02020603050405020304" pitchFamily="18" charset="0"/>
                    <a:sym typeface="Symbol" pitchFamily="18" charset="2"/>
                  </a:rPr>
                  <a:t>,</a:t>
                </a:r>
                <a:r>
                  <a:rPr lang="en-US" altLang="hu-HU" sz="2400" i="1" dirty="0" smtClean="0">
                    <a:latin typeface="Cambria Math"/>
                    <a:cs typeface="Times New Roman" panose="02020603050405020304" pitchFamily="18" charset="0"/>
                    <a:sym typeface="Symbol" pitchFamily="18" charset="2"/>
                  </a:rPr>
                  <a:t> z</a:t>
                </a:r>
                <a14:m>
                  <m:oMath xmlns:m="http://schemas.openxmlformats.org/officeDocument/2006/math">
                    <m:d>
                      <m:dPr>
                        <m:ctrlPr>
                          <a:rPr lang="en-US" altLang="hu-HU" sz="2400" i="1">
                            <a:latin typeface="Cambria Math"/>
                            <a:cs typeface="Times New Roman" panose="02020603050405020304" pitchFamily="18" charset="0"/>
                            <a:sym typeface="Symbol" pitchFamily="18" charset="2"/>
                          </a:rPr>
                        </m:ctrlPr>
                      </m:dPr>
                      <m:e>
                        <m:r>
                          <a:rPr lang="en-US" altLang="hu-HU" sz="2400" i="1">
                            <a:latin typeface="Cambria Math"/>
                            <a:cs typeface="Times New Roman" panose="02020603050405020304" pitchFamily="18" charset="0"/>
                            <a:sym typeface="Symbol" pitchFamily="18" charset="2"/>
                          </a:rPr>
                          <m:t>𝑡</m:t>
                        </m:r>
                      </m:e>
                    </m:d>
                    <m:r>
                      <a:rPr lang="en-US" altLang="hu-HU" sz="2400" b="0" i="1" smtClean="0">
                        <a:latin typeface="Cambria Math"/>
                        <a:cs typeface="Times New Roman" panose="02020603050405020304" pitchFamily="18" charset="0"/>
                        <a:sym typeface="Symbol" pitchFamily="18" charset="2"/>
                      </a:rPr>
                      <m:t>=…</m:t>
                    </m:r>
                  </m:oMath>
                </a14:m>
                <a:endParaRPr lang="en-US" altLang="hu-HU" sz="2400" b="0" i="1" dirty="0" smtClean="0">
                  <a:latin typeface="Cambria Math"/>
                  <a:cs typeface="Times New Roman" panose="02020603050405020304" pitchFamily="18" charset="0"/>
                  <a:sym typeface="Symbol" pitchFamily="18" charset="2"/>
                </a:endParaRPr>
              </a:p>
              <a:p>
                <a:r>
                  <a:rPr lang="hu-HU" altLang="hu-HU" sz="2800" dirty="0" smtClean="0"/>
                  <a:t>Polinom együtthatók:</a:t>
                </a:r>
              </a:p>
              <a:p>
                <a:pPr lvl="1">
                  <a:spcBef>
                    <a:spcPts val="300"/>
                  </a:spcBef>
                </a:pPr>
                <a:r>
                  <a:rPr lang="hu-HU" altLang="hu-HU" sz="2000" dirty="0" smtClean="0"/>
                  <a:t>Kövesse a vezérlőpontokat: </a:t>
                </a:r>
                <a:r>
                  <a:rPr lang="hu-HU" altLang="hu-HU" sz="2000" b="1" dirty="0" smtClean="0"/>
                  <a:t>Interpoláció/</a:t>
                </a:r>
                <a:r>
                  <a:rPr lang="en-US" altLang="hu-HU" sz="2000" b="1" dirty="0" err="1" smtClean="0"/>
                  <a:t>Approxi</a:t>
                </a:r>
                <a:r>
                  <a:rPr lang="hu-HU" altLang="hu-HU" sz="2000" b="1" dirty="0" err="1" smtClean="0"/>
                  <a:t>máció</a:t>
                </a:r>
                <a:endParaRPr lang="en-US" altLang="hu-HU" sz="2000" b="1" dirty="0" smtClean="0"/>
              </a:p>
              <a:p>
                <a:pPr lvl="1">
                  <a:spcBef>
                    <a:spcPts val="300"/>
                  </a:spcBef>
                </a:pPr>
                <a:r>
                  <a:rPr lang="en-US" altLang="hu-HU" sz="2000" b="1" dirty="0" smtClean="0"/>
                  <a:t>Term</a:t>
                </a:r>
                <a:r>
                  <a:rPr lang="hu-HU" altLang="hu-HU" sz="2000" b="1" dirty="0" err="1" smtClean="0"/>
                  <a:t>észetesség</a:t>
                </a:r>
                <a:r>
                  <a:rPr lang="hu-HU" altLang="hu-HU" sz="2000" b="1" dirty="0" smtClean="0"/>
                  <a:t>: </a:t>
                </a:r>
                <a:r>
                  <a:rPr lang="hu-HU" sz="2000" i="1" dirty="0"/>
                  <a:t>C</a:t>
                </a:r>
                <a:r>
                  <a:rPr lang="hu-HU" sz="2000" i="1" baseline="30000" dirty="0"/>
                  <a:t>2</a:t>
                </a:r>
                <a:r>
                  <a:rPr lang="hu-HU" sz="2000" dirty="0"/>
                  <a:t> </a:t>
                </a:r>
                <a:r>
                  <a:rPr lang="hu-HU" sz="2000" dirty="0" smtClean="0"/>
                  <a:t>folytonosság</a:t>
                </a:r>
                <a:endParaRPr lang="hu-HU" altLang="hu-HU" sz="2000" b="1" dirty="0"/>
              </a:p>
              <a:p>
                <a:pPr lvl="1">
                  <a:spcBef>
                    <a:spcPts val="300"/>
                  </a:spcBef>
                </a:pPr>
                <a:r>
                  <a:rPr lang="hu-HU" sz="2000" b="1" dirty="0" smtClean="0"/>
                  <a:t>Szépség</a:t>
                </a:r>
                <a:r>
                  <a:rPr lang="hu-HU" sz="2000" dirty="0" smtClean="0"/>
                  <a:t>: kis </a:t>
                </a:r>
                <a:r>
                  <a:rPr lang="en-US" sz="2000" dirty="0"/>
                  <a:t>g</a:t>
                </a:r>
                <a:r>
                  <a:rPr lang="hu-HU" sz="2000" dirty="0" err="1" smtClean="0"/>
                  <a:t>örbületváltozás</a:t>
                </a:r>
                <a:r>
                  <a:rPr lang="hu-HU" sz="2000" dirty="0"/>
                  <a:t> </a:t>
                </a:r>
                <a:r>
                  <a:rPr lang="hu-HU" sz="2000" dirty="0" smtClean="0"/>
                  <a:t>indokolatlan hullámzás nélkül</a:t>
                </a:r>
              </a:p>
              <a:p>
                <a:pPr lvl="1">
                  <a:spcBef>
                    <a:spcPts val="300"/>
                  </a:spcBef>
                </a:pPr>
                <a:r>
                  <a:rPr lang="hu-HU" sz="2000" dirty="0" smtClean="0"/>
                  <a:t>Független </a:t>
                </a:r>
                <a:r>
                  <a:rPr lang="hu-HU" sz="2000" dirty="0"/>
                  <a:t>legyen a </a:t>
                </a:r>
                <a:r>
                  <a:rPr lang="hu-HU" sz="2000" dirty="0" smtClean="0"/>
                  <a:t>koordinátarendszertől</a:t>
                </a:r>
                <a:r>
                  <a:rPr lang="en-US" sz="2000" dirty="0" smtClean="0"/>
                  <a:t> </a:t>
                </a:r>
                <a:r>
                  <a:rPr lang="hu-HU" sz="2000" dirty="0" smtClean="0"/>
                  <a:t>(súlypont)</a:t>
                </a:r>
              </a:p>
              <a:p>
                <a:pPr lvl="1">
                  <a:spcBef>
                    <a:spcPts val="300"/>
                  </a:spcBef>
                </a:pPr>
                <a:r>
                  <a:rPr lang="hu-HU" sz="2000" dirty="0" smtClean="0"/>
                  <a:t>Lokális </a:t>
                </a:r>
                <a:r>
                  <a:rPr lang="hu-HU" sz="2000" dirty="0"/>
                  <a:t>vezérelhetőség</a:t>
                </a:r>
                <a:endParaRPr lang="en-US" sz="2000" dirty="0"/>
              </a:p>
              <a:p>
                <a:pPr marL="457200" lvl="1" indent="0">
                  <a:buSzPct val="75000"/>
                  <a:buNone/>
                </a:pPr>
                <a:endParaRPr lang="en-US" altLang="hu-HU" sz="2000" dirty="0" smtClean="0"/>
              </a:p>
            </p:txBody>
          </p:sp>
        </mc:Choice>
        <mc:Fallback xmlns="">
          <p:sp>
            <p:nvSpPr>
              <p:cNvPr id="7171" name="Rectangle 3"/>
              <p:cNvSpPr>
                <a:spLocks noGrp="1" noRot="1" noChangeAspect="1" noMove="1" noResize="1" noEditPoints="1" noAdjustHandles="1" noChangeArrowheads="1" noChangeShapeType="1" noTextEdit="1"/>
              </p:cNvSpPr>
              <p:nvPr>
                <p:ph idx="1"/>
              </p:nvPr>
            </p:nvSpPr>
            <p:spPr>
              <a:xfrm>
                <a:off x="304800" y="987574"/>
                <a:ext cx="8534400" cy="3086100"/>
              </a:xfrm>
              <a:blipFill rotWithShape="1">
                <a:blip r:embed="rId3"/>
                <a:stretch>
                  <a:fillRect l="-1214" t="-1779" b="-38142"/>
                </a:stretch>
              </a:blipFill>
            </p:spPr>
            <p:txBody>
              <a:bodyPr/>
              <a:lstStyle/>
              <a:p>
                <a:r>
                  <a:rPr lang="en-US">
                    <a:noFill/>
                  </a:rPr>
                  <a:t> </a:t>
                </a:r>
              </a:p>
            </p:txBody>
          </p:sp>
        </mc:Fallback>
      </mc:AlternateContent>
      <p:sp>
        <p:nvSpPr>
          <p:cNvPr id="7172" name="Oval 4"/>
          <p:cNvSpPr>
            <a:spLocks noChangeArrowheads="1"/>
          </p:cNvSpPr>
          <p:nvPr/>
        </p:nvSpPr>
        <p:spPr bwMode="auto">
          <a:xfrm>
            <a:off x="990600" y="2236255"/>
            <a:ext cx="152400" cy="1143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7173" name="Oval 5"/>
          <p:cNvSpPr>
            <a:spLocks noChangeArrowheads="1"/>
          </p:cNvSpPr>
          <p:nvPr/>
        </p:nvSpPr>
        <p:spPr bwMode="auto">
          <a:xfrm>
            <a:off x="1828800" y="1664755"/>
            <a:ext cx="152400" cy="1143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7174" name="Oval 6"/>
          <p:cNvSpPr>
            <a:spLocks noChangeArrowheads="1"/>
          </p:cNvSpPr>
          <p:nvPr/>
        </p:nvSpPr>
        <p:spPr bwMode="auto">
          <a:xfrm>
            <a:off x="3276600" y="1664755"/>
            <a:ext cx="152400" cy="1143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7175" name="Oval 7"/>
          <p:cNvSpPr>
            <a:spLocks noChangeArrowheads="1"/>
          </p:cNvSpPr>
          <p:nvPr/>
        </p:nvSpPr>
        <p:spPr bwMode="auto">
          <a:xfrm>
            <a:off x="4572000" y="2236255"/>
            <a:ext cx="152400" cy="1143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7176" name="Freeform 8"/>
          <p:cNvSpPr>
            <a:spLocks/>
          </p:cNvSpPr>
          <p:nvPr/>
        </p:nvSpPr>
        <p:spPr bwMode="auto">
          <a:xfrm>
            <a:off x="914400" y="1769530"/>
            <a:ext cx="3886200" cy="504825"/>
          </a:xfrm>
          <a:custGeom>
            <a:avLst/>
            <a:gdLst>
              <a:gd name="T0" fmla="*/ 0 w 2448"/>
              <a:gd name="T1" fmla="*/ 2147483647 h 424"/>
              <a:gd name="T2" fmla="*/ 2147483647 w 2448"/>
              <a:gd name="T3" fmla="*/ 2147483647 h 424"/>
              <a:gd name="T4" fmla="*/ 2147483647 w 2448"/>
              <a:gd name="T5" fmla="*/ 2147483647 h 424"/>
              <a:gd name="T6" fmla="*/ 2147483647 w 2448"/>
              <a:gd name="T7" fmla="*/ 2147483647 h 424"/>
              <a:gd name="T8" fmla="*/ 2147483647 w 2448"/>
              <a:gd name="T9" fmla="*/ 2147483647 h 424"/>
              <a:gd name="T10" fmla="*/ 2147483647 w 2448"/>
              <a:gd name="T11" fmla="*/ 2147483647 h 424"/>
              <a:gd name="T12" fmla="*/ 0 60000 65536"/>
              <a:gd name="T13" fmla="*/ 0 60000 65536"/>
              <a:gd name="T14" fmla="*/ 0 60000 65536"/>
              <a:gd name="T15" fmla="*/ 0 60000 65536"/>
              <a:gd name="T16" fmla="*/ 0 60000 65536"/>
              <a:gd name="T17" fmla="*/ 0 60000 65536"/>
              <a:gd name="T18" fmla="*/ 0 w 2448"/>
              <a:gd name="T19" fmla="*/ 0 h 424"/>
              <a:gd name="T20" fmla="*/ 2448 w 2448"/>
              <a:gd name="T21" fmla="*/ 424 h 424"/>
            </a:gdLst>
            <a:ahLst/>
            <a:cxnLst>
              <a:cxn ang="T12">
                <a:pos x="T0" y="T1"/>
              </a:cxn>
              <a:cxn ang="T13">
                <a:pos x="T2" y="T3"/>
              </a:cxn>
              <a:cxn ang="T14">
                <a:pos x="T4" y="T5"/>
              </a:cxn>
              <a:cxn ang="T15">
                <a:pos x="T6" y="T7"/>
              </a:cxn>
              <a:cxn ang="T16">
                <a:pos x="T8" y="T9"/>
              </a:cxn>
              <a:cxn ang="T17">
                <a:pos x="T10" y="T11"/>
              </a:cxn>
            </a:cxnLst>
            <a:rect l="T18" t="T19" r="T20" b="T21"/>
            <a:pathLst>
              <a:path w="2448" h="424">
                <a:moveTo>
                  <a:pt x="0" y="344"/>
                </a:moveTo>
                <a:cubicBezTo>
                  <a:pt x="148" y="276"/>
                  <a:pt x="296" y="208"/>
                  <a:pt x="480" y="152"/>
                </a:cubicBezTo>
                <a:cubicBezTo>
                  <a:pt x="664" y="96"/>
                  <a:pt x="912" y="16"/>
                  <a:pt x="1104" y="8"/>
                </a:cubicBezTo>
                <a:cubicBezTo>
                  <a:pt x="1296" y="0"/>
                  <a:pt x="1480" y="40"/>
                  <a:pt x="1632" y="104"/>
                </a:cubicBezTo>
                <a:cubicBezTo>
                  <a:pt x="1784" y="168"/>
                  <a:pt x="1880" y="360"/>
                  <a:pt x="2016" y="392"/>
                </a:cubicBezTo>
                <a:cubicBezTo>
                  <a:pt x="2152" y="424"/>
                  <a:pt x="2376" y="312"/>
                  <a:pt x="2448" y="296"/>
                </a:cubicBezTo>
              </a:path>
            </a:pathLst>
          </a:cu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4" name="Téglalap 3"/>
          <p:cNvSpPr/>
          <p:nvPr/>
        </p:nvSpPr>
        <p:spPr>
          <a:xfrm>
            <a:off x="2195736" y="2427626"/>
            <a:ext cx="5400600" cy="50416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mc:AlternateContent xmlns:mc="http://schemas.openxmlformats.org/markup-compatibility/2006" xmlns:a14="http://schemas.microsoft.com/office/drawing/2010/main">
        <mc:Choice Requires="a14">
          <p:sp>
            <p:nvSpPr>
              <p:cNvPr id="2" name="Téglalap 1"/>
              <p:cNvSpPr/>
              <p:nvPr/>
            </p:nvSpPr>
            <p:spPr>
              <a:xfrm>
                <a:off x="3851920" y="1559764"/>
                <a:ext cx="914674" cy="523220"/>
              </a:xfrm>
              <a:prstGeom prst="rect">
                <a:avLst/>
              </a:prstGeom>
            </p:spPr>
            <p:txBody>
              <a:bodyPr wrap="none">
                <a:spAutoFit/>
              </a:bodyPr>
              <a:lstStyle/>
              <a:p>
                <a:pPr marL="0" lvl="1" algn="l"/>
                <a14:m>
                  <m:oMath xmlns:m="http://schemas.openxmlformats.org/officeDocument/2006/math">
                    <m:r>
                      <a:rPr lang="en-US" altLang="hu-HU" sz="2800" b="1" i="1">
                        <a:latin typeface="Cambria Math"/>
                        <a:cs typeface="Times New Roman" panose="02020603050405020304" pitchFamily="18" charset="0"/>
                        <a:sym typeface="Symbol" pitchFamily="18" charset="2"/>
                      </a:rPr>
                      <m:t>𝒓</m:t>
                    </m:r>
                    <m:d>
                      <m:dPr>
                        <m:ctrlPr>
                          <a:rPr lang="en-US" altLang="hu-HU" sz="2800" i="1">
                            <a:latin typeface="Cambria Math"/>
                            <a:cs typeface="Times New Roman" panose="02020603050405020304" pitchFamily="18" charset="0"/>
                            <a:sym typeface="Symbol" pitchFamily="18" charset="2"/>
                          </a:rPr>
                        </m:ctrlPr>
                      </m:dPr>
                      <m:e>
                        <m:r>
                          <a:rPr lang="en-US" altLang="hu-HU" sz="2800" i="1">
                            <a:latin typeface="Cambria Math"/>
                            <a:cs typeface="Times New Roman" panose="02020603050405020304" pitchFamily="18" charset="0"/>
                            <a:sym typeface="Symbol" pitchFamily="18" charset="2"/>
                          </a:rPr>
                          <m:t>𝑡</m:t>
                        </m:r>
                      </m:e>
                    </m:d>
                  </m:oMath>
                </a14:m>
                <a:r>
                  <a:rPr lang="hu-HU" altLang="hu-HU" sz="2800" dirty="0">
                    <a:cs typeface="Times New Roman" panose="02020603050405020304" pitchFamily="18" charset="0"/>
                  </a:rPr>
                  <a:t> </a:t>
                </a:r>
                <a:endParaRPr lang="en-GB" altLang="hu-HU" sz="2800" dirty="0">
                  <a:cs typeface="Times New Roman" panose="02020603050405020304" pitchFamily="18" charset="0"/>
                </a:endParaRPr>
              </a:p>
            </p:txBody>
          </p:sp>
        </mc:Choice>
        <mc:Fallback xmlns="">
          <p:sp>
            <p:nvSpPr>
              <p:cNvPr id="2" name="Téglalap 1"/>
              <p:cNvSpPr>
                <a:spLocks noRot="1" noChangeAspect="1" noMove="1" noResize="1" noEditPoints="1" noAdjustHandles="1" noChangeArrowheads="1" noChangeShapeType="1" noTextEdit="1"/>
              </p:cNvSpPr>
              <p:nvPr/>
            </p:nvSpPr>
            <p:spPr>
              <a:xfrm>
                <a:off x="3851920" y="2079685"/>
                <a:ext cx="914674" cy="523220"/>
              </a:xfrm>
              <a:prstGeom prst="rect">
                <a:avLst/>
              </a:prstGeom>
              <a:blipFill rotWithShape="1">
                <a:blip r:embed="rId5"/>
                <a:stretch>
                  <a:fillRect/>
                </a:stretch>
              </a:blipFill>
            </p:spPr>
            <p:txBody>
              <a:bodyPr/>
              <a:lstStyle/>
              <a:p>
                <a:r>
                  <a:rPr lang="en-US">
                    <a:noFill/>
                  </a:rPr>
                  <a:t> </a:t>
                </a:r>
              </a:p>
            </p:txBody>
          </p:sp>
        </mc:Fallback>
      </mc:AlternateContent>
      <p:pic>
        <p:nvPicPr>
          <p:cNvPr id="3" name="Kép 2"/>
          <p:cNvPicPr>
            <a:picLocks noChangeAspect="1"/>
          </p:cNvPicPr>
          <p:nvPr/>
        </p:nvPicPr>
        <p:blipFill rotWithShape="1">
          <a:blip r:embed="rId6" cstate="print">
            <a:extLst>
              <a:ext uri="{28A0092B-C50C-407E-A947-70E740481C1C}">
                <a14:useLocalDpi xmlns:a14="http://schemas.microsoft.com/office/drawing/2010/main" val="0"/>
              </a:ext>
            </a:extLst>
          </a:blip>
          <a:srcRect l="9508" r="23830"/>
          <a:stretch/>
        </p:blipFill>
        <p:spPr>
          <a:xfrm>
            <a:off x="7119352" y="0"/>
            <a:ext cx="2016000" cy="2409732"/>
          </a:xfrm>
          <a:prstGeom prst="rect">
            <a:avLst/>
          </a:prstGeom>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7176"/>
                                        </p:tgtEl>
                                        <p:attrNameLst>
                                          <p:attrName>style.visibility</p:attrName>
                                        </p:attrNameLst>
                                      </p:cBhvr>
                                      <p:to>
                                        <p:strVal val="visible"/>
                                      </p:to>
                                    </p:set>
                                    <p:anim calcmode="lin" valueType="num">
                                      <p:cBhvr>
                                        <p:cTn id="27" dur="1000" fill="hold"/>
                                        <p:tgtEl>
                                          <p:spTgt spid="7176"/>
                                        </p:tgtEl>
                                        <p:attrNameLst>
                                          <p:attrName>ppt_w</p:attrName>
                                        </p:attrNameLst>
                                      </p:cBhvr>
                                      <p:tavLst>
                                        <p:tav tm="0">
                                          <p:val>
                                            <p:fltVal val="0"/>
                                          </p:val>
                                        </p:tav>
                                        <p:tav tm="100000">
                                          <p:val>
                                            <p:strVal val="#ppt_w"/>
                                          </p:val>
                                        </p:tav>
                                      </p:tavLst>
                                    </p:anim>
                                    <p:anim calcmode="lin" valueType="num">
                                      <p:cBhvr>
                                        <p:cTn id="28" dur="1000" fill="hold"/>
                                        <p:tgtEl>
                                          <p:spTgt spid="7176"/>
                                        </p:tgtEl>
                                        <p:attrNameLst>
                                          <p:attrName>ppt_h</p:attrName>
                                        </p:attrNameLst>
                                      </p:cBhvr>
                                      <p:tavLst>
                                        <p:tav tm="0">
                                          <p:val>
                                            <p:fltVal val="0"/>
                                          </p:val>
                                        </p:tav>
                                        <p:tav tm="100000">
                                          <p:val>
                                            <p:strVal val="#ppt_h"/>
                                          </p:val>
                                        </p:tav>
                                      </p:tavLst>
                                    </p:anim>
                                    <p:anim calcmode="lin" valueType="num">
                                      <p:cBhvr>
                                        <p:cTn id="29" dur="1000" fill="hold"/>
                                        <p:tgtEl>
                                          <p:spTgt spid="7176"/>
                                        </p:tgtEl>
                                        <p:attrNameLst>
                                          <p:attrName>style.rotation</p:attrName>
                                        </p:attrNameLst>
                                      </p:cBhvr>
                                      <p:tavLst>
                                        <p:tav tm="0">
                                          <p:val>
                                            <p:fltVal val="90"/>
                                          </p:val>
                                        </p:tav>
                                        <p:tav tm="100000">
                                          <p:val>
                                            <p:fltVal val="0"/>
                                          </p:val>
                                        </p:tav>
                                      </p:tavLst>
                                    </p:anim>
                                    <p:animEffect transition="in" filter="fade">
                                      <p:cBhvr>
                                        <p:cTn id="30" dur="1000"/>
                                        <p:tgtEl>
                                          <p:spTgt spid="7176"/>
                                        </p:tgtEl>
                                      </p:cBhvr>
                                    </p:animEffec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7171">
                                            <p:txEl>
                                              <p:pRg st="4" end="4"/>
                                            </p:txEl>
                                          </p:spTgt>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171">
                                            <p:txEl>
                                              <p:pRg st="5" end="5"/>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171">
                                            <p:txEl>
                                              <p:pRg st="7" end="7"/>
                                            </p:txEl>
                                          </p:spTgt>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grpId="0" nodeType="afterEffect">
                                  <p:stCondLst>
                                    <p:cond delay="0"/>
                                  </p:stCondLst>
                                  <p:childTnLst>
                                    <p:set>
                                      <p:cBhvr>
                                        <p:cTn id="53" dur="1" fill="hold">
                                          <p:stCondLst>
                                            <p:cond delay="0"/>
                                          </p:stCondLst>
                                        </p:cTn>
                                        <p:tgtEl>
                                          <p:spTgt spid="7171">
                                            <p:txEl>
                                              <p:pRg st="8" end="8"/>
                                            </p:txEl>
                                          </p:spTgt>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7171">
                                            <p:txEl>
                                              <p:pRg st="9" end="9"/>
                                            </p:txEl>
                                          </p:spTgt>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717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P spid="7172" grpId="0" animBg="1"/>
      <p:bldP spid="7173" grpId="0" animBg="1"/>
      <p:bldP spid="7174" grpId="0" animBg="1"/>
      <p:bldP spid="7175" grpId="0" animBg="1"/>
      <p:bldP spid="7176" grpId="0" animBg="1"/>
      <p:bldP spid="4"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Freeform 22"/>
          <p:cNvSpPr>
            <a:spLocks/>
          </p:cNvSpPr>
          <p:nvPr/>
        </p:nvSpPr>
        <p:spPr bwMode="auto">
          <a:xfrm>
            <a:off x="340287" y="368016"/>
            <a:ext cx="3638550" cy="582215"/>
          </a:xfrm>
          <a:custGeom>
            <a:avLst/>
            <a:gdLst>
              <a:gd name="T0" fmla="*/ 0 w 2292"/>
              <a:gd name="T1" fmla="*/ 2147483647 h 489"/>
              <a:gd name="T2" fmla="*/ 2147483647 w 2292"/>
              <a:gd name="T3" fmla="*/ 2147483647 h 489"/>
              <a:gd name="T4" fmla="*/ 2147483647 w 2292"/>
              <a:gd name="T5" fmla="*/ 2147483647 h 489"/>
              <a:gd name="T6" fmla="*/ 2147483647 w 2292"/>
              <a:gd name="T7" fmla="*/ 2147483647 h 489"/>
              <a:gd name="T8" fmla="*/ 2147483647 w 2292"/>
              <a:gd name="T9" fmla="*/ 2147483647 h 489"/>
              <a:gd name="T10" fmla="*/ 2147483647 w 2292"/>
              <a:gd name="T11" fmla="*/ 2147483647 h 489"/>
              <a:gd name="T12" fmla="*/ 0 60000 65536"/>
              <a:gd name="T13" fmla="*/ 0 60000 65536"/>
              <a:gd name="T14" fmla="*/ 0 60000 65536"/>
              <a:gd name="T15" fmla="*/ 0 60000 65536"/>
              <a:gd name="T16" fmla="*/ 0 60000 65536"/>
              <a:gd name="T17" fmla="*/ 0 60000 65536"/>
              <a:gd name="T18" fmla="*/ 0 w 2292"/>
              <a:gd name="T19" fmla="*/ 0 h 489"/>
              <a:gd name="T20" fmla="*/ 2292 w 2292"/>
              <a:gd name="T21" fmla="*/ 489 h 489"/>
            </a:gdLst>
            <a:ahLst/>
            <a:cxnLst>
              <a:cxn ang="T12">
                <a:pos x="T0" y="T1"/>
              </a:cxn>
              <a:cxn ang="T13">
                <a:pos x="T2" y="T3"/>
              </a:cxn>
              <a:cxn ang="T14">
                <a:pos x="T4" y="T5"/>
              </a:cxn>
              <a:cxn ang="T15">
                <a:pos x="T6" y="T7"/>
              </a:cxn>
              <a:cxn ang="T16">
                <a:pos x="T8" y="T9"/>
              </a:cxn>
              <a:cxn ang="T17">
                <a:pos x="T10" y="T11"/>
              </a:cxn>
            </a:cxnLst>
            <a:rect l="T18" t="T19" r="T20" b="T21"/>
            <a:pathLst>
              <a:path w="2292" h="489">
                <a:moveTo>
                  <a:pt x="0" y="476"/>
                </a:moveTo>
                <a:cubicBezTo>
                  <a:pt x="45" y="425"/>
                  <a:pt x="174" y="243"/>
                  <a:pt x="270" y="170"/>
                </a:cubicBezTo>
                <a:cubicBezTo>
                  <a:pt x="366" y="97"/>
                  <a:pt x="380" y="57"/>
                  <a:pt x="576" y="35"/>
                </a:cubicBezTo>
                <a:cubicBezTo>
                  <a:pt x="772" y="13"/>
                  <a:pt x="1215" y="0"/>
                  <a:pt x="1446" y="35"/>
                </a:cubicBezTo>
                <a:cubicBezTo>
                  <a:pt x="1677" y="70"/>
                  <a:pt x="1820" y="168"/>
                  <a:pt x="1961" y="244"/>
                </a:cubicBezTo>
                <a:cubicBezTo>
                  <a:pt x="2102" y="320"/>
                  <a:pt x="2223" y="438"/>
                  <a:pt x="2292" y="489"/>
                </a:cubicBezTo>
              </a:path>
            </a:pathLst>
          </a:cu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sz="2000"/>
          </a:p>
        </p:txBody>
      </p:sp>
      <p:sp>
        <p:nvSpPr>
          <p:cNvPr id="186370" name="Rectangle 2"/>
          <p:cNvSpPr>
            <a:spLocks noGrp="1" noChangeArrowheads="1"/>
          </p:cNvSpPr>
          <p:nvPr>
            <p:ph type="title"/>
          </p:nvPr>
        </p:nvSpPr>
        <p:spPr>
          <a:xfrm>
            <a:off x="3720946" y="258366"/>
            <a:ext cx="4865247" cy="857250"/>
          </a:xfrm>
        </p:spPr>
        <p:txBody>
          <a:bodyPr>
            <a:normAutofit fontScale="90000"/>
          </a:bodyPr>
          <a:lstStyle/>
          <a:p>
            <a:pPr>
              <a:defRPr/>
            </a:pPr>
            <a:r>
              <a:rPr lang="hu-HU" sz="3100" dirty="0">
                <a:solidFill>
                  <a:srgbClr val="FF0000"/>
                </a:solidFill>
              </a:rPr>
              <a:t>(</a:t>
            </a:r>
            <a:r>
              <a:rPr lang="en-US" sz="3100" dirty="0" smtClean="0">
                <a:solidFill>
                  <a:srgbClr val="FF0000"/>
                </a:solidFill>
              </a:rPr>
              <a:t>Giuseppe</a:t>
            </a:r>
            <a:r>
              <a:rPr lang="hu-HU" sz="3100" dirty="0">
                <a:solidFill>
                  <a:srgbClr val="FF0000"/>
                </a:solidFill>
              </a:rPr>
              <a:t>)</a:t>
            </a:r>
            <a:r>
              <a:rPr lang="en-US" sz="3100" dirty="0" smtClean="0">
                <a:solidFill>
                  <a:srgbClr val="FF0000"/>
                </a:solidFill>
              </a:rPr>
              <a:t> </a:t>
            </a:r>
            <a:r>
              <a:rPr lang="hu-HU" sz="4000" dirty="0" smtClean="0">
                <a:solidFill>
                  <a:srgbClr val="FF0000"/>
                </a:solidFill>
              </a:rPr>
              <a:t>Lagrange </a:t>
            </a:r>
            <a:br>
              <a:rPr lang="hu-HU" sz="4000" dirty="0" smtClean="0">
                <a:solidFill>
                  <a:srgbClr val="FF0000"/>
                </a:solidFill>
              </a:rPr>
            </a:br>
            <a:r>
              <a:rPr lang="hu-HU" sz="4000" dirty="0" smtClean="0">
                <a:solidFill>
                  <a:srgbClr val="FF0000"/>
                </a:solidFill>
              </a:rPr>
              <a:t>interpoláció</a:t>
            </a:r>
          </a:p>
        </p:txBody>
      </p:sp>
      <mc:AlternateContent xmlns:mc="http://schemas.openxmlformats.org/markup-compatibility/2006" xmlns:a14="http://schemas.microsoft.com/office/drawing/2010/main">
        <mc:Choice Requires="a14">
          <p:sp>
            <p:nvSpPr>
              <p:cNvPr id="8196" name="Rectangle 3"/>
              <p:cNvSpPr>
                <a:spLocks noGrp="1" noChangeArrowheads="1"/>
              </p:cNvSpPr>
              <p:nvPr>
                <p:ph idx="1"/>
              </p:nvPr>
            </p:nvSpPr>
            <p:spPr>
              <a:xfrm>
                <a:off x="229401" y="1491630"/>
                <a:ext cx="8229600" cy="1526438"/>
              </a:xfrm>
            </p:spPr>
            <p:txBody>
              <a:bodyPr>
                <a:noAutofit/>
              </a:bodyPr>
              <a:lstStyle/>
              <a:p>
                <a:pPr>
                  <a:spcBef>
                    <a:spcPts val="2400"/>
                  </a:spcBef>
                  <a:spcAft>
                    <a:spcPts val="600"/>
                  </a:spcAft>
                </a:pPr>
                <a:r>
                  <a:rPr lang="hu-HU" altLang="hu-HU" sz="2400" dirty="0" smtClean="0"/>
                  <a:t>Keresd:</a:t>
                </a:r>
                <a:r>
                  <a:rPr lang="en-US" altLang="hu-HU" sz="2400" dirty="0" smtClean="0"/>
                  <a:t> </a:t>
                </a:r>
                <a14:m>
                  <m:oMath xmlns:m="http://schemas.openxmlformats.org/officeDocument/2006/math">
                    <m:r>
                      <a:rPr lang="en-US" altLang="hu-HU" sz="2400" b="1" i="1">
                        <a:latin typeface="Cambria Math"/>
                        <a:cs typeface="Times New Roman" panose="02020603050405020304" pitchFamily="18" charset="0"/>
                        <a:sym typeface="Symbol" pitchFamily="18" charset="2"/>
                      </a:rPr>
                      <m:t>𝒓</m:t>
                    </m:r>
                    <m:d>
                      <m:dPr>
                        <m:ctrlPr>
                          <a:rPr lang="en-US" altLang="hu-HU" sz="2400" i="1">
                            <a:latin typeface="Cambria Math"/>
                            <a:cs typeface="Times New Roman" panose="02020603050405020304" pitchFamily="18" charset="0"/>
                            <a:sym typeface="Symbol" pitchFamily="18" charset="2"/>
                          </a:rPr>
                        </m:ctrlPr>
                      </m:dPr>
                      <m:e>
                        <m:r>
                          <a:rPr lang="en-US" altLang="hu-HU" sz="2400" i="1">
                            <a:latin typeface="Cambria Math"/>
                            <a:cs typeface="Times New Roman" panose="02020603050405020304" pitchFamily="18" charset="0"/>
                            <a:sym typeface="Symbol" pitchFamily="18" charset="2"/>
                          </a:rPr>
                          <m:t>𝑡</m:t>
                        </m:r>
                      </m:e>
                    </m:d>
                    <m:r>
                      <a:rPr lang="en-US" altLang="hu-HU" sz="2400" i="1">
                        <a:latin typeface="Cambria Math"/>
                        <a:cs typeface="Times New Roman" panose="02020603050405020304" pitchFamily="18" charset="0"/>
                        <a:sym typeface="Symbol" pitchFamily="18" charset="2"/>
                      </a:rPr>
                      <m:t>=</m:t>
                    </m:r>
                    <m:d>
                      <m:dPr>
                        <m:ctrlPr>
                          <a:rPr lang="en-US" altLang="hu-HU" sz="2400" i="1" smtClean="0">
                            <a:latin typeface="Cambria Math"/>
                            <a:cs typeface="Times New Roman" panose="02020603050405020304" pitchFamily="18" charset="0"/>
                            <a:sym typeface="Symbol" pitchFamily="18" charset="2"/>
                          </a:rPr>
                        </m:ctrlPr>
                      </m:dPr>
                      <m:e>
                        <m:nary>
                          <m:naryPr>
                            <m:chr m:val="∑"/>
                            <m:supHide m:val="on"/>
                            <m:ctrlPr>
                              <a:rPr lang="en-US" altLang="hu-HU" sz="2400" i="1">
                                <a:latin typeface="Cambria Math"/>
                                <a:cs typeface="Times New Roman" panose="02020603050405020304" pitchFamily="18" charset="0"/>
                                <a:sym typeface="Symbol" pitchFamily="18" charset="2"/>
                              </a:rPr>
                            </m:ctrlPr>
                          </m:naryPr>
                          <m:sub>
                            <m:r>
                              <m:rPr>
                                <m:brk m:alnAt="7"/>
                              </m:rPr>
                              <a:rPr lang="en-US" altLang="hu-HU" sz="2400" i="1">
                                <a:latin typeface="Cambria Math"/>
                                <a:cs typeface="Times New Roman" panose="02020603050405020304" pitchFamily="18" charset="0"/>
                                <a:sym typeface="Symbol" pitchFamily="18" charset="2"/>
                              </a:rPr>
                              <m:t>𝑖</m:t>
                            </m:r>
                          </m:sub>
                          <m:sup/>
                          <m:e>
                            <m:sSub>
                              <m:sSubPr>
                                <m:ctrlPr>
                                  <a:rPr lang="en-US" altLang="hu-HU" sz="2400" i="1">
                                    <a:latin typeface="Cambria Math"/>
                                    <a:cs typeface="Times New Roman" panose="02020603050405020304" pitchFamily="18" charset="0"/>
                                    <a:sym typeface="Symbol" pitchFamily="18" charset="2"/>
                                  </a:rPr>
                                </m:ctrlPr>
                              </m:sSubPr>
                              <m:e>
                                <m:r>
                                  <a:rPr lang="en-US" altLang="hu-HU" sz="2400" i="1">
                                    <a:latin typeface="Cambria Math"/>
                                    <a:cs typeface="Times New Roman" panose="02020603050405020304" pitchFamily="18" charset="0"/>
                                    <a:sym typeface="Symbol" pitchFamily="18" charset="2"/>
                                  </a:rPr>
                                  <m:t>𝑎</m:t>
                                </m:r>
                              </m:e>
                              <m:sub>
                                <m:r>
                                  <a:rPr lang="en-US" altLang="hu-HU" sz="2400" i="1">
                                    <a:latin typeface="Cambria Math"/>
                                    <a:cs typeface="Times New Roman" panose="02020603050405020304" pitchFamily="18" charset="0"/>
                                    <a:sym typeface="Symbol" pitchFamily="18" charset="2"/>
                                  </a:rPr>
                                  <m:t>𝑖</m:t>
                                </m:r>
                              </m:sub>
                            </m:sSub>
                            <m:sSup>
                              <m:sSupPr>
                                <m:ctrlPr>
                                  <a:rPr lang="en-US" altLang="hu-HU" sz="2400" i="1">
                                    <a:latin typeface="Cambria Math"/>
                                    <a:cs typeface="Times New Roman" panose="02020603050405020304" pitchFamily="18" charset="0"/>
                                    <a:sym typeface="Symbol" pitchFamily="18" charset="2"/>
                                  </a:rPr>
                                </m:ctrlPr>
                              </m:sSupPr>
                              <m:e>
                                <m:r>
                                  <a:rPr lang="en-US" altLang="hu-HU" sz="2400" i="1">
                                    <a:latin typeface="Cambria Math"/>
                                    <a:cs typeface="Times New Roman" panose="02020603050405020304" pitchFamily="18" charset="0"/>
                                    <a:sym typeface="Symbol" pitchFamily="18" charset="2"/>
                                  </a:rPr>
                                  <m:t>𝑡</m:t>
                                </m:r>
                              </m:e>
                              <m:sup>
                                <m:r>
                                  <a:rPr lang="en-US" altLang="hu-HU" sz="2400" i="1">
                                    <a:latin typeface="Cambria Math"/>
                                    <a:cs typeface="Times New Roman" panose="02020603050405020304" pitchFamily="18" charset="0"/>
                                    <a:sym typeface="Symbol" pitchFamily="18" charset="2"/>
                                  </a:rPr>
                                  <m:t>𝑖</m:t>
                                </m:r>
                              </m:sup>
                            </m:sSup>
                          </m:e>
                        </m:nary>
                        <m:r>
                          <a:rPr lang="en-US" altLang="hu-HU" sz="2400" b="0" i="1" smtClean="0">
                            <a:latin typeface="Cambria Math"/>
                            <a:cs typeface="Times New Roman" panose="02020603050405020304" pitchFamily="18" charset="0"/>
                            <a:sym typeface="Symbol" pitchFamily="18" charset="2"/>
                          </a:rPr>
                          <m:t>,  </m:t>
                        </m:r>
                        <m:nary>
                          <m:naryPr>
                            <m:chr m:val="∑"/>
                            <m:supHide m:val="on"/>
                            <m:ctrlPr>
                              <a:rPr lang="en-US" altLang="hu-HU" sz="2400" i="1">
                                <a:latin typeface="Cambria Math"/>
                                <a:cs typeface="Times New Roman" panose="02020603050405020304" pitchFamily="18" charset="0"/>
                                <a:sym typeface="Symbol" pitchFamily="18" charset="2"/>
                              </a:rPr>
                            </m:ctrlPr>
                          </m:naryPr>
                          <m:sub>
                            <m:r>
                              <m:rPr>
                                <m:brk m:alnAt="7"/>
                              </m:rPr>
                              <a:rPr lang="en-US" altLang="hu-HU" sz="2400" i="1">
                                <a:latin typeface="Cambria Math"/>
                                <a:cs typeface="Times New Roman" panose="02020603050405020304" pitchFamily="18" charset="0"/>
                                <a:sym typeface="Symbol" pitchFamily="18" charset="2"/>
                              </a:rPr>
                              <m:t>𝑖</m:t>
                            </m:r>
                          </m:sub>
                          <m:sup/>
                          <m:e>
                            <m:sSub>
                              <m:sSubPr>
                                <m:ctrlPr>
                                  <a:rPr lang="en-US" altLang="hu-HU" sz="2400" i="1">
                                    <a:latin typeface="Cambria Math"/>
                                    <a:cs typeface="Times New Roman" panose="02020603050405020304" pitchFamily="18" charset="0"/>
                                    <a:sym typeface="Symbol" pitchFamily="18" charset="2"/>
                                  </a:rPr>
                                </m:ctrlPr>
                              </m:sSubPr>
                              <m:e>
                                <m:r>
                                  <a:rPr lang="en-US" altLang="hu-HU" sz="2400" b="0" i="1" smtClean="0">
                                    <a:latin typeface="Cambria Math"/>
                                    <a:cs typeface="Times New Roman" panose="02020603050405020304" pitchFamily="18" charset="0"/>
                                    <a:sym typeface="Symbol" pitchFamily="18" charset="2"/>
                                  </a:rPr>
                                  <m:t>𝑏</m:t>
                                </m:r>
                              </m:e>
                              <m:sub>
                                <m:r>
                                  <a:rPr lang="en-US" altLang="hu-HU" sz="2400" i="1">
                                    <a:latin typeface="Cambria Math"/>
                                    <a:cs typeface="Times New Roman" panose="02020603050405020304" pitchFamily="18" charset="0"/>
                                    <a:sym typeface="Symbol" pitchFamily="18" charset="2"/>
                                  </a:rPr>
                                  <m:t>𝑖</m:t>
                                </m:r>
                              </m:sub>
                            </m:sSub>
                            <m:sSup>
                              <m:sSupPr>
                                <m:ctrlPr>
                                  <a:rPr lang="en-US" altLang="hu-HU" sz="2400" i="1">
                                    <a:latin typeface="Cambria Math"/>
                                    <a:cs typeface="Times New Roman" panose="02020603050405020304" pitchFamily="18" charset="0"/>
                                    <a:sym typeface="Symbol" pitchFamily="18" charset="2"/>
                                  </a:rPr>
                                </m:ctrlPr>
                              </m:sSupPr>
                              <m:e>
                                <m:r>
                                  <a:rPr lang="en-US" altLang="hu-HU" sz="2400" i="1">
                                    <a:latin typeface="Cambria Math"/>
                                    <a:cs typeface="Times New Roman" panose="02020603050405020304" pitchFamily="18" charset="0"/>
                                    <a:sym typeface="Symbol" pitchFamily="18" charset="2"/>
                                  </a:rPr>
                                  <m:t>𝑡</m:t>
                                </m:r>
                              </m:e>
                              <m:sup>
                                <m:r>
                                  <a:rPr lang="en-US" altLang="hu-HU" sz="2400" i="1">
                                    <a:latin typeface="Cambria Math"/>
                                    <a:cs typeface="Times New Roman" panose="02020603050405020304" pitchFamily="18" charset="0"/>
                                    <a:sym typeface="Symbol" pitchFamily="18" charset="2"/>
                                  </a:rPr>
                                  <m:t>𝑖</m:t>
                                </m:r>
                              </m:sup>
                            </m:sSup>
                            <m:r>
                              <a:rPr lang="en-US" altLang="hu-HU" sz="2400" b="0" i="1" smtClean="0">
                                <a:latin typeface="Cambria Math"/>
                                <a:cs typeface="Times New Roman" panose="02020603050405020304" pitchFamily="18" charset="0"/>
                                <a:sym typeface="Symbol" pitchFamily="18" charset="2"/>
                              </a:rPr>
                              <m:t>,  </m:t>
                            </m:r>
                            <m:nary>
                              <m:naryPr>
                                <m:chr m:val="∑"/>
                                <m:supHide m:val="on"/>
                                <m:ctrlPr>
                                  <a:rPr lang="en-US" altLang="hu-HU" sz="2400" i="1">
                                    <a:latin typeface="Cambria Math"/>
                                    <a:cs typeface="Times New Roman" panose="02020603050405020304" pitchFamily="18" charset="0"/>
                                    <a:sym typeface="Symbol" pitchFamily="18" charset="2"/>
                                  </a:rPr>
                                </m:ctrlPr>
                              </m:naryPr>
                              <m:sub>
                                <m:r>
                                  <m:rPr>
                                    <m:brk m:alnAt="7"/>
                                  </m:rPr>
                                  <a:rPr lang="en-US" altLang="hu-HU" sz="2400" i="1">
                                    <a:latin typeface="Cambria Math"/>
                                    <a:cs typeface="Times New Roman" panose="02020603050405020304" pitchFamily="18" charset="0"/>
                                    <a:sym typeface="Symbol" pitchFamily="18" charset="2"/>
                                  </a:rPr>
                                  <m:t>𝑖</m:t>
                                </m:r>
                              </m:sub>
                              <m:sup/>
                              <m:e>
                                <m:sSub>
                                  <m:sSubPr>
                                    <m:ctrlPr>
                                      <a:rPr lang="en-US" altLang="hu-HU" sz="2400" i="1">
                                        <a:latin typeface="Cambria Math"/>
                                        <a:cs typeface="Times New Roman" panose="02020603050405020304" pitchFamily="18" charset="0"/>
                                        <a:sym typeface="Symbol" pitchFamily="18" charset="2"/>
                                      </a:rPr>
                                    </m:ctrlPr>
                                  </m:sSubPr>
                                  <m:e>
                                    <m:r>
                                      <a:rPr lang="en-US" altLang="hu-HU" sz="2400" b="0" i="1" smtClean="0">
                                        <a:latin typeface="Cambria Math"/>
                                        <a:cs typeface="Times New Roman" panose="02020603050405020304" pitchFamily="18" charset="0"/>
                                        <a:sym typeface="Symbol" pitchFamily="18" charset="2"/>
                                      </a:rPr>
                                      <m:t>𝑐</m:t>
                                    </m:r>
                                  </m:e>
                                  <m:sub>
                                    <m:r>
                                      <a:rPr lang="en-US" altLang="hu-HU" sz="2400" i="1">
                                        <a:latin typeface="Cambria Math"/>
                                        <a:cs typeface="Times New Roman" panose="02020603050405020304" pitchFamily="18" charset="0"/>
                                        <a:sym typeface="Symbol" pitchFamily="18" charset="2"/>
                                      </a:rPr>
                                      <m:t>𝑖</m:t>
                                    </m:r>
                                  </m:sub>
                                </m:sSub>
                                <m:sSup>
                                  <m:sSupPr>
                                    <m:ctrlPr>
                                      <a:rPr lang="en-US" altLang="hu-HU" sz="2400" i="1">
                                        <a:latin typeface="Cambria Math"/>
                                        <a:cs typeface="Times New Roman" panose="02020603050405020304" pitchFamily="18" charset="0"/>
                                        <a:sym typeface="Symbol" pitchFamily="18" charset="2"/>
                                      </a:rPr>
                                    </m:ctrlPr>
                                  </m:sSupPr>
                                  <m:e>
                                    <m:r>
                                      <a:rPr lang="en-US" altLang="hu-HU" sz="2400" i="1">
                                        <a:latin typeface="Cambria Math"/>
                                        <a:cs typeface="Times New Roman" panose="02020603050405020304" pitchFamily="18" charset="0"/>
                                        <a:sym typeface="Symbol" pitchFamily="18" charset="2"/>
                                      </a:rPr>
                                      <m:t>𝑡</m:t>
                                    </m:r>
                                  </m:e>
                                  <m:sup>
                                    <m:r>
                                      <a:rPr lang="en-US" altLang="hu-HU" sz="2400" i="1">
                                        <a:latin typeface="Cambria Math"/>
                                        <a:cs typeface="Times New Roman" panose="02020603050405020304" pitchFamily="18" charset="0"/>
                                        <a:sym typeface="Symbol" pitchFamily="18" charset="2"/>
                                      </a:rPr>
                                      <m:t>𝑖</m:t>
                                    </m:r>
                                  </m:sup>
                                </m:sSup>
                              </m:e>
                            </m:nary>
                          </m:e>
                        </m:nary>
                      </m:e>
                    </m:d>
                  </m:oMath>
                </a14:m>
                <a:r>
                  <a:rPr lang="hu-HU" altLang="hu-HU" sz="2400" i="1" dirty="0" smtClean="0">
                    <a:latin typeface="Times New Roman" panose="02020603050405020304" pitchFamily="18" charset="0"/>
                    <a:cs typeface="Times New Roman" panose="02020603050405020304" pitchFamily="18" charset="0"/>
                  </a:rPr>
                  <a:t>, </a:t>
                </a:r>
                <a:r>
                  <a:rPr lang="hu-HU" altLang="hu-HU" sz="2400" dirty="0" smtClean="0"/>
                  <a:t>amelyre</a:t>
                </a:r>
                <a:r>
                  <a:rPr lang="en-US" altLang="hu-HU" sz="2400" b="1" dirty="0" smtClean="0"/>
                  <a:t> </a:t>
                </a:r>
                <a:endParaRPr lang="hu-HU" altLang="hu-HU" sz="2400" b="1" dirty="0" smtClean="0"/>
              </a:p>
              <a:p>
                <a:pPr marL="0" indent="0">
                  <a:spcBef>
                    <a:spcPts val="300"/>
                  </a:spcBef>
                  <a:spcAft>
                    <a:spcPts val="300"/>
                  </a:spcAft>
                  <a:buNone/>
                </a:pPr>
                <a:r>
                  <a:rPr lang="hu-HU" altLang="hu-HU" sz="2400" b="1" dirty="0" smtClean="0"/>
                  <a:t>	</a:t>
                </a:r>
                <a14:m>
                  <m:oMath xmlns:m="http://schemas.openxmlformats.org/officeDocument/2006/math">
                    <m:sSub>
                      <m:sSubPr>
                        <m:ctrlPr>
                          <a:rPr lang="en-US" altLang="hu-HU" sz="2400" b="1" i="1">
                            <a:latin typeface="Cambria Math"/>
                          </a:rPr>
                        </m:ctrlPr>
                      </m:sSubPr>
                      <m:e>
                        <m:r>
                          <a:rPr lang="en-US" altLang="hu-HU" sz="2400" b="1" i="1">
                            <a:latin typeface="Cambria Math"/>
                            <a:cs typeface="Times New Roman" panose="02020603050405020304" pitchFamily="18" charset="0"/>
                            <a:sym typeface="Symbol" pitchFamily="18" charset="2"/>
                          </a:rPr>
                          <m:t>𝒓</m:t>
                        </m:r>
                        <m:d>
                          <m:dPr>
                            <m:ctrlPr>
                              <a:rPr lang="en-US" altLang="hu-HU" sz="2400" i="1">
                                <a:latin typeface="Cambria Math"/>
                                <a:cs typeface="Times New Roman" panose="02020603050405020304" pitchFamily="18" charset="0"/>
                                <a:sym typeface="Symbol" pitchFamily="18" charset="2"/>
                              </a:rPr>
                            </m:ctrlPr>
                          </m:dPr>
                          <m:e>
                            <m:sSub>
                              <m:sSubPr>
                                <m:ctrlPr>
                                  <a:rPr lang="en-US" altLang="hu-HU" sz="2400" b="1" i="1">
                                    <a:latin typeface="Cambria Math"/>
                                  </a:rPr>
                                </m:ctrlPr>
                              </m:sSubPr>
                              <m:e>
                                <m:r>
                                  <a:rPr lang="en-US" altLang="hu-HU" sz="2400" i="1">
                                    <a:latin typeface="Cambria Math"/>
                                  </a:rPr>
                                  <m:t>𝑡</m:t>
                                </m:r>
                              </m:e>
                              <m:sub>
                                <m:r>
                                  <a:rPr lang="en-US" altLang="hu-HU" sz="2400" i="1">
                                    <a:latin typeface="Cambria Math"/>
                                  </a:rPr>
                                  <m:t>1</m:t>
                                </m:r>
                              </m:sub>
                            </m:sSub>
                          </m:e>
                        </m:d>
                        <m:r>
                          <a:rPr lang="en-US" altLang="hu-HU" sz="2400" b="1" i="1" smtClean="0">
                            <a:latin typeface="Cambria Math"/>
                            <a:cs typeface="Times New Roman" panose="02020603050405020304" pitchFamily="18" charset="0"/>
                            <a:sym typeface="Symbol" pitchFamily="18" charset="2"/>
                          </a:rPr>
                          <m:t>=</m:t>
                        </m:r>
                        <m:r>
                          <a:rPr lang="en-US" altLang="hu-HU" sz="2400" b="1" i="1">
                            <a:latin typeface="Cambria Math"/>
                          </a:rPr>
                          <m:t>𝒓</m:t>
                        </m:r>
                      </m:e>
                      <m:sub>
                        <m:r>
                          <a:rPr lang="en-US" altLang="hu-HU" sz="2400" i="1">
                            <a:latin typeface="Cambria Math"/>
                          </a:rPr>
                          <m:t>1</m:t>
                        </m:r>
                      </m:sub>
                    </m:sSub>
                    <m:r>
                      <a:rPr lang="en-US" altLang="hu-HU" sz="2400" b="1" i="1">
                        <a:latin typeface="Cambria Math"/>
                      </a:rPr>
                      <m:t>,</m:t>
                    </m:r>
                    <m:sSub>
                      <m:sSubPr>
                        <m:ctrlPr>
                          <a:rPr lang="en-US" altLang="hu-HU" sz="2400" b="1" i="1">
                            <a:latin typeface="Cambria Math"/>
                          </a:rPr>
                        </m:ctrlPr>
                      </m:sSubPr>
                      <m:e>
                        <m:r>
                          <a:rPr lang="en-US" altLang="hu-HU" sz="2400" b="1" i="1" smtClean="0">
                            <a:latin typeface="Cambria Math"/>
                          </a:rPr>
                          <m:t>  </m:t>
                        </m:r>
                        <m:r>
                          <a:rPr lang="en-US" altLang="hu-HU" sz="2400" b="1" i="1">
                            <a:latin typeface="Cambria Math"/>
                            <a:cs typeface="Times New Roman" panose="02020603050405020304" pitchFamily="18" charset="0"/>
                            <a:sym typeface="Symbol" pitchFamily="18" charset="2"/>
                          </a:rPr>
                          <m:t>𝒓</m:t>
                        </m:r>
                        <m:d>
                          <m:dPr>
                            <m:ctrlPr>
                              <a:rPr lang="en-US" altLang="hu-HU" sz="2400" i="1">
                                <a:latin typeface="Cambria Math"/>
                                <a:cs typeface="Times New Roman" panose="02020603050405020304" pitchFamily="18" charset="0"/>
                                <a:sym typeface="Symbol" pitchFamily="18" charset="2"/>
                              </a:rPr>
                            </m:ctrlPr>
                          </m:dPr>
                          <m:e>
                            <m:sSub>
                              <m:sSubPr>
                                <m:ctrlPr>
                                  <a:rPr lang="en-US" altLang="hu-HU" sz="2400" b="1" i="1">
                                    <a:latin typeface="Cambria Math"/>
                                  </a:rPr>
                                </m:ctrlPr>
                              </m:sSubPr>
                              <m:e>
                                <m:r>
                                  <a:rPr lang="en-US" altLang="hu-HU" sz="2400" i="1">
                                    <a:latin typeface="Cambria Math"/>
                                  </a:rPr>
                                  <m:t>𝑡</m:t>
                                </m:r>
                              </m:e>
                              <m:sub>
                                <m:r>
                                  <a:rPr lang="en-US" altLang="hu-HU" sz="2400" b="0" i="1" smtClean="0">
                                    <a:latin typeface="Cambria Math"/>
                                  </a:rPr>
                                  <m:t>2</m:t>
                                </m:r>
                              </m:sub>
                            </m:sSub>
                          </m:e>
                        </m:d>
                        <m:r>
                          <a:rPr lang="en-US" altLang="hu-HU" sz="2400" b="1" i="1" smtClean="0">
                            <a:latin typeface="Cambria Math"/>
                          </a:rPr>
                          <m:t>=</m:t>
                        </m:r>
                        <m:r>
                          <a:rPr lang="en-US" altLang="hu-HU" sz="2400" b="1" i="1">
                            <a:latin typeface="Cambria Math"/>
                          </a:rPr>
                          <m:t>𝒓</m:t>
                        </m:r>
                      </m:e>
                      <m:sub>
                        <m:r>
                          <a:rPr lang="en-US" altLang="hu-HU" sz="2400" i="1">
                            <a:latin typeface="Cambria Math"/>
                          </a:rPr>
                          <m:t>2</m:t>
                        </m:r>
                      </m:sub>
                    </m:sSub>
                    <m:r>
                      <a:rPr lang="en-US" altLang="hu-HU" sz="2400" b="1" i="1">
                        <a:latin typeface="Cambria Math"/>
                      </a:rPr>
                      <m:t>,</m:t>
                    </m:r>
                    <m:r>
                      <a:rPr lang="en-US" altLang="hu-HU" sz="2400" b="1" i="1" smtClean="0">
                        <a:latin typeface="Cambria Math"/>
                      </a:rPr>
                      <m:t>  </m:t>
                    </m:r>
                    <m:r>
                      <a:rPr lang="en-US" altLang="hu-HU" sz="2400" b="1" i="1">
                        <a:latin typeface="Cambria Math"/>
                      </a:rPr>
                      <m:t>…,</m:t>
                    </m:r>
                    <m:sSub>
                      <m:sSubPr>
                        <m:ctrlPr>
                          <a:rPr lang="en-US" altLang="hu-HU" sz="2400" b="1" i="1">
                            <a:latin typeface="Cambria Math"/>
                          </a:rPr>
                        </m:ctrlPr>
                      </m:sSubPr>
                      <m:e>
                        <m:r>
                          <a:rPr lang="en-US" altLang="hu-HU" sz="2400" b="1" i="1" smtClean="0">
                            <a:latin typeface="Cambria Math"/>
                          </a:rPr>
                          <m:t>  </m:t>
                        </m:r>
                        <m:r>
                          <a:rPr lang="en-US" altLang="hu-HU" sz="2400" b="1" i="1">
                            <a:latin typeface="Cambria Math"/>
                            <a:cs typeface="Times New Roman" panose="02020603050405020304" pitchFamily="18" charset="0"/>
                            <a:sym typeface="Symbol" pitchFamily="18" charset="2"/>
                          </a:rPr>
                          <m:t>𝒓</m:t>
                        </m:r>
                        <m:d>
                          <m:dPr>
                            <m:ctrlPr>
                              <a:rPr lang="en-US" altLang="hu-HU" sz="2400" i="1">
                                <a:latin typeface="Cambria Math"/>
                                <a:cs typeface="Times New Roman" panose="02020603050405020304" pitchFamily="18" charset="0"/>
                                <a:sym typeface="Symbol" pitchFamily="18" charset="2"/>
                              </a:rPr>
                            </m:ctrlPr>
                          </m:dPr>
                          <m:e>
                            <m:sSub>
                              <m:sSubPr>
                                <m:ctrlPr>
                                  <a:rPr lang="en-US" altLang="hu-HU" sz="2400" b="1" i="1">
                                    <a:latin typeface="Cambria Math"/>
                                  </a:rPr>
                                </m:ctrlPr>
                              </m:sSubPr>
                              <m:e>
                                <m:r>
                                  <a:rPr lang="en-US" altLang="hu-HU" sz="2400" i="1">
                                    <a:latin typeface="Cambria Math"/>
                                  </a:rPr>
                                  <m:t>𝑡</m:t>
                                </m:r>
                              </m:e>
                              <m:sub>
                                <m:r>
                                  <a:rPr lang="en-US" altLang="hu-HU" sz="2400" b="0" i="1" smtClean="0">
                                    <a:latin typeface="Cambria Math"/>
                                  </a:rPr>
                                  <m:t>𝑛</m:t>
                                </m:r>
                              </m:sub>
                            </m:sSub>
                          </m:e>
                        </m:d>
                        <m:r>
                          <a:rPr lang="en-US" altLang="hu-HU" sz="2400" b="1" i="1">
                            <a:latin typeface="Cambria Math"/>
                          </a:rPr>
                          <m:t>=</m:t>
                        </m:r>
                        <m:r>
                          <a:rPr lang="en-US" altLang="hu-HU" sz="2400" b="1" i="1">
                            <a:latin typeface="Cambria Math"/>
                          </a:rPr>
                          <m:t>𝒓</m:t>
                        </m:r>
                      </m:e>
                      <m:sub>
                        <m:r>
                          <a:rPr lang="en-US" altLang="hu-HU" sz="2400" b="0" i="1" smtClean="0">
                            <a:latin typeface="Cambria Math"/>
                          </a:rPr>
                          <m:t>𝑛</m:t>
                        </m:r>
                      </m:sub>
                    </m:sSub>
                  </m:oMath>
                </a14:m>
                <a:r>
                  <a:rPr lang="hu-HU" altLang="hu-HU" sz="2400" dirty="0" smtClean="0">
                    <a:latin typeface="Times New Roman" panose="02020603050405020304" pitchFamily="18" charset="0"/>
                    <a:cs typeface="Times New Roman" panose="02020603050405020304" pitchFamily="18" charset="0"/>
                  </a:rPr>
                  <a:t> </a:t>
                </a:r>
              </a:p>
              <a:p>
                <a:r>
                  <a:rPr lang="hu-HU" altLang="hu-HU" sz="2400" dirty="0"/>
                  <a:t>Hányad fokú a polinom</a:t>
                </a:r>
                <a:r>
                  <a:rPr lang="hu-HU" altLang="hu-HU" sz="2400" dirty="0" smtClean="0"/>
                  <a:t>?  </a:t>
                </a:r>
                <a14:m>
                  <m:oMath xmlns:m="http://schemas.openxmlformats.org/officeDocument/2006/math">
                    <m:r>
                      <a:rPr lang="en-US" altLang="hu-HU" sz="2400" b="0" i="1" smtClean="0">
                        <a:latin typeface="Cambria Math"/>
                      </a:rPr>
                      <m:t>𝑛</m:t>
                    </m:r>
                    <m:r>
                      <a:rPr lang="en-US" altLang="hu-HU" sz="2400" b="0" i="1" smtClean="0">
                        <a:latin typeface="Cambria Math"/>
                      </a:rPr>
                      <m:t>−1</m:t>
                    </m:r>
                  </m:oMath>
                </a14:m>
                <a:endParaRPr lang="hu-HU" altLang="hu-HU" sz="2400" dirty="0" smtClean="0">
                  <a:latin typeface="Times New Roman" panose="02020603050405020304" pitchFamily="18" charset="0"/>
                  <a:cs typeface="Times New Roman" panose="02020603050405020304" pitchFamily="18" charset="0"/>
                </a:endParaRPr>
              </a:p>
              <a:p>
                <a:pPr>
                  <a:buFontTx/>
                  <a:buNone/>
                </a:pPr>
                <a:endParaRPr lang="hu-HU" altLang="hu-HU" sz="2800" i="1" baseline="-25000" dirty="0" smtClean="0">
                  <a:latin typeface="Times New Roman" panose="02020603050405020304" pitchFamily="18" charset="0"/>
                  <a:cs typeface="Times New Roman" panose="02020603050405020304" pitchFamily="18" charset="0"/>
                </a:endParaRPr>
              </a:p>
              <a:p>
                <a:pPr lvl="1"/>
                <a:endParaRPr lang="hu-HU" altLang="hu-HU" sz="1800" i="1" dirty="0" smtClean="0"/>
              </a:p>
            </p:txBody>
          </p:sp>
        </mc:Choice>
        <mc:Fallback xmlns="">
          <p:sp>
            <p:nvSpPr>
              <p:cNvPr id="8196" name="Rectangle 3"/>
              <p:cNvSpPr>
                <a:spLocks noGrp="1" noRot="1" noChangeAspect="1" noMove="1" noResize="1" noEditPoints="1" noAdjustHandles="1" noChangeArrowheads="1" noChangeShapeType="1" noTextEdit="1"/>
              </p:cNvSpPr>
              <p:nvPr>
                <p:ph idx="1"/>
              </p:nvPr>
            </p:nvSpPr>
            <p:spPr>
              <a:xfrm>
                <a:off x="229401" y="1491630"/>
                <a:ext cx="8229600" cy="1526438"/>
              </a:xfrm>
              <a:blipFill rotWithShape="1">
                <a:blip r:embed="rId4"/>
                <a:stretch>
                  <a:fillRect l="-1037" t="-1600" b="-5200"/>
                </a:stretch>
              </a:blipFill>
            </p:spPr>
            <p:txBody>
              <a:bodyPr/>
              <a:lstStyle/>
              <a:p>
                <a:r>
                  <a:rPr lang="en-US">
                    <a:noFill/>
                  </a:rPr>
                  <a:t> </a:t>
                </a:r>
              </a:p>
            </p:txBody>
          </p:sp>
        </mc:Fallback>
      </mc:AlternateContent>
      <p:sp>
        <p:nvSpPr>
          <p:cNvPr id="8197" name="Oval 18"/>
          <p:cNvSpPr>
            <a:spLocks noChangeArrowheads="1"/>
          </p:cNvSpPr>
          <p:nvPr/>
        </p:nvSpPr>
        <p:spPr bwMode="auto">
          <a:xfrm>
            <a:off x="286312" y="908559"/>
            <a:ext cx="152400" cy="1143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sz="2000"/>
          </a:p>
        </p:txBody>
      </p:sp>
      <p:sp>
        <p:nvSpPr>
          <p:cNvPr id="8198" name="Oval 19"/>
          <p:cNvSpPr>
            <a:spLocks noChangeArrowheads="1"/>
          </p:cNvSpPr>
          <p:nvPr/>
        </p:nvSpPr>
        <p:spPr bwMode="auto">
          <a:xfrm>
            <a:off x="1124512" y="337059"/>
            <a:ext cx="152400" cy="1143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sz="2000"/>
          </a:p>
        </p:txBody>
      </p:sp>
      <p:sp>
        <p:nvSpPr>
          <p:cNvPr id="8199" name="Oval 20"/>
          <p:cNvSpPr>
            <a:spLocks noChangeArrowheads="1"/>
          </p:cNvSpPr>
          <p:nvPr/>
        </p:nvSpPr>
        <p:spPr bwMode="auto">
          <a:xfrm>
            <a:off x="2572312" y="337059"/>
            <a:ext cx="152400" cy="1143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sz="2000"/>
          </a:p>
        </p:txBody>
      </p:sp>
      <p:sp>
        <p:nvSpPr>
          <p:cNvPr id="8200" name="Oval 21"/>
          <p:cNvSpPr>
            <a:spLocks noChangeArrowheads="1"/>
          </p:cNvSpPr>
          <p:nvPr/>
        </p:nvSpPr>
        <p:spPr bwMode="auto">
          <a:xfrm>
            <a:off x="3867712" y="908559"/>
            <a:ext cx="152400" cy="1143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sz="2000"/>
          </a:p>
        </p:txBody>
      </p:sp>
      <mc:AlternateContent xmlns:mc="http://schemas.openxmlformats.org/markup-compatibility/2006" xmlns:a14="http://schemas.microsoft.com/office/drawing/2010/main">
        <mc:Choice Requires="a14">
          <p:sp>
            <p:nvSpPr>
              <p:cNvPr id="8201" name="Rectangle 25"/>
              <p:cNvSpPr>
                <a:spLocks noChangeArrowheads="1"/>
              </p:cNvSpPr>
              <p:nvPr/>
            </p:nvSpPr>
            <p:spPr bwMode="auto">
              <a:xfrm>
                <a:off x="35496" y="480702"/>
                <a:ext cx="536557"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b>
                        <m:sSubPr>
                          <m:ctrlPr>
                            <a:rPr lang="en-US" altLang="hu-HU" b="1" i="1" smtClean="0">
                              <a:latin typeface="Cambria Math"/>
                            </a:rPr>
                          </m:ctrlPr>
                        </m:sSubPr>
                        <m:e>
                          <m:r>
                            <a:rPr lang="en-US" altLang="hu-HU" b="1" i="1" smtClean="0">
                              <a:latin typeface="Cambria Math"/>
                            </a:rPr>
                            <m:t>𝒓</m:t>
                          </m:r>
                        </m:e>
                        <m:sub>
                          <m:r>
                            <a:rPr lang="en-US" altLang="hu-HU" b="0" i="1" smtClean="0">
                              <a:latin typeface="Cambria Math"/>
                            </a:rPr>
                            <m:t>1</m:t>
                          </m:r>
                        </m:sub>
                      </m:sSub>
                    </m:oMath>
                  </m:oMathPara>
                </a14:m>
                <a:endParaRPr lang="hu-HU" altLang="hu-HU" sz="2800" baseline="-25000" dirty="0"/>
              </a:p>
            </p:txBody>
          </p:sp>
        </mc:Choice>
        <mc:Fallback xmlns="">
          <p:sp>
            <p:nvSpPr>
              <p:cNvPr id="8201" name="Rectangle 25"/>
              <p:cNvSpPr>
                <a:spLocks noRot="1" noChangeAspect="1" noMove="1" noResize="1" noEditPoints="1" noAdjustHandles="1" noChangeArrowheads="1" noChangeShapeType="1" noTextEdit="1"/>
              </p:cNvSpPr>
              <p:nvPr/>
            </p:nvSpPr>
            <p:spPr bwMode="auto">
              <a:xfrm>
                <a:off x="35496" y="480702"/>
                <a:ext cx="536557" cy="453137"/>
              </a:xfrm>
              <a:prstGeom prst="rect">
                <a:avLst/>
              </a:prstGeom>
              <a:blipFill rotWithShape="1">
                <a:blip r:embed="rId5"/>
                <a:stretch>
                  <a:fillRect b="-40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07" name="Rectangle 36"/>
              <p:cNvSpPr>
                <a:spLocks noChangeArrowheads="1"/>
              </p:cNvSpPr>
              <p:nvPr/>
            </p:nvSpPr>
            <p:spPr bwMode="auto">
              <a:xfrm>
                <a:off x="2094070" y="624000"/>
                <a:ext cx="893257"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lvl="1" indent="0"/>
                <a14:m>
                  <m:oMath xmlns:m="http://schemas.openxmlformats.org/officeDocument/2006/math">
                    <m:r>
                      <a:rPr lang="en-US" altLang="hu-HU" b="1" i="1">
                        <a:latin typeface="Cambria Math"/>
                        <a:cs typeface="Times New Roman" panose="02020603050405020304" pitchFamily="18" charset="0"/>
                        <a:sym typeface="Symbol" pitchFamily="18" charset="2"/>
                      </a:rPr>
                      <m:t>𝒓</m:t>
                    </m:r>
                    <m:d>
                      <m:dPr>
                        <m:ctrlPr>
                          <a:rPr lang="en-US" altLang="hu-HU" i="1">
                            <a:latin typeface="Cambria Math"/>
                            <a:cs typeface="Times New Roman" panose="02020603050405020304" pitchFamily="18" charset="0"/>
                            <a:sym typeface="Symbol" pitchFamily="18" charset="2"/>
                          </a:rPr>
                        </m:ctrlPr>
                      </m:dPr>
                      <m:e>
                        <m:r>
                          <a:rPr lang="en-US" altLang="hu-HU" i="1">
                            <a:latin typeface="Cambria Math"/>
                            <a:cs typeface="Times New Roman" panose="02020603050405020304" pitchFamily="18" charset="0"/>
                            <a:sym typeface="Symbol" pitchFamily="18" charset="2"/>
                          </a:rPr>
                          <m:t>𝑡</m:t>
                        </m:r>
                      </m:e>
                    </m:d>
                  </m:oMath>
                </a14:m>
                <a:r>
                  <a:rPr lang="hu-HU" altLang="hu-HU" sz="2800" dirty="0" smtClean="0"/>
                  <a:t>?</a:t>
                </a:r>
                <a:endParaRPr lang="hu-HU" altLang="hu-HU" sz="2800" dirty="0"/>
              </a:p>
            </p:txBody>
          </p:sp>
        </mc:Choice>
        <mc:Fallback xmlns="">
          <p:sp>
            <p:nvSpPr>
              <p:cNvPr id="8207" name="Rectangle 36"/>
              <p:cNvSpPr>
                <a:spLocks noRot="1" noChangeAspect="1" noMove="1" noResize="1" noEditPoints="1" noAdjustHandles="1" noChangeArrowheads="1" noChangeShapeType="1" noTextEdit="1"/>
              </p:cNvSpPr>
              <p:nvPr/>
            </p:nvSpPr>
            <p:spPr bwMode="auto">
              <a:xfrm>
                <a:off x="2094070" y="624000"/>
                <a:ext cx="893257" cy="523220"/>
              </a:xfrm>
              <a:prstGeom prst="rect">
                <a:avLst/>
              </a:prstGeom>
              <a:blipFill rotWithShape="1">
                <a:blip r:embed="rId6"/>
                <a:stretch>
                  <a:fillRect t="-11628" r="-13014" b="-3139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8208" name="Rectangle 37"/>
          <p:cNvSpPr>
            <a:spLocks noChangeArrowheads="1"/>
          </p:cNvSpPr>
          <p:nvPr/>
        </p:nvSpPr>
        <p:spPr bwMode="auto">
          <a:xfrm>
            <a:off x="35496" y="29878"/>
            <a:ext cx="4201232" cy="141092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sz="2000"/>
          </a:p>
        </p:txBody>
      </p:sp>
      <mc:AlternateContent xmlns:mc="http://schemas.openxmlformats.org/markup-compatibility/2006" xmlns:a14="http://schemas.microsoft.com/office/drawing/2010/main">
        <mc:Choice Requires="a14">
          <p:sp>
            <p:nvSpPr>
              <p:cNvPr id="35" name="Rectangle 11"/>
              <p:cNvSpPr>
                <a:spLocks noChangeArrowheads="1"/>
              </p:cNvSpPr>
              <p:nvPr/>
            </p:nvSpPr>
            <p:spPr bwMode="auto">
              <a:xfrm>
                <a:off x="7699625" y="3807718"/>
                <a:ext cx="1469248"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dirty="0" smtClean="0"/>
                  <a:t>1 ha</a:t>
                </a:r>
                <a:r>
                  <a:rPr lang="hu-HU" altLang="hu-HU" i="1" dirty="0" smtClean="0"/>
                  <a:t> </a:t>
                </a:r>
                <a14:m>
                  <m:oMath xmlns:m="http://schemas.openxmlformats.org/officeDocument/2006/math">
                    <m:r>
                      <a:rPr lang="en-US" altLang="hu-HU" b="0" i="1" smtClean="0">
                        <a:latin typeface="Cambria Math"/>
                      </a:rPr>
                      <m:t>𝑖</m:t>
                    </m:r>
                    <m:r>
                      <a:rPr lang="en-US" altLang="hu-HU" b="0" i="1" smtClean="0">
                        <a:latin typeface="Cambria Math"/>
                      </a:rPr>
                      <m:t>=</m:t>
                    </m:r>
                    <m:r>
                      <a:rPr lang="en-US" altLang="hu-HU" b="0" i="1" smtClean="0">
                        <a:latin typeface="Cambria Math"/>
                      </a:rPr>
                      <m:t>𝑘</m:t>
                    </m:r>
                  </m:oMath>
                </a14:m>
                <a:endParaRPr lang="hu-HU" altLang="hu-HU" dirty="0"/>
              </a:p>
            </p:txBody>
          </p:sp>
        </mc:Choice>
        <mc:Fallback xmlns="">
          <p:sp>
            <p:nvSpPr>
              <p:cNvPr id="35" name="Rectangle 11"/>
              <p:cNvSpPr>
                <a:spLocks noRot="1" noChangeAspect="1" noMove="1" noResize="1" noEditPoints="1" noAdjustHandles="1" noChangeArrowheads="1" noChangeShapeType="1" noTextEdit="1"/>
              </p:cNvSpPr>
              <p:nvPr/>
            </p:nvSpPr>
            <p:spPr bwMode="auto">
              <a:xfrm>
                <a:off x="7699625" y="3807718"/>
                <a:ext cx="1469248" cy="461665"/>
              </a:xfrm>
              <a:prstGeom prst="rect">
                <a:avLst/>
              </a:prstGeom>
              <a:blipFill>
                <a:blip r:embed="rId7"/>
                <a:stretch>
                  <a:fillRect l="-5809" t="-10667" r="-415" b="-30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6" name="Rectangle 12"/>
              <p:cNvSpPr>
                <a:spLocks noChangeArrowheads="1"/>
              </p:cNvSpPr>
              <p:nvPr/>
            </p:nvSpPr>
            <p:spPr bwMode="auto">
              <a:xfrm>
                <a:off x="7706503" y="4334593"/>
                <a:ext cx="1546193"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GB" altLang="hu-HU" dirty="0"/>
                  <a:t>0</a:t>
                </a:r>
                <a:r>
                  <a:rPr lang="hu-HU" altLang="hu-HU" dirty="0"/>
                  <a:t> </a:t>
                </a:r>
                <a:r>
                  <a:rPr lang="hu-HU" altLang="hu-HU" dirty="0" smtClean="0"/>
                  <a:t>ha</a:t>
                </a:r>
                <a:r>
                  <a:rPr lang="hu-HU" altLang="hu-HU" i="1" dirty="0" smtClean="0"/>
                  <a:t> </a:t>
                </a:r>
                <a14:m>
                  <m:oMath xmlns:m="http://schemas.openxmlformats.org/officeDocument/2006/math">
                    <m:r>
                      <a:rPr lang="en-US" altLang="hu-HU" i="1">
                        <a:latin typeface="Cambria Math"/>
                      </a:rPr>
                      <m:t>𝑖</m:t>
                    </m:r>
                    <m:r>
                      <a:rPr lang="en-US" altLang="hu-HU" i="1" smtClean="0">
                        <a:latin typeface="Cambria Math"/>
                        <a:ea typeface="Cambria Math"/>
                      </a:rPr>
                      <m:t>≠</m:t>
                    </m:r>
                    <m:r>
                      <a:rPr lang="en-US" altLang="hu-HU" i="1">
                        <a:latin typeface="Cambria Math"/>
                      </a:rPr>
                      <m:t>𝑘</m:t>
                    </m:r>
                  </m:oMath>
                </a14:m>
                <a:r>
                  <a:rPr lang="hu-HU" altLang="hu-HU" i="1" dirty="0"/>
                  <a:t> </a:t>
                </a:r>
                <a:endParaRPr lang="hu-HU" altLang="hu-HU" dirty="0"/>
              </a:p>
            </p:txBody>
          </p:sp>
        </mc:Choice>
        <mc:Fallback xmlns="">
          <p:sp>
            <p:nvSpPr>
              <p:cNvPr id="36" name="Rectangle 12"/>
              <p:cNvSpPr>
                <a:spLocks noRot="1" noChangeAspect="1" noMove="1" noResize="1" noEditPoints="1" noAdjustHandles="1" noChangeArrowheads="1" noChangeShapeType="1" noTextEdit="1"/>
              </p:cNvSpPr>
              <p:nvPr/>
            </p:nvSpPr>
            <p:spPr bwMode="auto">
              <a:xfrm>
                <a:off x="7706503" y="4334593"/>
                <a:ext cx="1546193" cy="461665"/>
              </a:xfrm>
              <a:prstGeom prst="rect">
                <a:avLst/>
              </a:prstGeom>
              <a:blipFill>
                <a:blip r:embed="rId8"/>
                <a:stretch>
                  <a:fillRect l="-5906" t="-10526" b="-28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7" name="AutoShape 13"/>
          <p:cNvSpPr>
            <a:spLocks/>
          </p:cNvSpPr>
          <p:nvPr/>
        </p:nvSpPr>
        <p:spPr bwMode="auto">
          <a:xfrm>
            <a:off x="7523436" y="3807718"/>
            <a:ext cx="288925" cy="972740"/>
          </a:xfrm>
          <a:prstGeom prst="leftBrace">
            <a:avLst>
              <a:gd name="adj1" fmla="val 37408"/>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39" name="Line 16"/>
          <p:cNvSpPr>
            <a:spLocks noChangeShapeType="1"/>
          </p:cNvSpPr>
          <p:nvPr/>
        </p:nvSpPr>
        <p:spPr bwMode="auto">
          <a:xfrm flipH="1" flipV="1">
            <a:off x="6621463" y="3538636"/>
            <a:ext cx="4762" cy="377428"/>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40" name="Line 17"/>
          <p:cNvSpPr>
            <a:spLocks noChangeShapeType="1"/>
          </p:cNvSpPr>
          <p:nvPr/>
        </p:nvSpPr>
        <p:spPr bwMode="auto">
          <a:xfrm flipV="1">
            <a:off x="3911969" y="3435846"/>
            <a:ext cx="720725" cy="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pic>
        <p:nvPicPr>
          <p:cNvPr id="409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28384" y="-17265"/>
            <a:ext cx="1115617" cy="1357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5" name="Rectangle 25"/>
              <p:cNvSpPr>
                <a:spLocks noChangeArrowheads="1"/>
              </p:cNvSpPr>
              <p:nvPr/>
            </p:nvSpPr>
            <p:spPr bwMode="auto">
              <a:xfrm>
                <a:off x="715957" y="-20538"/>
                <a:ext cx="543675"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b>
                        <m:sSubPr>
                          <m:ctrlPr>
                            <a:rPr lang="en-US" altLang="hu-HU" b="1" i="1" smtClean="0">
                              <a:latin typeface="Cambria Math"/>
                            </a:rPr>
                          </m:ctrlPr>
                        </m:sSubPr>
                        <m:e>
                          <m:r>
                            <a:rPr lang="en-US" altLang="hu-HU" b="1" i="1" smtClean="0">
                              <a:latin typeface="Cambria Math"/>
                            </a:rPr>
                            <m:t>𝒓</m:t>
                          </m:r>
                        </m:e>
                        <m:sub>
                          <m:r>
                            <a:rPr lang="en-US" altLang="hu-HU" b="0" i="1" smtClean="0">
                              <a:latin typeface="Cambria Math"/>
                            </a:rPr>
                            <m:t>2</m:t>
                          </m:r>
                        </m:sub>
                      </m:sSub>
                    </m:oMath>
                  </m:oMathPara>
                </a14:m>
                <a:endParaRPr lang="hu-HU" altLang="hu-HU" sz="2800" baseline="-25000" dirty="0"/>
              </a:p>
            </p:txBody>
          </p:sp>
        </mc:Choice>
        <mc:Fallback xmlns="">
          <p:sp>
            <p:nvSpPr>
              <p:cNvPr id="45" name="Rectangle 25"/>
              <p:cNvSpPr>
                <a:spLocks noRot="1" noChangeAspect="1" noMove="1" noResize="1" noEditPoints="1" noAdjustHandles="1" noChangeArrowheads="1" noChangeShapeType="1" noTextEdit="1"/>
              </p:cNvSpPr>
              <p:nvPr/>
            </p:nvSpPr>
            <p:spPr bwMode="auto">
              <a:xfrm>
                <a:off x="715957" y="-20538"/>
                <a:ext cx="543675" cy="453137"/>
              </a:xfrm>
              <a:prstGeom prst="rect">
                <a:avLst/>
              </a:prstGeom>
              <a:blipFill>
                <a:blip r:embed="rId10"/>
                <a:stretch>
                  <a:fillRect b="-40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6" name="Rectangle 25"/>
              <p:cNvSpPr>
                <a:spLocks noChangeArrowheads="1"/>
              </p:cNvSpPr>
              <p:nvPr/>
            </p:nvSpPr>
            <p:spPr bwMode="auto">
              <a:xfrm>
                <a:off x="3754137" y="522380"/>
                <a:ext cx="563552"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b>
                        <m:sSubPr>
                          <m:ctrlPr>
                            <a:rPr lang="en-US" altLang="hu-HU" b="1" i="1" smtClean="0">
                              <a:latin typeface="Cambria Math"/>
                            </a:rPr>
                          </m:ctrlPr>
                        </m:sSubPr>
                        <m:e>
                          <m:r>
                            <a:rPr lang="en-US" altLang="hu-HU" b="1" i="1" smtClean="0">
                              <a:latin typeface="Cambria Math"/>
                            </a:rPr>
                            <m:t>𝒓</m:t>
                          </m:r>
                        </m:e>
                        <m:sub>
                          <m:r>
                            <a:rPr lang="en-US" altLang="hu-HU" b="0" i="1" smtClean="0">
                              <a:latin typeface="Cambria Math"/>
                            </a:rPr>
                            <m:t>𝑛</m:t>
                          </m:r>
                        </m:sub>
                      </m:sSub>
                    </m:oMath>
                  </m:oMathPara>
                </a14:m>
                <a:endParaRPr lang="hu-HU" altLang="hu-HU" sz="2800" baseline="-25000" dirty="0"/>
              </a:p>
            </p:txBody>
          </p:sp>
        </mc:Choice>
        <mc:Fallback xmlns="">
          <p:sp>
            <p:nvSpPr>
              <p:cNvPr id="46" name="Rectangle 25"/>
              <p:cNvSpPr>
                <a:spLocks noRot="1" noChangeAspect="1" noMove="1" noResize="1" noEditPoints="1" noAdjustHandles="1" noChangeArrowheads="1" noChangeShapeType="1" noTextEdit="1"/>
              </p:cNvSpPr>
              <p:nvPr/>
            </p:nvSpPr>
            <p:spPr bwMode="auto">
              <a:xfrm>
                <a:off x="3754137" y="522380"/>
                <a:ext cx="563552" cy="453137"/>
              </a:xfrm>
              <a:prstGeom prst="rect">
                <a:avLst/>
              </a:prstGeom>
              <a:blipFill rotWithShape="1">
                <a:blip r:embed="rId11"/>
                <a:stretch>
                  <a:fillRect b="-135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25"/>
              <p:cNvSpPr>
                <a:spLocks noChangeArrowheads="1"/>
              </p:cNvSpPr>
              <p:nvPr/>
            </p:nvSpPr>
            <p:spPr bwMode="auto">
              <a:xfrm>
                <a:off x="194318" y="973848"/>
                <a:ext cx="488788"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b>
                        <m:sSubPr>
                          <m:ctrlPr>
                            <a:rPr lang="en-US" altLang="hu-HU" b="1" i="1" smtClean="0">
                              <a:latin typeface="Cambria Math"/>
                            </a:rPr>
                          </m:ctrlPr>
                        </m:sSubPr>
                        <m:e>
                          <m:r>
                            <a:rPr lang="en-US" altLang="hu-HU" b="0" i="1" smtClean="0">
                              <a:latin typeface="Cambria Math"/>
                            </a:rPr>
                            <m:t>𝑡</m:t>
                          </m:r>
                        </m:e>
                        <m:sub>
                          <m:r>
                            <a:rPr lang="en-US" altLang="hu-HU" b="0" i="1" smtClean="0">
                              <a:latin typeface="Cambria Math"/>
                            </a:rPr>
                            <m:t>1</m:t>
                          </m:r>
                        </m:sub>
                      </m:sSub>
                    </m:oMath>
                  </m:oMathPara>
                </a14:m>
                <a:endParaRPr lang="hu-HU" altLang="hu-HU" sz="2800" baseline="-25000" dirty="0"/>
              </a:p>
            </p:txBody>
          </p:sp>
        </mc:Choice>
        <mc:Fallback xmlns="">
          <p:sp>
            <p:nvSpPr>
              <p:cNvPr id="47" name="Rectangle 25"/>
              <p:cNvSpPr>
                <a:spLocks noRot="1" noChangeAspect="1" noMove="1" noResize="1" noEditPoints="1" noAdjustHandles="1" noChangeArrowheads="1" noChangeShapeType="1" noTextEdit="1"/>
              </p:cNvSpPr>
              <p:nvPr/>
            </p:nvSpPr>
            <p:spPr bwMode="auto">
              <a:xfrm>
                <a:off x="194318" y="973848"/>
                <a:ext cx="488788" cy="453137"/>
              </a:xfrm>
              <a:prstGeom prst="rect">
                <a:avLst/>
              </a:prstGeom>
              <a:blipFill rotWithShape="1">
                <a:blip r:embed="rId12"/>
                <a:stretch>
                  <a:fillRect l="-1250" b="-40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25"/>
              <p:cNvSpPr>
                <a:spLocks noChangeArrowheads="1"/>
              </p:cNvSpPr>
              <p:nvPr/>
            </p:nvSpPr>
            <p:spPr bwMode="auto">
              <a:xfrm>
                <a:off x="952759" y="987661"/>
                <a:ext cx="495905"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b>
                        <m:sSubPr>
                          <m:ctrlPr>
                            <a:rPr lang="en-US" altLang="hu-HU" b="1" i="1" smtClean="0">
                              <a:latin typeface="Cambria Math"/>
                            </a:rPr>
                          </m:ctrlPr>
                        </m:sSubPr>
                        <m:e>
                          <m:r>
                            <a:rPr lang="en-US" altLang="hu-HU" b="0" i="1" smtClean="0">
                              <a:latin typeface="Cambria Math"/>
                            </a:rPr>
                            <m:t>𝑡</m:t>
                          </m:r>
                        </m:e>
                        <m:sub>
                          <m:r>
                            <a:rPr lang="en-US" altLang="hu-HU" b="0" i="1" smtClean="0">
                              <a:latin typeface="Cambria Math"/>
                            </a:rPr>
                            <m:t>2</m:t>
                          </m:r>
                        </m:sub>
                      </m:sSub>
                    </m:oMath>
                  </m:oMathPara>
                </a14:m>
                <a:endParaRPr lang="hu-HU" altLang="hu-HU" sz="2800" baseline="-25000" dirty="0"/>
              </a:p>
            </p:txBody>
          </p:sp>
        </mc:Choice>
        <mc:Fallback xmlns="">
          <p:sp>
            <p:nvSpPr>
              <p:cNvPr id="48" name="Rectangle 25"/>
              <p:cNvSpPr>
                <a:spLocks noRot="1" noChangeAspect="1" noMove="1" noResize="1" noEditPoints="1" noAdjustHandles="1" noChangeArrowheads="1" noChangeShapeType="1" noTextEdit="1"/>
              </p:cNvSpPr>
              <p:nvPr/>
            </p:nvSpPr>
            <p:spPr bwMode="auto">
              <a:xfrm>
                <a:off x="952759" y="987661"/>
                <a:ext cx="495905" cy="453137"/>
              </a:xfrm>
              <a:prstGeom prst="rect">
                <a:avLst/>
              </a:prstGeom>
              <a:blipFill rotWithShape="1">
                <a:blip r:embed="rId13"/>
                <a:stretch>
                  <a:fillRect b="-40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25"/>
              <p:cNvSpPr>
                <a:spLocks noChangeArrowheads="1"/>
              </p:cNvSpPr>
              <p:nvPr/>
            </p:nvSpPr>
            <p:spPr bwMode="auto">
              <a:xfrm>
                <a:off x="3720946" y="951570"/>
                <a:ext cx="515782"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b>
                        <m:sSubPr>
                          <m:ctrlPr>
                            <a:rPr lang="en-US" altLang="hu-HU" b="1" i="1" smtClean="0">
                              <a:latin typeface="Cambria Math"/>
                            </a:rPr>
                          </m:ctrlPr>
                        </m:sSubPr>
                        <m:e>
                          <m:r>
                            <a:rPr lang="en-US" altLang="hu-HU" b="0" i="1" smtClean="0">
                              <a:latin typeface="Cambria Math"/>
                            </a:rPr>
                            <m:t>𝑡</m:t>
                          </m:r>
                        </m:e>
                        <m:sub>
                          <m:r>
                            <a:rPr lang="en-US" altLang="hu-HU" b="0" i="1" smtClean="0">
                              <a:latin typeface="Cambria Math"/>
                            </a:rPr>
                            <m:t>𝑛</m:t>
                          </m:r>
                        </m:sub>
                      </m:sSub>
                    </m:oMath>
                  </m:oMathPara>
                </a14:m>
                <a:endParaRPr lang="hu-HU" altLang="hu-HU" sz="2800" baseline="-25000" dirty="0"/>
              </a:p>
            </p:txBody>
          </p:sp>
        </mc:Choice>
        <mc:Fallback xmlns="">
          <p:sp>
            <p:nvSpPr>
              <p:cNvPr id="49" name="Rectangle 25"/>
              <p:cNvSpPr>
                <a:spLocks noRot="1" noChangeAspect="1" noMove="1" noResize="1" noEditPoints="1" noAdjustHandles="1" noChangeArrowheads="1" noChangeShapeType="1" noTextEdit="1"/>
              </p:cNvSpPr>
              <p:nvPr/>
            </p:nvSpPr>
            <p:spPr bwMode="auto">
              <a:xfrm>
                <a:off x="3720946" y="951570"/>
                <a:ext cx="515782" cy="453137"/>
              </a:xfrm>
              <a:prstGeom prst="rect">
                <a:avLst/>
              </a:prstGeom>
              <a:blipFill rotWithShape="1">
                <a:blip r:embed="rId14"/>
                <a:stretch>
                  <a:fillRect b="-135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églalap 1"/>
              <p:cNvSpPr/>
              <p:nvPr/>
            </p:nvSpPr>
            <p:spPr>
              <a:xfrm>
                <a:off x="539552" y="3919849"/>
                <a:ext cx="3437864" cy="1100173"/>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sz="2800" i="1" smtClean="0">
                              <a:latin typeface="Cambria Math"/>
                              <a:cs typeface="Times New Roman" panose="02020603050405020304" pitchFamily="18" charset="0"/>
                              <a:sym typeface="Symbol" pitchFamily="18" charset="2"/>
                            </a:rPr>
                          </m:ctrlPr>
                        </m:sSubPr>
                        <m:e>
                          <m:r>
                            <a:rPr lang="en-US" altLang="hu-HU" sz="2800" i="1">
                              <a:latin typeface="Cambria Math"/>
                              <a:cs typeface="Times New Roman" panose="02020603050405020304" pitchFamily="18" charset="0"/>
                              <a:sym typeface="Symbol" pitchFamily="18" charset="2"/>
                            </a:rPr>
                            <m:t>𝐿</m:t>
                          </m:r>
                        </m:e>
                        <m:sub>
                          <m:r>
                            <a:rPr lang="en-US" altLang="hu-HU" sz="2800" i="1">
                              <a:latin typeface="Cambria Math"/>
                              <a:cs typeface="Times New Roman" panose="02020603050405020304" pitchFamily="18" charset="0"/>
                              <a:sym typeface="Symbol" pitchFamily="18" charset="2"/>
                            </a:rPr>
                            <m:t>𝑖</m:t>
                          </m:r>
                        </m:sub>
                      </m:sSub>
                      <m:d>
                        <m:dPr>
                          <m:ctrlPr>
                            <a:rPr lang="en-US" altLang="hu-HU" sz="2800" i="1">
                              <a:latin typeface="Cambria Math"/>
                              <a:cs typeface="Times New Roman" panose="02020603050405020304" pitchFamily="18" charset="0"/>
                              <a:sym typeface="Symbol" pitchFamily="18" charset="2"/>
                            </a:rPr>
                          </m:ctrlPr>
                        </m:dPr>
                        <m:e>
                          <m:r>
                            <a:rPr lang="en-US" altLang="hu-HU" sz="2800" i="1">
                              <a:latin typeface="Cambria Math"/>
                              <a:cs typeface="Times New Roman" panose="02020603050405020304" pitchFamily="18" charset="0"/>
                              <a:sym typeface="Symbol" pitchFamily="18" charset="2"/>
                            </a:rPr>
                            <m:t>𝑡</m:t>
                          </m:r>
                        </m:e>
                      </m:d>
                      <m:r>
                        <a:rPr lang="en-US" altLang="hu-HU" sz="2800" b="0" i="1" smtClean="0">
                          <a:latin typeface="Cambria Math"/>
                          <a:cs typeface="Times New Roman" panose="02020603050405020304" pitchFamily="18" charset="0"/>
                          <a:sym typeface="Symbol" pitchFamily="18" charset="2"/>
                        </a:rPr>
                        <m:t>=</m:t>
                      </m:r>
                      <m:f>
                        <m:fPr>
                          <m:ctrlPr>
                            <a:rPr lang="en-US" altLang="hu-HU" sz="2800" b="0" i="1" smtClean="0">
                              <a:latin typeface="Cambria Math"/>
                              <a:cs typeface="Times New Roman" panose="02020603050405020304" pitchFamily="18" charset="0"/>
                              <a:sym typeface="Symbol" pitchFamily="18" charset="2"/>
                            </a:rPr>
                          </m:ctrlPr>
                        </m:fPr>
                        <m:num>
                          <m:nary>
                            <m:naryPr>
                              <m:chr m:val="∏"/>
                              <m:supHide m:val="on"/>
                              <m:ctrlPr>
                                <a:rPr lang="en-US" altLang="hu-HU" sz="2800" b="0" i="1" smtClean="0">
                                  <a:latin typeface="Cambria Math"/>
                                  <a:cs typeface="Times New Roman" panose="02020603050405020304" pitchFamily="18" charset="0"/>
                                  <a:sym typeface="Symbol" pitchFamily="18" charset="2"/>
                                </a:rPr>
                              </m:ctrlPr>
                            </m:naryPr>
                            <m:sub>
                              <m:r>
                                <m:rPr>
                                  <m:brk m:alnAt="7"/>
                                </m:rPr>
                                <a:rPr lang="en-US" altLang="hu-HU" sz="2800" b="0" i="1" smtClean="0">
                                  <a:latin typeface="Cambria Math"/>
                                  <a:cs typeface="Times New Roman" panose="02020603050405020304" pitchFamily="18" charset="0"/>
                                  <a:sym typeface="Symbol" pitchFamily="18" charset="2"/>
                                </a:rPr>
                                <m:t>𝑗</m:t>
                              </m:r>
                              <m:r>
                                <a:rPr lang="en-US" altLang="hu-HU" sz="2800" b="0" i="1" smtClean="0">
                                  <a:latin typeface="Cambria Math"/>
                                  <a:ea typeface="Cambria Math"/>
                                  <a:cs typeface="Times New Roman" panose="02020603050405020304" pitchFamily="18" charset="0"/>
                                  <a:sym typeface="Symbol" pitchFamily="18" charset="2"/>
                                </a:rPr>
                                <m:t>≠</m:t>
                              </m:r>
                              <m:r>
                                <a:rPr lang="en-US" altLang="hu-HU" sz="2800" b="0" i="1" smtClean="0">
                                  <a:latin typeface="Cambria Math"/>
                                  <a:ea typeface="Cambria Math"/>
                                  <a:cs typeface="Times New Roman" panose="02020603050405020304" pitchFamily="18" charset="0"/>
                                  <a:sym typeface="Symbol" pitchFamily="18" charset="2"/>
                                </a:rPr>
                                <m:t>𝑖</m:t>
                              </m:r>
                            </m:sub>
                            <m:sup/>
                            <m:e>
                              <m:r>
                                <a:rPr lang="en-US" altLang="hu-HU" sz="2800" b="0" i="1" smtClean="0">
                                  <a:latin typeface="Cambria Math"/>
                                  <a:cs typeface="Times New Roman" panose="02020603050405020304" pitchFamily="18" charset="0"/>
                                  <a:sym typeface="Symbol" pitchFamily="18" charset="2"/>
                                </a:rPr>
                                <m:t>(</m:t>
                              </m:r>
                              <m:r>
                                <a:rPr lang="en-US" altLang="hu-HU" sz="2800" b="0" i="1" smtClean="0">
                                  <a:latin typeface="Cambria Math"/>
                                  <a:cs typeface="Times New Roman" panose="02020603050405020304" pitchFamily="18" charset="0"/>
                                  <a:sym typeface="Symbol" pitchFamily="18" charset="2"/>
                                </a:rPr>
                                <m:t>𝑡</m:t>
                              </m:r>
                              <m:r>
                                <a:rPr lang="en-US" altLang="hu-HU" sz="2800" b="0" i="1" smtClean="0">
                                  <a:latin typeface="Cambria Math"/>
                                  <a:cs typeface="Times New Roman" panose="02020603050405020304" pitchFamily="18" charset="0"/>
                                  <a:sym typeface="Symbol" pitchFamily="18" charset="2"/>
                                </a:rPr>
                                <m:t>−</m:t>
                              </m:r>
                              <m:sSub>
                                <m:sSubPr>
                                  <m:ctrlPr>
                                    <a:rPr lang="en-US" altLang="hu-HU" sz="2800" b="0" i="1" smtClean="0">
                                      <a:latin typeface="Cambria Math"/>
                                      <a:cs typeface="Times New Roman" panose="02020603050405020304" pitchFamily="18" charset="0"/>
                                      <a:sym typeface="Symbol" pitchFamily="18" charset="2"/>
                                    </a:rPr>
                                  </m:ctrlPr>
                                </m:sSubPr>
                                <m:e>
                                  <m:r>
                                    <a:rPr lang="en-US" altLang="hu-HU" sz="2800" b="0" i="1" smtClean="0">
                                      <a:latin typeface="Cambria Math"/>
                                      <a:cs typeface="Times New Roman" panose="02020603050405020304" pitchFamily="18" charset="0"/>
                                      <a:sym typeface="Symbol" pitchFamily="18" charset="2"/>
                                    </a:rPr>
                                    <m:t>𝑡</m:t>
                                  </m:r>
                                </m:e>
                                <m:sub>
                                  <m:r>
                                    <a:rPr lang="en-US" altLang="hu-HU" sz="2800" b="0" i="1" smtClean="0">
                                      <a:latin typeface="Cambria Math"/>
                                      <a:cs typeface="Times New Roman" panose="02020603050405020304" pitchFamily="18" charset="0"/>
                                      <a:sym typeface="Symbol" pitchFamily="18" charset="2"/>
                                    </a:rPr>
                                    <m:t>𝑗</m:t>
                                  </m:r>
                                </m:sub>
                              </m:sSub>
                              <m:r>
                                <a:rPr lang="en-US" altLang="hu-HU" sz="2800" b="0" i="1" smtClean="0">
                                  <a:latin typeface="Cambria Math"/>
                                  <a:cs typeface="Times New Roman" panose="02020603050405020304" pitchFamily="18" charset="0"/>
                                  <a:sym typeface="Symbol" pitchFamily="18" charset="2"/>
                                </a:rPr>
                                <m:t>)</m:t>
                              </m:r>
                            </m:e>
                          </m:nary>
                        </m:num>
                        <m:den>
                          <m:nary>
                            <m:naryPr>
                              <m:chr m:val="∏"/>
                              <m:supHide m:val="on"/>
                              <m:ctrlPr>
                                <a:rPr lang="en-US" altLang="hu-HU" sz="2800" i="1">
                                  <a:latin typeface="Cambria Math"/>
                                  <a:cs typeface="Times New Roman" panose="02020603050405020304" pitchFamily="18" charset="0"/>
                                  <a:sym typeface="Symbol" pitchFamily="18" charset="2"/>
                                </a:rPr>
                              </m:ctrlPr>
                            </m:naryPr>
                            <m:sub>
                              <m:r>
                                <m:rPr>
                                  <m:brk m:alnAt="7"/>
                                </m:rPr>
                                <a:rPr lang="en-US" altLang="hu-HU" sz="2800" i="1">
                                  <a:latin typeface="Cambria Math"/>
                                  <a:cs typeface="Times New Roman" panose="02020603050405020304" pitchFamily="18" charset="0"/>
                                  <a:sym typeface="Symbol" pitchFamily="18" charset="2"/>
                                </a:rPr>
                                <m:t>𝑗</m:t>
                              </m:r>
                              <m:r>
                                <a:rPr lang="en-US" altLang="hu-HU" sz="2800" i="1">
                                  <a:latin typeface="Cambria Math"/>
                                  <a:ea typeface="Cambria Math"/>
                                  <a:cs typeface="Times New Roman" panose="02020603050405020304" pitchFamily="18" charset="0"/>
                                  <a:sym typeface="Symbol" pitchFamily="18" charset="2"/>
                                </a:rPr>
                                <m:t>≠</m:t>
                              </m:r>
                              <m:r>
                                <a:rPr lang="en-US" altLang="hu-HU" sz="2800" i="1">
                                  <a:latin typeface="Cambria Math"/>
                                  <a:ea typeface="Cambria Math"/>
                                  <a:cs typeface="Times New Roman" panose="02020603050405020304" pitchFamily="18" charset="0"/>
                                  <a:sym typeface="Symbol" pitchFamily="18" charset="2"/>
                                </a:rPr>
                                <m:t>𝑖</m:t>
                              </m:r>
                            </m:sub>
                            <m:sup/>
                            <m:e>
                              <m:r>
                                <a:rPr lang="en-US" altLang="hu-HU" sz="2800" i="1">
                                  <a:latin typeface="Cambria Math"/>
                                  <a:cs typeface="Times New Roman" panose="02020603050405020304" pitchFamily="18" charset="0"/>
                                  <a:sym typeface="Symbol" pitchFamily="18" charset="2"/>
                                </a:rPr>
                                <m:t>(</m:t>
                              </m:r>
                              <m:sSub>
                                <m:sSubPr>
                                  <m:ctrlPr>
                                    <a:rPr lang="en-US" altLang="hu-HU" sz="2800" i="1">
                                      <a:latin typeface="Cambria Math"/>
                                      <a:cs typeface="Times New Roman" panose="02020603050405020304" pitchFamily="18" charset="0"/>
                                      <a:sym typeface="Symbol" pitchFamily="18" charset="2"/>
                                    </a:rPr>
                                  </m:ctrlPr>
                                </m:sSubPr>
                                <m:e>
                                  <m:r>
                                    <a:rPr lang="en-US" altLang="hu-HU" sz="2800" i="1">
                                      <a:latin typeface="Cambria Math"/>
                                      <a:cs typeface="Times New Roman" panose="02020603050405020304" pitchFamily="18" charset="0"/>
                                      <a:sym typeface="Symbol" pitchFamily="18" charset="2"/>
                                    </a:rPr>
                                    <m:t>𝑡</m:t>
                                  </m:r>
                                </m:e>
                                <m:sub>
                                  <m:r>
                                    <a:rPr lang="en-US" altLang="hu-HU" sz="2800" b="0" i="1" smtClean="0">
                                      <a:latin typeface="Cambria Math"/>
                                      <a:cs typeface="Times New Roman" panose="02020603050405020304" pitchFamily="18" charset="0"/>
                                      <a:sym typeface="Symbol" pitchFamily="18" charset="2"/>
                                    </a:rPr>
                                    <m:t>𝑖</m:t>
                                  </m:r>
                                </m:sub>
                              </m:sSub>
                              <m:r>
                                <a:rPr lang="en-US" altLang="hu-HU" sz="2800" i="1">
                                  <a:latin typeface="Cambria Math"/>
                                  <a:cs typeface="Times New Roman" panose="02020603050405020304" pitchFamily="18" charset="0"/>
                                  <a:sym typeface="Symbol" pitchFamily="18" charset="2"/>
                                </a:rPr>
                                <m:t>−</m:t>
                              </m:r>
                              <m:sSub>
                                <m:sSubPr>
                                  <m:ctrlPr>
                                    <a:rPr lang="en-US" altLang="hu-HU" sz="2800" i="1">
                                      <a:latin typeface="Cambria Math"/>
                                      <a:cs typeface="Times New Roman" panose="02020603050405020304" pitchFamily="18" charset="0"/>
                                      <a:sym typeface="Symbol" pitchFamily="18" charset="2"/>
                                    </a:rPr>
                                  </m:ctrlPr>
                                </m:sSubPr>
                                <m:e>
                                  <m:r>
                                    <a:rPr lang="en-US" altLang="hu-HU" sz="2800" i="1">
                                      <a:latin typeface="Cambria Math"/>
                                      <a:cs typeface="Times New Roman" panose="02020603050405020304" pitchFamily="18" charset="0"/>
                                      <a:sym typeface="Symbol" pitchFamily="18" charset="2"/>
                                    </a:rPr>
                                    <m:t>𝑡</m:t>
                                  </m:r>
                                </m:e>
                                <m:sub>
                                  <m:r>
                                    <a:rPr lang="en-US" altLang="hu-HU" sz="2800" i="1">
                                      <a:latin typeface="Cambria Math"/>
                                      <a:cs typeface="Times New Roman" panose="02020603050405020304" pitchFamily="18" charset="0"/>
                                      <a:sym typeface="Symbol" pitchFamily="18" charset="2"/>
                                    </a:rPr>
                                    <m:t>𝑗</m:t>
                                  </m:r>
                                </m:sub>
                              </m:sSub>
                              <m:r>
                                <a:rPr lang="en-US" altLang="hu-HU" sz="2800" i="1">
                                  <a:latin typeface="Cambria Math"/>
                                  <a:cs typeface="Times New Roman" panose="02020603050405020304" pitchFamily="18" charset="0"/>
                                  <a:sym typeface="Symbol" pitchFamily="18" charset="2"/>
                                </a:rPr>
                                <m:t>)</m:t>
                              </m:r>
                            </m:e>
                          </m:nary>
                        </m:den>
                      </m:f>
                    </m:oMath>
                  </m:oMathPara>
                </a14:m>
                <a:endParaRPr lang="en-US" sz="2800" dirty="0"/>
              </a:p>
            </p:txBody>
          </p:sp>
        </mc:Choice>
        <mc:Fallback xmlns="">
          <p:sp>
            <p:nvSpPr>
              <p:cNvPr id="2" name="Téglalap 1"/>
              <p:cNvSpPr>
                <a:spLocks noRot="1" noChangeAspect="1" noMove="1" noResize="1" noEditPoints="1" noAdjustHandles="1" noChangeArrowheads="1" noChangeShapeType="1" noTextEdit="1"/>
              </p:cNvSpPr>
              <p:nvPr/>
            </p:nvSpPr>
            <p:spPr>
              <a:xfrm>
                <a:off x="539552" y="3919849"/>
                <a:ext cx="3437864" cy="1100173"/>
              </a:xfrm>
              <a:prstGeom prst="rect">
                <a:avLst/>
              </a:prstGeom>
              <a:blipFill rotWithShape="1">
                <a:blip r:embed="rId15"/>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églalap 49"/>
              <p:cNvSpPr/>
              <p:nvPr/>
            </p:nvSpPr>
            <p:spPr>
              <a:xfrm>
                <a:off x="4272332" y="3943757"/>
                <a:ext cx="3177601" cy="956224"/>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smtClean="0">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𝐿</m:t>
                          </m:r>
                        </m:e>
                        <m:sub>
                          <m:r>
                            <a:rPr lang="en-US" altLang="hu-HU" i="1">
                              <a:latin typeface="Cambria Math"/>
                              <a:cs typeface="Times New Roman" panose="02020603050405020304" pitchFamily="18" charset="0"/>
                              <a:sym typeface="Symbol" pitchFamily="18" charset="2"/>
                            </a:rPr>
                            <m:t>𝑖</m:t>
                          </m:r>
                        </m:sub>
                      </m:sSub>
                      <m:d>
                        <m:dPr>
                          <m:ctrlPr>
                            <a:rPr lang="en-US" altLang="hu-HU" i="1">
                              <a:latin typeface="Cambria Math"/>
                              <a:cs typeface="Times New Roman" panose="02020603050405020304" pitchFamily="18" charset="0"/>
                              <a:sym typeface="Symbol" pitchFamily="18" charset="2"/>
                            </a:rPr>
                          </m:ctrlPr>
                        </m:dPr>
                        <m:e>
                          <m:sSub>
                            <m:sSubPr>
                              <m:ctrlPr>
                                <a:rPr lang="en-US" altLang="hu-HU" i="1" smtClean="0">
                                  <a:solidFill>
                                    <a:srgbClr val="FF0000"/>
                                  </a:solidFill>
                                  <a:latin typeface="Cambria Math"/>
                                  <a:cs typeface="Times New Roman" panose="02020603050405020304" pitchFamily="18" charset="0"/>
                                  <a:sym typeface="Symbol" pitchFamily="18" charset="2"/>
                                </a:rPr>
                              </m:ctrlPr>
                            </m:sSubPr>
                            <m:e>
                              <m:r>
                                <a:rPr lang="en-US" altLang="hu-HU" i="1">
                                  <a:solidFill>
                                    <a:srgbClr val="FF0000"/>
                                  </a:solidFill>
                                  <a:latin typeface="Cambria Math"/>
                                  <a:cs typeface="Times New Roman" panose="02020603050405020304" pitchFamily="18" charset="0"/>
                                  <a:sym typeface="Symbol" pitchFamily="18" charset="2"/>
                                </a:rPr>
                                <m:t>𝑡</m:t>
                              </m:r>
                            </m:e>
                            <m:sub>
                              <m:r>
                                <a:rPr lang="en-US" altLang="hu-HU" b="0" i="1" smtClean="0">
                                  <a:solidFill>
                                    <a:srgbClr val="FF0000"/>
                                  </a:solidFill>
                                  <a:latin typeface="Cambria Math"/>
                                  <a:cs typeface="Times New Roman" panose="02020603050405020304" pitchFamily="18" charset="0"/>
                                  <a:sym typeface="Symbol" pitchFamily="18" charset="2"/>
                                </a:rPr>
                                <m:t>𝑘</m:t>
                              </m:r>
                            </m:sub>
                          </m:sSub>
                        </m:e>
                      </m:d>
                      <m:r>
                        <a:rPr lang="en-US" altLang="hu-HU" b="0" i="1" smtClean="0">
                          <a:latin typeface="Cambria Math"/>
                          <a:cs typeface="Times New Roman" panose="02020603050405020304" pitchFamily="18" charset="0"/>
                          <a:sym typeface="Symbol" pitchFamily="18" charset="2"/>
                        </a:rPr>
                        <m:t>=</m:t>
                      </m:r>
                      <m:f>
                        <m:fPr>
                          <m:ctrlPr>
                            <a:rPr lang="en-US" altLang="hu-HU" b="0" i="1" smtClean="0">
                              <a:latin typeface="Cambria Math"/>
                              <a:cs typeface="Times New Roman" panose="02020603050405020304" pitchFamily="18" charset="0"/>
                              <a:sym typeface="Symbol" pitchFamily="18" charset="2"/>
                            </a:rPr>
                          </m:ctrlPr>
                        </m:fPr>
                        <m:num>
                          <m:nary>
                            <m:naryPr>
                              <m:chr m:val="∏"/>
                              <m:supHide m:val="on"/>
                              <m:ctrlPr>
                                <a:rPr lang="en-US" altLang="hu-HU" b="0" i="1" smtClean="0">
                                  <a:latin typeface="Cambria Math"/>
                                  <a:cs typeface="Times New Roman" panose="02020603050405020304" pitchFamily="18" charset="0"/>
                                  <a:sym typeface="Symbol" pitchFamily="18" charset="2"/>
                                </a:rPr>
                              </m:ctrlPr>
                            </m:naryPr>
                            <m:sub>
                              <m:r>
                                <m:rPr>
                                  <m:brk m:alnAt="7"/>
                                </m:rPr>
                                <a:rPr lang="en-US" altLang="hu-HU" b="0" i="1" smtClean="0">
                                  <a:latin typeface="Cambria Math"/>
                                  <a:cs typeface="Times New Roman" panose="02020603050405020304" pitchFamily="18" charset="0"/>
                                  <a:sym typeface="Symbol" pitchFamily="18" charset="2"/>
                                </a:rPr>
                                <m:t>𝑗</m:t>
                              </m:r>
                              <m:r>
                                <a:rPr lang="en-US" altLang="hu-HU" b="0" i="1" smtClean="0">
                                  <a:latin typeface="Cambria Math"/>
                                  <a:ea typeface="Cambria Math"/>
                                  <a:cs typeface="Times New Roman" panose="02020603050405020304" pitchFamily="18" charset="0"/>
                                  <a:sym typeface="Symbol" pitchFamily="18" charset="2"/>
                                </a:rPr>
                                <m:t>≠</m:t>
                              </m:r>
                              <m:r>
                                <a:rPr lang="en-US" altLang="hu-HU" b="0" i="1" smtClean="0">
                                  <a:latin typeface="Cambria Math"/>
                                  <a:ea typeface="Cambria Math"/>
                                  <a:cs typeface="Times New Roman" panose="02020603050405020304" pitchFamily="18" charset="0"/>
                                  <a:sym typeface="Symbol" pitchFamily="18" charset="2"/>
                                </a:rPr>
                                <m:t>𝑖</m:t>
                              </m:r>
                            </m:sub>
                            <m:sup/>
                            <m:e>
                              <m:r>
                                <a:rPr lang="en-US" altLang="hu-HU" b="0" i="1" smtClean="0">
                                  <a:latin typeface="Cambria Math"/>
                                  <a:cs typeface="Times New Roman" panose="02020603050405020304" pitchFamily="18" charset="0"/>
                                  <a:sym typeface="Symbol" pitchFamily="18" charset="2"/>
                                </a:rPr>
                                <m:t>(</m:t>
                              </m:r>
                              <m:sSub>
                                <m:sSubPr>
                                  <m:ctrlPr>
                                    <a:rPr lang="en-US" altLang="hu-HU" i="1">
                                      <a:solidFill>
                                        <a:srgbClr val="FF0000"/>
                                      </a:solidFill>
                                      <a:latin typeface="Cambria Math"/>
                                      <a:cs typeface="Times New Roman" panose="02020603050405020304" pitchFamily="18" charset="0"/>
                                      <a:sym typeface="Symbol" pitchFamily="18" charset="2"/>
                                    </a:rPr>
                                  </m:ctrlPr>
                                </m:sSubPr>
                                <m:e>
                                  <m:r>
                                    <a:rPr lang="en-US" altLang="hu-HU" i="1">
                                      <a:solidFill>
                                        <a:srgbClr val="FF0000"/>
                                      </a:solidFill>
                                      <a:latin typeface="Cambria Math"/>
                                      <a:cs typeface="Times New Roman" panose="02020603050405020304" pitchFamily="18" charset="0"/>
                                      <a:sym typeface="Symbol" pitchFamily="18" charset="2"/>
                                    </a:rPr>
                                    <m:t>𝑡</m:t>
                                  </m:r>
                                </m:e>
                                <m:sub>
                                  <m:r>
                                    <a:rPr lang="en-US" altLang="hu-HU" i="1">
                                      <a:solidFill>
                                        <a:srgbClr val="FF0000"/>
                                      </a:solidFill>
                                      <a:latin typeface="Cambria Math"/>
                                      <a:cs typeface="Times New Roman" panose="02020603050405020304" pitchFamily="18" charset="0"/>
                                      <a:sym typeface="Symbol" pitchFamily="18" charset="2"/>
                                    </a:rPr>
                                    <m:t>𝑘</m:t>
                                  </m:r>
                                </m:sub>
                              </m:sSub>
                              <m:r>
                                <a:rPr lang="en-US" altLang="hu-HU" b="0" i="1" smtClean="0">
                                  <a:latin typeface="Cambria Math"/>
                                  <a:cs typeface="Times New Roman" panose="02020603050405020304" pitchFamily="18" charset="0"/>
                                  <a:sym typeface="Symbol" pitchFamily="18" charset="2"/>
                                </a:rPr>
                                <m:t>−</m:t>
                              </m:r>
                              <m:sSub>
                                <m:sSubPr>
                                  <m:ctrlPr>
                                    <a:rPr lang="en-US" altLang="hu-HU" b="0" i="1" smtClean="0">
                                      <a:latin typeface="Cambria Math"/>
                                      <a:cs typeface="Times New Roman" panose="02020603050405020304" pitchFamily="18" charset="0"/>
                                      <a:sym typeface="Symbol" pitchFamily="18" charset="2"/>
                                    </a:rPr>
                                  </m:ctrlPr>
                                </m:sSubPr>
                                <m:e>
                                  <m:r>
                                    <a:rPr lang="en-US" altLang="hu-HU" b="0" i="1" smtClean="0">
                                      <a:latin typeface="Cambria Math"/>
                                      <a:cs typeface="Times New Roman" panose="02020603050405020304" pitchFamily="18" charset="0"/>
                                      <a:sym typeface="Symbol" pitchFamily="18" charset="2"/>
                                    </a:rPr>
                                    <m:t>𝑡</m:t>
                                  </m:r>
                                </m:e>
                                <m:sub>
                                  <m:r>
                                    <a:rPr lang="en-US" altLang="hu-HU" b="0" i="1" smtClean="0">
                                      <a:latin typeface="Cambria Math"/>
                                      <a:cs typeface="Times New Roman" panose="02020603050405020304" pitchFamily="18" charset="0"/>
                                      <a:sym typeface="Symbol" pitchFamily="18" charset="2"/>
                                    </a:rPr>
                                    <m:t>𝑗</m:t>
                                  </m:r>
                                </m:sub>
                              </m:sSub>
                              <m:r>
                                <a:rPr lang="en-US" altLang="hu-HU" b="0" i="1" smtClean="0">
                                  <a:latin typeface="Cambria Math"/>
                                  <a:cs typeface="Times New Roman" panose="02020603050405020304" pitchFamily="18" charset="0"/>
                                  <a:sym typeface="Symbol" pitchFamily="18" charset="2"/>
                                </a:rPr>
                                <m:t>)</m:t>
                              </m:r>
                            </m:e>
                          </m:nary>
                        </m:num>
                        <m:den>
                          <m:nary>
                            <m:naryPr>
                              <m:chr m:val="∏"/>
                              <m:supHide m:val="on"/>
                              <m:ctrlPr>
                                <a:rPr lang="en-US" altLang="hu-HU" i="1">
                                  <a:latin typeface="Cambria Math"/>
                                  <a:cs typeface="Times New Roman" panose="02020603050405020304" pitchFamily="18" charset="0"/>
                                  <a:sym typeface="Symbol" pitchFamily="18" charset="2"/>
                                </a:rPr>
                              </m:ctrlPr>
                            </m:naryPr>
                            <m:sub>
                              <m:r>
                                <m:rPr>
                                  <m:brk m:alnAt="7"/>
                                </m:rPr>
                                <a:rPr lang="en-US" altLang="hu-HU" i="1">
                                  <a:latin typeface="Cambria Math"/>
                                  <a:cs typeface="Times New Roman" panose="02020603050405020304" pitchFamily="18" charset="0"/>
                                  <a:sym typeface="Symbol" pitchFamily="18" charset="2"/>
                                </a:rPr>
                                <m:t>𝑗</m:t>
                              </m:r>
                              <m:r>
                                <a:rPr lang="en-US" altLang="hu-HU" i="1">
                                  <a:latin typeface="Cambria Math"/>
                                  <a:ea typeface="Cambria Math"/>
                                  <a:cs typeface="Times New Roman" panose="02020603050405020304" pitchFamily="18" charset="0"/>
                                  <a:sym typeface="Symbol" pitchFamily="18" charset="2"/>
                                </a:rPr>
                                <m:t>≠</m:t>
                              </m:r>
                              <m:r>
                                <a:rPr lang="en-US" altLang="hu-HU" i="1">
                                  <a:latin typeface="Cambria Math"/>
                                  <a:ea typeface="Cambria Math"/>
                                  <a:cs typeface="Times New Roman" panose="02020603050405020304" pitchFamily="18" charset="0"/>
                                  <a:sym typeface="Symbol" pitchFamily="18" charset="2"/>
                                </a:rPr>
                                <m:t>𝑖</m:t>
                              </m:r>
                            </m:sub>
                            <m:sup/>
                            <m:e>
                              <m:r>
                                <a:rPr lang="en-US" altLang="hu-HU" i="1">
                                  <a:latin typeface="Cambria Math"/>
                                  <a:cs typeface="Times New Roman" panose="02020603050405020304" pitchFamily="18" charset="0"/>
                                  <a:sym typeface="Symbol" pitchFamily="18" charset="2"/>
                                </a:rPr>
                                <m:t>(</m:t>
                              </m:r>
                              <m:sSub>
                                <m:sSubPr>
                                  <m:ctrlPr>
                                    <a:rPr lang="en-US" altLang="hu-HU" i="1">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𝑡</m:t>
                                  </m:r>
                                </m:e>
                                <m:sub>
                                  <m:r>
                                    <a:rPr lang="en-US" altLang="hu-HU" b="0" i="1" smtClean="0">
                                      <a:latin typeface="Cambria Math"/>
                                      <a:cs typeface="Times New Roman" panose="02020603050405020304" pitchFamily="18" charset="0"/>
                                      <a:sym typeface="Symbol" pitchFamily="18" charset="2"/>
                                    </a:rPr>
                                    <m:t>𝑖</m:t>
                                  </m:r>
                                </m:sub>
                              </m:sSub>
                              <m:r>
                                <a:rPr lang="en-US" altLang="hu-HU" i="1">
                                  <a:latin typeface="Cambria Math"/>
                                  <a:cs typeface="Times New Roman" panose="02020603050405020304" pitchFamily="18" charset="0"/>
                                  <a:sym typeface="Symbol" pitchFamily="18" charset="2"/>
                                </a:rPr>
                                <m:t>−</m:t>
                              </m:r>
                              <m:sSub>
                                <m:sSubPr>
                                  <m:ctrlPr>
                                    <a:rPr lang="en-US" altLang="hu-HU" i="1">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𝑡</m:t>
                                  </m:r>
                                </m:e>
                                <m:sub>
                                  <m:r>
                                    <a:rPr lang="en-US" altLang="hu-HU" i="1">
                                      <a:latin typeface="Cambria Math"/>
                                      <a:cs typeface="Times New Roman" panose="02020603050405020304" pitchFamily="18" charset="0"/>
                                      <a:sym typeface="Symbol" pitchFamily="18" charset="2"/>
                                    </a:rPr>
                                    <m:t>𝑗</m:t>
                                  </m:r>
                                </m:sub>
                              </m:sSub>
                              <m:r>
                                <a:rPr lang="en-US" altLang="hu-HU" i="1">
                                  <a:latin typeface="Cambria Math"/>
                                  <a:cs typeface="Times New Roman" panose="02020603050405020304" pitchFamily="18" charset="0"/>
                                  <a:sym typeface="Symbol" pitchFamily="18" charset="2"/>
                                </a:rPr>
                                <m:t>)</m:t>
                              </m:r>
                            </m:e>
                          </m:nary>
                        </m:den>
                      </m:f>
                    </m:oMath>
                  </m:oMathPara>
                </a14:m>
                <a:endParaRPr lang="en-US" dirty="0"/>
              </a:p>
            </p:txBody>
          </p:sp>
        </mc:Choice>
        <mc:Fallback xmlns="">
          <p:sp>
            <p:nvSpPr>
              <p:cNvPr id="50" name="Téglalap 49"/>
              <p:cNvSpPr>
                <a:spLocks noRot="1" noChangeAspect="1" noMove="1" noResize="1" noEditPoints="1" noAdjustHandles="1" noChangeArrowheads="1" noChangeShapeType="1" noTextEdit="1"/>
              </p:cNvSpPr>
              <p:nvPr/>
            </p:nvSpPr>
            <p:spPr>
              <a:xfrm>
                <a:off x="4272332" y="3943757"/>
                <a:ext cx="3177601" cy="956224"/>
              </a:xfrm>
              <a:prstGeom prst="rect">
                <a:avLst/>
              </a:prstGeom>
              <a:blipFill rotWithShape="1">
                <a:blip r:embed="rId16"/>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églalap 2"/>
              <p:cNvSpPr/>
              <p:nvPr/>
            </p:nvSpPr>
            <p:spPr>
              <a:xfrm>
                <a:off x="4926226" y="2958840"/>
                <a:ext cx="3590535"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b="1" i="1" smtClean="0">
                          <a:latin typeface="Cambria Math"/>
                          <a:cs typeface="Times New Roman" panose="02020603050405020304" pitchFamily="18" charset="0"/>
                          <a:sym typeface="Symbol" pitchFamily="18" charset="2"/>
                        </a:rPr>
                        <m:t>𝒓</m:t>
                      </m:r>
                      <m:d>
                        <m:dPr>
                          <m:ctrlPr>
                            <a:rPr lang="en-US" altLang="hu-HU" i="1">
                              <a:latin typeface="Cambria Math"/>
                              <a:cs typeface="Times New Roman" panose="02020603050405020304" pitchFamily="18" charset="0"/>
                              <a:sym typeface="Symbol" pitchFamily="18" charset="2"/>
                            </a:rPr>
                          </m:ctrlPr>
                        </m:dPr>
                        <m:e>
                          <m:sSub>
                            <m:sSubPr>
                              <m:ctrlPr>
                                <a:rPr lang="en-US" altLang="hu-HU" i="1">
                                  <a:solidFill>
                                    <a:srgbClr val="FF0000"/>
                                  </a:solidFill>
                                  <a:latin typeface="Cambria Math"/>
                                  <a:cs typeface="Times New Roman" panose="02020603050405020304" pitchFamily="18" charset="0"/>
                                  <a:sym typeface="Symbol" pitchFamily="18" charset="2"/>
                                </a:rPr>
                              </m:ctrlPr>
                            </m:sSubPr>
                            <m:e>
                              <m:r>
                                <a:rPr lang="en-US" altLang="hu-HU" i="1">
                                  <a:solidFill>
                                    <a:srgbClr val="FF0000"/>
                                  </a:solidFill>
                                  <a:latin typeface="Cambria Math"/>
                                  <a:cs typeface="Times New Roman" panose="02020603050405020304" pitchFamily="18" charset="0"/>
                                  <a:sym typeface="Symbol" pitchFamily="18" charset="2"/>
                                </a:rPr>
                                <m:t>𝑡</m:t>
                              </m:r>
                            </m:e>
                            <m:sub>
                              <m:r>
                                <a:rPr lang="en-US" altLang="hu-HU" i="1">
                                  <a:solidFill>
                                    <a:srgbClr val="FF0000"/>
                                  </a:solidFill>
                                  <a:latin typeface="Cambria Math"/>
                                  <a:cs typeface="Times New Roman" panose="02020603050405020304" pitchFamily="18" charset="0"/>
                                  <a:sym typeface="Symbol" pitchFamily="18" charset="2"/>
                                </a:rPr>
                                <m:t>𝑘</m:t>
                              </m:r>
                            </m:sub>
                          </m:sSub>
                        </m:e>
                      </m:d>
                      <m:r>
                        <a:rPr lang="en-US" altLang="hu-HU" i="1">
                          <a:latin typeface="Cambria Math"/>
                          <a:cs typeface="Times New Roman" panose="02020603050405020304" pitchFamily="18" charset="0"/>
                          <a:sym typeface="Symbol" pitchFamily="18" charset="2"/>
                        </a:rPr>
                        <m:t>=</m:t>
                      </m:r>
                      <m:nary>
                        <m:naryPr>
                          <m:chr m:val="∑"/>
                          <m:supHide m:val="on"/>
                          <m:ctrlPr>
                            <a:rPr lang="en-US" altLang="hu-HU" i="1">
                              <a:latin typeface="Cambria Math"/>
                              <a:cs typeface="Times New Roman" panose="02020603050405020304" pitchFamily="18" charset="0"/>
                              <a:sym typeface="Symbol" pitchFamily="18" charset="2"/>
                            </a:rPr>
                          </m:ctrlPr>
                        </m:naryPr>
                        <m:sub>
                          <m:r>
                            <m:rPr>
                              <m:brk m:alnAt="7"/>
                            </m:rPr>
                            <a:rPr lang="en-US" altLang="hu-HU" i="1">
                              <a:latin typeface="Cambria Math"/>
                              <a:cs typeface="Times New Roman" panose="02020603050405020304" pitchFamily="18" charset="0"/>
                              <a:sym typeface="Symbol" pitchFamily="18" charset="2"/>
                            </a:rPr>
                            <m:t>𝑖</m:t>
                          </m:r>
                        </m:sub>
                        <m:sup/>
                        <m:e>
                          <m:sSub>
                            <m:sSubPr>
                              <m:ctrlPr>
                                <a:rPr lang="en-US" altLang="hu-HU" i="1">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𝐿</m:t>
                              </m:r>
                            </m:e>
                            <m:sub>
                              <m:r>
                                <a:rPr lang="en-US" altLang="hu-HU" i="1">
                                  <a:latin typeface="Cambria Math"/>
                                  <a:cs typeface="Times New Roman" panose="02020603050405020304" pitchFamily="18" charset="0"/>
                                  <a:sym typeface="Symbol" pitchFamily="18" charset="2"/>
                                </a:rPr>
                                <m:t>𝑖</m:t>
                              </m:r>
                            </m:sub>
                          </m:sSub>
                          <m:d>
                            <m:dPr>
                              <m:ctrlPr>
                                <a:rPr lang="en-US" altLang="hu-HU" i="1">
                                  <a:latin typeface="Cambria Math"/>
                                  <a:cs typeface="Times New Roman" panose="02020603050405020304" pitchFamily="18" charset="0"/>
                                  <a:sym typeface="Symbol" pitchFamily="18" charset="2"/>
                                </a:rPr>
                              </m:ctrlPr>
                            </m:dPr>
                            <m:e>
                              <m:sSub>
                                <m:sSubPr>
                                  <m:ctrlPr>
                                    <a:rPr lang="en-US" altLang="hu-HU" i="1">
                                      <a:solidFill>
                                        <a:srgbClr val="FF0000"/>
                                      </a:solidFill>
                                      <a:latin typeface="Cambria Math"/>
                                      <a:cs typeface="Times New Roman" panose="02020603050405020304" pitchFamily="18" charset="0"/>
                                      <a:sym typeface="Symbol" pitchFamily="18" charset="2"/>
                                    </a:rPr>
                                  </m:ctrlPr>
                                </m:sSubPr>
                                <m:e>
                                  <m:r>
                                    <a:rPr lang="en-US" altLang="hu-HU" i="1">
                                      <a:solidFill>
                                        <a:srgbClr val="FF0000"/>
                                      </a:solidFill>
                                      <a:latin typeface="Cambria Math"/>
                                      <a:cs typeface="Times New Roman" panose="02020603050405020304" pitchFamily="18" charset="0"/>
                                      <a:sym typeface="Symbol" pitchFamily="18" charset="2"/>
                                    </a:rPr>
                                    <m:t>𝑡</m:t>
                                  </m:r>
                                </m:e>
                                <m:sub>
                                  <m:r>
                                    <a:rPr lang="en-US" altLang="hu-HU" i="1">
                                      <a:solidFill>
                                        <a:srgbClr val="FF0000"/>
                                      </a:solidFill>
                                      <a:latin typeface="Cambria Math"/>
                                      <a:cs typeface="Times New Roman" panose="02020603050405020304" pitchFamily="18" charset="0"/>
                                      <a:sym typeface="Symbol" pitchFamily="18" charset="2"/>
                                    </a:rPr>
                                    <m:t>𝑘</m:t>
                                  </m:r>
                                </m:sub>
                              </m:sSub>
                            </m:e>
                          </m:d>
                          <m:sSub>
                            <m:sSubPr>
                              <m:ctrlPr>
                                <a:rPr lang="en-US" altLang="hu-HU" b="1" i="1">
                                  <a:latin typeface="Cambria Math"/>
                                </a:rPr>
                              </m:ctrlPr>
                            </m:sSubPr>
                            <m:e>
                              <m:r>
                                <a:rPr lang="en-US" altLang="hu-HU" b="1" i="1">
                                  <a:latin typeface="Cambria Math"/>
                                </a:rPr>
                                <m:t>𝒓</m:t>
                              </m:r>
                            </m:e>
                            <m:sub>
                              <m:r>
                                <a:rPr lang="en-US" altLang="hu-HU" i="1">
                                  <a:latin typeface="Cambria Math"/>
                                </a:rPr>
                                <m:t>𝑖</m:t>
                              </m:r>
                            </m:sub>
                          </m:sSub>
                          <m:r>
                            <a:rPr lang="en-US" altLang="hu-HU" b="1" i="1" smtClean="0">
                              <a:latin typeface="Cambria Math"/>
                            </a:rPr>
                            <m:t>=</m:t>
                          </m:r>
                          <m:sSub>
                            <m:sSubPr>
                              <m:ctrlPr>
                                <a:rPr lang="en-US" altLang="hu-HU" b="1" i="1">
                                  <a:latin typeface="Cambria Math"/>
                                </a:rPr>
                              </m:ctrlPr>
                            </m:sSubPr>
                            <m:e>
                              <m:r>
                                <a:rPr lang="en-US" altLang="hu-HU" b="1" i="1">
                                  <a:latin typeface="Cambria Math"/>
                                </a:rPr>
                                <m:t>𝒓</m:t>
                              </m:r>
                            </m:e>
                            <m:sub>
                              <m:r>
                                <a:rPr lang="en-US" altLang="hu-HU" b="0" i="1" smtClean="0">
                                  <a:latin typeface="Cambria Math"/>
                                </a:rPr>
                                <m:t>𝑘</m:t>
                              </m:r>
                            </m:sub>
                          </m:sSub>
                        </m:e>
                      </m:nary>
                    </m:oMath>
                  </m:oMathPara>
                </a14:m>
                <a:endParaRPr lang="en-US" dirty="0"/>
              </a:p>
            </p:txBody>
          </p:sp>
        </mc:Choice>
        <mc:Fallback xmlns="">
          <p:sp>
            <p:nvSpPr>
              <p:cNvPr id="3" name="Téglalap 2"/>
              <p:cNvSpPr>
                <a:spLocks noRot="1" noChangeAspect="1" noMove="1" noResize="1" noEditPoints="1" noAdjustHandles="1" noChangeArrowheads="1" noChangeShapeType="1" noTextEdit="1"/>
              </p:cNvSpPr>
              <p:nvPr/>
            </p:nvSpPr>
            <p:spPr>
              <a:xfrm>
                <a:off x="4926226" y="2958840"/>
                <a:ext cx="3590535" cy="988540"/>
              </a:xfrm>
              <a:prstGeom prst="rect">
                <a:avLst/>
              </a:prstGeom>
              <a:blipFill rotWithShape="1">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églalap 3"/>
              <p:cNvSpPr/>
              <p:nvPr/>
            </p:nvSpPr>
            <p:spPr>
              <a:xfrm>
                <a:off x="799296" y="2931790"/>
                <a:ext cx="2583400"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b="1" i="1">
                          <a:latin typeface="Cambria Math"/>
                          <a:cs typeface="Times New Roman" panose="02020603050405020304" pitchFamily="18" charset="0"/>
                          <a:sym typeface="Symbol" pitchFamily="18" charset="2"/>
                        </a:rPr>
                        <m:t>𝒓</m:t>
                      </m:r>
                      <m:d>
                        <m:dPr>
                          <m:ctrlPr>
                            <a:rPr lang="en-US" altLang="hu-HU" i="1">
                              <a:latin typeface="Cambria Math"/>
                              <a:cs typeface="Times New Roman" panose="02020603050405020304" pitchFamily="18" charset="0"/>
                              <a:sym typeface="Symbol" pitchFamily="18" charset="2"/>
                            </a:rPr>
                          </m:ctrlPr>
                        </m:dPr>
                        <m:e>
                          <m:r>
                            <a:rPr lang="en-US" altLang="hu-HU" i="1">
                              <a:latin typeface="Cambria Math"/>
                              <a:cs typeface="Times New Roman" panose="02020603050405020304" pitchFamily="18" charset="0"/>
                              <a:sym typeface="Symbol" pitchFamily="18" charset="2"/>
                            </a:rPr>
                            <m:t>𝑡</m:t>
                          </m:r>
                        </m:e>
                      </m:d>
                      <m:r>
                        <a:rPr lang="en-US" altLang="hu-HU" i="1">
                          <a:latin typeface="Cambria Math"/>
                          <a:cs typeface="Times New Roman" panose="02020603050405020304" pitchFamily="18" charset="0"/>
                          <a:sym typeface="Symbol" pitchFamily="18" charset="2"/>
                        </a:rPr>
                        <m:t>=</m:t>
                      </m:r>
                      <m:nary>
                        <m:naryPr>
                          <m:chr m:val="∑"/>
                          <m:supHide m:val="on"/>
                          <m:ctrlPr>
                            <a:rPr lang="en-US" altLang="hu-HU" i="1">
                              <a:latin typeface="Cambria Math"/>
                              <a:cs typeface="Times New Roman" panose="02020603050405020304" pitchFamily="18" charset="0"/>
                              <a:sym typeface="Symbol" pitchFamily="18" charset="2"/>
                            </a:rPr>
                          </m:ctrlPr>
                        </m:naryPr>
                        <m:sub>
                          <m:r>
                            <m:rPr>
                              <m:brk m:alnAt="7"/>
                            </m:rPr>
                            <a:rPr lang="en-US" altLang="hu-HU" i="1">
                              <a:latin typeface="Cambria Math"/>
                              <a:cs typeface="Times New Roman" panose="02020603050405020304" pitchFamily="18" charset="0"/>
                              <a:sym typeface="Symbol" pitchFamily="18" charset="2"/>
                            </a:rPr>
                            <m:t>𝑖</m:t>
                          </m:r>
                        </m:sub>
                        <m:sup/>
                        <m:e>
                          <m:sSub>
                            <m:sSubPr>
                              <m:ctrlPr>
                                <a:rPr lang="en-US" altLang="hu-HU" i="1">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𝐿</m:t>
                              </m:r>
                            </m:e>
                            <m:sub>
                              <m:r>
                                <a:rPr lang="en-US" altLang="hu-HU" i="1">
                                  <a:latin typeface="Cambria Math"/>
                                  <a:cs typeface="Times New Roman" panose="02020603050405020304" pitchFamily="18" charset="0"/>
                                  <a:sym typeface="Symbol" pitchFamily="18" charset="2"/>
                                </a:rPr>
                                <m:t>𝑖</m:t>
                              </m:r>
                            </m:sub>
                          </m:sSub>
                          <m:r>
                            <a:rPr lang="en-US" altLang="hu-HU" i="1">
                              <a:latin typeface="Cambria Math"/>
                              <a:cs typeface="Times New Roman" panose="02020603050405020304" pitchFamily="18" charset="0"/>
                              <a:sym typeface="Symbol" pitchFamily="18" charset="2"/>
                            </a:rPr>
                            <m:t>(</m:t>
                          </m:r>
                          <m:r>
                            <a:rPr lang="en-US" altLang="hu-HU" i="1">
                              <a:latin typeface="Cambria Math"/>
                              <a:cs typeface="Times New Roman" panose="02020603050405020304" pitchFamily="18" charset="0"/>
                              <a:sym typeface="Symbol" pitchFamily="18" charset="2"/>
                            </a:rPr>
                            <m:t>𝑡</m:t>
                          </m:r>
                          <m:r>
                            <a:rPr lang="en-US" altLang="hu-HU" i="1">
                              <a:latin typeface="Cambria Math"/>
                              <a:cs typeface="Times New Roman" panose="02020603050405020304" pitchFamily="18" charset="0"/>
                              <a:sym typeface="Symbol" pitchFamily="18" charset="2"/>
                            </a:rPr>
                            <m:t>)</m:t>
                          </m:r>
                          <m:sSub>
                            <m:sSubPr>
                              <m:ctrlPr>
                                <a:rPr lang="en-US" altLang="hu-HU" b="1" i="1">
                                  <a:latin typeface="Cambria Math"/>
                                </a:rPr>
                              </m:ctrlPr>
                            </m:sSubPr>
                            <m:e>
                              <m:r>
                                <a:rPr lang="en-US" altLang="hu-HU" b="1" i="1">
                                  <a:latin typeface="Cambria Math"/>
                                </a:rPr>
                                <m:t>𝒓</m:t>
                              </m:r>
                            </m:e>
                            <m:sub>
                              <m:r>
                                <a:rPr lang="en-US" altLang="hu-HU" i="1">
                                  <a:latin typeface="Cambria Math"/>
                                </a:rPr>
                                <m:t>𝑖</m:t>
                              </m:r>
                            </m:sub>
                          </m:sSub>
                        </m:e>
                      </m:nary>
                    </m:oMath>
                  </m:oMathPara>
                </a14:m>
                <a:endParaRPr lang="en-US" dirty="0"/>
              </a:p>
            </p:txBody>
          </p:sp>
        </mc:Choice>
        <mc:Fallback xmlns="">
          <p:sp>
            <p:nvSpPr>
              <p:cNvPr id="4" name="Téglalap 3"/>
              <p:cNvSpPr>
                <a:spLocks noRot="1" noChangeAspect="1" noMove="1" noResize="1" noEditPoints="1" noAdjustHandles="1" noChangeArrowheads="1" noChangeShapeType="1" noTextEdit="1"/>
              </p:cNvSpPr>
              <p:nvPr/>
            </p:nvSpPr>
            <p:spPr>
              <a:xfrm>
                <a:off x="799296" y="2931790"/>
                <a:ext cx="2583400" cy="988540"/>
              </a:xfrm>
              <a:prstGeom prst="rect">
                <a:avLst/>
              </a:prstGeom>
              <a:blipFill>
                <a:blip r:embed="rId18"/>
                <a:stretch>
                  <a:fillRect/>
                </a:stretch>
              </a:blipFill>
            </p:spPr>
            <p:txBody>
              <a:bodyPr/>
              <a:lstStyle/>
              <a:p>
                <a:r>
                  <a:rPr lang="hu-HU">
                    <a:noFill/>
                  </a:rPr>
                  <a:t> </a:t>
                </a:r>
              </a:p>
            </p:txBody>
          </p:sp>
        </mc:Fallback>
      </mc:AlternateContent>
    </p:spTree>
    <p:custDataLst>
      <p:tags r:id="rId1"/>
    </p:custData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ircle(in)">
                                      <p:cBhvr>
                                        <p:cTn id="7" dur="2000"/>
                                        <p:tgtEl>
                                          <p:spTgt spid="819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207"/>
                                        </p:tgtEl>
                                        <p:attrNameLst>
                                          <p:attrName>style.visibility</p:attrName>
                                        </p:attrNameLst>
                                      </p:cBhvr>
                                      <p:to>
                                        <p:strVal val="visible"/>
                                      </p:to>
                                    </p:set>
                                    <p:animEffect transition="in" filter="barn(inVertical)">
                                      <p:cBhvr>
                                        <p:cTn id="10" dur="500"/>
                                        <p:tgtEl>
                                          <p:spTgt spid="820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6">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childTnLst>
                                </p:cTn>
                              </p:par>
                              <p:par>
                                <p:cTn id="32" presetID="52"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Scale>
                                      <p:cBhvr>
                                        <p:cTn id="34"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35"/>
                                        </p:tgtEl>
                                        <p:attrNameLst>
                                          <p:attrName>ppt_x</p:attrName>
                                          <p:attrName>ppt_y</p:attrName>
                                        </p:attrNameLst>
                                      </p:cBhvr>
                                    </p:animMotion>
                                    <p:animEffect transition="in" filter="fade">
                                      <p:cBhvr>
                                        <p:cTn id="36" dur="1000"/>
                                        <p:tgtEl>
                                          <p:spTgt spid="35"/>
                                        </p:tgtEl>
                                      </p:cBhvr>
                                    </p:animEffect>
                                  </p:childTnLst>
                                </p:cTn>
                              </p:par>
                              <p:par>
                                <p:cTn id="37" presetID="52"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Scale>
                                      <p:cBhvr>
                                        <p:cTn id="39"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36"/>
                                        </p:tgtEl>
                                        <p:attrNameLst>
                                          <p:attrName>ppt_x</p:attrName>
                                          <p:attrName>ppt_y</p:attrName>
                                        </p:attrNameLst>
                                      </p:cBhvr>
                                    </p:animMotion>
                                    <p:animEffect transition="in" filter="fade">
                                      <p:cBhvr>
                                        <p:cTn id="41" dur="1000"/>
                                        <p:tgtEl>
                                          <p:spTgt spid="36"/>
                                        </p:tgtEl>
                                      </p:cBhvr>
                                    </p:animEffect>
                                  </p:childTnLst>
                                </p:cTn>
                              </p:par>
                              <p:par>
                                <p:cTn id="42" presetID="52" presetClass="entr" presetSubtype="0"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Scale>
                                      <p:cBhvr>
                                        <p:cTn id="44" dur="10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37"/>
                                        </p:tgtEl>
                                        <p:attrNameLst>
                                          <p:attrName>ppt_x</p:attrName>
                                          <p:attrName>ppt_y</p:attrName>
                                        </p:attrNameLst>
                                      </p:cBhvr>
                                    </p:animMotion>
                                    <p:animEffect transition="in" filter="fade">
                                      <p:cBhvr>
                                        <p:cTn id="46" dur="10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p:cTn id="51" dur="500" fill="hold"/>
                                        <p:tgtEl>
                                          <p:spTgt spid="40"/>
                                        </p:tgtEl>
                                        <p:attrNameLst>
                                          <p:attrName>ppt_w</p:attrName>
                                        </p:attrNameLst>
                                      </p:cBhvr>
                                      <p:tavLst>
                                        <p:tav tm="0">
                                          <p:val>
                                            <p:fltVal val="0"/>
                                          </p:val>
                                        </p:tav>
                                        <p:tav tm="100000">
                                          <p:val>
                                            <p:strVal val="#ppt_w"/>
                                          </p:val>
                                        </p:tav>
                                      </p:tavLst>
                                    </p:anim>
                                    <p:anim calcmode="lin" valueType="num">
                                      <p:cBhvr>
                                        <p:cTn id="52" dur="500" fill="hold"/>
                                        <p:tgtEl>
                                          <p:spTgt spid="40"/>
                                        </p:tgtEl>
                                        <p:attrNameLst>
                                          <p:attrName>ppt_h</p:attrName>
                                        </p:attrNameLst>
                                      </p:cBhvr>
                                      <p:tavLst>
                                        <p:tav tm="0">
                                          <p:val>
                                            <p:fltVal val="0"/>
                                          </p:val>
                                        </p:tav>
                                        <p:tav tm="100000">
                                          <p:val>
                                            <p:strVal val="#ppt_h"/>
                                          </p:val>
                                        </p:tav>
                                      </p:tavLst>
                                    </p:anim>
                                    <p:animEffect transition="in" filter="fade">
                                      <p:cBhvr>
                                        <p:cTn id="53" dur="500"/>
                                        <p:tgtEl>
                                          <p:spTgt spid="40"/>
                                        </p:tgtEl>
                                      </p:cBhvr>
                                    </p:animEffect>
                                  </p:childTnLst>
                                </p:cTn>
                              </p:par>
                            </p:childTnLst>
                          </p:cTn>
                        </p:par>
                        <p:par>
                          <p:cTn id="54" fill="hold">
                            <p:stCondLst>
                              <p:cond delay="500"/>
                            </p:stCondLst>
                            <p:childTnLst>
                              <p:par>
                                <p:cTn id="55" presetID="1" presetClass="entr" presetSubtype="0" fill="hold" grpId="0" nodeType="afterEffect">
                                  <p:stCondLst>
                                    <p:cond delay="0"/>
                                  </p:stCondLst>
                                  <p:childTnLst>
                                    <p:set>
                                      <p:cBhvr>
                                        <p:cTn id="56" dur="1" fill="hold">
                                          <p:stCondLst>
                                            <p:cond delay="0"/>
                                          </p:stCondLst>
                                        </p:cTn>
                                        <p:tgtEl>
                                          <p:spTgt spid="3"/>
                                        </p:tgtEl>
                                        <p:attrNameLst>
                                          <p:attrName>style.visibility</p:attrName>
                                        </p:attrNameLst>
                                      </p:cBhvr>
                                      <p:to>
                                        <p:strVal val="visible"/>
                                      </p:to>
                                    </p:set>
                                  </p:childTnLst>
                                </p:cTn>
                              </p:par>
                            </p:childTnLst>
                          </p:cTn>
                        </p:par>
                        <p:par>
                          <p:cTn id="57" fill="hold">
                            <p:stCondLst>
                              <p:cond delay="500"/>
                            </p:stCondLst>
                            <p:childTnLst>
                              <p:par>
                                <p:cTn id="58" presetID="53" presetClass="entr" presetSubtype="16" fill="hold" grpId="0" nodeType="afterEffect">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cBhvr>
                                        <p:cTn id="60" dur="500" fill="hold"/>
                                        <p:tgtEl>
                                          <p:spTgt spid="39"/>
                                        </p:tgtEl>
                                        <p:attrNameLst>
                                          <p:attrName>ppt_w</p:attrName>
                                        </p:attrNameLst>
                                      </p:cBhvr>
                                      <p:tavLst>
                                        <p:tav tm="0">
                                          <p:val>
                                            <p:fltVal val="0"/>
                                          </p:val>
                                        </p:tav>
                                        <p:tav tm="100000">
                                          <p:val>
                                            <p:strVal val="#ppt_w"/>
                                          </p:val>
                                        </p:tav>
                                      </p:tavLst>
                                    </p:anim>
                                    <p:anim calcmode="lin" valueType="num">
                                      <p:cBhvr>
                                        <p:cTn id="61" dur="500" fill="hold"/>
                                        <p:tgtEl>
                                          <p:spTgt spid="39"/>
                                        </p:tgtEl>
                                        <p:attrNameLst>
                                          <p:attrName>ppt_h</p:attrName>
                                        </p:attrNameLst>
                                      </p:cBhvr>
                                      <p:tavLst>
                                        <p:tav tm="0">
                                          <p:val>
                                            <p:fltVal val="0"/>
                                          </p:val>
                                        </p:tav>
                                        <p:tav tm="100000">
                                          <p:val>
                                            <p:strVal val="#ppt_h"/>
                                          </p:val>
                                        </p:tav>
                                      </p:tavLst>
                                    </p:anim>
                                    <p:animEffect transition="in" filter="fade">
                                      <p:cBhvr>
                                        <p:cTn id="6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P spid="8196" grpId="0" build="p"/>
      <p:bldP spid="8207" grpId="0"/>
      <p:bldP spid="35" grpId="0"/>
      <p:bldP spid="36" grpId="0"/>
      <p:bldP spid="37" grpId="0" animBg="1"/>
      <p:bldP spid="39" grpId="0" animBg="1"/>
      <p:bldP spid="40" grpId="0" animBg="1"/>
      <p:bldP spid="2" grpId="0" animBg="1"/>
      <p:bldP spid="50" grpId="0" animBg="1"/>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107504" y="208255"/>
            <a:ext cx="8920556" cy="4739759"/>
          </a:xfrm>
          <a:prstGeom prst="rect">
            <a:avLst/>
          </a:prstGeom>
          <a:solidFill>
            <a:schemeClr val="accent6">
              <a:lumMod val="20000"/>
              <a:lumOff val="80000"/>
            </a:schemeClr>
          </a:solidFill>
          <a:ln>
            <a:solidFill>
              <a:schemeClr val="accent6">
                <a:lumMod val="50000"/>
              </a:schemeClr>
            </a:solidFill>
          </a:ln>
          <a:extLst/>
        </p:spPr>
        <p:txBody>
          <a:bodyPr wrap="square">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1500" b="1" u="sng" dirty="0" err="1">
                <a:latin typeface="Courier New" pitchFamily="49" charset="0"/>
              </a:rPr>
              <a:t>class</a:t>
            </a:r>
            <a:r>
              <a:rPr lang="hu-HU" altLang="hu-HU" sz="1500" b="1" u="sng" dirty="0">
                <a:latin typeface="Courier New" pitchFamily="49" charset="0"/>
              </a:rPr>
              <a:t> </a:t>
            </a:r>
            <a:r>
              <a:rPr lang="en-US" altLang="hu-HU" sz="1500" b="1" u="sng" dirty="0">
                <a:latin typeface="Courier New" pitchFamily="49" charset="0"/>
              </a:rPr>
              <a:t>Lagrange</a:t>
            </a:r>
            <a:r>
              <a:rPr lang="hu-HU" altLang="hu-HU" sz="1500" b="1" u="sng" dirty="0" err="1">
                <a:latin typeface="Courier New" pitchFamily="49" charset="0"/>
              </a:rPr>
              <a:t>Curve</a:t>
            </a:r>
            <a:r>
              <a:rPr lang="hu-HU" altLang="hu-HU" sz="1500" b="1" u="sng" dirty="0">
                <a:latin typeface="Courier New" pitchFamily="49" charset="0"/>
              </a:rPr>
              <a:t> {</a:t>
            </a:r>
          </a:p>
          <a:p>
            <a:pPr algn="l"/>
            <a:r>
              <a:rPr lang="en-US" altLang="hu-HU" sz="1500" b="1" dirty="0">
                <a:latin typeface="Courier New" pitchFamily="49" charset="0"/>
              </a:rPr>
              <a:t>   </a:t>
            </a:r>
            <a:r>
              <a:rPr lang="hu-HU" altLang="hu-HU" sz="1500" b="1" dirty="0" err="1">
                <a:latin typeface="Courier New" pitchFamily="49" charset="0"/>
              </a:rPr>
              <a:t>vector</a:t>
            </a:r>
            <a:r>
              <a:rPr lang="en-US" altLang="hu-HU" sz="1500" b="1" dirty="0" smtClean="0">
                <a:latin typeface="Courier New" pitchFamily="49" charset="0"/>
              </a:rPr>
              <a:t>&lt;</a:t>
            </a:r>
            <a:r>
              <a:rPr lang="hu-HU" altLang="hu-HU" sz="1500" b="1" dirty="0" err="1" smtClean="0">
                <a:latin typeface="Courier New" pitchFamily="49" charset="0"/>
              </a:rPr>
              <a:t>vec</a:t>
            </a:r>
            <a:r>
              <a:rPr lang="en-US" altLang="hu-HU" sz="1500" b="1" dirty="0" smtClean="0">
                <a:latin typeface="Courier New" pitchFamily="49" charset="0"/>
              </a:rPr>
              <a:t>3</a:t>
            </a:r>
            <a:r>
              <a:rPr lang="en-US" altLang="hu-HU" sz="1500" b="1" dirty="0">
                <a:latin typeface="Courier New" pitchFamily="49" charset="0"/>
              </a:rPr>
              <a:t>&gt;</a:t>
            </a:r>
            <a:r>
              <a:rPr lang="hu-HU" altLang="hu-HU" sz="1500" b="1" dirty="0">
                <a:latin typeface="Courier New" pitchFamily="49" charset="0"/>
              </a:rPr>
              <a:t> </a:t>
            </a:r>
            <a:r>
              <a:rPr lang="hu-HU" altLang="hu-HU" sz="1500" b="1" dirty="0" smtClean="0">
                <a:latin typeface="Courier New" pitchFamily="49" charset="0"/>
              </a:rPr>
              <a:t> </a:t>
            </a:r>
            <a:r>
              <a:rPr lang="en-US" altLang="hu-HU" sz="1500" b="1" dirty="0" smtClean="0">
                <a:latin typeface="Courier New" pitchFamily="49" charset="0"/>
              </a:rPr>
              <a:t>c</a:t>
            </a:r>
            <a:r>
              <a:rPr lang="hu-HU" altLang="hu-HU" sz="1500" b="1" dirty="0">
                <a:latin typeface="Courier New" pitchFamily="49" charset="0"/>
              </a:rPr>
              <a:t>p</a:t>
            </a:r>
            <a:r>
              <a:rPr lang="en-US" altLang="hu-HU" sz="1500" b="1" dirty="0">
                <a:latin typeface="Courier New" pitchFamily="49" charset="0"/>
              </a:rPr>
              <a:t>s</a:t>
            </a:r>
            <a:r>
              <a:rPr lang="hu-HU" altLang="hu-HU" sz="1500" b="1" dirty="0" smtClean="0">
                <a:latin typeface="Courier New" pitchFamily="49" charset="0"/>
              </a:rPr>
              <a:t>;</a:t>
            </a:r>
            <a:r>
              <a:rPr lang="en-US" altLang="hu-HU" sz="1500" b="1" dirty="0">
                <a:latin typeface="Courier New" pitchFamily="49" charset="0"/>
              </a:rPr>
              <a:t> </a:t>
            </a:r>
            <a:r>
              <a:rPr lang="en-US" altLang="hu-HU" sz="1500" b="1" dirty="0" smtClean="0">
                <a:latin typeface="Courier New" pitchFamily="49" charset="0"/>
              </a:rPr>
              <a:t>// </a:t>
            </a:r>
            <a:r>
              <a:rPr lang="en-US" altLang="hu-HU" sz="1500" b="1" dirty="0">
                <a:latin typeface="Courier New" pitchFamily="49" charset="0"/>
              </a:rPr>
              <a:t>control </a:t>
            </a:r>
            <a:r>
              <a:rPr lang="en-US" altLang="hu-HU" sz="1500" b="1" dirty="0" smtClean="0">
                <a:latin typeface="Courier New" pitchFamily="49" charset="0"/>
              </a:rPr>
              <a:t>pts </a:t>
            </a:r>
            <a:endParaRPr lang="en-US" altLang="hu-HU" sz="1500" b="1" dirty="0">
              <a:latin typeface="Courier New" pitchFamily="49" charset="0"/>
            </a:endParaRPr>
          </a:p>
          <a:p>
            <a:pPr algn="l"/>
            <a:r>
              <a:rPr lang="en-US" altLang="hu-HU" sz="1500" b="1" dirty="0">
                <a:latin typeface="Courier New" pitchFamily="49" charset="0"/>
              </a:rPr>
              <a:t>   </a:t>
            </a:r>
            <a:r>
              <a:rPr lang="hu-HU" altLang="hu-HU" sz="1500" b="1" dirty="0" err="1">
                <a:latin typeface="Courier New" pitchFamily="49" charset="0"/>
              </a:rPr>
              <a:t>vector</a:t>
            </a:r>
            <a:r>
              <a:rPr lang="en-US" altLang="hu-HU" sz="1500" b="1" dirty="0">
                <a:latin typeface="Courier New" pitchFamily="49" charset="0"/>
              </a:rPr>
              <a:t>&lt;float&gt;</a:t>
            </a:r>
            <a:r>
              <a:rPr lang="hu-HU" altLang="hu-HU" sz="1500" b="1" dirty="0">
                <a:latin typeface="Courier New" pitchFamily="49" charset="0"/>
              </a:rPr>
              <a:t> </a:t>
            </a:r>
            <a:r>
              <a:rPr lang="en-US" altLang="hu-HU" sz="1500" b="1" dirty="0" err="1" smtClean="0">
                <a:latin typeface="Courier New" pitchFamily="49" charset="0"/>
              </a:rPr>
              <a:t>ts</a:t>
            </a:r>
            <a:r>
              <a:rPr lang="hu-HU" altLang="hu-HU" sz="1500" b="1" dirty="0" smtClean="0">
                <a:latin typeface="Courier New" pitchFamily="49" charset="0"/>
              </a:rPr>
              <a:t>; </a:t>
            </a:r>
            <a:r>
              <a:rPr lang="en-US" altLang="hu-HU" sz="1500" b="1" dirty="0">
                <a:latin typeface="Courier New" pitchFamily="49" charset="0"/>
              </a:rPr>
              <a:t> </a:t>
            </a:r>
            <a:r>
              <a:rPr lang="en-US" altLang="hu-HU" sz="1500" b="1" dirty="0" smtClean="0">
                <a:latin typeface="Courier New" pitchFamily="49" charset="0"/>
              </a:rPr>
              <a:t>// knots</a:t>
            </a:r>
          </a:p>
          <a:p>
            <a:pPr algn="l"/>
            <a:endParaRPr lang="hu-HU" altLang="hu-HU" sz="100" b="1" dirty="0">
              <a:latin typeface="Courier New" pitchFamily="49" charset="0"/>
            </a:endParaRPr>
          </a:p>
          <a:p>
            <a:pPr algn="l"/>
            <a:r>
              <a:rPr lang="hu-HU" altLang="hu-HU" sz="1500" b="1" dirty="0">
                <a:latin typeface="Courier New" pitchFamily="49" charset="0"/>
              </a:rPr>
              <a:t>   </a:t>
            </a:r>
            <a:r>
              <a:rPr lang="en-US" altLang="hu-HU" sz="1500" b="1" dirty="0">
                <a:latin typeface="Courier New" pitchFamily="49" charset="0"/>
              </a:rPr>
              <a:t>float</a:t>
            </a:r>
            <a:r>
              <a:rPr lang="hu-HU" altLang="hu-HU" sz="1500" b="1" dirty="0">
                <a:latin typeface="Courier New" pitchFamily="49" charset="0"/>
              </a:rPr>
              <a:t> </a:t>
            </a:r>
            <a:r>
              <a:rPr lang="en-US" altLang="hu-HU" sz="1500" b="1" dirty="0">
                <a:latin typeface="Courier New" pitchFamily="49" charset="0"/>
              </a:rPr>
              <a:t>L</a:t>
            </a:r>
            <a:r>
              <a:rPr lang="hu-HU" altLang="hu-HU" sz="1500" b="1" dirty="0">
                <a:latin typeface="Courier New" pitchFamily="49" charset="0"/>
              </a:rPr>
              <a:t>(int i, </a:t>
            </a:r>
            <a:r>
              <a:rPr lang="en-US" altLang="hu-HU" sz="1500" b="1" dirty="0">
                <a:latin typeface="Courier New" pitchFamily="49" charset="0"/>
              </a:rPr>
              <a:t>float</a:t>
            </a:r>
            <a:r>
              <a:rPr lang="hu-HU" altLang="hu-HU" sz="1500" b="1" dirty="0">
                <a:latin typeface="Courier New" pitchFamily="49" charset="0"/>
              </a:rPr>
              <a:t> t) {</a:t>
            </a:r>
            <a:endParaRPr lang="en-US" altLang="hu-HU" sz="1500" b="1" dirty="0">
              <a:latin typeface="Courier New" pitchFamily="49" charset="0"/>
            </a:endParaRPr>
          </a:p>
          <a:p>
            <a:pPr algn="l"/>
            <a:r>
              <a:rPr lang="en-US" altLang="hu-HU" sz="1500" b="1" dirty="0">
                <a:latin typeface="Courier New" pitchFamily="49" charset="0"/>
              </a:rPr>
              <a:t> </a:t>
            </a:r>
            <a:r>
              <a:rPr lang="en-US" altLang="hu-HU" sz="1500" b="1" dirty="0" smtClean="0">
                <a:latin typeface="Courier New" pitchFamily="49" charset="0"/>
              </a:rPr>
              <a:t>     float</a:t>
            </a:r>
            <a:r>
              <a:rPr lang="hu-HU" altLang="hu-HU" sz="1500" b="1" dirty="0" smtClean="0">
                <a:latin typeface="Courier New" pitchFamily="49" charset="0"/>
              </a:rPr>
              <a:t> </a:t>
            </a:r>
            <a:r>
              <a:rPr lang="en-GB" altLang="hu-HU" sz="1500" b="1" dirty="0">
                <a:latin typeface="Courier New" pitchFamily="49" charset="0"/>
              </a:rPr>
              <a:t>Li = 1.0f;</a:t>
            </a:r>
            <a:endParaRPr lang="hu-HU" altLang="hu-HU" sz="1500" b="1" dirty="0">
              <a:latin typeface="Courier New" pitchFamily="49" charset="0"/>
            </a:endParaRPr>
          </a:p>
          <a:p>
            <a:pPr algn="l"/>
            <a:r>
              <a:rPr lang="hu-HU" altLang="hu-HU" sz="1500" b="1" dirty="0">
                <a:latin typeface="Courier New" pitchFamily="49" charset="0"/>
              </a:rPr>
              <a:t>      </a:t>
            </a:r>
            <a:r>
              <a:rPr lang="hu-HU" altLang="hu-HU" sz="1500" b="1" dirty="0" err="1" smtClean="0">
                <a:latin typeface="Courier New" pitchFamily="49" charset="0"/>
              </a:rPr>
              <a:t>for</a:t>
            </a:r>
            <a:r>
              <a:rPr lang="hu-HU" altLang="hu-HU" sz="1500" b="1" dirty="0" smtClean="0">
                <a:latin typeface="Courier New" pitchFamily="49" charset="0"/>
              </a:rPr>
              <a:t>(int </a:t>
            </a:r>
            <a:r>
              <a:rPr lang="hu-HU" altLang="hu-HU" sz="1500" b="1" dirty="0">
                <a:latin typeface="Courier New" pitchFamily="49" charset="0"/>
              </a:rPr>
              <a:t>j = </a:t>
            </a:r>
            <a:r>
              <a:rPr lang="en-US" altLang="hu-HU" sz="1500" b="1" dirty="0">
                <a:latin typeface="Courier New" pitchFamily="49" charset="0"/>
              </a:rPr>
              <a:t>0</a:t>
            </a:r>
            <a:r>
              <a:rPr lang="hu-HU" altLang="hu-HU" sz="1500" b="1" dirty="0">
                <a:latin typeface="Courier New" pitchFamily="49" charset="0"/>
              </a:rPr>
              <a:t>; j &lt;</a:t>
            </a:r>
            <a:r>
              <a:rPr lang="en-US" altLang="hu-HU" sz="1500" b="1" dirty="0">
                <a:latin typeface="Courier New" pitchFamily="49" charset="0"/>
              </a:rPr>
              <a:t> </a:t>
            </a:r>
            <a:r>
              <a:rPr lang="en-US" altLang="hu-HU" sz="1500" b="1" dirty="0" err="1">
                <a:latin typeface="Courier New" pitchFamily="49" charset="0"/>
              </a:rPr>
              <a:t>cps.size</a:t>
            </a:r>
            <a:r>
              <a:rPr lang="en-US" altLang="hu-HU" sz="1500" b="1" dirty="0">
                <a:latin typeface="Courier New" pitchFamily="49" charset="0"/>
              </a:rPr>
              <a:t>()</a:t>
            </a:r>
            <a:r>
              <a:rPr lang="hu-HU" altLang="hu-HU" sz="1500" b="1" dirty="0">
                <a:latin typeface="Courier New" pitchFamily="49" charset="0"/>
              </a:rPr>
              <a:t>; j</a:t>
            </a:r>
            <a:r>
              <a:rPr lang="hu-HU" altLang="hu-HU" sz="1500" b="1" dirty="0" smtClean="0">
                <a:latin typeface="Courier New" pitchFamily="49" charset="0"/>
              </a:rPr>
              <a:t>++)</a:t>
            </a:r>
            <a:endParaRPr lang="en-US" altLang="hu-HU" sz="1500" b="1" dirty="0" smtClean="0">
              <a:latin typeface="Courier New" pitchFamily="49" charset="0"/>
            </a:endParaRPr>
          </a:p>
          <a:p>
            <a:pPr algn="l"/>
            <a:r>
              <a:rPr lang="en-US" altLang="hu-HU" sz="1500" b="1" dirty="0">
                <a:latin typeface="Courier New" pitchFamily="49" charset="0"/>
              </a:rPr>
              <a:t> </a:t>
            </a:r>
            <a:r>
              <a:rPr lang="en-US" altLang="hu-HU" sz="1500" b="1" dirty="0" smtClean="0">
                <a:latin typeface="Courier New" pitchFamily="49" charset="0"/>
              </a:rPr>
              <a:t>        if (j != </a:t>
            </a:r>
            <a:r>
              <a:rPr lang="en-US" altLang="hu-HU" sz="1500" b="1" dirty="0" err="1" smtClean="0">
                <a:latin typeface="Courier New" pitchFamily="49" charset="0"/>
              </a:rPr>
              <a:t>i</a:t>
            </a:r>
            <a:r>
              <a:rPr lang="en-US" altLang="hu-HU" sz="1500" b="1" dirty="0" smtClean="0">
                <a:latin typeface="Courier New" pitchFamily="49" charset="0"/>
              </a:rPr>
              <a:t>) Li *= (t – </a:t>
            </a:r>
            <a:r>
              <a:rPr lang="en-US" altLang="hu-HU" sz="1500" b="1" dirty="0" err="1" smtClean="0">
                <a:latin typeface="Courier New" pitchFamily="49" charset="0"/>
              </a:rPr>
              <a:t>ts</a:t>
            </a:r>
            <a:r>
              <a:rPr lang="en-US" altLang="hu-HU" sz="1500" b="1" dirty="0" smtClean="0">
                <a:latin typeface="Courier New" pitchFamily="49" charset="0"/>
              </a:rPr>
              <a:t>[j])/(</a:t>
            </a:r>
            <a:r>
              <a:rPr lang="en-US" altLang="hu-HU" sz="1500" b="1" dirty="0" err="1" smtClean="0">
                <a:latin typeface="Courier New" pitchFamily="49" charset="0"/>
              </a:rPr>
              <a:t>ts</a:t>
            </a:r>
            <a:r>
              <a:rPr lang="en-US" altLang="hu-HU" sz="1500" b="1" dirty="0" smtClean="0">
                <a:latin typeface="Courier New" pitchFamily="49" charset="0"/>
              </a:rPr>
              <a:t>[</a:t>
            </a:r>
            <a:r>
              <a:rPr lang="en-US" altLang="hu-HU" sz="1500" b="1" dirty="0" err="1" smtClean="0">
                <a:latin typeface="Courier New" pitchFamily="49" charset="0"/>
              </a:rPr>
              <a:t>i</a:t>
            </a:r>
            <a:r>
              <a:rPr lang="en-US" altLang="hu-HU" sz="1500" b="1" dirty="0" smtClean="0">
                <a:latin typeface="Courier New" pitchFamily="49" charset="0"/>
              </a:rPr>
              <a:t>] – </a:t>
            </a:r>
            <a:r>
              <a:rPr lang="en-US" altLang="hu-HU" sz="1500" b="1" dirty="0" err="1" smtClean="0">
                <a:latin typeface="Courier New" pitchFamily="49" charset="0"/>
              </a:rPr>
              <a:t>ts</a:t>
            </a:r>
            <a:r>
              <a:rPr lang="en-US" altLang="hu-HU" sz="1500" b="1" dirty="0" smtClean="0">
                <a:latin typeface="Courier New" pitchFamily="49" charset="0"/>
              </a:rPr>
              <a:t>[j]);</a:t>
            </a:r>
            <a:r>
              <a:rPr lang="hu-HU" altLang="hu-HU" sz="1500" b="1" dirty="0" smtClean="0">
                <a:latin typeface="Courier New" pitchFamily="49" charset="0"/>
              </a:rPr>
              <a:t> </a:t>
            </a:r>
            <a:endParaRPr lang="en-US" altLang="hu-HU" sz="1500" b="1" dirty="0" smtClean="0">
              <a:latin typeface="Courier New" pitchFamily="49" charset="0"/>
            </a:endParaRPr>
          </a:p>
          <a:p>
            <a:pPr algn="l"/>
            <a:r>
              <a:rPr lang="en-US" altLang="hu-HU" sz="1500" b="1" dirty="0">
                <a:latin typeface="Courier New" pitchFamily="49" charset="0"/>
              </a:rPr>
              <a:t> </a:t>
            </a:r>
            <a:r>
              <a:rPr lang="en-US" altLang="hu-HU" sz="1500" b="1" dirty="0" smtClean="0">
                <a:latin typeface="Courier New" pitchFamily="49" charset="0"/>
              </a:rPr>
              <a:t>     </a:t>
            </a:r>
            <a:r>
              <a:rPr lang="en-GB" altLang="hu-HU" sz="1500" b="1" dirty="0" smtClean="0">
                <a:latin typeface="Courier New" pitchFamily="49" charset="0"/>
              </a:rPr>
              <a:t>return </a:t>
            </a:r>
            <a:r>
              <a:rPr lang="en-US" altLang="hu-HU" sz="1500" b="1" dirty="0">
                <a:latin typeface="Courier New" pitchFamily="49" charset="0"/>
              </a:rPr>
              <a:t>Li;</a:t>
            </a:r>
            <a:endParaRPr lang="en-GB" altLang="hu-HU" sz="1500" b="1" dirty="0">
              <a:latin typeface="Courier New" pitchFamily="49" charset="0"/>
            </a:endParaRPr>
          </a:p>
          <a:p>
            <a:pPr algn="l"/>
            <a:r>
              <a:rPr lang="en-GB" altLang="hu-HU" sz="1500" b="1" dirty="0">
                <a:latin typeface="Courier New" pitchFamily="49" charset="0"/>
              </a:rPr>
              <a:t>  </a:t>
            </a:r>
            <a:r>
              <a:rPr lang="hu-HU" altLang="hu-HU" sz="1500" b="1" dirty="0">
                <a:latin typeface="Courier New" pitchFamily="49" charset="0"/>
              </a:rPr>
              <a:t> }</a:t>
            </a:r>
            <a:endParaRPr lang="en-US" altLang="hu-HU" sz="1500" b="1" dirty="0">
              <a:latin typeface="Courier New" pitchFamily="49" charset="0"/>
            </a:endParaRPr>
          </a:p>
          <a:p>
            <a:pPr algn="l"/>
            <a:r>
              <a:rPr lang="hu-HU" altLang="hu-HU" sz="1500" b="1" dirty="0" err="1">
                <a:latin typeface="Courier New" pitchFamily="49" charset="0"/>
              </a:rPr>
              <a:t>public</a:t>
            </a:r>
            <a:r>
              <a:rPr lang="hu-HU" altLang="hu-HU" sz="1500" b="1" dirty="0">
                <a:latin typeface="Courier New" pitchFamily="49" charset="0"/>
              </a:rPr>
              <a:t>:</a:t>
            </a:r>
          </a:p>
          <a:p>
            <a:pPr algn="l"/>
            <a:r>
              <a:rPr lang="en-US" altLang="hu-HU" sz="1500" b="1" dirty="0">
                <a:latin typeface="Courier New" pitchFamily="49" charset="0"/>
              </a:rPr>
              <a:t>   void </a:t>
            </a:r>
            <a:r>
              <a:rPr lang="en-US" altLang="hu-HU" sz="1500" b="1" dirty="0" err="1" smtClean="0">
                <a:latin typeface="Courier New" pitchFamily="49" charset="0"/>
              </a:rPr>
              <a:t>AddControlPoint</a:t>
            </a:r>
            <a:r>
              <a:rPr lang="en-US" altLang="hu-HU" sz="1500" b="1" dirty="0" smtClean="0">
                <a:latin typeface="Courier New" pitchFamily="49" charset="0"/>
              </a:rPr>
              <a:t>(</a:t>
            </a:r>
            <a:r>
              <a:rPr lang="hu-HU" altLang="hu-HU" sz="1500" b="1" dirty="0" err="1" smtClean="0">
                <a:latin typeface="Courier New" pitchFamily="49" charset="0"/>
              </a:rPr>
              <a:t>vec</a:t>
            </a:r>
            <a:r>
              <a:rPr lang="en-US" altLang="hu-HU" sz="1500" b="1" dirty="0" smtClean="0">
                <a:latin typeface="Courier New" pitchFamily="49" charset="0"/>
              </a:rPr>
              <a:t>3 </a:t>
            </a:r>
            <a:r>
              <a:rPr lang="en-US" altLang="hu-HU" sz="1500" b="1" dirty="0" err="1">
                <a:latin typeface="Courier New" pitchFamily="49" charset="0"/>
              </a:rPr>
              <a:t>cp</a:t>
            </a:r>
            <a:r>
              <a:rPr lang="en-US" altLang="hu-HU" sz="1500" b="1" dirty="0">
                <a:latin typeface="Courier New" pitchFamily="49" charset="0"/>
              </a:rPr>
              <a:t>) { </a:t>
            </a:r>
          </a:p>
          <a:p>
            <a:pPr algn="l"/>
            <a:r>
              <a:rPr lang="en-US" altLang="hu-HU" sz="1500" b="1" dirty="0">
                <a:latin typeface="Courier New" pitchFamily="49" charset="0"/>
              </a:rPr>
              <a:t> </a:t>
            </a:r>
            <a:r>
              <a:rPr lang="en-US" altLang="hu-HU" sz="1500" b="1" dirty="0" smtClean="0">
                <a:latin typeface="Courier New" pitchFamily="49" charset="0"/>
              </a:rPr>
              <a:t>     float </a:t>
            </a:r>
            <a:r>
              <a:rPr lang="en-US" altLang="hu-HU" sz="1500" b="1" dirty="0" err="1">
                <a:latin typeface="Courier New" pitchFamily="49" charset="0"/>
              </a:rPr>
              <a:t>ti</a:t>
            </a:r>
            <a:r>
              <a:rPr lang="en-US" altLang="hu-HU" sz="1500" b="1" dirty="0">
                <a:latin typeface="Courier New" pitchFamily="49" charset="0"/>
              </a:rPr>
              <a:t> = </a:t>
            </a:r>
            <a:r>
              <a:rPr lang="en-US" altLang="hu-HU" sz="1500" b="1" dirty="0" err="1">
                <a:latin typeface="Courier New" pitchFamily="49" charset="0"/>
              </a:rPr>
              <a:t>cps.size</a:t>
            </a:r>
            <a:r>
              <a:rPr lang="en-US" altLang="hu-HU" sz="1500" b="1" dirty="0">
                <a:latin typeface="Courier New" pitchFamily="49" charset="0"/>
              </a:rPr>
              <a:t>(); </a:t>
            </a:r>
            <a:r>
              <a:rPr lang="en-US" altLang="hu-HU" sz="1500" b="1" dirty="0" smtClean="0">
                <a:latin typeface="Courier New" pitchFamily="49" charset="0"/>
              </a:rPr>
              <a:t>// </a:t>
            </a:r>
            <a:r>
              <a:rPr lang="en-US" altLang="hu-HU" sz="1500" b="1" dirty="0">
                <a:latin typeface="Courier New" pitchFamily="49" charset="0"/>
              </a:rPr>
              <a:t>or something better</a:t>
            </a:r>
          </a:p>
          <a:p>
            <a:pPr algn="l"/>
            <a:r>
              <a:rPr lang="en-US" altLang="hu-HU" sz="1500" b="1" dirty="0">
                <a:latin typeface="Courier New" pitchFamily="49" charset="0"/>
              </a:rPr>
              <a:t> </a:t>
            </a:r>
            <a:r>
              <a:rPr lang="en-US" altLang="hu-HU" sz="1500" b="1" dirty="0" smtClean="0">
                <a:latin typeface="Courier New" pitchFamily="49" charset="0"/>
              </a:rPr>
              <a:t>     </a:t>
            </a:r>
            <a:r>
              <a:rPr lang="en-US" altLang="hu-HU" sz="1500" b="1" dirty="0" err="1" smtClean="0">
                <a:latin typeface="Courier New" pitchFamily="49" charset="0"/>
              </a:rPr>
              <a:t>cps.push_back</a:t>
            </a:r>
            <a:r>
              <a:rPr lang="en-US" altLang="hu-HU" sz="1500" b="1" dirty="0" smtClean="0">
                <a:latin typeface="Courier New" pitchFamily="49" charset="0"/>
              </a:rPr>
              <a:t>(</a:t>
            </a:r>
            <a:r>
              <a:rPr lang="en-US" altLang="hu-HU" sz="1500" b="1" dirty="0" err="1" smtClean="0">
                <a:latin typeface="Courier New" pitchFamily="49" charset="0"/>
              </a:rPr>
              <a:t>cp</a:t>
            </a:r>
            <a:r>
              <a:rPr lang="en-US" altLang="hu-HU" sz="1500" b="1" dirty="0">
                <a:latin typeface="Courier New" pitchFamily="49" charset="0"/>
              </a:rPr>
              <a:t>); </a:t>
            </a:r>
            <a:r>
              <a:rPr lang="en-US" altLang="hu-HU" sz="1500" b="1" dirty="0" err="1">
                <a:latin typeface="Courier New" pitchFamily="49" charset="0"/>
              </a:rPr>
              <a:t>ts.push_back</a:t>
            </a:r>
            <a:r>
              <a:rPr lang="en-US" altLang="hu-HU" sz="1500" b="1" dirty="0">
                <a:latin typeface="Courier New" pitchFamily="49" charset="0"/>
              </a:rPr>
              <a:t>(</a:t>
            </a:r>
            <a:r>
              <a:rPr lang="en-US" altLang="hu-HU" sz="1500" b="1" dirty="0" err="1">
                <a:latin typeface="Courier New" pitchFamily="49" charset="0"/>
              </a:rPr>
              <a:t>ti</a:t>
            </a:r>
            <a:r>
              <a:rPr lang="en-US" altLang="hu-HU" sz="1500" b="1" dirty="0">
                <a:latin typeface="Courier New" pitchFamily="49" charset="0"/>
              </a:rPr>
              <a:t>);</a:t>
            </a:r>
          </a:p>
          <a:p>
            <a:pPr algn="l"/>
            <a:r>
              <a:rPr lang="en-US" altLang="hu-HU" sz="1500" b="1" dirty="0">
                <a:latin typeface="Courier New" pitchFamily="49" charset="0"/>
              </a:rPr>
              <a:t>   </a:t>
            </a:r>
            <a:r>
              <a:rPr lang="hu-HU" altLang="hu-HU" sz="1500" b="1" dirty="0" smtClean="0">
                <a:latin typeface="Courier New" pitchFamily="49" charset="0"/>
              </a:rPr>
              <a:t>}</a:t>
            </a:r>
            <a:endParaRPr lang="en-US" altLang="hu-HU" sz="1500" b="1" dirty="0">
              <a:latin typeface="Courier New" pitchFamily="49" charset="0"/>
            </a:endParaRPr>
          </a:p>
          <a:p>
            <a:pPr algn="l"/>
            <a:r>
              <a:rPr lang="en-US" altLang="hu-HU" sz="1500" b="1" dirty="0">
                <a:latin typeface="Courier New" pitchFamily="49" charset="0"/>
              </a:rPr>
              <a:t> </a:t>
            </a:r>
            <a:r>
              <a:rPr lang="en-US" altLang="hu-HU" sz="1500" b="1" dirty="0" smtClean="0">
                <a:latin typeface="Courier New" pitchFamily="49" charset="0"/>
              </a:rPr>
              <a:t>  </a:t>
            </a:r>
            <a:r>
              <a:rPr lang="hu-HU" altLang="hu-HU" sz="1500" b="1" u="sng" dirty="0" err="1" smtClean="0">
                <a:latin typeface="Courier New" pitchFamily="49" charset="0"/>
              </a:rPr>
              <a:t>vec</a:t>
            </a:r>
            <a:r>
              <a:rPr lang="en-US" altLang="hu-HU" sz="1500" b="1" u="sng" dirty="0" smtClean="0">
                <a:latin typeface="Courier New" pitchFamily="49" charset="0"/>
              </a:rPr>
              <a:t>3 </a:t>
            </a:r>
            <a:r>
              <a:rPr lang="en-US" altLang="hu-HU" sz="1500" b="1" u="sng" dirty="0">
                <a:latin typeface="Courier New" pitchFamily="49" charset="0"/>
              </a:rPr>
              <a:t>r(float t)</a:t>
            </a:r>
            <a:r>
              <a:rPr lang="en-US" altLang="hu-HU" sz="1500" b="1" dirty="0">
                <a:latin typeface="Courier New" pitchFamily="49" charset="0"/>
              </a:rPr>
              <a:t> {</a:t>
            </a:r>
            <a:endParaRPr lang="hu-HU" altLang="hu-HU" sz="1500" b="1" dirty="0">
              <a:latin typeface="Courier New" pitchFamily="49" charset="0"/>
            </a:endParaRPr>
          </a:p>
          <a:p>
            <a:pPr algn="l"/>
            <a:r>
              <a:rPr lang="en-US" altLang="hu-HU" sz="1500" b="1" dirty="0">
                <a:latin typeface="Courier New" pitchFamily="49" charset="0"/>
              </a:rPr>
              <a:t>	</a:t>
            </a:r>
            <a:r>
              <a:rPr lang="hu-HU" altLang="hu-HU" sz="1500" b="1" dirty="0" err="1" smtClean="0">
                <a:latin typeface="Courier New" pitchFamily="49" charset="0"/>
              </a:rPr>
              <a:t>vec</a:t>
            </a:r>
            <a:r>
              <a:rPr lang="en-US" altLang="hu-HU" sz="1500" b="1" dirty="0" smtClean="0">
                <a:latin typeface="Courier New" pitchFamily="49" charset="0"/>
              </a:rPr>
              <a:t>3</a:t>
            </a:r>
            <a:r>
              <a:rPr lang="hu-HU" altLang="hu-HU" sz="1500" b="1" dirty="0" smtClean="0">
                <a:latin typeface="Courier New" pitchFamily="49" charset="0"/>
              </a:rPr>
              <a:t> </a:t>
            </a:r>
            <a:r>
              <a:rPr lang="hu-HU" altLang="hu-HU" sz="1500" b="1" dirty="0" err="1" smtClean="0">
                <a:latin typeface="Courier New" pitchFamily="49" charset="0"/>
              </a:rPr>
              <a:t>rt</a:t>
            </a:r>
            <a:r>
              <a:rPr lang="hu-HU" altLang="hu-HU" sz="1500" b="1" dirty="0" smtClean="0">
                <a:latin typeface="Courier New" pitchFamily="49" charset="0"/>
              </a:rPr>
              <a:t>(0</a:t>
            </a:r>
            <a:r>
              <a:rPr lang="hu-HU" altLang="hu-HU" sz="1500" b="1" dirty="0">
                <a:latin typeface="Courier New" pitchFamily="49" charset="0"/>
              </a:rPr>
              <a:t>, </a:t>
            </a:r>
            <a:r>
              <a:rPr lang="hu-HU" altLang="hu-HU" sz="1500" b="1" dirty="0" err="1">
                <a:latin typeface="Courier New" pitchFamily="49" charset="0"/>
              </a:rPr>
              <a:t>0</a:t>
            </a:r>
            <a:r>
              <a:rPr lang="en-US" altLang="hu-HU" sz="1500" b="1" dirty="0">
                <a:latin typeface="Courier New" pitchFamily="49" charset="0"/>
              </a:rPr>
              <a:t>, 0</a:t>
            </a:r>
            <a:r>
              <a:rPr lang="hu-HU" altLang="hu-HU" sz="1500" b="1" dirty="0">
                <a:latin typeface="Courier New" pitchFamily="49" charset="0"/>
              </a:rPr>
              <a:t>);</a:t>
            </a:r>
          </a:p>
          <a:p>
            <a:pPr algn="l"/>
            <a:r>
              <a:rPr lang="hu-HU" altLang="hu-HU" sz="1500" b="1" dirty="0">
                <a:latin typeface="Courier New" pitchFamily="49" charset="0"/>
              </a:rPr>
              <a:t>      </a:t>
            </a:r>
            <a:r>
              <a:rPr lang="en-US" altLang="hu-HU" sz="1500" b="1" dirty="0">
                <a:latin typeface="Courier New" pitchFamily="49" charset="0"/>
              </a:rPr>
              <a:t>	</a:t>
            </a:r>
            <a:r>
              <a:rPr lang="hu-HU" altLang="hu-HU" sz="1500" b="1" dirty="0" err="1" smtClean="0">
                <a:latin typeface="Courier New" pitchFamily="49" charset="0"/>
              </a:rPr>
              <a:t>for</a:t>
            </a:r>
            <a:r>
              <a:rPr lang="hu-HU" altLang="hu-HU" sz="1500" b="1" dirty="0" smtClean="0">
                <a:latin typeface="Courier New" pitchFamily="49" charset="0"/>
              </a:rPr>
              <a:t>(int </a:t>
            </a:r>
            <a:r>
              <a:rPr lang="en-US" altLang="hu-HU" sz="1500" b="1" dirty="0" err="1" smtClean="0">
                <a:latin typeface="Courier New" pitchFamily="49" charset="0"/>
              </a:rPr>
              <a:t>i</a:t>
            </a:r>
            <a:r>
              <a:rPr lang="en-US" altLang="hu-HU" sz="1500" b="1" dirty="0" smtClean="0">
                <a:latin typeface="Courier New" pitchFamily="49" charset="0"/>
              </a:rPr>
              <a:t> </a:t>
            </a:r>
            <a:r>
              <a:rPr lang="hu-HU" altLang="hu-HU" sz="1500" b="1" dirty="0" smtClean="0">
                <a:latin typeface="Courier New" pitchFamily="49" charset="0"/>
              </a:rPr>
              <a:t>=</a:t>
            </a:r>
            <a:r>
              <a:rPr lang="en-US" altLang="hu-HU" sz="1500" b="1" dirty="0" smtClean="0">
                <a:latin typeface="Courier New" pitchFamily="49" charset="0"/>
              </a:rPr>
              <a:t> 0</a:t>
            </a:r>
            <a:r>
              <a:rPr lang="hu-HU" altLang="hu-HU" sz="1500" b="1" dirty="0" smtClean="0">
                <a:latin typeface="Courier New" pitchFamily="49" charset="0"/>
              </a:rPr>
              <a:t>; i &lt; </a:t>
            </a:r>
            <a:r>
              <a:rPr lang="en-US" altLang="hu-HU" sz="1500" b="1" dirty="0" err="1" smtClean="0">
                <a:latin typeface="Courier New" pitchFamily="49" charset="0"/>
              </a:rPr>
              <a:t>cps.size</a:t>
            </a:r>
            <a:r>
              <a:rPr lang="en-US" altLang="hu-HU" sz="1500" b="1" dirty="0">
                <a:latin typeface="Courier New" pitchFamily="49" charset="0"/>
              </a:rPr>
              <a:t>()</a:t>
            </a:r>
            <a:r>
              <a:rPr lang="hu-HU" altLang="hu-HU" sz="1500" b="1" dirty="0">
                <a:latin typeface="Courier New" pitchFamily="49" charset="0"/>
              </a:rPr>
              <a:t>; i++) </a:t>
            </a:r>
            <a:r>
              <a:rPr lang="hu-HU" altLang="hu-HU" sz="1500" b="1" dirty="0" err="1" smtClean="0">
                <a:latin typeface="Courier New" pitchFamily="49" charset="0"/>
              </a:rPr>
              <a:t>rt</a:t>
            </a:r>
            <a:r>
              <a:rPr lang="hu-HU" altLang="hu-HU" sz="1500" b="1" dirty="0" smtClean="0">
                <a:latin typeface="Courier New" pitchFamily="49" charset="0"/>
              </a:rPr>
              <a:t> </a:t>
            </a:r>
            <a:r>
              <a:rPr lang="hu-HU" altLang="hu-HU" sz="1500" b="1" dirty="0">
                <a:latin typeface="Courier New" pitchFamily="49" charset="0"/>
              </a:rPr>
              <a:t>+= </a:t>
            </a:r>
            <a:r>
              <a:rPr lang="en-US" altLang="hu-HU" sz="1500" b="1" dirty="0">
                <a:latin typeface="Courier New" pitchFamily="49" charset="0"/>
              </a:rPr>
              <a:t>cps[</a:t>
            </a:r>
            <a:r>
              <a:rPr lang="en-US" altLang="hu-HU" sz="1500" b="1" dirty="0" err="1">
                <a:latin typeface="Courier New" pitchFamily="49" charset="0"/>
              </a:rPr>
              <a:t>i</a:t>
            </a:r>
            <a:r>
              <a:rPr lang="en-US" altLang="hu-HU" sz="1500" b="1" dirty="0" smtClean="0">
                <a:latin typeface="Courier New" pitchFamily="49" charset="0"/>
              </a:rPr>
              <a:t>] </a:t>
            </a:r>
            <a:r>
              <a:rPr lang="hu-HU" altLang="hu-HU" sz="1500" b="1" dirty="0" smtClean="0">
                <a:latin typeface="Courier New" pitchFamily="49" charset="0"/>
              </a:rPr>
              <a:t>*</a:t>
            </a:r>
            <a:r>
              <a:rPr lang="en-US" altLang="hu-HU" sz="1500" b="1" dirty="0">
                <a:latin typeface="Courier New" pitchFamily="49" charset="0"/>
              </a:rPr>
              <a:t> L</a:t>
            </a:r>
            <a:r>
              <a:rPr lang="hu-HU" altLang="hu-HU" sz="1500" b="1" dirty="0">
                <a:latin typeface="Courier New" pitchFamily="49" charset="0"/>
              </a:rPr>
              <a:t>(i,t);</a:t>
            </a:r>
          </a:p>
          <a:p>
            <a:pPr algn="l"/>
            <a:r>
              <a:rPr lang="hu-HU" altLang="hu-HU" sz="1500" b="1" dirty="0">
                <a:latin typeface="Courier New" pitchFamily="49" charset="0"/>
              </a:rPr>
              <a:t>      </a:t>
            </a:r>
            <a:r>
              <a:rPr lang="en-US" altLang="hu-HU" sz="1500" b="1" dirty="0">
                <a:latin typeface="Courier New" pitchFamily="49" charset="0"/>
              </a:rPr>
              <a:t>	</a:t>
            </a:r>
            <a:r>
              <a:rPr lang="hu-HU" altLang="hu-HU" sz="1500" b="1" dirty="0" err="1">
                <a:latin typeface="Courier New" pitchFamily="49" charset="0"/>
              </a:rPr>
              <a:t>return</a:t>
            </a:r>
            <a:r>
              <a:rPr lang="hu-HU" altLang="hu-HU" sz="1500" b="1" dirty="0">
                <a:latin typeface="Courier New" pitchFamily="49" charset="0"/>
              </a:rPr>
              <a:t> </a:t>
            </a:r>
            <a:r>
              <a:rPr lang="hu-HU" altLang="hu-HU" sz="1500" b="1" dirty="0" err="1" smtClean="0">
                <a:latin typeface="Courier New" pitchFamily="49" charset="0"/>
              </a:rPr>
              <a:t>rt</a:t>
            </a:r>
            <a:r>
              <a:rPr lang="hu-HU" altLang="hu-HU" sz="1500" b="1" dirty="0" smtClean="0">
                <a:latin typeface="Courier New" pitchFamily="49" charset="0"/>
              </a:rPr>
              <a:t>;</a:t>
            </a:r>
            <a:endParaRPr lang="hu-HU" altLang="hu-HU" sz="1500" b="1" dirty="0">
              <a:latin typeface="Courier New" pitchFamily="49" charset="0"/>
            </a:endParaRPr>
          </a:p>
          <a:p>
            <a:pPr algn="l"/>
            <a:r>
              <a:rPr lang="hu-HU" altLang="hu-HU" sz="1500" b="1" dirty="0">
                <a:latin typeface="Courier New" pitchFamily="49" charset="0"/>
              </a:rPr>
              <a:t>   }</a:t>
            </a:r>
          </a:p>
          <a:p>
            <a:pPr algn="l"/>
            <a:r>
              <a:rPr lang="hu-HU" altLang="hu-HU" sz="1500" b="1" dirty="0">
                <a:latin typeface="Courier New" pitchFamily="49" charset="0"/>
              </a:rPr>
              <a:t>};</a:t>
            </a:r>
          </a:p>
        </p:txBody>
      </p:sp>
      <mc:AlternateContent xmlns:mc="http://schemas.openxmlformats.org/markup-compatibility/2006" xmlns:a14="http://schemas.microsoft.com/office/drawing/2010/main">
        <mc:Choice Requires="a14">
          <p:sp>
            <p:nvSpPr>
              <p:cNvPr id="10" name="Téglalap 9"/>
              <p:cNvSpPr/>
              <p:nvPr/>
            </p:nvSpPr>
            <p:spPr>
              <a:xfrm>
                <a:off x="5940152" y="627534"/>
                <a:ext cx="2977354" cy="956224"/>
              </a:xfrm>
              <a:prstGeom prst="rect">
                <a:avLst/>
              </a:prstGeom>
              <a:solidFill>
                <a:schemeClr val="bg2"/>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smtClean="0">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𝐿</m:t>
                          </m:r>
                        </m:e>
                        <m:sub>
                          <m:r>
                            <a:rPr lang="en-US" altLang="hu-HU" i="1">
                              <a:latin typeface="Cambria Math"/>
                              <a:cs typeface="Times New Roman" panose="02020603050405020304" pitchFamily="18" charset="0"/>
                              <a:sym typeface="Symbol" pitchFamily="18" charset="2"/>
                            </a:rPr>
                            <m:t>𝑖</m:t>
                          </m:r>
                        </m:sub>
                      </m:sSub>
                      <m:d>
                        <m:dPr>
                          <m:ctrlPr>
                            <a:rPr lang="en-US" altLang="hu-HU" i="1">
                              <a:latin typeface="Cambria Math"/>
                              <a:cs typeface="Times New Roman" panose="02020603050405020304" pitchFamily="18" charset="0"/>
                              <a:sym typeface="Symbol" pitchFamily="18" charset="2"/>
                            </a:rPr>
                          </m:ctrlPr>
                        </m:dPr>
                        <m:e>
                          <m:r>
                            <a:rPr lang="en-US" altLang="hu-HU" i="1">
                              <a:latin typeface="Cambria Math"/>
                              <a:cs typeface="Times New Roman" panose="02020603050405020304" pitchFamily="18" charset="0"/>
                              <a:sym typeface="Symbol" pitchFamily="18" charset="2"/>
                            </a:rPr>
                            <m:t>𝑡</m:t>
                          </m:r>
                        </m:e>
                      </m:d>
                      <m:r>
                        <a:rPr lang="en-US" altLang="hu-HU" b="0" i="1" smtClean="0">
                          <a:latin typeface="Cambria Math"/>
                          <a:cs typeface="Times New Roman" panose="02020603050405020304" pitchFamily="18" charset="0"/>
                          <a:sym typeface="Symbol" pitchFamily="18" charset="2"/>
                        </a:rPr>
                        <m:t>=</m:t>
                      </m:r>
                      <m:f>
                        <m:fPr>
                          <m:ctrlPr>
                            <a:rPr lang="en-US" altLang="hu-HU" b="0" i="1" smtClean="0">
                              <a:latin typeface="Cambria Math"/>
                              <a:cs typeface="Times New Roman" panose="02020603050405020304" pitchFamily="18" charset="0"/>
                              <a:sym typeface="Symbol" pitchFamily="18" charset="2"/>
                            </a:rPr>
                          </m:ctrlPr>
                        </m:fPr>
                        <m:num>
                          <m:nary>
                            <m:naryPr>
                              <m:chr m:val="∏"/>
                              <m:supHide m:val="on"/>
                              <m:ctrlPr>
                                <a:rPr lang="en-US" altLang="hu-HU" b="0" i="1" smtClean="0">
                                  <a:latin typeface="Cambria Math"/>
                                  <a:cs typeface="Times New Roman" panose="02020603050405020304" pitchFamily="18" charset="0"/>
                                  <a:sym typeface="Symbol" pitchFamily="18" charset="2"/>
                                </a:rPr>
                              </m:ctrlPr>
                            </m:naryPr>
                            <m:sub>
                              <m:r>
                                <m:rPr>
                                  <m:brk m:alnAt="7"/>
                                </m:rPr>
                                <a:rPr lang="en-US" altLang="hu-HU" b="0" i="1" smtClean="0">
                                  <a:latin typeface="Cambria Math"/>
                                  <a:cs typeface="Times New Roman" panose="02020603050405020304" pitchFamily="18" charset="0"/>
                                  <a:sym typeface="Symbol" pitchFamily="18" charset="2"/>
                                </a:rPr>
                                <m:t>𝑗</m:t>
                              </m:r>
                              <m:r>
                                <a:rPr lang="en-US" altLang="hu-HU" b="0" i="1" smtClean="0">
                                  <a:latin typeface="Cambria Math"/>
                                  <a:ea typeface="Cambria Math"/>
                                  <a:cs typeface="Times New Roman" panose="02020603050405020304" pitchFamily="18" charset="0"/>
                                  <a:sym typeface="Symbol" pitchFamily="18" charset="2"/>
                                </a:rPr>
                                <m:t>≠</m:t>
                              </m:r>
                              <m:r>
                                <a:rPr lang="en-US" altLang="hu-HU" b="0" i="1" smtClean="0">
                                  <a:latin typeface="Cambria Math"/>
                                  <a:ea typeface="Cambria Math"/>
                                  <a:cs typeface="Times New Roman" panose="02020603050405020304" pitchFamily="18" charset="0"/>
                                  <a:sym typeface="Symbol" pitchFamily="18" charset="2"/>
                                </a:rPr>
                                <m:t>𝑖</m:t>
                              </m:r>
                            </m:sub>
                            <m:sup/>
                            <m:e>
                              <m:r>
                                <a:rPr lang="en-US" altLang="hu-HU" b="0" i="1" smtClean="0">
                                  <a:latin typeface="Cambria Math"/>
                                  <a:cs typeface="Times New Roman" panose="02020603050405020304" pitchFamily="18" charset="0"/>
                                  <a:sym typeface="Symbol" pitchFamily="18" charset="2"/>
                                </a:rPr>
                                <m:t>(</m:t>
                              </m:r>
                              <m:r>
                                <a:rPr lang="en-US" altLang="hu-HU" b="0" i="1" smtClean="0">
                                  <a:latin typeface="Cambria Math"/>
                                  <a:cs typeface="Times New Roman" panose="02020603050405020304" pitchFamily="18" charset="0"/>
                                  <a:sym typeface="Symbol" pitchFamily="18" charset="2"/>
                                </a:rPr>
                                <m:t>𝑡</m:t>
                              </m:r>
                              <m:r>
                                <a:rPr lang="en-US" altLang="hu-HU" b="0" i="1" smtClean="0">
                                  <a:latin typeface="Cambria Math"/>
                                  <a:cs typeface="Times New Roman" panose="02020603050405020304" pitchFamily="18" charset="0"/>
                                  <a:sym typeface="Symbol" pitchFamily="18" charset="2"/>
                                </a:rPr>
                                <m:t>−</m:t>
                              </m:r>
                              <m:sSub>
                                <m:sSubPr>
                                  <m:ctrlPr>
                                    <a:rPr lang="en-US" altLang="hu-HU" b="0" i="1" smtClean="0">
                                      <a:latin typeface="Cambria Math"/>
                                      <a:cs typeface="Times New Roman" panose="02020603050405020304" pitchFamily="18" charset="0"/>
                                      <a:sym typeface="Symbol" pitchFamily="18" charset="2"/>
                                    </a:rPr>
                                  </m:ctrlPr>
                                </m:sSubPr>
                                <m:e>
                                  <m:r>
                                    <a:rPr lang="en-US" altLang="hu-HU" b="0" i="1" smtClean="0">
                                      <a:latin typeface="Cambria Math"/>
                                      <a:cs typeface="Times New Roman" panose="02020603050405020304" pitchFamily="18" charset="0"/>
                                      <a:sym typeface="Symbol" pitchFamily="18" charset="2"/>
                                    </a:rPr>
                                    <m:t>𝑡</m:t>
                                  </m:r>
                                </m:e>
                                <m:sub>
                                  <m:r>
                                    <a:rPr lang="en-US" altLang="hu-HU" b="0" i="1" smtClean="0">
                                      <a:latin typeface="Cambria Math"/>
                                      <a:cs typeface="Times New Roman" panose="02020603050405020304" pitchFamily="18" charset="0"/>
                                      <a:sym typeface="Symbol" pitchFamily="18" charset="2"/>
                                    </a:rPr>
                                    <m:t>𝑗</m:t>
                                  </m:r>
                                </m:sub>
                              </m:sSub>
                              <m:r>
                                <a:rPr lang="en-US" altLang="hu-HU" b="0" i="1" smtClean="0">
                                  <a:latin typeface="Cambria Math"/>
                                  <a:cs typeface="Times New Roman" panose="02020603050405020304" pitchFamily="18" charset="0"/>
                                  <a:sym typeface="Symbol" pitchFamily="18" charset="2"/>
                                </a:rPr>
                                <m:t>)</m:t>
                              </m:r>
                            </m:e>
                          </m:nary>
                        </m:num>
                        <m:den>
                          <m:nary>
                            <m:naryPr>
                              <m:chr m:val="∏"/>
                              <m:supHide m:val="on"/>
                              <m:ctrlPr>
                                <a:rPr lang="en-US" altLang="hu-HU" i="1">
                                  <a:latin typeface="Cambria Math"/>
                                  <a:cs typeface="Times New Roman" panose="02020603050405020304" pitchFamily="18" charset="0"/>
                                  <a:sym typeface="Symbol" pitchFamily="18" charset="2"/>
                                </a:rPr>
                              </m:ctrlPr>
                            </m:naryPr>
                            <m:sub>
                              <m:r>
                                <m:rPr>
                                  <m:brk m:alnAt="7"/>
                                </m:rPr>
                                <a:rPr lang="en-US" altLang="hu-HU" i="1">
                                  <a:latin typeface="Cambria Math"/>
                                  <a:cs typeface="Times New Roman" panose="02020603050405020304" pitchFamily="18" charset="0"/>
                                  <a:sym typeface="Symbol" pitchFamily="18" charset="2"/>
                                </a:rPr>
                                <m:t>𝑗</m:t>
                              </m:r>
                              <m:r>
                                <a:rPr lang="en-US" altLang="hu-HU" i="1">
                                  <a:latin typeface="Cambria Math"/>
                                  <a:ea typeface="Cambria Math"/>
                                  <a:cs typeface="Times New Roman" panose="02020603050405020304" pitchFamily="18" charset="0"/>
                                  <a:sym typeface="Symbol" pitchFamily="18" charset="2"/>
                                </a:rPr>
                                <m:t>≠</m:t>
                              </m:r>
                              <m:r>
                                <a:rPr lang="en-US" altLang="hu-HU" i="1">
                                  <a:latin typeface="Cambria Math"/>
                                  <a:ea typeface="Cambria Math"/>
                                  <a:cs typeface="Times New Roman" panose="02020603050405020304" pitchFamily="18" charset="0"/>
                                  <a:sym typeface="Symbol" pitchFamily="18" charset="2"/>
                                </a:rPr>
                                <m:t>𝑖</m:t>
                              </m:r>
                            </m:sub>
                            <m:sup/>
                            <m:e>
                              <m:r>
                                <a:rPr lang="en-US" altLang="hu-HU" i="1">
                                  <a:latin typeface="Cambria Math"/>
                                  <a:cs typeface="Times New Roman" panose="02020603050405020304" pitchFamily="18" charset="0"/>
                                  <a:sym typeface="Symbol" pitchFamily="18" charset="2"/>
                                </a:rPr>
                                <m:t>(</m:t>
                              </m:r>
                              <m:sSub>
                                <m:sSubPr>
                                  <m:ctrlPr>
                                    <a:rPr lang="en-US" altLang="hu-HU" i="1">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𝑡</m:t>
                                  </m:r>
                                </m:e>
                                <m:sub>
                                  <m:r>
                                    <a:rPr lang="en-US" altLang="hu-HU" b="0" i="1" smtClean="0">
                                      <a:latin typeface="Cambria Math"/>
                                      <a:cs typeface="Times New Roman" panose="02020603050405020304" pitchFamily="18" charset="0"/>
                                      <a:sym typeface="Symbol" pitchFamily="18" charset="2"/>
                                    </a:rPr>
                                    <m:t>𝑖</m:t>
                                  </m:r>
                                </m:sub>
                              </m:sSub>
                              <m:r>
                                <a:rPr lang="en-US" altLang="hu-HU" i="1">
                                  <a:latin typeface="Cambria Math"/>
                                  <a:cs typeface="Times New Roman" panose="02020603050405020304" pitchFamily="18" charset="0"/>
                                  <a:sym typeface="Symbol" pitchFamily="18" charset="2"/>
                                </a:rPr>
                                <m:t>−</m:t>
                              </m:r>
                              <m:sSub>
                                <m:sSubPr>
                                  <m:ctrlPr>
                                    <a:rPr lang="en-US" altLang="hu-HU" i="1">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𝑡</m:t>
                                  </m:r>
                                </m:e>
                                <m:sub>
                                  <m:r>
                                    <a:rPr lang="en-US" altLang="hu-HU" i="1">
                                      <a:latin typeface="Cambria Math"/>
                                      <a:cs typeface="Times New Roman" panose="02020603050405020304" pitchFamily="18" charset="0"/>
                                      <a:sym typeface="Symbol" pitchFamily="18" charset="2"/>
                                    </a:rPr>
                                    <m:t>𝑗</m:t>
                                  </m:r>
                                </m:sub>
                              </m:sSub>
                              <m:r>
                                <a:rPr lang="en-US" altLang="hu-HU" i="1">
                                  <a:latin typeface="Cambria Math"/>
                                  <a:cs typeface="Times New Roman" panose="02020603050405020304" pitchFamily="18" charset="0"/>
                                  <a:sym typeface="Symbol" pitchFamily="18" charset="2"/>
                                </a:rPr>
                                <m:t>)</m:t>
                              </m:r>
                            </m:e>
                          </m:nary>
                        </m:den>
                      </m:f>
                    </m:oMath>
                  </m:oMathPara>
                </a14:m>
                <a:endParaRPr lang="en-US" dirty="0"/>
              </a:p>
            </p:txBody>
          </p:sp>
        </mc:Choice>
        <mc:Fallback xmlns="">
          <p:sp>
            <p:nvSpPr>
              <p:cNvPr id="10" name="Téglalap 9"/>
              <p:cNvSpPr>
                <a:spLocks noRot="1" noChangeAspect="1" noMove="1" noResize="1" noEditPoints="1" noAdjustHandles="1" noChangeArrowheads="1" noChangeShapeType="1" noTextEdit="1"/>
              </p:cNvSpPr>
              <p:nvPr/>
            </p:nvSpPr>
            <p:spPr>
              <a:xfrm>
                <a:off x="5940152" y="627534"/>
                <a:ext cx="2977354" cy="956224"/>
              </a:xfrm>
              <a:prstGeom prst="rect">
                <a:avLst/>
              </a:prstGeom>
              <a:blipFill>
                <a:blip r:embed="rId3"/>
                <a:stretch>
                  <a:fillRect/>
                </a:stretch>
              </a:blipFill>
              <a:ln>
                <a:solidFill>
                  <a:schemeClr val="tx1"/>
                </a:solidFill>
              </a:ln>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 name="Téglalap 2"/>
              <p:cNvSpPr/>
              <p:nvPr/>
            </p:nvSpPr>
            <p:spPr>
              <a:xfrm>
                <a:off x="6734537" y="3075806"/>
                <a:ext cx="2182969" cy="839269"/>
              </a:xfrm>
              <a:prstGeom prst="rect">
                <a:avLst/>
              </a:prstGeom>
              <a:solidFill>
                <a:schemeClr val="bg2"/>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sz="2000" b="1" i="1">
                          <a:latin typeface="Cambria Math"/>
                          <a:cs typeface="Times New Roman" panose="02020603050405020304" pitchFamily="18" charset="0"/>
                          <a:sym typeface="Symbol" pitchFamily="18" charset="2"/>
                        </a:rPr>
                        <m:t>𝒓</m:t>
                      </m:r>
                      <m:d>
                        <m:dPr>
                          <m:ctrlPr>
                            <a:rPr lang="en-US" altLang="hu-HU" sz="2000" i="1">
                              <a:latin typeface="Cambria Math"/>
                              <a:cs typeface="Times New Roman" panose="02020603050405020304" pitchFamily="18" charset="0"/>
                              <a:sym typeface="Symbol" pitchFamily="18" charset="2"/>
                            </a:rPr>
                          </m:ctrlPr>
                        </m:dPr>
                        <m:e>
                          <m:r>
                            <a:rPr lang="en-US" altLang="hu-HU" sz="2000" i="1">
                              <a:latin typeface="Cambria Math"/>
                              <a:cs typeface="Times New Roman" panose="02020603050405020304" pitchFamily="18" charset="0"/>
                              <a:sym typeface="Symbol" pitchFamily="18" charset="2"/>
                            </a:rPr>
                            <m:t>𝑡</m:t>
                          </m:r>
                        </m:e>
                      </m:d>
                      <m:r>
                        <a:rPr lang="en-US" altLang="hu-HU" sz="2000" i="1">
                          <a:latin typeface="Cambria Math"/>
                          <a:cs typeface="Times New Roman" panose="02020603050405020304" pitchFamily="18" charset="0"/>
                          <a:sym typeface="Symbol" pitchFamily="18" charset="2"/>
                        </a:rPr>
                        <m:t>=</m:t>
                      </m:r>
                      <m:nary>
                        <m:naryPr>
                          <m:chr m:val="∑"/>
                          <m:supHide m:val="on"/>
                          <m:ctrlPr>
                            <a:rPr lang="en-US" altLang="hu-HU" sz="2000" i="1">
                              <a:latin typeface="Cambria Math"/>
                              <a:cs typeface="Times New Roman" panose="02020603050405020304" pitchFamily="18" charset="0"/>
                              <a:sym typeface="Symbol" pitchFamily="18" charset="2"/>
                            </a:rPr>
                          </m:ctrlPr>
                        </m:naryPr>
                        <m:sub>
                          <m:r>
                            <m:rPr>
                              <m:brk m:alnAt="7"/>
                            </m:rPr>
                            <a:rPr lang="en-US" altLang="hu-HU" sz="2000" i="1">
                              <a:latin typeface="Cambria Math"/>
                              <a:cs typeface="Times New Roman" panose="02020603050405020304" pitchFamily="18" charset="0"/>
                              <a:sym typeface="Symbol" pitchFamily="18" charset="2"/>
                            </a:rPr>
                            <m:t>𝑖</m:t>
                          </m:r>
                        </m:sub>
                        <m:sup/>
                        <m:e>
                          <m:sSub>
                            <m:sSubPr>
                              <m:ctrlPr>
                                <a:rPr lang="en-US" altLang="hu-HU" sz="2000" i="1">
                                  <a:latin typeface="Cambria Math"/>
                                  <a:cs typeface="Times New Roman" panose="02020603050405020304" pitchFamily="18" charset="0"/>
                                  <a:sym typeface="Symbol" pitchFamily="18" charset="2"/>
                                </a:rPr>
                              </m:ctrlPr>
                            </m:sSubPr>
                            <m:e>
                              <m:r>
                                <a:rPr lang="en-US" altLang="hu-HU" sz="2000" i="1">
                                  <a:latin typeface="Cambria Math"/>
                                  <a:cs typeface="Times New Roman" panose="02020603050405020304" pitchFamily="18" charset="0"/>
                                  <a:sym typeface="Symbol" pitchFamily="18" charset="2"/>
                                </a:rPr>
                                <m:t>𝐿</m:t>
                              </m:r>
                            </m:e>
                            <m:sub>
                              <m:r>
                                <a:rPr lang="en-US" altLang="hu-HU" sz="2000" i="1">
                                  <a:latin typeface="Cambria Math"/>
                                  <a:cs typeface="Times New Roman" panose="02020603050405020304" pitchFamily="18" charset="0"/>
                                  <a:sym typeface="Symbol" pitchFamily="18" charset="2"/>
                                </a:rPr>
                                <m:t>𝑖</m:t>
                              </m:r>
                            </m:sub>
                          </m:sSub>
                          <m:r>
                            <a:rPr lang="en-US" altLang="hu-HU" sz="2000" i="1">
                              <a:latin typeface="Cambria Math"/>
                              <a:cs typeface="Times New Roman" panose="02020603050405020304" pitchFamily="18" charset="0"/>
                              <a:sym typeface="Symbol" pitchFamily="18" charset="2"/>
                            </a:rPr>
                            <m:t>(</m:t>
                          </m:r>
                          <m:r>
                            <a:rPr lang="en-US" altLang="hu-HU" sz="2000" i="1">
                              <a:latin typeface="Cambria Math"/>
                              <a:cs typeface="Times New Roman" panose="02020603050405020304" pitchFamily="18" charset="0"/>
                              <a:sym typeface="Symbol" pitchFamily="18" charset="2"/>
                            </a:rPr>
                            <m:t>𝑡</m:t>
                          </m:r>
                          <m:r>
                            <a:rPr lang="en-US" altLang="hu-HU" sz="2000" i="1">
                              <a:latin typeface="Cambria Math"/>
                              <a:cs typeface="Times New Roman" panose="02020603050405020304" pitchFamily="18" charset="0"/>
                              <a:sym typeface="Symbol" pitchFamily="18" charset="2"/>
                            </a:rPr>
                            <m:t>)</m:t>
                          </m:r>
                          <m:sSub>
                            <m:sSubPr>
                              <m:ctrlPr>
                                <a:rPr lang="en-US" altLang="hu-HU" sz="2000" b="1" i="1">
                                  <a:latin typeface="Cambria Math"/>
                                </a:rPr>
                              </m:ctrlPr>
                            </m:sSubPr>
                            <m:e>
                              <m:r>
                                <a:rPr lang="en-US" altLang="hu-HU" sz="2000" b="1" i="1">
                                  <a:latin typeface="Cambria Math"/>
                                </a:rPr>
                                <m:t>𝒓</m:t>
                              </m:r>
                            </m:e>
                            <m:sub>
                              <m:r>
                                <a:rPr lang="en-US" altLang="hu-HU" sz="2000" i="1">
                                  <a:latin typeface="Cambria Math"/>
                                </a:rPr>
                                <m:t>𝑖</m:t>
                              </m:r>
                            </m:sub>
                          </m:sSub>
                        </m:e>
                      </m:nary>
                    </m:oMath>
                  </m:oMathPara>
                </a14:m>
                <a:endParaRPr lang="en-US" sz="2000" dirty="0"/>
              </a:p>
            </p:txBody>
          </p:sp>
        </mc:Choice>
        <mc:Fallback xmlns="">
          <p:sp>
            <p:nvSpPr>
              <p:cNvPr id="3" name="Téglalap 2"/>
              <p:cNvSpPr>
                <a:spLocks noRot="1" noChangeAspect="1" noMove="1" noResize="1" noEditPoints="1" noAdjustHandles="1" noChangeArrowheads="1" noChangeShapeType="1" noTextEdit="1"/>
              </p:cNvSpPr>
              <p:nvPr/>
            </p:nvSpPr>
            <p:spPr>
              <a:xfrm>
                <a:off x="6734537" y="3075806"/>
                <a:ext cx="2182969" cy="839269"/>
              </a:xfrm>
              <a:prstGeom prst="rect">
                <a:avLst/>
              </a:prstGeom>
              <a:blipFill>
                <a:blip r:embed="rId4"/>
                <a:stretch>
                  <a:fillRect/>
                </a:stretch>
              </a:blipFill>
              <a:ln>
                <a:solidFill>
                  <a:schemeClr val="tx1"/>
                </a:solidFill>
              </a:ln>
            </p:spPr>
            <p:txBody>
              <a:bodyPr/>
              <a:lstStyle/>
              <a:p>
                <a:r>
                  <a:rPr lang="hu-HU">
                    <a:noFill/>
                  </a:rPr>
                  <a:t> </a:t>
                </a:r>
              </a:p>
            </p:txBody>
          </p:sp>
        </mc:Fallback>
      </mc:AlternateContent>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249492"/>
            <a:ext cx="9144000" cy="857250"/>
          </a:xfrm>
        </p:spPr>
        <p:txBody>
          <a:bodyPr/>
          <a:lstStyle/>
          <a:p>
            <a:pPr>
              <a:defRPr/>
            </a:pPr>
            <a:r>
              <a:rPr lang="hu-HU" dirty="0" smtClean="0">
                <a:solidFill>
                  <a:srgbClr val="FF0000"/>
                </a:solidFill>
              </a:rPr>
              <a:t>Lagrange interpoláció bázisfüggvényei</a:t>
            </a:r>
          </a:p>
        </p:txBody>
      </p:sp>
      <p:sp>
        <p:nvSpPr>
          <p:cNvPr id="36" name="Freeform 13"/>
          <p:cNvSpPr>
            <a:spLocks/>
          </p:cNvSpPr>
          <p:nvPr/>
        </p:nvSpPr>
        <p:spPr bwMode="auto">
          <a:xfrm>
            <a:off x="304800" y="1409700"/>
            <a:ext cx="4191000" cy="2087166"/>
          </a:xfrm>
          <a:custGeom>
            <a:avLst/>
            <a:gdLst>
              <a:gd name="T0" fmla="*/ 0 w 2640"/>
              <a:gd name="T1" fmla="*/ 2147483647 h 1753"/>
              <a:gd name="T2" fmla="*/ 2147483647 w 2640"/>
              <a:gd name="T3" fmla="*/ 2147483647 h 1753"/>
              <a:gd name="T4" fmla="*/ 2147483647 w 2640"/>
              <a:gd name="T5" fmla="*/ 2147483647 h 1753"/>
              <a:gd name="T6" fmla="*/ 2147483647 w 2640"/>
              <a:gd name="T7" fmla="*/ 2147483647 h 1753"/>
              <a:gd name="T8" fmla="*/ 2147483647 w 2640"/>
              <a:gd name="T9" fmla="*/ 2147483647 h 1753"/>
              <a:gd name="T10" fmla="*/ 2147483647 w 2640"/>
              <a:gd name="T11" fmla="*/ 2147483647 h 1753"/>
              <a:gd name="T12" fmla="*/ 2147483647 w 2640"/>
              <a:gd name="T13" fmla="*/ 2147483647 h 1753"/>
              <a:gd name="T14" fmla="*/ 2147483647 w 2640"/>
              <a:gd name="T15" fmla="*/ 2147483647 h 1753"/>
              <a:gd name="T16" fmla="*/ 2147483647 w 2640"/>
              <a:gd name="T17" fmla="*/ 2147483647 h 1753"/>
              <a:gd name="T18" fmla="*/ 2147483647 w 2640"/>
              <a:gd name="T19" fmla="*/ 2147483647 h 1753"/>
              <a:gd name="T20" fmla="*/ 2147483647 w 2640"/>
              <a:gd name="T21" fmla="*/ 2147483647 h 1753"/>
              <a:gd name="T22" fmla="*/ 2147483647 w 2640"/>
              <a:gd name="T23" fmla="*/ 2147483647 h 1753"/>
              <a:gd name="T24" fmla="*/ 2147483647 w 2640"/>
              <a:gd name="T25" fmla="*/ 2147483647 h 1753"/>
              <a:gd name="T26" fmla="*/ 2147483647 w 2640"/>
              <a:gd name="T27" fmla="*/ 2147483647 h 1753"/>
              <a:gd name="T28" fmla="*/ 2147483647 w 2640"/>
              <a:gd name="T29" fmla="*/ 2147483647 h 1753"/>
              <a:gd name="T30" fmla="*/ 2147483647 w 2640"/>
              <a:gd name="T31" fmla="*/ 2147483647 h 1753"/>
              <a:gd name="T32" fmla="*/ 2147483647 w 2640"/>
              <a:gd name="T33" fmla="*/ 2147483647 h 1753"/>
              <a:gd name="T34" fmla="*/ 2147483647 w 2640"/>
              <a:gd name="T35" fmla="*/ 2147483647 h 1753"/>
              <a:gd name="T36" fmla="*/ 2147483647 w 2640"/>
              <a:gd name="T37" fmla="*/ 2147483647 h 17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40"/>
              <a:gd name="T58" fmla="*/ 0 h 1753"/>
              <a:gd name="T59" fmla="*/ 2640 w 2640"/>
              <a:gd name="T60" fmla="*/ 1753 h 17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40" h="1753">
                <a:moveTo>
                  <a:pt x="0" y="1360"/>
                </a:moveTo>
                <a:cubicBezTo>
                  <a:pt x="12" y="1248"/>
                  <a:pt x="24" y="1136"/>
                  <a:pt x="48" y="1024"/>
                </a:cubicBezTo>
                <a:cubicBezTo>
                  <a:pt x="72" y="912"/>
                  <a:pt x="96" y="808"/>
                  <a:pt x="144" y="688"/>
                </a:cubicBezTo>
                <a:cubicBezTo>
                  <a:pt x="192" y="568"/>
                  <a:pt x="280" y="400"/>
                  <a:pt x="336" y="304"/>
                </a:cubicBezTo>
                <a:cubicBezTo>
                  <a:pt x="392" y="208"/>
                  <a:pt x="432" y="160"/>
                  <a:pt x="480" y="112"/>
                </a:cubicBezTo>
                <a:cubicBezTo>
                  <a:pt x="528" y="64"/>
                  <a:pt x="584" y="32"/>
                  <a:pt x="624" y="16"/>
                </a:cubicBezTo>
                <a:cubicBezTo>
                  <a:pt x="664" y="0"/>
                  <a:pt x="672" y="0"/>
                  <a:pt x="720" y="16"/>
                </a:cubicBezTo>
                <a:cubicBezTo>
                  <a:pt x="768" y="32"/>
                  <a:pt x="848" y="64"/>
                  <a:pt x="912" y="112"/>
                </a:cubicBezTo>
                <a:cubicBezTo>
                  <a:pt x="976" y="160"/>
                  <a:pt x="1048" y="232"/>
                  <a:pt x="1104" y="304"/>
                </a:cubicBezTo>
                <a:cubicBezTo>
                  <a:pt x="1160" y="376"/>
                  <a:pt x="1184" y="440"/>
                  <a:pt x="1248" y="544"/>
                </a:cubicBezTo>
                <a:cubicBezTo>
                  <a:pt x="1312" y="648"/>
                  <a:pt x="1432" y="840"/>
                  <a:pt x="1488" y="928"/>
                </a:cubicBezTo>
                <a:cubicBezTo>
                  <a:pt x="1544" y="1016"/>
                  <a:pt x="1544" y="1008"/>
                  <a:pt x="1584" y="1072"/>
                </a:cubicBezTo>
                <a:cubicBezTo>
                  <a:pt x="1624" y="1136"/>
                  <a:pt x="1688" y="1248"/>
                  <a:pt x="1728" y="1312"/>
                </a:cubicBezTo>
                <a:cubicBezTo>
                  <a:pt x="1768" y="1376"/>
                  <a:pt x="1781" y="1405"/>
                  <a:pt x="1824" y="1456"/>
                </a:cubicBezTo>
                <a:cubicBezTo>
                  <a:pt x="1867" y="1507"/>
                  <a:pt x="1920" y="1571"/>
                  <a:pt x="1984" y="1619"/>
                </a:cubicBezTo>
                <a:cubicBezTo>
                  <a:pt x="2048" y="1667"/>
                  <a:pt x="2131" y="1735"/>
                  <a:pt x="2208" y="1744"/>
                </a:cubicBezTo>
                <a:cubicBezTo>
                  <a:pt x="2285" y="1753"/>
                  <a:pt x="2387" y="1716"/>
                  <a:pt x="2448" y="1674"/>
                </a:cubicBezTo>
                <a:cubicBezTo>
                  <a:pt x="2509" y="1632"/>
                  <a:pt x="2541" y="1546"/>
                  <a:pt x="2573" y="1494"/>
                </a:cubicBezTo>
                <a:cubicBezTo>
                  <a:pt x="2605" y="1442"/>
                  <a:pt x="2626" y="1388"/>
                  <a:pt x="2640" y="1360"/>
                </a:cubicBezTo>
              </a:path>
            </a:pathLst>
          </a:cu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37" name="Freeform 14"/>
          <p:cNvSpPr>
            <a:spLocks/>
          </p:cNvSpPr>
          <p:nvPr/>
        </p:nvSpPr>
        <p:spPr bwMode="auto">
          <a:xfrm>
            <a:off x="304800" y="1514476"/>
            <a:ext cx="4191000" cy="1575197"/>
          </a:xfrm>
          <a:custGeom>
            <a:avLst/>
            <a:gdLst>
              <a:gd name="T0" fmla="*/ 0 w 2640"/>
              <a:gd name="T1" fmla="*/ 0 h 1299"/>
              <a:gd name="T2" fmla="*/ 2147483647 w 2640"/>
              <a:gd name="T3" fmla="*/ 2147483647 h 1299"/>
              <a:gd name="T4" fmla="*/ 2147483647 w 2640"/>
              <a:gd name="T5" fmla="*/ 2147483647 h 1299"/>
              <a:gd name="T6" fmla="*/ 2147483647 w 2640"/>
              <a:gd name="T7" fmla="*/ 2147483647 h 1299"/>
              <a:gd name="T8" fmla="*/ 2147483647 w 2640"/>
              <a:gd name="T9" fmla="*/ 2147483647 h 1299"/>
              <a:gd name="T10" fmla="*/ 2147483647 w 2640"/>
              <a:gd name="T11" fmla="*/ 2147483647 h 1299"/>
              <a:gd name="T12" fmla="*/ 2147483647 w 2640"/>
              <a:gd name="T13" fmla="*/ 2147483647 h 1299"/>
              <a:gd name="T14" fmla="*/ 2147483647 w 2640"/>
              <a:gd name="T15" fmla="*/ 2147483647 h 1299"/>
              <a:gd name="T16" fmla="*/ 2147483647 w 2640"/>
              <a:gd name="T17" fmla="*/ 2147483647 h 1299"/>
              <a:gd name="T18" fmla="*/ 2147483647 w 2640"/>
              <a:gd name="T19" fmla="*/ 2147483647 h 1299"/>
              <a:gd name="T20" fmla="*/ 2147483647 w 2640"/>
              <a:gd name="T21" fmla="*/ 2147483647 h 1299"/>
              <a:gd name="T22" fmla="*/ 2147483647 w 2640"/>
              <a:gd name="T23" fmla="*/ 2147483647 h 1299"/>
              <a:gd name="T24" fmla="*/ 2147483647 w 2640"/>
              <a:gd name="T25" fmla="*/ 2147483647 h 1299"/>
              <a:gd name="T26" fmla="*/ 2147483647 w 2640"/>
              <a:gd name="T27" fmla="*/ 2147483647 h 1299"/>
              <a:gd name="T28" fmla="*/ 2147483647 w 2640"/>
              <a:gd name="T29" fmla="*/ 2147483647 h 1299"/>
              <a:gd name="T30" fmla="*/ 2147483647 w 2640"/>
              <a:gd name="T31" fmla="*/ 2147483647 h 1299"/>
              <a:gd name="T32" fmla="*/ 2147483647 w 2640"/>
              <a:gd name="T33" fmla="*/ 2147483647 h 1299"/>
              <a:gd name="T34" fmla="*/ 2147483647 w 2640"/>
              <a:gd name="T35" fmla="*/ 2147483647 h 1299"/>
              <a:gd name="T36" fmla="*/ 2147483647 w 2640"/>
              <a:gd name="T37" fmla="*/ 2147483647 h 1299"/>
              <a:gd name="T38" fmla="*/ 2147483647 w 2640"/>
              <a:gd name="T39" fmla="*/ 2147483647 h 12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40"/>
              <a:gd name="T61" fmla="*/ 0 h 1299"/>
              <a:gd name="T62" fmla="*/ 2640 w 2640"/>
              <a:gd name="T63" fmla="*/ 1299 h 12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40" h="1299">
                <a:moveTo>
                  <a:pt x="0" y="0"/>
                </a:moveTo>
                <a:cubicBezTo>
                  <a:pt x="16" y="48"/>
                  <a:pt x="24" y="80"/>
                  <a:pt x="48" y="144"/>
                </a:cubicBezTo>
                <a:cubicBezTo>
                  <a:pt x="72" y="208"/>
                  <a:pt x="100" y="295"/>
                  <a:pt x="144" y="384"/>
                </a:cubicBezTo>
                <a:cubicBezTo>
                  <a:pt x="188" y="473"/>
                  <a:pt x="243" y="574"/>
                  <a:pt x="315" y="678"/>
                </a:cubicBezTo>
                <a:cubicBezTo>
                  <a:pt x="387" y="782"/>
                  <a:pt x="509" y="929"/>
                  <a:pt x="576" y="1008"/>
                </a:cubicBezTo>
                <a:cubicBezTo>
                  <a:pt x="643" y="1087"/>
                  <a:pt x="680" y="1120"/>
                  <a:pt x="720" y="1152"/>
                </a:cubicBezTo>
                <a:cubicBezTo>
                  <a:pt x="760" y="1184"/>
                  <a:pt x="784" y="1184"/>
                  <a:pt x="816" y="1200"/>
                </a:cubicBezTo>
                <a:cubicBezTo>
                  <a:pt x="848" y="1216"/>
                  <a:pt x="876" y="1235"/>
                  <a:pt x="912" y="1248"/>
                </a:cubicBezTo>
                <a:cubicBezTo>
                  <a:pt x="948" y="1261"/>
                  <a:pt x="987" y="1270"/>
                  <a:pt x="1035" y="1278"/>
                </a:cubicBezTo>
                <a:cubicBezTo>
                  <a:pt x="1083" y="1286"/>
                  <a:pt x="1149" y="1293"/>
                  <a:pt x="1200" y="1296"/>
                </a:cubicBezTo>
                <a:cubicBezTo>
                  <a:pt x="1251" y="1299"/>
                  <a:pt x="1296" y="1296"/>
                  <a:pt x="1344" y="1296"/>
                </a:cubicBezTo>
                <a:cubicBezTo>
                  <a:pt x="1392" y="1296"/>
                  <a:pt x="1447" y="1299"/>
                  <a:pt x="1488" y="1296"/>
                </a:cubicBezTo>
                <a:cubicBezTo>
                  <a:pt x="1529" y="1293"/>
                  <a:pt x="1560" y="1286"/>
                  <a:pt x="1592" y="1278"/>
                </a:cubicBezTo>
                <a:cubicBezTo>
                  <a:pt x="1624" y="1270"/>
                  <a:pt x="1648" y="1259"/>
                  <a:pt x="1680" y="1248"/>
                </a:cubicBezTo>
                <a:cubicBezTo>
                  <a:pt x="1712" y="1237"/>
                  <a:pt x="1750" y="1221"/>
                  <a:pt x="1782" y="1213"/>
                </a:cubicBezTo>
                <a:cubicBezTo>
                  <a:pt x="1814" y="1205"/>
                  <a:pt x="1825" y="1210"/>
                  <a:pt x="1872" y="1200"/>
                </a:cubicBezTo>
                <a:cubicBezTo>
                  <a:pt x="1919" y="1190"/>
                  <a:pt x="1983" y="1163"/>
                  <a:pt x="2064" y="1152"/>
                </a:cubicBezTo>
                <a:cubicBezTo>
                  <a:pt x="2145" y="1141"/>
                  <a:pt x="2287" y="1135"/>
                  <a:pt x="2361" y="1136"/>
                </a:cubicBezTo>
                <a:cubicBezTo>
                  <a:pt x="2435" y="1137"/>
                  <a:pt x="2462" y="1147"/>
                  <a:pt x="2508" y="1158"/>
                </a:cubicBezTo>
                <a:cubicBezTo>
                  <a:pt x="2554" y="1169"/>
                  <a:pt x="2618" y="1193"/>
                  <a:pt x="2640" y="1200"/>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38" name="Freeform 15"/>
          <p:cNvSpPr>
            <a:spLocks/>
          </p:cNvSpPr>
          <p:nvPr/>
        </p:nvSpPr>
        <p:spPr bwMode="auto">
          <a:xfrm>
            <a:off x="303214" y="1543050"/>
            <a:ext cx="4192587" cy="1547813"/>
          </a:xfrm>
          <a:custGeom>
            <a:avLst/>
            <a:gdLst>
              <a:gd name="T0" fmla="*/ 0 w 2641"/>
              <a:gd name="T1" fmla="*/ 2147483647 h 1300"/>
              <a:gd name="T2" fmla="*/ 2147483647 w 2641"/>
              <a:gd name="T3" fmla="*/ 2147483647 h 1300"/>
              <a:gd name="T4" fmla="*/ 2147483647 w 2641"/>
              <a:gd name="T5" fmla="*/ 2147483647 h 1300"/>
              <a:gd name="T6" fmla="*/ 2147483647 w 2641"/>
              <a:gd name="T7" fmla="*/ 2147483647 h 1300"/>
              <a:gd name="T8" fmla="*/ 2147483647 w 2641"/>
              <a:gd name="T9" fmla="*/ 2147483647 h 1300"/>
              <a:gd name="T10" fmla="*/ 2147483647 w 2641"/>
              <a:gd name="T11" fmla="*/ 2147483647 h 1300"/>
              <a:gd name="T12" fmla="*/ 2147483647 w 2641"/>
              <a:gd name="T13" fmla="*/ 2147483647 h 1300"/>
              <a:gd name="T14" fmla="*/ 2147483647 w 2641"/>
              <a:gd name="T15" fmla="*/ 2147483647 h 1300"/>
              <a:gd name="T16" fmla="*/ 2147483647 w 2641"/>
              <a:gd name="T17" fmla="*/ 2147483647 h 1300"/>
              <a:gd name="T18" fmla="*/ 2147483647 w 2641"/>
              <a:gd name="T19" fmla="*/ 2147483647 h 1300"/>
              <a:gd name="T20" fmla="*/ 2147483647 w 2641"/>
              <a:gd name="T21" fmla="*/ 2147483647 h 1300"/>
              <a:gd name="T22" fmla="*/ 2147483647 w 2641"/>
              <a:gd name="T23" fmla="*/ 2147483647 h 1300"/>
              <a:gd name="T24" fmla="*/ 2147483647 w 2641"/>
              <a:gd name="T25" fmla="*/ 2147483647 h 1300"/>
              <a:gd name="T26" fmla="*/ 2147483647 w 2641"/>
              <a:gd name="T27" fmla="*/ 2147483647 h 1300"/>
              <a:gd name="T28" fmla="*/ 2147483647 w 2641"/>
              <a:gd name="T29" fmla="*/ 2147483647 h 1300"/>
              <a:gd name="T30" fmla="*/ 2147483647 w 2641"/>
              <a:gd name="T31" fmla="*/ 2147483647 h 1300"/>
              <a:gd name="T32" fmla="*/ 2147483647 w 2641"/>
              <a:gd name="T33" fmla="*/ 2147483647 h 1300"/>
              <a:gd name="T34" fmla="*/ 2147483647 w 2641"/>
              <a:gd name="T35" fmla="*/ 2147483647 h 1300"/>
              <a:gd name="T36" fmla="*/ 2147483647 w 2641"/>
              <a:gd name="T37" fmla="*/ 2147483647 h 1300"/>
              <a:gd name="T38" fmla="*/ 2147483647 w 2641"/>
              <a:gd name="T39" fmla="*/ 2147483647 h 1300"/>
              <a:gd name="T40" fmla="*/ 2147483647 w 2641"/>
              <a:gd name="T41" fmla="*/ 0 h 13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41"/>
              <a:gd name="T64" fmla="*/ 0 h 1300"/>
              <a:gd name="T65" fmla="*/ 2641 w 2641"/>
              <a:gd name="T66" fmla="*/ 1300 h 13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41" h="1300">
                <a:moveTo>
                  <a:pt x="0" y="1218"/>
                </a:moveTo>
                <a:cubicBezTo>
                  <a:pt x="40" y="1207"/>
                  <a:pt x="178" y="1165"/>
                  <a:pt x="241" y="1152"/>
                </a:cubicBezTo>
                <a:cubicBezTo>
                  <a:pt x="304" y="1139"/>
                  <a:pt x="328" y="1142"/>
                  <a:pt x="376" y="1142"/>
                </a:cubicBezTo>
                <a:cubicBezTo>
                  <a:pt x="424" y="1142"/>
                  <a:pt x="477" y="1145"/>
                  <a:pt x="529" y="1152"/>
                </a:cubicBezTo>
                <a:cubicBezTo>
                  <a:pt x="581" y="1159"/>
                  <a:pt x="641" y="1177"/>
                  <a:pt x="687" y="1186"/>
                </a:cubicBezTo>
                <a:cubicBezTo>
                  <a:pt x="733" y="1195"/>
                  <a:pt x="769" y="1197"/>
                  <a:pt x="807" y="1207"/>
                </a:cubicBezTo>
                <a:cubicBezTo>
                  <a:pt x="845" y="1217"/>
                  <a:pt x="880" y="1237"/>
                  <a:pt x="913" y="1248"/>
                </a:cubicBezTo>
                <a:cubicBezTo>
                  <a:pt x="946" y="1259"/>
                  <a:pt x="971" y="1265"/>
                  <a:pt x="1003" y="1273"/>
                </a:cubicBezTo>
                <a:cubicBezTo>
                  <a:pt x="1035" y="1281"/>
                  <a:pt x="1064" y="1292"/>
                  <a:pt x="1105" y="1296"/>
                </a:cubicBezTo>
                <a:cubicBezTo>
                  <a:pt x="1146" y="1300"/>
                  <a:pt x="1193" y="1296"/>
                  <a:pt x="1249" y="1296"/>
                </a:cubicBezTo>
                <a:cubicBezTo>
                  <a:pt x="1305" y="1296"/>
                  <a:pt x="1387" y="1299"/>
                  <a:pt x="1441" y="1296"/>
                </a:cubicBezTo>
                <a:cubicBezTo>
                  <a:pt x="1495" y="1293"/>
                  <a:pt x="1531" y="1286"/>
                  <a:pt x="1571" y="1278"/>
                </a:cubicBezTo>
                <a:cubicBezTo>
                  <a:pt x="1611" y="1270"/>
                  <a:pt x="1639" y="1261"/>
                  <a:pt x="1681" y="1248"/>
                </a:cubicBezTo>
                <a:cubicBezTo>
                  <a:pt x="1723" y="1235"/>
                  <a:pt x="1775" y="1229"/>
                  <a:pt x="1825" y="1200"/>
                </a:cubicBezTo>
                <a:cubicBezTo>
                  <a:pt x="1875" y="1171"/>
                  <a:pt x="1925" y="1131"/>
                  <a:pt x="1980" y="1076"/>
                </a:cubicBezTo>
                <a:cubicBezTo>
                  <a:pt x="2035" y="1021"/>
                  <a:pt x="2094" y="945"/>
                  <a:pt x="2156" y="869"/>
                </a:cubicBezTo>
                <a:cubicBezTo>
                  <a:pt x="2218" y="793"/>
                  <a:pt x="2300" y="688"/>
                  <a:pt x="2351" y="618"/>
                </a:cubicBezTo>
                <a:cubicBezTo>
                  <a:pt x="2402" y="548"/>
                  <a:pt x="2421" y="522"/>
                  <a:pt x="2460" y="449"/>
                </a:cubicBezTo>
                <a:cubicBezTo>
                  <a:pt x="2499" y="376"/>
                  <a:pt x="2557" y="245"/>
                  <a:pt x="2585" y="182"/>
                </a:cubicBezTo>
                <a:cubicBezTo>
                  <a:pt x="2613" y="119"/>
                  <a:pt x="2620" y="103"/>
                  <a:pt x="2629" y="73"/>
                </a:cubicBezTo>
                <a:cubicBezTo>
                  <a:pt x="2638" y="43"/>
                  <a:pt x="2639" y="15"/>
                  <a:pt x="2641" y="0"/>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40" name="Line 17"/>
          <p:cNvSpPr>
            <a:spLocks noChangeShapeType="1"/>
          </p:cNvSpPr>
          <p:nvPr/>
        </p:nvSpPr>
        <p:spPr bwMode="auto">
          <a:xfrm flipV="1">
            <a:off x="304800" y="1200150"/>
            <a:ext cx="0" cy="24003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41" name="Line 18"/>
          <p:cNvSpPr>
            <a:spLocks noChangeShapeType="1"/>
          </p:cNvSpPr>
          <p:nvPr/>
        </p:nvSpPr>
        <p:spPr bwMode="auto">
          <a:xfrm>
            <a:off x="0" y="3028950"/>
            <a:ext cx="45720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42" name="Line 19"/>
          <p:cNvSpPr>
            <a:spLocks noChangeShapeType="1"/>
          </p:cNvSpPr>
          <p:nvPr/>
        </p:nvSpPr>
        <p:spPr bwMode="auto">
          <a:xfrm>
            <a:off x="0" y="1514475"/>
            <a:ext cx="4572000" cy="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43" name="Text Box 22"/>
          <p:cNvSpPr txBox="1">
            <a:spLocks noChangeArrowheads="1"/>
          </p:cNvSpPr>
          <p:nvPr/>
        </p:nvSpPr>
        <p:spPr bwMode="auto">
          <a:xfrm>
            <a:off x="-1002" y="3128609"/>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dirty="0"/>
              <a:t>0</a:t>
            </a:r>
            <a:endParaRPr lang="hu-HU" altLang="hu-HU" dirty="0"/>
          </a:p>
        </p:txBody>
      </p:sp>
      <p:sp>
        <p:nvSpPr>
          <p:cNvPr id="44" name="Text Box 23"/>
          <p:cNvSpPr txBox="1">
            <a:spLocks noChangeArrowheads="1"/>
          </p:cNvSpPr>
          <p:nvPr/>
        </p:nvSpPr>
        <p:spPr bwMode="auto">
          <a:xfrm>
            <a:off x="-1002" y="1371600"/>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a:t>1</a:t>
            </a:r>
            <a:endParaRPr lang="hu-HU" altLang="hu-HU"/>
          </a:p>
        </p:txBody>
      </p:sp>
      <p:sp>
        <p:nvSpPr>
          <p:cNvPr id="45" name="Freeform 25"/>
          <p:cNvSpPr>
            <a:spLocks/>
          </p:cNvSpPr>
          <p:nvPr/>
        </p:nvSpPr>
        <p:spPr bwMode="auto">
          <a:xfrm>
            <a:off x="5219700" y="1362075"/>
            <a:ext cx="3467100" cy="2009775"/>
          </a:xfrm>
          <a:custGeom>
            <a:avLst/>
            <a:gdLst>
              <a:gd name="T0" fmla="*/ 2147483647 w 2184"/>
              <a:gd name="T1" fmla="*/ 2147483647 h 1688"/>
              <a:gd name="T2" fmla="*/ 2147483647 w 2184"/>
              <a:gd name="T3" fmla="*/ 2147483647 h 1688"/>
              <a:gd name="T4" fmla="*/ 2147483647 w 2184"/>
              <a:gd name="T5" fmla="*/ 2147483647 h 1688"/>
              <a:gd name="T6" fmla="*/ 2147483647 w 2184"/>
              <a:gd name="T7" fmla="*/ 2147483647 h 1688"/>
              <a:gd name="T8" fmla="*/ 2147483647 w 2184"/>
              <a:gd name="T9" fmla="*/ 2147483647 h 1688"/>
              <a:gd name="T10" fmla="*/ 2147483647 w 2184"/>
              <a:gd name="T11" fmla="*/ 2147483647 h 1688"/>
              <a:gd name="T12" fmla="*/ 2147483647 w 2184"/>
              <a:gd name="T13" fmla="*/ 2147483647 h 1688"/>
              <a:gd name="T14" fmla="*/ 2147483647 w 2184"/>
              <a:gd name="T15" fmla="*/ 2147483647 h 1688"/>
              <a:gd name="T16" fmla="*/ 2147483647 w 2184"/>
              <a:gd name="T17" fmla="*/ 2147483647 h 1688"/>
              <a:gd name="T18" fmla="*/ 2147483647 w 2184"/>
              <a:gd name="T19" fmla="*/ 2147483647 h 1688"/>
              <a:gd name="T20" fmla="*/ 2147483647 w 2184"/>
              <a:gd name="T21" fmla="*/ 2147483647 h 1688"/>
              <a:gd name="T22" fmla="*/ 2147483647 w 2184"/>
              <a:gd name="T23" fmla="*/ 2147483647 h 1688"/>
              <a:gd name="T24" fmla="*/ 2147483647 w 2184"/>
              <a:gd name="T25" fmla="*/ 2147483647 h 16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84"/>
              <a:gd name="T40" fmla="*/ 0 h 1688"/>
              <a:gd name="T41" fmla="*/ 2184 w 2184"/>
              <a:gd name="T42" fmla="*/ 1688 h 16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84" h="1688">
                <a:moveTo>
                  <a:pt x="72" y="1688"/>
                </a:moveTo>
                <a:cubicBezTo>
                  <a:pt x="52" y="1556"/>
                  <a:pt x="32" y="1424"/>
                  <a:pt x="24" y="1304"/>
                </a:cubicBezTo>
                <a:cubicBezTo>
                  <a:pt x="16" y="1184"/>
                  <a:pt x="0" y="1096"/>
                  <a:pt x="24" y="968"/>
                </a:cubicBezTo>
                <a:cubicBezTo>
                  <a:pt x="48" y="840"/>
                  <a:pt x="112" y="648"/>
                  <a:pt x="168" y="536"/>
                </a:cubicBezTo>
                <a:cubicBezTo>
                  <a:pt x="224" y="424"/>
                  <a:pt x="272" y="376"/>
                  <a:pt x="360" y="296"/>
                </a:cubicBezTo>
                <a:cubicBezTo>
                  <a:pt x="448" y="216"/>
                  <a:pt x="568" y="104"/>
                  <a:pt x="696" y="56"/>
                </a:cubicBezTo>
                <a:cubicBezTo>
                  <a:pt x="824" y="8"/>
                  <a:pt x="1000" y="0"/>
                  <a:pt x="1128" y="8"/>
                </a:cubicBezTo>
                <a:cubicBezTo>
                  <a:pt x="1256" y="16"/>
                  <a:pt x="1360" y="56"/>
                  <a:pt x="1464" y="104"/>
                </a:cubicBezTo>
                <a:cubicBezTo>
                  <a:pt x="1568" y="152"/>
                  <a:pt x="1672" y="224"/>
                  <a:pt x="1752" y="296"/>
                </a:cubicBezTo>
                <a:cubicBezTo>
                  <a:pt x="1832" y="368"/>
                  <a:pt x="1888" y="448"/>
                  <a:pt x="1944" y="536"/>
                </a:cubicBezTo>
                <a:cubicBezTo>
                  <a:pt x="2000" y="624"/>
                  <a:pt x="2052" y="727"/>
                  <a:pt x="2088" y="824"/>
                </a:cubicBezTo>
                <a:cubicBezTo>
                  <a:pt x="2124" y="921"/>
                  <a:pt x="2145" y="1041"/>
                  <a:pt x="2161" y="1121"/>
                </a:cubicBezTo>
                <a:cubicBezTo>
                  <a:pt x="2177" y="1201"/>
                  <a:pt x="2179" y="1266"/>
                  <a:pt x="2184" y="1304"/>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46" name="Freeform 26"/>
          <p:cNvSpPr>
            <a:spLocks/>
          </p:cNvSpPr>
          <p:nvPr/>
        </p:nvSpPr>
        <p:spPr bwMode="auto">
          <a:xfrm>
            <a:off x="5334000" y="1485900"/>
            <a:ext cx="3352800" cy="1885950"/>
          </a:xfrm>
          <a:custGeom>
            <a:avLst/>
            <a:gdLst>
              <a:gd name="T0" fmla="*/ 0 w 2112"/>
              <a:gd name="T1" fmla="*/ 2147483647 h 1584"/>
              <a:gd name="T2" fmla="*/ 2147483647 w 2112"/>
              <a:gd name="T3" fmla="*/ 2147483647 h 1584"/>
              <a:gd name="T4" fmla="*/ 2147483647 w 2112"/>
              <a:gd name="T5" fmla="*/ 0 h 1584"/>
              <a:gd name="T6" fmla="*/ 2147483647 w 2112"/>
              <a:gd name="T7" fmla="*/ 2147483647 h 1584"/>
              <a:gd name="T8" fmla="*/ 0 60000 65536"/>
              <a:gd name="T9" fmla="*/ 0 60000 65536"/>
              <a:gd name="T10" fmla="*/ 0 60000 65536"/>
              <a:gd name="T11" fmla="*/ 0 60000 65536"/>
              <a:gd name="T12" fmla="*/ 0 w 2112"/>
              <a:gd name="T13" fmla="*/ 0 h 1584"/>
              <a:gd name="T14" fmla="*/ 2112 w 2112"/>
              <a:gd name="T15" fmla="*/ 1584 h 1584"/>
            </a:gdLst>
            <a:ahLst/>
            <a:cxnLst>
              <a:cxn ang="T8">
                <a:pos x="T0" y="T1"/>
              </a:cxn>
              <a:cxn ang="T9">
                <a:pos x="T2" y="T3"/>
              </a:cxn>
              <a:cxn ang="T10">
                <a:pos x="T4" y="T5"/>
              </a:cxn>
              <a:cxn ang="T11">
                <a:pos x="T6" y="T7"/>
              </a:cxn>
            </a:cxnLst>
            <a:rect l="T12" t="T13" r="T14" b="T15"/>
            <a:pathLst>
              <a:path w="2112" h="1584">
                <a:moveTo>
                  <a:pt x="0" y="1584"/>
                </a:moveTo>
                <a:lnTo>
                  <a:pt x="288" y="192"/>
                </a:lnTo>
                <a:lnTo>
                  <a:pt x="1344" y="0"/>
                </a:lnTo>
                <a:lnTo>
                  <a:pt x="2112" y="1248"/>
                </a:lnTo>
              </a:path>
            </a:pathLst>
          </a:custGeom>
          <a:noFill/>
          <a:ln w="127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47" name="Oval 27"/>
          <p:cNvSpPr>
            <a:spLocks noChangeArrowheads="1"/>
          </p:cNvSpPr>
          <p:nvPr/>
        </p:nvSpPr>
        <p:spPr bwMode="auto">
          <a:xfrm>
            <a:off x="5638800" y="1657350"/>
            <a:ext cx="228600" cy="171450"/>
          </a:xfrm>
          <a:prstGeom prst="ellipse">
            <a:avLst/>
          </a:prstGeom>
          <a:solidFill>
            <a:schemeClr val="hlink"/>
          </a:solidFill>
          <a:ln w="12700">
            <a:solidFill>
              <a:schemeClr val="hlink"/>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48" name="Oval 28"/>
          <p:cNvSpPr>
            <a:spLocks noChangeArrowheads="1"/>
          </p:cNvSpPr>
          <p:nvPr/>
        </p:nvSpPr>
        <p:spPr bwMode="auto">
          <a:xfrm>
            <a:off x="7391400" y="1428750"/>
            <a:ext cx="228600" cy="171450"/>
          </a:xfrm>
          <a:prstGeom prst="ellipse">
            <a:avLst/>
          </a:prstGeom>
          <a:solidFill>
            <a:srgbClr val="FFC000"/>
          </a:solidFill>
          <a:ln w="12700">
            <a:solidFill>
              <a:srgbClr val="FFC000"/>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49" name="Oval 29"/>
          <p:cNvSpPr>
            <a:spLocks noChangeArrowheads="1"/>
          </p:cNvSpPr>
          <p:nvPr/>
        </p:nvSpPr>
        <p:spPr bwMode="auto">
          <a:xfrm>
            <a:off x="8534400" y="2857500"/>
            <a:ext cx="228600" cy="171450"/>
          </a:xfrm>
          <a:prstGeom prst="ellipse">
            <a:avLst/>
          </a:prstGeom>
          <a:solidFill>
            <a:srgbClr val="FF0000"/>
          </a:solidFill>
          <a:ln w="12700">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50" name="Line 30"/>
          <p:cNvSpPr>
            <a:spLocks noChangeShapeType="1"/>
          </p:cNvSpPr>
          <p:nvPr/>
        </p:nvSpPr>
        <p:spPr bwMode="auto">
          <a:xfrm flipV="1">
            <a:off x="1676400" y="1485900"/>
            <a:ext cx="15875" cy="154305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1" name="Line 31"/>
          <p:cNvSpPr>
            <a:spLocks noChangeShapeType="1"/>
          </p:cNvSpPr>
          <p:nvPr/>
        </p:nvSpPr>
        <p:spPr bwMode="auto">
          <a:xfrm flipV="1">
            <a:off x="3059832" y="1485900"/>
            <a:ext cx="0" cy="1517898"/>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2" name="Text Box 32"/>
          <p:cNvSpPr txBox="1">
            <a:spLocks noChangeArrowheads="1"/>
          </p:cNvSpPr>
          <p:nvPr/>
        </p:nvSpPr>
        <p:spPr bwMode="auto">
          <a:xfrm>
            <a:off x="4364623" y="3138785"/>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dirty="0" smtClean="0"/>
              <a:t>3</a:t>
            </a:r>
            <a:endParaRPr lang="hu-HU" altLang="hu-HU" dirty="0"/>
          </a:p>
        </p:txBody>
      </p:sp>
      <p:sp>
        <p:nvSpPr>
          <p:cNvPr id="53" name="Text Box 33"/>
          <p:cNvSpPr txBox="1">
            <a:spLocks noChangeArrowheads="1"/>
          </p:cNvSpPr>
          <p:nvPr/>
        </p:nvSpPr>
        <p:spPr bwMode="auto">
          <a:xfrm>
            <a:off x="1522998" y="3143250"/>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dirty="0" smtClean="0"/>
              <a:t>1</a:t>
            </a:r>
            <a:endParaRPr lang="hu-HU" altLang="hu-HU" dirty="0"/>
          </a:p>
        </p:txBody>
      </p:sp>
      <p:sp>
        <p:nvSpPr>
          <p:cNvPr id="54" name="Text Box 34"/>
          <p:cNvSpPr txBox="1">
            <a:spLocks noChangeArrowheads="1"/>
          </p:cNvSpPr>
          <p:nvPr/>
        </p:nvSpPr>
        <p:spPr bwMode="auto">
          <a:xfrm>
            <a:off x="2818398" y="3143250"/>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dirty="0" smtClean="0"/>
              <a:t>2</a:t>
            </a:r>
            <a:endParaRPr lang="hu-HU" altLang="hu-HU" dirty="0"/>
          </a:p>
        </p:txBody>
      </p:sp>
      <p:sp>
        <p:nvSpPr>
          <p:cNvPr id="55" name="Line 35"/>
          <p:cNvSpPr>
            <a:spLocks noChangeShapeType="1"/>
          </p:cNvSpPr>
          <p:nvPr/>
        </p:nvSpPr>
        <p:spPr bwMode="auto">
          <a:xfrm flipV="1">
            <a:off x="4495800" y="1485900"/>
            <a:ext cx="0" cy="154305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6" name="Oval 24"/>
          <p:cNvSpPr>
            <a:spLocks noChangeArrowheads="1"/>
          </p:cNvSpPr>
          <p:nvPr/>
        </p:nvSpPr>
        <p:spPr bwMode="auto">
          <a:xfrm>
            <a:off x="5257800" y="3257550"/>
            <a:ext cx="228600" cy="171450"/>
          </a:xfrm>
          <a:prstGeom prst="ellipse">
            <a:avLst/>
          </a:prstGeom>
          <a:solidFill>
            <a:srgbClr val="33CC33"/>
          </a:solidFill>
          <a:ln w="12700">
            <a:solidFill>
              <a:srgbClr val="33CC33"/>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 name="Akciógomb: Tovább vagy Következő 1">
            <a:hlinkClick r:id="rId3" action="ppaction://hlinkfile" highlightClick="1"/>
          </p:cNvPr>
          <p:cNvSpPr/>
          <p:nvPr/>
        </p:nvSpPr>
        <p:spPr>
          <a:xfrm>
            <a:off x="8366212" y="4554257"/>
            <a:ext cx="564976" cy="49345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16"/>
          <p:cNvSpPr>
            <a:spLocks/>
          </p:cNvSpPr>
          <p:nvPr/>
        </p:nvSpPr>
        <p:spPr bwMode="auto">
          <a:xfrm>
            <a:off x="304800" y="1409700"/>
            <a:ext cx="4191000" cy="2062163"/>
          </a:xfrm>
          <a:custGeom>
            <a:avLst/>
            <a:gdLst>
              <a:gd name="T0" fmla="*/ 0 w 2640"/>
              <a:gd name="T1" fmla="*/ 2147483647 h 1732"/>
              <a:gd name="T2" fmla="*/ 2147483647 w 2640"/>
              <a:gd name="T3" fmla="*/ 2147483647 h 1732"/>
              <a:gd name="T4" fmla="*/ 2147483647 w 2640"/>
              <a:gd name="T5" fmla="*/ 2147483647 h 1732"/>
              <a:gd name="T6" fmla="*/ 2147483647 w 2640"/>
              <a:gd name="T7" fmla="*/ 2147483647 h 1732"/>
              <a:gd name="T8" fmla="*/ 2147483647 w 2640"/>
              <a:gd name="T9" fmla="*/ 2147483647 h 1732"/>
              <a:gd name="T10" fmla="*/ 2147483647 w 2640"/>
              <a:gd name="T11" fmla="*/ 2147483647 h 1732"/>
              <a:gd name="T12" fmla="*/ 2147483647 w 2640"/>
              <a:gd name="T13" fmla="*/ 2147483647 h 1732"/>
              <a:gd name="T14" fmla="*/ 2147483647 w 2640"/>
              <a:gd name="T15" fmla="*/ 2147483647 h 1732"/>
              <a:gd name="T16" fmla="*/ 2147483647 w 2640"/>
              <a:gd name="T17" fmla="*/ 2147483647 h 1732"/>
              <a:gd name="T18" fmla="*/ 2147483647 w 2640"/>
              <a:gd name="T19" fmla="*/ 2147483647 h 1732"/>
              <a:gd name="T20" fmla="*/ 2147483647 w 2640"/>
              <a:gd name="T21" fmla="*/ 2147483647 h 1732"/>
              <a:gd name="T22" fmla="*/ 2147483647 w 2640"/>
              <a:gd name="T23" fmla="*/ 2147483647 h 1732"/>
              <a:gd name="T24" fmla="*/ 2147483647 w 2640"/>
              <a:gd name="T25" fmla="*/ 2147483647 h 1732"/>
              <a:gd name="T26" fmla="*/ 2147483647 w 2640"/>
              <a:gd name="T27" fmla="*/ 2147483647 h 1732"/>
              <a:gd name="T28" fmla="*/ 2147483647 w 2640"/>
              <a:gd name="T29" fmla="*/ 2147483647 h 1732"/>
              <a:gd name="T30" fmla="*/ 2147483647 w 2640"/>
              <a:gd name="T31" fmla="*/ 2147483647 h 1732"/>
              <a:gd name="T32" fmla="*/ 2147483647 w 2640"/>
              <a:gd name="T33" fmla="*/ 2147483647 h 1732"/>
              <a:gd name="T34" fmla="*/ 2147483647 w 2640"/>
              <a:gd name="T35" fmla="*/ 2147483647 h 1732"/>
              <a:gd name="T36" fmla="*/ 2147483647 w 2640"/>
              <a:gd name="T37" fmla="*/ 2147483647 h 1732"/>
              <a:gd name="T38" fmla="*/ 2147483647 w 2640"/>
              <a:gd name="T39" fmla="*/ 2147483647 h 17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40"/>
              <a:gd name="T61" fmla="*/ 0 h 1732"/>
              <a:gd name="T62" fmla="*/ 2640 w 2640"/>
              <a:gd name="T63" fmla="*/ 1732 h 17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40" h="1732">
                <a:moveTo>
                  <a:pt x="0" y="1360"/>
                </a:moveTo>
                <a:cubicBezTo>
                  <a:pt x="16" y="1392"/>
                  <a:pt x="16" y="1408"/>
                  <a:pt x="48" y="1456"/>
                </a:cubicBezTo>
                <a:cubicBezTo>
                  <a:pt x="80" y="1504"/>
                  <a:pt x="136" y="1603"/>
                  <a:pt x="192" y="1648"/>
                </a:cubicBezTo>
                <a:cubicBezTo>
                  <a:pt x="248" y="1693"/>
                  <a:pt x="330" y="1724"/>
                  <a:pt x="386" y="1728"/>
                </a:cubicBezTo>
                <a:cubicBezTo>
                  <a:pt x="442" y="1732"/>
                  <a:pt x="456" y="1727"/>
                  <a:pt x="528" y="1674"/>
                </a:cubicBezTo>
                <a:cubicBezTo>
                  <a:pt x="600" y="1621"/>
                  <a:pt x="736" y="1500"/>
                  <a:pt x="816" y="1408"/>
                </a:cubicBezTo>
                <a:cubicBezTo>
                  <a:pt x="896" y="1316"/>
                  <a:pt x="960" y="1192"/>
                  <a:pt x="1008" y="1120"/>
                </a:cubicBezTo>
                <a:cubicBezTo>
                  <a:pt x="1056" y="1048"/>
                  <a:pt x="1072" y="1024"/>
                  <a:pt x="1104" y="976"/>
                </a:cubicBezTo>
                <a:cubicBezTo>
                  <a:pt x="1136" y="928"/>
                  <a:pt x="1155" y="905"/>
                  <a:pt x="1200" y="832"/>
                </a:cubicBezTo>
                <a:cubicBezTo>
                  <a:pt x="1245" y="759"/>
                  <a:pt x="1325" y="615"/>
                  <a:pt x="1373" y="539"/>
                </a:cubicBezTo>
                <a:cubicBezTo>
                  <a:pt x="1421" y="463"/>
                  <a:pt x="1445" y="431"/>
                  <a:pt x="1488" y="376"/>
                </a:cubicBezTo>
                <a:cubicBezTo>
                  <a:pt x="1531" y="321"/>
                  <a:pt x="1584" y="260"/>
                  <a:pt x="1632" y="208"/>
                </a:cubicBezTo>
                <a:cubicBezTo>
                  <a:pt x="1680" y="156"/>
                  <a:pt x="1736" y="96"/>
                  <a:pt x="1776" y="64"/>
                </a:cubicBezTo>
                <a:cubicBezTo>
                  <a:pt x="1816" y="32"/>
                  <a:pt x="1832" y="24"/>
                  <a:pt x="1872" y="16"/>
                </a:cubicBezTo>
                <a:cubicBezTo>
                  <a:pt x="1912" y="8"/>
                  <a:pt x="1968" y="0"/>
                  <a:pt x="2016" y="16"/>
                </a:cubicBezTo>
                <a:cubicBezTo>
                  <a:pt x="2064" y="32"/>
                  <a:pt x="2104" y="56"/>
                  <a:pt x="2160" y="112"/>
                </a:cubicBezTo>
                <a:cubicBezTo>
                  <a:pt x="2216" y="168"/>
                  <a:pt x="2296" y="253"/>
                  <a:pt x="2352" y="352"/>
                </a:cubicBezTo>
                <a:cubicBezTo>
                  <a:pt x="2408" y="451"/>
                  <a:pt x="2457" y="597"/>
                  <a:pt x="2497" y="709"/>
                </a:cubicBezTo>
                <a:cubicBezTo>
                  <a:pt x="2537" y="821"/>
                  <a:pt x="2568" y="924"/>
                  <a:pt x="2592" y="1024"/>
                </a:cubicBezTo>
                <a:cubicBezTo>
                  <a:pt x="2616" y="1124"/>
                  <a:pt x="2632" y="1264"/>
                  <a:pt x="2640" y="1312"/>
                </a:cubicBezTo>
              </a:path>
            </a:pathLst>
          </a:custGeom>
          <a:noFill/>
          <a:ln w="38100">
            <a:solidFill>
              <a:srgbClr val="FFC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mc:AlternateContent xmlns:mc="http://schemas.openxmlformats.org/markup-compatibility/2006" xmlns:a14="http://schemas.microsoft.com/office/drawing/2010/main">
        <mc:Choice Requires="a14">
          <p:sp>
            <p:nvSpPr>
              <p:cNvPr id="3" name="Téglalap 2"/>
              <p:cNvSpPr/>
              <p:nvPr/>
            </p:nvSpPr>
            <p:spPr>
              <a:xfrm>
                <a:off x="362663" y="3867895"/>
                <a:ext cx="3908762" cy="12441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sz="3200" i="1">
                              <a:latin typeface="Cambria Math"/>
                              <a:cs typeface="Times New Roman" panose="02020603050405020304" pitchFamily="18" charset="0"/>
                              <a:sym typeface="Symbol" pitchFamily="18" charset="2"/>
                            </a:rPr>
                          </m:ctrlPr>
                        </m:sSubPr>
                        <m:e>
                          <m:r>
                            <a:rPr lang="en-US" altLang="hu-HU" sz="3200" i="1">
                              <a:latin typeface="Cambria Math"/>
                              <a:cs typeface="Times New Roman" panose="02020603050405020304" pitchFamily="18" charset="0"/>
                              <a:sym typeface="Symbol" pitchFamily="18" charset="2"/>
                            </a:rPr>
                            <m:t>𝐿</m:t>
                          </m:r>
                        </m:e>
                        <m:sub>
                          <m:r>
                            <a:rPr lang="en-US" altLang="hu-HU" sz="3200" i="1">
                              <a:latin typeface="Cambria Math"/>
                              <a:cs typeface="Times New Roman" panose="02020603050405020304" pitchFamily="18" charset="0"/>
                              <a:sym typeface="Symbol" pitchFamily="18" charset="2"/>
                            </a:rPr>
                            <m:t>𝑖</m:t>
                          </m:r>
                        </m:sub>
                      </m:sSub>
                      <m:d>
                        <m:dPr>
                          <m:ctrlPr>
                            <a:rPr lang="en-US" altLang="hu-HU" sz="3200" i="1">
                              <a:latin typeface="Cambria Math"/>
                              <a:cs typeface="Times New Roman" panose="02020603050405020304" pitchFamily="18" charset="0"/>
                              <a:sym typeface="Symbol" pitchFamily="18" charset="2"/>
                            </a:rPr>
                          </m:ctrlPr>
                        </m:dPr>
                        <m:e>
                          <m:r>
                            <a:rPr lang="en-US" altLang="hu-HU" sz="3200" i="1">
                              <a:latin typeface="Cambria Math"/>
                              <a:cs typeface="Times New Roman" panose="02020603050405020304" pitchFamily="18" charset="0"/>
                              <a:sym typeface="Symbol" pitchFamily="18" charset="2"/>
                            </a:rPr>
                            <m:t>𝑡</m:t>
                          </m:r>
                        </m:e>
                      </m:d>
                      <m:r>
                        <a:rPr lang="en-US" altLang="hu-HU" sz="3200" i="1">
                          <a:latin typeface="Cambria Math"/>
                          <a:cs typeface="Times New Roman" panose="02020603050405020304" pitchFamily="18" charset="0"/>
                          <a:sym typeface="Symbol" pitchFamily="18" charset="2"/>
                        </a:rPr>
                        <m:t>=</m:t>
                      </m:r>
                      <m:f>
                        <m:fPr>
                          <m:ctrlPr>
                            <a:rPr lang="en-US" altLang="hu-HU" sz="3200" i="1">
                              <a:latin typeface="Cambria Math"/>
                              <a:cs typeface="Times New Roman" panose="02020603050405020304" pitchFamily="18" charset="0"/>
                              <a:sym typeface="Symbol" pitchFamily="18" charset="2"/>
                            </a:rPr>
                          </m:ctrlPr>
                        </m:fPr>
                        <m:num>
                          <m:nary>
                            <m:naryPr>
                              <m:chr m:val="∏"/>
                              <m:supHide m:val="on"/>
                              <m:ctrlPr>
                                <a:rPr lang="en-US" altLang="hu-HU" sz="3200" i="1">
                                  <a:latin typeface="Cambria Math"/>
                                  <a:cs typeface="Times New Roman" panose="02020603050405020304" pitchFamily="18" charset="0"/>
                                  <a:sym typeface="Symbol" pitchFamily="18" charset="2"/>
                                </a:rPr>
                              </m:ctrlPr>
                            </m:naryPr>
                            <m:sub>
                              <m:r>
                                <m:rPr>
                                  <m:brk m:alnAt="7"/>
                                </m:rPr>
                                <a:rPr lang="en-US" altLang="hu-HU" sz="3200" i="1">
                                  <a:latin typeface="Cambria Math"/>
                                  <a:cs typeface="Times New Roman" panose="02020603050405020304" pitchFamily="18" charset="0"/>
                                  <a:sym typeface="Symbol" pitchFamily="18" charset="2"/>
                                </a:rPr>
                                <m:t>𝑗</m:t>
                              </m:r>
                              <m:r>
                                <a:rPr lang="en-US" altLang="hu-HU" sz="3200" i="1">
                                  <a:latin typeface="Cambria Math"/>
                                  <a:ea typeface="Cambria Math"/>
                                  <a:cs typeface="Times New Roman" panose="02020603050405020304" pitchFamily="18" charset="0"/>
                                  <a:sym typeface="Symbol" pitchFamily="18" charset="2"/>
                                </a:rPr>
                                <m:t>≠</m:t>
                              </m:r>
                              <m:r>
                                <a:rPr lang="en-US" altLang="hu-HU" sz="3200" i="1">
                                  <a:latin typeface="Cambria Math"/>
                                  <a:ea typeface="Cambria Math"/>
                                  <a:cs typeface="Times New Roman" panose="02020603050405020304" pitchFamily="18" charset="0"/>
                                  <a:sym typeface="Symbol" pitchFamily="18" charset="2"/>
                                </a:rPr>
                                <m:t>𝑖</m:t>
                              </m:r>
                            </m:sub>
                            <m:sup/>
                            <m:e>
                              <m:r>
                                <a:rPr lang="en-US" altLang="hu-HU" sz="3200" i="1">
                                  <a:latin typeface="Cambria Math"/>
                                  <a:cs typeface="Times New Roman" panose="02020603050405020304" pitchFamily="18" charset="0"/>
                                  <a:sym typeface="Symbol" pitchFamily="18" charset="2"/>
                                </a:rPr>
                                <m:t>(</m:t>
                              </m:r>
                              <m:r>
                                <a:rPr lang="en-US" altLang="hu-HU" sz="3200" i="1">
                                  <a:latin typeface="Cambria Math"/>
                                  <a:cs typeface="Times New Roman" panose="02020603050405020304" pitchFamily="18" charset="0"/>
                                  <a:sym typeface="Symbol" pitchFamily="18" charset="2"/>
                                </a:rPr>
                                <m:t>𝑡</m:t>
                              </m:r>
                              <m:r>
                                <a:rPr lang="en-US" altLang="hu-HU" sz="3200" i="1">
                                  <a:latin typeface="Cambria Math"/>
                                  <a:cs typeface="Times New Roman" panose="02020603050405020304" pitchFamily="18" charset="0"/>
                                  <a:sym typeface="Symbol" pitchFamily="18" charset="2"/>
                                </a:rPr>
                                <m:t>−</m:t>
                              </m:r>
                              <m:sSub>
                                <m:sSubPr>
                                  <m:ctrlPr>
                                    <a:rPr lang="en-US" altLang="hu-HU" sz="3200" i="1">
                                      <a:latin typeface="Cambria Math"/>
                                      <a:cs typeface="Times New Roman" panose="02020603050405020304" pitchFamily="18" charset="0"/>
                                      <a:sym typeface="Symbol" pitchFamily="18" charset="2"/>
                                    </a:rPr>
                                  </m:ctrlPr>
                                </m:sSubPr>
                                <m:e>
                                  <m:r>
                                    <a:rPr lang="en-US" altLang="hu-HU" sz="3200" i="1">
                                      <a:latin typeface="Cambria Math"/>
                                      <a:cs typeface="Times New Roman" panose="02020603050405020304" pitchFamily="18" charset="0"/>
                                      <a:sym typeface="Symbol" pitchFamily="18" charset="2"/>
                                    </a:rPr>
                                    <m:t>𝑡</m:t>
                                  </m:r>
                                </m:e>
                                <m:sub>
                                  <m:r>
                                    <a:rPr lang="en-US" altLang="hu-HU" sz="3200" i="1">
                                      <a:latin typeface="Cambria Math"/>
                                      <a:cs typeface="Times New Roman" panose="02020603050405020304" pitchFamily="18" charset="0"/>
                                      <a:sym typeface="Symbol" pitchFamily="18" charset="2"/>
                                    </a:rPr>
                                    <m:t>𝑗</m:t>
                                  </m:r>
                                </m:sub>
                              </m:sSub>
                              <m:r>
                                <a:rPr lang="en-US" altLang="hu-HU" sz="3200" i="1">
                                  <a:latin typeface="Cambria Math"/>
                                  <a:cs typeface="Times New Roman" panose="02020603050405020304" pitchFamily="18" charset="0"/>
                                  <a:sym typeface="Symbol" pitchFamily="18" charset="2"/>
                                </a:rPr>
                                <m:t>)</m:t>
                              </m:r>
                            </m:e>
                          </m:nary>
                        </m:num>
                        <m:den>
                          <m:nary>
                            <m:naryPr>
                              <m:chr m:val="∏"/>
                              <m:supHide m:val="on"/>
                              <m:ctrlPr>
                                <a:rPr lang="en-US" altLang="hu-HU" sz="3200" i="1">
                                  <a:latin typeface="Cambria Math"/>
                                  <a:cs typeface="Times New Roman" panose="02020603050405020304" pitchFamily="18" charset="0"/>
                                  <a:sym typeface="Symbol" pitchFamily="18" charset="2"/>
                                </a:rPr>
                              </m:ctrlPr>
                            </m:naryPr>
                            <m:sub>
                              <m:r>
                                <m:rPr>
                                  <m:brk m:alnAt="7"/>
                                </m:rPr>
                                <a:rPr lang="en-US" altLang="hu-HU" sz="3200" i="1">
                                  <a:latin typeface="Cambria Math"/>
                                  <a:cs typeface="Times New Roman" panose="02020603050405020304" pitchFamily="18" charset="0"/>
                                  <a:sym typeface="Symbol" pitchFamily="18" charset="2"/>
                                </a:rPr>
                                <m:t>𝑗</m:t>
                              </m:r>
                              <m:r>
                                <a:rPr lang="en-US" altLang="hu-HU" sz="3200" i="1">
                                  <a:latin typeface="Cambria Math"/>
                                  <a:ea typeface="Cambria Math"/>
                                  <a:cs typeface="Times New Roman" panose="02020603050405020304" pitchFamily="18" charset="0"/>
                                  <a:sym typeface="Symbol" pitchFamily="18" charset="2"/>
                                </a:rPr>
                                <m:t>≠</m:t>
                              </m:r>
                              <m:r>
                                <a:rPr lang="en-US" altLang="hu-HU" sz="3200" i="1">
                                  <a:latin typeface="Cambria Math"/>
                                  <a:ea typeface="Cambria Math"/>
                                  <a:cs typeface="Times New Roman" panose="02020603050405020304" pitchFamily="18" charset="0"/>
                                  <a:sym typeface="Symbol" pitchFamily="18" charset="2"/>
                                </a:rPr>
                                <m:t>𝑖</m:t>
                              </m:r>
                            </m:sub>
                            <m:sup/>
                            <m:e>
                              <m:r>
                                <a:rPr lang="en-US" altLang="hu-HU" sz="3200" i="1">
                                  <a:latin typeface="Cambria Math"/>
                                  <a:cs typeface="Times New Roman" panose="02020603050405020304" pitchFamily="18" charset="0"/>
                                  <a:sym typeface="Symbol" pitchFamily="18" charset="2"/>
                                </a:rPr>
                                <m:t>(</m:t>
                              </m:r>
                              <m:sSub>
                                <m:sSubPr>
                                  <m:ctrlPr>
                                    <a:rPr lang="en-US" altLang="hu-HU" sz="3200" i="1">
                                      <a:latin typeface="Cambria Math"/>
                                      <a:cs typeface="Times New Roman" panose="02020603050405020304" pitchFamily="18" charset="0"/>
                                      <a:sym typeface="Symbol" pitchFamily="18" charset="2"/>
                                    </a:rPr>
                                  </m:ctrlPr>
                                </m:sSubPr>
                                <m:e>
                                  <m:r>
                                    <a:rPr lang="en-US" altLang="hu-HU" sz="3200" i="1">
                                      <a:latin typeface="Cambria Math"/>
                                      <a:cs typeface="Times New Roman" panose="02020603050405020304" pitchFamily="18" charset="0"/>
                                      <a:sym typeface="Symbol" pitchFamily="18" charset="2"/>
                                    </a:rPr>
                                    <m:t>𝑡</m:t>
                                  </m:r>
                                </m:e>
                                <m:sub>
                                  <m:r>
                                    <a:rPr lang="en-US" altLang="hu-HU" sz="3200" i="1">
                                      <a:latin typeface="Cambria Math"/>
                                      <a:cs typeface="Times New Roman" panose="02020603050405020304" pitchFamily="18" charset="0"/>
                                      <a:sym typeface="Symbol" pitchFamily="18" charset="2"/>
                                    </a:rPr>
                                    <m:t>𝑖</m:t>
                                  </m:r>
                                </m:sub>
                              </m:sSub>
                              <m:r>
                                <a:rPr lang="en-US" altLang="hu-HU" sz="3200" i="1">
                                  <a:latin typeface="Cambria Math"/>
                                  <a:cs typeface="Times New Roman" panose="02020603050405020304" pitchFamily="18" charset="0"/>
                                  <a:sym typeface="Symbol" pitchFamily="18" charset="2"/>
                                </a:rPr>
                                <m:t>−</m:t>
                              </m:r>
                              <m:sSub>
                                <m:sSubPr>
                                  <m:ctrlPr>
                                    <a:rPr lang="en-US" altLang="hu-HU" sz="3200" i="1">
                                      <a:latin typeface="Cambria Math"/>
                                      <a:cs typeface="Times New Roman" panose="02020603050405020304" pitchFamily="18" charset="0"/>
                                      <a:sym typeface="Symbol" pitchFamily="18" charset="2"/>
                                    </a:rPr>
                                  </m:ctrlPr>
                                </m:sSubPr>
                                <m:e>
                                  <m:r>
                                    <a:rPr lang="en-US" altLang="hu-HU" sz="3200" i="1">
                                      <a:latin typeface="Cambria Math"/>
                                      <a:cs typeface="Times New Roman" panose="02020603050405020304" pitchFamily="18" charset="0"/>
                                      <a:sym typeface="Symbol" pitchFamily="18" charset="2"/>
                                    </a:rPr>
                                    <m:t>𝑡</m:t>
                                  </m:r>
                                </m:e>
                                <m:sub>
                                  <m:r>
                                    <a:rPr lang="en-US" altLang="hu-HU" sz="3200" i="1">
                                      <a:latin typeface="Cambria Math"/>
                                      <a:cs typeface="Times New Roman" panose="02020603050405020304" pitchFamily="18" charset="0"/>
                                      <a:sym typeface="Symbol" pitchFamily="18" charset="2"/>
                                    </a:rPr>
                                    <m:t>𝑗</m:t>
                                  </m:r>
                                </m:sub>
                              </m:sSub>
                              <m:r>
                                <a:rPr lang="en-US" altLang="hu-HU" sz="3200" i="1">
                                  <a:latin typeface="Cambria Math"/>
                                  <a:cs typeface="Times New Roman" panose="02020603050405020304" pitchFamily="18" charset="0"/>
                                  <a:sym typeface="Symbol" pitchFamily="18" charset="2"/>
                                </a:rPr>
                                <m:t>)</m:t>
                              </m:r>
                            </m:e>
                          </m:nary>
                        </m:den>
                      </m:f>
                    </m:oMath>
                  </m:oMathPara>
                </a14:m>
                <a:endParaRPr lang="en-US" sz="3200" dirty="0"/>
              </a:p>
            </p:txBody>
          </p:sp>
        </mc:Choice>
        <mc:Fallback xmlns="">
          <p:sp>
            <p:nvSpPr>
              <p:cNvPr id="3" name="Téglalap 2"/>
              <p:cNvSpPr>
                <a:spLocks noRot="1" noChangeAspect="1" noMove="1" noResize="1" noEditPoints="1" noAdjustHandles="1" noChangeArrowheads="1" noChangeShapeType="1" noTextEdit="1"/>
              </p:cNvSpPr>
              <p:nvPr/>
            </p:nvSpPr>
            <p:spPr>
              <a:xfrm>
                <a:off x="362663" y="5157192"/>
                <a:ext cx="3908762" cy="1244123"/>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églalap 56"/>
              <p:cNvSpPr/>
              <p:nvPr/>
            </p:nvSpPr>
            <p:spPr>
              <a:xfrm>
                <a:off x="5718700" y="3489852"/>
                <a:ext cx="2583400" cy="988540"/>
              </a:xfrm>
              <a:prstGeom prst="rect">
                <a:avLst/>
              </a:prstGeom>
              <a:noFill/>
              <a:ln>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b="1" i="1">
                          <a:latin typeface="Cambria Math"/>
                          <a:cs typeface="Times New Roman" panose="02020603050405020304" pitchFamily="18" charset="0"/>
                          <a:sym typeface="Symbol" pitchFamily="18" charset="2"/>
                        </a:rPr>
                        <m:t>𝒓</m:t>
                      </m:r>
                      <m:d>
                        <m:dPr>
                          <m:ctrlPr>
                            <a:rPr lang="en-US" altLang="hu-HU" i="1">
                              <a:latin typeface="Cambria Math"/>
                              <a:cs typeface="Times New Roman" panose="02020603050405020304" pitchFamily="18" charset="0"/>
                              <a:sym typeface="Symbol" pitchFamily="18" charset="2"/>
                            </a:rPr>
                          </m:ctrlPr>
                        </m:dPr>
                        <m:e>
                          <m:r>
                            <a:rPr lang="en-US" altLang="hu-HU" i="1">
                              <a:latin typeface="Cambria Math"/>
                              <a:cs typeface="Times New Roman" panose="02020603050405020304" pitchFamily="18" charset="0"/>
                              <a:sym typeface="Symbol" pitchFamily="18" charset="2"/>
                            </a:rPr>
                            <m:t>𝑡</m:t>
                          </m:r>
                        </m:e>
                      </m:d>
                      <m:r>
                        <a:rPr lang="en-US" altLang="hu-HU" i="1">
                          <a:latin typeface="Cambria Math"/>
                          <a:cs typeface="Times New Roman" panose="02020603050405020304" pitchFamily="18" charset="0"/>
                          <a:sym typeface="Symbol" pitchFamily="18" charset="2"/>
                        </a:rPr>
                        <m:t>=</m:t>
                      </m:r>
                      <m:nary>
                        <m:naryPr>
                          <m:chr m:val="∑"/>
                          <m:supHide m:val="on"/>
                          <m:ctrlPr>
                            <a:rPr lang="en-US" altLang="hu-HU" i="1">
                              <a:latin typeface="Cambria Math"/>
                              <a:cs typeface="Times New Roman" panose="02020603050405020304" pitchFamily="18" charset="0"/>
                              <a:sym typeface="Symbol" pitchFamily="18" charset="2"/>
                            </a:rPr>
                          </m:ctrlPr>
                        </m:naryPr>
                        <m:sub>
                          <m:r>
                            <m:rPr>
                              <m:brk m:alnAt="7"/>
                            </m:rPr>
                            <a:rPr lang="en-US" altLang="hu-HU" i="1">
                              <a:latin typeface="Cambria Math"/>
                              <a:cs typeface="Times New Roman" panose="02020603050405020304" pitchFamily="18" charset="0"/>
                              <a:sym typeface="Symbol" pitchFamily="18" charset="2"/>
                            </a:rPr>
                            <m:t>𝑖</m:t>
                          </m:r>
                        </m:sub>
                        <m:sup/>
                        <m:e>
                          <m:sSub>
                            <m:sSubPr>
                              <m:ctrlPr>
                                <a:rPr lang="en-US" altLang="hu-HU" i="1">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𝐿</m:t>
                              </m:r>
                            </m:e>
                            <m:sub>
                              <m:r>
                                <a:rPr lang="en-US" altLang="hu-HU" i="1">
                                  <a:latin typeface="Cambria Math"/>
                                  <a:cs typeface="Times New Roman" panose="02020603050405020304" pitchFamily="18" charset="0"/>
                                  <a:sym typeface="Symbol" pitchFamily="18" charset="2"/>
                                </a:rPr>
                                <m:t>𝑖</m:t>
                              </m:r>
                            </m:sub>
                          </m:sSub>
                          <m:r>
                            <a:rPr lang="en-US" altLang="hu-HU" i="1">
                              <a:latin typeface="Cambria Math"/>
                              <a:cs typeface="Times New Roman" panose="02020603050405020304" pitchFamily="18" charset="0"/>
                              <a:sym typeface="Symbol" pitchFamily="18" charset="2"/>
                            </a:rPr>
                            <m:t>(</m:t>
                          </m:r>
                          <m:r>
                            <a:rPr lang="en-US" altLang="hu-HU" i="1">
                              <a:latin typeface="Cambria Math"/>
                              <a:cs typeface="Times New Roman" panose="02020603050405020304" pitchFamily="18" charset="0"/>
                              <a:sym typeface="Symbol" pitchFamily="18" charset="2"/>
                            </a:rPr>
                            <m:t>𝑡</m:t>
                          </m:r>
                          <m:r>
                            <a:rPr lang="en-US" altLang="hu-HU" i="1">
                              <a:latin typeface="Cambria Math"/>
                              <a:cs typeface="Times New Roman" panose="02020603050405020304" pitchFamily="18" charset="0"/>
                              <a:sym typeface="Symbol" pitchFamily="18" charset="2"/>
                            </a:rPr>
                            <m:t>)</m:t>
                          </m:r>
                          <m:sSub>
                            <m:sSubPr>
                              <m:ctrlPr>
                                <a:rPr lang="en-US" altLang="hu-HU" b="1" i="1">
                                  <a:latin typeface="Cambria Math"/>
                                </a:rPr>
                              </m:ctrlPr>
                            </m:sSubPr>
                            <m:e>
                              <m:r>
                                <a:rPr lang="en-US" altLang="hu-HU" b="1" i="1">
                                  <a:latin typeface="Cambria Math"/>
                                </a:rPr>
                                <m:t>𝒓</m:t>
                              </m:r>
                            </m:e>
                            <m:sub>
                              <m:r>
                                <a:rPr lang="en-US" altLang="hu-HU" i="1">
                                  <a:latin typeface="Cambria Math"/>
                                </a:rPr>
                                <m:t>𝑖</m:t>
                              </m:r>
                            </m:sub>
                          </m:sSub>
                        </m:e>
                      </m:nary>
                    </m:oMath>
                  </m:oMathPara>
                </a14:m>
                <a:endParaRPr lang="en-US" dirty="0"/>
              </a:p>
            </p:txBody>
          </p:sp>
        </mc:Choice>
        <mc:Fallback xmlns="">
          <p:sp>
            <p:nvSpPr>
              <p:cNvPr id="57" name="Téglalap 56"/>
              <p:cNvSpPr>
                <a:spLocks noRot="1" noChangeAspect="1" noMove="1" noResize="1" noEditPoints="1" noAdjustHandles="1" noChangeArrowheads="1" noChangeShapeType="1" noTextEdit="1"/>
              </p:cNvSpPr>
              <p:nvPr/>
            </p:nvSpPr>
            <p:spPr>
              <a:xfrm>
                <a:off x="5718700" y="4653136"/>
                <a:ext cx="2583400" cy="988540"/>
              </a:xfrm>
              <a:prstGeom prst="rect">
                <a:avLst/>
              </a:prstGeom>
              <a:blipFill rotWithShape="1">
                <a:blip r:embed="rId5"/>
                <a:stretch>
                  <a:fillRect/>
                </a:stretch>
              </a:blipFill>
              <a:ln>
                <a:noFill/>
              </a:ln>
            </p:spPr>
            <p:txBody>
              <a:bodyPr/>
              <a:lstStyle/>
              <a:p>
                <a:r>
                  <a:rPr lang="en-US">
                    <a:noFill/>
                  </a:rPr>
                  <a:t> </a:t>
                </a:r>
              </a:p>
            </p:txBody>
          </p:sp>
        </mc:Fallback>
      </mc:AlternateContent>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83568" y="1347614"/>
            <a:ext cx="3312368" cy="3394472"/>
          </a:xfrm>
        </p:spPr>
        <p:txBody>
          <a:bodyPr/>
          <a:lstStyle/>
          <a:p>
            <a:pPr marL="0" indent="0">
              <a:buNone/>
            </a:pPr>
            <a:r>
              <a:rPr lang="hu-HU" sz="3600" u="sng" dirty="0" smtClean="0"/>
              <a:t>2D világ:</a:t>
            </a:r>
          </a:p>
          <a:p>
            <a:pPr lvl="1"/>
            <a:r>
              <a:rPr lang="hu-HU" sz="3200" dirty="0" smtClean="0"/>
              <a:t>Pont: 0D</a:t>
            </a:r>
          </a:p>
          <a:p>
            <a:pPr lvl="1"/>
            <a:r>
              <a:rPr lang="hu-HU" sz="3200" dirty="0" smtClean="0"/>
              <a:t>Síkgörbe: 1D</a:t>
            </a:r>
          </a:p>
          <a:p>
            <a:pPr lvl="1"/>
            <a:r>
              <a:rPr lang="hu-HU" sz="3200" dirty="0" smtClean="0"/>
              <a:t>Terület: 2D</a:t>
            </a:r>
            <a:endParaRPr lang="en-US" sz="3200" dirty="0" smtClean="0"/>
          </a:p>
          <a:p>
            <a:pPr lvl="1"/>
            <a:r>
              <a:rPr lang="en-US" sz="3200" dirty="0" err="1" smtClean="0">
                <a:solidFill>
                  <a:schemeClr val="bg1">
                    <a:lumMod val="50000"/>
                  </a:schemeClr>
                </a:solidFill>
              </a:rPr>
              <a:t>Frakt</a:t>
            </a:r>
            <a:r>
              <a:rPr lang="hu-HU" sz="3200" dirty="0" smtClean="0">
                <a:solidFill>
                  <a:schemeClr val="bg1">
                    <a:lumMod val="50000"/>
                  </a:schemeClr>
                </a:solidFill>
              </a:rPr>
              <a:t>ál: 0-2D</a:t>
            </a:r>
          </a:p>
        </p:txBody>
      </p:sp>
      <p:sp>
        <p:nvSpPr>
          <p:cNvPr id="4" name="Cím 3"/>
          <p:cNvSpPr txBox="1">
            <a:spLocks noGrp="1"/>
          </p:cNvSpPr>
          <p:nvPr>
            <p:ph type="title"/>
          </p:nvPr>
        </p:nvSpPr>
        <p:spPr>
          <a:xfrm>
            <a:off x="1200789" y="249883"/>
            <a:ext cx="6742422" cy="769441"/>
          </a:xfrm>
          <a:prstGeom prst="rect">
            <a:avLst/>
          </a:prstGeom>
          <a:noFill/>
        </p:spPr>
        <p:txBody>
          <a:bodyPr wrap="none" rtlCol="0">
            <a:spAutoFit/>
          </a:bodyPr>
          <a:lstStyle/>
          <a:p>
            <a:r>
              <a:rPr lang="en-US" dirty="0">
                <a:solidFill>
                  <a:srgbClr val="FF0000"/>
                </a:solidFill>
                <a:latin typeface="+mn-lt"/>
              </a:rPr>
              <a:t>C</a:t>
            </a:r>
            <a:r>
              <a:rPr lang="hu-HU" dirty="0">
                <a:solidFill>
                  <a:srgbClr val="FF0000"/>
                </a:solidFill>
                <a:latin typeface="+mn-lt"/>
              </a:rPr>
              <a:t>él: Euklideszi 2D és 3D világ</a:t>
            </a:r>
          </a:p>
        </p:txBody>
      </p:sp>
      <p:sp>
        <p:nvSpPr>
          <p:cNvPr id="5" name="Tartalom helye 2"/>
          <p:cNvSpPr txBox="1">
            <a:spLocks/>
          </p:cNvSpPr>
          <p:nvPr/>
        </p:nvSpPr>
        <p:spPr>
          <a:xfrm>
            <a:off x="4932040" y="1347614"/>
            <a:ext cx="3240360" cy="33944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hu-HU" sz="3600" u="sng" dirty="0" smtClean="0"/>
              <a:t>3D világ:</a:t>
            </a:r>
          </a:p>
          <a:p>
            <a:pPr lvl="1" fontAlgn="auto">
              <a:spcAft>
                <a:spcPts val="0"/>
              </a:spcAft>
            </a:pPr>
            <a:r>
              <a:rPr lang="hu-HU" sz="3200" dirty="0" smtClean="0"/>
              <a:t>Pont: 0D</a:t>
            </a:r>
          </a:p>
          <a:p>
            <a:pPr lvl="1" fontAlgn="auto">
              <a:spcAft>
                <a:spcPts val="0"/>
              </a:spcAft>
            </a:pPr>
            <a:r>
              <a:rPr lang="hu-HU" sz="3200" dirty="0" smtClean="0"/>
              <a:t>Térgörbe: 1D</a:t>
            </a:r>
          </a:p>
          <a:p>
            <a:pPr lvl="1" fontAlgn="auto">
              <a:spcAft>
                <a:spcPts val="0"/>
              </a:spcAft>
            </a:pPr>
            <a:r>
              <a:rPr lang="hu-HU" sz="3200" dirty="0" smtClean="0"/>
              <a:t>Felület: 2D</a:t>
            </a:r>
          </a:p>
          <a:p>
            <a:pPr lvl="1" fontAlgn="auto">
              <a:spcAft>
                <a:spcPts val="0"/>
              </a:spcAft>
            </a:pPr>
            <a:r>
              <a:rPr lang="hu-HU" sz="3200" dirty="0" smtClean="0"/>
              <a:t>Térfogat: 3D</a:t>
            </a:r>
          </a:p>
          <a:p>
            <a:pPr lvl="1" fontAlgn="auto">
              <a:spcAft>
                <a:spcPts val="0"/>
              </a:spcAft>
            </a:pPr>
            <a:r>
              <a:rPr lang="hu-HU" sz="3200" dirty="0" smtClean="0">
                <a:solidFill>
                  <a:schemeClr val="bg1">
                    <a:lumMod val="50000"/>
                  </a:schemeClr>
                </a:solidFill>
              </a:rPr>
              <a:t>Fraktál: 0-3D</a:t>
            </a:r>
          </a:p>
        </p:txBody>
      </p:sp>
    </p:spTree>
    <p:extLst>
      <p:ext uri="{BB962C8B-B14F-4D97-AF65-F5344CB8AC3E}">
        <p14:creationId xmlns:p14="http://schemas.microsoft.com/office/powerpoint/2010/main" val="2735605853"/>
      </p:ext>
    </p:extLst>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ím 1"/>
          <p:cNvSpPr>
            <a:spLocks noGrp="1"/>
          </p:cNvSpPr>
          <p:nvPr>
            <p:ph type="title"/>
          </p:nvPr>
        </p:nvSpPr>
        <p:spPr>
          <a:xfrm>
            <a:off x="40734" y="67866"/>
            <a:ext cx="7380287" cy="857250"/>
          </a:xfrm>
        </p:spPr>
        <p:txBody>
          <a:bodyPr/>
          <a:lstStyle/>
          <a:p>
            <a:pPr>
              <a:defRPr/>
            </a:pPr>
            <a:r>
              <a:rPr lang="hu-HU" sz="3600" dirty="0" smtClean="0">
                <a:solidFill>
                  <a:srgbClr val="FF0000"/>
                </a:solidFill>
              </a:rPr>
              <a:t>(Charles) </a:t>
            </a:r>
            <a:r>
              <a:rPr lang="en-US" dirty="0" err="1" smtClean="0">
                <a:solidFill>
                  <a:srgbClr val="FF0000"/>
                </a:solidFill>
              </a:rPr>
              <a:t>Hermite</a:t>
            </a:r>
            <a:r>
              <a:rPr lang="en-US" dirty="0" smtClean="0">
                <a:solidFill>
                  <a:srgbClr val="FF0000"/>
                </a:solidFill>
              </a:rPr>
              <a:t> </a:t>
            </a:r>
            <a:r>
              <a:rPr lang="en-US" dirty="0" err="1" smtClean="0">
                <a:solidFill>
                  <a:srgbClr val="FF0000"/>
                </a:solidFill>
              </a:rPr>
              <a:t>interp</a:t>
            </a:r>
            <a:r>
              <a:rPr lang="hu-HU" dirty="0" err="1" smtClean="0">
                <a:solidFill>
                  <a:srgbClr val="FF0000"/>
                </a:solidFill>
              </a:rPr>
              <a:t>oláció</a:t>
            </a:r>
            <a:endParaRPr lang="hu-HU" dirty="0">
              <a:solidFill>
                <a:srgbClr val="FF0000"/>
              </a:solidFill>
            </a:endParaRPr>
          </a:p>
        </p:txBody>
      </p:sp>
      <mc:AlternateContent xmlns:mc="http://schemas.openxmlformats.org/markup-compatibility/2006" xmlns:a14="http://schemas.microsoft.com/office/drawing/2010/main">
        <mc:Choice Requires="a14">
          <p:sp>
            <p:nvSpPr>
              <p:cNvPr id="4" name="Rectangle 3"/>
              <p:cNvSpPr txBox="1">
                <a:spLocks noChangeArrowheads="1"/>
              </p:cNvSpPr>
              <p:nvPr/>
            </p:nvSpPr>
            <p:spPr>
              <a:xfrm>
                <a:off x="94456" y="2911612"/>
                <a:ext cx="8798024" cy="736280"/>
              </a:xfrm>
              <a:prstGeom prst="rect">
                <a:avLst/>
              </a:prstGeom>
            </p:spPr>
            <p:txBody>
              <a:bodyPr/>
              <a:lstStyle/>
              <a:p>
                <a:pPr marL="457200" indent="-457200" algn="l">
                  <a:buFont typeface="Arial" panose="020B0604020202020204" pitchFamily="34" charset="0"/>
                  <a:buChar char="•"/>
                </a:pPr>
                <a14:m>
                  <m:oMath xmlns:m="http://schemas.openxmlformats.org/officeDocument/2006/math">
                    <m:r>
                      <a:rPr lang="en-US" altLang="hu-HU" b="1" i="1" smtClean="0">
                        <a:latin typeface="Cambria Math"/>
                        <a:cs typeface="Times New Roman" panose="02020603050405020304" pitchFamily="18" charset="0"/>
                        <a:sym typeface="Symbol" pitchFamily="18" charset="2"/>
                      </a:rPr>
                      <m:t>𝒓</m:t>
                    </m:r>
                    <m:d>
                      <m:dPr>
                        <m:ctrlPr>
                          <a:rPr lang="en-US" altLang="hu-HU" i="1">
                            <a:latin typeface="Cambria Math"/>
                            <a:cs typeface="Times New Roman" panose="02020603050405020304" pitchFamily="18" charset="0"/>
                            <a:sym typeface="Symbol" pitchFamily="18" charset="2"/>
                          </a:rPr>
                        </m:ctrlPr>
                      </m:dPr>
                      <m:e>
                        <m:r>
                          <a:rPr lang="en-US" altLang="hu-HU" i="1">
                            <a:latin typeface="Cambria Math"/>
                            <a:cs typeface="Times New Roman" panose="02020603050405020304" pitchFamily="18" charset="0"/>
                            <a:sym typeface="Symbol" pitchFamily="18" charset="2"/>
                          </a:rPr>
                          <m:t>𝑡</m:t>
                        </m:r>
                      </m:e>
                    </m:d>
                    <m:r>
                      <a:rPr lang="en-US" altLang="hu-HU" i="1">
                        <a:latin typeface="Cambria Math"/>
                        <a:cs typeface="Times New Roman" panose="02020603050405020304" pitchFamily="18" charset="0"/>
                        <a:sym typeface="Symbol" pitchFamily="18" charset="2"/>
                      </a:rPr>
                      <m:t>=</m:t>
                    </m:r>
                    <m:sSub>
                      <m:sSubPr>
                        <m:ctrlPr>
                          <a:rPr lang="en-US" altLang="hu-HU" i="1">
                            <a:latin typeface="Cambria Math"/>
                            <a:cs typeface="Times New Roman" panose="02020603050405020304" pitchFamily="18" charset="0"/>
                            <a:sym typeface="Symbol" pitchFamily="18" charset="2"/>
                          </a:rPr>
                        </m:ctrlPr>
                      </m:sSubPr>
                      <m:e>
                        <m:r>
                          <a:rPr lang="en-US" altLang="hu-HU" b="1" i="1">
                            <a:latin typeface="Cambria Math"/>
                            <a:cs typeface="Times New Roman" panose="02020603050405020304" pitchFamily="18" charset="0"/>
                            <a:sym typeface="Symbol" pitchFamily="18" charset="2"/>
                          </a:rPr>
                          <m:t>𝒂</m:t>
                        </m:r>
                      </m:e>
                      <m:sub>
                        <m:r>
                          <a:rPr lang="en-US" altLang="hu-HU" i="1">
                            <a:latin typeface="Cambria Math"/>
                            <a:cs typeface="Times New Roman" panose="02020603050405020304" pitchFamily="18" charset="0"/>
                            <a:sym typeface="Symbol" pitchFamily="18" charset="2"/>
                          </a:rPr>
                          <m:t>3</m:t>
                        </m:r>
                      </m:sub>
                    </m:sSub>
                    <m:sSup>
                      <m:sSupPr>
                        <m:ctrlPr>
                          <a:rPr lang="en-US" altLang="hu-HU" i="1">
                            <a:latin typeface="Cambria Math"/>
                            <a:cs typeface="Times New Roman" panose="02020603050405020304" pitchFamily="18" charset="0"/>
                            <a:sym typeface="Symbol" pitchFamily="18" charset="2"/>
                          </a:rPr>
                        </m:ctrlPr>
                      </m:sSupPr>
                      <m:e>
                        <m:d>
                          <m:dPr>
                            <m:ctrlPr>
                              <a:rPr lang="en-US" altLang="hu-HU" i="1">
                                <a:latin typeface="Cambria Math"/>
                                <a:cs typeface="Times New Roman" panose="02020603050405020304" pitchFamily="18" charset="0"/>
                                <a:sym typeface="Symbol" pitchFamily="18" charset="2"/>
                              </a:rPr>
                            </m:ctrlPr>
                          </m:dPr>
                          <m:e>
                            <m:r>
                              <a:rPr lang="en-US" altLang="hu-HU" i="1">
                                <a:latin typeface="Cambria Math"/>
                                <a:cs typeface="Times New Roman" panose="02020603050405020304" pitchFamily="18" charset="0"/>
                                <a:sym typeface="Symbol" pitchFamily="18" charset="2"/>
                              </a:rPr>
                              <m:t>𝑡</m:t>
                            </m:r>
                            <m:r>
                              <a:rPr lang="en-US" altLang="hu-HU" i="1">
                                <a:latin typeface="Cambria Math"/>
                                <a:cs typeface="Times New Roman" panose="02020603050405020304" pitchFamily="18" charset="0"/>
                                <a:sym typeface="Symbol" pitchFamily="18" charset="2"/>
                              </a:rPr>
                              <m:t>−</m:t>
                            </m:r>
                            <m:sSub>
                              <m:sSubPr>
                                <m:ctrlPr>
                                  <a:rPr lang="en-US" altLang="hu-HU" i="1">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𝑡</m:t>
                                </m:r>
                              </m:e>
                              <m:sub>
                                <m:r>
                                  <a:rPr lang="en-US" altLang="hu-HU" i="1">
                                    <a:latin typeface="Cambria Math"/>
                                    <a:cs typeface="Times New Roman" panose="02020603050405020304" pitchFamily="18" charset="0"/>
                                    <a:sym typeface="Symbol" pitchFamily="18" charset="2"/>
                                  </a:rPr>
                                  <m:t>𝑖</m:t>
                                </m:r>
                              </m:sub>
                            </m:sSub>
                          </m:e>
                        </m:d>
                      </m:e>
                      <m:sup>
                        <m:r>
                          <a:rPr lang="en-US" altLang="hu-HU" i="1">
                            <a:latin typeface="Cambria Math"/>
                            <a:cs typeface="Times New Roman" panose="02020603050405020304" pitchFamily="18" charset="0"/>
                            <a:sym typeface="Symbol" pitchFamily="18" charset="2"/>
                          </a:rPr>
                          <m:t>3</m:t>
                        </m:r>
                      </m:sup>
                    </m:sSup>
                    <m:r>
                      <a:rPr lang="en-US" altLang="hu-HU" i="1">
                        <a:latin typeface="Cambria Math"/>
                        <a:cs typeface="Times New Roman" panose="02020603050405020304" pitchFamily="18" charset="0"/>
                        <a:sym typeface="Symbol" pitchFamily="18" charset="2"/>
                      </a:rPr>
                      <m:t>+</m:t>
                    </m:r>
                    <m:sSub>
                      <m:sSubPr>
                        <m:ctrlPr>
                          <a:rPr lang="en-US" altLang="hu-HU" i="1">
                            <a:latin typeface="Cambria Math"/>
                            <a:cs typeface="Times New Roman" panose="02020603050405020304" pitchFamily="18" charset="0"/>
                            <a:sym typeface="Symbol" pitchFamily="18" charset="2"/>
                          </a:rPr>
                        </m:ctrlPr>
                      </m:sSubPr>
                      <m:e>
                        <m:r>
                          <a:rPr lang="en-US" altLang="hu-HU" b="1" i="1">
                            <a:latin typeface="Cambria Math"/>
                            <a:cs typeface="Times New Roman" panose="02020603050405020304" pitchFamily="18" charset="0"/>
                            <a:sym typeface="Symbol" pitchFamily="18" charset="2"/>
                          </a:rPr>
                          <m:t>𝒂</m:t>
                        </m:r>
                      </m:e>
                      <m:sub>
                        <m:r>
                          <a:rPr lang="en-US" altLang="hu-HU" i="1">
                            <a:latin typeface="Cambria Math"/>
                            <a:cs typeface="Times New Roman" panose="02020603050405020304" pitchFamily="18" charset="0"/>
                            <a:sym typeface="Symbol" pitchFamily="18" charset="2"/>
                          </a:rPr>
                          <m:t>2</m:t>
                        </m:r>
                      </m:sub>
                    </m:sSub>
                    <m:sSup>
                      <m:sSupPr>
                        <m:ctrlPr>
                          <a:rPr lang="en-US" altLang="hu-HU" i="1">
                            <a:latin typeface="Cambria Math"/>
                            <a:cs typeface="Times New Roman" panose="02020603050405020304" pitchFamily="18" charset="0"/>
                            <a:sym typeface="Symbol" pitchFamily="18" charset="2"/>
                          </a:rPr>
                        </m:ctrlPr>
                      </m:sSupPr>
                      <m:e>
                        <m:d>
                          <m:dPr>
                            <m:ctrlPr>
                              <a:rPr lang="en-US" altLang="hu-HU" i="1">
                                <a:latin typeface="Cambria Math"/>
                                <a:cs typeface="Times New Roman" panose="02020603050405020304" pitchFamily="18" charset="0"/>
                                <a:sym typeface="Symbol" pitchFamily="18" charset="2"/>
                              </a:rPr>
                            </m:ctrlPr>
                          </m:dPr>
                          <m:e>
                            <m:r>
                              <a:rPr lang="en-US" altLang="hu-HU" i="1">
                                <a:latin typeface="Cambria Math"/>
                                <a:cs typeface="Times New Roman" panose="02020603050405020304" pitchFamily="18" charset="0"/>
                                <a:sym typeface="Symbol" pitchFamily="18" charset="2"/>
                              </a:rPr>
                              <m:t>𝑡</m:t>
                            </m:r>
                            <m:r>
                              <a:rPr lang="en-US" altLang="hu-HU" i="1">
                                <a:latin typeface="Cambria Math"/>
                                <a:cs typeface="Times New Roman" panose="02020603050405020304" pitchFamily="18" charset="0"/>
                                <a:sym typeface="Symbol" pitchFamily="18" charset="2"/>
                              </a:rPr>
                              <m:t>−</m:t>
                            </m:r>
                            <m:sSub>
                              <m:sSubPr>
                                <m:ctrlPr>
                                  <a:rPr lang="en-US" altLang="hu-HU" i="1">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𝑡</m:t>
                                </m:r>
                              </m:e>
                              <m:sub>
                                <m:r>
                                  <a:rPr lang="en-US" altLang="hu-HU" i="1">
                                    <a:latin typeface="Cambria Math"/>
                                    <a:cs typeface="Times New Roman" panose="02020603050405020304" pitchFamily="18" charset="0"/>
                                    <a:sym typeface="Symbol" pitchFamily="18" charset="2"/>
                                  </a:rPr>
                                  <m:t>𝑖</m:t>
                                </m:r>
                              </m:sub>
                            </m:sSub>
                          </m:e>
                        </m:d>
                      </m:e>
                      <m:sup>
                        <m:r>
                          <a:rPr lang="en-US" altLang="hu-HU" i="1">
                            <a:latin typeface="Cambria Math"/>
                            <a:cs typeface="Times New Roman" panose="02020603050405020304" pitchFamily="18" charset="0"/>
                            <a:sym typeface="Symbol" pitchFamily="18" charset="2"/>
                          </a:rPr>
                          <m:t>2</m:t>
                        </m:r>
                      </m:sup>
                    </m:sSup>
                    <m:r>
                      <a:rPr lang="en-US" altLang="hu-HU" i="1">
                        <a:latin typeface="Cambria Math"/>
                        <a:cs typeface="Times New Roman" panose="02020603050405020304" pitchFamily="18" charset="0"/>
                        <a:sym typeface="Symbol" pitchFamily="18" charset="2"/>
                      </a:rPr>
                      <m:t>+</m:t>
                    </m:r>
                    <m:sSub>
                      <m:sSubPr>
                        <m:ctrlPr>
                          <a:rPr lang="en-US" altLang="hu-HU" i="1">
                            <a:latin typeface="Cambria Math"/>
                            <a:cs typeface="Times New Roman" panose="02020603050405020304" pitchFamily="18" charset="0"/>
                            <a:sym typeface="Symbol" pitchFamily="18" charset="2"/>
                          </a:rPr>
                        </m:ctrlPr>
                      </m:sSubPr>
                      <m:e>
                        <m:r>
                          <a:rPr lang="en-US" altLang="hu-HU" b="1" i="1">
                            <a:latin typeface="Cambria Math"/>
                            <a:cs typeface="Times New Roman" panose="02020603050405020304" pitchFamily="18" charset="0"/>
                            <a:sym typeface="Symbol" pitchFamily="18" charset="2"/>
                          </a:rPr>
                          <m:t>𝒂</m:t>
                        </m:r>
                      </m:e>
                      <m:sub>
                        <m:r>
                          <a:rPr lang="en-US" altLang="hu-HU" i="1">
                            <a:latin typeface="Cambria Math"/>
                            <a:cs typeface="Times New Roman" panose="02020603050405020304" pitchFamily="18" charset="0"/>
                            <a:sym typeface="Symbol" pitchFamily="18" charset="2"/>
                          </a:rPr>
                          <m:t>1</m:t>
                        </m:r>
                      </m:sub>
                    </m:sSub>
                    <m:d>
                      <m:dPr>
                        <m:ctrlPr>
                          <a:rPr lang="en-US" altLang="hu-HU" i="1">
                            <a:latin typeface="Cambria Math"/>
                            <a:cs typeface="Times New Roman" panose="02020603050405020304" pitchFamily="18" charset="0"/>
                            <a:sym typeface="Symbol" pitchFamily="18" charset="2"/>
                          </a:rPr>
                        </m:ctrlPr>
                      </m:dPr>
                      <m:e>
                        <m:r>
                          <a:rPr lang="en-US" altLang="hu-HU" i="1">
                            <a:latin typeface="Cambria Math"/>
                            <a:cs typeface="Times New Roman" panose="02020603050405020304" pitchFamily="18" charset="0"/>
                            <a:sym typeface="Symbol" pitchFamily="18" charset="2"/>
                          </a:rPr>
                          <m:t>𝑡</m:t>
                        </m:r>
                        <m:r>
                          <a:rPr lang="en-US" altLang="hu-HU" i="1">
                            <a:latin typeface="Cambria Math"/>
                            <a:cs typeface="Times New Roman" panose="02020603050405020304" pitchFamily="18" charset="0"/>
                            <a:sym typeface="Symbol" pitchFamily="18" charset="2"/>
                          </a:rPr>
                          <m:t>−</m:t>
                        </m:r>
                        <m:sSub>
                          <m:sSubPr>
                            <m:ctrlPr>
                              <a:rPr lang="en-US" altLang="hu-HU" i="1">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𝑡</m:t>
                            </m:r>
                          </m:e>
                          <m:sub>
                            <m:r>
                              <a:rPr lang="en-US" altLang="hu-HU" i="1">
                                <a:latin typeface="Cambria Math"/>
                                <a:cs typeface="Times New Roman" panose="02020603050405020304" pitchFamily="18" charset="0"/>
                                <a:sym typeface="Symbol" pitchFamily="18" charset="2"/>
                              </a:rPr>
                              <m:t>𝑖</m:t>
                            </m:r>
                          </m:sub>
                        </m:sSub>
                      </m:e>
                    </m:d>
                    <m:r>
                      <a:rPr lang="en-US" altLang="hu-HU" i="1">
                        <a:latin typeface="Cambria Math"/>
                        <a:cs typeface="Times New Roman" panose="02020603050405020304" pitchFamily="18" charset="0"/>
                        <a:sym typeface="Symbol" pitchFamily="18" charset="2"/>
                      </a:rPr>
                      <m:t>+</m:t>
                    </m:r>
                    <m:sSub>
                      <m:sSubPr>
                        <m:ctrlPr>
                          <a:rPr lang="en-US" altLang="hu-HU" i="1">
                            <a:latin typeface="Cambria Math"/>
                            <a:cs typeface="Times New Roman" panose="02020603050405020304" pitchFamily="18" charset="0"/>
                            <a:sym typeface="Symbol" pitchFamily="18" charset="2"/>
                          </a:rPr>
                        </m:ctrlPr>
                      </m:sSubPr>
                      <m:e>
                        <m:r>
                          <a:rPr lang="en-US" altLang="hu-HU" b="1" i="1">
                            <a:latin typeface="Cambria Math"/>
                            <a:cs typeface="Times New Roman" panose="02020603050405020304" pitchFamily="18" charset="0"/>
                            <a:sym typeface="Symbol" pitchFamily="18" charset="2"/>
                          </a:rPr>
                          <m:t>𝒂</m:t>
                        </m:r>
                      </m:e>
                      <m:sub>
                        <m:r>
                          <a:rPr lang="en-US" altLang="hu-HU" i="1">
                            <a:latin typeface="Cambria Math"/>
                            <a:cs typeface="Times New Roman" panose="02020603050405020304" pitchFamily="18" charset="0"/>
                            <a:sym typeface="Symbol" pitchFamily="18" charset="2"/>
                          </a:rPr>
                          <m:t>0</m:t>
                        </m:r>
                      </m:sub>
                    </m:sSub>
                  </m:oMath>
                </a14:m>
                <a:endParaRPr lang="en-US" dirty="0" smtClean="0"/>
              </a:p>
              <a:p>
                <a:pPr marL="457200" indent="-457200" algn="l">
                  <a:buFont typeface="Arial" panose="020B0604020202020204" pitchFamily="34" charset="0"/>
                  <a:buChar char="•"/>
                </a:pPr>
                <a14:m>
                  <m:oMath xmlns:m="http://schemas.openxmlformats.org/officeDocument/2006/math">
                    <m:acc>
                      <m:accPr>
                        <m:chr m:val="̇"/>
                        <m:ctrlPr>
                          <a:rPr lang="en-US" altLang="hu-HU" b="1" i="1" smtClean="0">
                            <a:latin typeface="Cambria Math"/>
                            <a:cs typeface="Times New Roman" panose="02020603050405020304" pitchFamily="18" charset="0"/>
                            <a:sym typeface="Symbol" pitchFamily="18" charset="2"/>
                          </a:rPr>
                        </m:ctrlPr>
                      </m:accPr>
                      <m:e>
                        <m:r>
                          <a:rPr lang="en-US" altLang="hu-HU" b="1" i="1">
                            <a:latin typeface="Cambria Math"/>
                            <a:cs typeface="Times New Roman" panose="02020603050405020304" pitchFamily="18" charset="0"/>
                            <a:sym typeface="Symbol" pitchFamily="18" charset="2"/>
                          </a:rPr>
                          <m:t>𝒓</m:t>
                        </m:r>
                      </m:e>
                    </m:acc>
                    <m:d>
                      <m:dPr>
                        <m:ctrlPr>
                          <a:rPr lang="en-US" altLang="hu-HU" i="1">
                            <a:latin typeface="Cambria Math"/>
                            <a:cs typeface="Times New Roman" panose="02020603050405020304" pitchFamily="18" charset="0"/>
                            <a:sym typeface="Symbol" pitchFamily="18" charset="2"/>
                          </a:rPr>
                        </m:ctrlPr>
                      </m:dPr>
                      <m:e>
                        <m:r>
                          <a:rPr lang="en-US" altLang="hu-HU" i="1">
                            <a:latin typeface="Cambria Math"/>
                            <a:cs typeface="Times New Roman" panose="02020603050405020304" pitchFamily="18" charset="0"/>
                            <a:sym typeface="Symbol" pitchFamily="18" charset="2"/>
                          </a:rPr>
                          <m:t>𝑡</m:t>
                        </m:r>
                      </m:e>
                    </m:d>
                    <m:r>
                      <a:rPr lang="en-US" altLang="hu-HU" i="1">
                        <a:latin typeface="Cambria Math"/>
                        <a:cs typeface="Times New Roman" panose="02020603050405020304" pitchFamily="18" charset="0"/>
                        <a:sym typeface="Symbol" pitchFamily="18" charset="2"/>
                      </a:rPr>
                      <m:t>=</m:t>
                    </m:r>
                    <m:r>
                      <a:rPr lang="en-US" altLang="hu-HU" b="0" i="1" smtClean="0">
                        <a:latin typeface="Cambria Math"/>
                        <a:cs typeface="Times New Roman" panose="02020603050405020304" pitchFamily="18" charset="0"/>
                        <a:sym typeface="Symbol" pitchFamily="18" charset="2"/>
                      </a:rPr>
                      <m:t>3</m:t>
                    </m:r>
                    <m:sSub>
                      <m:sSubPr>
                        <m:ctrlPr>
                          <a:rPr lang="en-US" altLang="hu-HU" i="1">
                            <a:latin typeface="Cambria Math"/>
                            <a:cs typeface="Times New Roman" panose="02020603050405020304" pitchFamily="18" charset="0"/>
                            <a:sym typeface="Symbol" pitchFamily="18" charset="2"/>
                          </a:rPr>
                        </m:ctrlPr>
                      </m:sSubPr>
                      <m:e>
                        <m:r>
                          <a:rPr lang="en-US" altLang="hu-HU" b="1" i="1">
                            <a:latin typeface="Cambria Math"/>
                            <a:cs typeface="Times New Roman" panose="02020603050405020304" pitchFamily="18" charset="0"/>
                            <a:sym typeface="Symbol" pitchFamily="18" charset="2"/>
                          </a:rPr>
                          <m:t>𝒂</m:t>
                        </m:r>
                      </m:e>
                      <m:sub>
                        <m:r>
                          <a:rPr lang="en-US" altLang="hu-HU" i="1">
                            <a:latin typeface="Cambria Math"/>
                            <a:cs typeface="Times New Roman" panose="02020603050405020304" pitchFamily="18" charset="0"/>
                            <a:sym typeface="Symbol" pitchFamily="18" charset="2"/>
                          </a:rPr>
                          <m:t>3</m:t>
                        </m:r>
                      </m:sub>
                    </m:sSub>
                    <m:sSup>
                      <m:sSupPr>
                        <m:ctrlPr>
                          <a:rPr lang="en-US" altLang="hu-HU" i="1">
                            <a:latin typeface="Cambria Math"/>
                            <a:cs typeface="Times New Roman" panose="02020603050405020304" pitchFamily="18" charset="0"/>
                            <a:sym typeface="Symbol" pitchFamily="18" charset="2"/>
                          </a:rPr>
                        </m:ctrlPr>
                      </m:sSupPr>
                      <m:e>
                        <m:d>
                          <m:dPr>
                            <m:ctrlPr>
                              <a:rPr lang="en-US" altLang="hu-HU" i="1">
                                <a:latin typeface="Cambria Math"/>
                                <a:cs typeface="Times New Roman" panose="02020603050405020304" pitchFamily="18" charset="0"/>
                                <a:sym typeface="Symbol" pitchFamily="18" charset="2"/>
                              </a:rPr>
                            </m:ctrlPr>
                          </m:dPr>
                          <m:e>
                            <m:r>
                              <a:rPr lang="en-US" altLang="hu-HU" i="1">
                                <a:latin typeface="Cambria Math"/>
                                <a:cs typeface="Times New Roman" panose="02020603050405020304" pitchFamily="18" charset="0"/>
                                <a:sym typeface="Symbol" pitchFamily="18" charset="2"/>
                              </a:rPr>
                              <m:t>𝑡</m:t>
                            </m:r>
                            <m:r>
                              <a:rPr lang="en-US" altLang="hu-HU" i="1">
                                <a:latin typeface="Cambria Math"/>
                                <a:cs typeface="Times New Roman" panose="02020603050405020304" pitchFamily="18" charset="0"/>
                                <a:sym typeface="Symbol" pitchFamily="18" charset="2"/>
                              </a:rPr>
                              <m:t>−</m:t>
                            </m:r>
                            <m:sSub>
                              <m:sSubPr>
                                <m:ctrlPr>
                                  <a:rPr lang="en-US" altLang="hu-HU" i="1">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𝑡</m:t>
                                </m:r>
                              </m:e>
                              <m:sub>
                                <m:r>
                                  <a:rPr lang="en-US" altLang="hu-HU" i="1">
                                    <a:latin typeface="Cambria Math"/>
                                    <a:cs typeface="Times New Roman" panose="02020603050405020304" pitchFamily="18" charset="0"/>
                                    <a:sym typeface="Symbol" pitchFamily="18" charset="2"/>
                                  </a:rPr>
                                  <m:t>𝑖</m:t>
                                </m:r>
                              </m:sub>
                            </m:sSub>
                          </m:e>
                        </m:d>
                      </m:e>
                      <m:sup>
                        <m:r>
                          <a:rPr lang="en-US" altLang="hu-HU" b="0" i="1" smtClean="0">
                            <a:latin typeface="Cambria Math"/>
                            <a:cs typeface="Times New Roman" panose="02020603050405020304" pitchFamily="18" charset="0"/>
                            <a:sym typeface="Symbol" pitchFamily="18" charset="2"/>
                          </a:rPr>
                          <m:t>2</m:t>
                        </m:r>
                      </m:sup>
                    </m:sSup>
                    <m:r>
                      <a:rPr lang="en-US" altLang="hu-HU" i="1">
                        <a:latin typeface="Cambria Math"/>
                        <a:cs typeface="Times New Roman" panose="02020603050405020304" pitchFamily="18" charset="0"/>
                        <a:sym typeface="Symbol" pitchFamily="18" charset="2"/>
                      </a:rPr>
                      <m:t>+</m:t>
                    </m:r>
                    <m:r>
                      <a:rPr lang="en-US" altLang="hu-HU" b="0" i="1" smtClean="0">
                        <a:latin typeface="Cambria Math"/>
                        <a:cs typeface="Times New Roman" panose="02020603050405020304" pitchFamily="18" charset="0"/>
                        <a:sym typeface="Symbol" pitchFamily="18" charset="2"/>
                      </a:rPr>
                      <m:t>2</m:t>
                    </m:r>
                    <m:sSub>
                      <m:sSubPr>
                        <m:ctrlPr>
                          <a:rPr lang="en-US" altLang="hu-HU" i="1">
                            <a:latin typeface="Cambria Math"/>
                            <a:cs typeface="Times New Roman" panose="02020603050405020304" pitchFamily="18" charset="0"/>
                            <a:sym typeface="Symbol" pitchFamily="18" charset="2"/>
                          </a:rPr>
                        </m:ctrlPr>
                      </m:sSubPr>
                      <m:e>
                        <m:r>
                          <a:rPr lang="en-US" altLang="hu-HU" b="1" i="1">
                            <a:latin typeface="Cambria Math"/>
                            <a:cs typeface="Times New Roman" panose="02020603050405020304" pitchFamily="18" charset="0"/>
                            <a:sym typeface="Symbol" pitchFamily="18" charset="2"/>
                          </a:rPr>
                          <m:t>𝒂</m:t>
                        </m:r>
                      </m:e>
                      <m:sub>
                        <m:r>
                          <a:rPr lang="en-US" altLang="hu-HU" i="1">
                            <a:latin typeface="Cambria Math"/>
                            <a:cs typeface="Times New Roman" panose="02020603050405020304" pitchFamily="18" charset="0"/>
                            <a:sym typeface="Symbol" pitchFamily="18" charset="2"/>
                          </a:rPr>
                          <m:t>2</m:t>
                        </m:r>
                      </m:sub>
                    </m:sSub>
                    <m:d>
                      <m:dPr>
                        <m:ctrlPr>
                          <a:rPr lang="en-US" altLang="hu-HU" i="1">
                            <a:latin typeface="Cambria Math"/>
                            <a:cs typeface="Times New Roman" panose="02020603050405020304" pitchFamily="18" charset="0"/>
                            <a:sym typeface="Symbol" pitchFamily="18" charset="2"/>
                          </a:rPr>
                        </m:ctrlPr>
                      </m:dPr>
                      <m:e>
                        <m:r>
                          <a:rPr lang="en-US" altLang="hu-HU" i="1">
                            <a:latin typeface="Cambria Math"/>
                            <a:cs typeface="Times New Roman" panose="02020603050405020304" pitchFamily="18" charset="0"/>
                            <a:sym typeface="Symbol" pitchFamily="18" charset="2"/>
                          </a:rPr>
                          <m:t>𝑡</m:t>
                        </m:r>
                        <m:r>
                          <a:rPr lang="en-US" altLang="hu-HU" i="1">
                            <a:latin typeface="Cambria Math"/>
                            <a:cs typeface="Times New Roman" panose="02020603050405020304" pitchFamily="18" charset="0"/>
                            <a:sym typeface="Symbol" pitchFamily="18" charset="2"/>
                          </a:rPr>
                          <m:t>−</m:t>
                        </m:r>
                        <m:sSub>
                          <m:sSubPr>
                            <m:ctrlPr>
                              <a:rPr lang="en-US" altLang="hu-HU" i="1">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𝑡</m:t>
                            </m:r>
                          </m:e>
                          <m:sub>
                            <m:r>
                              <a:rPr lang="en-US" altLang="hu-HU" i="1">
                                <a:latin typeface="Cambria Math"/>
                                <a:cs typeface="Times New Roman" panose="02020603050405020304" pitchFamily="18" charset="0"/>
                                <a:sym typeface="Symbol" pitchFamily="18" charset="2"/>
                              </a:rPr>
                              <m:t>𝑖</m:t>
                            </m:r>
                          </m:sub>
                        </m:sSub>
                      </m:e>
                    </m:d>
                    <m:r>
                      <a:rPr lang="en-US" altLang="hu-HU" i="1">
                        <a:latin typeface="Cambria Math"/>
                        <a:cs typeface="Times New Roman" panose="02020603050405020304" pitchFamily="18" charset="0"/>
                        <a:sym typeface="Symbol" pitchFamily="18" charset="2"/>
                      </a:rPr>
                      <m:t>+</m:t>
                    </m:r>
                    <m:sSub>
                      <m:sSubPr>
                        <m:ctrlPr>
                          <a:rPr lang="en-US" altLang="hu-HU" i="1">
                            <a:latin typeface="Cambria Math"/>
                            <a:cs typeface="Times New Roman" panose="02020603050405020304" pitchFamily="18" charset="0"/>
                            <a:sym typeface="Symbol" pitchFamily="18" charset="2"/>
                          </a:rPr>
                        </m:ctrlPr>
                      </m:sSubPr>
                      <m:e>
                        <m:r>
                          <a:rPr lang="en-US" altLang="hu-HU" b="1" i="1">
                            <a:latin typeface="Cambria Math"/>
                            <a:cs typeface="Times New Roman" panose="02020603050405020304" pitchFamily="18" charset="0"/>
                            <a:sym typeface="Symbol" pitchFamily="18" charset="2"/>
                          </a:rPr>
                          <m:t>𝒂</m:t>
                        </m:r>
                      </m:e>
                      <m:sub>
                        <m:r>
                          <a:rPr lang="en-US" altLang="hu-HU" i="1">
                            <a:latin typeface="Cambria Math"/>
                            <a:cs typeface="Times New Roman" panose="02020603050405020304" pitchFamily="18" charset="0"/>
                            <a:sym typeface="Symbol" pitchFamily="18" charset="2"/>
                          </a:rPr>
                          <m:t>1</m:t>
                        </m:r>
                      </m:sub>
                    </m:sSub>
                  </m:oMath>
                </a14:m>
                <a:r>
                  <a:rPr lang="en-US" b="1" i="1" kern="0" dirty="0" smtClean="0">
                    <a:cs typeface="Times New Roman" panose="02020603050405020304" pitchFamily="18" charset="0"/>
                  </a:rPr>
                  <a:t>	</a:t>
                </a:r>
              </a:p>
              <a:p>
                <a:pPr algn="l"/>
                <a:endParaRPr lang="en-US" altLang="hu-HU" sz="2000" b="1" i="1" dirty="0" smtClean="0">
                  <a:latin typeface="Cambria Math"/>
                  <a:cs typeface="Times New Roman" panose="02020603050405020304" pitchFamily="18" charset="0"/>
                  <a:sym typeface="Symbol" pitchFamily="18" charset="2"/>
                </a:endParaRPr>
              </a:p>
              <a:p>
                <a:pPr algn="l">
                  <a:spcBef>
                    <a:spcPts val="1200"/>
                  </a:spcBef>
                  <a:buClr>
                    <a:schemeClr val="accent2"/>
                  </a:buClr>
                  <a:buSzPct val="75000"/>
                  <a:defRPr/>
                </a:pPr>
                <a:r>
                  <a:rPr lang="en-US" sz="2000" kern="0" baseline="-25000" dirty="0">
                    <a:cs typeface="Times New Roman" panose="02020603050405020304" pitchFamily="18" charset="0"/>
                  </a:rPr>
                  <a:t>		</a:t>
                </a:r>
              </a:p>
            </p:txBody>
          </p:sp>
        </mc:Choice>
        <mc:Fallback xmlns="">
          <p:sp>
            <p:nvSpPr>
              <p:cNvPr id="4" name="Rectangle 3"/>
              <p:cNvSpPr txBox="1">
                <a:spLocks noRot="1" noChangeAspect="1" noMove="1" noResize="1" noEditPoints="1" noAdjustHandles="1" noChangeArrowheads="1" noChangeShapeType="1" noTextEdit="1"/>
              </p:cNvSpPr>
              <p:nvPr/>
            </p:nvSpPr>
            <p:spPr>
              <a:xfrm>
                <a:off x="94456" y="2911612"/>
                <a:ext cx="8798024" cy="736280"/>
              </a:xfrm>
              <a:prstGeom prst="rect">
                <a:avLst/>
              </a:prstGeom>
              <a:blipFill rotWithShape="1">
                <a:blip r:embed="rId3"/>
                <a:stretch>
                  <a:fillRect l="-900" t="-3333" b="-29167"/>
                </a:stretch>
              </a:blipFill>
            </p:spPr>
            <p:txBody>
              <a:bodyPr/>
              <a:lstStyle/>
              <a:p>
                <a:r>
                  <a:rPr lang="en-US">
                    <a:noFill/>
                  </a:rPr>
                  <a:t> </a:t>
                </a:r>
              </a:p>
            </p:txBody>
          </p:sp>
        </mc:Fallback>
      </mc:AlternateContent>
      <p:sp>
        <p:nvSpPr>
          <p:cNvPr id="5" name="Freeform 4"/>
          <p:cNvSpPr>
            <a:spLocks/>
          </p:cNvSpPr>
          <p:nvPr/>
        </p:nvSpPr>
        <p:spPr bwMode="auto">
          <a:xfrm>
            <a:off x="938627" y="1248476"/>
            <a:ext cx="1295400" cy="876300"/>
          </a:xfrm>
          <a:custGeom>
            <a:avLst/>
            <a:gdLst>
              <a:gd name="T0" fmla="*/ 0 w 816"/>
              <a:gd name="T1" fmla="*/ 2147483647 h 736"/>
              <a:gd name="T2" fmla="*/ 2147483647 w 816"/>
              <a:gd name="T3" fmla="*/ 2147483647 h 736"/>
              <a:gd name="T4" fmla="*/ 2147483647 w 816"/>
              <a:gd name="T5" fmla="*/ 2147483647 h 736"/>
              <a:gd name="T6" fmla="*/ 2147483647 w 816"/>
              <a:gd name="T7" fmla="*/ 2147483647 h 736"/>
              <a:gd name="T8" fmla="*/ 0 60000 65536"/>
              <a:gd name="T9" fmla="*/ 0 60000 65536"/>
              <a:gd name="T10" fmla="*/ 0 60000 65536"/>
              <a:gd name="T11" fmla="*/ 0 60000 65536"/>
              <a:gd name="T12" fmla="*/ 0 w 816"/>
              <a:gd name="T13" fmla="*/ 0 h 736"/>
              <a:gd name="T14" fmla="*/ 816 w 816"/>
              <a:gd name="T15" fmla="*/ 736 h 736"/>
            </a:gdLst>
            <a:ahLst/>
            <a:cxnLst>
              <a:cxn ang="T8">
                <a:pos x="T0" y="T1"/>
              </a:cxn>
              <a:cxn ang="T9">
                <a:pos x="T2" y="T3"/>
              </a:cxn>
              <a:cxn ang="T10">
                <a:pos x="T4" y="T5"/>
              </a:cxn>
              <a:cxn ang="T11">
                <a:pos x="T6" y="T7"/>
              </a:cxn>
            </a:cxnLst>
            <a:rect l="T12" t="T13" r="T14" b="T15"/>
            <a:pathLst>
              <a:path w="816" h="736">
                <a:moveTo>
                  <a:pt x="0" y="736"/>
                </a:moveTo>
                <a:cubicBezTo>
                  <a:pt x="8" y="480"/>
                  <a:pt x="16" y="224"/>
                  <a:pt x="96" y="112"/>
                </a:cubicBezTo>
                <a:cubicBezTo>
                  <a:pt x="176" y="0"/>
                  <a:pt x="360" y="32"/>
                  <a:pt x="480" y="64"/>
                </a:cubicBezTo>
                <a:cubicBezTo>
                  <a:pt x="600" y="96"/>
                  <a:pt x="708" y="200"/>
                  <a:pt x="816" y="304"/>
                </a:cubicBezTo>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sz="2000"/>
          </a:p>
        </p:txBody>
      </p:sp>
      <mc:AlternateContent xmlns:mc="http://schemas.openxmlformats.org/markup-compatibility/2006" xmlns:a14="http://schemas.microsoft.com/office/drawing/2010/main">
        <mc:Choice Requires="a14">
          <p:sp>
            <p:nvSpPr>
              <p:cNvPr id="11269" name="Rectangle 5"/>
              <p:cNvSpPr>
                <a:spLocks noChangeArrowheads="1"/>
              </p:cNvSpPr>
              <p:nvPr/>
            </p:nvSpPr>
            <p:spPr bwMode="auto">
              <a:xfrm>
                <a:off x="517124" y="2085945"/>
                <a:ext cx="565150"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altLang="hu-HU" sz="2000" i="1">
                              <a:solidFill>
                                <a:srgbClr val="7030A0"/>
                              </a:solidFill>
                              <a:latin typeface="Cambria Math"/>
                              <a:cs typeface="Times New Roman" panose="02020603050405020304" pitchFamily="18" charset="0"/>
                              <a:sym typeface="Symbol" pitchFamily="18" charset="2"/>
                            </a:rPr>
                          </m:ctrlPr>
                        </m:sSubPr>
                        <m:e>
                          <m:r>
                            <a:rPr lang="en-US" altLang="hu-HU" sz="2000" b="1" i="1">
                              <a:solidFill>
                                <a:srgbClr val="7030A0"/>
                              </a:solidFill>
                              <a:latin typeface="Cambria Math"/>
                              <a:cs typeface="Times New Roman" panose="02020603050405020304" pitchFamily="18" charset="0"/>
                              <a:sym typeface="Symbol" pitchFamily="18" charset="2"/>
                            </a:rPr>
                            <m:t>𝒑</m:t>
                          </m:r>
                        </m:e>
                        <m:sub>
                          <m:r>
                            <a:rPr lang="en-US" altLang="hu-HU" sz="2000" i="1">
                              <a:solidFill>
                                <a:srgbClr val="7030A0"/>
                              </a:solidFill>
                              <a:latin typeface="Cambria Math"/>
                              <a:cs typeface="Times New Roman" panose="02020603050405020304" pitchFamily="18" charset="0"/>
                              <a:sym typeface="Symbol" pitchFamily="18" charset="2"/>
                            </a:rPr>
                            <m:t>𝑖</m:t>
                          </m:r>
                        </m:sub>
                      </m:sSub>
                    </m:oMath>
                  </m:oMathPara>
                </a14:m>
                <a:endParaRPr lang="hu-HU" altLang="hu-HU" sz="2000" i="1" dirty="0">
                  <a:solidFill>
                    <a:srgbClr val="7030A0"/>
                  </a:solidFill>
                </a:endParaRPr>
              </a:p>
            </p:txBody>
          </p:sp>
        </mc:Choice>
        <mc:Fallback xmlns="">
          <p:sp>
            <p:nvSpPr>
              <p:cNvPr id="11269" name="Rectangle 5"/>
              <p:cNvSpPr>
                <a:spLocks noRot="1" noChangeAspect="1" noMove="1" noResize="1" noEditPoints="1" noAdjustHandles="1" noChangeArrowheads="1" noChangeShapeType="1" noTextEdit="1"/>
              </p:cNvSpPr>
              <p:nvPr/>
            </p:nvSpPr>
            <p:spPr bwMode="auto">
              <a:xfrm>
                <a:off x="517124" y="2085945"/>
                <a:ext cx="565150" cy="400110"/>
              </a:xfrm>
              <a:prstGeom prst="rect">
                <a:avLst/>
              </a:prstGeom>
              <a:blipFill>
                <a:blip r:embed="rId4"/>
                <a:stretch>
                  <a:fillRect b="-909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1272" name="Oval 9"/>
          <p:cNvSpPr>
            <a:spLocks noChangeArrowheads="1"/>
          </p:cNvSpPr>
          <p:nvPr/>
        </p:nvSpPr>
        <p:spPr bwMode="auto">
          <a:xfrm>
            <a:off x="862427" y="2048576"/>
            <a:ext cx="152400" cy="1143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sz="2000"/>
          </a:p>
        </p:txBody>
      </p:sp>
      <p:sp>
        <p:nvSpPr>
          <p:cNvPr id="11274" name="Oval 10"/>
          <p:cNvSpPr>
            <a:spLocks noChangeArrowheads="1"/>
          </p:cNvSpPr>
          <p:nvPr/>
        </p:nvSpPr>
        <p:spPr bwMode="auto">
          <a:xfrm>
            <a:off x="2157827" y="1591376"/>
            <a:ext cx="152400" cy="1143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sz="2000"/>
          </a:p>
        </p:txBody>
      </p:sp>
      <p:sp>
        <p:nvSpPr>
          <p:cNvPr id="11275" name="Rectangle 16"/>
          <p:cNvSpPr>
            <a:spLocks noChangeArrowheads="1"/>
          </p:cNvSpPr>
          <p:nvPr/>
        </p:nvSpPr>
        <p:spPr bwMode="auto">
          <a:xfrm>
            <a:off x="166762" y="977441"/>
            <a:ext cx="4076907" cy="159220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sz="2000"/>
          </a:p>
        </p:txBody>
      </p:sp>
      <mc:AlternateContent xmlns:mc="http://schemas.openxmlformats.org/markup-compatibility/2006" xmlns:a14="http://schemas.microsoft.com/office/drawing/2010/main">
        <mc:Choice Requires="a14">
          <p:sp>
            <p:nvSpPr>
              <p:cNvPr id="11276" name="Rectangle 13"/>
              <p:cNvSpPr>
                <a:spLocks noChangeArrowheads="1"/>
              </p:cNvSpPr>
              <p:nvPr/>
            </p:nvSpPr>
            <p:spPr bwMode="auto">
              <a:xfrm>
                <a:off x="954508" y="1712368"/>
                <a:ext cx="407932" cy="392993"/>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altLang="hu-HU" sz="2000" i="1">
                              <a:latin typeface="Cambria Math"/>
                              <a:cs typeface="Times New Roman" panose="02020603050405020304" pitchFamily="18" charset="0"/>
                              <a:sym typeface="Symbol" pitchFamily="18" charset="2"/>
                            </a:rPr>
                          </m:ctrlPr>
                        </m:sSubPr>
                        <m:e>
                          <m:r>
                            <a:rPr lang="en-US" altLang="hu-HU" sz="2000" i="1">
                              <a:latin typeface="Cambria Math"/>
                              <a:cs typeface="Times New Roman" panose="02020603050405020304" pitchFamily="18" charset="0"/>
                              <a:sym typeface="Symbol" pitchFamily="18" charset="2"/>
                            </a:rPr>
                            <m:t>𝑡</m:t>
                          </m:r>
                        </m:e>
                        <m:sub>
                          <m:r>
                            <a:rPr lang="en-US" altLang="hu-HU" sz="2000" i="1">
                              <a:latin typeface="Cambria Math"/>
                              <a:cs typeface="Times New Roman" panose="02020603050405020304" pitchFamily="18" charset="0"/>
                              <a:sym typeface="Symbol" pitchFamily="18" charset="2"/>
                            </a:rPr>
                            <m:t>𝑖</m:t>
                          </m:r>
                        </m:sub>
                      </m:sSub>
                    </m:oMath>
                  </m:oMathPara>
                </a14:m>
                <a:endParaRPr lang="hu-HU" altLang="hu-HU" sz="2000" i="1" baseline="-25000" dirty="0"/>
              </a:p>
            </p:txBody>
          </p:sp>
        </mc:Choice>
        <mc:Fallback xmlns="">
          <p:sp>
            <p:nvSpPr>
              <p:cNvPr id="11276" name="Rectangle 13"/>
              <p:cNvSpPr>
                <a:spLocks noRot="1" noChangeAspect="1" noMove="1" noResize="1" noEditPoints="1" noAdjustHandles="1" noChangeArrowheads="1" noChangeShapeType="1" noTextEdit="1"/>
              </p:cNvSpPr>
              <p:nvPr/>
            </p:nvSpPr>
            <p:spPr bwMode="auto">
              <a:xfrm>
                <a:off x="954508" y="1712368"/>
                <a:ext cx="407932" cy="392993"/>
              </a:xfrm>
              <a:prstGeom prst="rect">
                <a:avLst/>
              </a:prstGeom>
              <a:blipFill>
                <a:blip r:embed="rId5"/>
                <a:stretch>
                  <a:fillRect b="-468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cxnSp>
        <p:nvCxnSpPr>
          <p:cNvPr id="11279" name="Egyenes összekötő nyíllal 15"/>
          <p:cNvCxnSpPr>
            <a:cxnSpLocks noChangeShapeType="1"/>
            <a:stCxn id="11272" idx="0"/>
          </p:cNvCxnSpPr>
          <p:nvPr/>
        </p:nvCxnSpPr>
        <p:spPr bwMode="auto">
          <a:xfrm flipH="1" flipV="1">
            <a:off x="908465" y="1248476"/>
            <a:ext cx="30163" cy="800100"/>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280" name="Egyenes összekötő nyíllal 16"/>
          <p:cNvCxnSpPr>
            <a:cxnSpLocks noChangeShapeType="1"/>
            <a:stCxn id="11274" idx="5"/>
          </p:cNvCxnSpPr>
          <p:nvPr/>
        </p:nvCxnSpPr>
        <p:spPr bwMode="auto">
          <a:xfrm rot="16200000" flipH="1">
            <a:off x="2311021" y="1665989"/>
            <a:ext cx="519113" cy="565150"/>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291" name="Egyenes összekötő 32"/>
          <p:cNvCxnSpPr>
            <a:cxnSpLocks noChangeShapeType="1"/>
          </p:cNvCxnSpPr>
          <p:nvPr/>
        </p:nvCxnSpPr>
        <p:spPr bwMode="auto">
          <a:xfrm>
            <a:off x="135673" y="3775708"/>
            <a:ext cx="831812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512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86624" y="-1116"/>
            <a:ext cx="1162288" cy="1487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9" name="Téglalap 8"/>
              <p:cNvSpPr/>
              <p:nvPr/>
            </p:nvSpPr>
            <p:spPr>
              <a:xfrm>
                <a:off x="556972" y="906082"/>
                <a:ext cx="485454" cy="400110"/>
              </a:xfrm>
              <a:prstGeom prst="rect">
                <a:avLst/>
              </a:prstGeom>
            </p:spPr>
            <p:txBody>
              <a:bodyPr wrap="none">
                <a:spAutoFit/>
              </a:bodyPr>
              <a:lstStyle/>
              <a:p>
                <a:pPr algn="l">
                  <a:spcBef>
                    <a:spcPts val="1200"/>
                  </a:spcBef>
                  <a:buClr>
                    <a:schemeClr val="accent2"/>
                  </a:buClr>
                  <a:buSzPct val="75000"/>
                  <a:defRPr/>
                </a:pPr>
                <a14:m>
                  <m:oMath xmlns:m="http://schemas.openxmlformats.org/officeDocument/2006/math">
                    <m:sSub>
                      <m:sSubPr>
                        <m:ctrlPr>
                          <a:rPr lang="en-US" altLang="hu-HU" sz="2000" i="1">
                            <a:solidFill>
                              <a:srgbClr val="FF0000"/>
                            </a:solidFill>
                            <a:latin typeface="Cambria Math"/>
                            <a:cs typeface="Times New Roman" panose="02020603050405020304" pitchFamily="18" charset="0"/>
                            <a:sym typeface="Symbol" pitchFamily="18" charset="2"/>
                          </a:rPr>
                        </m:ctrlPr>
                      </m:sSubPr>
                      <m:e>
                        <m:r>
                          <a:rPr lang="en-US" altLang="hu-HU" sz="2000" b="1" i="1">
                            <a:solidFill>
                              <a:srgbClr val="FF0000"/>
                            </a:solidFill>
                            <a:latin typeface="Cambria Math"/>
                            <a:cs typeface="Times New Roman" panose="02020603050405020304" pitchFamily="18" charset="0"/>
                            <a:sym typeface="Symbol" pitchFamily="18" charset="2"/>
                          </a:rPr>
                          <m:t>𝒗</m:t>
                        </m:r>
                      </m:e>
                      <m:sub>
                        <m:r>
                          <a:rPr lang="en-US" altLang="hu-HU" sz="2000" i="1">
                            <a:solidFill>
                              <a:srgbClr val="FF0000"/>
                            </a:solidFill>
                            <a:latin typeface="Cambria Math"/>
                            <a:cs typeface="Times New Roman" panose="02020603050405020304" pitchFamily="18" charset="0"/>
                            <a:sym typeface="Symbol" pitchFamily="18" charset="2"/>
                          </a:rPr>
                          <m:t>𝑖</m:t>
                        </m:r>
                      </m:sub>
                    </m:sSub>
                  </m:oMath>
                </a14:m>
                <a:r>
                  <a:rPr lang="en-US" sz="2000" dirty="0" smtClean="0"/>
                  <a:t> </a:t>
                </a:r>
                <a:endParaRPr lang="en-US" sz="2000" dirty="0"/>
              </a:p>
            </p:txBody>
          </p:sp>
        </mc:Choice>
        <mc:Fallback xmlns="">
          <p:sp>
            <p:nvSpPr>
              <p:cNvPr id="9" name="Téglalap 8"/>
              <p:cNvSpPr>
                <a:spLocks noRot="1" noChangeAspect="1" noMove="1" noResize="1" noEditPoints="1" noAdjustHandles="1" noChangeArrowheads="1" noChangeShapeType="1" noTextEdit="1"/>
              </p:cNvSpPr>
              <p:nvPr/>
            </p:nvSpPr>
            <p:spPr>
              <a:xfrm>
                <a:off x="556972" y="906082"/>
                <a:ext cx="485454" cy="400110"/>
              </a:xfrm>
              <a:prstGeom prst="rect">
                <a:avLst/>
              </a:prstGeom>
              <a:blipFill>
                <a:blip r:embed="rId7"/>
                <a:stretch>
                  <a:fillRect b="-307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6" name="Téglalap 35"/>
              <p:cNvSpPr/>
              <p:nvPr/>
            </p:nvSpPr>
            <p:spPr>
              <a:xfrm>
                <a:off x="2463020" y="2082616"/>
                <a:ext cx="730713" cy="400110"/>
              </a:xfrm>
              <a:prstGeom prst="rect">
                <a:avLst/>
              </a:prstGeom>
            </p:spPr>
            <p:txBody>
              <a:bodyPr wrap="none">
                <a:spAutoFit/>
              </a:bodyPr>
              <a:lstStyle/>
              <a:p>
                <a:pPr algn="l">
                  <a:spcBef>
                    <a:spcPts val="1200"/>
                  </a:spcBef>
                  <a:buClr>
                    <a:schemeClr val="accent2"/>
                  </a:buClr>
                  <a:buSzPct val="75000"/>
                  <a:defRPr/>
                </a:pPr>
                <a14:m>
                  <m:oMathPara xmlns:m="http://schemas.openxmlformats.org/officeDocument/2006/math">
                    <m:oMathParaPr>
                      <m:jc m:val="left"/>
                    </m:oMathParaPr>
                    <m:oMath xmlns:m="http://schemas.openxmlformats.org/officeDocument/2006/math">
                      <m:sSub>
                        <m:sSubPr>
                          <m:ctrlPr>
                            <a:rPr lang="en-US" altLang="hu-HU" sz="2000" i="1" smtClean="0">
                              <a:solidFill>
                                <a:srgbClr val="FF0000"/>
                              </a:solidFill>
                              <a:latin typeface="Cambria Math"/>
                              <a:cs typeface="Times New Roman" panose="02020603050405020304" pitchFamily="18" charset="0"/>
                              <a:sym typeface="Symbol" pitchFamily="18" charset="2"/>
                            </a:rPr>
                          </m:ctrlPr>
                        </m:sSubPr>
                        <m:e>
                          <m:r>
                            <a:rPr lang="en-US" altLang="hu-HU" sz="2000" b="1" i="1">
                              <a:solidFill>
                                <a:srgbClr val="FF0000"/>
                              </a:solidFill>
                              <a:latin typeface="Cambria Math"/>
                              <a:cs typeface="Times New Roman" panose="02020603050405020304" pitchFamily="18" charset="0"/>
                              <a:sym typeface="Symbol" pitchFamily="18" charset="2"/>
                            </a:rPr>
                            <m:t>𝒗</m:t>
                          </m:r>
                        </m:e>
                        <m:sub>
                          <m:r>
                            <a:rPr lang="en-US" altLang="hu-HU" sz="2000" i="1">
                              <a:solidFill>
                                <a:srgbClr val="FF0000"/>
                              </a:solidFill>
                              <a:latin typeface="Cambria Math"/>
                              <a:cs typeface="Times New Roman" panose="02020603050405020304" pitchFamily="18" charset="0"/>
                              <a:sym typeface="Symbol" pitchFamily="18" charset="2"/>
                            </a:rPr>
                            <m:t>𝑖</m:t>
                          </m:r>
                          <m:r>
                            <a:rPr lang="en-US" altLang="hu-HU" sz="2000" b="0" i="1" smtClean="0">
                              <a:solidFill>
                                <a:srgbClr val="FF0000"/>
                              </a:solidFill>
                              <a:latin typeface="Cambria Math"/>
                              <a:cs typeface="Times New Roman" panose="02020603050405020304" pitchFamily="18" charset="0"/>
                              <a:sym typeface="Symbol" pitchFamily="18" charset="2"/>
                            </a:rPr>
                            <m:t>+</m:t>
                          </m:r>
                          <m:r>
                            <a:rPr lang="en-US" altLang="hu-HU" sz="2000" b="0" i="1" smtClean="0">
                              <a:solidFill>
                                <a:srgbClr val="FF0000"/>
                              </a:solidFill>
                              <a:latin typeface="Cambria Math"/>
                              <a:cs typeface="Times New Roman" panose="02020603050405020304" pitchFamily="18" charset="0"/>
                              <a:sym typeface="Symbol" pitchFamily="18" charset="2"/>
                            </a:rPr>
                            <m:t>1</m:t>
                          </m:r>
                        </m:sub>
                      </m:sSub>
                    </m:oMath>
                  </m:oMathPara>
                </a14:m>
                <a:endParaRPr lang="en-US" sz="2000" dirty="0"/>
              </a:p>
            </p:txBody>
          </p:sp>
        </mc:Choice>
        <mc:Fallback xmlns="">
          <p:sp>
            <p:nvSpPr>
              <p:cNvPr id="36" name="Téglalap 35"/>
              <p:cNvSpPr>
                <a:spLocks noRot="1" noChangeAspect="1" noMove="1" noResize="1" noEditPoints="1" noAdjustHandles="1" noChangeArrowheads="1" noChangeShapeType="1" noTextEdit="1"/>
              </p:cNvSpPr>
              <p:nvPr/>
            </p:nvSpPr>
            <p:spPr>
              <a:xfrm>
                <a:off x="2463020" y="2082616"/>
                <a:ext cx="730713" cy="400110"/>
              </a:xfrm>
              <a:prstGeom prst="rect">
                <a:avLst/>
              </a:prstGeom>
              <a:blipFill>
                <a:blip r:embed="rId8"/>
                <a:stretch>
                  <a:fillRect b="-307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7" name="Rectangle 5"/>
              <p:cNvSpPr>
                <a:spLocks noChangeArrowheads="1"/>
              </p:cNvSpPr>
              <p:nvPr/>
            </p:nvSpPr>
            <p:spPr bwMode="auto">
              <a:xfrm>
                <a:off x="2351842" y="1354338"/>
                <a:ext cx="565150"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altLang="hu-HU" sz="2000" i="1" smtClean="0">
                              <a:solidFill>
                                <a:srgbClr val="7030A0"/>
                              </a:solidFill>
                              <a:latin typeface="Cambria Math"/>
                              <a:cs typeface="Times New Roman" panose="02020603050405020304" pitchFamily="18" charset="0"/>
                              <a:sym typeface="Symbol" pitchFamily="18" charset="2"/>
                            </a:rPr>
                          </m:ctrlPr>
                        </m:sSubPr>
                        <m:e>
                          <m:r>
                            <a:rPr lang="en-US" altLang="hu-HU" sz="2000" b="1" i="1">
                              <a:solidFill>
                                <a:srgbClr val="7030A0"/>
                              </a:solidFill>
                              <a:latin typeface="Cambria Math"/>
                              <a:cs typeface="Times New Roman" panose="02020603050405020304" pitchFamily="18" charset="0"/>
                              <a:sym typeface="Symbol" pitchFamily="18" charset="2"/>
                            </a:rPr>
                            <m:t>𝒑</m:t>
                          </m:r>
                        </m:e>
                        <m:sub>
                          <m:r>
                            <a:rPr lang="en-US" altLang="hu-HU" sz="2000" i="1">
                              <a:solidFill>
                                <a:srgbClr val="7030A0"/>
                              </a:solidFill>
                              <a:latin typeface="Cambria Math"/>
                              <a:cs typeface="Times New Roman" panose="02020603050405020304" pitchFamily="18" charset="0"/>
                              <a:sym typeface="Symbol" pitchFamily="18" charset="2"/>
                            </a:rPr>
                            <m:t>𝑖</m:t>
                          </m:r>
                          <m:r>
                            <a:rPr lang="en-US" altLang="hu-HU" sz="2000" b="0" i="1" smtClean="0">
                              <a:solidFill>
                                <a:srgbClr val="7030A0"/>
                              </a:solidFill>
                              <a:latin typeface="Cambria Math"/>
                              <a:cs typeface="Times New Roman" panose="02020603050405020304" pitchFamily="18" charset="0"/>
                              <a:sym typeface="Symbol" pitchFamily="18" charset="2"/>
                            </a:rPr>
                            <m:t>+</m:t>
                          </m:r>
                          <m:r>
                            <a:rPr lang="en-US" altLang="hu-HU" sz="2000" b="0" i="1" smtClean="0">
                              <a:solidFill>
                                <a:srgbClr val="7030A0"/>
                              </a:solidFill>
                              <a:latin typeface="Cambria Math"/>
                              <a:cs typeface="Times New Roman" panose="02020603050405020304" pitchFamily="18" charset="0"/>
                              <a:sym typeface="Symbol" pitchFamily="18" charset="2"/>
                            </a:rPr>
                            <m:t>1</m:t>
                          </m:r>
                        </m:sub>
                      </m:sSub>
                    </m:oMath>
                  </m:oMathPara>
                </a14:m>
                <a:endParaRPr lang="hu-HU" altLang="hu-HU" sz="2000" i="1" dirty="0">
                  <a:solidFill>
                    <a:srgbClr val="7030A0"/>
                  </a:solidFill>
                </a:endParaRPr>
              </a:p>
            </p:txBody>
          </p:sp>
        </mc:Choice>
        <mc:Fallback xmlns="">
          <p:sp>
            <p:nvSpPr>
              <p:cNvPr id="37" name="Rectangle 5"/>
              <p:cNvSpPr>
                <a:spLocks noRot="1" noChangeAspect="1" noMove="1" noResize="1" noEditPoints="1" noAdjustHandles="1" noChangeArrowheads="1" noChangeShapeType="1" noTextEdit="1"/>
              </p:cNvSpPr>
              <p:nvPr/>
            </p:nvSpPr>
            <p:spPr bwMode="auto">
              <a:xfrm>
                <a:off x="2351842" y="1354338"/>
                <a:ext cx="565150" cy="400110"/>
              </a:xfrm>
              <a:prstGeom prst="rect">
                <a:avLst/>
              </a:prstGeom>
              <a:blipFill rotWithShape="1">
                <a:blip r:embed="rId9"/>
                <a:stretch>
                  <a:fillRect l="-1075" r="-10753" b="-909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13"/>
              <p:cNvSpPr>
                <a:spLocks noChangeArrowheads="1"/>
              </p:cNvSpPr>
              <p:nvPr/>
            </p:nvSpPr>
            <p:spPr bwMode="auto">
              <a:xfrm>
                <a:off x="1722211" y="1564449"/>
                <a:ext cx="653191" cy="392993"/>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altLang="hu-HU" sz="2000" i="1" smtClean="0">
                              <a:latin typeface="Cambria Math"/>
                              <a:cs typeface="Times New Roman" panose="02020603050405020304" pitchFamily="18" charset="0"/>
                              <a:sym typeface="Symbol" pitchFamily="18" charset="2"/>
                            </a:rPr>
                          </m:ctrlPr>
                        </m:sSubPr>
                        <m:e>
                          <m:r>
                            <a:rPr lang="en-US" altLang="hu-HU" sz="2000" i="1">
                              <a:latin typeface="Cambria Math"/>
                              <a:cs typeface="Times New Roman" panose="02020603050405020304" pitchFamily="18" charset="0"/>
                              <a:sym typeface="Symbol" pitchFamily="18" charset="2"/>
                            </a:rPr>
                            <m:t>𝑡</m:t>
                          </m:r>
                        </m:e>
                        <m:sub>
                          <m:r>
                            <a:rPr lang="en-US" altLang="hu-HU" sz="2000" i="1">
                              <a:latin typeface="Cambria Math"/>
                              <a:cs typeface="Times New Roman" panose="02020603050405020304" pitchFamily="18" charset="0"/>
                              <a:sym typeface="Symbol" pitchFamily="18" charset="2"/>
                            </a:rPr>
                            <m:t>𝑖</m:t>
                          </m:r>
                          <m:r>
                            <a:rPr lang="en-US" altLang="hu-HU" sz="2000" b="0" i="1" smtClean="0">
                              <a:latin typeface="Cambria Math"/>
                              <a:cs typeface="Times New Roman" panose="02020603050405020304" pitchFamily="18" charset="0"/>
                              <a:sym typeface="Symbol" pitchFamily="18" charset="2"/>
                            </a:rPr>
                            <m:t>+</m:t>
                          </m:r>
                          <m:r>
                            <a:rPr lang="en-US" altLang="hu-HU" sz="2000" b="0" i="1" smtClean="0">
                              <a:latin typeface="Cambria Math"/>
                              <a:cs typeface="Times New Roman" panose="02020603050405020304" pitchFamily="18" charset="0"/>
                              <a:sym typeface="Symbol" pitchFamily="18" charset="2"/>
                            </a:rPr>
                            <m:t>1</m:t>
                          </m:r>
                        </m:sub>
                      </m:sSub>
                    </m:oMath>
                  </m:oMathPara>
                </a14:m>
                <a:endParaRPr lang="hu-HU" altLang="hu-HU" sz="2000" i="1" baseline="-25000" dirty="0"/>
              </a:p>
            </p:txBody>
          </p:sp>
        </mc:Choice>
        <mc:Fallback xmlns="">
          <p:sp>
            <p:nvSpPr>
              <p:cNvPr id="38" name="Rectangle 13"/>
              <p:cNvSpPr>
                <a:spLocks noRot="1" noChangeAspect="1" noMove="1" noResize="1" noEditPoints="1" noAdjustHandles="1" noChangeArrowheads="1" noChangeShapeType="1" noTextEdit="1"/>
              </p:cNvSpPr>
              <p:nvPr/>
            </p:nvSpPr>
            <p:spPr bwMode="auto">
              <a:xfrm>
                <a:off x="1722211" y="1564449"/>
                <a:ext cx="653191" cy="392993"/>
              </a:xfrm>
              <a:prstGeom prst="rect">
                <a:avLst/>
              </a:prstGeom>
              <a:blipFill>
                <a:blip r:embed="rId10"/>
                <a:stretch>
                  <a:fillRect b="-468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 name="Szövegdoboz 10"/>
              <p:cNvSpPr txBox="1"/>
              <p:nvPr/>
            </p:nvSpPr>
            <p:spPr>
              <a:xfrm>
                <a:off x="4294736" y="963556"/>
                <a:ext cx="3552960" cy="1815112"/>
              </a:xfrm>
              <a:prstGeom prst="rect">
                <a:avLst/>
              </a:prstGeom>
              <a:solidFill>
                <a:schemeClr val="bg1">
                  <a:lumMod val="95000"/>
                </a:schemeClr>
              </a:solidFill>
              <a:ln>
                <a:solidFill>
                  <a:schemeClr val="tx1"/>
                </a:solidFill>
              </a:ln>
            </p:spPr>
            <p:txBody>
              <a:bodyPr wrap="none" rtlCol="0">
                <a:spAutoFit/>
              </a:bodyPr>
              <a:lstStyle/>
              <a:p>
                <a:pPr/>
                <a14:m>
                  <m:oMathPara xmlns:m="http://schemas.openxmlformats.org/officeDocument/2006/math">
                    <m:oMathParaPr>
                      <m:jc m:val="left"/>
                    </m:oMathParaPr>
                    <m:oMath xmlns:m="http://schemas.openxmlformats.org/officeDocument/2006/math">
                      <m:sSub>
                        <m:sSubPr>
                          <m:ctrlPr>
                            <a:rPr lang="en-US" altLang="hu-HU" sz="1800" i="1" smtClean="0">
                              <a:latin typeface="Cambria Math"/>
                              <a:cs typeface="Times New Roman" panose="02020603050405020304" pitchFamily="18" charset="0"/>
                              <a:sym typeface="Symbol" pitchFamily="18" charset="2"/>
                            </a:rPr>
                          </m:ctrlPr>
                        </m:sSubPr>
                        <m:e>
                          <m:r>
                            <a:rPr lang="en-US" altLang="hu-HU" sz="1800" b="1" i="1">
                              <a:latin typeface="Cambria Math"/>
                              <a:cs typeface="Times New Roman" panose="02020603050405020304" pitchFamily="18" charset="0"/>
                              <a:sym typeface="Symbol" pitchFamily="18" charset="2"/>
                            </a:rPr>
                            <m:t>𝒂</m:t>
                          </m:r>
                        </m:e>
                        <m:sub>
                          <m:r>
                            <a:rPr lang="en-US" altLang="hu-HU" sz="1800" i="1">
                              <a:latin typeface="Cambria Math"/>
                              <a:cs typeface="Times New Roman" panose="02020603050405020304" pitchFamily="18" charset="0"/>
                              <a:sym typeface="Symbol" pitchFamily="18" charset="2"/>
                            </a:rPr>
                            <m:t>0</m:t>
                          </m:r>
                        </m:sub>
                      </m:sSub>
                      <m:r>
                        <a:rPr lang="en-US" altLang="hu-HU" sz="1800" i="1">
                          <a:latin typeface="Cambria Math"/>
                          <a:cs typeface="Times New Roman" panose="02020603050405020304" pitchFamily="18" charset="0"/>
                          <a:sym typeface="Symbol" pitchFamily="18" charset="2"/>
                        </a:rPr>
                        <m:t>=</m:t>
                      </m:r>
                      <m:sSub>
                        <m:sSubPr>
                          <m:ctrlPr>
                            <a:rPr lang="en-US" altLang="hu-HU" sz="1800" i="1" smtClean="0">
                              <a:solidFill>
                                <a:schemeClr val="tx1"/>
                              </a:solidFill>
                              <a:latin typeface="Cambria Math"/>
                              <a:cs typeface="Times New Roman" panose="02020603050405020304" pitchFamily="18" charset="0"/>
                              <a:sym typeface="Symbol" pitchFamily="18" charset="2"/>
                            </a:rPr>
                          </m:ctrlPr>
                        </m:sSubPr>
                        <m:e>
                          <m:r>
                            <a:rPr lang="en-US" altLang="hu-HU" sz="1800" b="1" i="1">
                              <a:solidFill>
                                <a:schemeClr val="tx1"/>
                              </a:solidFill>
                              <a:latin typeface="Cambria Math"/>
                              <a:cs typeface="Times New Roman" panose="02020603050405020304" pitchFamily="18" charset="0"/>
                              <a:sym typeface="Symbol" pitchFamily="18" charset="2"/>
                            </a:rPr>
                            <m:t>𝒑</m:t>
                          </m:r>
                        </m:e>
                        <m:sub>
                          <m:r>
                            <a:rPr lang="en-US" altLang="hu-HU" sz="1800" i="1">
                              <a:solidFill>
                                <a:schemeClr val="tx1"/>
                              </a:solidFill>
                              <a:latin typeface="Cambria Math"/>
                              <a:cs typeface="Times New Roman" panose="02020603050405020304" pitchFamily="18" charset="0"/>
                              <a:sym typeface="Symbol" pitchFamily="18" charset="2"/>
                            </a:rPr>
                            <m:t>𝑖</m:t>
                          </m:r>
                        </m:sub>
                      </m:sSub>
                    </m:oMath>
                  </m:oMathPara>
                </a14:m>
                <a:endParaRPr lang="en-US" sz="1800" dirty="0" smtClean="0"/>
              </a:p>
              <a:p>
                <a:pPr algn="l">
                  <a:spcBef>
                    <a:spcPts val="1200"/>
                  </a:spcBef>
                  <a:buClr>
                    <a:schemeClr val="accent2"/>
                  </a:buClr>
                  <a:buSzPct val="75000"/>
                  <a:defRPr/>
                </a:pPr>
                <a14:m>
                  <m:oMathPara xmlns:m="http://schemas.openxmlformats.org/officeDocument/2006/math">
                    <m:oMathParaPr>
                      <m:jc m:val="left"/>
                    </m:oMathParaPr>
                    <m:oMath xmlns:m="http://schemas.openxmlformats.org/officeDocument/2006/math">
                      <m:sSub>
                        <m:sSubPr>
                          <m:ctrlPr>
                            <a:rPr lang="en-US" altLang="hu-HU" sz="1800" i="1" smtClean="0">
                              <a:solidFill>
                                <a:schemeClr val="tx1"/>
                              </a:solidFill>
                              <a:latin typeface="Cambria Math"/>
                              <a:cs typeface="Times New Roman" panose="02020603050405020304" pitchFamily="18" charset="0"/>
                              <a:sym typeface="Symbol" pitchFamily="18" charset="2"/>
                            </a:rPr>
                          </m:ctrlPr>
                        </m:sSubPr>
                        <m:e>
                          <m:r>
                            <a:rPr lang="en-US" altLang="hu-HU" sz="1800" b="1" i="1">
                              <a:solidFill>
                                <a:schemeClr val="tx1"/>
                              </a:solidFill>
                              <a:latin typeface="Cambria Math"/>
                              <a:cs typeface="Times New Roman" panose="02020603050405020304" pitchFamily="18" charset="0"/>
                              <a:sym typeface="Symbol" pitchFamily="18" charset="2"/>
                            </a:rPr>
                            <m:t>𝒂</m:t>
                          </m:r>
                        </m:e>
                        <m:sub>
                          <m:r>
                            <a:rPr lang="en-US" altLang="hu-HU" sz="1800" i="1">
                              <a:solidFill>
                                <a:schemeClr val="tx1"/>
                              </a:solidFill>
                              <a:latin typeface="Cambria Math"/>
                              <a:cs typeface="Times New Roman" panose="02020603050405020304" pitchFamily="18" charset="0"/>
                              <a:sym typeface="Symbol" pitchFamily="18" charset="2"/>
                            </a:rPr>
                            <m:t>1</m:t>
                          </m:r>
                        </m:sub>
                      </m:sSub>
                      <m:r>
                        <a:rPr lang="en-US" altLang="hu-HU" sz="1800" i="1">
                          <a:solidFill>
                            <a:schemeClr val="tx1"/>
                          </a:solidFill>
                          <a:latin typeface="Cambria Math"/>
                          <a:cs typeface="Times New Roman" panose="02020603050405020304" pitchFamily="18" charset="0"/>
                          <a:sym typeface="Symbol" pitchFamily="18" charset="2"/>
                        </a:rPr>
                        <m:t>=</m:t>
                      </m:r>
                      <m:sSub>
                        <m:sSubPr>
                          <m:ctrlPr>
                            <a:rPr lang="en-US" altLang="hu-HU" sz="1800" i="1">
                              <a:solidFill>
                                <a:schemeClr val="tx1"/>
                              </a:solidFill>
                              <a:latin typeface="Cambria Math"/>
                              <a:cs typeface="Times New Roman" panose="02020603050405020304" pitchFamily="18" charset="0"/>
                              <a:sym typeface="Symbol" pitchFamily="18" charset="2"/>
                            </a:rPr>
                          </m:ctrlPr>
                        </m:sSubPr>
                        <m:e>
                          <m:r>
                            <a:rPr lang="en-US" altLang="hu-HU" sz="1800" b="1" i="1">
                              <a:solidFill>
                                <a:schemeClr val="tx1"/>
                              </a:solidFill>
                              <a:latin typeface="Cambria Math"/>
                              <a:cs typeface="Times New Roman" panose="02020603050405020304" pitchFamily="18" charset="0"/>
                              <a:sym typeface="Symbol" pitchFamily="18" charset="2"/>
                            </a:rPr>
                            <m:t>𝒗</m:t>
                          </m:r>
                        </m:e>
                        <m:sub>
                          <m:r>
                            <a:rPr lang="en-US" altLang="hu-HU" sz="1800" i="1">
                              <a:solidFill>
                                <a:schemeClr val="tx1"/>
                              </a:solidFill>
                              <a:latin typeface="Cambria Math"/>
                              <a:cs typeface="Times New Roman" panose="02020603050405020304" pitchFamily="18" charset="0"/>
                              <a:sym typeface="Symbol" pitchFamily="18" charset="2"/>
                            </a:rPr>
                            <m:t>𝑖</m:t>
                          </m:r>
                        </m:sub>
                      </m:sSub>
                    </m:oMath>
                  </m:oMathPara>
                </a14:m>
                <a:endParaRPr lang="en-US" sz="1800" dirty="0"/>
              </a:p>
              <a:p>
                <a:pPr algn="l">
                  <a:spcBef>
                    <a:spcPts val="1200"/>
                  </a:spcBef>
                  <a:buClr>
                    <a:schemeClr val="accent2"/>
                  </a:buClr>
                  <a:buSzPct val="75000"/>
                  <a:defRPr/>
                </a:pPr>
                <a14:m>
                  <m:oMathPara xmlns:m="http://schemas.openxmlformats.org/officeDocument/2006/math">
                    <m:oMathParaPr>
                      <m:jc m:val="left"/>
                    </m:oMathParaPr>
                    <m:oMath xmlns:m="http://schemas.openxmlformats.org/officeDocument/2006/math">
                      <m:sSub>
                        <m:sSubPr>
                          <m:ctrlPr>
                            <a:rPr lang="en-US" altLang="hu-HU" sz="1800" i="1">
                              <a:latin typeface="Cambria Math"/>
                              <a:cs typeface="Times New Roman" panose="02020603050405020304" pitchFamily="18" charset="0"/>
                              <a:sym typeface="Symbol" pitchFamily="18" charset="2"/>
                            </a:rPr>
                          </m:ctrlPr>
                        </m:sSubPr>
                        <m:e>
                          <m:r>
                            <a:rPr lang="en-US" altLang="hu-HU" sz="1800" b="1" i="1">
                              <a:latin typeface="Cambria Math"/>
                              <a:cs typeface="Times New Roman" panose="02020603050405020304" pitchFamily="18" charset="0"/>
                              <a:sym typeface="Symbol" pitchFamily="18" charset="2"/>
                            </a:rPr>
                            <m:t>𝒂</m:t>
                          </m:r>
                        </m:e>
                        <m:sub>
                          <m:r>
                            <a:rPr lang="en-US" altLang="hu-HU" sz="1800" b="0" i="1" smtClean="0">
                              <a:latin typeface="Cambria Math"/>
                              <a:cs typeface="Times New Roman" panose="02020603050405020304" pitchFamily="18" charset="0"/>
                              <a:sym typeface="Symbol" pitchFamily="18" charset="2"/>
                            </a:rPr>
                            <m:t>2</m:t>
                          </m:r>
                        </m:sub>
                      </m:sSub>
                      <m:r>
                        <a:rPr lang="en-US" altLang="hu-HU" sz="1800" i="1">
                          <a:latin typeface="Cambria Math"/>
                          <a:cs typeface="Times New Roman" panose="02020603050405020304" pitchFamily="18" charset="0"/>
                          <a:sym typeface="Symbol" pitchFamily="18" charset="2"/>
                        </a:rPr>
                        <m:t>=</m:t>
                      </m:r>
                      <m:f>
                        <m:fPr>
                          <m:ctrlPr>
                            <a:rPr lang="en-US" altLang="hu-HU" sz="1800" i="1" smtClean="0">
                              <a:solidFill>
                                <a:schemeClr val="tx1"/>
                              </a:solidFill>
                              <a:latin typeface="Cambria Math"/>
                              <a:cs typeface="Times New Roman" panose="02020603050405020304" pitchFamily="18" charset="0"/>
                              <a:sym typeface="Symbol" pitchFamily="18" charset="2"/>
                            </a:rPr>
                          </m:ctrlPr>
                        </m:fPr>
                        <m:num>
                          <m:r>
                            <a:rPr lang="en-US" altLang="hu-HU" sz="1800" b="0" i="1" smtClean="0">
                              <a:solidFill>
                                <a:schemeClr val="tx1"/>
                              </a:solidFill>
                              <a:latin typeface="Cambria Math"/>
                              <a:cs typeface="Times New Roman" panose="02020603050405020304" pitchFamily="18" charset="0"/>
                              <a:sym typeface="Symbol" pitchFamily="18" charset="2"/>
                            </a:rPr>
                            <m:t>3</m:t>
                          </m:r>
                          <m:d>
                            <m:dPr>
                              <m:ctrlPr>
                                <a:rPr lang="en-US" altLang="hu-HU" sz="1800" b="0" i="1" smtClean="0">
                                  <a:solidFill>
                                    <a:schemeClr val="tx1"/>
                                  </a:solidFill>
                                  <a:latin typeface="Cambria Math"/>
                                  <a:cs typeface="Times New Roman" panose="02020603050405020304" pitchFamily="18" charset="0"/>
                                  <a:sym typeface="Symbol" pitchFamily="18" charset="2"/>
                                </a:rPr>
                              </m:ctrlPr>
                            </m:dPr>
                            <m:e>
                              <m:sSub>
                                <m:sSubPr>
                                  <m:ctrlPr>
                                    <a:rPr lang="en-US" altLang="hu-HU" sz="1800" i="1">
                                      <a:solidFill>
                                        <a:schemeClr val="tx1"/>
                                      </a:solidFill>
                                      <a:latin typeface="Cambria Math"/>
                                      <a:cs typeface="Times New Roman" panose="02020603050405020304" pitchFamily="18" charset="0"/>
                                      <a:sym typeface="Symbol" pitchFamily="18" charset="2"/>
                                    </a:rPr>
                                  </m:ctrlPr>
                                </m:sSubPr>
                                <m:e>
                                  <m:r>
                                    <a:rPr lang="en-US" altLang="hu-HU" sz="1800" b="1" i="1">
                                      <a:solidFill>
                                        <a:schemeClr val="tx1"/>
                                      </a:solidFill>
                                      <a:latin typeface="Cambria Math"/>
                                      <a:cs typeface="Times New Roman" panose="02020603050405020304" pitchFamily="18" charset="0"/>
                                      <a:sym typeface="Symbol" pitchFamily="18" charset="2"/>
                                    </a:rPr>
                                    <m:t>𝒑</m:t>
                                  </m:r>
                                </m:e>
                                <m:sub>
                                  <m:r>
                                    <a:rPr lang="en-US" altLang="hu-HU" sz="1800" i="1">
                                      <a:solidFill>
                                        <a:schemeClr val="tx1"/>
                                      </a:solidFill>
                                      <a:latin typeface="Cambria Math"/>
                                      <a:cs typeface="Times New Roman" panose="02020603050405020304" pitchFamily="18" charset="0"/>
                                      <a:sym typeface="Symbol" pitchFamily="18" charset="2"/>
                                    </a:rPr>
                                    <m:t>𝑖</m:t>
                                  </m:r>
                                  <m:r>
                                    <a:rPr lang="en-US" altLang="hu-HU" sz="1800" i="1">
                                      <a:solidFill>
                                        <a:schemeClr val="tx1"/>
                                      </a:solidFill>
                                      <a:latin typeface="Cambria Math"/>
                                      <a:cs typeface="Times New Roman" panose="02020603050405020304" pitchFamily="18" charset="0"/>
                                      <a:sym typeface="Symbol" pitchFamily="18" charset="2"/>
                                    </a:rPr>
                                    <m:t>+</m:t>
                                  </m:r>
                                  <m:r>
                                    <a:rPr lang="en-US" altLang="hu-HU" sz="1800" i="1">
                                      <a:solidFill>
                                        <a:schemeClr val="tx1"/>
                                      </a:solidFill>
                                      <a:latin typeface="Cambria Math"/>
                                      <a:cs typeface="Times New Roman" panose="02020603050405020304" pitchFamily="18" charset="0"/>
                                      <a:sym typeface="Symbol" pitchFamily="18" charset="2"/>
                                    </a:rPr>
                                    <m:t>1</m:t>
                                  </m:r>
                                </m:sub>
                              </m:sSub>
                              <m:r>
                                <a:rPr lang="en-US" altLang="hu-HU" sz="1800" b="0" i="1" smtClean="0">
                                  <a:solidFill>
                                    <a:schemeClr val="tx1"/>
                                  </a:solidFill>
                                  <a:latin typeface="Cambria Math"/>
                                  <a:cs typeface="Times New Roman" panose="02020603050405020304" pitchFamily="18" charset="0"/>
                                  <a:sym typeface="Symbol" pitchFamily="18" charset="2"/>
                                </a:rPr>
                                <m:t>−</m:t>
                              </m:r>
                              <m:sSub>
                                <m:sSubPr>
                                  <m:ctrlPr>
                                    <a:rPr lang="en-US" altLang="hu-HU" sz="1800" i="1">
                                      <a:solidFill>
                                        <a:schemeClr val="tx1"/>
                                      </a:solidFill>
                                      <a:latin typeface="Cambria Math"/>
                                      <a:cs typeface="Times New Roman" panose="02020603050405020304" pitchFamily="18" charset="0"/>
                                      <a:sym typeface="Symbol" pitchFamily="18" charset="2"/>
                                    </a:rPr>
                                  </m:ctrlPr>
                                </m:sSubPr>
                                <m:e>
                                  <m:r>
                                    <a:rPr lang="en-US" altLang="hu-HU" sz="1800" b="1" i="1">
                                      <a:solidFill>
                                        <a:schemeClr val="tx1"/>
                                      </a:solidFill>
                                      <a:latin typeface="Cambria Math"/>
                                      <a:cs typeface="Times New Roman" panose="02020603050405020304" pitchFamily="18" charset="0"/>
                                      <a:sym typeface="Symbol" pitchFamily="18" charset="2"/>
                                    </a:rPr>
                                    <m:t>𝒑</m:t>
                                  </m:r>
                                </m:e>
                                <m:sub>
                                  <m:r>
                                    <a:rPr lang="en-US" altLang="hu-HU" sz="1800" i="1">
                                      <a:solidFill>
                                        <a:schemeClr val="tx1"/>
                                      </a:solidFill>
                                      <a:latin typeface="Cambria Math"/>
                                      <a:cs typeface="Times New Roman" panose="02020603050405020304" pitchFamily="18" charset="0"/>
                                      <a:sym typeface="Symbol" pitchFamily="18" charset="2"/>
                                    </a:rPr>
                                    <m:t>𝑖</m:t>
                                  </m:r>
                                </m:sub>
                              </m:sSub>
                            </m:e>
                          </m:d>
                        </m:num>
                        <m:den>
                          <m:sSup>
                            <m:sSupPr>
                              <m:ctrlPr>
                                <a:rPr lang="en-US" altLang="hu-HU" sz="1800" i="1" smtClean="0">
                                  <a:solidFill>
                                    <a:schemeClr val="tx1"/>
                                  </a:solidFill>
                                  <a:latin typeface="Cambria Math"/>
                                  <a:cs typeface="Times New Roman" panose="02020603050405020304" pitchFamily="18" charset="0"/>
                                  <a:sym typeface="Symbol" pitchFamily="18" charset="2"/>
                                </a:rPr>
                              </m:ctrlPr>
                            </m:sSupPr>
                            <m:e>
                              <m:d>
                                <m:dPr>
                                  <m:ctrlPr>
                                    <a:rPr lang="en-US" altLang="hu-HU" sz="1800" i="1">
                                      <a:solidFill>
                                        <a:schemeClr val="tx1"/>
                                      </a:solidFill>
                                      <a:latin typeface="Cambria Math"/>
                                      <a:cs typeface="Times New Roman" panose="02020603050405020304" pitchFamily="18" charset="0"/>
                                      <a:sym typeface="Symbol" pitchFamily="18" charset="2"/>
                                    </a:rPr>
                                  </m:ctrlPr>
                                </m:dPr>
                                <m:e>
                                  <m:sSub>
                                    <m:sSubPr>
                                      <m:ctrlPr>
                                        <a:rPr lang="en-US" altLang="hu-HU" sz="1800" i="1">
                                          <a:solidFill>
                                            <a:schemeClr val="tx1"/>
                                          </a:solidFill>
                                          <a:latin typeface="Cambria Math"/>
                                          <a:cs typeface="Times New Roman" panose="02020603050405020304" pitchFamily="18" charset="0"/>
                                          <a:sym typeface="Symbol" pitchFamily="18" charset="2"/>
                                        </a:rPr>
                                      </m:ctrlPr>
                                    </m:sSubPr>
                                    <m:e>
                                      <m:r>
                                        <a:rPr lang="en-US" altLang="hu-HU" sz="1800" b="0" i="1" smtClean="0">
                                          <a:solidFill>
                                            <a:schemeClr val="tx1"/>
                                          </a:solidFill>
                                          <a:latin typeface="Cambria Math"/>
                                          <a:cs typeface="Times New Roman" panose="02020603050405020304" pitchFamily="18" charset="0"/>
                                          <a:sym typeface="Symbol" pitchFamily="18" charset="2"/>
                                        </a:rPr>
                                        <m:t>𝑡</m:t>
                                      </m:r>
                                    </m:e>
                                    <m:sub>
                                      <m:r>
                                        <a:rPr lang="en-US" altLang="hu-HU" sz="1800" b="0" i="1">
                                          <a:solidFill>
                                            <a:schemeClr val="tx1"/>
                                          </a:solidFill>
                                          <a:latin typeface="Cambria Math"/>
                                          <a:cs typeface="Times New Roman" panose="02020603050405020304" pitchFamily="18" charset="0"/>
                                          <a:sym typeface="Symbol" pitchFamily="18" charset="2"/>
                                        </a:rPr>
                                        <m:t>𝑖</m:t>
                                      </m:r>
                                      <m:r>
                                        <a:rPr lang="en-US" altLang="hu-HU" sz="1800" b="0" i="1">
                                          <a:solidFill>
                                            <a:schemeClr val="tx1"/>
                                          </a:solidFill>
                                          <a:latin typeface="Cambria Math"/>
                                          <a:cs typeface="Times New Roman" panose="02020603050405020304" pitchFamily="18" charset="0"/>
                                          <a:sym typeface="Symbol" pitchFamily="18" charset="2"/>
                                        </a:rPr>
                                        <m:t>+</m:t>
                                      </m:r>
                                      <m:r>
                                        <a:rPr lang="en-US" altLang="hu-HU" sz="1800" b="0" i="1">
                                          <a:solidFill>
                                            <a:schemeClr val="tx1"/>
                                          </a:solidFill>
                                          <a:latin typeface="Cambria Math"/>
                                          <a:cs typeface="Times New Roman" panose="02020603050405020304" pitchFamily="18" charset="0"/>
                                          <a:sym typeface="Symbol" pitchFamily="18" charset="2"/>
                                        </a:rPr>
                                        <m:t>1</m:t>
                                      </m:r>
                                    </m:sub>
                                  </m:sSub>
                                  <m:r>
                                    <a:rPr lang="en-US" altLang="hu-HU" sz="1800" b="0" i="1">
                                      <a:solidFill>
                                        <a:schemeClr val="tx1"/>
                                      </a:solidFill>
                                      <a:latin typeface="Cambria Math"/>
                                      <a:cs typeface="Times New Roman" panose="02020603050405020304" pitchFamily="18" charset="0"/>
                                      <a:sym typeface="Symbol" pitchFamily="18" charset="2"/>
                                    </a:rPr>
                                    <m:t>−</m:t>
                                  </m:r>
                                  <m:sSub>
                                    <m:sSubPr>
                                      <m:ctrlPr>
                                        <a:rPr lang="en-US" altLang="hu-HU" sz="1800" i="1">
                                          <a:solidFill>
                                            <a:schemeClr val="tx1"/>
                                          </a:solidFill>
                                          <a:latin typeface="Cambria Math"/>
                                          <a:cs typeface="Times New Roman" panose="02020603050405020304" pitchFamily="18" charset="0"/>
                                          <a:sym typeface="Symbol" pitchFamily="18" charset="2"/>
                                        </a:rPr>
                                      </m:ctrlPr>
                                    </m:sSubPr>
                                    <m:e>
                                      <m:r>
                                        <a:rPr lang="en-US" altLang="hu-HU" sz="1800" b="0" i="1" smtClean="0">
                                          <a:solidFill>
                                            <a:schemeClr val="tx1"/>
                                          </a:solidFill>
                                          <a:latin typeface="Cambria Math"/>
                                          <a:cs typeface="Times New Roman" panose="02020603050405020304" pitchFamily="18" charset="0"/>
                                          <a:sym typeface="Symbol" pitchFamily="18" charset="2"/>
                                        </a:rPr>
                                        <m:t>𝑡</m:t>
                                      </m:r>
                                    </m:e>
                                    <m:sub>
                                      <m:r>
                                        <a:rPr lang="en-US" altLang="hu-HU" sz="1800" b="0" i="1">
                                          <a:solidFill>
                                            <a:schemeClr val="tx1"/>
                                          </a:solidFill>
                                          <a:latin typeface="Cambria Math"/>
                                          <a:cs typeface="Times New Roman" panose="02020603050405020304" pitchFamily="18" charset="0"/>
                                          <a:sym typeface="Symbol" pitchFamily="18" charset="2"/>
                                        </a:rPr>
                                        <m:t>𝑖</m:t>
                                      </m:r>
                                    </m:sub>
                                  </m:sSub>
                                </m:e>
                              </m:d>
                            </m:e>
                            <m:sup>
                              <m:r>
                                <a:rPr lang="en-US" altLang="hu-HU" sz="1800" i="1" smtClean="0">
                                  <a:solidFill>
                                    <a:schemeClr val="tx1"/>
                                  </a:solidFill>
                                  <a:latin typeface="Cambria Math"/>
                                  <a:cs typeface="Times New Roman" panose="02020603050405020304" pitchFamily="18" charset="0"/>
                                  <a:sym typeface="Symbol" pitchFamily="18" charset="2"/>
                                </a:rPr>
                                <m:t>2</m:t>
                              </m:r>
                            </m:sup>
                          </m:sSup>
                        </m:den>
                      </m:f>
                      <m:r>
                        <a:rPr lang="en-US" altLang="hu-HU" sz="1800" b="0" i="1" smtClean="0">
                          <a:solidFill>
                            <a:schemeClr val="tx1"/>
                          </a:solidFill>
                          <a:latin typeface="Cambria Math"/>
                          <a:cs typeface="Times New Roman" panose="02020603050405020304" pitchFamily="18" charset="0"/>
                          <a:sym typeface="Symbol" pitchFamily="18" charset="2"/>
                        </a:rPr>
                        <m:t>−</m:t>
                      </m:r>
                      <m:f>
                        <m:fPr>
                          <m:ctrlPr>
                            <a:rPr lang="en-US" altLang="hu-HU" sz="1800" i="1">
                              <a:latin typeface="Cambria Math"/>
                              <a:cs typeface="Times New Roman" panose="02020603050405020304" pitchFamily="18" charset="0"/>
                              <a:sym typeface="Symbol" pitchFamily="18" charset="2"/>
                            </a:rPr>
                          </m:ctrlPr>
                        </m:fPr>
                        <m:num>
                          <m:d>
                            <m:dPr>
                              <m:ctrlPr>
                                <a:rPr lang="en-US" altLang="hu-HU" sz="1800" i="1">
                                  <a:latin typeface="Cambria Math"/>
                                  <a:cs typeface="Times New Roman" panose="02020603050405020304" pitchFamily="18" charset="0"/>
                                  <a:sym typeface="Symbol" pitchFamily="18" charset="2"/>
                                </a:rPr>
                              </m:ctrlPr>
                            </m:dPr>
                            <m:e>
                              <m:sSub>
                                <m:sSubPr>
                                  <m:ctrlPr>
                                    <a:rPr lang="en-US" altLang="hu-HU" sz="1800" i="1">
                                      <a:latin typeface="Cambria Math"/>
                                      <a:cs typeface="Times New Roman" panose="02020603050405020304" pitchFamily="18" charset="0"/>
                                      <a:sym typeface="Symbol" pitchFamily="18" charset="2"/>
                                    </a:rPr>
                                  </m:ctrlPr>
                                </m:sSubPr>
                                <m:e>
                                  <m:r>
                                    <a:rPr lang="en-US" altLang="hu-HU" sz="1800" b="1" i="1" smtClean="0">
                                      <a:latin typeface="Cambria Math"/>
                                      <a:cs typeface="Times New Roman" panose="02020603050405020304" pitchFamily="18" charset="0"/>
                                      <a:sym typeface="Symbol" pitchFamily="18" charset="2"/>
                                    </a:rPr>
                                    <m:t>𝒗</m:t>
                                  </m:r>
                                </m:e>
                                <m:sub>
                                  <m:r>
                                    <a:rPr lang="en-US" altLang="hu-HU" sz="1800" i="1">
                                      <a:latin typeface="Cambria Math"/>
                                      <a:cs typeface="Times New Roman" panose="02020603050405020304" pitchFamily="18" charset="0"/>
                                      <a:sym typeface="Symbol" pitchFamily="18" charset="2"/>
                                    </a:rPr>
                                    <m:t>𝑖</m:t>
                                  </m:r>
                                  <m:r>
                                    <a:rPr lang="en-US" altLang="hu-HU" sz="1800" i="1">
                                      <a:latin typeface="Cambria Math"/>
                                      <a:cs typeface="Times New Roman" panose="02020603050405020304" pitchFamily="18" charset="0"/>
                                      <a:sym typeface="Symbol" pitchFamily="18" charset="2"/>
                                    </a:rPr>
                                    <m:t>+</m:t>
                                  </m:r>
                                  <m:r>
                                    <a:rPr lang="en-US" altLang="hu-HU" sz="1800" i="1">
                                      <a:latin typeface="Cambria Math"/>
                                      <a:cs typeface="Times New Roman" panose="02020603050405020304" pitchFamily="18" charset="0"/>
                                      <a:sym typeface="Symbol" pitchFamily="18" charset="2"/>
                                    </a:rPr>
                                    <m:t>1</m:t>
                                  </m:r>
                                </m:sub>
                              </m:sSub>
                              <m:r>
                                <a:rPr lang="en-US" altLang="hu-HU" sz="1800" b="0" i="1" smtClean="0">
                                  <a:latin typeface="Cambria Math"/>
                                  <a:cs typeface="Times New Roman" panose="02020603050405020304" pitchFamily="18" charset="0"/>
                                  <a:sym typeface="Symbol" pitchFamily="18" charset="2"/>
                                </a:rPr>
                                <m:t>+</m:t>
                              </m:r>
                              <m:r>
                                <a:rPr lang="en-US" altLang="hu-HU" sz="1800" b="0" i="1" smtClean="0">
                                  <a:latin typeface="Cambria Math"/>
                                  <a:cs typeface="Times New Roman" panose="02020603050405020304" pitchFamily="18" charset="0"/>
                                  <a:sym typeface="Symbol" pitchFamily="18" charset="2"/>
                                </a:rPr>
                                <m:t>2</m:t>
                              </m:r>
                              <m:sSub>
                                <m:sSubPr>
                                  <m:ctrlPr>
                                    <a:rPr lang="en-US" altLang="hu-HU" sz="1800" i="1">
                                      <a:latin typeface="Cambria Math"/>
                                      <a:cs typeface="Times New Roman" panose="02020603050405020304" pitchFamily="18" charset="0"/>
                                      <a:sym typeface="Symbol" pitchFamily="18" charset="2"/>
                                    </a:rPr>
                                  </m:ctrlPr>
                                </m:sSubPr>
                                <m:e>
                                  <m:r>
                                    <a:rPr lang="en-US" altLang="hu-HU" sz="1800" b="1" i="1" smtClean="0">
                                      <a:latin typeface="Cambria Math"/>
                                      <a:cs typeface="Times New Roman" panose="02020603050405020304" pitchFamily="18" charset="0"/>
                                      <a:sym typeface="Symbol" pitchFamily="18" charset="2"/>
                                    </a:rPr>
                                    <m:t>𝒗</m:t>
                                  </m:r>
                                </m:e>
                                <m:sub>
                                  <m:r>
                                    <a:rPr lang="en-US" altLang="hu-HU" sz="1800" i="1">
                                      <a:latin typeface="Cambria Math"/>
                                      <a:cs typeface="Times New Roman" panose="02020603050405020304" pitchFamily="18" charset="0"/>
                                      <a:sym typeface="Symbol" pitchFamily="18" charset="2"/>
                                    </a:rPr>
                                    <m:t>𝑖</m:t>
                                  </m:r>
                                </m:sub>
                              </m:sSub>
                            </m:e>
                          </m:d>
                        </m:num>
                        <m:den>
                          <m:sSub>
                            <m:sSubPr>
                              <m:ctrlPr>
                                <a:rPr lang="en-US" altLang="hu-HU" sz="1800" i="1">
                                  <a:latin typeface="Cambria Math"/>
                                  <a:cs typeface="Times New Roman" panose="02020603050405020304" pitchFamily="18" charset="0"/>
                                  <a:sym typeface="Symbol" pitchFamily="18" charset="2"/>
                                </a:rPr>
                              </m:ctrlPr>
                            </m:sSubPr>
                            <m:e>
                              <m:r>
                                <a:rPr lang="en-US" altLang="hu-HU" sz="1800" i="1">
                                  <a:latin typeface="Cambria Math"/>
                                  <a:cs typeface="Times New Roman" panose="02020603050405020304" pitchFamily="18" charset="0"/>
                                  <a:sym typeface="Symbol" pitchFamily="18" charset="2"/>
                                </a:rPr>
                                <m:t>𝑡</m:t>
                              </m:r>
                            </m:e>
                            <m:sub>
                              <m:r>
                                <a:rPr lang="en-US" altLang="hu-HU" sz="1800" i="1">
                                  <a:latin typeface="Cambria Math"/>
                                  <a:cs typeface="Times New Roman" panose="02020603050405020304" pitchFamily="18" charset="0"/>
                                  <a:sym typeface="Symbol" pitchFamily="18" charset="2"/>
                                </a:rPr>
                                <m:t>𝑖</m:t>
                              </m:r>
                              <m:r>
                                <a:rPr lang="en-US" altLang="hu-HU" sz="1800" i="1">
                                  <a:latin typeface="Cambria Math"/>
                                  <a:cs typeface="Times New Roman" panose="02020603050405020304" pitchFamily="18" charset="0"/>
                                  <a:sym typeface="Symbol" pitchFamily="18" charset="2"/>
                                </a:rPr>
                                <m:t>+</m:t>
                              </m:r>
                              <m:r>
                                <a:rPr lang="en-US" altLang="hu-HU" sz="1800" i="1">
                                  <a:latin typeface="Cambria Math"/>
                                  <a:cs typeface="Times New Roman" panose="02020603050405020304" pitchFamily="18" charset="0"/>
                                  <a:sym typeface="Symbol" pitchFamily="18" charset="2"/>
                                </a:rPr>
                                <m:t>1</m:t>
                              </m:r>
                            </m:sub>
                          </m:sSub>
                          <m:r>
                            <a:rPr lang="en-US" altLang="hu-HU" sz="1800" i="1">
                              <a:latin typeface="Cambria Math"/>
                              <a:cs typeface="Times New Roman" panose="02020603050405020304" pitchFamily="18" charset="0"/>
                              <a:sym typeface="Symbol" pitchFamily="18" charset="2"/>
                            </a:rPr>
                            <m:t>−</m:t>
                          </m:r>
                          <m:sSub>
                            <m:sSubPr>
                              <m:ctrlPr>
                                <a:rPr lang="en-US" altLang="hu-HU" sz="1800" i="1">
                                  <a:latin typeface="Cambria Math"/>
                                  <a:cs typeface="Times New Roman" panose="02020603050405020304" pitchFamily="18" charset="0"/>
                                  <a:sym typeface="Symbol" pitchFamily="18" charset="2"/>
                                </a:rPr>
                              </m:ctrlPr>
                            </m:sSubPr>
                            <m:e>
                              <m:r>
                                <a:rPr lang="en-US" altLang="hu-HU" sz="1800" i="1">
                                  <a:latin typeface="Cambria Math"/>
                                  <a:cs typeface="Times New Roman" panose="02020603050405020304" pitchFamily="18" charset="0"/>
                                  <a:sym typeface="Symbol" pitchFamily="18" charset="2"/>
                                </a:rPr>
                                <m:t>𝑡</m:t>
                              </m:r>
                            </m:e>
                            <m:sub>
                              <m:r>
                                <a:rPr lang="en-US" altLang="hu-HU" sz="1800" i="1">
                                  <a:latin typeface="Cambria Math"/>
                                  <a:cs typeface="Times New Roman" panose="02020603050405020304" pitchFamily="18" charset="0"/>
                                  <a:sym typeface="Symbol" pitchFamily="18" charset="2"/>
                                </a:rPr>
                                <m:t>𝑖</m:t>
                              </m:r>
                            </m:sub>
                          </m:sSub>
                        </m:den>
                      </m:f>
                    </m:oMath>
                  </m:oMathPara>
                </a14:m>
                <a:endParaRPr lang="en-US" altLang="hu-HU" sz="1800" i="1" dirty="0" smtClean="0">
                  <a:latin typeface="Cambria Math"/>
                  <a:cs typeface="Times New Roman" panose="02020603050405020304" pitchFamily="18" charset="0"/>
                  <a:sym typeface="Symbol" pitchFamily="18" charset="2"/>
                </a:endParaRPr>
              </a:p>
              <a:p>
                <a:pPr algn="l">
                  <a:spcBef>
                    <a:spcPts val="1200"/>
                  </a:spcBef>
                  <a:buClr>
                    <a:schemeClr val="accent2"/>
                  </a:buClr>
                  <a:buSzPct val="75000"/>
                  <a:defRPr/>
                </a:pPr>
                <a14:m>
                  <m:oMathPara xmlns:m="http://schemas.openxmlformats.org/officeDocument/2006/math">
                    <m:oMathParaPr>
                      <m:jc m:val="left"/>
                    </m:oMathParaPr>
                    <m:oMath xmlns:m="http://schemas.openxmlformats.org/officeDocument/2006/math">
                      <m:sSub>
                        <m:sSubPr>
                          <m:ctrlPr>
                            <a:rPr lang="en-US" altLang="hu-HU" sz="1800" i="1">
                              <a:latin typeface="Cambria Math"/>
                              <a:cs typeface="Times New Roman" panose="02020603050405020304" pitchFamily="18" charset="0"/>
                              <a:sym typeface="Symbol" pitchFamily="18" charset="2"/>
                            </a:rPr>
                          </m:ctrlPr>
                        </m:sSubPr>
                        <m:e>
                          <m:r>
                            <a:rPr lang="en-US" altLang="hu-HU" sz="1800" b="1" i="1">
                              <a:latin typeface="Cambria Math"/>
                              <a:cs typeface="Times New Roman" panose="02020603050405020304" pitchFamily="18" charset="0"/>
                              <a:sym typeface="Symbol" pitchFamily="18" charset="2"/>
                            </a:rPr>
                            <m:t>𝒂</m:t>
                          </m:r>
                        </m:e>
                        <m:sub>
                          <m:r>
                            <a:rPr lang="en-US" altLang="hu-HU" sz="1800" b="0" i="1" smtClean="0">
                              <a:latin typeface="Cambria Math"/>
                              <a:cs typeface="Times New Roman" panose="02020603050405020304" pitchFamily="18" charset="0"/>
                              <a:sym typeface="Symbol" pitchFamily="18" charset="2"/>
                            </a:rPr>
                            <m:t>3</m:t>
                          </m:r>
                        </m:sub>
                      </m:sSub>
                      <m:r>
                        <a:rPr lang="en-US" altLang="hu-HU" sz="1800" i="1">
                          <a:latin typeface="Cambria Math"/>
                          <a:cs typeface="Times New Roman" panose="02020603050405020304" pitchFamily="18" charset="0"/>
                          <a:sym typeface="Symbol" pitchFamily="18" charset="2"/>
                        </a:rPr>
                        <m:t>=</m:t>
                      </m:r>
                      <m:f>
                        <m:fPr>
                          <m:ctrlPr>
                            <a:rPr lang="en-US" altLang="hu-HU" sz="1800" i="1">
                              <a:latin typeface="Cambria Math"/>
                              <a:cs typeface="Times New Roman" panose="02020603050405020304" pitchFamily="18" charset="0"/>
                              <a:sym typeface="Symbol" pitchFamily="18" charset="2"/>
                            </a:rPr>
                          </m:ctrlPr>
                        </m:fPr>
                        <m:num>
                          <m:r>
                            <a:rPr lang="en-US" altLang="hu-HU" sz="1800" b="0" i="1" smtClean="0">
                              <a:latin typeface="Cambria Math"/>
                              <a:cs typeface="Times New Roman" panose="02020603050405020304" pitchFamily="18" charset="0"/>
                              <a:sym typeface="Symbol" pitchFamily="18" charset="2"/>
                            </a:rPr>
                            <m:t>2</m:t>
                          </m:r>
                          <m:d>
                            <m:dPr>
                              <m:ctrlPr>
                                <a:rPr lang="en-US" altLang="hu-HU" sz="1800" i="1">
                                  <a:latin typeface="Cambria Math"/>
                                  <a:cs typeface="Times New Roman" panose="02020603050405020304" pitchFamily="18" charset="0"/>
                                  <a:sym typeface="Symbol" pitchFamily="18" charset="2"/>
                                </a:rPr>
                              </m:ctrlPr>
                            </m:dPr>
                            <m:e>
                              <m:sSub>
                                <m:sSubPr>
                                  <m:ctrlPr>
                                    <a:rPr lang="en-US" altLang="hu-HU" sz="1800" i="1">
                                      <a:latin typeface="Cambria Math"/>
                                      <a:cs typeface="Times New Roman" panose="02020603050405020304" pitchFamily="18" charset="0"/>
                                      <a:sym typeface="Symbol" pitchFamily="18" charset="2"/>
                                    </a:rPr>
                                  </m:ctrlPr>
                                </m:sSubPr>
                                <m:e>
                                  <m:r>
                                    <a:rPr lang="en-US" altLang="hu-HU" sz="1800" b="1" i="1">
                                      <a:latin typeface="Cambria Math"/>
                                      <a:cs typeface="Times New Roman" panose="02020603050405020304" pitchFamily="18" charset="0"/>
                                      <a:sym typeface="Symbol" pitchFamily="18" charset="2"/>
                                    </a:rPr>
                                    <m:t>𝒑</m:t>
                                  </m:r>
                                </m:e>
                                <m:sub>
                                  <m:r>
                                    <a:rPr lang="en-US" altLang="hu-HU" sz="1800" b="0" i="1" smtClean="0">
                                      <a:latin typeface="Cambria Math"/>
                                      <a:cs typeface="Times New Roman" panose="02020603050405020304" pitchFamily="18" charset="0"/>
                                      <a:sym typeface="Symbol" pitchFamily="18" charset="2"/>
                                    </a:rPr>
                                    <m:t>𝑖</m:t>
                                  </m:r>
                                </m:sub>
                              </m:sSub>
                              <m:r>
                                <a:rPr lang="en-US" altLang="hu-HU" sz="1800" i="1">
                                  <a:latin typeface="Cambria Math"/>
                                  <a:cs typeface="Times New Roman" panose="02020603050405020304" pitchFamily="18" charset="0"/>
                                  <a:sym typeface="Symbol" pitchFamily="18" charset="2"/>
                                </a:rPr>
                                <m:t>−</m:t>
                              </m:r>
                              <m:sSub>
                                <m:sSubPr>
                                  <m:ctrlPr>
                                    <a:rPr lang="en-US" altLang="hu-HU" sz="1800" i="1">
                                      <a:latin typeface="Cambria Math"/>
                                      <a:cs typeface="Times New Roman" panose="02020603050405020304" pitchFamily="18" charset="0"/>
                                      <a:sym typeface="Symbol" pitchFamily="18" charset="2"/>
                                    </a:rPr>
                                  </m:ctrlPr>
                                </m:sSubPr>
                                <m:e>
                                  <m:r>
                                    <a:rPr lang="en-US" altLang="hu-HU" sz="1800" b="1" i="1">
                                      <a:latin typeface="Cambria Math"/>
                                      <a:cs typeface="Times New Roman" panose="02020603050405020304" pitchFamily="18" charset="0"/>
                                      <a:sym typeface="Symbol" pitchFamily="18" charset="2"/>
                                    </a:rPr>
                                    <m:t>𝒑</m:t>
                                  </m:r>
                                </m:e>
                                <m:sub>
                                  <m:r>
                                    <a:rPr lang="en-US" altLang="hu-HU" sz="1800" i="1">
                                      <a:latin typeface="Cambria Math"/>
                                      <a:cs typeface="Times New Roman" panose="02020603050405020304" pitchFamily="18" charset="0"/>
                                      <a:sym typeface="Symbol" pitchFamily="18" charset="2"/>
                                    </a:rPr>
                                    <m:t>𝑖</m:t>
                                  </m:r>
                                  <m:r>
                                    <a:rPr lang="en-US" altLang="hu-HU" sz="1800" b="0" i="1" smtClean="0">
                                      <a:latin typeface="Cambria Math"/>
                                      <a:cs typeface="Times New Roman" panose="02020603050405020304" pitchFamily="18" charset="0"/>
                                      <a:sym typeface="Symbol" pitchFamily="18" charset="2"/>
                                    </a:rPr>
                                    <m:t>+</m:t>
                                  </m:r>
                                  <m:r>
                                    <a:rPr lang="en-US" altLang="hu-HU" sz="1800" b="0" i="1" smtClean="0">
                                      <a:latin typeface="Cambria Math"/>
                                      <a:cs typeface="Times New Roman" panose="02020603050405020304" pitchFamily="18" charset="0"/>
                                      <a:sym typeface="Symbol" pitchFamily="18" charset="2"/>
                                    </a:rPr>
                                    <m:t>1</m:t>
                                  </m:r>
                                </m:sub>
                              </m:sSub>
                            </m:e>
                          </m:d>
                        </m:num>
                        <m:den>
                          <m:sSup>
                            <m:sSupPr>
                              <m:ctrlPr>
                                <a:rPr lang="en-US" altLang="hu-HU" sz="1800" i="1">
                                  <a:latin typeface="Cambria Math"/>
                                  <a:cs typeface="Times New Roman" panose="02020603050405020304" pitchFamily="18" charset="0"/>
                                  <a:sym typeface="Symbol" pitchFamily="18" charset="2"/>
                                </a:rPr>
                              </m:ctrlPr>
                            </m:sSupPr>
                            <m:e>
                              <m:d>
                                <m:dPr>
                                  <m:ctrlPr>
                                    <a:rPr lang="en-US" altLang="hu-HU" sz="1800" i="1">
                                      <a:latin typeface="Cambria Math"/>
                                      <a:cs typeface="Times New Roman" panose="02020603050405020304" pitchFamily="18" charset="0"/>
                                      <a:sym typeface="Symbol" pitchFamily="18" charset="2"/>
                                    </a:rPr>
                                  </m:ctrlPr>
                                </m:dPr>
                                <m:e>
                                  <m:sSub>
                                    <m:sSubPr>
                                      <m:ctrlPr>
                                        <a:rPr lang="en-US" altLang="hu-HU" sz="1800" i="1">
                                          <a:latin typeface="Cambria Math"/>
                                          <a:cs typeface="Times New Roman" panose="02020603050405020304" pitchFamily="18" charset="0"/>
                                          <a:sym typeface="Symbol" pitchFamily="18" charset="2"/>
                                        </a:rPr>
                                      </m:ctrlPr>
                                    </m:sSubPr>
                                    <m:e>
                                      <m:r>
                                        <a:rPr lang="en-US" altLang="hu-HU" sz="1800" i="1">
                                          <a:latin typeface="Cambria Math"/>
                                          <a:cs typeface="Times New Roman" panose="02020603050405020304" pitchFamily="18" charset="0"/>
                                          <a:sym typeface="Symbol" pitchFamily="18" charset="2"/>
                                        </a:rPr>
                                        <m:t>𝑡</m:t>
                                      </m:r>
                                    </m:e>
                                    <m:sub>
                                      <m:r>
                                        <a:rPr lang="en-US" altLang="hu-HU" sz="1800" i="1">
                                          <a:latin typeface="Cambria Math"/>
                                          <a:cs typeface="Times New Roman" panose="02020603050405020304" pitchFamily="18" charset="0"/>
                                          <a:sym typeface="Symbol" pitchFamily="18" charset="2"/>
                                        </a:rPr>
                                        <m:t>𝑖</m:t>
                                      </m:r>
                                      <m:r>
                                        <a:rPr lang="en-US" altLang="hu-HU" sz="1800" i="1">
                                          <a:latin typeface="Cambria Math"/>
                                          <a:cs typeface="Times New Roman" panose="02020603050405020304" pitchFamily="18" charset="0"/>
                                          <a:sym typeface="Symbol" pitchFamily="18" charset="2"/>
                                        </a:rPr>
                                        <m:t>+</m:t>
                                      </m:r>
                                      <m:r>
                                        <a:rPr lang="en-US" altLang="hu-HU" sz="1800" i="1">
                                          <a:latin typeface="Cambria Math"/>
                                          <a:cs typeface="Times New Roman" panose="02020603050405020304" pitchFamily="18" charset="0"/>
                                          <a:sym typeface="Symbol" pitchFamily="18" charset="2"/>
                                        </a:rPr>
                                        <m:t>1</m:t>
                                      </m:r>
                                    </m:sub>
                                  </m:sSub>
                                  <m:r>
                                    <a:rPr lang="en-US" altLang="hu-HU" sz="1800" i="1">
                                      <a:latin typeface="Cambria Math"/>
                                      <a:cs typeface="Times New Roman" panose="02020603050405020304" pitchFamily="18" charset="0"/>
                                      <a:sym typeface="Symbol" pitchFamily="18" charset="2"/>
                                    </a:rPr>
                                    <m:t>−</m:t>
                                  </m:r>
                                  <m:sSub>
                                    <m:sSubPr>
                                      <m:ctrlPr>
                                        <a:rPr lang="en-US" altLang="hu-HU" sz="1800" i="1">
                                          <a:latin typeface="Cambria Math"/>
                                          <a:cs typeface="Times New Roman" panose="02020603050405020304" pitchFamily="18" charset="0"/>
                                          <a:sym typeface="Symbol" pitchFamily="18" charset="2"/>
                                        </a:rPr>
                                      </m:ctrlPr>
                                    </m:sSubPr>
                                    <m:e>
                                      <m:r>
                                        <a:rPr lang="en-US" altLang="hu-HU" sz="1800" i="1">
                                          <a:latin typeface="Cambria Math"/>
                                          <a:cs typeface="Times New Roman" panose="02020603050405020304" pitchFamily="18" charset="0"/>
                                          <a:sym typeface="Symbol" pitchFamily="18" charset="2"/>
                                        </a:rPr>
                                        <m:t>𝑡</m:t>
                                      </m:r>
                                    </m:e>
                                    <m:sub>
                                      <m:r>
                                        <a:rPr lang="en-US" altLang="hu-HU" sz="1800" i="1">
                                          <a:latin typeface="Cambria Math"/>
                                          <a:cs typeface="Times New Roman" panose="02020603050405020304" pitchFamily="18" charset="0"/>
                                          <a:sym typeface="Symbol" pitchFamily="18" charset="2"/>
                                        </a:rPr>
                                        <m:t>𝑖</m:t>
                                      </m:r>
                                    </m:sub>
                                  </m:sSub>
                                </m:e>
                              </m:d>
                            </m:e>
                            <m:sup>
                              <m:r>
                                <a:rPr lang="en-US" altLang="hu-HU" sz="1800" b="0" i="1" smtClean="0">
                                  <a:latin typeface="Cambria Math"/>
                                  <a:cs typeface="Times New Roman" panose="02020603050405020304" pitchFamily="18" charset="0"/>
                                  <a:sym typeface="Symbol" pitchFamily="18" charset="2"/>
                                </a:rPr>
                                <m:t>3</m:t>
                              </m:r>
                            </m:sup>
                          </m:sSup>
                        </m:den>
                      </m:f>
                      <m:r>
                        <a:rPr lang="en-US" altLang="hu-HU" sz="1800" b="0" i="1" smtClean="0">
                          <a:latin typeface="Cambria Math"/>
                          <a:cs typeface="Times New Roman" panose="02020603050405020304" pitchFamily="18" charset="0"/>
                          <a:sym typeface="Symbol" pitchFamily="18" charset="2"/>
                        </a:rPr>
                        <m:t>+</m:t>
                      </m:r>
                      <m:f>
                        <m:fPr>
                          <m:ctrlPr>
                            <a:rPr lang="en-US" altLang="hu-HU" sz="1800" i="1">
                              <a:latin typeface="Cambria Math"/>
                              <a:cs typeface="Times New Roman" panose="02020603050405020304" pitchFamily="18" charset="0"/>
                              <a:sym typeface="Symbol" pitchFamily="18" charset="2"/>
                            </a:rPr>
                          </m:ctrlPr>
                        </m:fPr>
                        <m:num>
                          <m:d>
                            <m:dPr>
                              <m:ctrlPr>
                                <a:rPr lang="en-US" altLang="hu-HU" sz="1800" i="1">
                                  <a:latin typeface="Cambria Math"/>
                                  <a:cs typeface="Times New Roman" panose="02020603050405020304" pitchFamily="18" charset="0"/>
                                  <a:sym typeface="Symbol" pitchFamily="18" charset="2"/>
                                </a:rPr>
                              </m:ctrlPr>
                            </m:dPr>
                            <m:e>
                              <m:sSub>
                                <m:sSubPr>
                                  <m:ctrlPr>
                                    <a:rPr lang="en-US" altLang="hu-HU" sz="1800" i="1">
                                      <a:latin typeface="Cambria Math"/>
                                      <a:cs typeface="Times New Roman" panose="02020603050405020304" pitchFamily="18" charset="0"/>
                                      <a:sym typeface="Symbol" pitchFamily="18" charset="2"/>
                                    </a:rPr>
                                  </m:ctrlPr>
                                </m:sSubPr>
                                <m:e>
                                  <m:r>
                                    <a:rPr lang="en-US" altLang="hu-HU" sz="1800" b="1" i="1">
                                      <a:latin typeface="Cambria Math"/>
                                      <a:cs typeface="Times New Roman" panose="02020603050405020304" pitchFamily="18" charset="0"/>
                                      <a:sym typeface="Symbol" pitchFamily="18" charset="2"/>
                                    </a:rPr>
                                    <m:t>𝒗</m:t>
                                  </m:r>
                                </m:e>
                                <m:sub>
                                  <m:r>
                                    <a:rPr lang="en-US" altLang="hu-HU" sz="1800" i="1">
                                      <a:latin typeface="Cambria Math"/>
                                      <a:cs typeface="Times New Roman" panose="02020603050405020304" pitchFamily="18" charset="0"/>
                                      <a:sym typeface="Symbol" pitchFamily="18" charset="2"/>
                                    </a:rPr>
                                    <m:t>𝑖</m:t>
                                  </m:r>
                                  <m:r>
                                    <a:rPr lang="en-US" altLang="hu-HU" sz="1800" i="1">
                                      <a:latin typeface="Cambria Math"/>
                                      <a:cs typeface="Times New Roman" panose="02020603050405020304" pitchFamily="18" charset="0"/>
                                      <a:sym typeface="Symbol" pitchFamily="18" charset="2"/>
                                    </a:rPr>
                                    <m:t>+</m:t>
                                  </m:r>
                                  <m:r>
                                    <a:rPr lang="en-US" altLang="hu-HU" sz="1800" i="1">
                                      <a:latin typeface="Cambria Math"/>
                                      <a:cs typeface="Times New Roman" panose="02020603050405020304" pitchFamily="18" charset="0"/>
                                      <a:sym typeface="Symbol" pitchFamily="18" charset="2"/>
                                    </a:rPr>
                                    <m:t>1</m:t>
                                  </m:r>
                                </m:sub>
                              </m:sSub>
                              <m:r>
                                <a:rPr lang="en-US" altLang="hu-HU" sz="1800" i="1">
                                  <a:latin typeface="Cambria Math"/>
                                  <a:cs typeface="Times New Roman" panose="02020603050405020304" pitchFamily="18" charset="0"/>
                                  <a:sym typeface="Symbol" pitchFamily="18" charset="2"/>
                                </a:rPr>
                                <m:t>+</m:t>
                              </m:r>
                              <m:sSub>
                                <m:sSubPr>
                                  <m:ctrlPr>
                                    <a:rPr lang="en-US" altLang="hu-HU" sz="1800" i="1">
                                      <a:latin typeface="Cambria Math"/>
                                      <a:cs typeface="Times New Roman" panose="02020603050405020304" pitchFamily="18" charset="0"/>
                                      <a:sym typeface="Symbol" pitchFamily="18" charset="2"/>
                                    </a:rPr>
                                  </m:ctrlPr>
                                </m:sSubPr>
                                <m:e>
                                  <m:r>
                                    <a:rPr lang="en-US" altLang="hu-HU" sz="1800" b="1" i="1">
                                      <a:latin typeface="Cambria Math"/>
                                      <a:cs typeface="Times New Roman" panose="02020603050405020304" pitchFamily="18" charset="0"/>
                                      <a:sym typeface="Symbol" pitchFamily="18" charset="2"/>
                                    </a:rPr>
                                    <m:t>𝒗</m:t>
                                  </m:r>
                                </m:e>
                                <m:sub>
                                  <m:r>
                                    <a:rPr lang="en-US" altLang="hu-HU" sz="1800" i="1">
                                      <a:latin typeface="Cambria Math"/>
                                      <a:cs typeface="Times New Roman" panose="02020603050405020304" pitchFamily="18" charset="0"/>
                                      <a:sym typeface="Symbol" pitchFamily="18" charset="2"/>
                                    </a:rPr>
                                    <m:t>𝑖</m:t>
                                  </m:r>
                                </m:sub>
                              </m:sSub>
                            </m:e>
                          </m:d>
                        </m:num>
                        <m:den>
                          <m:sSup>
                            <m:sSupPr>
                              <m:ctrlPr>
                                <a:rPr lang="en-US" altLang="hu-HU" sz="1800" i="1">
                                  <a:latin typeface="Cambria Math"/>
                                  <a:cs typeface="Times New Roman" panose="02020603050405020304" pitchFamily="18" charset="0"/>
                                  <a:sym typeface="Symbol" pitchFamily="18" charset="2"/>
                                </a:rPr>
                              </m:ctrlPr>
                            </m:sSupPr>
                            <m:e>
                              <m:d>
                                <m:dPr>
                                  <m:ctrlPr>
                                    <a:rPr lang="en-US" altLang="hu-HU" sz="1800" i="1">
                                      <a:latin typeface="Cambria Math"/>
                                      <a:cs typeface="Times New Roman" panose="02020603050405020304" pitchFamily="18" charset="0"/>
                                      <a:sym typeface="Symbol" pitchFamily="18" charset="2"/>
                                    </a:rPr>
                                  </m:ctrlPr>
                                </m:dPr>
                                <m:e>
                                  <m:sSub>
                                    <m:sSubPr>
                                      <m:ctrlPr>
                                        <a:rPr lang="en-US" altLang="hu-HU" sz="1800" i="1">
                                          <a:latin typeface="Cambria Math"/>
                                          <a:cs typeface="Times New Roman" panose="02020603050405020304" pitchFamily="18" charset="0"/>
                                          <a:sym typeface="Symbol" pitchFamily="18" charset="2"/>
                                        </a:rPr>
                                      </m:ctrlPr>
                                    </m:sSubPr>
                                    <m:e>
                                      <m:r>
                                        <a:rPr lang="en-US" altLang="hu-HU" sz="1800" i="1">
                                          <a:latin typeface="Cambria Math"/>
                                          <a:cs typeface="Times New Roman" panose="02020603050405020304" pitchFamily="18" charset="0"/>
                                          <a:sym typeface="Symbol" pitchFamily="18" charset="2"/>
                                        </a:rPr>
                                        <m:t>𝑡</m:t>
                                      </m:r>
                                    </m:e>
                                    <m:sub>
                                      <m:r>
                                        <a:rPr lang="en-US" altLang="hu-HU" sz="1800" i="1">
                                          <a:latin typeface="Cambria Math"/>
                                          <a:cs typeface="Times New Roman" panose="02020603050405020304" pitchFamily="18" charset="0"/>
                                          <a:sym typeface="Symbol" pitchFamily="18" charset="2"/>
                                        </a:rPr>
                                        <m:t>𝑖</m:t>
                                      </m:r>
                                      <m:r>
                                        <a:rPr lang="en-US" altLang="hu-HU" sz="1800" i="1">
                                          <a:latin typeface="Cambria Math"/>
                                          <a:cs typeface="Times New Roman" panose="02020603050405020304" pitchFamily="18" charset="0"/>
                                          <a:sym typeface="Symbol" pitchFamily="18" charset="2"/>
                                        </a:rPr>
                                        <m:t>+</m:t>
                                      </m:r>
                                      <m:r>
                                        <a:rPr lang="en-US" altLang="hu-HU" sz="1800" i="1">
                                          <a:latin typeface="Cambria Math"/>
                                          <a:cs typeface="Times New Roman" panose="02020603050405020304" pitchFamily="18" charset="0"/>
                                          <a:sym typeface="Symbol" pitchFamily="18" charset="2"/>
                                        </a:rPr>
                                        <m:t>1</m:t>
                                      </m:r>
                                    </m:sub>
                                  </m:sSub>
                                  <m:r>
                                    <a:rPr lang="en-US" altLang="hu-HU" sz="1800" i="1">
                                      <a:latin typeface="Cambria Math"/>
                                      <a:cs typeface="Times New Roman" panose="02020603050405020304" pitchFamily="18" charset="0"/>
                                      <a:sym typeface="Symbol" pitchFamily="18" charset="2"/>
                                    </a:rPr>
                                    <m:t>−</m:t>
                                  </m:r>
                                  <m:sSub>
                                    <m:sSubPr>
                                      <m:ctrlPr>
                                        <a:rPr lang="en-US" altLang="hu-HU" sz="1800" i="1">
                                          <a:latin typeface="Cambria Math"/>
                                          <a:cs typeface="Times New Roman" panose="02020603050405020304" pitchFamily="18" charset="0"/>
                                          <a:sym typeface="Symbol" pitchFamily="18" charset="2"/>
                                        </a:rPr>
                                      </m:ctrlPr>
                                    </m:sSubPr>
                                    <m:e>
                                      <m:r>
                                        <a:rPr lang="en-US" altLang="hu-HU" sz="1800" i="1">
                                          <a:latin typeface="Cambria Math"/>
                                          <a:cs typeface="Times New Roman" panose="02020603050405020304" pitchFamily="18" charset="0"/>
                                          <a:sym typeface="Symbol" pitchFamily="18" charset="2"/>
                                        </a:rPr>
                                        <m:t>𝑡</m:t>
                                      </m:r>
                                    </m:e>
                                    <m:sub>
                                      <m:r>
                                        <a:rPr lang="en-US" altLang="hu-HU" sz="1800" i="1">
                                          <a:latin typeface="Cambria Math"/>
                                          <a:cs typeface="Times New Roman" panose="02020603050405020304" pitchFamily="18" charset="0"/>
                                          <a:sym typeface="Symbol" pitchFamily="18" charset="2"/>
                                        </a:rPr>
                                        <m:t>𝑖</m:t>
                                      </m:r>
                                    </m:sub>
                                  </m:sSub>
                                </m:e>
                              </m:d>
                            </m:e>
                            <m:sup>
                              <m:r>
                                <a:rPr lang="en-US" altLang="hu-HU" sz="1800" i="1">
                                  <a:latin typeface="Cambria Math"/>
                                  <a:cs typeface="Times New Roman" panose="02020603050405020304" pitchFamily="18" charset="0"/>
                                  <a:sym typeface="Symbol" pitchFamily="18" charset="2"/>
                                </a:rPr>
                                <m:t>2</m:t>
                              </m:r>
                            </m:sup>
                          </m:sSup>
                        </m:den>
                      </m:f>
                    </m:oMath>
                  </m:oMathPara>
                </a14:m>
                <a:endParaRPr lang="en-US" altLang="hu-HU" sz="1800" i="1" dirty="0" smtClean="0">
                  <a:latin typeface="Cambria Math"/>
                  <a:cs typeface="Times New Roman" panose="02020603050405020304" pitchFamily="18" charset="0"/>
                  <a:sym typeface="Symbol" pitchFamily="18" charset="2"/>
                </a:endParaRPr>
              </a:p>
            </p:txBody>
          </p:sp>
        </mc:Choice>
        <mc:Fallback xmlns="">
          <p:sp>
            <p:nvSpPr>
              <p:cNvPr id="11" name="Szövegdoboz 10"/>
              <p:cNvSpPr txBox="1">
                <a:spLocks noRot="1" noChangeAspect="1" noMove="1" noResize="1" noEditPoints="1" noAdjustHandles="1" noChangeArrowheads="1" noChangeShapeType="1" noTextEdit="1"/>
              </p:cNvSpPr>
              <p:nvPr/>
            </p:nvSpPr>
            <p:spPr>
              <a:xfrm>
                <a:off x="4294736" y="963556"/>
                <a:ext cx="3552960" cy="1815112"/>
              </a:xfrm>
              <a:prstGeom prst="rect">
                <a:avLst/>
              </a:prstGeom>
              <a:blipFill rotWithShape="1">
                <a:blip r:embed="rId11"/>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églalap 11"/>
              <p:cNvSpPr/>
              <p:nvPr/>
            </p:nvSpPr>
            <p:spPr>
              <a:xfrm>
                <a:off x="824352" y="923683"/>
                <a:ext cx="104310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sz="2000" b="1" i="1">
                          <a:latin typeface="Cambria Math"/>
                          <a:cs typeface="Times New Roman" panose="02020603050405020304" pitchFamily="18" charset="0"/>
                          <a:sym typeface="Symbol" pitchFamily="18" charset="2"/>
                        </a:rPr>
                        <m:t>=</m:t>
                      </m:r>
                      <m:acc>
                        <m:accPr>
                          <m:chr m:val="̇"/>
                          <m:ctrlPr>
                            <a:rPr lang="en-US" altLang="hu-HU" sz="2000" b="1" i="1">
                              <a:latin typeface="Cambria Math"/>
                              <a:cs typeface="Times New Roman" panose="02020603050405020304" pitchFamily="18" charset="0"/>
                              <a:sym typeface="Symbol" pitchFamily="18" charset="2"/>
                            </a:rPr>
                          </m:ctrlPr>
                        </m:accPr>
                        <m:e>
                          <m:r>
                            <a:rPr lang="en-US" altLang="hu-HU" sz="2000" b="1" i="1">
                              <a:latin typeface="Cambria Math"/>
                              <a:cs typeface="Times New Roman" panose="02020603050405020304" pitchFamily="18" charset="0"/>
                              <a:sym typeface="Symbol" pitchFamily="18" charset="2"/>
                            </a:rPr>
                            <m:t>𝒓</m:t>
                          </m:r>
                        </m:e>
                      </m:acc>
                      <m:d>
                        <m:dPr>
                          <m:ctrlPr>
                            <a:rPr lang="en-US" altLang="hu-HU" sz="2000" i="1">
                              <a:latin typeface="Cambria Math"/>
                              <a:cs typeface="Times New Roman" panose="02020603050405020304" pitchFamily="18" charset="0"/>
                              <a:sym typeface="Symbol" pitchFamily="18" charset="2"/>
                            </a:rPr>
                          </m:ctrlPr>
                        </m:dPr>
                        <m:e>
                          <m:sSub>
                            <m:sSubPr>
                              <m:ctrlPr>
                                <a:rPr lang="en-US" altLang="hu-HU" sz="2000" i="1">
                                  <a:latin typeface="Cambria Math"/>
                                  <a:cs typeface="Times New Roman" panose="02020603050405020304" pitchFamily="18" charset="0"/>
                                  <a:sym typeface="Symbol" pitchFamily="18" charset="2"/>
                                </a:rPr>
                              </m:ctrlPr>
                            </m:sSubPr>
                            <m:e>
                              <m:r>
                                <a:rPr lang="en-US" altLang="hu-HU" sz="2000" i="1">
                                  <a:latin typeface="Cambria Math"/>
                                  <a:cs typeface="Times New Roman" panose="02020603050405020304" pitchFamily="18" charset="0"/>
                                  <a:sym typeface="Symbol" pitchFamily="18" charset="2"/>
                                </a:rPr>
                                <m:t>𝑡</m:t>
                              </m:r>
                            </m:e>
                            <m:sub>
                              <m:r>
                                <a:rPr lang="en-US" altLang="hu-HU" sz="2000" i="1">
                                  <a:latin typeface="Cambria Math"/>
                                  <a:cs typeface="Times New Roman" panose="02020603050405020304" pitchFamily="18" charset="0"/>
                                  <a:sym typeface="Symbol" pitchFamily="18" charset="2"/>
                                </a:rPr>
                                <m:t>𝑖</m:t>
                              </m:r>
                            </m:sub>
                          </m:sSub>
                        </m:e>
                      </m:d>
                    </m:oMath>
                  </m:oMathPara>
                </a14:m>
                <a:endParaRPr lang="en-US" sz="2000" dirty="0"/>
              </a:p>
            </p:txBody>
          </p:sp>
        </mc:Choice>
        <mc:Fallback xmlns="">
          <p:sp>
            <p:nvSpPr>
              <p:cNvPr id="12" name="Téglalap 11"/>
              <p:cNvSpPr>
                <a:spLocks noRot="1" noChangeAspect="1" noMove="1" noResize="1" noEditPoints="1" noAdjustHandles="1" noChangeArrowheads="1" noChangeShapeType="1" noTextEdit="1"/>
              </p:cNvSpPr>
              <p:nvPr/>
            </p:nvSpPr>
            <p:spPr>
              <a:xfrm>
                <a:off x="824352" y="923683"/>
                <a:ext cx="1043106" cy="400110"/>
              </a:xfrm>
              <a:prstGeom prst="rect">
                <a:avLst/>
              </a:prstGeom>
              <a:blipFill>
                <a:blip r:embed="rId12"/>
                <a:stretch>
                  <a:fillRect b="-307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3" name="Téglalap 12"/>
              <p:cNvSpPr/>
              <p:nvPr/>
            </p:nvSpPr>
            <p:spPr>
              <a:xfrm>
                <a:off x="843576" y="2124777"/>
                <a:ext cx="92377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hu-HU" altLang="hu-HU" sz="2000" dirty="0"/>
                        <m:t>=</m:t>
                      </m:r>
                      <m:r>
                        <a:rPr lang="en-US" altLang="hu-HU" sz="2000" b="1" i="1">
                          <a:latin typeface="Cambria Math"/>
                          <a:cs typeface="Times New Roman" panose="02020603050405020304" pitchFamily="18" charset="0"/>
                          <a:sym typeface="Symbol" pitchFamily="18" charset="2"/>
                        </a:rPr>
                        <m:t>𝒓</m:t>
                      </m:r>
                      <m:d>
                        <m:dPr>
                          <m:ctrlPr>
                            <a:rPr lang="en-US" altLang="hu-HU" sz="2000" i="1">
                              <a:latin typeface="Cambria Math"/>
                              <a:cs typeface="Times New Roman" panose="02020603050405020304" pitchFamily="18" charset="0"/>
                              <a:sym typeface="Symbol" pitchFamily="18" charset="2"/>
                            </a:rPr>
                          </m:ctrlPr>
                        </m:dPr>
                        <m:e>
                          <m:sSub>
                            <m:sSubPr>
                              <m:ctrlPr>
                                <a:rPr lang="en-US" altLang="hu-HU" sz="2000" i="1">
                                  <a:latin typeface="Cambria Math"/>
                                  <a:cs typeface="Times New Roman" panose="02020603050405020304" pitchFamily="18" charset="0"/>
                                  <a:sym typeface="Symbol" pitchFamily="18" charset="2"/>
                                </a:rPr>
                              </m:ctrlPr>
                            </m:sSubPr>
                            <m:e>
                              <m:r>
                                <a:rPr lang="en-US" altLang="hu-HU" sz="2000" i="1">
                                  <a:latin typeface="Cambria Math"/>
                                  <a:cs typeface="Times New Roman" panose="02020603050405020304" pitchFamily="18" charset="0"/>
                                  <a:sym typeface="Symbol" pitchFamily="18" charset="2"/>
                                </a:rPr>
                                <m:t>𝑡</m:t>
                              </m:r>
                            </m:e>
                            <m:sub>
                              <m:r>
                                <a:rPr lang="en-US" altLang="hu-HU" sz="2000" i="1">
                                  <a:latin typeface="Cambria Math"/>
                                  <a:cs typeface="Times New Roman" panose="02020603050405020304" pitchFamily="18" charset="0"/>
                                  <a:sym typeface="Symbol" pitchFamily="18" charset="2"/>
                                </a:rPr>
                                <m:t>𝑖</m:t>
                              </m:r>
                            </m:sub>
                          </m:sSub>
                        </m:e>
                      </m:d>
                    </m:oMath>
                  </m:oMathPara>
                </a14:m>
                <a:endParaRPr lang="en-US" sz="2000" dirty="0"/>
              </a:p>
            </p:txBody>
          </p:sp>
        </mc:Choice>
        <mc:Fallback xmlns="">
          <p:sp>
            <p:nvSpPr>
              <p:cNvPr id="13" name="Téglalap 12"/>
              <p:cNvSpPr>
                <a:spLocks noRot="1" noChangeAspect="1" noMove="1" noResize="1" noEditPoints="1" noAdjustHandles="1" noChangeArrowheads="1" noChangeShapeType="1" noTextEdit="1"/>
              </p:cNvSpPr>
              <p:nvPr/>
            </p:nvSpPr>
            <p:spPr>
              <a:xfrm>
                <a:off x="843576" y="2124777"/>
                <a:ext cx="923779" cy="400110"/>
              </a:xfrm>
              <a:prstGeom prst="rect">
                <a:avLst/>
              </a:prstGeom>
              <a:blipFill rotWithShape="1">
                <a:blip r:embed="rId13"/>
                <a:stretch>
                  <a:fillRect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églalap 14"/>
              <p:cNvSpPr/>
              <p:nvPr/>
            </p:nvSpPr>
            <p:spPr>
              <a:xfrm>
                <a:off x="2865410" y="1376434"/>
                <a:ext cx="116903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hu-HU" altLang="hu-HU" sz="2000" dirty="0"/>
                        <m:t>=</m:t>
                      </m:r>
                      <m:r>
                        <a:rPr lang="en-US" altLang="hu-HU" sz="2000" b="1" i="1">
                          <a:latin typeface="Cambria Math"/>
                          <a:cs typeface="Times New Roman" panose="02020603050405020304" pitchFamily="18" charset="0"/>
                          <a:sym typeface="Symbol" pitchFamily="18" charset="2"/>
                        </a:rPr>
                        <m:t>𝒓</m:t>
                      </m:r>
                      <m:d>
                        <m:dPr>
                          <m:ctrlPr>
                            <a:rPr lang="en-US" altLang="hu-HU" sz="2000" i="1">
                              <a:latin typeface="Cambria Math"/>
                              <a:cs typeface="Times New Roman" panose="02020603050405020304" pitchFamily="18" charset="0"/>
                              <a:sym typeface="Symbol" pitchFamily="18" charset="2"/>
                            </a:rPr>
                          </m:ctrlPr>
                        </m:dPr>
                        <m:e>
                          <m:sSub>
                            <m:sSubPr>
                              <m:ctrlPr>
                                <a:rPr lang="en-US" altLang="hu-HU" sz="2000" i="1">
                                  <a:latin typeface="Cambria Math"/>
                                  <a:cs typeface="Times New Roman" panose="02020603050405020304" pitchFamily="18" charset="0"/>
                                  <a:sym typeface="Symbol" pitchFamily="18" charset="2"/>
                                </a:rPr>
                              </m:ctrlPr>
                            </m:sSubPr>
                            <m:e>
                              <m:r>
                                <a:rPr lang="en-US" altLang="hu-HU" sz="2000" i="1">
                                  <a:latin typeface="Cambria Math"/>
                                  <a:cs typeface="Times New Roman" panose="02020603050405020304" pitchFamily="18" charset="0"/>
                                  <a:sym typeface="Symbol" pitchFamily="18" charset="2"/>
                                </a:rPr>
                                <m:t>𝑡</m:t>
                              </m:r>
                            </m:e>
                            <m:sub>
                              <m:r>
                                <a:rPr lang="en-US" altLang="hu-HU" sz="2000" i="1">
                                  <a:latin typeface="Cambria Math"/>
                                  <a:cs typeface="Times New Roman" panose="02020603050405020304" pitchFamily="18" charset="0"/>
                                  <a:sym typeface="Symbol" pitchFamily="18" charset="2"/>
                                </a:rPr>
                                <m:t>𝑖</m:t>
                              </m:r>
                              <m:r>
                                <a:rPr lang="en-US" altLang="hu-HU" sz="2000" i="1">
                                  <a:latin typeface="Cambria Math"/>
                                  <a:cs typeface="Times New Roman" panose="02020603050405020304" pitchFamily="18" charset="0"/>
                                  <a:sym typeface="Symbol" pitchFamily="18" charset="2"/>
                                </a:rPr>
                                <m:t>+</m:t>
                              </m:r>
                              <m:r>
                                <a:rPr lang="en-US" altLang="hu-HU" sz="2000" i="1">
                                  <a:latin typeface="Cambria Math"/>
                                  <a:cs typeface="Times New Roman" panose="02020603050405020304" pitchFamily="18" charset="0"/>
                                  <a:sym typeface="Symbol" pitchFamily="18" charset="2"/>
                                </a:rPr>
                                <m:t>1</m:t>
                              </m:r>
                            </m:sub>
                          </m:sSub>
                        </m:e>
                      </m:d>
                    </m:oMath>
                  </m:oMathPara>
                </a14:m>
                <a:endParaRPr lang="en-US" sz="2000" dirty="0"/>
              </a:p>
            </p:txBody>
          </p:sp>
        </mc:Choice>
        <mc:Fallback xmlns="">
          <p:sp>
            <p:nvSpPr>
              <p:cNvPr id="15" name="Téglalap 14"/>
              <p:cNvSpPr>
                <a:spLocks noRot="1" noChangeAspect="1" noMove="1" noResize="1" noEditPoints="1" noAdjustHandles="1" noChangeArrowheads="1" noChangeShapeType="1" noTextEdit="1"/>
              </p:cNvSpPr>
              <p:nvPr/>
            </p:nvSpPr>
            <p:spPr>
              <a:xfrm>
                <a:off x="2865410" y="1376434"/>
                <a:ext cx="1169038" cy="400110"/>
              </a:xfrm>
              <a:prstGeom prst="rect">
                <a:avLst/>
              </a:prstGeom>
              <a:blipFill>
                <a:blip r:embed="rId14"/>
                <a:stretch>
                  <a:fillRect b="-307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6" name="Téglalap 15"/>
              <p:cNvSpPr/>
              <p:nvPr/>
            </p:nvSpPr>
            <p:spPr>
              <a:xfrm>
                <a:off x="2900654" y="2082616"/>
                <a:ext cx="128836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sz="2000" b="1" i="1">
                          <a:latin typeface="Cambria Math"/>
                          <a:cs typeface="Times New Roman" panose="02020603050405020304" pitchFamily="18" charset="0"/>
                          <a:sym typeface="Symbol" pitchFamily="18" charset="2"/>
                        </a:rPr>
                        <m:t>=</m:t>
                      </m:r>
                      <m:acc>
                        <m:accPr>
                          <m:chr m:val="̇"/>
                          <m:ctrlPr>
                            <a:rPr lang="en-US" altLang="hu-HU" sz="2000" b="1" i="1">
                              <a:latin typeface="Cambria Math"/>
                              <a:cs typeface="Times New Roman" panose="02020603050405020304" pitchFamily="18" charset="0"/>
                              <a:sym typeface="Symbol" pitchFamily="18" charset="2"/>
                            </a:rPr>
                          </m:ctrlPr>
                        </m:accPr>
                        <m:e>
                          <m:r>
                            <a:rPr lang="en-US" altLang="hu-HU" sz="2000" b="1" i="1">
                              <a:latin typeface="Cambria Math"/>
                              <a:cs typeface="Times New Roman" panose="02020603050405020304" pitchFamily="18" charset="0"/>
                              <a:sym typeface="Symbol" pitchFamily="18" charset="2"/>
                            </a:rPr>
                            <m:t>𝒓</m:t>
                          </m:r>
                        </m:e>
                      </m:acc>
                      <m:d>
                        <m:dPr>
                          <m:ctrlPr>
                            <a:rPr lang="en-US" altLang="hu-HU" sz="2000" i="1">
                              <a:latin typeface="Cambria Math"/>
                              <a:cs typeface="Times New Roman" panose="02020603050405020304" pitchFamily="18" charset="0"/>
                              <a:sym typeface="Symbol" pitchFamily="18" charset="2"/>
                            </a:rPr>
                          </m:ctrlPr>
                        </m:dPr>
                        <m:e>
                          <m:sSub>
                            <m:sSubPr>
                              <m:ctrlPr>
                                <a:rPr lang="en-US" altLang="hu-HU" sz="2000" i="1">
                                  <a:latin typeface="Cambria Math"/>
                                  <a:cs typeface="Times New Roman" panose="02020603050405020304" pitchFamily="18" charset="0"/>
                                  <a:sym typeface="Symbol" pitchFamily="18" charset="2"/>
                                </a:rPr>
                              </m:ctrlPr>
                            </m:sSubPr>
                            <m:e>
                              <m:r>
                                <a:rPr lang="en-US" altLang="hu-HU" sz="2000" i="1">
                                  <a:latin typeface="Cambria Math"/>
                                  <a:cs typeface="Times New Roman" panose="02020603050405020304" pitchFamily="18" charset="0"/>
                                  <a:sym typeface="Symbol" pitchFamily="18" charset="2"/>
                                </a:rPr>
                                <m:t>𝑡</m:t>
                              </m:r>
                            </m:e>
                            <m:sub>
                              <m:r>
                                <a:rPr lang="en-US" altLang="hu-HU" sz="2000" i="1">
                                  <a:latin typeface="Cambria Math"/>
                                  <a:cs typeface="Times New Roman" panose="02020603050405020304" pitchFamily="18" charset="0"/>
                                  <a:sym typeface="Symbol" pitchFamily="18" charset="2"/>
                                </a:rPr>
                                <m:t>𝑖</m:t>
                              </m:r>
                              <m:r>
                                <a:rPr lang="en-US" altLang="hu-HU" sz="2000" i="1">
                                  <a:latin typeface="Cambria Math"/>
                                  <a:cs typeface="Times New Roman" panose="02020603050405020304" pitchFamily="18" charset="0"/>
                                  <a:sym typeface="Symbol" pitchFamily="18" charset="2"/>
                                </a:rPr>
                                <m:t>+</m:t>
                              </m:r>
                              <m:r>
                                <a:rPr lang="en-US" altLang="hu-HU" sz="2000" i="1">
                                  <a:latin typeface="Cambria Math"/>
                                  <a:cs typeface="Times New Roman" panose="02020603050405020304" pitchFamily="18" charset="0"/>
                                  <a:sym typeface="Symbol" pitchFamily="18" charset="2"/>
                                </a:rPr>
                                <m:t>1</m:t>
                              </m:r>
                            </m:sub>
                          </m:sSub>
                        </m:e>
                      </m:d>
                    </m:oMath>
                  </m:oMathPara>
                </a14:m>
                <a:endParaRPr lang="en-US" sz="2000" dirty="0"/>
              </a:p>
            </p:txBody>
          </p:sp>
        </mc:Choice>
        <mc:Fallback xmlns="">
          <p:sp>
            <p:nvSpPr>
              <p:cNvPr id="16" name="Téglalap 15"/>
              <p:cNvSpPr>
                <a:spLocks noRot="1" noChangeAspect="1" noMove="1" noResize="1" noEditPoints="1" noAdjustHandles="1" noChangeArrowheads="1" noChangeShapeType="1" noTextEdit="1"/>
              </p:cNvSpPr>
              <p:nvPr/>
            </p:nvSpPr>
            <p:spPr>
              <a:xfrm>
                <a:off x="2900654" y="2082616"/>
                <a:ext cx="1288366" cy="400110"/>
              </a:xfrm>
              <a:prstGeom prst="rect">
                <a:avLst/>
              </a:prstGeom>
              <a:blipFill>
                <a:blip r:embed="rId15"/>
                <a:stretch>
                  <a:fillRect b="-307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7" name="Téglalap 16"/>
              <p:cNvSpPr/>
              <p:nvPr/>
            </p:nvSpPr>
            <p:spPr>
              <a:xfrm>
                <a:off x="310480" y="3775708"/>
                <a:ext cx="8798024" cy="1316322"/>
              </a:xfrm>
              <a:prstGeom prst="rect">
                <a:avLst/>
              </a:prstGeom>
            </p:spPr>
            <p:txBody>
              <a:bodyPr wrap="square">
                <a:spAutoFit/>
              </a:bodyPr>
              <a:lstStyle/>
              <a:p>
                <a:pPr marL="266700" algn="l">
                  <a:spcBef>
                    <a:spcPts val="1200"/>
                  </a:spcBef>
                  <a:buClr>
                    <a:schemeClr val="accent2"/>
                  </a:buClr>
                  <a:buSzPct val="75000"/>
                  <a:defRPr/>
                </a:pPr>
                <a14:m>
                  <m:oMathPara xmlns:m="http://schemas.openxmlformats.org/officeDocument/2006/math">
                    <m:oMathParaPr>
                      <m:jc m:val="left"/>
                    </m:oMathParaPr>
                    <m:oMath xmlns:m="http://schemas.openxmlformats.org/officeDocument/2006/math">
                      <m:r>
                        <a:rPr lang="en-US" altLang="hu-HU" sz="2000" b="1" i="1">
                          <a:latin typeface="Cambria Math"/>
                          <a:cs typeface="Times New Roman" panose="02020603050405020304" pitchFamily="18" charset="0"/>
                          <a:sym typeface="Symbol" pitchFamily="18" charset="2"/>
                        </a:rPr>
                        <m:t>𝒓</m:t>
                      </m:r>
                      <m:d>
                        <m:dPr>
                          <m:ctrlPr>
                            <a:rPr lang="en-US" altLang="hu-HU" sz="2000" i="1">
                              <a:latin typeface="Cambria Math"/>
                              <a:cs typeface="Times New Roman" panose="02020603050405020304" pitchFamily="18" charset="0"/>
                              <a:sym typeface="Symbol" pitchFamily="18" charset="2"/>
                            </a:rPr>
                          </m:ctrlPr>
                        </m:dPr>
                        <m:e>
                          <m:sSub>
                            <m:sSubPr>
                              <m:ctrlPr>
                                <a:rPr lang="en-US" altLang="hu-HU" sz="2000" i="1">
                                  <a:latin typeface="Cambria Math"/>
                                  <a:cs typeface="Times New Roman" panose="02020603050405020304" pitchFamily="18" charset="0"/>
                                  <a:sym typeface="Symbol" pitchFamily="18" charset="2"/>
                                </a:rPr>
                              </m:ctrlPr>
                            </m:sSubPr>
                            <m:e>
                              <m:r>
                                <a:rPr lang="en-US" altLang="hu-HU" sz="2000" i="1">
                                  <a:latin typeface="Cambria Math"/>
                                  <a:cs typeface="Times New Roman" panose="02020603050405020304" pitchFamily="18" charset="0"/>
                                  <a:sym typeface="Symbol" pitchFamily="18" charset="2"/>
                                </a:rPr>
                                <m:t>𝑡</m:t>
                              </m:r>
                            </m:e>
                            <m:sub>
                              <m:r>
                                <a:rPr lang="en-US" altLang="hu-HU" sz="2000" i="1">
                                  <a:latin typeface="Cambria Math"/>
                                  <a:cs typeface="Times New Roman" panose="02020603050405020304" pitchFamily="18" charset="0"/>
                                  <a:sym typeface="Symbol" pitchFamily="18" charset="2"/>
                                </a:rPr>
                                <m:t>𝑖</m:t>
                              </m:r>
                            </m:sub>
                          </m:sSub>
                        </m:e>
                      </m:d>
                      <m:r>
                        <a:rPr lang="en-US" altLang="hu-HU" sz="2000" i="1">
                          <a:latin typeface="Cambria Math"/>
                          <a:cs typeface="Times New Roman" panose="02020603050405020304" pitchFamily="18" charset="0"/>
                          <a:sym typeface="Symbol" pitchFamily="18" charset="2"/>
                        </a:rPr>
                        <m:t>=</m:t>
                      </m:r>
                      <m:sSub>
                        <m:sSubPr>
                          <m:ctrlPr>
                            <a:rPr lang="en-US" altLang="hu-HU" sz="2000" i="1">
                              <a:latin typeface="Cambria Math"/>
                              <a:cs typeface="Times New Roman" panose="02020603050405020304" pitchFamily="18" charset="0"/>
                              <a:sym typeface="Symbol" pitchFamily="18" charset="2"/>
                            </a:rPr>
                          </m:ctrlPr>
                        </m:sSubPr>
                        <m:e>
                          <m:r>
                            <a:rPr lang="en-US" altLang="hu-HU" sz="2000" b="1" i="1">
                              <a:latin typeface="Cambria Math"/>
                              <a:cs typeface="Times New Roman" panose="02020603050405020304" pitchFamily="18" charset="0"/>
                              <a:sym typeface="Symbol" pitchFamily="18" charset="2"/>
                            </a:rPr>
                            <m:t>𝒂</m:t>
                          </m:r>
                        </m:e>
                        <m:sub>
                          <m:r>
                            <a:rPr lang="en-US" altLang="hu-HU" sz="2000" i="1">
                              <a:latin typeface="Cambria Math"/>
                              <a:cs typeface="Times New Roman" panose="02020603050405020304" pitchFamily="18" charset="0"/>
                              <a:sym typeface="Symbol" pitchFamily="18" charset="2"/>
                            </a:rPr>
                            <m:t>0</m:t>
                          </m:r>
                        </m:sub>
                      </m:sSub>
                      <m:r>
                        <a:rPr lang="en-US" altLang="hu-HU" sz="2000" i="1">
                          <a:latin typeface="Cambria Math"/>
                          <a:cs typeface="Times New Roman" panose="02020603050405020304" pitchFamily="18" charset="0"/>
                          <a:sym typeface="Symbol" pitchFamily="18" charset="2"/>
                        </a:rPr>
                        <m:t>=</m:t>
                      </m:r>
                      <m:sSub>
                        <m:sSubPr>
                          <m:ctrlPr>
                            <a:rPr lang="en-US" altLang="hu-HU" sz="2000" i="1">
                              <a:solidFill>
                                <a:srgbClr val="7030A0"/>
                              </a:solidFill>
                              <a:latin typeface="Cambria Math"/>
                              <a:cs typeface="Times New Roman" panose="02020603050405020304" pitchFamily="18" charset="0"/>
                              <a:sym typeface="Symbol" pitchFamily="18" charset="2"/>
                            </a:rPr>
                          </m:ctrlPr>
                        </m:sSubPr>
                        <m:e>
                          <m:r>
                            <a:rPr lang="en-US" altLang="hu-HU" sz="2000" b="1" i="1">
                              <a:solidFill>
                                <a:srgbClr val="7030A0"/>
                              </a:solidFill>
                              <a:latin typeface="Cambria Math"/>
                              <a:cs typeface="Times New Roman" panose="02020603050405020304" pitchFamily="18" charset="0"/>
                              <a:sym typeface="Symbol" pitchFamily="18" charset="2"/>
                            </a:rPr>
                            <m:t>𝒑</m:t>
                          </m:r>
                        </m:e>
                        <m:sub>
                          <m:r>
                            <a:rPr lang="en-US" altLang="hu-HU" sz="2000" i="1">
                              <a:solidFill>
                                <a:srgbClr val="7030A0"/>
                              </a:solidFill>
                              <a:latin typeface="Cambria Math"/>
                              <a:cs typeface="Times New Roman" panose="02020603050405020304" pitchFamily="18" charset="0"/>
                              <a:sym typeface="Symbol" pitchFamily="18" charset="2"/>
                            </a:rPr>
                            <m:t>𝑖</m:t>
                          </m:r>
                        </m:sub>
                      </m:sSub>
                    </m:oMath>
                  </m:oMathPara>
                </a14:m>
                <a:endParaRPr lang="en-US" sz="2000" kern="0" baseline="-25000" dirty="0">
                  <a:cs typeface="Times New Roman" panose="02020603050405020304" pitchFamily="18" charset="0"/>
                </a:endParaRPr>
              </a:p>
              <a:p>
                <a:pPr marL="266700" algn="l">
                  <a:spcBef>
                    <a:spcPts val="1200"/>
                  </a:spcBef>
                  <a:buClr>
                    <a:schemeClr val="accent2"/>
                  </a:buClr>
                  <a:buSzPct val="75000"/>
                  <a:defRPr/>
                </a:pPr>
                <a14:m>
                  <m:oMathPara xmlns:m="http://schemas.openxmlformats.org/officeDocument/2006/math">
                    <m:oMathParaPr>
                      <m:jc m:val="left"/>
                    </m:oMathParaPr>
                    <m:oMath xmlns:m="http://schemas.openxmlformats.org/officeDocument/2006/math">
                      <m:r>
                        <a:rPr lang="en-US" altLang="hu-HU" sz="2000" b="1" i="1">
                          <a:latin typeface="Cambria Math"/>
                          <a:cs typeface="Times New Roman" panose="02020603050405020304" pitchFamily="18" charset="0"/>
                          <a:sym typeface="Symbol" pitchFamily="18" charset="2"/>
                        </a:rPr>
                        <m:t>𝒓</m:t>
                      </m:r>
                      <m:d>
                        <m:dPr>
                          <m:ctrlPr>
                            <a:rPr lang="en-US" altLang="hu-HU" sz="2000" i="1">
                              <a:latin typeface="Cambria Math"/>
                              <a:cs typeface="Times New Roman" panose="02020603050405020304" pitchFamily="18" charset="0"/>
                              <a:sym typeface="Symbol" pitchFamily="18" charset="2"/>
                            </a:rPr>
                          </m:ctrlPr>
                        </m:dPr>
                        <m:e>
                          <m:sSub>
                            <m:sSubPr>
                              <m:ctrlPr>
                                <a:rPr lang="en-US" altLang="hu-HU" sz="2000" i="1">
                                  <a:latin typeface="Cambria Math"/>
                                  <a:cs typeface="Times New Roman" panose="02020603050405020304" pitchFamily="18" charset="0"/>
                                  <a:sym typeface="Symbol" pitchFamily="18" charset="2"/>
                                </a:rPr>
                              </m:ctrlPr>
                            </m:sSubPr>
                            <m:e>
                              <m:r>
                                <a:rPr lang="en-US" altLang="hu-HU" sz="2000" i="1">
                                  <a:latin typeface="Cambria Math"/>
                                  <a:cs typeface="Times New Roman" panose="02020603050405020304" pitchFamily="18" charset="0"/>
                                  <a:sym typeface="Symbol" pitchFamily="18" charset="2"/>
                                </a:rPr>
                                <m:t>𝑡</m:t>
                              </m:r>
                            </m:e>
                            <m:sub>
                              <m:r>
                                <a:rPr lang="en-US" altLang="hu-HU" sz="2000" i="1">
                                  <a:latin typeface="Cambria Math"/>
                                  <a:cs typeface="Times New Roman" panose="02020603050405020304" pitchFamily="18" charset="0"/>
                                  <a:sym typeface="Symbol" pitchFamily="18" charset="2"/>
                                </a:rPr>
                                <m:t>𝑖</m:t>
                              </m:r>
                              <m:r>
                                <a:rPr lang="en-US" altLang="hu-HU" sz="2000" i="1">
                                  <a:latin typeface="Cambria Math"/>
                                  <a:cs typeface="Times New Roman" panose="02020603050405020304" pitchFamily="18" charset="0"/>
                                  <a:sym typeface="Symbol" pitchFamily="18" charset="2"/>
                                </a:rPr>
                                <m:t>+</m:t>
                              </m:r>
                              <m:r>
                                <a:rPr lang="en-US" altLang="hu-HU" sz="2000" i="1">
                                  <a:latin typeface="Cambria Math"/>
                                  <a:cs typeface="Times New Roman" panose="02020603050405020304" pitchFamily="18" charset="0"/>
                                  <a:sym typeface="Symbol" pitchFamily="18" charset="2"/>
                                </a:rPr>
                                <m:t>1</m:t>
                              </m:r>
                            </m:sub>
                          </m:sSub>
                        </m:e>
                      </m:d>
                      <m:r>
                        <a:rPr lang="en-US" altLang="hu-HU" sz="2000" i="1">
                          <a:latin typeface="Cambria Math"/>
                          <a:cs typeface="Times New Roman" panose="02020603050405020304" pitchFamily="18" charset="0"/>
                          <a:sym typeface="Symbol" pitchFamily="18" charset="2"/>
                        </a:rPr>
                        <m:t>=</m:t>
                      </m:r>
                      <m:sSub>
                        <m:sSubPr>
                          <m:ctrlPr>
                            <a:rPr lang="en-US" altLang="hu-HU" sz="2000" i="1">
                              <a:latin typeface="Cambria Math"/>
                              <a:cs typeface="Times New Roman" panose="02020603050405020304" pitchFamily="18" charset="0"/>
                              <a:sym typeface="Symbol" pitchFamily="18" charset="2"/>
                            </a:rPr>
                          </m:ctrlPr>
                        </m:sSubPr>
                        <m:e>
                          <m:r>
                            <a:rPr lang="en-US" altLang="hu-HU" sz="2000" b="1" i="1">
                              <a:latin typeface="Cambria Math"/>
                              <a:cs typeface="Times New Roman" panose="02020603050405020304" pitchFamily="18" charset="0"/>
                              <a:sym typeface="Symbol" pitchFamily="18" charset="2"/>
                            </a:rPr>
                            <m:t>𝒂</m:t>
                          </m:r>
                        </m:e>
                        <m:sub>
                          <m:r>
                            <a:rPr lang="en-US" altLang="hu-HU" sz="2000" i="1">
                              <a:latin typeface="Cambria Math"/>
                              <a:cs typeface="Times New Roman" panose="02020603050405020304" pitchFamily="18" charset="0"/>
                              <a:sym typeface="Symbol" pitchFamily="18" charset="2"/>
                            </a:rPr>
                            <m:t>3</m:t>
                          </m:r>
                        </m:sub>
                      </m:sSub>
                      <m:sSup>
                        <m:sSupPr>
                          <m:ctrlPr>
                            <a:rPr lang="en-US" altLang="hu-HU" sz="2000" i="1">
                              <a:latin typeface="Cambria Math"/>
                              <a:cs typeface="Times New Roman" panose="02020603050405020304" pitchFamily="18" charset="0"/>
                              <a:sym typeface="Symbol" pitchFamily="18" charset="2"/>
                            </a:rPr>
                          </m:ctrlPr>
                        </m:sSupPr>
                        <m:e>
                          <m:d>
                            <m:dPr>
                              <m:ctrlPr>
                                <a:rPr lang="en-US" altLang="hu-HU" sz="2000" i="1">
                                  <a:latin typeface="Cambria Math"/>
                                  <a:cs typeface="Times New Roman" panose="02020603050405020304" pitchFamily="18" charset="0"/>
                                  <a:sym typeface="Symbol" pitchFamily="18" charset="2"/>
                                </a:rPr>
                              </m:ctrlPr>
                            </m:dPr>
                            <m:e>
                              <m:sSub>
                                <m:sSubPr>
                                  <m:ctrlPr>
                                    <a:rPr lang="en-US" altLang="hu-HU" sz="2000" i="1">
                                      <a:latin typeface="Cambria Math"/>
                                      <a:cs typeface="Times New Roman" panose="02020603050405020304" pitchFamily="18" charset="0"/>
                                      <a:sym typeface="Symbol" pitchFamily="18" charset="2"/>
                                    </a:rPr>
                                  </m:ctrlPr>
                                </m:sSubPr>
                                <m:e>
                                  <m:r>
                                    <a:rPr lang="en-US" altLang="hu-HU" sz="2000" i="1">
                                      <a:latin typeface="Cambria Math"/>
                                      <a:cs typeface="Times New Roman" panose="02020603050405020304" pitchFamily="18" charset="0"/>
                                      <a:sym typeface="Symbol" pitchFamily="18" charset="2"/>
                                    </a:rPr>
                                    <m:t>𝑡</m:t>
                                  </m:r>
                                </m:e>
                                <m:sub>
                                  <m:r>
                                    <a:rPr lang="en-US" altLang="hu-HU" sz="2000" i="1">
                                      <a:latin typeface="Cambria Math"/>
                                      <a:cs typeface="Times New Roman" panose="02020603050405020304" pitchFamily="18" charset="0"/>
                                      <a:sym typeface="Symbol" pitchFamily="18" charset="2"/>
                                    </a:rPr>
                                    <m:t>𝑖</m:t>
                                  </m:r>
                                  <m:r>
                                    <a:rPr lang="en-US" altLang="hu-HU" sz="2000" i="1">
                                      <a:latin typeface="Cambria Math"/>
                                      <a:cs typeface="Times New Roman" panose="02020603050405020304" pitchFamily="18" charset="0"/>
                                      <a:sym typeface="Symbol" pitchFamily="18" charset="2"/>
                                    </a:rPr>
                                    <m:t>+</m:t>
                                  </m:r>
                                  <m:r>
                                    <a:rPr lang="en-US" altLang="hu-HU" sz="2000" i="1">
                                      <a:latin typeface="Cambria Math"/>
                                      <a:cs typeface="Times New Roman" panose="02020603050405020304" pitchFamily="18" charset="0"/>
                                      <a:sym typeface="Symbol" pitchFamily="18" charset="2"/>
                                    </a:rPr>
                                    <m:t>1</m:t>
                                  </m:r>
                                </m:sub>
                              </m:sSub>
                              <m:r>
                                <a:rPr lang="en-US" altLang="hu-HU" sz="2000" i="1">
                                  <a:latin typeface="Cambria Math"/>
                                  <a:cs typeface="Times New Roman" panose="02020603050405020304" pitchFamily="18" charset="0"/>
                                  <a:sym typeface="Symbol" pitchFamily="18" charset="2"/>
                                </a:rPr>
                                <m:t>−</m:t>
                              </m:r>
                              <m:sSub>
                                <m:sSubPr>
                                  <m:ctrlPr>
                                    <a:rPr lang="en-US" altLang="hu-HU" sz="2000" i="1">
                                      <a:latin typeface="Cambria Math"/>
                                      <a:cs typeface="Times New Roman" panose="02020603050405020304" pitchFamily="18" charset="0"/>
                                      <a:sym typeface="Symbol" pitchFamily="18" charset="2"/>
                                    </a:rPr>
                                  </m:ctrlPr>
                                </m:sSubPr>
                                <m:e>
                                  <m:r>
                                    <a:rPr lang="en-US" altLang="hu-HU" sz="2000" i="1">
                                      <a:latin typeface="Cambria Math"/>
                                      <a:cs typeface="Times New Roman" panose="02020603050405020304" pitchFamily="18" charset="0"/>
                                      <a:sym typeface="Symbol" pitchFamily="18" charset="2"/>
                                    </a:rPr>
                                    <m:t>𝑡</m:t>
                                  </m:r>
                                </m:e>
                                <m:sub>
                                  <m:r>
                                    <a:rPr lang="en-US" altLang="hu-HU" sz="2000" i="1">
                                      <a:latin typeface="Cambria Math"/>
                                      <a:cs typeface="Times New Roman" panose="02020603050405020304" pitchFamily="18" charset="0"/>
                                      <a:sym typeface="Symbol" pitchFamily="18" charset="2"/>
                                    </a:rPr>
                                    <m:t>𝑖</m:t>
                                  </m:r>
                                </m:sub>
                              </m:sSub>
                            </m:e>
                          </m:d>
                        </m:e>
                        <m:sup>
                          <m:r>
                            <a:rPr lang="en-US" altLang="hu-HU" sz="2000" i="1">
                              <a:latin typeface="Cambria Math"/>
                              <a:cs typeface="Times New Roman" panose="02020603050405020304" pitchFamily="18" charset="0"/>
                              <a:sym typeface="Symbol" pitchFamily="18" charset="2"/>
                            </a:rPr>
                            <m:t>3</m:t>
                          </m:r>
                        </m:sup>
                      </m:sSup>
                      <m:r>
                        <a:rPr lang="en-US" altLang="hu-HU" sz="2000" i="1">
                          <a:latin typeface="Cambria Math"/>
                          <a:cs typeface="Times New Roman" panose="02020603050405020304" pitchFamily="18" charset="0"/>
                          <a:sym typeface="Symbol" pitchFamily="18" charset="2"/>
                        </a:rPr>
                        <m:t>+</m:t>
                      </m:r>
                      <m:sSub>
                        <m:sSubPr>
                          <m:ctrlPr>
                            <a:rPr lang="en-US" altLang="hu-HU" sz="2000" i="1">
                              <a:latin typeface="Cambria Math"/>
                              <a:cs typeface="Times New Roman" panose="02020603050405020304" pitchFamily="18" charset="0"/>
                              <a:sym typeface="Symbol" pitchFamily="18" charset="2"/>
                            </a:rPr>
                          </m:ctrlPr>
                        </m:sSubPr>
                        <m:e>
                          <m:r>
                            <a:rPr lang="en-US" altLang="hu-HU" sz="2000" b="1" i="1">
                              <a:latin typeface="Cambria Math"/>
                              <a:cs typeface="Times New Roman" panose="02020603050405020304" pitchFamily="18" charset="0"/>
                              <a:sym typeface="Symbol" pitchFamily="18" charset="2"/>
                            </a:rPr>
                            <m:t>𝒂</m:t>
                          </m:r>
                        </m:e>
                        <m:sub>
                          <m:r>
                            <a:rPr lang="en-US" altLang="hu-HU" sz="2000" i="1">
                              <a:latin typeface="Cambria Math"/>
                              <a:cs typeface="Times New Roman" panose="02020603050405020304" pitchFamily="18" charset="0"/>
                              <a:sym typeface="Symbol" pitchFamily="18" charset="2"/>
                            </a:rPr>
                            <m:t>2</m:t>
                          </m:r>
                        </m:sub>
                      </m:sSub>
                      <m:sSup>
                        <m:sSupPr>
                          <m:ctrlPr>
                            <a:rPr lang="en-US" altLang="hu-HU" sz="2000" i="1">
                              <a:latin typeface="Cambria Math"/>
                              <a:cs typeface="Times New Roman" panose="02020603050405020304" pitchFamily="18" charset="0"/>
                              <a:sym typeface="Symbol" pitchFamily="18" charset="2"/>
                            </a:rPr>
                          </m:ctrlPr>
                        </m:sSupPr>
                        <m:e>
                          <m:d>
                            <m:dPr>
                              <m:ctrlPr>
                                <a:rPr lang="en-US" altLang="hu-HU" sz="2000" i="1">
                                  <a:latin typeface="Cambria Math"/>
                                  <a:cs typeface="Times New Roman" panose="02020603050405020304" pitchFamily="18" charset="0"/>
                                  <a:sym typeface="Symbol" pitchFamily="18" charset="2"/>
                                </a:rPr>
                              </m:ctrlPr>
                            </m:dPr>
                            <m:e>
                              <m:sSub>
                                <m:sSubPr>
                                  <m:ctrlPr>
                                    <a:rPr lang="en-US" altLang="hu-HU" sz="2000" i="1">
                                      <a:latin typeface="Cambria Math"/>
                                      <a:cs typeface="Times New Roman" panose="02020603050405020304" pitchFamily="18" charset="0"/>
                                      <a:sym typeface="Symbol" pitchFamily="18" charset="2"/>
                                    </a:rPr>
                                  </m:ctrlPr>
                                </m:sSubPr>
                                <m:e>
                                  <m:r>
                                    <a:rPr lang="en-US" altLang="hu-HU" sz="2000" i="1">
                                      <a:latin typeface="Cambria Math"/>
                                      <a:cs typeface="Times New Roman" panose="02020603050405020304" pitchFamily="18" charset="0"/>
                                      <a:sym typeface="Symbol" pitchFamily="18" charset="2"/>
                                    </a:rPr>
                                    <m:t>𝑡</m:t>
                                  </m:r>
                                </m:e>
                                <m:sub>
                                  <m:r>
                                    <a:rPr lang="en-US" altLang="hu-HU" sz="2000" i="1">
                                      <a:latin typeface="Cambria Math"/>
                                      <a:cs typeface="Times New Roman" panose="02020603050405020304" pitchFamily="18" charset="0"/>
                                      <a:sym typeface="Symbol" pitchFamily="18" charset="2"/>
                                    </a:rPr>
                                    <m:t>𝑖</m:t>
                                  </m:r>
                                  <m:r>
                                    <a:rPr lang="en-US" altLang="hu-HU" sz="2000" i="1">
                                      <a:latin typeface="Cambria Math"/>
                                      <a:cs typeface="Times New Roman" panose="02020603050405020304" pitchFamily="18" charset="0"/>
                                      <a:sym typeface="Symbol" pitchFamily="18" charset="2"/>
                                    </a:rPr>
                                    <m:t>+</m:t>
                                  </m:r>
                                  <m:r>
                                    <a:rPr lang="en-US" altLang="hu-HU" sz="2000" i="1">
                                      <a:latin typeface="Cambria Math"/>
                                      <a:cs typeface="Times New Roman" panose="02020603050405020304" pitchFamily="18" charset="0"/>
                                      <a:sym typeface="Symbol" pitchFamily="18" charset="2"/>
                                    </a:rPr>
                                    <m:t>1</m:t>
                                  </m:r>
                                </m:sub>
                              </m:sSub>
                              <m:r>
                                <a:rPr lang="en-US" altLang="hu-HU" sz="2000" i="1">
                                  <a:latin typeface="Cambria Math"/>
                                  <a:cs typeface="Times New Roman" panose="02020603050405020304" pitchFamily="18" charset="0"/>
                                  <a:sym typeface="Symbol" pitchFamily="18" charset="2"/>
                                </a:rPr>
                                <m:t>−</m:t>
                              </m:r>
                              <m:sSub>
                                <m:sSubPr>
                                  <m:ctrlPr>
                                    <a:rPr lang="en-US" altLang="hu-HU" sz="2000" i="1">
                                      <a:latin typeface="Cambria Math"/>
                                      <a:cs typeface="Times New Roman" panose="02020603050405020304" pitchFamily="18" charset="0"/>
                                      <a:sym typeface="Symbol" pitchFamily="18" charset="2"/>
                                    </a:rPr>
                                  </m:ctrlPr>
                                </m:sSubPr>
                                <m:e>
                                  <m:r>
                                    <a:rPr lang="en-US" altLang="hu-HU" sz="2000" i="1">
                                      <a:latin typeface="Cambria Math"/>
                                      <a:cs typeface="Times New Roman" panose="02020603050405020304" pitchFamily="18" charset="0"/>
                                      <a:sym typeface="Symbol" pitchFamily="18" charset="2"/>
                                    </a:rPr>
                                    <m:t>𝑡</m:t>
                                  </m:r>
                                </m:e>
                                <m:sub>
                                  <m:r>
                                    <a:rPr lang="en-US" altLang="hu-HU" sz="2000" i="1">
                                      <a:latin typeface="Cambria Math"/>
                                      <a:cs typeface="Times New Roman" panose="02020603050405020304" pitchFamily="18" charset="0"/>
                                      <a:sym typeface="Symbol" pitchFamily="18" charset="2"/>
                                    </a:rPr>
                                    <m:t>𝑖</m:t>
                                  </m:r>
                                </m:sub>
                              </m:sSub>
                            </m:e>
                          </m:d>
                        </m:e>
                        <m:sup>
                          <m:r>
                            <a:rPr lang="en-US" altLang="hu-HU" sz="2000" i="1">
                              <a:latin typeface="Cambria Math"/>
                              <a:cs typeface="Times New Roman" panose="02020603050405020304" pitchFamily="18" charset="0"/>
                              <a:sym typeface="Symbol" pitchFamily="18" charset="2"/>
                            </a:rPr>
                            <m:t>2</m:t>
                          </m:r>
                        </m:sup>
                      </m:sSup>
                      <m:r>
                        <a:rPr lang="en-US" altLang="hu-HU" sz="2000" i="1">
                          <a:latin typeface="Cambria Math"/>
                          <a:cs typeface="Times New Roman" panose="02020603050405020304" pitchFamily="18" charset="0"/>
                          <a:sym typeface="Symbol" pitchFamily="18" charset="2"/>
                        </a:rPr>
                        <m:t>+</m:t>
                      </m:r>
                      <m:sSub>
                        <m:sSubPr>
                          <m:ctrlPr>
                            <a:rPr lang="en-US" altLang="hu-HU" sz="2000" i="1">
                              <a:latin typeface="Cambria Math"/>
                              <a:cs typeface="Times New Roman" panose="02020603050405020304" pitchFamily="18" charset="0"/>
                              <a:sym typeface="Symbol" pitchFamily="18" charset="2"/>
                            </a:rPr>
                          </m:ctrlPr>
                        </m:sSubPr>
                        <m:e>
                          <m:r>
                            <a:rPr lang="en-US" altLang="hu-HU" sz="2000" b="1" i="1">
                              <a:latin typeface="Cambria Math"/>
                              <a:cs typeface="Times New Roman" panose="02020603050405020304" pitchFamily="18" charset="0"/>
                              <a:sym typeface="Symbol" pitchFamily="18" charset="2"/>
                            </a:rPr>
                            <m:t>𝒂</m:t>
                          </m:r>
                        </m:e>
                        <m:sub>
                          <m:r>
                            <a:rPr lang="en-US" altLang="hu-HU" sz="2000" i="1">
                              <a:latin typeface="Cambria Math"/>
                              <a:cs typeface="Times New Roman" panose="02020603050405020304" pitchFamily="18" charset="0"/>
                              <a:sym typeface="Symbol" pitchFamily="18" charset="2"/>
                            </a:rPr>
                            <m:t>1</m:t>
                          </m:r>
                        </m:sub>
                      </m:sSub>
                      <m:d>
                        <m:dPr>
                          <m:ctrlPr>
                            <a:rPr lang="en-US" altLang="hu-HU" sz="2000" i="1">
                              <a:latin typeface="Cambria Math"/>
                              <a:cs typeface="Times New Roman" panose="02020603050405020304" pitchFamily="18" charset="0"/>
                              <a:sym typeface="Symbol" pitchFamily="18" charset="2"/>
                            </a:rPr>
                          </m:ctrlPr>
                        </m:dPr>
                        <m:e>
                          <m:sSub>
                            <m:sSubPr>
                              <m:ctrlPr>
                                <a:rPr lang="en-US" altLang="hu-HU" sz="2000" i="1">
                                  <a:latin typeface="Cambria Math"/>
                                  <a:cs typeface="Times New Roman" panose="02020603050405020304" pitchFamily="18" charset="0"/>
                                  <a:sym typeface="Symbol" pitchFamily="18" charset="2"/>
                                </a:rPr>
                              </m:ctrlPr>
                            </m:sSubPr>
                            <m:e>
                              <m:r>
                                <a:rPr lang="en-US" altLang="hu-HU" sz="2000" i="1">
                                  <a:latin typeface="Cambria Math"/>
                                  <a:cs typeface="Times New Roman" panose="02020603050405020304" pitchFamily="18" charset="0"/>
                                  <a:sym typeface="Symbol" pitchFamily="18" charset="2"/>
                                </a:rPr>
                                <m:t>𝑡</m:t>
                              </m:r>
                            </m:e>
                            <m:sub>
                              <m:r>
                                <a:rPr lang="en-US" altLang="hu-HU" sz="2000" i="1">
                                  <a:latin typeface="Cambria Math"/>
                                  <a:cs typeface="Times New Roman" panose="02020603050405020304" pitchFamily="18" charset="0"/>
                                  <a:sym typeface="Symbol" pitchFamily="18" charset="2"/>
                                </a:rPr>
                                <m:t>𝑖</m:t>
                              </m:r>
                              <m:r>
                                <a:rPr lang="en-US" altLang="hu-HU" sz="2000" i="1">
                                  <a:latin typeface="Cambria Math"/>
                                  <a:cs typeface="Times New Roman" panose="02020603050405020304" pitchFamily="18" charset="0"/>
                                  <a:sym typeface="Symbol" pitchFamily="18" charset="2"/>
                                </a:rPr>
                                <m:t>+</m:t>
                              </m:r>
                              <m:r>
                                <a:rPr lang="en-US" altLang="hu-HU" sz="2000" i="1">
                                  <a:latin typeface="Cambria Math"/>
                                  <a:cs typeface="Times New Roman" panose="02020603050405020304" pitchFamily="18" charset="0"/>
                                  <a:sym typeface="Symbol" pitchFamily="18" charset="2"/>
                                </a:rPr>
                                <m:t>1</m:t>
                              </m:r>
                            </m:sub>
                          </m:sSub>
                          <m:r>
                            <a:rPr lang="en-US" altLang="hu-HU" sz="2000" i="1">
                              <a:latin typeface="Cambria Math"/>
                              <a:cs typeface="Times New Roman" panose="02020603050405020304" pitchFamily="18" charset="0"/>
                              <a:sym typeface="Symbol" pitchFamily="18" charset="2"/>
                            </a:rPr>
                            <m:t>−</m:t>
                          </m:r>
                          <m:sSub>
                            <m:sSubPr>
                              <m:ctrlPr>
                                <a:rPr lang="en-US" altLang="hu-HU" sz="2000" i="1">
                                  <a:latin typeface="Cambria Math"/>
                                  <a:cs typeface="Times New Roman" panose="02020603050405020304" pitchFamily="18" charset="0"/>
                                  <a:sym typeface="Symbol" pitchFamily="18" charset="2"/>
                                </a:rPr>
                              </m:ctrlPr>
                            </m:sSubPr>
                            <m:e>
                              <m:r>
                                <a:rPr lang="en-US" altLang="hu-HU" sz="2000" i="1">
                                  <a:latin typeface="Cambria Math"/>
                                  <a:cs typeface="Times New Roman" panose="02020603050405020304" pitchFamily="18" charset="0"/>
                                  <a:sym typeface="Symbol" pitchFamily="18" charset="2"/>
                                </a:rPr>
                                <m:t>𝑡</m:t>
                              </m:r>
                            </m:e>
                            <m:sub>
                              <m:r>
                                <a:rPr lang="en-US" altLang="hu-HU" sz="2000" i="1">
                                  <a:latin typeface="Cambria Math"/>
                                  <a:cs typeface="Times New Roman" panose="02020603050405020304" pitchFamily="18" charset="0"/>
                                  <a:sym typeface="Symbol" pitchFamily="18" charset="2"/>
                                </a:rPr>
                                <m:t>𝑖</m:t>
                              </m:r>
                            </m:sub>
                          </m:sSub>
                        </m:e>
                      </m:d>
                      <m:r>
                        <a:rPr lang="en-US" altLang="hu-HU" sz="2000" i="1">
                          <a:latin typeface="Cambria Math"/>
                          <a:cs typeface="Times New Roman" panose="02020603050405020304" pitchFamily="18" charset="0"/>
                          <a:sym typeface="Symbol" pitchFamily="18" charset="2"/>
                        </a:rPr>
                        <m:t>+</m:t>
                      </m:r>
                      <m:sSub>
                        <m:sSubPr>
                          <m:ctrlPr>
                            <a:rPr lang="en-US" altLang="hu-HU" sz="2000" i="1">
                              <a:latin typeface="Cambria Math"/>
                              <a:cs typeface="Times New Roman" panose="02020603050405020304" pitchFamily="18" charset="0"/>
                              <a:sym typeface="Symbol" pitchFamily="18" charset="2"/>
                            </a:rPr>
                          </m:ctrlPr>
                        </m:sSubPr>
                        <m:e>
                          <m:r>
                            <a:rPr lang="en-US" altLang="hu-HU" sz="2000" b="1" i="1">
                              <a:latin typeface="Cambria Math"/>
                              <a:cs typeface="Times New Roman" panose="02020603050405020304" pitchFamily="18" charset="0"/>
                              <a:sym typeface="Symbol" pitchFamily="18" charset="2"/>
                            </a:rPr>
                            <m:t>𝒂</m:t>
                          </m:r>
                        </m:e>
                        <m:sub>
                          <m:r>
                            <a:rPr lang="en-US" altLang="hu-HU" sz="2000" i="1">
                              <a:latin typeface="Cambria Math"/>
                              <a:cs typeface="Times New Roman" panose="02020603050405020304" pitchFamily="18" charset="0"/>
                              <a:sym typeface="Symbol" pitchFamily="18" charset="2"/>
                            </a:rPr>
                            <m:t>0</m:t>
                          </m:r>
                        </m:sub>
                      </m:sSub>
                      <m:r>
                        <a:rPr lang="en-US" altLang="hu-HU" sz="2000" i="1">
                          <a:latin typeface="Cambria Math"/>
                          <a:cs typeface="Times New Roman" panose="02020603050405020304" pitchFamily="18" charset="0"/>
                          <a:sym typeface="Symbol" pitchFamily="18" charset="2"/>
                        </a:rPr>
                        <m:t>=</m:t>
                      </m:r>
                      <m:sSub>
                        <m:sSubPr>
                          <m:ctrlPr>
                            <a:rPr lang="en-US" altLang="hu-HU" sz="2000" i="1">
                              <a:solidFill>
                                <a:srgbClr val="7030A0"/>
                              </a:solidFill>
                              <a:latin typeface="Cambria Math"/>
                              <a:cs typeface="Times New Roman" panose="02020603050405020304" pitchFamily="18" charset="0"/>
                              <a:sym typeface="Symbol" pitchFamily="18" charset="2"/>
                            </a:rPr>
                          </m:ctrlPr>
                        </m:sSubPr>
                        <m:e>
                          <m:r>
                            <a:rPr lang="en-US" altLang="hu-HU" sz="2000" b="1" i="1">
                              <a:solidFill>
                                <a:srgbClr val="7030A0"/>
                              </a:solidFill>
                              <a:latin typeface="Cambria Math"/>
                              <a:cs typeface="Times New Roman" panose="02020603050405020304" pitchFamily="18" charset="0"/>
                              <a:sym typeface="Symbol" pitchFamily="18" charset="2"/>
                            </a:rPr>
                            <m:t>𝒑</m:t>
                          </m:r>
                        </m:e>
                        <m:sub>
                          <m:r>
                            <a:rPr lang="en-US" altLang="hu-HU" sz="2000" i="1">
                              <a:solidFill>
                                <a:srgbClr val="7030A0"/>
                              </a:solidFill>
                              <a:latin typeface="Cambria Math"/>
                              <a:cs typeface="Times New Roman" panose="02020603050405020304" pitchFamily="18" charset="0"/>
                              <a:sym typeface="Symbol" pitchFamily="18" charset="2"/>
                            </a:rPr>
                            <m:t>𝑖</m:t>
                          </m:r>
                          <m:r>
                            <a:rPr lang="en-US" altLang="hu-HU" sz="2000" i="1">
                              <a:solidFill>
                                <a:srgbClr val="7030A0"/>
                              </a:solidFill>
                              <a:latin typeface="Cambria Math"/>
                              <a:cs typeface="Times New Roman" panose="02020603050405020304" pitchFamily="18" charset="0"/>
                              <a:sym typeface="Symbol" pitchFamily="18" charset="2"/>
                            </a:rPr>
                            <m:t>+</m:t>
                          </m:r>
                          <m:r>
                            <a:rPr lang="en-US" altLang="hu-HU" sz="2000" i="1">
                              <a:solidFill>
                                <a:srgbClr val="7030A0"/>
                              </a:solidFill>
                              <a:latin typeface="Cambria Math"/>
                              <a:cs typeface="Times New Roman" panose="02020603050405020304" pitchFamily="18" charset="0"/>
                              <a:sym typeface="Symbol" pitchFamily="18" charset="2"/>
                            </a:rPr>
                            <m:t>1</m:t>
                          </m:r>
                        </m:sub>
                      </m:sSub>
                    </m:oMath>
                  </m:oMathPara>
                </a14:m>
                <a:endParaRPr lang="en-US" sz="2000" dirty="0"/>
              </a:p>
              <a:p>
                <a:pPr marL="266700" algn="l">
                  <a:spcBef>
                    <a:spcPts val="1200"/>
                  </a:spcBef>
                  <a:buClr>
                    <a:schemeClr val="accent2"/>
                  </a:buClr>
                  <a:buSzPct val="75000"/>
                  <a:defRPr/>
                </a:pPr>
                <a14:m>
                  <m:oMathPara xmlns:m="http://schemas.openxmlformats.org/officeDocument/2006/math">
                    <m:oMathParaPr>
                      <m:jc m:val="left"/>
                    </m:oMathParaPr>
                    <m:oMath xmlns:m="http://schemas.openxmlformats.org/officeDocument/2006/math">
                      <m:acc>
                        <m:accPr>
                          <m:chr m:val="̇"/>
                          <m:ctrlPr>
                            <a:rPr lang="en-US" altLang="hu-HU" sz="2000" b="1" i="1">
                              <a:latin typeface="Cambria Math"/>
                              <a:cs typeface="Times New Roman" panose="02020603050405020304" pitchFamily="18" charset="0"/>
                              <a:sym typeface="Symbol" pitchFamily="18" charset="2"/>
                            </a:rPr>
                          </m:ctrlPr>
                        </m:accPr>
                        <m:e>
                          <m:r>
                            <a:rPr lang="en-US" altLang="hu-HU" sz="2000" b="1" i="1">
                              <a:latin typeface="Cambria Math"/>
                              <a:cs typeface="Times New Roman" panose="02020603050405020304" pitchFamily="18" charset="0"/>
                              <a:sym typeface="Symbol" pitchFamily="18" charset="2"/>
                            </a:rPr>
                            <m:t>𝒓</m:t>
                          </m:r>
                        </m:e>
                      </m:acc>
                      <m:d>
                        <m:dPr>
                          <m:ctrlPr>
                            <a:rPr lang="en-US" altLang="hu-HU" sz="2000" i="1">
                              <a:latin typeface="Cambria Math"/>
                              <a:cs typeface="Times New Roman" panose="02020603050405020304" pitchFamily="18" charset="0"/>
                              <a:sym typeface="Symbol" pitchFamily="18" charset="2"/>
                            </a:rPr>
                          </m:ctrlPr>
                        </m:dPr>
                        <m:e>
                          <m:sSub>
                            <m:sSubPr>
                              <m:ctrlPr>
                                <a:rPr lang="en-US" altLang="hu-HU" sz="2000" i="1">
                                  <a:latin typeface="Cambria Math"/>
                                  <a:cs typeface="Times New Roman" panose="02020603050405020304" pitchFamily="18" charset="0"/>
                                  <a:sym typeface="Symbol" pitchFamily="18" charset="2"/>
                                </a:rPr>
                              </m:ctrlPr>
                            </m:sSubPr>
                            <m:e>
                              <m:r>
                                <a:rPr lang="en-US" altLang="hu-HU" sz="2000" i="1">
                                  <a:latin typeface="Cambria Math"/>
                                  <a:cs typeface="Times New Roman" panose="02020603050405020304" pitchFamily="18" charset="0"/>
                                  <a:sym typeface="Symbol" pitchFamily="18" charset="2"/>
                                </a:rPr>
                                <m:t>𝑡</m:t>
                              </m:r>
                            </m:e>
                            <m:sub>
                              <m:r>
                                <a:rPr lang="en-US" altLang="hu-HU" sz="2000" i="1">
                                  <a:latin typeface="Cambria Math"/>
                                  <a:cs typeface="Times New Roman" panose="02020603050405020304" pitchFamily="18" charset="0"/>
                                  <a:sym typeface="Symbol" pitchFamily="18" charset="2"/>
                                </a:rPr>
                                <m:t>𝑖</m:t>
                              </m:r>
                            </m:sub>
                          </m:sSub>
                        </m:e>
                      </m:d>
                      <m:r>
                        <a:rPr lang="en-US" altLang="hu-HU" sz="2000" i="1">
                          <a:latin typeface="Cambria Math"/>
                          <a:cs typeface="Times New Roman" panose="02020603050405020304" pitchFamily="18" charset="0"/>
                          <a:sym typeface="Symbol" pitchFamily="18" charset="2"/>
                        </a:rPr>
                        <m:t>=</m:t>
                      </m:r>
                      <m:sSub>
                        <m:sSubPr>
                          <m:ctrlPr>
                            <a:rPr lang="en-US" altLang="hu-HU" sz="2000" i="1">
                              <a:latin typeface="Cambria Math"/>
                              <a:cs typeface="Times New Roman" panose="02020603050405020304" pitchFamily="18" charset="0"/>
                              <a:sym typeface="Symbol" pitchFamily="18" charset="2"/>
                            </a:rPr>
                          </m:ctrlPr>
                        </m:sSubPr>
                        <m:e>
                          <m:r>
                            <a:rPr lang="en-US" altLang="hu-HU" sz="2000" b="1" i="1">
                              <a:latin typeface="Cambria Math"/>
                              <a:cs typeface="Times New Roman" panose="02020603050405020304" pitchFamily="18" charset="0"/>
                              <a:sym typeface="Symbol" pitchFamily="18" charset="2"/>
                            </a:rPr>
                            <m:t>𝒂</m:t>
                          </m:r>
                        </m:e>
                        <m:sub>
                          <m:r>
                            <a:rPr lang="en-US" altLang="hu-HU" sz="2000" i="1">
                              <a:latin typeface="Cambria Math"/>
                              <a:cs typeface="Times New Roman" panose="02020603050405020304" pitchFamily="18" charset="0"/>
                              <a:sym typeface="Symbol" pitchFamily="18" charset="2"/>
                            </a:rPr>
                            <m:t>1</m:t>
                          </m:r>
                        </m:sub>
                      </m:sSub>
                      <m:r>
                        <a:rPr lang="en-US" altLang="hu-HU" sz="2000" i="1">
                          <a:latin typeface="Cambria Math"/>
                          <a:cs typeface="Times New Roman" panose="02020603050405020304" pitchFamily="18" charset="0"/>
                          <a:sym typeface="Symbol" pitchFamily="18" charset="2"/>
                        </a:rPr>
                        <m:t>=</m:t>
                      </m:r>
                      <m:sSub>
                        <m:sSubPr>
                          <m:ctrlPr>
                            <a:rPr lang="en-US" altLang="hu-HU" sz="2000" i="1">
                              <a:solidFill>
                                <a:srgbClr val="FF0000"/>
                              </a:solidFill>
                              <a:latin typeface="Cambria Math"/>
                              <a:cs typeface="Times New Roman" panose="02020603050405020304" pitchFamily="18" charset="0"/>
                              <a:sym typeface="Symbol" pitchFamily="18" charset="2"/>
                            </a:rPr>
                          </m:ctrlPr>
                        </m:sSubPr>
                        <m:e>
                          <m:r>
                            <a:rPr lang="en-US" altLang="hu-HU" sz="2000" b="1" i="1">
                              <a:solidFill>
                                <a:srgbClr val="FF0000"/>
                              </a:solidFill>
                              <a:latin typeface="Cambria Math"/>
                              <a:cs typeface="Times New Roman" panose="02020603050405020304" pitchFamily="18" charset="0"/>
                              <a:sym typeface="Symbol" pitchFamily="18" charset="2"/>
                            </a:rPr>
                            <m:t>𝒗</m:t>
                          </m:r>
                        </m:e>
                        <m:sub>
                          <m:r>
                            <a:rPr lang="en-US" altLang="hu-HU" sz="2000" i="1">
                              <a:solidFill>
                                <a:srgbClr val="FF0000"/>
                              </a:solidFill>
                              <a:latin typeface="Cambria Math"/>
                              <a:cs typeface="Times New Roman" panose="02020603050405020304" pitchFamily="18" charset="0"/>
                              <a:sym typeface="Symbol" pitchFamily="18" charset="2"/>
                            </a:rPr>
                            <m:t>𝑖</m:t>
                          </m:r>
                        </m:sub>
                      </m:sSub>
                    </m:oMath>
                  </m:oMathPara>
                </a14:m>
                <a:endParaRPr lang="en-US" sz="2000" dirty="0"/>
              </a:p>
              <a:p>
                <a:pPr marL="266700" algn="l">
                  <a:spcBef>
                    <a:spcPts val="1200"/>
                  </a:spcBef>
                  <a:buClr>
                    <a:schemeClr val="accent2"/>
                  </a:buClr>
                  <a:buSzPct val="75000"/>
                  <a:defRPr/>
                </a:pPr>
                <a14:m>
                  <m:oMathPara xmlns:m="http://schemas.openxmlformats.org/officeDocument/2006/math">
                    <m:oMathParaPr>
                      <m:jc m:val="left"/>
                    </m:oMathParaPr>
                    <m:oMath xmlns:m="http://schemas.openxmlformats.org/officeDocument/2006/math">
                      <m:acc>
                        <m:accPr>
                          <m:chr m:val="̇"/>
                          <m:ctrlPr>
                            <a:rPr lang="en-US" altLang="hu-HU" sz="2000" b="1" i="1">
                              <a:latin typeface="Cambria Math"/>
                              <a:cs typeface="Times New Roman" panose="02020603050405020304" pitchFamily="18" charset="0"/>
                              <a:sym typeface="Symbol" pitchFamily="18" charset="2"/>
                            </a:rPr>
                          </m:ctrlPr>
                        </m:accPr>
                        <m:e>
                          <m:r>
                            <a:rPr lang="en-US" altLang="hu-HU" sz="2000" b="1" i="1">
                              <a:latin typeface="Cambria Math"/>
                              <a:cs typeface="Times New Roman" panose="02020603050405020304" pitchFamily="18" charset="0"/>
                              <a:sym typeface="Symbol" pitchFamily="18" charset="2"/>
                            </a:rPr>
                            <m:t>𝒓</m:t>
                          </m:r>
                        </m:e>
                      </m:acc>
                      <m:d>
                        <m:dPr>
                          <m:ctrlPr>
                            <a:rPr lang="en-US" altLang="hu-HU" sz="2000" i="1">
                              <a:latin typeface="Cambria Math"/>
                              <a:cs typeface="Times New Roman" panose="02020603050405020304" pitchFamily="18" charset="0"/>
                              <a:sym typeface="Symbol" pitchFamily="18" charset="2"/>
                            </a:rPr>
                          </m:ctrlPr>
                        </m:dPr>
                        <m:e>
                          <m:sSub>
                            <m:sSubPr>
                              <m:ctrlPr>
                                <a:rPr lang="en-US" altLang="hu-HU" sz="2000" i="1">
                                  <a:latin typeface="Cambria Math"/>
                                  <a:cs typeface="Times New Roman" panose="02020603050405020304" pitchFamily="18" charset="0"/>
                                  <a:sym typeface="Symbol" pitchFamily="18" charset="2"/>
                                </a:rPr>
                              </m:ctrlPr>
                            </m:sSubPr>
                            <m:e>
                              <m:r>
                                <a:rPr lang="en-US" altLang="hu-HU" sz="2000" i="1">
                                  <a:latin typeface="Cambria Math"/>
                                  <a:cs typeface="Times New Roman" panose="02020603050405020304" pitchFamily="18" charset="0"/>
                                  <a:sym typeface="Symbol" pitchFamily="18" charset="2"/>
                                </a:rPr>
                                <m:t>𝑡</m:t>
                              </m:r>
                            </m:e>
                            <m:sub>
                              <m:r>
                                <a:rPr lang="en-US" altLang="hu-HU" sz="2000" i="1">
                                  <a:latin typeface="Cambria Math"/>
                                  <a:cs typeface="Times New Roman" panose="02020603050405020304" pitchFamily="18" charset="0"/>
                                  <a:sym typeface="Symbol" pitchFamily="18" charset="2"/>
                                </a:rPr>
                                <m:t>𝑖</m:t>
                              </m:r>
                              <m:r>
                                <a:rPr lang="en-US" altLang="hu-HU" sz="2000" i="1">
                                  <a:latin typeface="Cambria Math"/>
                                  <a:cs typeface="Times New Roman" panose="02020603050405020304" pitchFamily="18" charset="0"/>
                                  <a:sym typeface="Symbol" pitchFamily="18" charset="2"/>
                                </a:rPr>
                                <m:t>+</m:t>
                              </m:r>
                              <m:r>
                                <a:rPr lang="en-US" altLang="hu-HU" sz="2000" i="1">
                                  <a:latin typeface="Cambria Math"/>
                                  <a:cs typeface="Times New Roman" panose="02020603050405020304" pitchFamily="18" charset="0"/>
                                  <a:sym typeface="Symbol" pitchFamily="18" charset="2"/>
                                </a:rPr>
                                <m:t>1</m:t>
                              </m:r>
                            </m:sub>
                          </m:sSub>
                        </m:e>
                      </m:d>
                      <m:r>
                        <a:rPr lang="en-US" altLang="hu-HU" sz="2000" i="1">
                          <a:latin typeface="Cambria Math"/>
                          <a:cs typeface="Times New Roman" panose="02020603050405020304" pitchFamily="18" charset="0"/>
                          <a:sym typeface="Symbol" pitchFamily="18" charset="2"/>
                        </a:rPr>
                        <m:t>=</m:t>
                      </m:r>
                      <m:r>
                        <a:rPr lang="en-US" altLang="hu-HU" sz="2000" i="1">
                          <a:latin typeface="Cambria Math"/>
                          <a:cs typeface="Times New Roman" panose="02020603050405020304" pitchFamily="18" charset="0"/>
                          <a:sym typeface="Symbol" pitchFamily="18" charset="2"/>
                        </a:rPr>
                        <m:t>3</m:t>
                      </m:r>
                      <m:sSub>
                        <m:sSubPr>
                          <m:ctrlPr>
                            <a:rPr lang="en-US" altLang="hu-HU" sz="2000" i="1">
                              <a:latin typeface="Cambria Math"/>
                              <a:cs typeface="Times New Roman" panose="02020603050405020304" pitchFamily="18" charset="0"/>
                              <a:sym typeface="Symbol" pitchFamily="18" charset="2"/>
                            </a:rPr>
                          </m:ctrlPr>
                        </m:sSubPr>
                        <m:e>
                          <m:r>
                            <a:rPr lang="en-US" altLang="hu-HU" sz="2000" b="1" i="1">
                              <a:latin typeface="Cambria Math"/>
                              <a:cs typeface="Times New Roman" panose="02020603050405020304" pitchFamily="18" charset="0"/>
                              <a:sym typeface="Symbol" pitchFamily="18" charset="2"/>
                            </a:rPr>
                            <m:t>𝒂</m:t>
                          </m:r>
                        </m:e>
                        <m:sub>
                          <m:r>
                            <a:rPr lang="en-US" altLang="hu-HU" sz="2000" i="1">
                              <a:latin typeface="Cambria Math"/>
                              <a:cs typeface="Times New Roman" panose="02020603050405020304" pitchFamily="18" charset="0"/>
                              <a:sym typeface="Symbol" pitchFamily="18" charset="2"/>
                            </a:rPr>
                            <m:t>3</m:t>
                          </m:r>
                        </m:sub>
                      </m:sSub>
                      <m:sSup>
                        <m:sSupPr>
                          <m:ctrlPr>
                            <a:rPr lang="en-US" altLang="hu-HU" sz="2000" i="1">
                              <a:latin typeface="Cambria Math"/>
                              <a:cs typeface="Times New Roman" panose="02020603050405020304" pitchFamily="18" charset="0"/>
                              <a:sym typeface="Symbol" pitchFamily="18" charset="2"/>
                            </a:rPr>
                          </m:ctrlPr>
                        </m:sSupPr>
                        <m:e>
                          <m:d>
                            <m:dPr>
                              <m:ctrlPr>
                                <a:rPr lang="en-US" altLang="hu-HU" sz="2000" i="1">
                                  <a:latin typeface="Cambria Math"/>
                                  <a:cs typeface="Times New Roman" panose="02020603050405020304" pitchFamily="18" charset="0"/>
                                  <a:sym typeface="Symbol" pitchFamily="18" charset="2"/>
                                </a:rPr>
                              </m:ctrlPr>
                            </m:dPr>
                            <m:e>
                              <m:sSub>
                                <m:sSubPr>
                                  <m:ctrlPr>
                                    <a:rPr lang="en-US" altLang="hu-HU" sz="2000" i="1">
                                      <a:latin typeface="Cambria Math"/>
                                      <a:cs typeface="Times New Roman" panose="02020603050405020304" pitchFamily="18" charset="0"/>
                                      <a:sym typeface="Symbol" pitchFamily="18" charset="2"/>
                                    </a:rPr>
                                  </m:ctrlPr>
                                </m:sSubPr>
                                <m:e>
                                  <m:r>
                                    <a:rPr lang="en-US" altLang="hu-HU" sz="2000" i="1">
                                      <a:latin typeface="Cambria Math"/>
                                      <a:cs typeface="Times New Roman" panose="02020603050405020304" pitchFamily="18" charset="0"/>
                                      <a:sym typeface="Symbol" pitchFamily="18" charset="2"/>
                                    </a:rPr>
                                    <m:t>𝑡</m:t>
                                  </m:r>
                                </m:e>
                                <m:sub>
                                  <m:r>
                                    <a:rPr lang="en-US" altLang="hu-HU" sz="2000" i="1">
                                      <a:latin typeface="Cambria Math"/>
                                      <a:cs typeface="Times New Roman" panose="02020603050405020304" pitchFamily="18" charset="0"/>
                                      <a:sym typeface="Symbol" pitchFamily="18" charset="2"/>
                                    </a:rPr>
                                    <m:t>𝑖</m:t>
                                  </m:r>
                                  <m:r>
                                    <a:rPr lang="en-US" altLang="hu-HU" sz="2000" i="1">
                                      <a:latin typeface="Cambria Math"/>
                                      <a:cs typeface="Times New Roman" panose="02020603050405020304" pitchFamily="18" charset="0"/>
                                      <a:sym typeface="Symbol" pitchFamily="18" charset="2"/>
                                    </a:rPr>
                                    <m:t>+</m:t>
                                  </m:r>
                                  <m:r>
                                    <a:rPr lang="en-US" altLang="hu-HU" sz="2000" i="1">
                                      <a:latin typeface="Cambria Math"/>
                                      <a:cs typeface="Times New Roman" panose="02020603050405020304" pitchFamily="18" charset="0"/>
                                      <a:sym typeface="Symbol" pitchFamily="18" charset="2"/>
                                    </a:rPr>
                                    <m:t>1</m:t>
                                  </m:r>
                                </m:sub>
                              </m:sSub>
                              <m:r>
                                <a:rPr lang="en-US" altLang="hu-HU" sz="2000" i="1">
                                  <a:latin typeface="Cambria Math"/>
                                  <a:cs typeface="Times New Roman" panose="02020603050405020304" pitchFamily="18" charset="0"/>
                                  <a:sym typeface="Symbol" pitchFamily="18" charset="2"/>
                                </a:rPr>
                                <m:t>−</m:t>
                              </m:r>
                              <m:sSub>
                                <m:sSubPr>
                                  <m:ctrlPr>
                                    <a:rPr lang="en-US" altLang="hu-HU" sz="2000" i="1">
                                      <a:latin typeface="Cambria Math"/>
                                      <a:cs typeface="Times New Roman" panose="02020603050405020304" pitchFamily="18" charset="0"/>
                                      <a:sym typeface="Symbol" pitchFamily="18" charset="2"/>
                                    </a:rPr>
                                  </m:ctrlPr>
                                </m:sSubPr>
                                <m:e>
                                  <m:r>
                                    <a:rPr lang="en-US" altLang="hu-HU" sz="2000" i="1">
                                      <a:latin typeface="Cambria Math"/>
                                      <a:cs typeface="Times New Roman" panose="02020603050405020304" pitchFamily="18" charset="0"/>
                                      <a:sym typeface="Symbol" pitchFamily="18" charset="2"/>
                                    </a:rPr>
                                    <m:t>𝑡</m:t>
                                  </m:r>
                                </m:e>
                                <m:sub>
                                  <m:r>
                                    <a:rPr lang="en-US" altLang="hu-HU" sz="2000" i="1">
                                      <a:latin typeface="Cambria Math"/>
                                      <a:cs typeface="Times New Roman" panose="02020603050405020304" pitchFamily="18" charset="0"/>
                                      <a:sym typeface="Symbol" pitchFamily="18" charset="2"/>
                                    </a:rPr>
                                    <m:t>𝑖</m:t>
                                  </m:r>
                                </m:sub>
                              </m:sSub>
                            </m:e>
                          </m:d>
                        </m:e>
                        <m:sup>
                          <m:r>
                            <a:rPr lang="en-US" altLang="hu-HU" sz="2000" i="1">
                              <a:latin typeface="Cambria Math"/>
                              <a:cs typeface="Times New Roman" panose="02020603050405020304" pitchFamily="18" charset="0"/>
                              <a:sym typeface="Symbol" pitchFamily="18" charset="2"/>
                            </a:rPr>
                            <m:t>2</m:t>
                          </m:r>
                        </m:sup>
                      </m:sSup>
                      <m:r>
                        <a:rPr lang="en-US" altLang="hu-HU" sz="2000" i="1">
                          <a:latin typeface="Cambria Math"/>
                          <a:cs typeface="Times New Roman" panose="02020603050405020304" pitchFamily="18" charset="0"/>
                          <a:sym typeface="Symbol" pitchFamily="18" charset="2"/>
                        </a:rPr>
                        <m:t>+</m:t>
                      </m:r>
                      <m:r>
                        <a:rPr lang="en-US" altLang="hu-HU" sz="2000" i="1">
                          <a:latin typeface="Cambria Math"/>
                          <a:cs typeface="Times New Roman" panose="02020603050405020304" pitchFamily="18" charset="0"/>
                          <a:sym typeface="Symbol" pitchFamily="18" charset="2"/>
                        </a:rPr>
                        <m:t>2</m:t>
                      </m:r>
                      <m:sSub>
                        <m:sSubPr>
                          <m:ctrlPr>
                            <a:rPr lang="en-US" altLang="hu-HU" sz="2000" i="1">
                              <a:latin typeface="Cambria Math"/>
                              <a:cs typeface="Times New Roman" panose="02020603050405020304" pitchFamily="18" charset="0"/>
                              <a:sym typeface="Symbol" pitchFamily="18" charset="2"/>
                            </a:rPr>
                          </m:ctrlPr>
                        </m:sSubPr>
                        <m:e>
                          <m:r>
                            <a:rPr lang="en-US" altLang="hu-HU" sz="2000" b="1" i="1">
                              <a:latin typeface="Cambria Math"/>
                              <a:cs typeface="Times New Roman" panose="02020603050405020304" pitchFamily="18" charset="0"/>
                              <a:sym typeface="Symbol" pitchFamily="18" charset="2"/>
                            </a:rPr>
                            <m:t>𝒂</m:t>
                          </m:r>
                        </m:e>
                        <m:sub>
                          <m:r>
                            <a:rPr lang="en-US" altLang="hu-HU" sz="2000" i="1">
                              <a:latin typeface="Cambria Math"/>
                              <a:cs typeface="Times New Roman" panose="02020603050405020304" pitchFamily="18" charset="0"/>
                              <a:sym typeface="Symbol" pitchFamily="18" charset="2"/>
                            </a:rPr>
                            <m:t>2</m:t>
                          </m:r>
                        </m:sub>
                      </m:sSub>
                      <m:d>
                        <m:dPr>
                          <m:ctrlPr>
                            <a:rPr lang="en-US" altLang="hu-HU" sz="2000" i="1">
                              <a:latin typeface="Cambria Math"/>
                              <a:cs typeface="Times New Roman" panose="02020603050405020304" pitchFamily="18" charset="0"/>
                              <a:sym typeface="Symbol" pitchFamily="18" charset="2"/>
                            </a:rPr>
                          </m:ctrlPr>
                        </m:dPr>
                        <m:e>
                          <m:sSub>
                            <m:sSubPr>
                              <m:ctrlPr>
                                <a:rPr lang="en-US" altLang="hu-HU" sz="2000" i="1">
                                  <a:latin typeface="Cambria Math"/>
                                  <a:cs typeface="Times New Roman" panose="02020603050405020304" pitchFamily="18" charset="0"/>
                                  <a:sym typeface="Symbol" pitchFamily="18" charset="2"/>
                                </a:rPr>
                              </m:ctrlPr>
                            </m:sSubPr>
                            <m:e>
                              <m:r>
                                <a:rPr lang="en-US" altLang="hu-HU" sz="2000" i="1">
                                  <a:latin typeface="Cambria Math"/>
                                  <a:cs typeface="Times New Roman" panose="02020603050405020304" pitchFamily="18" charset="0"/>
                                  <a:sym typeface="Symbol" pitchFamily="18" charset="2"/>
                                </a:rPr>
                                <m:t>𝑡</m:t>
                              </m:r>
                            </m:e>
                            <m:sub>
                              <m:r>
                                <a:rPr lang="en-US" altLang="hu-HU" sz="2000" i="1">
                                  <a:latin typeface="Cambria Math"/>
                                  <a:cs typeface="Times New Roman" panose="02020603050405020304" pitchFamily="18" charset="0"/>
                                  <a:sym typeface="Symbol" pitchFamily="18" charset="2"/>
                                </a:rPr>
                                <m:t>𝑖</m:t>
                              </m:r>
                              <m:r>
                                <a:rPr lang="en-US" altLang="hu-HU" sz="2000" i="1">
                                  <a:latin typeface="Cambria Math"/>
                                  <a:cs typeface="Times New Roman" panose="02020603050405020304" pitchFamily="18" charset="0"/>
                                  <a:sym typeface="Symbol" pitchFamily="18" charset="2"/>
                                </a:rPr>
                                <m:t>+</m:t>
                              </m:r>
                              <m:r>
                                <a:rPr lang="en-US" altLang="hu-HU" sz="2000" i="1">
                                  <a:latin typeface="Cambria Math"/>
                                  <a:cs typeface="Times New Roman" panose="02020603050405020304" pitchFamily="18" charset="0"/>
                                  <a:sym typeface="Symbol" pitchFamily="18" charset="2"/>
                                </a:rPr>
                                <m:t>1</m:t>
                              </m:r>
                            </m:sub>
                          </m:sSub>
                          <m:r>
                            <a:rPr lang="en-US" altLang="hu-HU" sz="2000" i="1">
                              <a:latin typeface="Cambria Math"/>
                              <a:cs typeface="Times New Roman" panose="02020603050405020304" pitchFamily="18" charset="0"/>
                              <a:sym typeface="Symbol" pitchFamily="18" charset="2"/>
                            </a:rPr>
                            <m:t>−</m:t>
                          </m:r>
                          <m:sSub>
                            <m:sSubPr>
                              <m:ctrlPr>
                                <a:rPr lang="en-US" altLang="hu-HU" sz="2000" i="1">
                                  <a:latin typeface="Cambria Math"/>
                                  <a:cs typeface="Times New Roman" panose="02020603050405020304" pitchFamily="18" charset="0"/>
                                  <a:sym typeface="Symbol" pitchFamily="18" charset="2"/>
                                </a:rPr>
                              </m:ctrlPr>
                            </m:sSubPr>
                            <m:e>
                              <m:r>
                                <a:rPr lang="en-US" altLang="hu-HU" sz="2000" i="1">
                                  <a:latin typeface="Cambria Math"/>
                                  <a:cs typeface="Times New Roman" panose="02020603050405020304" pitchFamily="18" charset="0"/>
                                  <a:sym typeface="Symbol" pitchFamily="18" charset="2"/>
                                </a:rPr>
                                <m:t>𝑡</m:t>
                              </m:r>
                            </m:e>
                            <m:sub>
                              <m:r>
                                <a:rPr lang="en-US" altLang="hu-HU" sz="2000" i="1">
                                  <a:latin typeface="Cambria Math"/>
                                  <a:cs typeface="Times New Roman" panose="02020603050405020304" pitchFamily="18" charset="0"/>
                                  <a:sym typeface="Symbol" pitchFamily="18" charset="2"/>
                                </a:rPr>
                                <m:t>𝑖</m:t>
                              </m:r>
                            </m:sub>
                          </m:sSub>
                        </m:e>
                      </m:d>
                      <m:r>
                        <a:rPr lang="en-US" altLang="hu-HU" sz="2000" i="1">
                          <a:latin typeface="Cambria Math"/>
                          <a:cs typeface="Times New Roman" panose="02020603050405020304" pitchFamily="18" charset="0"/>
                          <a:sym typeface="Symbol" pitchFamily="18" charset="2"/>
                        </a:rPr>
                        <m:t>+</m:t>
                      </m:r>
                      <m:sSub>
                        <m:sSubPr>
                          <m:ctrlPr>
                            <a:rPr lang="en-US" altLang="hu-HU" sz="2000" i="1">
                              <a:latin typeface="Cambria Math"/>
                              <a:cs typeface="Times New Roman" panose="02020603050405020304" pitchFamily="18" charset="0"/>
                              <a:sym typeface="Symbol" pitchFamily="18" charset="2"/>
                            </a:rPr>
                          </m:ctrlPr>
                        </m:sSubPr>
                        <m:e>
                          <m:r>
                            <a:rPr lang="en-US" altLang="hu-HU" sz="2000" b="1" i="1">
                              <a:latin typeface="Cambria Math"/>
                              <a:cs typeface="Times New Roman" panose="02020603050405020304" pitchFamily="18" charset="0"/>
                              <a:sym typeface="Symbol" pitchFamily="18" charset="2"/>
                            </a:rPr>
                            <m:t>𝒂</m:t>
                          </m:r>
                        </m:e>
                        <m:sub>
                          <m:r>
                            <a:rPr lang="en-US" altLang="hu-HU" sz="2000" i="1">
                              <a:latin typeface="Cambria Math"/>
                              <a:cs typeface="Times New Roman" panose="02020603050405020304" pitchFamily="18" charset="0"/>
                              <a:sym typeface="Symbol" pitchFamily="18" charset="2"/>
                            </a:rPr>
                            <m:t>1</m:t>
                          </m:r>
                        </m:sub>
                      </m:sSub>
                      <m:r>
                        <a:rPr lang="en-US" altLang="hu-HU" sz="2000" i="1">
                          <a:latin typeface="Cambria Math"/>
                          <a:cs typeface="Times New Roman" panose="02020603050405020304" pitchFamily="18" charset="0"/>
                          <a:sym typeface="Symbol" pitchFamily="18" charset="2"/>
                        </a:rPr>
                        <m:t>=</m:t>
                      </m:r>
                      <m:sSub>
                        <m:sSubPr>
                          <m:ctrlPr>
                            <a:rPr lang="en-US" altLang="hu-HU" sz="2000" i="1">
                              <a:solidFill>
                                <a:srgbClr val="FF0000"/>
                              </a:solidFill>
                              <a:latin typeface="Cambria Math"/>
                              <a:cs typeface="Times New Roman" panose="02020603050405020304" pitchFamily="18" charset="0"/>
                              <a:sym typeface="Symbol" pitchFamily="18" charset="2"/>
                            </a:rPr>
                          </m:ctrlPr>
                        </m:sSubPr>
                        <m:e>
                          <m:r>
                            <a:rPr lang="en-US" altLang="hu-HU" sz="2000" b="1" i="1">
                              <a:solidFill>
                                <a:srgbClr val="FF0000"/>
                              </a:solidFill>
                              <a:latin typeface="Cambria Math"/>
                              <a:cs typeface="Times New Roman" panose="02020603050405020304" pitchFamily="18" charset="0"/>
                              <a:sym typeface="Symbol" pitchFamily="18" charset="2"/>
                            </a:rPr>
                            <m:t>𝒗</m:t>
                          </m:r>
                        </m:e>
                        <m:sub>
                          <m:r>
                            <a:rPr lang="en-US" altLang="hu-HU" sz="2000" i="1">
                              <a:solidFill>
                                <a:srgbClr val="FF0000"/>
                              </a:solidFill>
                              <a:latin typeface="Cambria Math"/>
                              <a:cs typeface="Times New Roman" panose="02020603050405020304" pitchFamily="18" charset="0"/>
                              <a:sym typeface="Symbol" pitchFamily="18" charset="2"/>
                            </a:rPr>
                            <m:t>𝑖</m:t>
                          </m:r>
                          <m:r>
                            <a:rPr lang="en-US" altLang="hu-HU" sz="2000" i="1">
                              <a:solidFill>
                                <a:srgbClr val="FF0000"/>
                              </a:solidFill>
                              <a:latin typeface="Cambria Math"/>
                              <a:cs typeface="Times New Roman" panose="02020603050405020304" pitchFamily="18" charset="0"/>
                              <a:sym typeface="Symbol" pitchFamily="18" charset="2"/>
                            </a:rPr>
                            <m:t>+</m:t>
                          </m:r>
                          <m:r>
                            <a:rPr lang="en-US" altLang="hu-HU" sz="2000" i="1">
                              <a:solidFill>
                                <a:srgbClr val="FF0000"/>
                              </a:solidFill>
                              <a:latin typeface="Cambria Math"/>
                              <a:cs typeface="Times New Roman" panose="02020603050405020304" pitchFamily="18" charset="0"/>
                              <a:sym typeface="Symbol" pitchFamily="18" charset="2"/>
                            </a:rPr>
                            <m:t>1</m:t>
                          </m:r>
                        </m:sub>
                      </m:sSub>
                    </m:oMath>
                  </m:oMathPara>
                </a14:m>
                <a:endParaRPr lang="en-US" sz="2000" dirty="0"/>
              </a:p>
            </p:txBody>
          </p:sp>
        </mc:Choice>
        <mc:Fallback xmlns="">
          <p:sp>
            <p:nvSpPr>
              <p:cNvPr id="17" name="Téglalap 16"/>
              <p:cNvSpPr>
                <a:spLocks noRot="1" noChangeAspect="1" noMove="1" noResize="1" noEditPoints="1" noAdjustHandles="1" noChangeArrowheads="1" noChangeShapeType="1" noTextEdit="1"/>
              </p:cNvSpPr>
              <p:nvPr/>
            </p:nvSpPr>
            <p:spPr>
              <a:xfrm>
                <a:off x="310480" y="3775708"/>
                <a:ext cx="8798024" cy="1316322"/>
              </a:xfrm>
              <a:prstGeom prst="rect">
                <a:avLst/>
              </a:prstGeom>
              <a:blipFill rotWithShape="1">
                <a:blip r:embed="rId16"/>
                <a:stretch>
                  <a:fillRect/>
                </a:stretch>
              </a:blipFill>
            </p:spPr>
            <p:txBody>
              <a:bodyPr/>
              <a:lstStyle/>
              <a:p>
                <a:r>
                  <a:rPr lang="en-US">
                    <a:noFill/>
                  </a:rPr>
                  <a:t> </a:t>
                </a:r>
              </a:p>
            </p:txBody>
          </p:sp>
        </mc:Fallback>
      </mc:AlternateContent>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9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1" grpId="0" animBg="1"/>
      <p:bldP spid="12" grpId="0"/>
      <p:bldP spid="13" grpId="0"/>
      <p:bldP spid="15"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6" name="Freeform 2056"/>
          <p:cNvSpPr>
            <a:spLocks/>
          </p:cNvSpPr>
          <p:nvPr/>
        </p:nvSpPr>
        <p:spPr bwMode="auto">
          <a:xfrm>
            <a:off x="1524001" y="4171950"/>
            <a:ext cx="320675" cy="285750"/>
          </a:xfrm>
          <a:custGeom>
            <a:avLst/>
            <a:gdLst>
              <a:gd name="T0" fmla="*/ 2147483647 w 407"/>
              <a:gd name="T1" fmla="*/ 0 h 528"/>
              <a:gd name="T2" fmla="*/ 2147483647 w 407"/>
              <a:gd name="T3" fmla="*/ 2147483647 h 528"/>
              <a:gd name="T4" fmla="*/ 2147483647 w 407"/>
              <a:gd name="T5" fmla="*/ 2147483647 h 528"/>
              <a:gd name="T6" fmla="*/ 2147483647 w 407"/>
              <a:gd name="T7" fmla="*/ 2147483647 h 528"/>
              <a:gd name="T8" fmla="*/ 2147483647 w 407"/>
              <a:gd name="T9" fmla="*/ 2147483647 h 528"/>
              <a:gd name="T10" fmla="*/ 2147483647 w 407"/>
              <a:gd name="T11" fmla="*/ 2147483647 h 528"/>
              <a:gd name="T12" fmla="*/ 2147483647 w 407"/>
              <a:gd name="T13" fmla="*/ 0 h 528"/>
              <a:gd name="T14" fmla="*/ 0 60000 65536"/>
              <a:gd name="T15" fmla="*/ 0 60000 65536"/>
              <a:gd name="T16" fmla="*/ 0 60000 65536"/>
              <a:gd name="T17" fmla="*/ 0 60000 65536"/>
              <a:gd name="T18" fmla="*/ 0 60000 65536"/>
              <a:gd name="T19" fmla="*/ 0 60000 65536"/>
              <a:gd name="T20" fmla="*/ 0 60000 65536"/>
              <a:gd name="T21" fmla="*/ 0 w 407"/>
              <a:gd name="T22" fmla="*/ 0 h 528"/>
              <a:gd name="T23" fmla="*/ 407 w 407"/>
              <a:gd name="T24" fmla="*/ 528 h 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7" h="528">
                <a:moveTo>
                  <a:pt x="205" y="0"/>
                </a:moveTo>
                <a:cubicBezTo>
                  <a:pt x="176" y="2"/>
                  <a:pt x="159" y="150"/>
                  <a:pt x="127" y="206"/>
                </a:cubicBezTo>
                <a:cubicBezTo>
                  <a:pt x="95" y="262"/>
                  <a:pt x="0" y="282"/>
                  <a:pt x="13" y="336"/>
                </a:cubicBezTo>
                <a:cubicBezTo>
                  <a:pt x="26" y="390"/>
                  <a:pt x="141" y="528"/>
                  <a:pt x="205" y="528"/>
                </a:cubicBezTo>
                <a:cubicBezTo>
                  <a:pt x="269" y="528"/>
                  <a:pt x="387" y="389"/>
                  <a:pt x="397" y="336"/>
                </a:cubicBezTo>
                <a:cubicBezTo>
                  <a:pt x="407" y="283"/>
                  <a:pt x="296" y="267"/>
                  <a:pt x="264" y="211"/>
                </a:cubicBezTo>
                <a:cubicBezTo>
                  <a:pt x="232" y="155"/>
                  <a:pt x="217" y="44"/>
                  <a:pt x="205" y="0"/>
                </a:cubicBezTo>
                <a:close/>
              </a:path>
            </a:pathLst>
          </a:custGeom>
          <a:solidFill>
            <a:schemeClr val="accent1"/>
          </a:solidFill>
          <a:ln w="12700">
            <a:solidFill>
              <a:schemeClr val="hlink"/>
            </a:solidFill>
            <a:round/>
            <a:headEnd/>
            <a:tailEnd/>
          </a:ln>
        </p:spPr>
        <p:txBody>
          <a:bodyPr wrap="none" anchor="ctr"/>
          <a:lstStyle/>
          <a:p>
            <a:endParaRPr lang="hu-HU"/>
          </a:p>
        </p:txBody>
      </p:sp>
      <p:sp>
        <p:nvSpPr>
          <p:cNvPr id="12297" name="Freeform 2057"/>
          <p:cNvSpPr>
            <a:spLocks/>
          </p:cNvSpPr>
          <p:nvPr/>
        </p:nvSpPr>
        <p:spPr bwMode="auto">
          <a:xfrm>
            <a:off x="4876800" y="3657600"/>
            <a:ext cx="304800" cy="342900"/>
          </a:xfrm>
          <a:custGeom>
            <a:avLst/>
            <a:gdLst>
              <a:gd name="T0" fmla="*/ 2147483647 w 407"/>
              <a:gd name="T1" fmla="*/ 0 h 528"/>
              <a:gd name="T2" fmla="*/ 2147483647 w 407"/>
              <a:gd name="T3" fmla="*/ 2147483647 h 528"/>
              <a:gd name="T4" fmla="*/ 2147483647 w 407"/>
              <a:gd name="T5" fmla="*/ 2147483647 h 528"/>
              <a:gd name="T6" fmla="*/ 2147483647 w 407"/>
              <a:gd name="T7" fmla="*/ 2147483647 h 528"/>
              <a:gd name="T8" fmla="*/ 2147483647 w 407"/>
              <a:gd name="T9" fmla="*/ 2147483647 h 528"/>
              <a:gd name="T10" fmla="*/ 2147483647 w 407"/>
              <a:gd name="T11" fmla="*/ 2147483647 h 528"/>
              <a:gd name="T12" fmla="*/ 2147483647 w 407"/>
              <a:gd name="T13" fmla="*/ 0 h 528"/>
              <a:gd name="T14" fmla="*/ 0 60000 65536"/>
              <a:gd name="T15" fmla="*/ 0 60000 65536"/>
              <a:gd name="T16" fmla="*/ 0 60000 65536"/>
              <a:gd name="T17" fmla="*/ 0 60000 65536"/>
              <a:gd name="T18" fmla="*/ 0 60000 65536"/>
              <a:gd name="T19" fmla="*/ 0 60000 65536"/>
              <a:gd name="T20" fmla="*/ 0 60000 65536"/>
              <a:gd name="T21" fmla="*/ 0 w 407"/>
              <a:gd name="T22" fmla="*/ 0 h 528"/>
              <a:gd name="T23" fmla="*/ 407 w 407"/>
              <a:gd name="T24" fmla="*/ 528 h 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7" h="528">
                <a:moveTo>
                  <a:pt x="205" y="0"/>
                </a:moveTo>
                <a:cubicBezTo>
                  <a:pt x="176" y="2"/>
                  <a:pt x="159" y="150"/>
                  <a:pt x="127" y="206"/>
                </a:cubicBezTo>
                <a:cubicBezTo>
                  <a:pt x="95" y="262"/>
                  <a:pt x="0" y="282"/>
                  <a:pt x="13" y="336"/>
                </a:cubicBezTo>
                <a:cubicBezTo>
                  <a:pt x="26" y="390"/>
                  <a:pt x="141" y="528"/>
                  <a:pt x="205" y="528"/>
                </a:cubicBezTo>
                <a:cubicBezTo>
                  <a:pt x="269" y="528"/>
                  <a:pt x="387" y="389"/>
                  <a:pt x="397" y="336"/>
                </a:cubicBezTo>
                <a:cubicBezTo>
                  <a:pt x="407" y="283"/>
                  <a:pt x="296" y="267"/>
                  <a:pt x="264" y="211"/>
                </a:cubicBezTo>
                <a:cubicBezTo>
                  <a:pt x="232" y="155"/>
                  <a:pt x="217" y="44"/>
                  <a:pt x="205" y="0"/>
                </a:cubicBezTo>
                <a:close/>
              </a:path>
            </a:pathLst>
          </a:custGeom>
          <a:solidFill>
            <a:schemeClr val="accent1"/>
          </a:solidFill>
          <a:ln w="12700">
            <a:solidFill>
              <a:schemeClr val="hlink"/>
            </a:solidFill>
            <a:round/>
            <a:headEnd/>
            <a:tailEnd/>
          </a:ln>
        </p:spPr>
        <p:txBody>
          <a:bodyPr wrap="none" anchor="ctr"/>
          <a:lstStyle/>
          <a:p>
            <a:endParaRPr lang="hu-HU"/>
          </a:p>
        </p:txBody>
      </p:sp>
      <p:sp>
        <p:nvSpPr>
          <p:cNvPr id="12298" name="Freeform 2058"/>
          <p:cNvSpPr>
            <a:spLocks/>
          </p:cNvSpPr>
          <p:nvPr/>
        </p:nvSpPr>
        <p:spPr bwMode="auto">
          <a:xfrm>
            <a:off x="2819401" y="3714750"/>
            <a:ext cx="646113" cy="628650"/>
          </a:xfrm>
          <a:custGeom>
            <a:avLst/>
            <a:gdLst>
              <a:gd name="T0" fmla="*/ 2147483647 w 407"/>
              <a:gd name="T1" fmla="*/ 0 h 528"/>
              <a:gd name="T2" fmla="*/ 2147483647 w 407"/>
              <a:gd name="T3" fmla="*/ 2147483647 h 528"/>
              <a:gd name="T4" fmla="*/ 2147483647 w 407"/>
              <a:gd name="T5" fmla="*/ 2147483647 h 528"/>
              <a:gd name="T6" fmla="*/ 2147483647 w 407"/>
              <a:gd name="T7" fmla="*/ 2147483647 h 528"/>
              <a:gd name="T8" fmla="*/ 2147483647 w 407"/>
              <a:gd name="T9" fmla="*/ 2147483647 h 528"/>
              <a:gd name="T10" fmla="*/ 2147483647 w 407"/>
              <a:gd name="T11" fmla="*/ 2147483647 h 528"/>
              <a:gd name="T12" fmla="*/ 2147483647 w 407"/>
              <a:gd name="T13" fmla="*/ 0 h 528"/>
              <a:gd name="T14" fmla="*/ 0 60000 65536"/>
              <a:gd name="T15" fmla="*/ 0 60000 65536"/>
              <a:gd name="T16" fmla="*/ 0 60000 65536"/>
              <a:gd name="T17" fmla="*/ 0 60000 65536"/>
              <a:gd name="T18" fmla="*/ 0 60000 65536"/>
              <a:gd name="T19" fmla="*/ 0 60000 65536"/>
              <a:gd name="T20" fmla="*/ 0 60000 65536"/>
              <a:gd name="T21" fmla="*/ 0 w 407"/>
              <a:gd name="T22" fmla="*/ 0 h 528"/>
              <a:gd name="T23" fmla="*/ 407 w 407"/>
              <a:gd name="T24" fmla="*/ 528 h 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7" h="528">
                <a:moveTo>
                  <a:pt x="205" y="0"/>
                </a:moveTo>
                <a:cubicBezTo>
                  <a:pt x="176" y="2"/>
                  <a:pt x="159" y="150"/>
                  <a:pt x="127" y="206"/>
                </a:cubicBezTo>
                <a:cubicBezTo>
                  <a:pt x="95" y="262"/>
                  <a:pt x="0" y="282"/>
                  <a:pt x="13" y="336"/>
                </a:cubicBezTo>
                <a:cubicBezTo>
                  <a:pt x="26" y="390"/>
                  <a:pt x="141" y="528"/>
                  <a:pt x="205" y="528"/>
                </a:cubicBezTo>
                <a:cubicBezTo>
                  <a:pt x="269" y="528"/>
                  <a:pt x="387" y="389"/>
                  <a:pt x="397" y="336"/>
                </a:cubicBezTo>
                <a:cubicBezTo>
                  <a:pt x="407" y="283"/>
                  <a:pt x="296" y="267"/>
                  <a:pt x="264" y="211"/>
                </a:cubicBezTo>
                <a:cubicBezTo>
                  <a:pt x="232" y="155"/>
                  <a:pt x="217" y="44"/>
                  <a:pt x="205" y="0"/>
                </a:cubicBezTo>
                <a:close/>
              </a:path>
            </a:pathLst>
          </a:custGeom>
          <a:solidFill>
            <a:schemeClr val="accent1"/>
          </a:solidFill>
          <a:ln w="12700">
            <a:solidFill>
              <a:schemeClr val="hlink"/>
            </a:solidFill>
            <a:round/>
            <a:headEnd/>
            <a:tailEnd/>
          </a:ln>
        </p:spPr>
        <p:txBody>
          <a:bodyPr wrap="none" anchor="ctr"/>
          <a:lstStyle/>
          <a:p>
            <a:endParaRPr lang="hu-HU"/>
          </a:p>
        </p:txBody>
      </p:sp>
      <p:sp>
        <p:nvSpPr>
          <p:cNvPr id="12303" name="Freeform 2064"/>
          <p:cNvSpPr>
            <a:spLocks/>
          </p:cNvSpPr>
          <p:nvPr/>
        </p:nvSpPr>
        <p:spPr bwMode="auto">
          <a:xfrm>
            <a:off x="6248400" y="4057650"/>
            <a:ext cx="152400" cy="228600"/>
          </a:xfrm>
          <a:custGeom>
            <a:avLst/>
            <a:gdLst>
              <a:gd name="T0" fmla="*/ 2147483647 w 407"/>
              <a:gd name="T1" fmla="*/ 0 h 528"/>
              <a:gd name="T2" fmla="*/ 2147483647 w 407"/>
              <a:gd name="T3" fmla="*/ 2147483647 h 528"/>
              <a:gd name="T4" fmla="*/ 2147483647 w 407"/>
              <a:gd name="T5" fmla="*/ 2147483647 h 528"/>
              <a:gd name="T6" fmla="*/ 2147483647 w 407"/>
              <a:gd name="T7" fmla="*/ 2147483647 h 528"/>
              <a:gd name="T8" fmla="*/ 2147483647 w 407"/>
              <a:gd name="T9" fmla="*/ 2147483647 h 528"/>
              <a:gd name="T10" fmla="*/ 2147483647 w 407"/>
              <a:gd name="T11" fmla="*/ 2147483647 h 528"/>
              <a:gd name="T12" fmla="*/ 2147483647 w 407"/>
              <a:gd name="T13" fmla="*/ 0 h 528"/>
              <a:gd name="T14" fmla="*/ 0 60000 65536"/>
              <a:gd name="T15" fmla="*/ 0 60000 65536"/>
              <a:gd name="T16" fmla="*/ 0 60000 65536"/>
              <a:gd name="T17" fmla="*/ 0 60000 65536"/>
              <a:gd name="T18" fmla="*/ 0 60000 65536"/>
              <a:gd name="T19" fmla="*/ 0 60000 65536"/>
              <a:gd name="T20" fmla="*/ 0 60000 65536"/>
              <a:gd name="T21" fmla="*/ 0 w 407"/>
              <a:gd name="T22" fmla="*/ 0 h 528"/>
              <a:gd name="T23" fmla="*/ 407 w 407"/>
              <a:gd name="T24" fmla="*/ 528 h 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7" h="528">
                <a:moveTo>
                  <a:pt x="205" y="0"/>
                </a:moveTo>
                <a:cubicBezTo>
                  <a:pt x="176" y="2"/>
                  <a:pt x="159" y="150"/>
                  <a:pt x="127" y="206"/>
                </a:cubicBezTo>
                <a:cubicBezTo>
                  <a:pt x="95" y="262"/>
                  <a:pt x="0" y="282"/>
                  <a:pt x="13" y="336"/>
                </a:cubicBezTo>
                <a:cubicBezTo>
                  <a:pt x="26" y="390"/>
                  <a:pt x="141" y="528"/>
                  <a:pt x="205" y="528"/>
                </a:cubicBezTo>
                <a:cubicBezTo>
                  <a:pt x="269" y="528"/>
                  <a:pt x="387" y="389"/>
                  <a:pt x="397" y="336"/>
                </a:cubicBezTo>
                <a:cubicBezTo>
                  <a:pt x="407" y="283"/>
                  <a:pt x="296" y="267"/>
                  <a:pt x="264" y="211"/>
                </a:cubicBezTo>
                <a:cubicBezTo>
                  <a:pt x="232" y="155"/>
                  <a:pt x="217" y="44"/>
                  <a:pt x="205" y="0"/>
                </a:cubicBezTo>
                <a:close/>
              </a:path>
            </a:pathLst>
          </a:custGeom>
          <a:solidFill>
            <a:schemeClr val="accent1"/>
          </a:solidFill>
          <a:ln w="12700">
            <a:solidFill>
              <a:schemeClr val="hlink"/>
            </a:solidFill>
            <a:round/>
            <a:headEnd/>
            <a:tailEnd/>
          </a:ln>
        </p:spPr>
        <p:txBody>
          <a:bodyPr wrap="none" anchor="ctr"/>
          <a:lstStyle/>
          <a:p>
            <a:endParaRPr lang="hu-HU"/>
          </a:p>
        </p:txBody>
      </p:sp>
      <p:sp>
        <p:nvSpPr>
          <p:cNvPr id="188418" name="Rectangle 2050"/>
          <p:cNvSpPr>
            <a:spLocks noGrp="1" noChangeArrowheads="1"/>
          </p:cNvSpPr>
          <p:nvPr>
            <p:ph type="title"/>
          </p:nvPr>
        </p:nvSpPr>
        <p:spPr>
          <a:xfrm>
            <a:off x="0" y="205979"/>
            <a:ext cx="7380312" cy="857250"/>
          </a:xfrm>
        </p:spPr>
        <p:txBody>
          <a:bodyPr/>
          <a:lstStyle/>
          <a:p>
            <a:pPr>
              <a:defRPr/>
            </a:pPr>
            <a:r>
              <a:rPr lang="hu-HU" sz="3600" dirty="0" smtClean="0">
                <a:solidFill>
                  <a:srgbClr val="FF0000"/>
                </a:solidFill>
              </a:rPr>
              <a:t>(Pierre) </a:t>
            </a:r>
            <a:r>
              <a:rPr lang="hu-HU" dirty="0" err="1" smtClean="0">
                <a:solidFill>
                  <a:srgbClr val="FF0000"/>
                </a:solidFill>
              </a:rPr>
              <a:t>B</a:t>
            </a:r>
            <a:r>
              <a:rPr lang="hu-HU" dirty="0" err="1">
                <a:solidFill>
                  <a:srgbClr val="FF0000"/>
                </a:solidFill>
              </a:rPr>
              <a:t>é</a:t>
            </a:r>
            <a:r>
              <a:rPr lang="hu-HU" dirty="0" err="1" smtClean="0">
                <a:solidFill>
                  <a:srgbClr val="FF0000"/>
                </a:solidFill>
              </a:rPr>
              <a:t>zier</a:t>
            </a:r>
            <a:r>
              <a:rPr lang="hu-HU" dirty="0" smtClean="0">
                <a:solidFill>
                  <a:srgbClr val="FF0000"/>
                </a:solidFill>
              </a:rPr>
              <a:t> approximáció</a:t>
            </a:r>
          </a:p>
        </p:txBody>
      </p:sp>
      <mc:AlternateContent xmlns:mc="http://schemas.openxmlformats.org/markup-compatibility/2006" xmlns:a14="http://schemas.microsoft.com/office/drawing/2010/main">
        <mc:Choice Requires="a14">
          <p:sp>
            <p:nvSpPr>
              <p:cNvPr id="12291" name="Rectangle 2051"/>
              <p:cNvSpPr>
                <a:spLocks noGrp="1" noChangeArrowheads="1"/>
              </p:cNvSpPr>
              <p:nvPr>
                <p:ph idx="1"/>
              </p:nvPr>
            </p:nvSpPr>
            <p:spPr>
              <a:xfrm>
                <a:off x="395536" y="1084572"/>
                <a:ext cx="8229600" cy="3394472"/>
              </a:xfrm>
            </p:spPr>
            <p:txBody>
              <a:bodyPr/>
              <a:lstStyle/>
              <a:p>
                <a:pPr marL="0" indent="0">
                  <a:buNone/>
                </a:pPr>
                <a:r>
                  <a:rPr lang="hu-HU" altLang="hu-HU" dirty="0" smtClean="0"/>
                  <a:t>Keresd:</a:t>
                </a:r>
                <a:r>
                  <a:rPr lang="hu-HU" altLang="hu-HU" b="1" dirty="0" smtClean="0"/>
                  <a:t> </a:t>
                </a:r>
                <a14:m>
                  <m:oMath xmlns:m="http://schemas.openxmlformats.org/officeDocument/2006/math">
                    <m:r>
                      <a:rPr lang="en-US" altLang="hu-HU" b="1" i="1">
                        <a:latin typeface="Cambria Math"/>
                        <a:cs typeface="Times New Roman" panose="02020603050405020304" pitchFamily="18" charset="0"/>
                        <a:sym typeface="Symbol" pitchFamily="18" charset="2"/>
                      </a:rPr>
                      <m:t>𝒓</m:t>
                    </m:r>
                    <m:d>
                      <m:dPr>
                        <m:ctrlPr>
                          <a:rPr lang="en-US" altLang="hu-HU" i="1">
                            <a:latin typeface="Cambria Math"/>
                            <a:cs typeface="Times New Roman" panose="02020603050405020304" pitchFamily="18" charset="0"/>
                            <a:sym typeface="Symbol" pitchFamily="18" charset="2"/>
                          </a:rPr>
                        </m:ctrlPr>
                      </m:dPr>
                      <m:e>
                        <m:r>
                          <a:rPr lang="en-US" altLang="hu-HU" i="1">
                            <a:latin typeface="Cambria Math"/>
                            <a:cs typeface="Times New Roman" panose="02020603050405020304" pitchFamily="18" charset="0"/>
                            <a:sym typeface="Symbol" pitchFamily="18" charset="2"/>
                          </a:rPr>
                          <m:t>𝑡</m:t>
                        </m:r>
                      </m:e>
                    </m:d>
                    <m:r>
                      <a:rPr lang="en-US" altLang="hu-HU" i="1">
                        <a:latin typeface="Cambria Math"/>
                        <a:cs typeface="Times New Roman" panose="02020603050405020304" pitchFamily="18" charset="0"/>
                        <a:sym typeface="Symbol" pitchFamily="18" charset="2"/>
                      </a:rPr>
                      <m:t>=</m:t>
                    </m:r>
                    <m:nary>
                      <m:naryPr>
                        <m:chr m:val="∑"/>
                        <m:supHide m:val="on"/>
                        <m:ctrlPr>
                          <a:rPr lang="en-US" altLang="hu-HU" i="1">
                            <a:latin typeface="Cambria Math"/>
                            <a:cs typeface="Times New Roman" panose="02020603050405020304" pitchFamily="18" charset="0"/>
                            <a:sym typeface="Symbol" pitchFamily="18" charset="2"/>
                          </a:rPr>
                        </m:ctrlPr>
                      </m:naryPr>
                      <m:sub>
                        <m:r>
                          <m:rPr>
                            <m:brk m:alnAt="7"/>
                          </m:rPr>
                          <a:rPr lang="en-US" altLang="hu-HU" i="1">
                            <a:latin typeface="Cambria Math"/>
                            <a:cs typeface="Times New Roman" panose="02020603050405020304" pitchFamily="18" charset="0"/>
                            <a:sym typeface="Symbol" pitchFamily="18" charset="2"/>
                          </a:rPr>
                          <m:t>𝑖</m:t>
                        </m:r>
                      </m:sub>
                      <m:sup/>
                      <m:e>
                        <m:sSub>
                          <m:sSubPr>
                            <m:ctrlPr>
                              <a:rPr lang="en-US" altLang="hu-HU" i="1">
                                <a:latin typeface="Cambria Math"/>
                                <a:cs typeface="Times New Roman" panose="02020603050405020304" pitchFamily="18" charset="0"/>
                                <a:sym typeface="Symbol" pitchFamily="18" charset="2"/>
                              </a:rPr>
                            </m:ctrlPr>
                          </m:sSubPr>
                          <m:e>
                            <m:r>
                              <a:rPr lang="en-US" altLang="hu-HU" b="0" i="1" smtClean="0">
                                <a:latin typeface="Cambria Math"/>
                                <a:cs typeface="Times New Roman" panose="02020603050405020304" pitchFamily="18" charset="0"/>
                                <a:sym typeface="Symbol" pitchFamily="18" charset="2"/>
                              </a:rPr>
                              <m:t>𝐵</m:t>
                            </m:r>
                          </m:e>
                          <m:sub>
                            <m:r>
                              <a:rPr lang="en-US" altLang="hu-HU" i="1">
                                <a:latin typeface="Cambria Math"/>
                                <a:cs typeface="Times New Roman" panose="02020603050405020304" pitchFamily="18" charset="0"/>
                                <a:sym typeface="Symbol" pitchFamily="18" charset="2"/>
                              </a:rPr>
                              <m:t>𝑖</m:t>
                            </m:r>
                          </m:sub>
                        </m:sSub>
                        <m:r>
                          <a:rPr lang="en-US" altLang="hu-HU" i="1">
                            <a:latin typeface="Cambria Math"/>
                            <a:cs typeface="Times New Roman" panose="02020603050405020304" pitchFamily="18" charset="0"/>
                            <a:sym typeface="Symbol" pitchFamily="18" charset="2"/>
                          </a:rPr>
                          <m:t>(</m:t>
                        </m:r>
                        <m:r>
                          <a:rPr lang="en-US" altLang="hu-HU" i="1">
                            <a:latin typeface="Cambria Math"/>
                            <a:cs typeface="Times New Roman" panose="02020603050405020304" pitchFamily="18" charset="0"/>
                            <a:sym typeface="Symbol" pitchFamily="18" charset="2"/>
                          </a:rPr>
                          <m:t>𝑡</m:t>
                        </m:r>
                        <m:r>
                          <a:rPr lang="en-US" altLang="hu-HU" i="1">
                            <a:latin typeface="Cambria Math"/>
                            <a:cs typeface="Times New Roman" panose="02020603050405020304" pitchFamily="18" charset="0"/>
                            <a:sym typeface="Symbol" pitchFamily="18" charset="2"/>
                          </a:rPr>
                          <m:t>)</m:t>
                        </m:r>
                        <m:sSub>
                          <m:sSubPr>
                            <m:ctrlPr>
                              <a:rPr lang="en-US" altLang="hu-HU" b="1" i="1">
                                <a:latin typeface="Cambria Math"/>
                              </a:rPr>
                            </m:ctrlPr>
                          </m:sSubPr>
                          <m:e>
                            <m:r>
                              <a:rPr lang="en-US" altLang="hu-HU" b="1" i="1">
                                <a:latin typeface="Cambria Math"/>
                              </a:rPr>
                              <m:t>𝒓</m:t>
                            </m:r>
                          </m:e>
                          <m:sub>
                            <m:r>
                              <a:rPr lang="en-US" altLang="hu-HU" i="1">
                                <a:latin typeface="Cambria Math"/>
                              </a:rPr>
                              <m:t>𝑖</m:t>
                            </m:r>
                          </m:sub>
                        </m:sSub>
                      </m:e>
                    </m:nary>
                  </m:oMath>
                </a14:m>
                <a:endParaRPr lang="hu-HU" altLang="hu-HU" baseline="-25000" dirty="0" smtClean="0">
                  <a:latin typeface="Times New Roman" panose="02020603050405020304" pitchFamily="18" charset="0"/>
                  <a:cs typeface="Times New Roman" panose="02020603050405020304" pitchFamily="18" charset="0"/>
                </a:endParaRPr>
              </a:p>
              <a:p>
                <a:pPr lvl="1"/>
                <a14:m>
                  <m:oMath xmlns:m="http://schemas.openxmlformats.org/officeDocument/2006/math">
                    <m:sSub>
                      <m:sSubPr>
                        <m:ctrlPr>
                          <a:rPr lang="en-US" altLang="hu-HU" i="1">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𝐵</m:t>
                        </m:r>
                      </m:e>
                      <m:sub>
                        <m:r>
                          <a:rPr lang="en-US" altLang="hu-HU" i="1">
                            <a:latin typeface="Cambria Math"/>
                            <a:cs typeface="Times New Roman" panose="02020603050405020304" pitchFamily="18" charset="0"/>
                            <a:sym typeface="Symbol" pitchFamily="18" charset="2"/>
                          </a:rPr>
                          <m:t>𝑖</m:t>
                        </m:r>
                      </m:sub>
                    </m:sSub>
                    <m:r>
                      <a:rPr lang="en-US" altLang="hu-HU" i="1">
                        <a:latin typeface="Cambria Math"/>
                        <a:cs typeface="Times New Roman" panose="02020603050405020304" pitchFamily="18" charset="0"/>
                        <a:sym typeface="Symbol" pitchFamily="18" charset="2"/>
                      </a:rPr>
                      <m:t>(</m:t>
                    </m:r>
                    <m:r>
                      <a:rPr lang="en-US" altLang="hu-HU" i="1">
                        <a:latin typeface="Cambria Math"/>
                        <a:cs typeface="Times New Roman" panose="02020603050405020304" pitchFamily="18" charset="0"/>
                        <a:sym typeface="Symbol" pitchFamily="18" charset="2"/>
                      </a:rPr>
                      <m:t>𝑡</m:t>
                    </m:r>
                    <m:r>
                      <a:rPr lang="en-US" altLang="hu-HU" i="1">
                        <a:latin typeface="Cambria Math"/>
                        <a:cs typeface="Times New Roman" panose="02020603050405020304" pitchFamily="18" charset="0"/>
                        <a:sym typeface="Symbol" pitchFamily="18" charset="2"/>
                      </a:rPr>
                      <m:t>)</m:t>
                    </m:r>
                  </m:oMath>
                </a14:m>
                <a:r>
                  <a:rPr lang="hu-HU" altLang="hu-HU" dirty="0" smtClean="0">
                    <a:latin typeface="Times New Roman" panose="02020603050405020304" pitchFamily="18" charset="0"/>
                    <a:cs typeface="Times New Roman" panose="02020603050405020304" pitchFamily="18" charset="0"/>
                  </a:rPr>
                  <a:t>: </a:t>
                </a:r>
                <a:r>
                  <a:rPr lang="hu-HU" altLang="hu-HU" dirty="0" smtClean="0"/>
                  <a:t>ne oszcilláljon</a:t>
                </a:r>
              </a:p>
              <a:p>
                <a:pPr lvl="1"/>
                <a:r>
                  <a:rPr lang="hu-HU" altLang="hu-HU" dirty="0" smtClean="0"/>
                  <a:t>K</a:t>
                </a:r>
                <a:r>
                  <a:rPr lang="en-US" altLang="hu-HU" dirty="0" err="1" smtClean="0"/>
                  <a:t>onvex</a:t>
                </a:r>
                <a:r>
                  <a:rPr lang="en-US" altLang="hu-HU" dirty="0" smtClean="0"/>
                  <a:t> </a:t>
                </a:r>
                <a:r>
                  <a:rPr lang="hu-HU" altLang="hu-HU" dirty="0" smtClean="0"/>
                  <a:t>burok tulajdonság</a:t>
                </a:r>
                <a:endParaRPr lang="hu-HU" altLang="hu-HU" baseline="-25000" dirty="0" smtClean="0"/>
              </a:p>
              <a:p>
                <a:pPr lvl="1"/>
                <a14:m>
                  <m:oMath xmlns:m="http://schemas.openxmlformats.org/officeDocument/2006/math">
                    <m:sSub>
                      <m:sSubPr>
                        <m:ctrlPr>
                          <a:rPr lang="en-US" altLang="hu-HU" i="1">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𝐵</m:t>
                        </m:r>
                      </m:e>
                      <m:sub>
                        <m:r>
                          <a:rPr lang="en-US" altLang="hu-HU" i="1">
                            <a:latin typeface="Cambria Math"/>
                            <a:cs typeface="Times New Roman" panose="02020603050405020304" pitchFamily="18" charset="0"/>
                            <a:sym typeface="Symbol" pitchFamily="18" charset="2"/>
                          </a:rPr>
                          <m:t>𝑖</m:t>
                        </m:r>
                      </m:sub>
                    </m:sSub>
                    <m:r>
                      <a:rPr lang="en-US" altLang="hu-HU" i="1">
                        <a:latin typeface="Cambria Math"/>
                        <a:cs typeface="Times New Roman" panose="02020603050405020304" pitchFamily="18" charset="0"/>
                        <a:sym typeface="Symbol" pitchFamily="18" charset="2"/>
                      </a:rPr>
                      <m:t>(</m:t>
                    </m:r>
                    <m:r>
                      <a:rPr lang="en-US" altLang="hu-HU" i="1">
                        <a:latin typeface="Cambria Math"/>
                        <a:cs typeface="Times New Roman" panose="02020603050405020304" pitchFamily="18" charset="0"/>
                        <a:sym typeface="Symbol" pitchFamily="18" charset="2"/>
                      </a:rPr>
                      <m:t>𝑡</m:t>
                    </m:r>
                    <m:r>
                      <a:rPr lang="en-US" altLang="hu-HU" i="1">
                        <a:latin typeface="Cambria Math"/>
                        <a:cs typeface="Times New Roman" panose="02020603050405020304" pitchFamily="18" charset="0"/>
                        <a:sym typeface="Symbol" pitchFamily="18" charset="2"/>
                      </a:rPr>
                      <m:t>)≥</m:t>
                    </m:r>
                    <m:r>
                      <a:rPr lang="en-US" altLang="hu-HU" i="1">
                        <a:latin typeface="Cambria Math"/>
                        <a:cs typeface="Times New Roman" panose="02020603050405020304" pitchFamily="18" charset="0"/>
                        <a:sym typeface="Symbol" pitchFamily="18" charset="2"/>
                      </a:rPr>
                      <m:t>0</m:t>
                    </m:r>
                  </m:oMath>
                </a14:m>
                <a:r>
                  <a:rPr lang="hu-HU" altLang="hu-HU" dirty="0" smtClean="0">
                    <a:latin typeface="Times New Roman" panose="02020603050405020304" pitchFamily="18" charset="0"/>
                    <a:cs typeface="Times New Roman" panose="02020603050405020304" pitchFamily="18" charset="0"/>
                    <a:sym typeface="Symbol" pitchFamily="18" charset="2"/>
                  </a:rPr>
                  <a:t>, 	</a:t>
                </a:r>
                <a14:m>
                  <m:oMath xmlns:m="http://schemas.openxmlformats.org/officeDocument/2006/math">
                    <m:nary>
                      <m:naryPr>
                        <m:chr m:val="∑"/>
                        <m:supHide m:val="on"/>
                        <m:ctrlPr>
                          <a:rPr lang="en-US" altLang="hu-HU" i="1">
                            <a:latin typeface="Cambria Math"/>
                            <a:cs typeface="Times New Roman" panose="02020603050405020304" pitchFamily="18" charset="0"/>
                            <a:sym typeface="Symbol" pitchFamily="18" charset="2"/>
                          </a:rPr>
                        </m:ctrlPr>
                      </m:naryPr>
                      <m:sub>
                        <m:r>
                          <m:rPr>
                            <m:brk m:alnAt="7"/>
                          </m:rPr>
                          <a:rPr lang="en-US" altLang="hu-HU" i="1">
                            <a:latin typeface="Cambria Math"/>
                            <a:cs typeface="Times New Roman" panose="02020603050405020304" pitchFamily="18" charset="0"/>
                            <a:sym typeface="Symbol" pitchFamily="18" charset="2"/>
                          </a:rPr>
                          <m:t>𝑖</m:t>
                        </m:r>
                      </m:sub>
                      <m:sup/>
                      <m:e>
                        <m:sSub>
                          <m:sSubPr>
                            <m:ctrlPr>
                              <a:rPr lang="en-US" altLang="hu-HU" i="1">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𝐵</m:t>
                            </m:r>
                          </m:e>
                          <m:sub>
                            <m:r>
                              <a:rPr lang="en-US" altLang="hu-HU" i="1">
                                <a:latin typeface="Cambria Math"/>
                                <a:cs typeface="Times New Roman" panose="02020603050405020304" pitchFamily="18" charset="0"/>
                                <a:sym typeface="Symbol" pitchFamily="18" charset="2"/>
                              </a:rPr>
                              <m:t>𝑖</m:t>
                            </m:r>
                          </m:sub>
                        </m:sSub>
                        <m:d>
                          <m:dPr>
                            <m:ctrlPr>
                              <a:rPr lang="en-US" altLang="hu-HU" i="1">
                                <a:latin typeface="Cambria Math"/>
                                <a:cs typeface="Times New Roman" panose="02020603050405020304" pitchFamily="18" charset="0"/>
                                <a:sym typeface="Symbol" pitchFamily="18" charset="2"/>
                              </a:rPr>
                            </m:ctrlPr>
                          </m:dPr>
                          <m:e>
                            <m:r>
                              <a:rPr lang="en-US" altLang="hu-HU" i="1">
                                <a:latin typeface="Cambria Math"/>
                                <a:cs typeface="Times New Roman" panose="02020603050405020304" pitchFamily="18" charset="0"/>
                                <a:sym typeface="Symbol" pitchFamily="18" charset="2"/>
                              </a:rPr>
                              <m:t>𝑡</m:t>
                            </m:r>
                          </m:e>
                        </m:d>
                        <m:r>
                          <a:rPr lang="en-US" altLang="hu-HU" b="0" i="1" smtClean="0">
                            <a:latin typeface="Cambria Math"/>
                            <a:cs typeface="Times New Roman" panose="02020603050405020304" pitchFamily="18" charset="0"/>
                            <a:sym typeface="Symbol" pitchFamily="18" charset="2"/>
                          </a:rPr>
                          <m:t>=</m:t>
                        </m:r>
                        <m:r>
                          <a:rPr lang="en-US" altLang="hu-HU" b="0" i="1" smtClean="0">
                            <a:latin typeface="Cambria Math"/>
                            <a:cs typeface="Times New Roman" panose="02020603050405020304" pitchFamily="18" charset="0"/>
                            <a:sym typeface="Symbol" pitchFamily="18" charset="2"/>
                          </a:rPr>
                          <m:t>1</m:t>
                        </m:r>
                        <m:r>
                          <a:rPr lang="en-US" altLang="hu-HU" b="1" i="1" smtClean="0">
                            <a:latin typeface="Cambria Math"/>
                          </a:rPr>
                          <m:t> </m:t>
                        </m:r>
                      </m:e>
                    </m:nary>
                  </m:oMath>
                </a14:m>
                <a:endParaRPr lang="hu-HU" altLang="hu-HU" dirty="0" smtClean="0">
                  <a:latin typeface="Times New Roman" panose="02020603050405020304" pitchFamily="18" charset="0"/>
                  <a:cs typeface="Times New Roman" panose="02020603050405020304" pitchFamily="18" charset="0"/>
                </a:endParaRPr>
              </a:p>
            </p:txBody>
          </p:sp>
        </mc:Choice>
        <mc:Fallback xmlns="">
          <p:sp>
            <p:nvSpPr>
              <p:cNvPr id="12291" name="Rectangle 2051"/>
              <p:cNvSpPr>
                <a:spLocks noGrp="1" noRot="1" noChangeAspect="1" noMove="1" noResize="1" noEditPoints="1" noAdjustHandles="1" noChangeArrowheads="1" noChangeShapeType="1" noTextEdit="1"/>
              </p:cNvSpPr>
              <p:nvPr>
                <p:ph idx="1"/>
              </p:nvPr>
            </p:nvSpPr>
            <p:spPr>
              <a:xfrm>
                <a:off x="395536" y="1084572"/>
                <a:ext cx="8229600" cy="3394472"/>
              </a:xfrm>
              <a:blipFill>
                <a:blip r:embed="rId3"/>
                <a:stretch>
                  <a:fillRect l="-1926" t="-2154"/>
                </a:stretch>
              </a:blipFill>
            </p:spPr>
            <p:txBody>
              <a:bodyPr/>
              <a:lstStyle/>
              <a:p>
                <a:r>
                  <a:rPr lang="hu-HU">
                    <a:noFill/>
                  </a:rPr>
                  <a:t> </a:t>
                </a:r>
              </a:p>
            </p:txBody>
          </p:sp>
        </mc:Fallback>
      </mc:AlternateContent>
      <p:sp>
        <p:nvSpPr>
          <p:cNvPr id="12292" name="Oval 2052"/>
          <p:cNvSpPr>
            <a:spLocks noChangeArrowheads="1"/>
          </p:cNvSpPr>
          <p:nvPr/>
        </p:nvSpPr>
        <p:spPr bwMode="auto">
          <a:xfrm>
            <a:off x="3657600" y="3771900"/>
            <a:ext cx="152400" cy="1143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mc:AlternateContent xmlns:mc="http://schemas.openxmlformats.org/markup-compatibility/2006" xmlns:a14="http://schemas.microsoft.com/office/drawing/2010/main">
        <mc:Choice Requires="a14">
          <p:sp>
            <p:nvSpPr>
              <p:cNvPr id="12305" name="Rectangle 2068"/>
              <p:cNvSpPr>
                <a:spLocks noChangeArrowheads="1"/>
              </p:cNvSpPr>
              <p:nvPr/>
            </p:nvSpPr>
            <p:spPr bwMode="auto">
              <a:xfrm>
                <a:off x="1752601" y="4343400"/>
                <a:ext cx="978473"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altLang="hu-HU" i="1" smtClean="0">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𝐵</m:t>
                          </m:r>
                        </m:e>
                        <m:sub>
                          <m:r>
                            <a:rPr lang="en-US" altLang="hu-HU" b="0" i="1" smtClean="0">
                              <a:latin typeface="Cambria Math"/>
                              <a:cs typeface="Times New Roman" panose="02020603050405020304" pitchFamily="18" charset="0"/>
                              <a:sym typeface="Symbol" pitchFamily="18" charset="2"/>
                            </a:rPr>
                            <m:t>0</m:t>
                          </m:r>
                        </m:sub>
                      </m:sSub>
                      <m:r>
                        <a:rPr lang="en-US" altLang="hu-HU" i="1">
                          <a:latin typeface="Cambria Math"/>
                          <a:cs typeface="Times New Roman" panose="02020603050405020304" pitchFamily="18" charset="0"/>
                          <a:sym typeface="Symbol" pitchFamily="18" charset="2"/>
                        </a:rPr>
                        <m:t>(</m:t>
                      </m:r>
                      <m:r>
                        <a:rPr lang="en-US" altLang="hu-HU" i="1">
                          <a:latin typeface="Cambria Math"/>
                          <a:cs typeface="Times New Roman" panose="02020603050405020304" pitchFamily="18" charset="0"/>
                          <a:sym typeface="Symbol" pitchFamily="18" charset="2"/>
                        </a:rPr>
                        <m:t>𝑡</m:t>
                      </m:r>
                      <m:r>
                        <a:rPr lang="en-US" altLang="hu-HU" i="1">
                          <a:latin typeface="Cambria Math"/>
                          <a:cs typeface="Times New Roman" panose="02020603050405020304" pitchFamily="18" charset="0"/>
                          <a:sym typeface="Symbol" pitchFamily="18" charset="2"/>
                        </a:rPr>
                        <m:t>)</m:t>
                      </m:r>
                    </m:oMath>
                  </m:oMathPara>
                </a14:m>
                <a:endParaRPr lang="hu-HU" altLang="hu-HU" dirty="0"/>
              </a:p>
            </p:txBody>
          </p:sp>
        </mc:Choice>
        <mc:Fallback xmlns="">
          <p:sp>
            <p:nvSpPr>
              <p:cNvPr id="12305" name="Rectangle 2068"/>
              <p:cNvSpPr>
                <a:spLocks noRot="1" noChangeAspect="1" noMove="1" noResize="1" noEditPoints="1" noAdjustHandles="1" noChangeArrowheads="1" noChangeShapeType="1" noTextEdit="1"/>
              </p:cNvSpPr>
              <p:nvPr/>
            </p:nvSpPr>
            <p:spPr bwMode="auto">
              <a:xfrm>
                <a:off x="1752600" y="5791200"/>
                <a:ext cx="978473" cy="461665"/>
              </a:xfrm>
              <a:prstGeom prst="rect">
                <a:avLst/>
              </a:prstGeom>
              <a:blipFill rotWithShape="1">
                <a:blip r:embed="rId4"/>
                <a:stretch>
                  <a:fillRect r="-1250"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06" name="Rectangle 2069"/>
              <p:cNvSpPr>
                <a:spLocks noChangeArrowheads="1"/>
              </p:cNvSpPr>
              <p:nvPr/>
            </p:nvSpPr>
            <p:spPr bwMode="auto">
              <a:xfrm>
                <a:off x="2895600" y="4286250"/>
                <a:ext cx="97135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altLang="hu-HU" i="1" smtClean="0">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𝐵</m:t>
                          </m:r>
                        </m:e>
                        <m:sub>
                          <m:r>
                            <a:rPr lang="en-US" altLang="hu-HU" b="0" i="1" smtClean="0">
                              <a:latin typeface="Cambria Math"/>
                              <a:cs typeface="Times New Roman" panose="02020603050405020304" pitchFamily="18" charset="0"/>
                              <a:sym typeface="Symbol" pitchFamily="18" charset="2"/>
                            </a:rPr>
                            <m:t>1</m:t>
                          </m:r>
                        </m:sub>
                      </m:sSub>
                      <m:r>
                        <a:rPr lang="en-US" altLang="hu-HU" i="1">
                          <a:latin typeface="Cambria Math"/>
                          <a:cs typeface="Times New Roman" panose="02020603050405020304" pitchFamily="18" charset="0"/>
                          <a:sym typeface="Symbol" pitchFamily="18" charset="2"/>
                        </a:rPr>
                        <m:t>(</m:t>
                      </m:r>
                      <m:r>
                        <a:rPr lang="en-US" altLang="hu-HU" i="1">
                          <a:latin typeface="Cambria Math"/>
                          <a:cs typeface="Times New Roman" panose="02020603050405020304" pitchFamily="18" charset="0"/>
                          <a:sym typeface="Symbol" pitchFamily="18" charset="2"/>
                        </a:rPr>
                        <m:t>𝑡</m:t>
                      </m:r>
                      <m:r>
                        <a:rPr lang="en-US" altLang="hu-HU" i="1">
                          <a:latin typeface="Cambria Math"/>
                          <a:cs typeface="Times New Roman" panose="02020603050405020304" pitchFamily="18" charset="0"/>
                          <a:sym typeface="Symbol" pitchFamily="18" charset="2"/>
                        </a:rPr>
                        <m:t>)</m:t>
                      </m:r>
                    </m:oMath>
                  </m:oMathPara>
                </a14:m>
                <a:endParaRPr lang="hu-HU" altLang="hu-HU" dirty="0"/>
              </a:p>
            </p:txBody>
          </p:sp>
        </mc:Choice>
        <mc:Fallback xmlns="">
          <p:sp>
            <p:nvSpPr>
              <p:cNvPr id="12306" name="Rectangle 2069"/>
              <p:cNvSpPr>
                <a:spLocks noRot="1" noChangeAspect="1" noMove="1" noResize="1" noEditPoints="1" noAdjustHandles="1" noChangeArrowheads="1" noChangeShapeType="1" noTextEdit="1"/>
              </p:cNvSpPr>
              <p:nvPr/>
            </p:nvSpPr>
            <p:spPr bwMode="auto">
              <a:xfrm>
                <a:off x="2895600" y="5715000"/>
                <a:ext cx="971356" cy="461665"/>
              </a:xfrm>
              <a:prstGeom prst="rect">
                <a:avLst/>
              </a:prstGeom>
              <a:blipFill rotWithShape="1">
                <a:blip r:embed="rId5"/>
                <a:stretch>
                  <a:fillRect r="-629" b="-18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07" name="Rectangle 2070"/>
              <p:cNvSpPr>
                <a:spLocks noChangeArrowheads="1"/>
              </p:cNvSpPr>
              <p:nvPr/>
            </p:nvSpPr>
            <p:spPr bwMode="auto">
              <a:xfrm>
                <a:off x="4800601" y="4000500"/>
                <a:ext cx="978473"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altLang="hu-HU" i="1" smtClean="0">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𝐵</m:t>
                          </m:r>
                        </m:e>
                        <m:sub>
                          <m:r>
                            <a:rPr lang="en-US" altLang="hu-HU" b="0" i="1" smtClean="0">
                              <a:latin typeface="Cambria Math"/>
                              <a:cs typeface="Times New Roman" panose="02020603050405020304" pitchFamily="18" charset="0"/>
                              <a:sym typeface="Symbol" pitchFamily="18" charset="2"/>
                            </a:rPr>
                            <m:t>2</m:t>
                          </m:r>
                        </m:sub>
                      </m:sSub>
                      <m:r>
                        <a:rPr lang="en-US" altLang="hu-HU" i="1">
                          <a:latin typeface="Cambria Math"/>
                          <a:cs typeface="Times New Roman" panose="02020603050405020304" pitchFamily="18" charset="0"/>
                          <a:sym typeface="Symbol" pitchFamily="18" charset="2"/>
                        </a:rPr>
                        <m:t>(</m:t>
                      </m:r>
                      <m:r>
                        <a:rPr lang="en-US" altLang="hu-HU" i="1">
                          <a:latin typeface="Cambria Math"/>
                          <a:cs typeface="Times New Roman" panose="02020603050405020304" pitchFamily="18" charset="0"/>
                          <a:sym typeface="Symbol" pitchFamily="18" charset="2"/>
                        </a:rPr>
                        <m:t>𝑡</m:t>
                      </m:r>
                      <m:r>
                        <a:rPr lang="en-US" altLang="hu-HU" i="1">
                          <a:latin typeface="Cambria Math"/>
                          <a:cs typeface="Times New Roman" panose="02020603050405020304" pitchFamily="18" charset="0"/>
                          <a:sym typeface="Symbol" pitchFamily="18" charset="2"/>
                        </a:rPr>
                        <m:t>)</m:t>
                      </m:r>
                    </m:oMath>
                  </m:oMathPara>
                </a14:m>
                <a:endParaRPr lang="hu-HU" altLang="hu-HU" dirty="0"/>
              </a:p>
            </p:txBody>
          </p:sp>
        </mc:Choice>
        <mc:Fallback xmlns="">
          <p:sp>
            <p:nvSpPr>
              <p:cNvPr id="12307" name="Rectangle 2070"/>
              <p:cNvSpPr>
                <a:spLocks noRot="1" noChangeAspect="1" noMove="1" noResize="1" noEditPoints="1" noAdjustHandles="1" noChangeArrowheads="1" noChangeShapeType="1" noTextEdit="1"/>
              </p:cNvSpPr>
              <p:nvPr/>
            </p:nvSpPr>
            <p:spPr bwMode="auto">
              <a:xfrm>
                <a:off x="4800600" y="5334000"/>
                <a:ext cx="978473" cy="461665"/>
              </a:xfrm>
              <a:prstGeom prst="rect">
                <a:avLst/>
              </a:prstGeom>
              <a:blipFill rotWithShape="1">
                <a:blip r:embed="rId6"/>
                <a:stretch>
                  <a:fillRect r="-1250"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08" name="Rectangle 2071"/>
              <p:cNvSpPr>
                <a:spLocks noChangeArrowheads="1"/>
              </p:cNvSpPr>
              <p:nvPr/>
            </p:nvSpPr>
            <p:spPr bwMode="auto">
              <a:xfrm>
                <a:off x="6096001" y="4229100"/>
                <a:ext cx="978473"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altLang="hu-HU" i="1" smtClean="0">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𝐵</m:t>
                          </m:r>
                        </m:e>
                        <m:sub>
                          <m:r>
                            <a:rPr lang="en-US" altLang="hu-HU" b="0" i="1" smtClean="0">
                              <a:latin typeface="Cambria Math"/>
                              <a:cs typeface="Times New Roman" panose="02020603050405020304" pitchFamily="18" charset="0"/>
                              <a:sym typeface="Symbol" pitchFamily="18" charset="2"/>
                            </a:rPr>
                            <m:t>3</m:t>
                          </m:r>
                        </m:sub>
                      </m:sSub>
                      <m:r>
                        <a:rPr lang="en-US" altLang="hu-HU" i="1">
                          <a:latin typeface="Cambria Math"/>
                          <a:cs typeface="Times New Roman" panose="02020603050405020304" pitchFamily="18" charset="0"/>
                          <a:sym typeface="Symbol" pitchFamily="18" charset="2"/>
                        </a:rPr>
                        <m:t>(</m:t>
                      </m:r>
                      <m:r>
                        <a:rPr lang="en-US" altLang="hu-HU" i="1">
                          <a:latin typeface="Cambria Math"/>
                          <a:cs typeface="Times New Roman" panose="02020603050405020304" pitchFamily="18" charset="0"/>
                          <a:sym typeface="Symbol" pitchFamily="18" charset="2"/>
                        </a:rPr>
                        <m:t>𝑡</m:t>
                      </m:r>
                      <m:r>
                        <a:rPr lang="en-US" altLang="hu-HU" i="1">
                          <a:latin typeface="Cambria Math"/>
                          <a:cs typeface="Times New Roman" panose="02020603050405020304" pitchFamily="18" charset="0"/>
                          <a:sym typeface="Symbol" pitchFamily="18" charset="2"/>
                        </a:rPr>
                        <m:t>)</m:t>
                      </m:r>
                    </m:oMath>
                  </m:oMathPara>
                </a14:m>
                <a:endParaRPr lang="hu-HU" altLang="hu-HU" dirty="0"/>
              </a:p>
            </p:txBody>
          </p:sp>
        </mc:Choice>
        <mc:Fallback xmlns="">
          <p:sp>
            <p:nvSpPr>
              <p:cNvPr id="12308" name="Rectangle 2071"/>
              <p:cNvSpPr>
                <a:spLocks noRot="1" noChangeAspect="1" noMove="1" noResize="1" noEditPoints="1" noAdjustHandles="1" noChangeArrowheads="1" noChangeShapeType="1" noTextEdit="1"/>
              </p:cNvSpPr>
              <p:nvPr/>
            </p:nvSpPr>
            <p:spPr bwMode="auto">
              <a:xfrm>
                <a:off x="6096000" y="5638800"/>
                <a:ext cx="978473" cy="461665"/>
              </a:xfrm>
              <a:prstGeom prst="rect">
                <a:avLst/>
              </a:prstGeom>
              <a:blipFill rotWithShape="1">
                <a:blip r:embed="rId7"/>
                <a:stretch>
                  <a:fillRect r="-621"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12309" name="Freeform 2074"/>
          <p:cNvSpPr>
            <a:spLocks/>
          </p:cNvSpPr>
          <p:nvPr/>
        </p:nvSpPr>
        <p:spPr bwMode="auto">
          <a:xfrm>
            <a:off x="1676400" y="3657600"/>
            <a:ext cx="4648200" cy="514350"/>
          </a:xfrm>
          <a:custGeom>
            <a:avLst/>
            <a:gdLst>
              <a:gd name="T0" fmla="*/ 2147483647 w 2928"/>
              <a:gd name="T1" fmla="*/ 2147483647 h 432"/>
              <a:gd name="T2" fmla="*/ 2147483647 w 2928"/>
              <a:gd name="T3" fmla="*/ 2147483647 h 432"/>
              <a:gd name="T4" fmla="*/ 2147483647 w 2928"/>
              <a:gd name="T5" fmla="*/ 0 h 432"/>
              <a:gd name="T6" fmla="*/ 2147483647 w 2928"/>
              <a:gd name="T7" fmla="*/ 2147483647 h 432"/>
              <a:gd name="T8" fmla="*/ 0 w 2928"/>
              <a:gd name="T9" fmla="*/ 2147483647 h 432"/>
              <a:gd name="T10" fmla="*/ 2147483647 w 2928"/>
              <a:gd name="T11" fmla="*/ 2147483647 h 432"/>
              <a:gd name="T12" fmla="*/ 0 60000 65536"/>
              <a:gd name="T13" fmla="*/ 0 60000 65536"/>
              <a:gd name="T14" fmla="*/ 0 60000 65536"/>
              <a:gd name="T15" fmla="*/ 0 60000 65536"/>
              <a:gd name="T16" fmla="*/ 0 60000 65536"/>
              <a:gd name="T17" fmla="*/ 0 60000 65536"/>
              <a:gd name="T18" fmla="*/ 0 w 2928"/>
              <a:gd name="T19" fmla="*/ 0 h 432"/>
              <a:gd name="T20" fmla="*/ 2928 w 2928"/>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2928" h="432">
                <a:moveTo>
                  <a:pt x="924" y="42"/>
                </a:moveTo>
                <a:cubicBezTo>
                  <a:pt x="937" y="42"/>
                  <a:pt x="949" y="42"/>
                  <a:pt x="962" y="42"/>
                </a:cubicBezTo>
                <a:lnTo>
                  <a:pt x="2112" y="0"/>
                </a:lnTo>
                <a:lnTo>
                  <a:pt x="2928" y="288"/>
                </a:lnTo>
                <a:lnTo>
                  <a:pt x="0" y="432"/>
                </a:lnTo>
                <a:lnTo>
                  <a:pt x="924" y="42"/>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mc:AlternateContent xmlns:mc="http://schemas.openxmlformats.org/markup-compatibility/2006" xmlns:a14="http://schemas.microsoft.com/office/drawing/2010/main">
        <mc:Choice Requires="a14">
          <p:sp>
            <p:nvSpPr>
              <p:cNvPr id="12310" name="Rectangle 2075"/>
              <p:cNvSpPr>
                <a:spLocks noChangeArrowheads="1"/>
              </p:cNvSpPr>
              <p:nvPr/>
            </p:nvSpPr>
            <p:spPr bwMode="auto">
              <a:xfrm>
                <a:off x="3810000" y="3657600"/>
                <a:ext cx="811504"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r>
                        <a:rPr lang="en-US" altLang="hu-HU" b="1" i="1">
                          <a:latin typeface="Cambria Math"/>
                          <a:cs typeface="Times New Roman" panose="02020603050405020304" pitchFamily="18" charset="0"/>
                          <a:sym typeface="Symbol" pitchFamily="18" charset="2"/>
                        </a:rPr>
                        <m:t>𝒓</m:t>
                      </m:r>
                      <m:d>
                        <m:dPr>
                          <m:ctrlPr>
                            <a:rPr lang="en-US" altLang="hu-HU" i="1">
                              <a:latin typeface="Cambria Math"/>
                              <a:cs typeface="Times New Roman" panose="02020603050405020304" pitchFamily="18" charset="0"/>
                              <a:sym typeface="Symbol" pitchFamily="18" charset="2"/>
                            </a:rPr>
                          </m:ctrlPr>
                        </m:dPr>
                        <m:e>
                          <m:r>
                            <a:rPr lang="en-US" altLang="hu-HU" i="1">
                              <a:latin typeface="Cambria Math"/>
                              <a:cs typeface="Times New Roman" panose="02020603050405020304" pitchFamily="18" charset="0"/>
                              <a:sym typeface="Symbol" pitchFamily="18" charset="2"/>
                            </a:rPr>
                            <m:t>𝑡</m:t>
                          </m:r>
                        </m:e>
                      </m:d>
                    </m:oMath>
                  </m:oMathPara>
                </a14:m>
                <a:endParaRPr lang="hu-HU" altLang="hu-HU" dirty="0"/>
              </a:p>
            </p:txBody>
          </p:sp>
        </mc:Choice>
        <mc:Fallback xmlns="">
          <p:sp>
            <p:nvSpPr>
              <p:cNvPr id="12310" name="Rectangle 2075"/>
              <p:cNvSpPr>
                <a:spLocks noRot="1" noChangeAspect="1" noMove="1" noResize="1" noEditPoints="1" noAdjustHandles="1" noChangeArrowheads="1" noChangeShapeType="1" noTextEdit="1"/>
              </p:cNvSpPr>
              <p:nvPr/>
            </p:nvSpPr>
            <p:spPr bwMode="auto">
              <a:xfrm>
                <a:off x="3810000" y="4876800"/>
                <a:ext cx="811504" cy="461665"/>
              </a:xfrm>
              <a:prstGeom prst="rect">
                <a:avLst/>
              </a:prstGeom>
              <a:blipFill rotWithShape="1">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pic>
        <p:nvPicPr>
          <p:cNvPr id="6152" name="Picture 8" descr="bezier-award-pi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12360" y="-11410"/>
            <a:ext cx="1331640" cy="1600201"/>
          </a:xfrm>
          <a:prstGeom prst="rect">
            <a:avLst/>
          </a:prstGeom>
          <a:noFill/>
          <a:ln>
            <a:no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7" name="Rectangle 25"/>
              <p:cNvSpPr>
                <a:spLocks noChangeArrowheads="1"/>
              </p:cNvSpPr>
              <p:nvPr/>
            </p:nvSpPr>
            <p:spPr bwMode="auto">
              <a:xfrm>
                <a:off x="1328464" y="3662164"/>
                <a:ext cx="543675"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b>
                        <m:sSubPr>
                          <m:ctrlPr>
                            <a:rPr lang="en-US" altLang="hu-HU" b="1" i="1" smtClean="0">
                              <a:latin typeface="Cambria Math"/>
                            </a:rPr>
                          </m:ctrlPr>
                        </m:sSubPr>
                        <m:e>
                          <m:r>
                            <a:rPr lang="en-US" altLang="hu-HU" b="1" i="1" smtClean="0">
                              <a:latin typeface="Cambria Math"/>
                            </a:rPr>
                            <m:t>𝒓</m:t>
                          </m:r>
                        </m:e>
                        <m:sub>
                          <m:r>
                            <a:rPr lang="en-US" altLang="hu-HU" b="0" i="1" smtClean="0">
                              <a:latin typeface="Cambria Math"/>
                            </a:rPr>
                            <m:t>0</m:t>
                          </m:r>
                        </m:sub>
                      </m:sSub>
                    </m:oMath>
                  </m:oMathPara>
                </a14:m>
                <a:endParaRPr lang="hu-HU" altLang="hu-HU" sz="2800" baseline="-25000" dirty="0"/>
              </a:p>
            </p:txBody>
          </p:sp>
        </mc:Choice>
        <mc:Fallback xmlns="">
          <p:sp>
            <p:nvSpPr>
              <p:cNvPr id="27" name="Rectangle 25"/>
              <p:cNvSpPr>
                <a:spLocks noRot="1" noChangeAspect="1" noMove="1" noResize="1" noEditPoints="1" noAdjustHandles="1" noChangeArrowheads="1" noChangeShapeType="1" noTextEdit="1"/>
              </p:cNvSpPr>
              <p:nvPr/>
            </p:nvSpPr>
            <p:spPr bwMode="auto">
              <a:xfrm>
                <a:off x="1328464" y="3662164"/>
                <a:ext cx="543675" cy="453137"/>
              </a:xfrm>
              <a:prstGeom prst="rect">
                <a:avLst/>
              </a:prstGeom>
              <a:blipFill>
                <a:blip r:embed="rId10"/>
                <a:stretch>
                  <a:fillRect b="-40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9" name="Rectangle 25"/>
              <p:cNvSpPr>
                <a:spLocks noChangeArrowheads="1"/>
              </p:cNvSpPr>
              <p:nvPr/>
            </p:nvSpPr>
            <p:spPr bwMode="auto">
              <a:xfrm>
                <a:off x="2779722" y="3219823"/>
                <a:ext cx="536557"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b>
                        <m:sSubPr>
                          <m:ctrlPr>
                            <a:rPr lang="en-US" altLang="hu-HU" b="1" i="1" smtClean="0">
                              <a:latin typeface="Cambria Math"/>
                            </a:rPr>
                          </m:ctrlPr>
                        </m:sSubPr>
                        <m:e>
                          <m:r>
                            <a:rPr lang="en-US" altLang="hu-HU" b="1" i="1" smtClean="0">
                              <a:latin typeface="Cambria Math"/>
                            </a:rPr>
                            <m:t>𝒓</m:t>
                          </m:r>
                        </m:e>
                        <m:sub>
                          <m:r>
                            <a:rPr lang="en-US" altLang="hu-HU" b="0" i="1" smtClean="0">
                              <a:latin typeface="Cambria Math"/>
                            </a:rPr>
                            <m:t>1</m:t>
                          </m:r>
                        </m:sub>
                      </m:sSub>
                    </m:oMath>
                  </m:oMathPara>
                </a14:m>
                <a:endParaRPr lang="hu-HU" altLang="hu-HU" sz="2800" baseline="-25000" dirty="0"/>
              </a:p>
            </p:txBody>
          </p:sp>
        </mc:Choice>
        <mc:Fallback xmlns="">
          <p:sp>
            <p:nvSpPr>
              <p:cNvPr id="29" name="Rectangle 25"/>
              <p:cNvSpPr>
                <a:spLocks noRot="1" noChangeAspect="1" noMove="1" noResize="1" noEditPoints="1" noAdjustHandles="1" noChangeArrowheads="1" noChangeShapeType="1" noTextEdit="1"/>
              </p:cNvSpPr>
              <p:nvPr/>
            </p:nvSpPr>
            <p:spPr bwMode="auto">
              <a:xfrm>
                <a:off x="2779722" y="3219823"/>
                <a:ext cx="536557" cy="453137"/>
              </a:xfrm>
              <a:prstGeom prst="rect">
                <a:avLst/>
              </a:prstGeom>
              <a:blipFill>
                <a:blip r:embed="rId11"/>
                <a:stretch>
                  <a:fillRect b="-4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0" name="Rectangle 25"/>
              <p:cNvSpPr>
                <a:spLocks noChangeArrowheads="1"/>
              </p:cNvSpPr>
              <p:nvPr/>
            </p:nvSpPr>
            <p:spPr bwMode="auto">
              <a:xfrm>
                <a:off x="4757363" y="3147814"/>
                <a:ext cx="543675"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b>
                        <m:sSubPr>
                          <m:ctrlPr>
                            <a:rPr lang="en-US" altLang="hu-HU" b="1" i="1" smtClean="0">
                              <a:latin typeface="Cambria Math"/>
                            </a:rPr>
                          </m:ctrlPr>
                        </m:sSubPr>
                        <m:e>
                          <m:r>
                            <a:rPr lang="en-US" altLang="hu-HU" b="1" i="1" smtClean="0">
                              <a:latin typeface="Cambria Math"/>
                            </a:rPr>
                            <m:t>𝒓</m:t>
                          </m:r>
                        </m:e>
                        <m:sub>
                          <m:r>
                            <a:rPr lang="en-US" altLang="hu-HU" b="0" i="1" smtClean="0">
                              <a:latin typeface="Cambria Math"/>
                            </a:rPr>
                            <m:t>2</m:t>
                          </m:r>
                        </m:sub>
                      </m:sSub>
                    </m:oMath>
                  </m:oMathPara>
                </a14:m>
                <a:endParaRPr lang="hu-HU" altLang="hu-HU" sz="2800" baseline="-25000" dirty="0"/>
              </a:p>
            </p:txBody>
          </p:sp>
        </mc:Choice>
        <mc:Fallback xmlns="">
          <p:sp>
            <p:nvSpPr>
              <p:cNvPr id="30" name="Rectangle 25"/>
              <p:cNvSpPr>
                <a:spLocks noRot="1" noChangeAspect="1" noMove="1" noResize="1" noEditPoints="1" noAdjustHandles="1" noChangeArrowheads="1" noChangeShapeType="1" noTextEdit="1"/>
              </p:cNvSpPr>
              <p:nvPr/>
            </p:nvSpPr>
            <p:spPr bwMode="auto">
              <a:xfrm>
                <a:off x="4757363" y="3147814"/>
                <a:ext cx="543675" cy="453137"/>
              </a:xfrm>
              <a:prstGeom prst="rect">
                <a:avLst/>
              </a:prstGeom>
              <a:blipFill>
                <a:blip r:embed="rId12"/>
                <a:stretch>
                  <a:fillRect b="-4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1" name="Rectangle 25"/>
              <p:cNvSpPr>
                <a:spLocks noChangeArrowheads="1"/>
              </p:cNvSpPr>
              <p:nvPr/>
            </p:nvSpPr>
            <p:spPr bwMode="auto">
              <a:xfrm>
                <a:off x="6193909" y="3565104"/>
                <a:ext cx="543675"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b>
                        <m:sSubPr>
                          <m:ctrlPr>
                            <a:rPr lang="en-US" altLang="hu-HU" b="1" i="1" smtClean="0">
                              <a:latin typeface="Cambria Math"/>
                            </a:rPr>
                          </m:ctrlPr>
                        </m:sSubPr>
                        <m:e>
                          <m:r>
                            <a:rPr lang="en-US" altLang="hu-HU" b="1" i="1" smtClean="0">
                              <a:latin typeface="Cambria Math"/>
                            </a:rPr>
                            <m:t>𝒓</m:t>
                          </m:r>
                        </m:e>
                        <m:sub>
                          <m:r>
                            <a:rPr lang="en-US" altLang="hu-HU" b="0" i="1" smtClean="0">
                              <a:latin typeface="Cambria Math"/>
                            </a:rPr>
                            <m:t>3</m:t>
                          </m:r>
                        </m:sub>
                      </m:sSub>
                    </m:oMath>
                  </m:oMathPara>
                </a14:m>
                <a:endParaRPr lang="hu-HU" altLang="hu-HU" sz="2800" baseline="-25000" dirty="0"/>
              </a:p>
            </p:txBody>
          </p:sp>
        </mc:Choice>
        <mc:Fallback xmlns="">
          <p:sp>
            <p:nvSpPr>
              <p:cNvPr id="31" name="Rectangle 25"/>
              <p:cNvSpPr>
                <a:spLocks noRot="1" noChangeAspect="1" noMove="1" noResize="1" noEditPoints="1" noAdjustHandles="1" noChangeArrowheads="1" noChangeShapeType="1" noTextEdit="1"/>
              </p:cNvSpPr>
              <p:nvPr/>
            </p:nvSpPr>
            <p:spPr bwMode="auto">
              <a:xfrm>
                <a:off x="6193908" y="4753472"/>
                <a:ext cx="543675" cy="453137"/>
              </a:xfrm>
              <a:prstGeom prst="rect">
                <a:avLst/>
              </a:prstGeom>
              <a:blipFill rotWithShape="1">
                <a:blip r:embed="rId13"/>
                <a:stretch>
                  <a:fillRect b="-40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12293" name="Oval 2053"/>
          <p:cNvSpPr>
            <a:spLocks noChangeArrowheads="1"/>
          </p:cNvSpPr>
          <p:nvPr/>
        </p:nvSpPr>
        <p:spPr bwMode="auto">
          <a:xfrm>
            <a:off x="3048000" y="3657600"/>
            <a:ext cx="152400" cy="11430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12294" name="Oval 2054"/>
          <p:cNvSpPr>
            <a:spLocks noChangeArrowheads="1"/>
          </p:cNvSpPr>
          <p:nvPr/>
        </p:nvSpPr>
        <p:spPr bwMode="auto">
          <a:xfrm>
            <a:off x="4953000" y="3600450"/>
            <a:ext cx="152400" cy="11430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12295" name="Oval 2055"/>
          <p:cNvSpPr>
            <a:spLocks noChangeArrowheads="1"/>
          </p:cNvSpPr>
          <p:nvPr/>
        </p:nvSpPr>
        <p:spPr bwMode="auto">
          <a:xfrm>
            <a:off x="1600200" y="4114800"/>
            <a:ext cx="152400" cy="11430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12302" name="Oval 2063"/>
          <p:cNvSpPr>
            <a:spLocks noChangeArrowheads="1"/>
          </p:cNvSpPr>
          <p:nvPr/>
        </p:nvSpPr>
        <p:spPr bwMode="auto">
          <a:xfrm>
            <a:off x="6248400" y="3943350"/>
            <a:ext cx="152400" cy="11430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zövegdoboz 1"/>
              <p:cNvSpPr txBox="1"/>
              <p:nvPr/>
            </p:nvSpPr>
            <p:spPr>
              <a:xfrm>
                <a:off x="853346" y="1791671"/>
                <a:ext cx="6729598" cy="12689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pt-BR" sz="2800" i="1" smtClean="0">
                              <a:latin typeface="Cambria Math"/>
                            </a:rPr>
                          </m:ctrlPr>
                        </m:sSupPr>
                        <m:e>
                          <m:r>
                            <a:rPr lang="hu-HU" sz="2800" b="0" i="1" smtClean="0">
                              <a:latin typeface="Cambria Math"/>
                            </a:rPr>
                            <m:t>1</m:t>
                          </m:r>
                        </m:e>
                        <m:sup>
                          <m:r>
                            <a:rPr lang="pt-BR" sz="2800" i="1">
                              <a:latin typeface="Cambria Math"/>
                            </a:rPr>
                            <m:t>𝑛</m:t>
                          </m:r>
                        </m:sup>
                      </m:sSup>
                      <m:r>
                        <a:rPr lang="pt-BR" sz="2800" i="1">
                          <a:latin typeface="Cambria Math"/>
                        </a:rPr>
                        <m:t>=</m:t>
                      </m:r>
                      <m:sSup>
                        <m:sSupPr>
                          <m:ctrlPr>
                            <a:rPr lang="pt-BR" sz="2800" i="1" smtClean="0">
                              <a:latin typeface="Cambria Math"/>
                            </a:rPr>
                          </m:ctrlPr>
                        </m:sSupPr>
                        <m:e>
                          <m:d>
                            <m:dPr>
                              <m:ctrlPr>
                                <a:rPr lang="pt-BR" sz="2800" i="1" smtClean="0">
                                  <a:latin typeface="Cambria Math"/>
                                </a:rPr>
                              </m:ctrlPr>
                            </m:dPr>
                            <m:e>
                              <m:r>
                                <a:rPr lang="hu-HU" sz="2800" b="0" i="1" smtClean="0">
                                  <a:latin typeface="Cambria Math"/>
                                </a:rPr>
                                <m:t>𝑡</m:t>
                              </m:r>
                              <m:r>
                                <a:rPr lang="pt-BR" sz="2800" i="1" smtClean="0">
                                  <a:latin typeface="Cambria Math"/>
                                </a:rPr>
                                <m:t>+</m:t>
                              </m:r>
                              <m:r>
                                <a:rPr lang="hu-HU" sz="2800" b="0" i="1" smtClean="0">
                                  <a:latin typeface="Cambria Math"/>
                                </a:rPr>
                                <m:t>(1−</m:t>
                              </m:r>
                              <m:r>
                                <a:rPr lang="hu-HU" sz="2800" b="0" i="1" smtClean="0">
                                  <a:latin typeface="Cambria Math"/>
                                </a:rPr>
                                <m:t>𝑡</m:t>
                              </m:r>
                              <m:r>
                                <a:rPr lang="hu-HU" sz="2800" b="0" i="1" smtClean="0">
                                  <a:latin typeface="Cambria Math"/>
                                </a:rPr>
                                <m:t>)</m:t>
                              </m:r>
                            </m:e>
                          </m:d>
                        </m:e>
                        <m:sup>
                          <m:r>
                            <a:rPr lang="pt-BR" sz="2800" i="1" smtClean="0">
                              <a:latin typeface="Cambria Math"/>
                            </a:rPr>
                            <m:t>𝑛</m:t>
                          </m:r>
                        </m:sup>
                      </m:sSup>
                      <m:r>
                        <a:rPr lang="pt-BR" sz="2800" i="1" smtClean="0">
                          <a:latin typeface="Cambria Math"/>
                        </a:rPr>
                        <m:t>=</m:t>
                      </m:r>
                      <m:nary>
                        <m:naryPr>
                          <m:chr m:val="∑"/>
                          <m:ctrlPr>
                            <a:rPr lang="pt-BR" sz="2800" i="1" smtClean="0">
                              <a:latin typeface="Cambria Math"/>
                            </a:rPr>
                          </m:ctrlPr>
                        </m:naryPr>
                        <m:sub>
                          <m:r>
                            <m:rPr>
                              <m:brk m:alnAt="23"/>
                            </m:rPr>
                            <a:rPr lang="hu-HU" sz="2800" b="0" i="1" smtClean="0">
                              <a:latin typeface="Cambria Math"/>
                            </a:rPr>
                            <m:t>𝑖</m:t>
                          </m:r>
                          <m:r>
                            <a:rPr lang="pt-BR" sz="2800" i="1" smtClean="0">
                              <a:latin typeface="Cambria Math"/>
                            </a:rPr>
                            <m:t>=0</m:t>
                          </m:r>
                        </m:sub>
                        <m:sup>
                          <m:r>
                            <a:rPr lang="pt-BR" sz="2800" i="1" smtClean="0">
                              <a:latin typeface="Cambria Math"/>
                            </a:rPr>
                            <m:t>𝑛</m:t>
                          </m:r>
                        </m:sup>
                        <m:e>
                          <m:d>
                            <m:dPr>
                              <m:ctrlPr>
                                <a:rPr lang="pt-BR" sz="2800" i="1" smtClean="0">
                                  <a:latin typeface="Cambria Math"/>
                                </a:rPr>
                              </m:ctrlPr>
                            </m:dPr>
                            <m:e>
                              <m:f>
                                <m:fPr>
                                  <m:type m:val="noBar"/>
                                  <m:ctrlPr>
                                    <a:rPr lang="pt-BR" sz="2800" i="1" smtClean="0">
                                      <a:latin typeface="Cambria Math"/>
                                    </a:rPr>
                                  </m:ctrlPr>
                                </m:fPr>
                                <m:num>
                                  <m:r>
                                    <a:rPr lang="pt-BR" sz="2800" i="1" smtClean="0">
                                      <a:latin typeface="Cambria Math"/>
                                    </a:rPr>
                                    <m:t>𝑛</m:t>
                                  </m:r>
                                </m:num>
                                <m:den>
                                  <m:r>
                                    <a:rPr lang="hu-HU" sz="2800" b="0" i="1" smtClean="0">
                                      <a:latin typeface="Cambria Math"/>
                                    </a:rPr>
                                    <m:t>𝑖</m:t>
                                  </m:r>
                                </m:den>
                              </m:f>
                            </m:e>
                          </m:d>
                          <m:sSup>
                            <m:sSupPr>
                              <m:ctrlPr>
                                <a:rPr lang="pt-BR" sz="2800" i="1" smtClean="0">
                                  <a:latin typeface="Cambria Math"/>
                                </a:rPr>
                              </m:ctrlPr>
                            </m:sSupPr>
                            <m:e>
                              <m:r>
                                <a:rPr lang="hu-HU" sz="2800" b="0" i="1" smtClean="0">
                                  <a:latin typeface="Cambria Math"/>
                                </a:rPr>
                                <m:t>𝑡</m:t>
                              </m:r>
                            </m:e>
                            <m:sup>
                              <m:r>
                                <a:rPr lang="hu-HU" sz="2800" b="0" i="1" smtClean="0">
                                  <a:latin typeface="Cambria Math"/>
                                </a:rPr>
                                <m:t>𝑖</m:t>
                              </m:r>
                            </m:sup>
                          </m:sSup>
                          <m:sSup>
                            <m:sSupPr>
                              <m:ctrlPr>
                                <a:rPr lang="pt-BR" sz="2800" i="1" smtClean="0">
                                  <a:latin typeface="Cambria Math"/>
                                </a:rPr>
                              </m:ctrlPr>
                            </m:sSupPr>
                            <m:e>
                              <m:r>
                                <a:rPr lang="hu-HU" sz="2800" b="0" i="1" smtClean="0">
                                  <a:latin typeface="Cambria Math"/>
                                </a:rPr>
                                <m:t>(1−</m:t>
                              </m:r>
                              <m:r>
                                <a:rPr lang="hu-HU" sz="2800" b="0" i="1" smtClean="0">
                                  <a:latin typeface="Cambria Math"/>
                                </a:rPr>
                                <m:t>𝑡</m:t>
                              </m:r>
                              <m:r>
                                <a:rPr lang="hu-HU" sz="2800" b="0" i="1" smtClean="0">
                                  <a:latin typeface="Cambria Math"/>
                                </a:rPr>
                                <m:t>)</m:t>
                              </m:r>
                            </m:e>
                            <m:sup>
                              <m:r>
                                <a:rPr lang="pt-BR" sz="2800" i="1" smtClean="0">
                                  <a:latin typeface="Cambria Math"/>
                                </a:rPr>
                                <m:t>𝑛</m:t>
                              </m:r>
                              <m:r>
                                <a:rPr lang="pt-BR" sz="2800" i="1" smtClean="0">
                                  <a:latin typeface="Cambria Math"/>
                                </a:rPr>
                                <m:t>−</m:t>
                              </m:r>
                              <m:r>
                                <a:rPr lang="hu-HU" sz="2800" b="0" i="1" smtClean="0">
                                  <a:latin typeface="Cambria Math"/>
                                </a:rPr>
                                <m:t>𝑖</m:t>
                              </m:r>
                            </m:sup>
                          </m:sSup>
                        </m:e>
                      </m:nary>
                    </m:oMath>
                  </m:oMathPara>
                </a14:m>
                <a:endParaRPr lang="en-US" sz="2800" dirty="0"/>
              </a:p>
            </p:txBody>
          </p:sp>
        </mc:Choice>
        <mc:Fallback xmlns="">
          <p:sp>
            <p:nvSpPr>
              <p:cNvPr id="2" name="Szövegdoboz 1"/>
              <p:cNvSpPr txBox="1">
                <a:spLocks noRot="1" noChangeAspect="1" noMove="1" noResize="1" noEditPoints="1" noAdjustHandles="1" noChangeArrowheads="1" noChangeShapeType="1" noTextEdit="1"/>
              </p:cNvSpPr>
              <p:nvPr/>
            </p:nvSpPr>
            <p:spPr>
              <a:xfrm>
                <a:off x="853346" y="1791671"/>
                <a:ext cx="6729598" cy="1268937"/>
              </a:xfrm>
              <a:prstGeom prst="rect">
                <a:avLst/>
              </a:prstGeom>
              <a:blipFill rotWithShape="1">
                <a:blip r:embed="rId3"/>
                <a:stretch>
                  <a:fillRect/>
                </a:stretch>
              </a:blipFill>
            </p:spPr>
            <p:txBody>
              <a:bodyPr/>
              <a:lstStyle/>
              <a:p>
                <a:r>
                  <a:rPr lang="en-US">
                    <a:noFill/>
                  </a:rPr>
                  <a:t> </a:t>
                </a:r>
              </a:p>
            </p:txBody>
          </p:sp>
        </mc:Fallback>
      </mc:AlternateContent>
      <p:sp>
        <p:nvSpPr>
          <p:cNvPr id="13318" name="AutoShape 8"/>
          <p:cNvSpPr>
            <a:spLocks noChangeArrowheads="1"/>
          </p:cNvSpPr>
          <p:nvPr/>
        </p:nvSpPr>
        <p:spPr bwMode="auto">
          <a:xfrm>
            <a:off x="4917634" y="2067695"/>
            <a:ext cx="2474033" cy="792088"/>
          </a:xfrm>
          <a:prstGeom prst="wedgeRectCallout">
            <a:avLst>
              <a:gd name="adj1" fmla="val -40483"/>
              <a:gd name="adj2" fmla="val 124634"/>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mc:AlternateContent xmlns:mc="http://schemas.openxmlformats.org/markup-compatibility/2006" xmlns:a14="http://schemas.microsoft.com/office/drawing/2010/main">
        <mc:Choice Requires="a14">
          <p:sp>
            <p:nvSpPr>
              <p:cNvPr id="13319" name="Rectangle 10"/>
              <p:cNvSpPr>
                <a:spLocks noChangeArrowheads="1"/>
              </p:cNvSpPr>
              <p:nvPr/>
            </p:nvSpPr>
            <p:spPr bwMode="auto">
              <a:xfrm>
                <a:off x="4684743" y="3355127"/>
                <a:ext cx="1183401"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b>
                        <m:sSubPr>
                          <m:ctrlPr>
                            <a:rPr lang="en-US" altLang="hu-HU" sz="3200" i="1">
                              <a:latin typeface="Cambria Math"/>
                              <a:cs typeface="Times New Roman" panose="02020603050405020304" pitchFamily="18" charset="0"/>
                              <a:sym typeface="Symbol" pitchFamily="18" charset="2"/>
                            </a:rPr>
                          </m:ctrlPr>
                        </m:sSubPr>
                        <m:e>
                          <m:r>
                            <a:rPr lang="en-US" altLang="hu-HU" sz="3200" i="1">
                              <a:latin typeface="Cambria Math"/>
                              <a:cs typeface="Times New Roman" panose="02020603050405020304" pitchFamily="18" charset="0"/>
                              <a:sym typeface="Symbol" pitchFamily="18" charset="2"/>
                            </a:rPr>
                            <m:t>𝐵</m:t>
                          </m:r>
                        </m:e>
                        <m:sub>
                          <m:r>
                            <a:rPr lang="en-US" altLang="hu-HU" sz="3200" i="1">
                              <a:latin typeface="Cambria Math"/>
                              <a:cs typeface="Times New Roman" panose="02020603050405020304" pitchFamily="18" charset="0"/>
                              <a:sym typeface="Symbol" pitchFamily="18" charset="2"/>
                            </a:rPr>
                            <m:t>𝑖</m:t>
                          </m:r>
                        </m:sub>
                      </m:sSub>
                      <m:r>
                        <a:rPr lang="en-US" altLang="hu-HU" sz="3200" i="1">
                          <a:latin typeface="Cambria Math"/>
                          <a:cs typeface="Times New Roman" panose="02020603050405020304" pitchFamily="18" charset="0"/>
                          <a:sym typeface="Symbol" pitchFamily="18" charset="2"/>
                        </a:rPr>
                        <m:t>(</m:t>
                      </m:r>
                      <m:r>
                        <a:rPr lang="en-US" altLang="hu-HU" sz="3200" i="1">
                          <a:latin typeface="Cambria Math"/>
                          <a:cs typeface="Times New Roman" panose="02020603050405020304" pitchFamily="18" charset="0"/>
                          <a:sym typeface="Symbol" pitchFamily="18" charset="2"/>
                        </a:rPr>
                        <m:t>𝑡</m:t>
                      </m:r>
                      <m:r>
                        <a:rPr lang="en-US" altLang="hu-HU" sz="3200" i="1">
                          <a:latin typeface="Cambria Math"/>
                          <a:cs typeface="Times New Roman" panose="02020603050405020304" pitchFamily="18" charset="0"/>
                          <a:sym typeface="Symbol" pitchFamily="18" charset="2"/>
                        </a:rPr>
                        <m:t>)</m:t>
                      </m:r>
                    </m:oMath>
                  </m:oMathPara>
                </a14:m>
                <a:endParaRPr lang="hu-HU" altLang="hu-HU" sz="3200" dirty="0"/>
              </a:p>
            </p:txBody>
          </p:sp>
        </mc:Choice>
        <mc:Fallback xmlns="">
          <p:sp>
            <p:nvSpPr>
              <p:cNvPr id="13319" name="Rectangle 10"/>
              <p:cNvSpPr>
                <a:spLocks noRot="1" noChangeAspect="1" noMove="1" noResize="1" noEditPoints="1" noAdjustHandles="1" noChangeArrowheads="1" noChangeShapeType="1" noTextEdit="1"/>
              </p:cNvSpPr>
              <p:nvPr/>
            </p:nvSpPr>
            <p:spPr bwMode="auto">
              <a:xfrm>
                <a:off x="4684743" y="3355127"/>
                <a:ext cx="1183401" cy="584775"/>
              </a:xfrm>
              <a:prstGeom prst="rect">
                <a:avLst/>
              </a:prstGeom>
              <a:blipFill rotWithShape="1">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348171" name="Rectangle 11"/>
          <p:cNvSpPr>
            <a:spLocks noGrp="1" noChangeArrowheads="1"/>
          </p:cNvSpPr>
          <p:nvPr>
            <p:ph type="title"/>
          </p:nvPr>
        </p:nvSpPr>
        <p:spPr>
          <a:xfrm>
            <a:off x="0" y="205979"/>
            <a:ext cx="7452320" cy="857250"/>
          </a:xfrm>
        </p:spPr>
        <p:txBody>
          <a:bodyPr>
            <a:normAutofit fontScale="90000"/>
          </a:bodyPr>
          <a:lstStyle/>
          <a:p>
            <a:pPr>
              <a:defRPr/>
            </a:pPr>
            <a:r>
              <a:rPr lang="en-US" sz="2700" dirty="0" smtClean="0">
                <a:solidFill>
                  <a:srgbClr val="FF0000"/>
                </a:solidFill>
              </a:rPr>
              <a:t>(</a:t>
            </a:r>
            <a:r>
              <a:rPr lang="ru-RU" sz="2700" dirty="0" smtClean="0">
                <a:solidFill>
                  <a:srgbClr val="FF0000"/>
                </a:solidFill>
              </a:rPr>
              <a:t>Серге́й Ната́нович</a:t>
            </a:r>
            <a:r>
              <a:rPr lang="hu-HU" sz="2700" dirty="0" smtClean="0">
                <a:solidFill>
                  <a:srgbClr val="FF0000"/>
                </a:solidFill>
              </a:rPr>
              <a:t>) </a:t>
            </a:r>
            <a:r>
              <a:rPr lang="en-US" dirty="0" smtClean="0">
                <a:solidFill>
                  <a:srgbClr val="FF0000"/>
                </a:solidFill>
              </a:rPr>
              <a:t>Bernstein pol</a:t>
            </a:r>
            <a:r>
              <a:rPr lang="hu-HU" dirty="0" err="1" smtClean="0">
                <a:solidFill>
                  <a:srgbClr val="FF0000"/>
                </a:solidFill>
              </a:rPr>
              <a:t>inomok</a:t>
            </a:r>
            <a:endParaRPr lang="en-US" dirty="0" smtClean="0">
              <a:solidFill>
                <a:srgbClr val="FF0000"/>
              </a:solidFill>
            </a:endParaRPr>
          </a:p>
        </p:txBody>
      </p:sp>
      <mc:AlternateContent xmlns:mc="http://schemas.openxmlformats.org/markup-compatibility/2006" xmlns:a14="http://schemas.microsoft.com/office/drawing/2010/main">
        <mc:Choice Requires="a14">
          <p:sp>
            <p:nvSpPr>
              <p:cNvPr id="13323" name="Rectangle 15"/>
              <p:cNvSpPr>
                <a:spLocks noChangeArrowheads="1"/>
              </p:cNvSpPr>
              <p:nvPr/>
            </p:nvSpPr>
            <p:spPr bwMode="auto">
              <a:xfrm>
                <a:off x="1547813" y="4155926"/>
                <a:ext cx="5185137" cy="523541"/>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marL="342900" indent="-342900">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1" algn="l">
                  <a:spcBef>
                    <a:spcPct val="20000"/>
                  </a:spcBef>
                  <a:buClr>
                    <a:schemeClr val="tx1"/>
                  </a:buClr>
                  <a:buSzPct val="100000"/>
                </a:pPr>
                <a14:m>
                  <m:oMath xmlns:m="http://schemas.openxmlformats.org/officeDocument/2006/math">
                    <m:sSub>
                      <m:sSubPr>
                        <m:ctrlPr>
                          <a:rPr lang="en-US" altLang="hu-HU" sz="2800" i="1">
                            <a:latin typeface="Cambria Math"/>
                            <a:cs typeface="Times New Roman" panose="02020603050405020304" pitchFamily="18" charset="0"/>
                            <a:sym typeface="Symbol" pitchFamily="18" charset="2"/>
                          </a:rPr>
                        </m:ctrlPr>
                      </m:sSubPr>
                      <m:e>
                        <m:r>
                          <a:rPr lang="en-US" altLang="hu-HU" sz="2800" i="1">
                            <a:latin typeface="Cambria Math"/>
                            <a:cs typeface="Times New Roman" panose="02020603050405020304" pitchFamily="18" charset="0"/>
                            <a:sym typeface="Symbol" pitchFamily="18" charset="2"/>
                          </a:rPr>
                          <m:t>𝐵</m:t>
                        </m:r>
                      </m:e>
                      <m:sub>
                        <m:r>
                          <a:rPr lang="en-US" altLang="hu-HU" sz="2800" i="1">
                            <a:latin typeface="Cambria Math"/>
                            <a:cs typeface="Times New Roman" panose="02020603050405020304" pitchFamily="18" charset="0"/>
                            <a:sym typeface="Symbol" pitchFamily="18" charset="2"/>
                          </a:rPr>
                          <m:t>𝑖</m:t>
                        </m:r>
                      </m:sub>
                    </m:sSub>
                    <m:r>
                      <a:rPr lang="en-US" altLang="hu-HU" sz="2800" i="1">
                        <a:latin typeface="Cambria Math"/>
                        <a:cs typeface="Times New Roman" panose="02020603050405020304" pitchFamily="18" charset="0"/>
                        <a:sym typeface="Symbol" pitchFamily="18" charset="2"/>
                      </a:rPr>
                      <m:t>(</m:t>
                    </m:r>
                    <m:r>
                      <a:rPr lang="en-US" altLang="hu-HU" sz="2800" i="1">
                        <a:latin typeface="Cambria Math"/>
                        <a:cs typeface="Times New Roman" panose="02020603050405020304" pitchFamily="18" charset="0"/>
                        <a:sym typeface="Symbol" pitchFamily="18" charset="2"/>
                      </a:rPr>
                      <m:t>𝑡</m:t>
                    </m:r>
                    <m:r>
                      <a:rPr lang="en-US" altLang="hu-HU" sz="2800" i="1">
                        <a:latin typeface="Cambria Math"/>
                        <a:cs typeface="Times New Roman" panose="02020603050405020304" pitchFamily="18" charset="0"/>
                        <a:sym typeface="Symbol" pitchFamily="18" charset="2"/>
                      </a:rPr>
                      <m:t>)≥0</m:t>
                    </m:r>
                  </m:oMath>
                </a14:m>
                <a:r>
                  <a:rPr lang="hu-HU" altLang="hu-HU" sz="2800" dirty="0" smtClean="0">
                    <a:cs typeface="Times New Roman" panose="02020603050405020304" pitchFamily="18" charset="0"/>
                    <a:sym typeface="Symbol" pitchFamily="18" charset="2"/>
                  </a:rPr>
                  <a:t>,  </a:t>
                </a:r>
                <a14:m>
                  <m:oMath xmlns:m="http://schemas.openxmlformats.org/officeDocument/2006/math">
                    <m:nary>
                      <m:naryPr>
                        <m:chr m:val="∑"/>
                        <m:supHide m:val="on"/>
                        <m:ctrlPr>
                          <a:rPr lang="en-US" altLang="hu-HU" sz="2800" i="1">
                            <a:latin typeface="Cambria Math"/>
                            <a:cs typeface="Times New Roman" panose="02020603050405020304" pitchFamily="18" charset="0"/>
                            <a:sym typeface="Symbol" pitchFamily="18" charset="2"/>
                          </a:rPr>
                        </m:ctrlPr>
                      </m:naryPr>
                      <m:sub>
                        <m:r>
                          <m:rPr>
                            <m:brk m:alnAt="7"/>
                          </m:rPr>
                          <a:rPr lang="en-US" altLang="hu-HU" sz="2800" i="1">
                            <a:latin typeface="Cambria Math"/>
                            <a:cs typeface="Times New Roman" panose="02020603050405020304" pitchFamily="18" charset="0"/>
                            <a:sym typeface="Symbol" pitchFamily="18" charset="2"/>
                          </a:rPr>
                          <m:t>𝑖</m:t>
                        </m:r>
                      </m:sub>
                      <m:sup/>
                      <m:e>
                        <m:sSub>
                          <m:sSubPr>
                            <m:ctrlPr>
                              <a:rPr lang="en-US" altLang="hu-HU" sz="2800" i="1">
                                <a:latin typeface="Cambria Math"/>
                                <a:cs typeface="Times New Roman" panose="02020603050405020304" pitchFamily="18" charset="0"/>
                                <a:sym typeface="Symbol" pitchFamily="18" charset="2"/>
                              </a:rPr>
                            </m:ctrlPr>
                          </m:sSubPr>
                          <m:e>
                            <m:r>
                              <a:rPr lang="en-US" altLang="hu-HU" sz="2800" i="1">
                                <a:latin typeface="Cambria Math"/>
                                <a:cs typeface="Times New Roman" panose="02020603050405020304" pitchFamily="18" charset="0"/>
                                <a:sym typeface="Symbol" pitchFamily="18" charset="2"/>
                              </a:rPr>
                              <m:t>𝐵</m:t>
                            </m:r>
                          </m:e>
                          <m:sub>
                            <m:r>
                              <a:rPr lang="en-US" altLang="hu-HU" sz="2800" i="1">
                                <a:latin typeface="Cambria Math"/>
                                <a:cs typeface="Times New Roman" panose="02020603050405020304" pitchFamily="18" charset="0"/>
                                <a:sym typeface="Symbol" pitchFamily="18" charset="2"/>
                              </a:rPr>
                              <m:t>𝑖</m:t>
                            </m:r>
                          </m:sub>
                        </m:sSub>
                        <m:d>
                          <m:dPr>
                            <m:ctrlPr>
                              <a:rPr lang="en-US" altLang="hu-HU" sz="2800" i="1">
                                <a:latin typeface="Cambria Math"/>
                                <a:cs typeface="Times New Roman" panose="02020603050405020304" pitchFamily="18" charset="0"/>
                                <a:sym typeface="Symbol" pitchFamily="18" charset="2"/>
                              </a:rPr>
                            </m:ctrlPr>
                          </m:dPr>
                          <m:e>
                            <m:r>
                              <a:rPr lang="en-US" altLang="hu-HU" sz="2800" i="1">
                                <a:latin typeface="Cambria Math"/>
                                <a:cs typeface="Times New Roman" panose="02020603050405020304" pitchFamily="18" charset="0"/>
                                <a:sym typeface="Symbol" pitchFamily="18" charset="2"/>
                              </a:rPr>
                              <m:t>𝑡</m:t>
                            </m:r>
                          </m:e>
                        </m:d>
                        <m:r>
                          <a:rPr lang="en-US" altLang="hu-HU" sz="2800" i="1">
                            <a:latin typeface="Cambria Math"/>
                            <a:cs typeface="Times New Roman" panose="02020603050405020304" pitchFamily="18" charset="0"/>
                            <a:sym typeface="Symbol" pitchFamily="18" charset="2"/>
                          </a:rPr>
                          <m:t>=1</m:t>
                        </m:r>
                        <m:r>
                          <a:rPr lang="en-US" altLang="hu-HU" sz="2800" b="1" i="1">
                            <a:latin typeface="Cambria Math"/>
                          </a:rPr>
                          <m:t> </m:t>
                        </m:r>
                      </m:e>
                    </m:nary>
                    <m:r>
                      <a:rPr lang="en-US" altLang="hu-HU" sz="2800" b="1" i="1">
                        <a:latin typeface="Cambria Math"/>
                      </a:rPr>
                      <m:t> </m:t>
                    </m:r>
                  </m:oMath>
                </a14:m>
                <a:r>
                  <a:rPr lang="hu-HU" altLang="hu-HU" sz="2800" dirty="0"/>
                  <a:t>: </a:t>
                </a:r>
                <a:r>
                  <a:rPr lang="en-US" altLang="hu-HU" sz="2800" dirty="0"/>
                  <a:t> OK</a:t>
                </a:r>
                <a:endParaRPr lang="hu-HU" altLang="hu-HU" sz="2800" dirty="0"/>
              </a:p>
            </p:txBody>
          </p:sp>
        </mc:Choice>
        <mc:Fallback xmlns="">
          <p:sp>
            <p:nvSpPr>
              <p:cNvPr id="13323" name="Rectangle 15"/>
              <p:cNvSpPr>
                <a:spLocks noRot="1" noChangeAspect="1" noMove="1" noResize="1" noEditPoints="1" noAdjustHandles="1" noChangeArrowheads="1" noChangeShapeType="1" noTextEdit="1"/>
              </p:cNvSpPr>
              <p:nvPr/>
            </p:nvSpPr>
            <p:spPr bwMode="auto">
              <a:xfrm>
                <a:off x="1547813" y="4155926"/>
                <a:ext cx="5185137" cy="523541"/>
              </a:xfrm>
              <a:prstGeom prst="rect">
                <a:avLst/>
              </a:prstGeom>
              <a:blipFill rotWithShape="1">
                <a:blip r:embed="rId5"/>
                <a:stretch>
                  <a:fillRect t="-11628" r="-1294" b="-3139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13324" name="Szövegdoboz 11"/>
          <p:cNvSpPr txBox="1">
            <a:spLocks noChangeArrowheads="1"/>
          </p:cNvSpPr>
          <p:nvPr/>
        </p:nvSpPr>
        <p:spPr bwMode="auto">
          <a:xfrm>
            <a:off x="2382417" y="1347614"/>
            <a:ext cx="36714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sz="2800" dirty="0">
                <a:latin typeface="+mn-lt"/>
              </a:rPr>
              <a:t>Newton </a:t>
            </a:r>
            <a:r>
              <a:rPr lang="hu-HU" altLang="hu-HU" sz="2800" dirty="0" smtClean="0">
                <a:latin typeface="+mn-lt"/>
              </a:rPr>
              <a:t>binomiális </a:t>
            </a:r>
            <a:r>
              <a:rPr lang="hu-HU" altLang="hu-HU" sz="2800" dirty="0">
                <a:latin typeface="+mn-lt"/>
              </a:rPr>
              <a:t>tétel</a:t>
            </a:r>
          </a:p>
        </p:txBody>
      </p:sp>
      <p:pic>
        <p:nvPicPr>
          <p:cNvPr id="7170" name="Picture 2" descr="Snbernstei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4368" y="-7301"/>
            <a:ext cx="1259632" cy="15709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52" name="Freeform 21"/>
          <p:cNvSpPr>
            <a:spLocks/>
          </p:cNvSpPr>
          <p:nvPr/>
        </p:nvSpPr>
        <p:spPr bwMode="auto">
          <a:xfrm>
            <a:off x="5410200" y="1485900"/>
            <a:ext cx="3276600" cy="1828800"/>
          </a:xfrm>
          <a:custGeom>
            <a:avLst/>
            <a:gdLst>
              <a:gd name="T0" fmla="*/ 0 w 2112"/>
              <a:gd name="T1" fmla="*/ 2147483647 h 1584"/>
              <a:gd name="T2" fmla="*/ 2147483647 w 2112"/>
              <a:gd name="T3" fmla="*/ 2147483647 h 1584"/>
              <a:gd name="T4" fmla="*/ 2147483647 w 2112"/>
              <a:gd name="T5" fmla="*/ 0 h 1584"/>
              <a:gd name="T6" fmla="*/ 2147483647 w 2112"/>
              <a:gd name="T7" fmla="*/ 2147483647 h 1584"/>
              <a:gd name="T8" fmla="*/ 0 60000 65536"/>
              <a:gd name="T9" fmla="*/ 0 60000 65536"/>
              <a:gd name="T10" fmla="*/ 0 60000 65536"/>
              <a:gd name="T11" fmla="*/ 0 60000 65536"/>
              <a:gd name="T12" fmla="*/ 0 w 2112"/>
              <a:gd name="T13" fmla="*/ 0 h 1584"/>
              <a:gd name="T14" fmla="*/ 2112 w 2112"/>
              <a:gd name="T15" fmla="*/ 1584 h 1584"/>
            </a:gdLst>
            <a:ahLst/>
            <a:cxnLst>
              <a:cxn ang="T8">
                <a:pos x="T0" y="T1"/>
              </a:cxn>
              <a:cxn ang="T9">
                <a:pos x="T2" y="T3"/>
              </a:cxn>
              <a:cxn ang="T10">
                <a:pos x="T4" y="T5"/>
              </a:cxn>
              <a:cxn ang="T11">
                <a:pos x="T6" y="T7"/>
              </a:cxn>
            </a:cxnLst>
            <a:rect l="T12" t="T13" r="T14" b="T15"/>
            <a:pathLst>
              <a:path w="2112" h="1584">
                <a:moveTo>
                  <a:pt x="0" y="1584"/>
                </a:moveTo>
                <a:lnTo>
                  <a:pt x="288" y="192"/>
                </a:lnTo>
                <a:lnTo>
                  <a:pt x="1344" y="0"/>
                </a:lnTo>
                <a:lnTo>
                  <a:pt x="2112" y="1248"/>
                </a:lnTo>
              </a:path>
            </a:pathLst>
          </a:custGeom>
          <a:noFill/>
          <a:ln w="127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14360" name="Freeform 29"/>
          <p:cNvSpPr>
            <a:spLocks/>
          </p:cNvSpPr>
          <p:nvPr/>
        </p:nvSpPr>
        <p:spPr bwMode="auto">
          <a:xfrm>
            <a:off x="5410200" y="1926432"/>
            <a:ext cx="3276600" cy="1388269"/>
          </a:xfrm>
          <a:custGeom>
            <a:avLst/>
            <a:gdLst>
              <a:gd name="T0" fmla="*/ 0 w 2064"/>
              <a:gd name="T1" fmla="*/ 2147483647 h 1166"/>
              <a:gd name="T2" fmla="*/ 2147483647 w 2064"/>
              <a:gd name="T3" fmla="*/ 2147483647 h 1166"/>
              <a:gd name="T4" fmla="*/ 2147483647 w 2064"/>
              <a:gd name="T5" fmla="*/ 2147483647 h 1166"/>
              <a:gd name="T6" fmla="*/ 2147483647 w 2064"/>
              <a:gd name="T7" fmla="*/ 2147483647 h 1166"/>
              <a:gd name="T8" fmla="*/ 2147483647 w 2064"/>
              <a:gd name="T9" fmla="*/ 2147483647 h 1166"/>
              <a:gd name="T10" fmla="*/ 2147483647 w 2064"/>
              <a:gd name="T11" fmla="*/ 2147483647 h 1166"/>
              <a:gd name="T12" fmla="*/ 2147483647 w 2064"/>
              <a:gd name="T13" fmla="*/ 2147483647 h 1166"/>
              <a:gd name="T14" fmla="*/ 2147483647 w 2064"/>
              <a:gd name="T15" fmla="*/ 2147483647 h 1166"/>
              <a:gd name="T16" fmla="*/ 2147483647 w 2064"/>
              <a:gd name="T17" fmla="*/ 2147483647 h 1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4"/>
              <a:gd name="T28" fmla="*/ 0 h 1166"/>
              <a:gd name="T29" fmla="*/ 2064 w 2064"/>
              <a:gd name="T30" fmla="*/ 1166 h 11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4" h="1166">
                <a:moveTo>
                  <a:pt x="0" y="1166"/>
                </a:moveTo>
                <a:cubicBezTo>
                  <a:pt x="64" y="970"/>
                  <a:pt x="128" y="774"/>
                  <a:pt x="192" y="638"/>
                </a:cubicBezTo>
                <a:cubicBezTo>
                  <a:pt x="256" y="502"/>
                  <a:pt x="320" y="430"/>
                  <a:pt x="384" y="350"/>
                </a:cubicBezTo>
                <a:cubicBezTo>
                  <a:pt x="448" y="270"/>
                  <a:pt x="496" y="214"/>
                  <a:pt x="576" y="158"/>
                </a:cubicBezTo>
                <a:cubicBezTo>
                  <a:pt x="656" y="102"/>
                  <a:pt x="732" y="28"/>
                  <a:pt x="864" y="14"/>
                </a:cubicBezTo>
                <a:cubicBezTo>
                  <a:pt x="996" y="0"/>
                  <a:pt x="1238" y="28"/>
                  <a:pt x="1371" y="73"/>
                </a:cubicBezTo>
                <a:cubicBezTo>
                  <a:pt x="1504" y="118"/>
                  <a:pt x="1574" y="195"/>
                  <a:pt x="1664" y="281"/>
                </a:cubicBezTo>
                <a:cubicBezTo>
                  <a:pt x="1754" y="367"/>
                  <a:pt x="1842" y="499"/>
                  <a:pt x="1909" y="590"/>
                </a:cubicBezTo>
                <a:cubicBezTo>
                  <a:pt x="1976" y="681"/>
                  <a:pt x="2032" y="780"/>
                  <a:pt x="2064" y="83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43010" name="Rectangle 2"/>
          <p:cNvSpPr>
            <a:spLocks noGrp="1" noChangeArrowheads="1"/>
          </p:cNvSpPr>
          <p:nvPr>
            <p:ph type="title"/>
          </p:nvPr>
        </p:nvSpPr>
        <p:spPr>
          <a:xfrm>
            <a:off x="76200" y="357504"/>
            <a:ext cx="8991600" cy="857250"/>
          </a:xfrm>
        </p:spPr>
        <p:txBody>
          <a:bodyPr/>
          <a:lstStyle/>
          <a:p>
            <a:pPr>
              <a:defRPr/>
            </a:pPr>
            <a:r>
              <a:rPr lang="en-US" dirty="0" smtClean="0">
                <a:solidFill>
                  <a:srgbClr val="FF0000"/>
                </a:solidFill>
              </a:rPr>
              <a:t>B</a:t>
            </a:r>
            <a:r>
              <a:rPr lang="hu-HU" dirty="0" smtClean="0">
                <a:solidFill>
                  <a:srgbClr val="FF0000"/>
                </a:solidFill>
              </a:rPr>
              <a:t>é</a:t>
            </a:r>
            <a:r>
              <a:rPr lang="en-US" dirty="0" err="1" smtClean="0">
                <a:solidFill>
                  <a:srgbClr val="FF0000"/>
                </a:solidFill>
              </a:rPr>
              <a:t>zier</a:t>
            </a:r>
            <a:r>
              <a:rPr lang="en-US" dirty="0" smtClean="0">
                <a:solidFill>
                  <a:srgbClr val="FF0000"/>
                </a:solidFill>
              </a:rPr>
              <a:t> </a:t>
            </a:r>
            <a:r>
              <a:rPr lang="en-US" dirty="0" err="1" smtClean="0">
                <a:solidFill>
                  <a:srgbClr val="FF0000"/>
                </a:solidFill>
              </a:rPr>
              <a:t>approxim</a:t>
            </a:r>
            <a:r>
              <a:rPr lang="hu-HU" dirty="0" err="1" smtClean="0">
                <a:solidFill>
                  <a:srgbClr val="FF0000"/>
                </a:solidFill>
              </a:rPr>
              <a:t>áció</a:t>
            </a:r>
            <a:endParaRPr lang="hu-HU" dirty="0" smtClean="0">
              <a:solidFill>
                <a:srgbClr val="FF0000"/>
              </a:solidFill>
            </a:endParaRPr>
          </a:p>
        </p:txBody>
      </p:sp>
      <mc:AlternateContent xmlns:mc="http://schemas.openxmlformats.org/markup-compatibility/2006" xmlns:a14="http://schemas.microsoft.com/office/drawing/2010/main">
        <mc:Choice Requires="a14">
          <p:sp>
            <p:nvSpPr>
              <p:cNvPr id="14339" name="Rectangle 5"/>
              <p:cNvSpPr>
                <a:spLocks noChangeArrowheads="1"/>
              </p:cNvSpPr>
              <p:nvPr/>
            </p:nvSpPr>
            <p:spPr bwMode="auto">
              <a:xfrm>
                <a:off x="225971" y="3940533"/>
                <a:ext cx="4302076" cy="953081"/>
              </a:xfrm>
              <a:prstGeom prst="rect">
                <a:avLst/>
              </a:prstGeom>
              <a:noFill/>
              <a:ln w="12700">
                <a:solidFill>
                  <a:srgbClr val="000000"/>
                </a:solidFill>
                <a:miter lim="800000"/>
                <a:headEnd/>
                <a:tailEnd/>
              </a:ln>
              <a:extLst>
                <a:ext uri="{909E8E84-426E-40DD-AFC4-6F175D3DCCD1}">
                  <a14:hiddenFill>
                    <a:solidFill>
                      <a:srgbClr val="FFFFFF"/>
                    </a:solidFill>
                  </a14:hiddenFill>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altLang="hu-HU" sz="2800" i="1" smtClean="0">
                              <a:latin typeface="Cambria Math"/>
                              <a:cs typeface="Times New Roman" panose="02020603050405020304" pitchFamily="18" charset="0"/>
                              <a:sym typeface="Symbol" pitchFamily="18" charset="2"/>
                            </a:rPr>
                          </m:ctrlPr>
                        </m:sSubPr>
                        <m:e>
                          <m:r>
                            <a:rPr lang="en-US" altLang="hu-HU" sz="2800" i="1">
                              <a:latin typeface="Cambria Math"/>
                              <a:cs typeface="Times New Roman" panose="02020603050405020304" pitchFamily="18" charset="0"/>
                              <a:sym typeface="Symbol" pitchFamily="18" charset="2"/>
                            </a:rPr>
                            <m:t>𝐵</m:t>
                          </m:r>
                        </m:e>
                        <m:sub>
                          <m:r>
                            <a:rPr lang="en-US" altLang="hu-HU" sz="2800" i="1">
                              <a:latin typeface="Cambria Math"/>
                              <a:cs typeface="Times New Roman" panose="02020603050405020304" pitchFamily="18" charset="0"/>
                              <a:sym typeface="Symbol" pitchFamily="18" charset="2"/>
                            </a:rPr>
                            <m:t>𝑖</m:t>
                          </m:r>
                        </m:sub>
                      </m:sSub>
                      <m:d>
                        <m:dPr>
                          <m:ctrlPr>
                            <a:rPr lang="en-US" altLang="hu-HU" sz="2800" i="1">
                              <a:latin typeface="Cambria Math"/>
                              <a:cs typeface="Times New Roman" panose="02020603050405020304" pitchFamily="18" charset="0"/>
                              <a:sym typeface="Symbol" pitchFamily="18" charset="2"/>
                            </a:rPr>
                          </m:ctrlPr>
                        </m:dPr>
                        <m:e>
                          <m:r>
                            <a:rPr lang="en-US" altLang="hu-HU" sz="2800" i="1">
                              <a:latin typeface="Cambria Math"/>
                              <a:cs typeface="Times New Roman" panose="02020603050405020304" pitchFamily="18" charset="0"/>
                              <a:sym typeface="Symbol" pitchFamily="18" charset="2"/>
                            </a:rPr>
                            <m:t>𝑡</m:t>
                          </m:r>
                        </m:e>
                      </m:d>
                      <m:r>
                        <a:rPr lang="en-US" altLang="hu-HU" sz="2800" b="0" i="1" smtClean="0">
                          <a:latin typeface="Cambria Math"/>
                          <a:cs typeface="Times New Roman" panose="02020603050405020304" pitchFamily="18" charset="0"/>
                          <a:sym typeface="Symbol" pitchFamily="18" charset="2"/>
                        </a:rPr>
                        <m:t>=</m:t>
                      </m:r>
                      <m:d>
                        <m:dPr>
                          <m:ctrlPr>
                            <a:rPr lang="pt-BR" sz="3200" i="1">
                              <a:latin typeface="Cambria Math"/>
                            </a:rPr>
                          </m:ctrlPr>
                        </m:dPr>
                        <m:e>
                          <m:f>
                            <m:fPr>
                              <m:type m:val="noBar"/>
                              <m:ctrlPr>
                                <a:rPr lang="pt-BR" sz="3200" i="1">
                                  <a:latin typeface="Cambria Math"/>
                                </a:rPr>
                              </m:ctrlPr>
                            </m:fPr>
                            <m:num>
                              <m:r>
                                <a:rPr lang="pt-BR" sz="3200" i="1">
                                  <a:latin typeface="Cambria Math"/>
                                </a:rPr>
                                <m:t>𝑛</m:t>
                              </m:r>
                            </m:num>
                            <m:den>
                              <m:r>
                                <a:rPr lang="hu-HU" sz="3200" i="1">
                                  <a:latin typeface="Cambria Math"/>
                                </a:rPr>
                                <m:t>𝑖</m:t>
                              </m:r>
                            </m:den>
                          </m:f>
                        </m:e>
                      </m:d>
                      <m:sSup>
                        <m:sSupPr>
                          <m:ctrlPr>
                            <a:rPr lang="pt-BR" sz="3200" i="1">
                              <a:latin typeface="Cambria Math"/>
                            </a:rPr>
                          </m:ctrlPr>
                        </m:sSupPr>
                        <m:e>
                          <m:r>
                            <a:rPr lang="hu-HU" sz="3200" i="1">
                              <a:latin typeface="Cambria Math"/>
                            </a:rPr>
                            <m:t>𝑡</m:t>
                          </m:r>
                        </m:e>
                        <m:sup>
                          <m:r>
                            <a:rPr lang="hu-HU" sz="3200" i="1">
                              <a:latin typeface="Cambria Math"/>
                            </a:rPr>
                            <m:t>𝑖</m:t>
                          </m:r>
                        </m:sup>
                      </m:sSup>
                      <m:sSup>
                        <m:sSupPr>
                          <m:ctrlPr>
                            <a:rPr lang="pt-BR" sz="3200" i="1">
                              <a:latin typeface="Cambria Math"/>
                            </a:rPr>
                          </m:ctrlPr>
                        </m:sSupPr>
                        <m:e>
                          <m:r>
                            <a:rPr lang="hu-HU" sz="3200" i="1">
                              <a:latin typeface="Cambria Math"/>
                            </a:rPr>
                            <m:t>(</m:t>
                          </m:r>
                          <m:r>
                            <a:rPr lang="hu-HU" sz="3200" i="1">
                              <a:latin typeface="Cambria Math"/>
                            </a:rPr>
                            <m:t>1</m:t>
                          </m:r>
                          <m:r>
                            <a:rPr lang="hu-HU" sz="3200" i="1">
                              <a:latin typeface="Cambria Math"/>
                            </a:rPr>
                            <m:t>−</m:t>
                          </m:r>
                          <m:r>
                            <a:rPr lang="hu-HU" sz="3200" i="1">
                              <a:latin typeface="Cambria Math"/>
                            </a:rPr>
                            <m:t>𝑡</m:t>
                          </m:r>
                          <m:r>
                            <a:rPr lang="hu-HU" sz="3200" i="1">
                              <a:latin typeface="Cambria Math"/>
                            </a:rPr>
                            <m:t>)</m:t>
                          </m:r>
                        </m:e>
                        <m:sup>
                          <m:r>
                            <a:rPr lang="pt-BR" sz="3200" i="1">
                              <a:latin typeface="Cambria Math"/>
                            </a:rPr>
                            <m:t>𝑛</m:t>
                          </m:r>
                          <m:r>
                            <a:rPr lang="pt-BR" sz="3200" i="1">
                              <a:latin typeface="Cambria Math"/>
                            </a:rPr>
                            <m:t>−</m:t>
                          </m:r>
                          <m:r>
                            <a:rPr lang="hu-HU" sz="3200" i="1">
                              <a:latin typeface="Cambria Math"/>
                            </a:rPr>
                            <m:t>𝑖</m:t>
                          </m:r>
                        </m:sup>
                      </m:sSup>
                    </m:oMath>
                  </m:oMathPara>
                </a14:m>
                <a:endParaRPr lang="hu-HU" altLang="hu-HU" sz="2800" baseline="30000" dirty="0"/>
              </a:p>
            </p:txBody>
          </p:sp>
        </mc:Choice>
        <mc:Fallback xmlns="">
          <p:sp>
            <p:nvSpPr>
              <p:cNvPr id="14339" name="Rectangle 5"/>
              <p:cNvSpPr>
                <a:spLocks noRot="1" noChangeAspect="1" noMove="1" noResize="1" noEditPoints="1" noAdjustHandles="1" noChangeArrowheads="1" noChangeShapeType="1" noTextEdit="1"/>
              </p:cNvSpPr>
              <p:nvPr/>
            </p:nvSpPr>
            <p:spPr bwMode="auto">
              <a:xfrm>
                <a:off x="225971" y="5254044"/>
                <a:ext cx="4302076" cy="953081"/>
              </a:xfrm>
              <a:prstGeom prst="rect">
                <a:avLst/>
              </a:prstGeom>
              <a:blipFill rotWithShape="1">
                <a:blip r:embed="rId3"/>
                <a:stretch>
                  <a:fillRect/>
                </a:stretch>
              </a:blip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sp>
        <p:nvSpPr>
          <p:cNvPr id="14346" name="Line 14"/>
          <p:cNvSpPr>
            <a:spLocks noChangeShapeType="1"/>
          </p:cNvSpPr>
          <p:nvPr/>
        </p:nvSpPr>
        <p:spPr bwMode="auto">
          <a:xfrm flipV="1">
            <a:off x="228600" y="1200150"/>
            <a:ext cx="0" cy="24003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14347" name="Line 15"/>
          <p:cNvSpPr>
            <a:spLocks noChangeShapeType="1"/>
          </p:cNvSpPr>
          <p:nvPr/>
        </p:nvSpPr>
        <p:spPr bwMode="auto">
          <a:xfrm>
            <a:off x="0" y="3657600"/>
            <a:ext cx="4876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14348" name="Text Box 16"/>
          <p:cNvSpPr txBox="1">
            <a:spLocks noChangeArrowheads="1"/>
          </p:cNvSpPr>
          <p:nvPr/>
        </p:nvSpPr>
        <p:spPr bwMode="auto">
          <a:xfrm>
            <a:off x="-36512" y="3262213"/>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dirty="0"/>
              <a:t>0</a:t>
            </a:r>
            <a:endParaRPr lang="hu-HU" altLang="hu-HU" dirty="0"/>
          </a:p>
        </p:txBody>
      </p:sp>
      <p:sp>
        <p:nvSpPr>
          <p:cNvPr id="14349" name="Text Box 17"/>
          <p:cNvSpPr txBox="1">
            <a:spLocks noChangeArrowheads="1"/>
          </p:cNvSpPr>
          <p:nvPr/>
        </p:nvSpPr>
        <p:spPr bwMode="auto">
          <a:xfrm>
            <a:off x="-1002" y="1200150"/>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a:t>1</a:t>
            </a:r>
            <a:endParaRPr lang="hu-HU" altLang="hu-HU"/>
          </a:p>
        </p:txBody>
      </p:sp>
      <p:sp>
        <p:nvSpPr>
          <p:cNvPr id="14350" name="Text Box 18"/>
          <p:cNvSpPr txBox="1">
            <a:spLocks noChangeArrowheads="1"/>
          </p:cNvSpPr>
          <p:nvPr/>
        </p:nvSpPr>
        <p:spPr bwMode="auto">
          <a:xfrm>
            <a:off x="4570998" y="3262213"/>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dirty="0"/>
              <a:t>1</a:t>
            </a:r>
            <a:endParaRPr lang="hu-HU" altLang="hu-HU" dirty="0"/>
          </a:p>
        </p:txBody>
      </p:sp>
      <p:sp>
        <p:nvSpPr>
          <p:cNvPr id="14351" name="Oval 19"/>
          <p:cNvSpPr>
            <a:spLocks noChangeArrowheads="1"/>
          </p:cNvSpPr>
          <p:nvPr/>
        </p:nvSpPr>
        <p:spPr bwMode="auto">
          <a:xfrm>
            <a:off x="5292080" y="3257550"/>
            <a:ext cx="228600" cy="171450"/>
          </a:xfrm>
          <a:prstGeom prst="ellipse">
            <a:avLst/>
          </a:prstGeom>
          <a:solidFill>
            <a:srgbClr val="33CC33"/>
          </a:solidFill>
          <a:ln w="12700">
            <a:solidFill>
              <a:srgbClr val="33CC33"/>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14353" name="Oval 22"/>
          <p:cNvSpPr>
            <a:spLocks noChangeArrowheads="1"/>
          </p:cNvSpPr>
          <p:nvPr/>
        </p:nvSpPr>
        <p:spPr bwMode="auto">
          <a:xfrm>
            <a:off x="5711552" y="1644216"/>
            <a:ext cx="228600" cy="171450"/>
          </a:xfrm>
          <a:prstGeom prst="ellipse">
            <a:avLst/>
          </a:prstGeom>
          <a:solidFill>
            <a:schemeClr val="hlink"/>
          </a:solidFill>
          <a:ln w="12700">
            <a:solidFill>
              <a:schemeClr val="hlink"/>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14354" name="Oval 23"/>
          <p:cNvSpPr>
            <a:spLocks noChangeArrowheads="1"/>
          </p:cNvSpPr>
          <p:nvPr/>
        </p:nvSpPr>
        <p:spPr bwMode="auto">
          <a:xfrm>
            <a:off x="7391400" y="1428750"/>
            <a:ext cx="228600" cy="171450"/>
          </a:xfrm>
          <a:prstGeom prst="ellipse">
            <a:avLst/>
          </a:prstGeom>
          <a:solidFill>
            <a:srgbClr val="FFC000"/>
          </a:solidFill>
          <a:ln w="12700">
            <a:solidFill>
              <a:srgbClr val="FFC000"/>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14355" name="Oval 24"/>
          <p:cNvSpPr>
            <a:spLocks noChangeArrowheads="1"/>
          </p:cNvSpPr>
          <p:nvPr/>
        </p:nvSpPr>
        <p:spPr bwMode="auto">
          <a:xfrm>
            <a:off x="8591872" y="2841780"/>
            <a:ext cx="228600" cy="171450"/>
          </a:xfrm>
          <a:prstGeom prst="ellipse">
            <a:avLst/>
          </a:prstGeom>
          <a:solidFill>
            <a:srgbClr val="FF0000"/>
          </a:solidFill>
          <a:ln w="12700">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14356" name="Freeform 25"/>
          <p:cNvSpPr>
            <a:spLocks/>
          </p:cNvSpPr>
          <p:nvPr/>
        </p:nvSpPr>
        <p:spPr bwMode="auto">
          <a:xfrm>
            <a:off x="228600" y="1257300"/>
            <a:ext cx="4343400" cy="2400300"/>
          </a:xfrm>
          <a:custGeom>
            <a:avLst/>
            <a:gdLst>
              <a:gd name="T0" fmla="*/ 0 w 2736"/>
              <a:gd name="T1" fmla="*/ 0 h 2016"/>
              <a:gd name="T2" fmla="*/ 2147483647 w 2736"/>
              <a:gd name="T3" fmla="*/ 2147483647 h 2016"/>
              <a:gd name="T4" fmla="*/ 2147483647 w 2736"/>
              <a:gd name="T5" fmla="*/ 2147483647 h 2016"/>
              <a:gd name="T6" fmla="*/ 2147483647 w 2736"/>
              <a:gd name="T7" fmla="*/ 2147483647 h 2016"/>
              <a:gd name="T8" fmla="*/ 2147483647 w 2736"/>
              <a:gd name="T9" fmla="*/ 2147483647 h 2016"/>
              <a:gd name="T10" fmla="*/ 2147483647 w 2736"/>
              <a:gd name="T11" fmla="*/ 2147483647 h 2016"/>
              <a:gd name="T12" fmla="*/ 2147483647 w 2736"/>
              <a:gd name="T13" fmla="*/ 2147483647 h 2016"/>
              <a:gd name="T14" fmla="*/ 2147483647 w 2736"/>
              <a:gd name="T15" fmla="*/ 2147483647 h 2016"/>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2016"/>
              <a:gd name="T26" fmla="*/ 2736 w 2736"/>
              <a:gd name="T27" fmla="*/ 2016 h 20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2016">
                <a:moveTo>
                  <a:pt x="0" y="0"/>
                </a:moveTo>
                <a:cubicBezTo>
                  <a:pt x="76" y="164"/>
                  <a:pt x="152" y="328"/>
                  <a:pt x="240" y="480"/>
                </a:cubicBezTo>
                <a:cubicBezTo>
                  <a:pt x="328" y="632"/>
                  <a:pt x="416" y="760"/>
                  <a:pt x="528" y="912"/>
                </a:cubicBezTo>
                <a:cubicBezTo>
                  <a:pt x="640" y="1064"/>
                  <a:pt x="776" y="1256"/>
                  <a:pt x="912" y="1392"/>
                </a:cubicBezTo>
                <a:cubicBezTo>
                  <a:pt x="1048" y="1528"/>
                  <a:pt x="1200" y="1640"/>
                  <a:pt x="1344" y="1728"/>
                </a:cubicBezTo>
                <a:cubicBezTo>
                  <a:pt x="1488" y="1816"/>
                  <a:pt x="1632" y="1880"/>
                  <a:pt x="1776" y="1920"/>
                </a:cubicBezTo>
                <a:cubicBezTo>
                  <a:pt x="1920" y="1960"/>
                  <a:pt x="2048" y="1952"/>
                  <a:pt x="2208" y="1968"/>
                </a:cubicBezTo>
                <a:cubicBezTo>
                  <a:pt x="2368" y="1984"/>
                  <a:pt x="2552" y="2000"/>
                  <a:pt x="2736" y="2016"/>
                </a:cubicBezTo>
              </a:path>
            </a:pathLst>
          </a:custGeom>
          <a:noFill/>
          <a:ln w="28575">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14357" name="Freeform 26"/>
          <p:cNvSpPr>
            <a:spLocks/>
          </p:cNvSpPr>
          <p:nvPr/>
        </p:nvSpPr>
        <p:spPr bwMode="auto">
          <a:xfrm>
            <a:off x="228601" y="1337073"/>
            <a:ext cx="4365625" cy="2320528"/>
          </a:xfrm>
          <a:custGeom>
            <a:avLst/>
            <a:gdLst>
              <a:gd name="T0" fmla="*/ 0 w 2750"/>
              <a:gd name="T1" fmla="*/ 2147483647 h 1949"/>
              <a:gd name="T2" fmla="*/ 2147483647 w 2750"/>
              <a:gd name="T3" fmla="*/ 2147483647 h 1949"/>
              <a:gd name="T4" fmla="*/ 2147483647 w 2750"/>
              <a:gd name="T5" fmla="*/ 2147483647 h 1949"/>
              <a:gd name="T6" fmla="*/ 2147483647 w 2750"/>
              <a:gd name="T7" fmla="*/ 2147483647 h 1949"/>
              <a:gd name="T8" fmla="*/ 2147483647 w 2750"/>
              <a:gd name="T9" fmla="*/ 2147483647 h 1949"/>
              <a:gd name="T10" fmla="*/ 2147483647 w 2750"/>
              <a:gd name="T11" fmla="*/ 2147483647 h 1949"/>
              <a:gd name="T12" fmla="*/ 2147483647 w 2750"/>
              <a:gd name="T13" fmla="*/ 0 h 1949"/>
              <a:gd name="T14" fmla="*/ 0 60000 65536"/>
              <a:gd name="T15" fmla="*/ 0 60000 65536"/>
              <a:gd name="T16" fmla="*/ 0 60000 65536"/>
              <a:gd name="T17" fmla="*/ 0 60000 65536"/>
              <a:gd name="T18" fmla="*/ 0 60000 65536"/>
              <a:gd name="T19" fmla="*/ 0 60000 65536"/>
              <a:gd name="T20" fmla="*/ 0 60000 65536"/>
              <a:gd name="T21" fmla="*/ 0 w 2750"/>
              <a:gd name="T22" fmla="*/ 0 h 1949"/>
              <a:gd name="T23" fmla="*/ 2750 w 2750"/>
              <a:gd name="T24" fmla="*/ 1949 h 19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50" h="1949">
                <a:moveTo>
                  <a:pt x="0" y="1949"/>
                </a:moveTo>
                <a:cubicBezTo>
                  <a:pt x="192" y="1937"/>
                  <a:pt x="384" y="1925"/>
                  <a:pt x="576" y="1901"/>
                </a:cubicBezTo>
                <a:cubicBezTo>
                  <a:pt x="768" y="1877"/>
                  <a:pt x="960" y="1885"/>
                  <a:pt x="1152" y="1805"/>
                </a:cubicBezTo>
                <a:cubicBezTo>
                  <a:pt x="1344" y="1725"/>
                  <a:pt x="1560" y="1557"/>
                  <a:pt x="1728" y="1421"/>
                </a:cubicBezTo>
                <a:cubicBezTo>
                  <a:pt x="1896" y="1285"/>
                  <a:pt x="2024" y="1165"/>
                  <a:pt x="2160" y="989"/>
                </a:cubicBezTo>
                <a:cubicBezTo>
                  <a:pt x="2296" y="813"/>
                  <a:pt x="2446" y="530"/>
                  <a:pt x="2544" y="365"/>
                </a:cubicBezTo>
                <a:cubicBezTo>
                  <a:pt x="2642" y="200"/>
                  <a:pt x="2707" y="76"/>
                  <a:pt x="2750" y="0"/>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14358" name="Freeform 27"/>
          <p:cNvSpPr>
            <a:spLocks/>
          </p:cNvSpPr>
          <p:nvPr/>
        </p:nvSpPr>
        <p:spPr bwMode="auto">
          <a:xfrm>
            <a:off x="228600" y="2524125"/>
            <a:ext cx="4343400" cy="1133475"/>
          </a:xfrm>
          <a:custGeom>
            <a:avLst/>
            <a:gdLst>
              <a:gd name="T0" fmla="*/ 0 w 2736"/>
              <a:gd name="T1" fmla="*/ 2147483647 h 952"/>
              <a:gd name="T2" fmla="*/ 2147483647 w 2736"/>
              <a:gd name="T3" fmla="*/ 2147483647 h 952"/>
              <a:gd name="T4" fmla="*/ 2147483647 w 2736"/>
              <a:gd name="T5" fmla="*/ 2147483647 h 952"/>
              <a:gd name="T6" fmla="*/ 2147483647 w 2736"/>
              <a:gd name="T7" fmla="*/ 2147483647 h 952"/>
              <a:gd name="T8" fmla="*/ 2147483647 w 2736"/>
              <a:gd name="T9" fmla="*/ 2147483647 h 952"/>
              <a:gd name="T10" fmla="*/ 2147483647 w 2736"/>
              <a:gd name="T11" fmla="*/ 2147483647 h 952"/>
              <a:gd name="T12" fmla="*/ 2147483647 w 2736"/>
              <a:gd name="T13" fmla="*/ 2147483647 h 952"/>
              <a:gd name="T14" fmla="*/ 2147483647 w 2736"/>
              <a:gd name="T15" fmla="*/ 2147483647 h 952"/>
              <a:gd name="T16" fmla="*/ 2147483647 w 2736"/>
              <a:gd name="T17" fmla="*/ 2147483647 h 952"/>
              <a:gd name="T18" fmla="*/ 2147483647 w 2736"/>
              <a:gd name="T19" fmla="*/ 2147483647 h 952"/>
              <a:gd name="T20" fmla="*/ 2147483647 w 2736"/>
              <a:gd name="T21" fmla="*/ 2147483647 h 9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36"/>
              <a:gd name="T34" fmla="*/ 0 h 952"/>
              <a:gd name="T35" fmla="*/ 2736 w 2736"/>
              <a:gd name="T36" fmla="*/ 952 h 9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36" h="952">
                <a:moveTo>
                  <a:pt x="0" y="952"/>
                </a:moveTo>
                <a:cubicBezTo>
                  <a:pt x="64" y="816"/>
                  <a:pt x="128" y="680"/>
                  <a:pt x="192" y="568"/>
                </a:cubicBezTo>
                <a:cubicBezTo>
                  <a:pt x="256" y="456"/>
                  <a:pt x="296" y="368"/>
                  <a:pt x="384" y="280"/>
                </a:cubicBezTo>
                <a:cubicBezTo>
                  <a:pt x="472" y="192"/>
                  <a:pt x="600" y="80"/>
                  <a:pt x="720" y="40"/>
                </a:cubicBezTo>
                <a:cubicBezTo>
                  <a:pt x="840" y="0"/>
                  <a:pt x="984" y="16"/>
                  <a:pt x="1104" y="40"/>
                </a:cubicBezTo>
                <a:cubicBezTo>
                  <a:pt x="1224" y="64"/>
                  <a:pt x="1344" y="128"/>
                  <a:pt x="1440" y="184"/>
                </a:cubicBezTo>
                <a:cubicBezTo>
                  <a:pt x="1536" y="240"/>
                  <a:pt x="1592" y="312"/>
                  <a:pt x="1680" y="376"/>
                </a:cubicBezTo>
                <a:cubicBezTo>
                  <a:pt x="1768" y="440"/>
                  <a:pt x="1872" y="504"/>
                  <a:pt x="1968" y="568"/>
                </a:cubicBezTo>
                <a:cubicBezTo>
                  <a:pt x="2064" y="632"/>
                  <a:pt x="2168" y="704"/>
                  <a:pt x="2256" y="760"/>
                </a:cubicBezTo>
                <a:cubicBezTo>
                  <a:pt x="2344" y="816"/>
                  <a:pt x="2416" y="872"/>
                  <a:pt x="2496" y="904"/>
                </a:cubicBezTo>
                <a:cubicBezTo>
                  <a:pt x="2576" y="936"/>
                  <a:pt x="2656" y="944"/>
                  <a:pt x="2736" y="952"/>
                </a:cubicBezTo>
              </a:path>
            </a:pathLst>
          </a:cu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14359" name="Freeform 28"/>
          <p:cNvSpPr>
            <a:spLocks/>
          </p:cNvSpPr>
          <p:nvPr/>
        </p:nvSpPr>
        <p:spPr bwMode="auto">
          <a:xfrm>
            <a:off x="228601" y="2533650"/>
            <a:ext cx="4379913" cy="1123950"/>
          </a:xfrm>
          <a:custGeom>
            <a:avLst/>
            <a:gdLst>
              <a:gd name="T0" fmla="*/ 0 w 2759"/>
              <a:gd name="T1" fmla="*/ 2147483647 h 944"/>
              <a:gd name="T2" fmla="*/ 2147483647 w 2759"/>
              <a:gd name="T3" fmla="*/ 2147483647 h 944"/>
              <a:gd name="T4" fmla="*/ 2147483647 w 2759"/>
              <a:gd name="T5" fmla="*/ 2147483647 h 944"/>
              <a:gd name="T6" fmla="*/ 2147483647 w 2759"/>
              <a:gd name="T7" fmla="*/ 2147483647 h 944"/>
              <a:gd name="T8" fmla="*/ 2147483647 w 2759"/>
              <a:gd name="T9" fmla="*/ 2147483647 h 944"/>
              <a:gd name="T10" fmla="*/ 2147483647 w 2759"/>
              <a:gd name="T11" fmla="*/ 2147483647 h 944"/>
              <a:gd name="T12" fmla="*/ 2147483647 w 2759"/>
              <a:gd name="T13" fmla="*/ 2147483647 h 944"/>
              <a:gd name="T14" fmla="*/ 2147483647 w 2759"/>
              <a:gd name="T15" fmla="*/ 2147483647 h 944"/>
              <a:gd name="T16" fmla="*/ 2147483647 w 2759"/>
              <a:gd name="T17" fmla="*/ 2147483647 h 944"/>
              <a:gd name="T18" fmla="*/ 2147483647 w 2759"/>
              <a:gd name="T19" fmla="*/ 2147483647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59"/>
              <a:gd name="T31" fmla="*/ 0 h 944"/>
              <a:gd name="T32" fmla="*/ 2759 w 2759"/>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59" h="944">
                <a:moveTo>
                  <a:pt x="0" y="944"/>
                </a:moveTo>
                <a:cubicBezTo>
                  <a:pt x="148" y="904"/>
                  <a:pt x="296" y="864"/>
                  <a:pt x="432" y="800"/>
                </a:cubicBezTo>
                <a:cubicBezTo>
                  <a:pt x="568" y="736"/>
                  <a:pt x="688" y="648"/>
                  <a:pt x="816" y="560"/>
                </a:cubicBezTo>
                <a:cubicBezTo>
                  <a:pt x="944" y="472"/>
                  <a:pt x="1064" y="360"/>
                  <a:pt x="1200" y="272"/>
                </a:cubicBezTo>
                <a:cubicBezTo>
                  <a:pt x="1336" y="184"/>
                  <a:pt x="1480" y="64"/>
                  <a:pt x="1632" y="32"/>
                </a:cubicBezTo>
                <a:cubicBezTo>
                  <a:pt x="1784" y="0"/>
                  <a:pt x="1984" y="32"/>
                  <a:pt x="2112" y="80"/>
                </a:cubicBezTo>
                <a:cubicBezTo>
                  <a:pt x="2240" y="128"/>
                  <a:pt x="2328" y="248"/>
                  <a:pt x="2400" y="320"/>
                </a:cubicBezTo>
                <a:cubicBezTo>
                  <a:pt x="2472" y="392"/>
                  <a:pt x="2496" y="440"/>
                  <a:pt x="2544" y="512"/>
                </a:cubicBezTo>
                <a:cubicBezTo>
                  <a:pt x="2592" y="584"/>
                  <a:pt x="2652" y="681"/>
                  <a:pt x="2688" y="752"/>
                </a:cubicBezTo>
                <a:cubicBezTo>
                  <a:pt x="2724" y="823"/>
                  <a:pt x="2744" y="901"/>
                  <a:pt x="2759" y="940"/>
                </a:cubicBezTo>
              </a:path>
            </a:pathLst>
          </a:custGeom>
          <a:noFill/>
          <a:ln w="28575">
            <a:solidFill>
              <a:srgbClr val="FFC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14361" name="Line 30"/>
          <p:cNvSpPr>
            <a:spLocks noChangeShapeType="1"/>
          </p:cNvSpPr>
          <p:nvPr/>
        </p:nvSpPr>
        <p:spPr bwMode="auto">
          <a:xfrm flipV="1">
            <a:off x="4608514" y="1371600"/>
            <a:ext cx="0" cy="222885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u-HU"/>
          </a:p>
        </p:txBody>
      </p:sp>
      <mc:AlternateContent xmlns:mc="http://schemas.openxmlformats.org/markup-compatibility/2006" xmlns:a14="http://schemas.microsoft.com/office/drawing/2010/main">
        <mc:Choice Requires="a14">
          <p:sp>
            <p:nvSpPr>
              <p:cNvPr id="14362" name="Text Box 31"/>
              <p:cNvSpPr txBox="1">
                <a:spLocks noChangeArrowheads="1"/>
              </p:cNvSpPr>
              <p:nvPr/>
            </p:nvSpPr>
            <p:spPr bwMode="auto">
              <a:xfrm>
                <a:off x="765439" y="1600201"/>
                <a:ext cx="1291700"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pt-BR" sz="3200" i="1" smtClean="0">
                          <a:latin typeface="Cambria Math"/>
                        </a:rPr>
                        <m:t>𝑛</m:t>
                      </m:r>
                      <m:r>
                        <a:rPr lang="en-US" sz="3200" b="0" i="1" smtClean="0">
                          <a:latin typeface="Cambria Math"/>
                        </a:rPr>
                        <m:t>=</m:t>
                      </m:r>
                      <m:r>
                        <a:rPr lang="en-US" sz="3200" b="0" i="1" smtClean="0">
                          <a:latin typeface="Cambria Math"/>
                        </a:rPr>
                        <m:t>3</m:t>
                      </m:r>
                    </m:oMath>
                  </m:oMathPara>
                </a14:m>
                <a:endParaRPr lang="hu-HU" altLang="hu-HU" sz="3200" dirty="0"/>
              </a:p>
            </p:txBody>
          </p:sp>
        </mc:Choice>
        <mc:Fallback xmlns="">
          <p:sp>
            <p:nvSpPr>
              <p:cNvPr id="14362" name="Text Box 31"/>
              <p:cNvSpPr txBox="1">
                <a:spLocks noRot="1" noChangeAspect="1" noMove="1" noResize="1" noEditPoints="1" noAdjustHandles="1" noChangeArrowheads="1" noChangeShapeType="1" noTextEdit="1"/>
              </p:cNvSpPr>
              <p:nvPr/>
            </p:nvSpPr>
            <p:spPr bwMode="auto">
              <a:xfrm>
                <a:off x="765438" y="2133600"/>
                <a:ext cx="1291699" cy="584775"/>
              </a:xfrm>
              <a:prstGeom prst="rect">
                <a:avLst/>
              </a:prstGeom>
              <a:blipFill rotWithShape="1">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églalap 1"/>
              <p:cNvSpPr/>
              <p:nvPr/>
            </p:nvSpPr>
            <p:spPr>
              <a:xfrm>
                <a:off x="5625864" y="3346585"/>
                <a:ext cx="3008323" cy="1268937"/>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sz="2800" b="1" i="1">
                          <a:latin typeface="Cambria Math"/>
                          <a:cs typeface="Times New Roman" panose="02020603050405020304" pitchFamily="18" charset="0"/>
                          <a:sym typeface="Symbol" pitchFamily="18" charset="2"/>
                        </a:rPr>
                        <m:t>𝒓</m:t>
                      </m:r>
                      <m:d>
                        <m:dPr>
                          <m:ctrlPr>
                            <a:rPr lang="en-US" altLang="hu-HU" sz="2800" i="1">
                              <a:latin typeface="Cambria Math"/>
                              <a:cs typeface="Times New Roman" panose="02020603050405020304" pitchFamily="18" charset="0"/>
                              <a:sym typeface="Symbol" pitchFamily="18" charset="2"/>
                            </a:rPr>
                          </m:ctrlPr>
                        </m:dPr>
                        <m:e>
                          <m:r>
                            <a:rPr lang="en-US" altLang="hu-HU" sz="2800" i="1">
                              <a:latin typeface="Cambria Math"/>
                              <a:cs typeface="Times New Roman" panose="02020603050405020304" pitchFamily="18" charset="0"/>
                              <a:sym typeface="Symbol" pitchFamily="18" charset="2"/>
                            </a:rPr>
                            <m:t>𝑡</m:t>
                          </m:r>
                        </m:e>
                      </m:d>
                      <m:r>
                        <a:rPr lang="en-US" altLang="hu-HU" sz="2800" i="1">
                          <a:latin typeface="Cambria Math"/>
                          <a:cs typeface="Times New Roman" panose="02020603050405020304" pitchFamily="18" charset="0"/>
                          <a:sym typeface="Symbol" pitchFamily="18" charset="2"/>
                        </a:rPr>
                        <m:t>=</m:t>
                      </m:r>
                      <m:nary>
                        <m:naryPr>
                          <m:chr m:val="∑"/>
                          <m:ctrlPr>
                            <a:rPr lang="pt-BR" sz="2800" i="1">
                              <a:latin typeface="Cambria Math"/>
                            </a:rPr>
                          </m:ctrlPr>
                        </m:naryPr>
                        <m:sub>
                          <m:r>
                            <m:rPr>
                              <m:brk m:alnAt="23"/>
                            </m:rPr>
                            <a:rPr lang="hu-HU" sz="2800" i="1">
                              <a:latin typeface="Cambria Math"/>
                            </a:rPr>
                            <m:t>𝑖</m:t>
                          </m:r>
                          <m:r>
                            <a:rPr lang="pt-BR" sz="2800" i="1">
                              <a:latin typeface="Cambria Math"/>
                            </a:rPr>
                            <m:t>=</m:t>
                          </m:r>
                          <m:r>
                            <a:rPr lang="pt-BR" sz="2800" i="1">
                              <a:latin typeface="Cambria Math"/>
                            </a:rPr>
                            <m:t>0</m:t>
                          </m:r>
                        </m:sub>
                        <m:sup>
                          <m:r>
                            <a:rPr lang="pt-BR" sz="2800" i="1">
                              <a:latin typeface="Cambria Math"/>
                            </a:rPr>
                            <m:t>𝑛</m:t>
                          </m:r>
                        </m:sup>
                        <m:e>
                          <m:sSub>
                            <m:sSubPr>
                              <m:ctrlPr>
                                <a:rPr lang="en-US" altLang="hu-HU" sz="2800" i="1">
                                  <a:latin typeface="Cambria Math"/>
                                  <a:cs typeface="Times New Roman" panose="02020603050405020304" pitchFamily="18" charset="0"/>
                                  <a:sym typeface="Symbol" pitchFamily="18" charset="2"/>
                                </a:rPr>
                              </m:ctrlPr>
                            </m:sSubPr>
                            <m:e>
                              <m:r>
                                <a:rPr lang="en-US" altLang="hu-HU" sz="2800" i="1">
                                  <a:latin typeface="Cambria Math"/>
                                  <a:cs typeface="Times New Roman" panose="02020603050405020304" pitchFamily="18" charset="0"/>
                                  <a:sym typeface="Symbol" pitchFamily="18" charset="2"/>
                                </a:rPr>
                                <m:t>𝐵</m:t>
                              </m:r>
                            </m:e>
                            <m:sub>
                              <m:r>
                                <a:rPr lang="en-US" altLang="hu-HU" sz="2800" i="1">
                                  <a:latin typeface="Cambria Math"/>
                                  <a:cs typeface="Times New Roman" panose="02020603050405020304" pitchFamily="18" charset="0"/>
                                  <a:sym typeface="Symbol" pitchFamily="18" charset="2"/>
                                </a:rPr>
                                <m:t>𝑖</m:t>
                              </m:r>
                            </m:sub>
                          </m:sSub>
                          <m:r>
                            <a:rPr lang="en-US" altLang="hu-HU" sz="2800" i="1">
                              <a:latin typeface="Cambria Math"/>
                              <a:cs typeface="Times New Roman" panose="02020603050405020304" pitchFamily="18" charset="0"/>
                              <a:sym typeface="Symbol" pitchFamily="18" charset="2"/>
                            </a:rPr>
                            <m:t>(</m:t>
                          </m:r>
                          <m:r>
                            <a:rPr lang="en-US" altLang="hu-HU" sz="2800" i="1">
                              <a:latin typeface="Cambria Math"/>
                              <a:cs typeface="Times New Roman" panose="02020603050405020304" pitchFamily="18" charset="0"/>
                              <a:sym typeface="Symbol" pitchFamily="18" charset="2"/>
                            </a:rPr>
                            <m:t>𝑡</m:t>
                          </m:r>
                          <m:r>
                            <a:rPr lang="en-US" altLang="hu-HU" sz="2800" i="1">
                              <a:latin typeface="Cambria Math"/>
                              <a:cs typeface="Times New Roman" panose="02020603050405020304" pitchFamily="18" charset="0"/>
                              <a:sym typeface="Symbol" pitchFamily="18" charset="2"/>
                            </a:rPr>
                            <m:t>)</m:t>
                          </m:r>
                          <m:sSub>
                            <m:sSubPr>
                              <m:ctrlPr>
                                <a:rPr lang="en-US" altLang="hu-HU" sz="2800" b="1" i="1">
                                  <a:latin typeface="Cambria Math"/>
                                </a:rPr>
                              </m:ctrlPr>
                            </m:sSubPr>
                            <m:e>
                              <m:r>
                                <a:rPr lang="en-US" altLang="hu-HU" sz="2800" b="1" i="1">
                                  <a:latin typeface="Cambria Math"/>
                                </a:rPr>
                                <m:t>𝒓</m:t>
                              </m:r>
                            </m:e>
                            <m:sub>
                              <m:r>
                                <a:rPr lang="en-US" altLang="hu-HU" sz="2800" i="1">
                                  <a:latin typeface="Cambria Math"/>
                                </a:rPr>
                                <m:t>𝑖</m:t>
                              </m:r>
                            </m:sub>
                          </m:sSub>
                        </m:e>
                      </m:nary>
                    </m:oMath>
                  </m:oMathPara>
                </a14:m>
                <a:endParaRPr lang="en-US" sz="2800" dirty="0"/>
              </a:p>
            </p:txBody>
          </p:sp>
        </mc:Choice>
        <mc:Fallback xmlns="">
          <p:sp>
            <p:nvSpPr>
              <p:cNvPr id="2" name="Téglalap 1"/>
              <p:cNvSpPr>
                <a:spLocks noRot="1" noChangeAspect="1" noMove="1" noResize="1" noEditPoints="1" noAdjustHandles="1" noChangeArrowheads="1" noChangeShapeType="1" noTextEdit="1"/>
              </p:cNvSpPr>
              <p:nvPr/>
            </p:nvSpPr>
            <p:spPr>
              <a:xfrm>
                <a:off x="5625863" y="4462113"/>
                <a:ext cx="3008323" cy="1268937"/>
              </a:xfrm>
              <a:prstGeom prst="rect">
                <a:avLst/>
              </a:prstGeom>
              <a:blipFill rotWithShape="1">
                <a:blip r:embed="rId5"/>
                <a:stretch>
                  <a:fillRect/>
                </a:stretch>
              </a:blipFill>
              <a:ln>
                <a:solidFill>
                  <a:schemeClr val="tx1"/>
                </a:solidFill>
              </a:ln>
            </p:spPr>
            <p:txBody>
              <a:bodyPr/>
              <a:lstStyle/>
              <a:p>
                <a:r>
                  <a:rPr lang="en-US">
                    <a:noFill/>
                  </a:rPr>
                  <a:t> </a:t>
                </a:r>
              </a:p>
            </p:txBody>
          </p:sp>
        </mc:Fallback>
      </mc:AlternateContent>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76035" y="771550"/>
            <a:ext cx="8950275" cy="4370427"/>
          </a:xfrm>
          <a:prstGeom prst="rect">
            <a:avLst/>
          </a:prstGeom>
          <a:solidFill>
            <a:schemeClr val="accent6">
              <a:lumMod val="20000"/>
              <a:lumOff val="80000"/>
            </a:schemeClr>
          </a:solidFill>
          <a:ln>
            <a:solidFill>
              <a:schemeClr val="accent6">
                <a:lumMod val="50000"/>
              </a:schemeClr>
            </a:solidFill>
          </a:ln>
          <a:extLst/>
        </p:spPr>
        <p:txBody>
          <a:bodyPr wrap="square">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1600" b="1" u="sng" dirty="0" err="1">
                <a:latin typeface="Courier New" pitchFamily="49" charset="0"/>
              </a:rPr>
              <a:t>class</a:t>
            </a:r>
            <a:r>
              <a:rPr lang="hu-HU" altLang="hu-HU" sz="1600" b="1" u="sng" dirty="0">
                <a:latin typeface="Courier New" pitchFamily="49" charset="0"/>
              </a:rPr>
              <a:t> </a:t>
            </a:r>
            <a:r>
              <a:rPr lang="hu-HU" altLang="hu-HU" sz="1600" b="1" u="sng" dirty="0" err="1">
                <a:latin typeface="Courier New" pitchFamily="49" charset="0"/>
              </a:rPr>
              <a:t>BezierCurve</a:t>
            </a:r>
            <a:r>
              <a:rPr lang="hu-HU" altLang="hu-HU" sz="1600" b="1" u="sng" dirty="0">
                <a:latin typeface="Courier New" pitchFamily="49" charset="0"/>
              </a:rPr>
              <a:t> {</a:t>
            </a:r>
          </a:p>
          <a:p>
            <a:pPr algn="l"/>
            <a:r>
              <a:rPr lang="en-US" altLang="hu-HU" sz="1600" b="1" dirty="0">
                <a:latin typeface="Courier New" pitchFamily="49" charset="0"/>
              </a:rPr>
              <a:t>   </a:t>
            </a:r>
            <a:r>
              <a:rPr lang="hu-HU" altLang="hu-HU" sz="1600" b="1" dirty="0" err="1">
                <a:latin typeface="Courier New" pitchFamily="49" charset="0"/>
              </a:rPr>
              <a:t>vector</a:t>
            </a:r>
            <a:r>
              <a:rPr lang="en-US" altLang="hu-HU" sz="1600" b="1" dirty="0" smtClean="0">
                <a:latin typeface="Courier New" pitchFamily="49" charset="0"/>
              </a:rPr>
              <a:t>&lt;</a:t>
            </a:r>
            <a:r>
              <a:rPr lang="hu-HU" altLang="hu-HU" sz="1600" b="1" dirty="0" err="1" smtClean="0">
                <a:latin typeface="Courier New" pitchFamily="49" charset="0"/>
              </a:rPr>
              <a:t>vec</a:t>
            </a:r>
            <a:r>
              <a:rPr lang="en-US" altLang="hu-HU" sz="1600" b="1" dirty="0" smtClean="0">
                <a:latin typeface="Courier New" pitchFamily="49" charset="0"/>
              </a:rPr>
              <a:t>3</a:t>
            </a:r>
            <a:r>
              <a:rPr lang="en-US" altLang="hu-HU" sz="1600" b="1" dirty="0">
                <a:latin typeface="Courier New" pitchFamily="49" charset="0"/>
              </a:rPr>
              <a:t>&gt;</a:t>
            </a:r>
            <a:r>
              <a:rPr lang="hu-HU" altLang="hu-HU" sz="1600" b="1" dirty="0">
                <a:latin typeface="Courier New" pitchFamily="49" charset="0"/>
              </a:rPr>
              <a:t> </a:t>
            </a:r>
            <a:r>
              <a:rPr lang="en-US" altLang="hu-HU" sz="1600" b="1" dirty="0">
                <a:latin typeface="Courier New" pitchFamily="49" charset="0"/>
              </a:rPr>
              <a:t>c</a:t>
            </a:r>
            <a:r>
              <a:rPr lang="hu-HU" altLang="hu-HU" sz="1600" b="1" dirty="0">
                <a:latin typeface="Courier New" pitchFamily="49" charset="0"/>
              </a:rPr>
              <a:t>p</a:t>
            </a:r>
            <a:r>
              <a:rPr lang="en-US" altLang="hu-HU" sz="1600" b="1" dirty="0">
                <a:latin typeface="Courier New" pitchFamily="49" charset="0"/>
              </a:rPr>
              <a:t>s</a:t>
            </a:r>
            <a:r>
              <a:rPr lang="hu-HU" altLang="hu-HU" sz="1600" b="1" dirty="0">
                <a:latin typeface="Courier New" pitchFamily="49" charset="0"/>
              </a:rPr>
              <a:t>;</a:t>
            </a:r>
            <a:r>
              <a:rPr lang="en-US" altLang="hu-HU" sz="1600" b="1" dirty="0">
                <a:latin typeface="Courier New" pitchFamily="49" charset="0"/>
              </a:rPr>
              <a:t>	// control </a:t>
            </a:r>
            <a:r>
              <a:rPr lang="en-US" altLang="hu-HU" sz="1600" b="1" dirty="0" smtClean="0">
                <a:latin typeface="Courier New" pitchFamily="49" charset="0"/>
              </a:rPr>
              <a:t>pts </a:t>
            </a:r>
            <a:endParaRPr lang="hu-HU" altLang="hu-HU" sz="1600" b="1" dirty="0">
              <a:latin typeface="Courier New" pitchFamily="49" charset="0"/>
            </a:endParaRPr>
          </a:p>
          <a:p>
            <a:pPr algn="l"/>
            <a:endParaRPr lang="hu-HU" altLang="hu-HU" sz="600" b="1" dirty="0">
              <a:latin typeface="Courier New" pitchFamily="49" charset="0"/>
            </a:endParaRPr>
          </a:p>
          <a:p>
            <a:pPr algn="l"/>
            <a:r>
              <a:rPr lang="hu-HU" altLang="hu-HU" sz="1600" b="1" dirty="0">
                <a:latin typeface="Courier New" pitchFamily="49" charset="0"/>
              </a:rPr>
              <a:t>   </a:t>
            </a:r>
            <a:r>
              <a:rPr lang="en-US" altLang="hu-HU" sz="1600" b="1" dirty="0">
                <a:latin typeface="Courier New" pitchFamily="49" charset="0"/>
              </a:rPr>
              <a:t>float</a:t>
            </a:r>
            <a:r>
              <a:rPr lang="hu-HU" altLang="hu-HU" sz="1600" b="1" dirty="0">
                <a:latin typeface="Courier New" pitchFamily="49" charset="0"/>
              </a:rPr>
              <a:t> B(int i, </a:t>
            </a:r>
            <a:r>
              <a:rPr lang="en-US" altLang="hu-HU" sz="1600" b="1" dirty="0">
                <a:latin typeface="Courier New" pitchFamily="49" charset="0"/>
              </a:rPr>
              <a:t>float</a:t>
            </a:r>
            <a:r>
              <a:rPr lang="hu-HU" altLang="hu-HU" sz="1600" b="1" dirty="0">
                <a:latin typeface="Courier New" pitchFamily="49" charset="0"/>
              </a:rPr>
              <a:t> t) {</a:t>
            </a:r>
            <a:endParaRPr lang="en-US" altLang="hu-HU" sz="1600" b="1" dirty="0">
              <a:latin typeface="Courier New" pitchFamily="49" charset="0"/>
            </a:endParaRPr>
          </a:p>
          <a:p>
            <a:pPr algn="l"/>
            <a:r>
              <a:rPr lang="en-US" altLang="hu-HU" sz="1600" b="1" dirty="0">
                <a:latin typeface="Courier New" pitchFamily="49" charset="0"/>
              </a:rPr>
              <a:t>	</a:t>
            </a:r>
            <a:r>
              <a:rPr lang="en-US" altLang="hu-HU" sz="1600" b="1" dirty="0" err="1">
                <a:latin typeface="Courier New" pitchFamily="49" charset="0"/>
              </a:rPr>
              <a:t>int</a:t>
            </a:r>
            <a:r>
              <a:rPr lang="en-US" altLang="hu-HU" sz="1600" b="1" dirty="0">
                <a:latin typeface="Courier New" pitchFamily="49" charset="0"/>
              </a:rPr>
              <a:t> n = </a:t>
            </a:r>
            <a:r>
              <a:rPr lang="hu-HU" altLang="hu-HU" sz="1600" b="1" dirty="0" smtClean="0">
                <a:latin typeface="Courier New" pitchFamily="49" charset="0"/>
              </a:rPr>
              <a:t>c</a:t>
            </a:r>
            <a:r>
              <a:rPr lang="en-US" altLang="hu-HU" sz="1600" b="1" dirty="0" smtClean="0">
                <a:latin typeface="Courier New" pitchFamily="49" charset="0"/>
              </a:rPr>
              <a:t>p</a:t>
            </a:r>
            <a:r>
              <a:rPr lang="hu-HU" altLang="hu-HU" sz="1600" b="1" dirty="0" smtClean="0">
                <a:latin typeface="Courier New" pitchFamily="49" charset="0"/>
              </a:rPr>
              <a:t>s</a:t>
            </a:r>
            <a:r>
              <a:rPr lang="en-US" altLang="hu-HU" sz="1600" b="1" dirty="0" smtClean="0">
                <a:latin typeface="Courier New" pitchFamily="49" charset="0"/>
              </a:rPr>
              <a:t>.size</a:t>
            </a:r>
            <a:r>
              <a:rPr lang="en-US" altLang="hu-HU" sz="1600" b="1" dirty="0">
                <a:latin typeface="Courier New" pitchFamily="49" charset="0"/>
              </a:rPr>
              <a:t>()-1; </a:t>
            </a:r>
            <a:r>
              <a:rPr lang="hu-HU" altLang="hu-HU" sz="1600" b="1" dirty="0">
                <a:latin typeface="Courier New" pitchFamily="49" charset="0"/>
              </a:rPr>
              <a:t>// </a:t>
            </a:r>
            <a:r>
              <a:rPr lang="en-US" altLang="hu-HU" sz="1600" b="1" dirty="0" smtClean="0">
                <a:latin typeface="Courier New" pitchFamily="49" charset="0"/>
              </a:rPr>
              <a:t>n+1 </a:t>
            </a:r>
            <a:r>
              <a:rPr lang="en-US" altLang="hu-HU" sz="1600" b="1" dirty="0">
                <a:latin typeface="Courier New" pitchFamily="49" charset="0"/>
              </a:rPr>
              <a:t>pts!</a:t>
            </a:r>
            <a:endParaRPr lang="hu-HU" altLang="hu-HU" sz="1600" b="1" dirty="0">
              <a:latin typeface="Courier New" pitchFamily="49" charset="0"/>
            </a:endParaRPr>
          </a:p>
          <a:p>
            <a:pPr algn="l"/>
            <a:r>
              <a:rPr lang="hu-HU" altLang="hu-HU" sz="1600" b="1" dirty="0">
                <a:latin typeface="Courier New" pitchFamily="49" charset="0"/>
              </a:rPr>
              <a:t>   </a:t>
            </a:r>
            <a:r>
              <a:rPr lang="en-US" altLang="hu-HU" sz="1600" b="1" dirty="0">
                <a:latin typeface="Courier New" pitchFamily="49" charset="0"/>
              </a:rPr>
              <a:t>	float</a:t>
            </a:r>
            <a:r>
              <a:rPr lang="hu-HU" altLang="hu-HU" sz="1600" b="1" dirty="0">
                <a:latin typeface="Courier New" pitchFamily="49" charset="0"/>
              </a:rPr>
              <a:t> </a:t>
            </a:r>
            <a:r>
              <a:rPr lang="en-GB" altLang="hu-HU" sz="1600" b="1" dirty="0">
                <a:latin typeface="Courier New" pitchFamily="49" charset="0"/>
              </a:rPr>
              <a:t>choose = 1;</a:t>
            </a:r>
            <a:endParaRPr lang="hu-HU" altLang="hu-HU" sz="1600" b="1" dirty="0">
              <a:latin typeface="Courier New" pitchFamily="49" charset="0"/>
            </a:endParaRPr>
          </a:p>
          <a:p>
            <a:pPr algn="l"/>
            <a:r>
              <a:rPr lang="hu-HU" altLang="hu-HU" sz="1600" b="1" dirty="0">
                <a:latin typeface="Courier New" pitchFamily="49" charset="0"/>
              </a:rPr>
              <a:t>      </a:t>
            </a:r>
            <a:r>
              <a:rPr lang="en-US" altLang="hu-HU" sz="1600" b="1" dirty="0">
                <a:latin typeface="Courier New" pitchFamily="49" charset="0"/>
              </a:rPr>
              <a:t>	</a:t>
            </a:r>
            <a:r>
              <a:rPr lang="hu-HU" altLang="hu-HU" sz="1600" b="1" dirty="0" err="1">
                <a:latin typeface="Courier New" pitchFamily="49" charset="0"/>
              </a:rPr>
              <a:t>for</a:t>
            </a:r>
            <a:r>
              <a:rPr lang="hu-HU" altLang="hu-HU" sz="1600" b="1" dirty="0">
                <a:latin typeface="Courier New" pitchFamily="49" charset="0"/>
              </a:rPr>
              <a:t>(int j = 1; j &lt;= i; j++) </a:t>
            </a:r>
            <a:r>
              <a:rPr lang="en-GB" altLang="hu-HU" sz="1600" b="1" dirty="0">
                <a:latin typeface="Courier New" pitchFamily="49" charset="0"/>
              </a:rPr>
              <a:t>choose</a:t>
            </a:r>
            <a:r>
              <a:rPr lang="hu-HU" altLang="hu-HU" sz="1600" b="1" dirty="0">
                <a:latin typeface="Courier New" pitchFamily="49" charset="0"/>
              </a:rPr>
              <a:t> *= </a:t>
            </a:r>
            <a:r>
              <a:rPr lang="en-GB" altLang="hu-HU" sz="1600" b="1" dirty="0">
                <a:latin typeface="Courier New" pitchFamily="49" charset="0"/>
              </a:rPr>
              <a:t>(float)</a:t>
            </a:r>
            <a:r>
              <a:rPr lang="hu-HU" altLang="hu-HU" sz="1600" b="1" dirty="0">
                <a:latin typeface="Courier New" pitchFamily="49" charset="0"/>
              </a:rPr>
              <a:t>(</a:t>
            </a:r>
            <a:r>
              <a:rPr lang="en-US" altLang="hu-HU" sz="1600" b="1" dirty="0">
                <a:latin typeface="Courier New" pitchFamily="49" charset="0"/>
              </a:rPr>
              <a:t>n</a:t>
            </a:r>
            <a:r>
              <a:rPr lang="hu-HU" altLang="hu-HU" sz="1600" b="1" dirty="0" err="1">
                <a:latin typeface="Courier New" pitchFamily="49" charset="0"/>
              </a:rPr>
              <a:t>-j</a:t>
            </a:r>
            <a:r>
              <a:rPr lang="en-GB" altLang="hu-HU" sz="1600" b="1" dirty="0">
                <a:latin typeface="Courier New" pitchFamily="49" charset="0"/>
              </a:rPr>
              <a:t>+1</a:t>
            </a:r>
            <a:r>
              <a:rPr lang="hu-HU" altLang="hu-HU" sz="1600" b="1" dirty="0">
                <a:latin typeface="Courier New" pitchFamily="49" charset="0"/>
              </a:rPr>
              <a:t>)/j;</a:t>
            </a:r>
          </a:p>
          <a:p>
            <a:pPr algn="l"/>
            <a:r>
              <a:rPr lang="hu-HU" altLang="hu-HU" sz="1600" b="1" dirty="0">
                <a:latin typeface="Courier New" pitchFamily="49" charset="0"/>
              </a:rPr>
              <a:t>      </a:t>
            </a:r>
            <a:r>
              <a:rPr lang="en-US" altLang="hu-HU" sz="1600" b="1" dirty="0">
                <a:latin typeface="Courier New" pitchFamily="49" charset="0"/>
              </a:rPr>
              <a:t>	</a:t>
            </a:r>
            <a:r>
              <a:rPr lang="en-GB" altLang="hu-HU" sz="1600" b="1" dirty="0">
                <a:latin typeface="Courier New" pitchFamily="49" charset="0"/>
              </a:rPr>
              <a:t>return choose * pow(t, </a:t>
            </a:r>
            <a:r>
              <a:rPr lang="en-GB" altLang="hu-HU" sz="1600" b="1" dirty="0" err="1">
                <a:latin typeface="Courier New" pitchFamily="49" charset="0"/>
              </a:rPr>
              <a:t>i</a:t>
            </a:r>
            <a:r>
              <a:rPr lang="en-GB" altLang="hu-HU" sz="1600" b="1" dirty="0">
                <a:latin typeface="Courier New" pitchFamily="49" charset="0"/>
              </a:rPr>
              <a:t>) * pow(1-t,</a:t>
            </a:r>
            <a:r>
              <a:rPr lang="hu-HU" altLang="hu-HU" sz="1600" b="1" dirty="0">
                <a:latin typeface="Courier New" pitchFamily="49" charset="0"/>
              </a:rPr>
              <a:t> </a:t>
            </a:r>
            <a:r>
              <a:rPr lang="en-GB" altLang="hu-HU" sz="1600" b="1" dirty="0" smtClean="0">
                <a:latin typeface="Courier New" pitchFamily="49" charset="0"/>
              </a:rPr>
              <a:t>n-</a:t>
            </a:r>
            <a:r>
              <a:rPr lang="en-GB" altLang="hu-HU" sz="1600" b="1" dirty="0" err="1" smtClean="0">
                <a:latin typeface="Courier New" pitchFamily="49" charset="0"/>
              </a:rPr>
              <a:t>i</a:t>
            </a:r>
            <a:r>
              <a:rPr lang="en-GB" altLang="hu-HU" sz="1600" b="1" dirty="0">
                <a:latin typeface="Courier New" pitchFamily="49" charset="0"/>
              </a:rPr>
              <a:t>);</a:t>
            </a:r>
          </a:p>
          <a:p>
            <a:pPr algn="l"/>
            <a:r>
              <a:rPr lang="en-GB" altLang="hu-HU" sz="1600" b="1" dirty="0">
                <a:latin typeface="Courier New" pitchFamily="49" charset="0"/>
              </a:rPr>
              <a:t>  </a:t>
            </a:r>
            <a:r>
              <a:rPr lang="hu-HU" altLang="hu-HU" sz="1600" b="1" dirty="0">
                <a:latin typeface="Courier New" pitchFamily="49" charset="0"/>
              </a:rPr>
              <a:t> }</a:t>
            </a:r>
            <a:endParaRPr lang="en-US" altLang="hu-HU" sz="1600" b="1" dirty="0">
              <a:latin typeface="Courier New" pitchFamily="49" charset="0"/>
            </a:endParaRPr>
          </a:p>
          <a:p>
            <a:pPr algn="l"/>
            <a:r>
              <a:rPr lang="hu-HU" altLang="hu-HU" sz="1600" b="1" dirty="0" err="1">
                <a:latin typeface="Courier New" pitchFamily="49" charset="0"/>
              </a:rPr>
              <a:t>public</a:t>
            </a:r>
            <a:r>
              <a:rPr lang="hu-HU" altLang="hu-HU" sz="1600" b="1" dirty="0">
                <a:latin typeface="Courier New" pitchFamily="49" charset="0"/>
              </a:rPr>
              <a:t>:</a:t>
            </a:r>
          </a:p>
          <a:p>
            <a:pPr algn="l"/>
            <a:r>
              <a:rPr lang="en-US" altLang="hu-HU" sz="1600" b="1" dirty="0">
                <a:latin typeface="Courier New" pitchFamily="49" charset="0"/>
              </a:rPr>
              <a:t>   void </a:t>
            </a:r>
            <a:r>
              <a:rPr lang="en-US" altLang="hu-HU" sz="1600" b="1" dirty="0" err="1" smtClean="0">
                <a:latin typeface="Courier New" pitchFamily="49" charset="0"/>
              </a:rPr>
              <a:t>AddControlPoint</a:t>
            </a:r>
            <a:r>
              <a:rPr lang="en-US" altLang="hu-HU" sz="1600" b="1" dirty="0" smtClean="0">
                <a:latin typeface="Courier New" pitchFamily="49" charset="0"/>
              </a:rPr>
              <a:t>(</a:t>
            </a:r>
            <a:r>
              <a:rPr lang="hu-HU" altLang="hu-HU" sz="1600" b="1" dirty="0" err="1" smtClean="0">
                <a:latin typeface="Courier New" pitchFamily="49" charset="0"/>
              </a:rPr>
              <a:t>vec</a:t>
            </a:r>
            <a:r>
              <a:rPr lang="en-US" altLang="hu-HU" sz="1600" b="1" dirty="0" smtClean="0">
                <a:latin typeface="Courier New" pitchFamily="49" charset="0"/>
              </a:rPr>
              <a:t>3 </a:t>
            </a:r>
            <a:r>
              <a:rPr lang="en-US" altLang="hu-HU" sz="1600" b="1" dirty="0" err="1">
                <a:latin typeface="Courier New" pitchFamily="49" charset="0"/>
              </a:rPr>
              <a:t>cp</a:t>
            </a:r>
            <a:r>
              <a:rPr lang="en-US" altLang="hu-HU" sz="1600" b="1" dirty="0">
                <a:latin typeface="Courier New" pitchFamily="49" charset="0"/>
              </a:rPr>
              <a:t>) { </a:t>
            </a:r>
            <a:r>
              <a:rPr lang="en-US" altLang="hu-HU" sz="1600" b="1" dirty="0" err="1">
                <a:latin typeface="Courier New" pitchFamily="49" charset="0"/>
              </a:rPr>
              <a:t>cps.push_back</a:t>
            </a:r>
            <a:r>
              <a:rPr lang="en-US" altLang="hu-HU" sz="1600" b="1" dirty="0">
                <a:latin typeface="Courier New" pitchFamily="49" charset="0"/>
              </a:rPr>
              <a:t>(</a:t>
            </a:r>
            <a:r>
              <a:rPr lang="en-US" altLang="hu-HU" sz="1600" b="1" dirty="0" err="1">
                <a:latin typeface="Courier New" pitchFamily="49" charset="0"/>
              </a:rPr>
              <a:t>cp</a:t>
            </a:r>
            <a:r>
              <a:rPr lang="en-US" altLang="hu-HU" sz="1600" b="1" dirty="0">
                <a:latin typeface="Courier New" pitchFamily="49" charset="0"/>
              </a:rPr>
              <a:t>); </a:t>
            </a:r>
            <a:r>
              <a:rPr lang="hu-HU" altLang="hu-HU" sz="1600" b="1" dirty="0" smtClean="0">
                <a:latin typeface="Courier New" pitchFamily="49" charset="0"/>
              </a:rPr>
              <a:t>}</a:t>
            </a:r>
            <a:endParaRPr lang="hu-HU" altLang="hu-HU" sz="1600" b="1" dirty="0">
              <a:latin typeface="Courier New" pitchFamily="49" charset="0"/>
            </a:endParaRPr>
          </a:p>
          <a:p>
            <a:pPr algn="l"/>
            <a:r>
              <a:rPr lang="hu-HU" altLang="hu-HU" sz="1600" b="1" dirty="0">
                <a:latin typeface="Courier New" pitchFamily="49" charset="0"/>
              </a:rPr>
              <a:t> </a:t>
            </a:r>
            <a:r>
              <a:rPr lang="hu-HU" altLang="hu-HU" sz="1600" b="1" dirty="0" smtClean="0">
                <a:latin typeface="Courier New" pitchFamily="49" charset="0"/>
              </a:rPr>
              <a:t>  </a:t>
            </a:r>
            <a:r>
              <a:rPr lang="hu-HU" altLang="hu-HU" sz="1600" b="1" dirty="0" err="1" smtClean="0">
                <a:latin typeface="Courier New" pitchFamily="49" charset="0"/>
              </a:rPr>
              <a:t>vec</a:t>
            </a:r>
            <a:r>
              <a:rPr lang="en-US" altLang="hu-HU" sz="1600" b="1" dirty="0" smtClean="0">
                <a:latin typeface="Courier New" pitchFamily="49" charset="0"/>
              </a:rPr>
              <a:t>3 </a:t>
            </a:r>
            <a:r>
              <a:rPr lang="en-US" altLang="hu-HU" sz="1600" b="1" dirty="0">
                <a:latin typeface="Courier New" pitchFamily="49" charset="0"/>
              </a:rPr>
              <a:t>r(float t) {</a:t>
            </a:r>
            <a:endParaRPr lang="hu-HU" altLang="hu-HU" sz="1600" b="1" dirty="0">
              <a:latin typeface="Courier New" pitchFamily="49" charset="0"/>
            </a:endParaRPr>
          </a:p>
          <a:p>
            <a:pPr algn="l"/>
            <a:r>
              <a:rPr lang="en-US" altLang="hu-HU" sz="1600" b="1" dirty="0">
                <a:latin typeface="Courier New" pitchFamily="49" charset="0"/>
              </a:rPr>
              <a:t>	</a:t>
            </a:r>
            <a:r>
              <a:rPr lang="hu-HU" altLang="hu-HU" sz="1600" b="1" dirty="0" err="1" smtClean="0">
                <a:latin typeface="Courier New" pitchFamily="49" charset="0"/>
              </a:rPr>
              <a:t>vec</a:t>
            </a:r>
            <a:r>
              <a:rPr lang="en-US" altLang="hu-HU" sz="1600" b="1" dirty="0" smtClean="0">
                <a:latin typeface="Courier New" pitchFamily="49" charset="0"/>
              </a:rPr>
              <a:t>3</a:t>
            </a:r>
            <a:r>
              <a:rPr lang="hu-HU" altLang="hu-HU" sz="1600" b="1" dirty="0" smtClean="0">
                <a:latin typeface="Courier New" pitchFamily="49" charset="0"/>
              </a:rPr>
              <a:t> </a:t>
            </a:r>
            <a:r>
              <a:rPr lang="hu-HU" altLang="hu-HU" sz="1600" b="1" dirty="0" err="1" smtClean="0">
                <a:latin typeface="Courier New" pitchFamily="49" charset="0"/>
              </a:rPr>
              <a:t>rt</a:t>
            </a:r>
            <a:r>
              <a:rPr lang="hu-HU" altLang="hu-HU" sz="1600" b="1" dirty="0" smtClean="0">
                <a:latin typeface="Courier New" pitchFamily="49" charset="0"/>
              </a:rPr>
              <a:t>(0</a:t>
            </a:r>
            <a:r>
              <a:rPr lang="hu-HU" altLang="hu-HU" sz="1600" b="1" dirty="0">
                <a:latin typeface="Courier New" pitchFamily="49" charset="0"/>
              </a:rPr>
              <a:t>, </a:t>
            </a:r>
            <a:r>
              <a:rPr lang="hu-HU" altLang="hu-HU" sz="1600" b="1" dirty="0" err="1" smtClean="0">
                <a:latin typeface="Courier New" pitchFamily="49" charset="0"/>
              </a:rPr>
              <a:t>0</a:t>
            </a:r>
            <a:r>
              <a:rPr lang="hu-HU" altLang="hu-HU" sz="1600" b="1" dirty="0" smtClean="0">
                <a:latin typeface="Courier New" pitchFamily="49" charset="0"/>
              </a:rPr>
              <a:t>, </a:t>
            </a:r>
            <a:r>
              <a:rPr lang="hu-HU" altLang="hu-HU" sz="1600" b="1" dirty="0" err="1" smtClean="0">
                <a:latin typeface="Courier New" pitchFamily="49" charset="0"/>
              </a:rPr>
              <a:t>0</a:t>
            </a:r>
            <a:r>
              <a:rPr lang="hu-HU" altLang="hu-HU" sz="1600" b="1" dirty="0" smtClean="0">
                <a:latin typeface="Courier New" pitchFamily="49" charset="0"/>
              </a:rPr>
              <a:t>);</a:t>
            </a:r>
            <a:endParaRPr lang="hu-HU" altLang="hu-HU" sz="1600" b="1" dirty="0">
              <a:latin typeface="Courier New" pitchFamily="49" charset="0"/>
            </a:endParaRPr>
          </a:p>
          <a:p>
            <a:pPr algn="l"/>
            <a:r>
              <a:rPr lang="hu-HU" altLang="hu-HU" sz="1600" b="1" dirty="0">
                <a:latin typeface="Courier New" pitchFamily="49" charset="0"/>
              </a:rPr>
              <a:t>      </a:t>
            </a:r>
            <a:r>
              <a:rPr lang="en-US" altLang="hu-HU" sz="1600" b="1" dirty="0">
                <a:latin typeface="Courier New" pitchFamily="49" charset="0"/>
              </a:rPr>
              <a:t>	</a:t>
            </a:r>
            <a:r>
              <a:rPr lang="hu-HU" altLang="hu-HU" sz="1600" b="1" dirty="0" err="1">
                <a:latin typeface="Courier New" pitchFamily="49" charset="0"/>
              </a:rPr>
              <a:t>for</a:t>
            </a:r>
            <a:r>
              <a:rPr lang="hu-HU" altLang="hu-HU" sz="1600" b="1" dirty="0">
                <a:latin typeface="Courier New" pitchFamily="49" charset="0"/>
              </a:rPr>
              <a:t>(int </a:t>
            </a:r>
            <a:r>
              <a:rPr lang="hu-HU" altLang="hu-HU" sz="1600" b="1" dirty="0" smtClean="0">
                <a:latin typeface="Courier New" pitchFamily="49" charset="0"/>
              </a:rPr>
              <a:t>i=0</a:t>
            </a:r>
            <a:r>
              <a:rPr lang="hu-HU" altLang="hu-HU" sz="1600" b="1" dirty="0">
                <a:latin typeface="Courier New" pitchFamily="49" charset="0"/>
              </a:rPr>
              <a:t>; i &lt;</a:t>
            </a:r>
            <a:r>
              <a:rPr lang="en-US" altLang="hu-HU" sz="1600" b="1" dirty="0">
                <a:latin typeface="Courier New" pitchFamily="49" charset="0"/>
              </a:rPr>
              <a:t> </a:t>
            </a:r>
            <a:r>
              <a:rPr lang="en-US" altLang="hu-HU" sz="1600" b="1" dirty="0" err="1">
                <a:latin typeface="Courier New" pitchFamily="49" charset="0"/>
              </a:rPr>
              <a:t>cps.size</a:t>
            </a:r>
            <a:r>
              <a:rPr lang="en-US" altLang="hu-HU" sz="1600" b="1" dirty="0">
                <a:latin typeface="Courier New" pitchFamily="49" charset="0"/>
              </a:rPr>
              <a:t>()</a:t>
            </a:r>
            <a:r>
              <a:rPr lang="hu-HU" altLang="hu-HU" sz="1600" b="1" dirty="0">
                <a:latin typeface="Courier New" pitchFamily="49" charset="0"/>
              </a:rPr>
              <a:t>; i++) </a:t>
            </a:r>
            <a:r>
              <a:rPr lang="hu-HU" altLang="hu-HU" sz="1600" b="1" dirty="0" err="1" smtClean="0">
                <a:latin typeface="Courier New" pitchFamily="49" charset="0"/>
              </a:rPr>
              <a:t>rt</a:t>
            </a:r>
            <a:r>
              <a:rPr lang="hu-HU" altLang="hu-HU" sz="1600" b="1" dirty="0" smtClean="0">
                <a:latin typeface="Courier New" pitchFamily="49" charset="0"/>
              </a:rPr>
              <a:t> </a:t>
            </a:r>
            <a:r>
              <a:rPr lang="hu-HU" altLang="hu-HU" sz="1600" b="1" dirty="0">
                <a:latin typeface="Courier New" pitchFamily="49" charset="0"/>
              </a:rPr>
              <a:t>+= </a:t>
            </a:r>
            <a:r>
              <a:rPr lang="en-US" altLang="hu-HU" sz="1600" b="1" dirty="0">
                <a:latin typeface="Courier New" pitchFamily="49" charset="0"/>
              </a:rPr>
              <a:t>cps[</a:t>
            </a:r>
            <a:r>
              <a:rPr lang="en-US" altLang="hu-HU" sz="1600" b="1" dirty="0" err="1">
                <a:latin typeface="Courier New" pitchFamily="49" charset="0"/>
              </a:rPr>
              <a:t>i</a:t>
            </a:r>
            <a:r>
              <a:rPr lang="en-US" altLang="hu-HU" sz="1600" b="1" dirty="0">
                <a:latin typeface="Courier New" pitchFamily="49" charset="0"/>
              </a:rPr>
              <a:t>]</a:t>
            </a:r>
            <a:r>
              <a:rPr lang="hu-HU" altLang="hu-HU" sz="1600" b="1" dirty="0">
                <a:latin typeface="Courier New" pitchFamily="49" charset="0"/>
              </a:rPr>
              <a:t> * B(i,t);</a:t>
            </a:r>
          </a:p>
          <a:p>
            <a:pPr algn="l"/>
            <a:r>
              <a:rPr lang="hu-HU" altLang="hu-HU" sz="1600" b="1" dirty="0">
                <a:latin typeface="Courier New" pitchFamily="49" charset="0"/>
              </a:rPr>
              <a:t>      </a:t>
            </a:r>
            <a:r>
              <a:rPr lang="en-US" altLang="hu-HU" sz="1600" b="1" dirty="0">
                <a:latin typeface="Courier New" pitchFamily="49" charset="0"/>
              </a:rPr>
              <a:t>	</a:t>
            </a:r>
            <a:r>
              <a:rPr lang="hu-HU" altLang="hu-HU" sz="1600" b="1" dirty="0" err="1">
                <a:latin typeface="Courier New" pitchFamily="49" charset="0"/>
              </a:rPr>
              <a:t>return</a:t>
            </a:r>
            <a:r>
              <a:rPr lang="hu-HU" altLang="hu-HU" sz="1600" b="1" dirty="0">
                <a:latin typeface="Courier New" pitchFamily="49" charset="0"/>
              </a:rPr>
              <a:t> </a:t>
            </a:r>
            <a:r>
              <a:rPr lang="hu-HU" altLang="hu-HU" sz="1600" b="1" dirty="0" err="1" smtClean="0">
                <a:latin typeface="Courier New" pitchFamily="49" charset="0"/>
              </a:rPr>
              <a:t>rt</a:t>
            </a:r>
            <a:r>
              <a:rPr lang="hu-HU" altLang="hu-HU" sz="1600" b="1" dirty="0" smtClean="0">
                <a:latin typeface="Courier New" pitchFamily="49" charset="0"/>
              </a:rPr>
              <a:t>;</a:t>
            </a:r>
            <a:endParaRPr lang="hu-HU" altLang="hu-HU" sz="1600" b="1" dirty="0">
              <a:latin typeface="Courier New" pitchFamily="49" charset="0"/>
            </a:endParaRPr>
          </a:p>
          <a:p>
            <a:pPr algn="l"/>
            <a:r>
              <a:rPr lang="hu-HU" altLang="hu-HU" sz="1600" b="1" dirty="0">
                <a:latin typeface="Courier New" pitchFamily="49" charset="0"/>
              </a:rPr>
              <a:t>   }</a:t>
            </a:r>
          </a:p>
          <a:p>
            <a:pPr algn="l"/>
            <a:r>
              <a:rPr lang="hu-HU" altLang="hu-HU" sz="1600" b="1" dirty="0" smtClean="0">
                <a:latin typeface="Courier New" pitchFamily="49" charset="0"/>
              </a:rPr>
              <a:t>};</a:t>
            </a:r>
          </a:p>
          <a:p>
            <a:pPr algn="l"/>
            <a:endParaRPr lang="hu-HU" altLang="hu-HU" sz="1600" b="1" dirty="0">
              <a:latin typeface="Courier New" pitchFamily="49" charset="0"/>
            </a:endParaRPr>
          </a:p>
        </p:txBody>
      </p:sp>
      <p:sp>
        <p:nvSpPr>
          <p:cNvPr id="246786" name="Rectangle 2"/>
          <p:cNvSpPr>
            <a:spLocks noGrp="1" noChangeArrowheads="1"/>
          </p:cNvSpPr>
          <p:nvPr>
            <p:ph type="title"/>
          </p:nvPr>
        </p:nvSpPr>
        <p:spPr>
          <a:xfrm>
            <a:off x="539552" y="-1220"/>
            <a:ext cx="7772400" cy="857250"/>
          </a:xfrm>
        </p:spPr>
        <p:txBody>
          <a:bodyPr/>
          <a:lstStyle/>
          <a:p>
            <a:pPr>
              <a:defRPr/>
            </a:pPr>
            <a:r>
              <a:rPr lang="hu-HU" dirty="0" err="1" smtClean="0">
                <a:solidFill>
                  <a:srgbClr val="FF0000"/>
                </a:solidFill>
              </a:rPr>
              <a:t>BezierCurve</a:t>
            </a:r>
            <a:endParaRPr lang="hu-HU" dirty="0" smtClean="0">
              <a:solidFill>
                <a:srgbClr val="FF0000"/>
              </a:solidFill>
            </a:endParaRPr>
          </a:p>
        </p:txBody>
      </p:sp>
      <p:sp>
        <p:nvSpPr>
          <p:cNvPr id="11" name="Akciógomb: Tovább vagy Következő 10">
            <a:hlinkClick r:id="rId3" action="ppaction://hlinkfile" highlightClick="1"/>
          </p:cNvPr>
          <p:cNvSpPr/>
          <p:nvPr/>
        </p:nvSpPr>
        <p:spPr>
          <a:xfrm>
            <a:off x="5868144" y="4578032"/>
            <a:ext cx="741363" cy="43945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Rectangle 5"/>
              <p:cNvSpPr>
                <a:spLocks noChangeArrowheads="1"/>
              </p:cNvSpPr>
              <p:nvPr/>
            </p:nvSpPr>
            <p:spPr bwMode="auto">
              <a:xfrm>
                <a:off x="5738860" y="1347614"/>
                <a:ext cx="3225628" cy="735394"/>
              </a:xfrm>
              <a:prstGeom prst="rect">
                <a:avLst/>
              </a:prstGeom>
              <a:solidFill>
                <a:schemeClr val="bg1">
                  <a:lumMod val="95000"/>
                </a:schemeClr>
              </a:solidFill>
              <a:ln w="12700">
                <a:solidFill>
                  <a:srgbClr val="000000"/>
                </a:solidFill>
                <a:miter lim="800000"/>
                <a:headEnd/>
                <a:tailEnd/>
              </a:ln>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altLang="hu-HU" sz="2000" i="1" smtClean="0">
                              <a:latin typeface="Cambria Math"/>
                              <a:cs typeface="Times New Roman" panose="02020603050405020304" pitchFamily="18" charset="0"/>
                              <a:sym typeface="Symbol" pitchFamily="18" charset="2"/>
                            </a:rPr>
                          </m:ctrlPr>
                        </m:sSubPr>
                        <m:e>
                          <m:r>
                            <a:rPr lang="en-US" altLang="hu-HU" sz="2000" i="1">
                              <a:latin typeface="Cambria Math"/>
                              <a:cs typeface="Times New Roman" panose="02020603050405020304" pitchFamily="18" charset="0"/>
                              <a:sym typeface="Symbol" pitchFamily="18" charset="2"/>
                            </a:rPr>
                            <m:t>𝐵</m:t>
                          </m:r>
                        </m:e>
                        <m:sub>
                          <m:r>
                            <a:rPr lang="en-US" altLang="hu-HU" sz="2000" i="1">
                              <a:latin typeface="Cambria Math"/>
                              <a:cs typeface="Times New Roman" panose="02020603050405020304" pitchFamily="18" charset="0"/>
                              <a:sym typeface="Symbol" pitchFamily="18" charset="2"/>
                            </a:rPr>
                            <m:t>𝑖</m:t>
                          </m:r>
                        </m:sub>
                      </m:sSub>
                      <m:d>
                        <m:dPr>
                          <m:ctrlPr>
                            <a:rPr lang="en-US" altLang="hu-HU" sz="2000" i="1">
                              <a:latin typeface="Cambria Math"/>
                              <a:cs typeface="Times New Roman" panose="02020603050405020304" pitchFamily="18" charset="0"/>
                              <a:sym typeface="Symbol" pitchFamily="18" charset="2"/>
                            </a:rPr>
                          </m:ctrlPr>
                        </m:dPr>
                        <m:e>
                          <m:r>
                            <a:rPr lang="en-US" altLang="hu-HU" sz="2000" i="1">
                              <a:latin typeface="Cambria Math"/>
                              <a:cs typeface="Times New Roman" panose="02020603050405020304" pitchFamily="18" charset="0"/>
                              <a:sym typeface="Symbol" pitchFamily="18" charset="2"/>
                            </a:rPr>
                            <m:t>𝑡</m:t>
                          </m:r>
                        </m:e>
                      </m:d>
                      <m:r>
                        <a:rPr lang="en-US" altLang="hu-HU" sz="2000" b="0" i="1" smtClean="0">
                          <a:latin typeface="Cambria Math"/>
                          <a:cs typeface="Times New Roman" panose="02020603050405020304" pitchFamily="18" charset="0"/>
                          <a:sym typeface="Symbol" pitchFamily="18" charset="2"/>
                        </a:rPr>
                        <m:t>=</m:t>
                      </m:r>
                      <m:d>
                        <m:dPr>
                          <m:ctrlPr>
                            <a:rPr lang="pt-BR" i="1">
                              <a:latin typeface="Cambria Math"/>
                            </a:rPr>
                          </m:ctrlPr>
                        </m:dPr>
                        <m:e>
                          <m:f>
                            <m:fPr>
                              <m:type m:val="noBar"/>
                              <m:ctrlPr>
                                <a:rPr lang="pt-BR" i="1">
                                  <a:latin typeface="Cambria Math"/>
                                </a:rPr>
                              </m:ctrlPr>
                            </m:fPr>
                            <m:num>
                              <m:r>
                                <a:rPr lang="pt-BR" i="1">
                                  <a:latin typeface="Cambria Math"/>
                                </a:rPr>
                                <m:t>𝑛</m:t>
                              </m:r>
                            </m:num>
                            <m:den>
                              <m:r>
                                <a:rPr lang="hu-HU" i="1">
                                  <a:latin typeface="Cambria Math"/>
                                </a:rPr>
                                <m:t>𝑖</m:t>
                              </m:r>
                            </m:den>
                          </m:f>
                        </m:e>
                      </m:d>
                      <m:sSup>
                        <m:sSupPr>
                          <m:ctrlPr>
                            <a:rPr lang="pt-BR" i="1">
                              <a:latin typeface="Cambria Math"/>
                            </a:rPr>
                          </m:ctrlPr>
                        </m:sSupPr>
                        <m:e>
                          <m:r>
                            <a:rPr lang="hu-HU" i="1">
                              <a:latin typeface="Cambria Math"/>
                            </a:rPr>
                            <m:t>𝑡</m:t>
                          </m:r>
                        </m:e>
                        <m:sup>
                          <m:r>
                            <a:rPr lang="hu-HU" i="1">
                              <a:latin typeface="Cambria Math"/>
                            </a:rPr>
                            <m:t>𝑖</m:t>
                          </m:r>
                        </m:sup>
                      </m:sSup>
                      <m:sSup>
                        <m:sSupPr>
                          <m:ctrlPr>
                            <a:rPr lang="pt-BR" i="1">
                              <a:latin typeface="Cambria Math"/>
                            </a:rPr>
                          </m:ctrlPr>
                        </m:sSupPr>
                        <m:e>
                          <m:r>
                            <a:rPr lang="hu-HU" i="1">
                              <a:latin typeface="Cambria Math"/>
                            </a:rPr>
                            <m:t>(</m:t>
                          </m:r>
                          <m:r>
                            <a:rPr lang="hu-HU" i="1">
                              <a:latin typeface="Cambria Math"/>
                            </a:rPr>
                            <m:t>1</m:t>
                          </m:r>
                          <m:r>
                            <a:rPr lang="hu-HU" i="1">
                              <a:latin typeface="Cambria Math"/>
                            </a:rPr>
                            <m:t>−</m:t>
                          </m:r>
                          <m:r>
                            <a:rPr lang="hu-HU" i="1">
                              <a:latin typeface="Cambria Math"/>
                            </a:rPr>
                            <m:t>𝑡</m:t>
                          </m:r>
                          <m:r>
                            <a:rPr lang="hu-HU" i="1">
                              <a:latin typeface="Cambria Math"/>
                            </a:rPr>
                            <m:t>)</m:t>
                          </m:r>
                        </m:e>
                        <m:sup>
                          <m:r>
                            <a:rPr lang="pt-BR" i="1">
                              <a:latin typeface="Cambria Math"/>
                            </a:rPr>
                            <m:t>𝑛</m:t>
                          </m:r>
                          <m:r>
                            <a:rPr lang="pt-BR" i="1">
                              <a:latin typeface="Cambria Math"/>
                            </a:rPr>
                            <m:t>−</m:t>
                          </m:r>
                          <m:r>
                            <a:rPr lang="hu-HU" i="1">
                              <a:latin typeface="Cambria Math"/>
                            </a:rPr>
                            <m:t>𝑖</m:t>
                          </m:r>
                        </m:sup>
                      </m:sSup>
                    </m:oMath>
                  </m:oMathPara>
                </a14:m>
                <a:endParaRPr lang="hu-HU" altLang="hu-HU" sz="2000" baseline="30000" dirty="0"/>
              </a:p>
            </p:txBody>
          </p:sp>
        </mc:Choice>
        <mc:Fallback xmlns="">
          <p:sp>
            <p:nvSpPr>
              <p:cNvPr id="12" name="Rectangle 5"/>
              <p:cNvSpPr>
                <a:spLocks noRot="1" noChangeAspect="1" noMove="1" noResize="1" noEditPoints="1" noAdjustHandles="1" noChangeArrowheads="1" noChangeShapeType="1" noTextEdit="1"/>
              </p:cNvSpPr>
              <p:nvPr/>
            </p:nvSpPr>
            <p:spPr bwMode="auto">
              <a:xfrm>
                <a:off x="5738860" y="1347614"/>
                <a:ext cx="3225628" cy="735394"/>
              </a:xfrm>
              <a:prstGeom prst="rect">
                <a:avLst/>
              </a:prstGeom>
              <a:blipFill rotWithShape="1">
                <a:blip r:embed="rId4"/>
                <a:stretch>
                  <a:fillRect/>
                </a:stretch>
              </a:blipFill>
              <a:ln w="12700">
                <a:solidFill>
                  <a:srgbClr val="000000"/>
                </a:solidFill>
                <a:miter lim="800000"/>
                <a:headEnd/>
                <a:tailEnd/>
              </a:ln>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églalap 12"/>
              <p:cNvSpPr/>
              <p:nvPr/>
            </p:nvSpPr>
            <p:spPr>
              <a:xfrm>
                <a:off x="6732240" y="4111590"/>
                <a:ext cx="2203744" cy="932884"/>
              </a:xfrm>
              <a:prstGeom prst="rect">
                <a:avLst/>
              </a:prstGeom>
              <a:solidFill>
                <a:schemeClr val="bg1">
                  <a:lumMod val="95000"/>
                </a:schemeClr>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sz="2000" b="1" i="1">
                          <a:latin typeface="Cambria Math"/>
                          <a:cs typeface="Times New Roman" panose="02020603050405020304" pitchFamily="18" charset="0"/>
                          <a:sym typeface="Symbol" pitchFamily="18" charset="2"/>
                        </a:rPr>
                        <m:t>𝒓</m:t>
                      </m:r>
                      <m:d>
                        <m:dPr>
                          <m:ctrlPr>
                            <a:rPr lang="en-US" altLang="hu-HU" sz="2000" i="1">
                              <a:latin typeface="Cambria Math"/>
                              <a:cs typeface="Times New Roman" panose="02020603050405020304" pitchFamily="18" charset="0"/>
                              <a:sym typeface="Symbol" pitchFamily="18" charset="2"/>
                            </a:rPr>
                          </m:ctrlPr>
                        </m:dPr>
                        <m:e>
                          <m:r>
                            <a:rPr lang="en-US" altLang="hu-HU" sz="2000" i="1">
                              <a:latin typeface="Cambria Math"/>
                              <a:cs typeface="Times New Roman" panose="02020603050405020304" pitchFamily="18" charset="0"/>
                              <a:sym typeface="Symbol" pitchFamily="18" charset="2"/>
                            </a:rPr>
                            <m:t>𝑡</m:t>
                          </m:r>
                        </m:e>
                      </m:d>
                      <m:r>
                        <a:rPr lang="en-US" altLang="hu-HU" sz="2000" i="1">
                          <a:latin typeface="Cambria Math"/>
                          <a:cs typeface="Times New Roman" panose="02020603050405020304" pitchFamily="18" charset="0"/>
                          <a:sym typeface="Symbol" pitchFamily="18" charset="2"/>
                        </a:rPr>
                        <m:t>=</m:t>
                      </m:r>
                      <m:nary>
                        <m:naryPr>
                          <m:chr m:val="∑"/>
                          <m:ctrlPr>
                            <a:rPr lang="pt-BR" sz="2000" i="1">
                              <a:latin typeface="Cambria Math"/>
                            </a:rPr>
                          </m:ctrlPr>
                        </m:naryPr>
                        <m:sub>
                          <m:r>
                            <m:rPr>
                              <m:brk m:alnAt="23"/>
                            </m:rPr>
                            <a:rPr lang="hu-HU" sz="2000" i="1">
                              <a:latin typeface="Cambria Math"/>
                            </a:rPr>
                            <m:t>𝑖</m:t>
                          </m:r>
                          <m:r>
                            <a:rPr lang="pt-BR" sz="2000" i="1">
                              <a:latin typeface="Cambria Math"/>
                            </a:rPr>
                            <m:t>=</m:t>
                          </m:r>
                          <m:r>
                            <a:rPr lang="pt-BR" sz="2000" i="1">
                              <a:latin typeface="Cambria Math"/>
                            </a:rPr>
                            <m:t>0</m:t>
                          </m:r>
                        </m:sub>
                        <m:sup>
                          <m:r>
                            <a:rPr lang="pt-BR" sz="2000" i="1">
                              <a:latin typeface="Cambria Math"/>
                            </a:rPr>
                            <m:t>𝑛</m:t>
                          </m:r>
                        </m:sup>
                        <m:e>
                          <m:sSub>
                            <m:sSubPr>
                              <m:ctrlPr>
                                <a:rPr lang="en-US" altLang="hu-HU" sz="2000" i="1">
                                  <a:latin typeface="Cambria Math"/>
                                  <a:cs typeface="Times New Roman" panose="02020603050405020304" pitchFamily="18" charset="0"/>
                                  <a:sym typeface="Symbol" pitchFamily="18" charset="2"/>
                                </a:rPr>
                              </m:ctrlPr>
                            </m:sSubPr>
                            <m:e>
                              <m:r>
                                <a:rPr lang="en-US" altLang="hu-HU" sz="2000" i="1">
                                  <a:latin typeface="Cambria Math"/>
                                  <a:cs typeface="Times New Roman" panose="02020603050405020304" pitchFamily="18" charset="0"/>
                                  <a:sym typeface="Symbol" pitchFamily="18" charset="2"/>
                                </a:rPr>
                                <m:t>𝐵</m:t>
                              </m:r>
                            </m:e>
                            <m:sub>
                              <m:r>
                                <a:rPr lang="en-US" altLang="hu-HU" sz="2000" i="1">
                                  <a:latin typeface="Cambria Math"/>
                                  <a:cs typeface="Times New Roman" panose="02020603050405020304" pitchFamily="18" charset="0"/>
                                  <a:sym typeface="Symbol" pitchFamily="18" charset="2"/>
                                </a:rPr>
                                <m:t>𝑖</m:t>
                              </m:r>
                            </m:sub>
                          </m:sSub>
                          <m:r>
                            <a:rPr lang="en-US" altLang="hu-HU" sz="2000" i="1">
                              <a:latin typeface="Cambria Math"/>
                              <a:cs typeface="Times New Roman" panose="02020603050405020304" pitchFamily="18" charset="0"/>
                              <a:sym typeface="Symbol" pitchFamily="18" charset="2"/>
                            </a:rPr>
                            <m:t>(</m:t>
                          </m:r>
                          <m:r>
                            <a:rPr lang="en-US" altLang="hu-HU" sz="2000" i="1">
                              <a:latin typeface="Cambria Math"/>
                              <a:cs typeface="Times New Roman" panose="02020603050405020304" pitchFamily="18" charset="0"/>
                              <a:sym typeface="Symbol" pitchFamily="18" charset="2"/>
                            </a:rPr>
                            <m:t>𝑡</m:t>
                          </m:r>
                          <m:r>
                            <a:rPr lang="en-US" altLang="hu-HU" sz="2000" i="1">
                              <a:latin typeface="Cambria Math"/>
                              <a:cs typeface="Times New Roman" panose="02020603050405020304" pitchFamily="18" charset="0"/>
                              <a:sym typeface="Symbol" pitchFamily="18" charset="2"/>
                            </a:rPr>
                            <m:t>)</m:t>
                          </m:r>
                          <m:sSub>
                            <m:sSubPr>
                              <m:ctrlPr>
                                <a:rPr lang="en-US" altLang="hu-HU" sz="2000" b="1" i="1">
                                  <a:latin typeface="Cambria Math"/>
                                </a:rPr>
                              </m:ctrlPr>
                            </m:sSubPr>
                            <m:e>
                              <m:r>
                                <a:rPr lang="en-US" altLang="hu-HU" sz="2000" b="1" i="1">
                                  <a:latin typeface="Cambria Math"/>
                                </a:rPr>
                                <m:t>𝒓</m:t>
                              </m:r>
                            </m:e>
                            <m:sub>
                              <m:r>
                                <a:rPr lang="en-US" altLang="hu-HU" sz="2000" i="1">
                                  <a:latin typeface="Cambria Math"/>
                                </a:rPr>
                                <m:t>𝑖</m:t>
                              </m:r>
                            </m:sub>
                          </m:sSub>
                        </m:e>
                      </m:nary>
                    </m:oMath>
                  </m:oMathPara>
                </a14:m>
                <a:endParaRPr lang="en-US" sz="2000" dirty="0"/>
              </a:p>
            </p:txBody>
          </p:sp>
        </mc:Choice>
        <mc:Fallback xmlns="">
          <p:sp>
            <p:nvSpPr>
              <p:cNvPr id="13" name="Téglalap 12"/>
              <p:cNvSpPr>
                <a:spLocks noRot="1" noChangeAspect="1" noMove="1" noResize="1" noEditPoints="1" noAdjustHandles="1" noChangeArrowheads="1" noChangeShapeType="1" noTextEdit="1"/>
              </p:cNvSpPr>
              <p:nvPr/>
            </p:nvSpPr>
            <p:spPr>
              <a:xfrm>
                <a:off x="6732240" y="4111590"/>
                <a:ext cx="2203744" cy="932884"/>
              </a:xfrm>
              <a:prstGeom prst="rect">
                <a:avLst/>
              </a:prstGeom>
              <a:blipFill rotWithShape="1">
                <a:blip r:embed="rId5"/>
                <a:stretch>
                  <a:fillRect/>
                </a:stretch>
              </a:blipFill>
              <a:ln>
                <a:solidFill>
                  <a:schemeClr val="tx1"/>
                </a:solidFill>
              </a:ln>
            </p:spPr>
            <p:txBody>
              <a:bodyPr/>
              <a:lstStyle/>
              <a:p>
                <a:r>
                  <a:rPr lang="en-US">
                    <a:noFill/>
                  </a:rPr>
                  <a:t> </a:t>
                </a:r>
              </a:p>
            </p:txBody>
          </p:sp>
        </mc:Fallback>
      </mc:AlternateContent>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descr="Képtalálat a következőre: „edwin catmu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20538"/>
            <a:ext cx="1080120" cy="125882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ee.technion.ac.il/people/rom/raphi.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60147" y="-20538"/>
            <a:ext cx="983853" cy="1258826"/>
          </a:xfrm>
          <a:prstGeom prst="rect">
            <a:avLst/>
          </a:prstGeom>
          <a:noFill/>
          <a:extLst>
            <a:ext uri="{909E8E84-426E-40DD-AFC4-6F175D3DCCD1}">
              <a14:hiddenFill xmlns:a14="http://schemas.microsoft.com/office/drawing/2010/main">
                <a:solidFill>
                  <a:srgbClr val="FFFFFF"/>
                </a:solidFill>
              </a14:hiddenFill>
            </a:ext>
          </a:extLst>
        </p:spPr>
      </p:pic>
      <p:sp>
        <p:nvSpPr>
          <p:cNvPr id="36" name="Freeform 5"/>
          <p:cNvSpPr>
            <a:spLocks/>
          </p:cNvSpPr>
          <p:nvPr/>
        </p:nvSpPr>
        <p:spPr bwMode="auto">
          <a:xfrm>
            <a:off x="2320596" y="2195785"/>
            <a:ext cx="3810000" cy="1028700"/>
          </a:xfrm>
          <a:custGeom>
            <a:avLst/>
            <a:gdLst>
              <a:gd name="T0" fmla="*/ 0 w 2400"/>
              <a:gd name="T1" fmla="*/ 2147483647 h 864"/>
              <a:gd name="T2" fmla="*/ 2147483647 w 2400"/>
              <a:gd name="T3" fmla="*/ 2147483647 h 864"/>
              <a:gd name="T4" fmla="*/ 2147483647 w 2400"/>
              <a:gd name="T5" fmla="*/ 2147483647 h 864"/>
              <a:gd name="T6" fmla="*/ 2147483647 w 2400"/>
              <a:gd name="T7" fmla="*/ 2147483647 h 864"/>
              <a:gd name="T8" fmla="*/ 2147483647 w 2400"/>
              <a:gd name="T9" fmla="*/ 2147483647 h 864"/>
              <a:gd name="T10" fmla="*/ 0 60000 65536"/>
              <a:gd name="T11" fmla="*/ 0 60000 65536"/>
              <a:gd name="T12" fmla="*/ 0 60000 65536"/>
              <a:gd name="T13" fmla="*/ 0 60000 65536"/>
              <a:gd name="T14" fmla="*/ 0 60000 65536"/>
              <a:gd name="T15" fmla="*/ 0 w 2400"/>
              <a:gd name="T16" fmla="*/ 0 h 864"/>
              <a:gd name="T17" fmla="*/ 2400 w 2400"/>
              <a:gd name="T18" fmla="*/ 864 h 864"/>
            </a:gdLst>
            <a:ahLst/>
            <a:cxnLst>
              <a:cxn ang="T10">
                <a:pos x="T0" y="T1"/>
              </a:cxn>
              <a:cxn ang="T11">
                <a:pos x="T2" y="T3"/>
              </a:cxn>
              <a:cxn ang="T12">
                <a:pos x="T4" y="T5"/>
              </a:cxn>
              <a:cxn ang="T13">
                <a:pos x="T6" y="T7"/>
              </a:cxn>
              <a:cxn ang="T14">
                <a:pos x="T8" y="T9"/>
              </a:cxn>
            </a:cxnLst>
            <a:rect l="T15" t="T16" r="T17" b="T18"/>
            <a:pathLst>
              <a:path w="2400" h="864">
                <a:moveTo>
                  <a:pt x="0" y="864"/>
                </a:moveTo>
                <a:cubicBezTo>
                  <a:pt x="80" y="580"/>
                  <a:pt x="160" y="296"/>
                  <a:pt x="336" y="288"/>
                </a:cubicBezTo>
                <a:cubicBezTo>
                  <a:pt x="512" y="280"/>
                  <a:pt x="824" y="856"/>
                  <a:pt x="1056" y="816"/>
                </a:cubicBezTo>
                <a:cubicBezTo>
                  <a:pt x="1288" y="776"/>
                  <a:pt x="1504" y="96"/>
                  <a:pt x="1728" y="48"/>
                </a:cubicBezTo>
                <a:cubicBezTo>
                  <a:pt x="1952" y="0"/>
                  <a:pt x="2176" y="264"/>
                  <a:pt x="2400" y="528"/>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sz="2000"/>
          </a:p>
        </p:txBody>
      </p:sp>
      <mc:AlternateContent xmlns:mc="http://schemas.openxmlformats.org/markup-compatibility/2006" xmlns:a14="http://schemas.microsoft.com/office/drawing/2010/main">
        <mc:Choice Requires="a14">
          <p:sp>
            <p:nvSpPr>
              <p:cNvPr id="16393" name="Text Box 11"/>
              <p:cNvSpPr txBox="1">
                <a:spLocks noChangeArrowheads="1"/>
              </p:cNvSpPr>
              <p:nvPr/>
            </p:nvSpPr>
            <p:spPr bwMode="auto">
              <a:xfrm>
                <a:off x="2168197" y="3510235"/>
                <a:ext cx="465640"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i="1">
                              <a:latin typeface="Cambria Math"/>
                            </a:rPr>
                            <m:t>𝑡</m:t>
                          </m:r>
                        </m:e>
                        <m:sub>
                          <m:r>
                            <a:rPr lang="en-US" sz="2000" b="0" i="1" smtClean="0">
                              <a:latin typeface="Cambria Math"/>
                            </a:rPr>
                            <m:t>0</m:t>
                          </m:r>
                        </m:sub>
                      </m:sSub>
                    </m:oMath>
                  </m:oMathPara>
                </a14:m>
                <a:endParaRPr lang="hu-HU" altLang="hu-HU" sz="2000" dirty="0"/>
              </a:p>
            </p:txBody>
          </p:sp>
        </mc:Choice>
        <mc:Fallback xmlns="">
          <p:sp>
            <p:nvSpPr>
              <p:cNvPr id="16393" name="Text Box 11"/>
              <p:cNvSpPr txBox="1">
                <a:spLocks noRot="1" noChangeAspect="1" noMove="1" noResize="1" noEditPoints="1" noAdjustHandles="1" noChangeArrowheads="1" noChangeShapeType="1" noTextEdit="1"/>
              </p:cNvSpPr>
              <p:nvPr/>
            </p:nvSpPr>
            <p:spPr bwMode="auto">
              <a:xfrm>
                <a:off x="2168197" y="3510235"/>
                <a:ext cx="465640" cy="400110"/>
              </a:xfrm>
              <a:prstGeom prst="rect">
                <a:avLst/>
              </a:prstGeom>
              <a:blipFill>
                <a:blip r:embed="rId6"/>
                <a:stretch>
                  <a:fillRect b="-307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6394" name="Rectangle 12"/>
              <p:cNvSpPr>
                <a:spLocks noChangeArrowheads="1"/>
              </p:cNvSpPr>
              <p:nvPr/>
            </p:nvSpPr>
            <p:spPr bwMode="auto">
              <a:xfrm>
                <a:off x="2930196" y="3510235"/>
                <a:ext cx="653191" cy="392993"/>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sz="2000" i="1">
                              <a:latin typeface="Cambria Math"/>
                            </a:rPr>
                          </m:ctrlPr>
                        </m:sSubPr>
                        <m:e>
                          <m:r>
                            <a:rPr lang="en-US" sz="2000" i="1">
                              <a:latin typeface="Cambria Math"/>
                            </a:rPr>
                            <m:t>𝑡</m:t>
                          </m:r>
                        </m:e>
                        <m:sub>
                          <m:r>
                            <a:rPr lang="en-US" sz="2000" i="1">
                              <a:latin typeface="Cambria Math"/>
                            </a:rPr>
                            <m:t>𝑖</m:t>
                          </m:r>
                          <m:r>
                            <a:rPr lang="en-US" sz="2000" i="1">
                              <a:latin typeface="Cambria Math"/>
                            </a:rPr>
                            <m:t>−1</m:t>
                          </m:r>
                        </m:sub>
                      </m:sSub>
                    </m:oMath>
                  </m:oMathPara>
                </a14:m>
                <a:endParaRPr lang="hu-HU" altLang="hu-HU" sz="2000" baseline="-25000" dirty="0"/>
              </a:p>
            </p:txBody>
          </p:sp>
        </mc:Choice>
        <mc:Fallback xmlns="">
          <p:sp>
            <p:nvSpPr>
              <p:cNvPr id="16394" name="Rectangle 12"/>
              <p:cNvSpPr>
                <a:spLocks noRot="1" noChangeAspect="1" noMove="1" noResize="1" noEditPoints="1" noAdjustHandles="1" noChangeArrowheads="1" noChangeShapeType="1" noTextEdit="1"/>
              </p:cNvSpPr>
              <p:nvPr/>
            </p:nvSpPr>
            <p:spPr bwMode="auto">
              <a:xfrm>
                <a:off x="2930196" y="3510235"/>
                <a:ext cx="653191" cy="392993"/>
              </a:xfrm>
              <a:prstGeom prst="rect">
                <a:avLst/>
              </a:prstGeom>
              <a:blipFill>
                <a:blip r:embed="rId7"/>
                <a:stretch>
                  <a:fillRect b="-468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6395" name="Rectangle 13"/>
              <p:cNvSpPr>
                <a:spLocks noChangeArrowheads="1"/>
              </p:cNvSpPr>
              <p:nvPr/>
            </p:nvSpPr>
            <p:spPr bwMode="auto">
              <a:xfrm>
                <a:off x="3844597" y="3510235"/>
                <a:ext cx="407932" cy="392993"/>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sz="2000" i="1">
                              <a:latin typeface="Cambria Math"/>
                            </a:rPr>
                          </m:ctrlPr>
                        </m:sSubPr>
                        <m:e>
                          <m:r>
                            <a:rPr lang="en-US" sz="2000" i="1">
                              <a:latin typeface="Cambria Math"/>
                            </a:rPr>
                            <m:t>𝑡</m:t>
                          </m:r>
                        </m:e>
                        <m:sub>
                          <m:r>
                            <a:rPr lang="en-US" sz="2000" i="1">
                              <a:latin typeface="Cambria Math"/>
                            </a:rPr>
                            <m:t>𝑖</m:t>
                          </m:r>
                        </m:sub>
                      </m:sSub>
                    </m:oMath>
                  </m:oMathPara>
                </a14:m>
                <a:endParaRPr lang="hu-HU" altLang="hu-HU" sz="2000" baseline="-25000" dirty="0"/>
              </a:p>
            </p:txBody>
          </p:sp>
        </mc:Choice>
        <mc:Fallback xmlns="">
          <p:sp>
            <p:nvSpPr>
              <p:cNvPr id="16395" name="Rectangle 13"/>
              <p:cNvSpPr>
                <a:spLocks noRot="1" noChangeAspect="1" noMove="1" noResize="1" noEditPoints="1" noAdjustHandles="1" noChangeArrowheads="1" noChangeShapeType="1" noTextEdit="1"/>
              </p:cNvSpPr>
              <p:nvPr/>
            </p:nvSpPr>
            <p:spPr bwMode="auto">
              <a:xfrm>
                <a:off x="3844597" y="3510235"/>
                <a:ext cx="407932" cy="392993"/>
              </a:xfrm>
              <a:prstGeom prst="rect">
                <a:avLst/>
              </a:prstGeom>
              <a:blipFill>
                <a:blip r:embed="rId8"/>
                <a:stretch>
                  <a:fillRect b="-468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6396" name="Rectangle 14"/>
              <p:cNvSpPr>
                <a:spLocks noChangeArrowheads="1"/>
              </p:cNvSpPr>
              <p:nvPr/>
            </p:nvSpPr>
            <p:spPr bwMode="auto">
              <a:xfrm>
                <a:off x="4987597" y="3510235"/>
                <a:ext cx="653192" cy="392993"/>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2000" baseline="-25000" dirty="0"/>
                  <a:t> </a:t>
                </a:r>
                <a14:m>
                  <m:oMath xmlns:m="http://schemas.openxmlformats.org/officeDocument/2006/math">
                    <m:sSub>
                      <m:sSubPr>
                        <m:ctrlPr>
                          <a:rPr lang="en-US" sz="2000" i="1">
                            <a:latin typeface="Cambria Math"/>
                          </a:rPr>
                        </m:ctrlPr>
                      </m:sSubPr>
                      <m:e>
                        <m:r>
                          <a:rPr lang="en-US" sz="2000" i="1">
                            <a:latin typeface="Cambria Math"/>
                          </a:rPr>
                          <m:t>𝑡</m:t>
                        </m:r>
                      </m:e>
                      <m:sub>
                        <m:r>
                          <a:rPr lang="en-US" sz="2000" i="1">
                            <a:latin typeface="Cambria Math"/>
                          </a:rPr>
                          <m:t>𝑖</m:t>
                        </m:r>
                        <m:r>
                          <a:rPr lang="en-US" sz="2000" i="1">
                            <a:latin typeface="Cambria Math"/>
                          </a:rPr>
                          <m:t>+1</m:t>
                        </m:r>
                      </m:sub>
                    </m:sSub>
                  </m:oMath>
                </a14:m>
                <a:endParaRPr lang="hu-HU" altLang="hu-HU" sz="2000" baseline="-25000" dirty="0"/>
              </a:p>
            </p:txBody>
          </p:sp>
        </mc:Choice>
        <mc:Fallback xmlns="">
          <p:sp>
            <p:nvSpPr>
              <p:cNvPr id="16396" name="Rectangle 14"/>
              <p:cNvSpPr>
                <a:spLocks noRot="1" noChangeAspect="1" noMove="1" noResize="1" noEditPoints="1" noAdjustHandles="1" noChangeArrowheads="1" noChangeShapeType="1" noTextEdit="1"/>
              </p:cNvSpPr>
              <p:nvPr/>
            </p:nvSpPr>
            <p:spPr bwMode="auto">
              <a:xfrm>
                <a:off x="4987597" y="3510235"/>
                <a:ext cx="653192" cy="392993"/>
              </a:xfrm>
              <a:prstGeom prst="rect">
                <a:avLst/>
              </a:prstGeom>
              <a:blipFill>
                <a:blip r:embed="rId9"/>
                <a:stretch>
                  <a:fillRect b="-468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6397" name="Rectangle 15"/>
              <p:cNvSpPr>
                <a:spLocks noChangeArrowheads="1"/>
              </p:cNvSpPr>
              <p:nvPr/>
            </p:nvSpPr>
            <p:spPr bwMode="auto">
              <a:xfrm>
                <a:off x="5901996" y="3510235"/>
                <a:ext cx="460832" cy="392993"/>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i="1">
                              <a:latin typeface="Cambria Math"/>
                            </a:rPr>
                            <m:t>𝑡</m:t>
                          </m:r>
                        </m:e>
                        <m:sub>
                          <m:r>
                            <a:rPr lang="en-US" sz="2000" b="0" i="1" smtClean="0">
                              <a:latin typeface="Cambria Math"/>
                            </a:rPr>
                            <m:t>𝑛</m:t>
                          </m:r>
                        </m:sub>
                      </m:sSub>
                    </m:oMath>
                  </m:oMathPara>
                </a14:m>
                <a:endParaRPr lang="hu-HU" altLang="hu-HU" sz="2000" baseline="-25000" dirty="0"/>
              </a:p>
            </p:txBody>
          </p:sp>
        </mc:Choice>
        <mc:Fallback xmlns="">
          <p:sp>
            <p:nvSpPr>
              <p:cNvPr id="16397" name="Rectangle 15"/>
              <p:cNvSpPr>
                <a:spLocks noRot="1" noChangeAspect="1" noMove="1" noResize="1" noEditPoints="1" noAdjustHandles="1" noChangeArrowheads="1" noChangeShapeType="1" noTextEdit="1"/>
              </p:cNvSpPr>
              <p:nvPr/>
            </p:nvSpPr>
            <p:spPr bwMode="auto">
              <a:xfrm>
                <a:off x="5901996" y="3510235"/>
                <a:ext cx="460832" cy="392993"/>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6398" name="Rectangle 16"/>
              <p:cNvSpPr>
                <a:spLocks noChangeArrowheads="1"/>
              </p:cNvSpPr>
              <p:nvPr/>
            </p:nvSpPr>
            <p:spPr bwMode="auto">
              <a:xfrm>
                <a:off x="1700722" y="3015270"/>
                <a:ext cx="485453" cy="392993"/>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b="1" i="1">
                              <a:latin typeface="Cambria Math"/>
                            </a:rPr>
                            <m:t>𝒓</m:t>
                          </m:r>
                        </m:e>
                        <m:sub>
                          <m:r>
                            <a:rPr lang="en-US" sz="2000" b="0" i="1" smtClean="0">
                              <a:latin typeface="Cambria Math"/>
                            </a:rPr>
                            <m:t>0</m:t>
                          </m:r>
                        </m:sub>
                      </m:sSub>
                    </m:oMath>
                  </m:oMathPara>
                </a14:m>
                <a:endParaRPr lang="hu-HU" altLang="hu-HU" sz="2000" baseline="-25000" dirty="0"/>
              </a:p>
            </p:txBody>
          </p:sp>
        </mc:Choice>
        <mc:Fallback xmlns="">
          <p:sp>
            <p:nvSpPr>
              <p:cNvPr id="16398" name="Rectangle 16"/>
              <p:cNvSpPr>
                <a:spLocks noRot="1" noChangeAspect="1" noMove="1" noResize="1" noEditPoints="1" noAdjustHandles="1" noChangeArrowheads="1" noChangeShapeType="1" noTextEdit="1"/>
              </p:cNvSpPr>
              <p:nvPr/>
            </p:nvSpPr>
            <p:spPr bwMode="auto">
              <a:xfrm>
                <a:off x="1700722" y="3015270"/>
                <a:ext cx="485453" cy="392993"/>
              </a:xfrm>
              <a:prstGeom prst="rect">
                <a:avLst/>
              </a:prstGeom>
              <a:blipFill>
                <a:blip r:embed="rId11"/>
                <a:stretch>
                  <a:fillRect b="-468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6401" name="Rectangle 19"/>
              <p:cNvSpPr>
                <a:spLocks noChangeArrowheads="1"/>
              </p:cNvSpPr>
              <p:nvPr/>
            </p:nvSpPr>
            <p:spPr bwMode="auto">
              <a:xfrm>
                <a:off x="4989535" y="2305274"/>
                <a:ext cx="693843" cy="392993"/>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sz="2000" i="1">
                              <a:latin typeface="Cambria Math"/>
                            </a:rPr>
                          </m:ctrlPr>
                        </m:sSubPr>
                        <m:e>
                          <m:r>
                            <a:rPr lang="en-US" sz="2000" b="1" i="1">
                              <a:latin typeface="Cambria Math"/>
                            </a:rPr>
                            <m:t>𝒓</m:t>
                          </m:r>
                        </m:e>
                        <m:sub>
                          <m:r>
                            <a:rPr lang="en-US" sz="2000" i="1">
                              <a:latin typeface="Cambria Math"/>
                            </a:rPr>
                            <m:t>𝑖</m:t>
                          </m:r>
                          <m:r>
                            <a:rPr lang="en-US" sz="2000" i="1">
                              <a:latin typeface="Cambria Math"/>
                            </a:rPr>
                            <m:t>+1</m:t>
                          </m:r>
                        </m:sub>
                      </m:sSub>
                    </m:oMath>
                  </m:oMathPara>
                </a14:m>
                <a:endParaRPr lang="hu-HU" altLang="hu-HU" sz="2000" baseline="-25000" dirty="0"/>
              </a:p>
            </p:txBody>
          </p:sp>
        </mc:Choice>
        <mc:Fallback xmlns="">
          <p:sp>
            <p:nvSpPr>
              <p:cNvPr id="16401" name="Rectangle 19"/>
              <p:cNvSpPr>
                <a:spLocks noRot="1" noChangeAspect="1" noMove="1" noResize="1" noEditPoints="1" noAdjustHandles="1" noChangeArrowheads="1" noChangeShapeType="1" noTextEdit="1"/>
              </p:cNvSpPr>
              <p:nvPr/>
            </p:nvSpPr>
            <p:spPr bwMode="auto">
              <a:xfrm>
                <a:off x="4989535" y="2305274"/>
                <a:ext cx="693843" cy="392993"/>
              </a:xfrm>
              <a:prstGeom prst="rect">
                <a:avLst/>
              </a:prstGeom>
              <a:blipFill>
                <a:blip r:embed="rId12"/>
                <a:stretch>
                  <a:fillRect b="-461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6402" name="Rectangle 20"/>
              <p:cNvSpPr>
                <a:spLocks noChangeArrowheads="1"/>
              </p:cNvSpPr>
              <p:nvPr/>
            </p:nvSpPr>
            <p:spPr bwMode="auto">
              <a:xfrm>
                <a:off x="5825796" y="2790539"/>
                <a:ext cx="501484" cy="392993"/>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b="1" i="1">
                              <a:latin typeface="Cambria Math"/>
                            </a:rPr>
                            <m:t>𝒓</m:t>
                          </m:r>
                        </m:e>
                        <m:sub>
                          <m:r>
                            <a:rPr lang="en-US" sz="2000" b="0" i="1" smtClean="0">
                              <a:latin typeface="Cambria Math"/>
                            </a:rPr>
                            <m:t>𝑛</m:t>
                          </m:r>
                        </m:sub>
                      </m:sSub>
                    </m:oMath>
                  </m:oMathPara>
                </a14:m>
                <a:endParaRPr lang="hu-HU" altLang="hu-HU" sz="2000" baseline="-25000" dirty="0"/>
              </a:p>
            </p:txBody>
          </p:sp>
        </mc:Choice>
        <mc:Fallback xmlns="">
          <p:sp>
            <p:nvSpPr>
              <p:cNvPr id="16402" name="Rectangle 20"/>
              <p:cNvSpPr>
                <a:spLocks noRot="1" noChangeAspect="1" noMove="1" noResize="1" noEditPoints="1" noAdjustHandles="1" noChangeArrowheads="1" noChangeShapeType="1" noTextEdit="1"/>
              </p:cNvSpPr>
              <p:nvPr/>
            </p:nvSpPr>
            <p:spPr bwMode="auto">
              <a:xfrm>
                <a:off x="5825796" y="2790539"/>
                <a:ext cx="501484" cy="392993"/>
              </a:xfrm>
              <a:prstGeom prst="rect">
                <a:avLst/>
              </a:prstGeom>
              <a:blipFill>
                <a:blip r:embed="rId1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52" name="Line 21"/>
          <p:cNvSpPr>
            <a:spLocks noChangeShapeType="1"/>
          </p:cNvSpPr>
          <p:nvPr/>
        </p:nvSpPr>
        <p:spPr bwMode="auto">
          <a:xfrm>
            <a:off x="3082596" y="2652985"/>
            <a:ext cx="914400" cy="514350"/>
          </a:xfrm>
          <a:prstGeom prst="line">
            <a:avLst/>
          </a:prstGeom>
          <a:noFill/>
          <a:ln w="28575">
            <a:solidFill>
              <a:srgbClr val="D60093"/>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hu-HU" sz="2000"/>
          </a:p>
        </p:txBody>
      </p:sp>
      <p:sp>
        <p:nvSpPr>
          <p:cNvPr id="53" name="Line 22"/>
          <p:cNvSpPr>
            <a:spLocks noChangeShapeType="1"/>
          </p:cNvSpPr>
          <p:nvPr/>
        </p:nvSpPr>
        <p:spPr bwMode="auto">
          <a:xfrm flipV="1">
            <a:off x="3996996" y="2252935"/>
            <a:ext cx="1219200" cy="914400"/>
          </a:xfrm>
          <a:prstGeom prst="line">
            <a:avLst/>
          </a:prstGeom>
          <a:noFill/>
          <a:ln w="28575">
            <a:solidFill>
              <a:srgbClr val="D60093"/>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hu-HU" sz="2000"/>
          </a:p>
        </p:txBody>
      </p:sp>
      <p:grpSp>
        <p:nvGrpSpPr>
          <p:cNvPr id="3" name="Group 69"/>
          <p:cNvGrpSpPr>
            <a:grpSpLocks/>
          </p:cNvGrpSpPr>
          <p:nvPr/>
        </p:nvGrpSpPr>
        <p:grpSpPr bwMode="auto">
          <a:xfrm>
            <a:off x="3990647" y="2845867"/>
            <a:ext cx="1257300" cy="392907"/>
            <a:chOff x="1292" y="1842"/>
            <a:chExt cx="792" cy="330"/>
          </a:xfrm>
        </p:grpSpPr>
        <p:sp>
          <p:nvSpPr>
            <p:cNvPr id="16422" name="Line 70"/>
            <p:cNvSpPr>
              <a:spLocks noChangeShapeType="1"/>
            </p:cNvSpPr>
            <p:nvPr/>
          </p:nvSpPr>
          <p:spPr bwMode="auto">
            <a:xfrm flipV="1">
              <a:off x="1292" y="1888"/>
              <a:ext cx="545" cy="227"/>
            </a:xfrm>
            <a:prstGeom prst="line">
              <a:avLst/>
            </a:prstGeom>
            <a:noFill/>
            <a:ln w="38100">
              <a:solidFill>
                <a:srgbClr val="0070C0"/>
              </a:solidFill>
              <a:round/>
              <a:headEnd/>
              <a:tailEnd type="stealth" w="lg" len="lg"/>
            </a:ln>
            <a:extLst>
              <a:ext uri="{909E8E84-426E-40DD-AFC4-6F175D3DCCD1}">
                <a14:hiddenFill xmlns:a14="http://schemas.microsoft.com/office/drawing/2010/main">
                  <a:noFill/>
                </a14:hiddenFill>
              </a:ext>
            </a:extLst>
          </p:spPr>
          <p:txBody>
            <a:bodyPr/>
            <a:lstStyle/>
            <a:p>
              <a:endParaRPr lang="hu-HU" sz="2000"/>
            </a:p>
          </p:txBody>
        </p:sp>
        <mc:AlternateContent xmlns:mc="http://schemas.openxmlformats.org/markup-compatibility/2006" xmlns:a14="http://schemas.microsoft.com/office/drawing/2010/main">
          <mc:Choice Requires="a14">
            <p:sp>
              <p:nvSpPr>
                <p:cNvPr id="16423" name="Rectangle 71"/>
                <p:cNvSpPr>
                  <a:spLocks noChangeArrowheads="1"/>
                </p:cNvSpPr>
                <p:nvPr/>
              </p:nvSpPr>
              <p:spPr bwMode="auto">
                <a:xfrm>
                  <a:off x="1791" y="1842"/>
                  <a:ext cx="293" cy="330"/>
                </a:xfrm>
                <a:prstGeom prst="rect">
                  <a:avLst/>
                </a:prstGeom>
                <a:noFill/>
                <a:ln w="38100">
                  <a:noFill/>
                  <a:miter lim="800000"/>
                  <a:headEnd/>
                  <a:tailEnd type="stealth" w="lg" len="lg"/>
                </a:ln>
                <a:extLst>
                  <a:ext uri="{909E8E84-426E-40DD-AFC4-6F175D3DCCD1}">
                    <a14:hiddenFill>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sz="2000" i="1">
                                <a:latin typeface="Cambria Math"/>
                              </a:rPr>
                            </m:ctrlPr>
                          </m:sSubPr>
                          <m:e>
                            <m:r>
                              <a:rPr lang="en-US" sz="2000" b="1" i="1">
                                <a:latin typeface="Cambria Math"/>
                              </a:rPr>
                              <m:t>𝒗</m:t>
                            </m:r>
                          </m:e>
                          <m:sub>
                            <m:r>
                              <a:rPr lang="en-US" sz="2000" i="1">
                                <a:latin typeface="Cambria Math"/>
                              </a:rPr>
                              <m:t>𝑖</m:t>
                            </m:r>
                          </m:sub>
                        </m:sSub>
                      </m:oMath>
                    </m:oMathPara>
                  </a14:m>
                  <a:endParaRPr lang="hu-HU" altLang="hu-HU" sz="2000" baseline="-25000" dirty="0"/>
                </a:p>
              </p:txBody>
            </p:sp>
          </mc:Choice>
          <mc:Fallback xmlns="">
            <p:sp>
              <p:nvSpPr>
                <p:cNvPr id="16423" name="Rectangle 71"/>
                <p:cNvSpPr>
                  <a:spLocks noRot="1" noChangeAspect="1" noMove="1" noResize="1" noEditPoints="1" noAdjustHandles="1" noChangeArrowheads="1" noChangeShapeType="1" noTextEdit="1"/>
                </p:cNvSpPr>
                <p:nvPr/>
              </p:nvSpPr>
              <p:spPr bwMode="auto">
                <a:xfrm>
                  <a:off x="1791" y="1842"/>
                  <a:ext cx="327" cy="285"/>
                </a:xfrm>
                <a:prstGeom prst="rect">
                  <a:avLst/>
                </a:prstGeom>
                <a:blipFill rotWithShape="1">
                  <a:blip r:embed="rId14"/>
                  <a:stretch>
                    <a:fillRect b="-5405"/>
                  </a:stretch>
                </a:blipFill>
                <a:ln w="38100">
                  <a:noFill/>
                  <a:miter lim="800000"/>
                  <a:headEnd/>
                  <a:tailEnd type="stealth" w="lg" len="lg"/>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grpSp>
      <p:sp>
        <p:nvSpPr>
          <p:cNvPr id="69" name="Line 70"/>
          <p:cNvSpPr>
            <a:spLocks noChangeShapeType="1"/>
          </p:cNvSpPr>
          <p:nvPr/>
        </p:nvSpPr>
        <p:spPr bwMode="auto">
          <a:xfrm>
            <a:off x="5243184" y="2252935"/>
            <a:ext cx="1008063" cy="107156"/>
          </a:xfrm>
          <a:prstGeom prst="line">
            <a:avLst/>
          </a:prstGeom>
          <a:noFill/>
          <a:ln w="38100">
            <a:solidFill>
              <a:srgbClr val="0070C0"/>
            </a:solidFill>
            <a:round/>
            <a:headEnd/>
            <a:tailEnd type="stealth" w="lg" len="lg"/>
          </a:ln>
          <a:extLst>
            <a:ext uri="{909E8E84-426E-40DD-AFC4-6F175D3DCCD1}">
              <a14:hiddenFill xmlns:a14="http://schemas.microsoft.com/office/drawing/2010/main">
                <a:noFill/>
              </a14:hiddenFill>
            </a:ext>
          </a:extLst>
        </p:spPr>
        <p:txBody>
          <a:bodyPr/>
          <a:lstStyle/>
          <a:p>
            <a:endParaRPr lang="hu-HU" sz="2000"/>
          </a:p>
        </p:txBody>
      </p:sp>
      <mc:AlternateContent xmlns:mc="http://schemas.openxmlformats.org/markup-compatibility/2006" xmlns:a14="http://schemas.microsoft.com/office/drawing/2010/main">
        <mc:Choice Requires="a14">
          <p:sp>
            <p:nvSpPr>
              <p:cNvPr id="70" name="Rectangle 71"/>
              <p:cNvSpPr>
                <a:spLocks noChangeArrowheads="1"/>
              </p:cNvSpPr>
              <p:nvPr/>
            </p:nvSpPr>
            <p:spPr bwMode="auto">
              <a:xfrm>
                <a:off x="5487560" y="1923678"/>
                <a:ext cx="709874" cy="392993"/>
              </a:xfrm>
              <a:prstGeom prst="rect">
                <a:avLst/>
              </a:prstGeom>
              <a:noFill/>
              <a:ln>
                <a:noFill/>
              </a:ln>
              <a:extLst>
                <a:ext uri="{909E8E84-426E-40DD-AFC4-6F175D3DCCD1}">
                  <a14:hiddenFill>
                    <a:solidFill>
                      <a:srgbClr val="FFFFFF"/>
                    </a:solidFill>
                  </a14:hiddenFill>
                </a:ext>
                <a:ext uri="{91240B29-F687-4F45-9708-019B960494DF}">
                  <a14:hiddenLine w="254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b="1" i="1">
                              <a:latin typeface="Cambria Math"/>
                            </a:rPr>
                            <m:t>𝒗</m:t>
                          </m:r>
                        </m:e>
                        <m:sub>
                          <m:r>
                            <a:rPr lang="en-US" sz="2000" i="1">
                              <a:latin typeface="Cambria Math"/>
                            </a:rPr>
                            <m:t>𝑖</m:t>
                          </m:r>
                          <m:r>
                            <a:rPr lang="en-US" sz="2000" b="0" i="1" smtClean="0">
                              <a:latin typeface="Cambria Math"/>
                            </a:rPr>
                            <m:t>+1</m:t>
                          </m:r>
                        </m:sub>
                      </m:sSub>
                    </m:oMath>
                  </m:oMathPara>
                </a14:m>
                <a:endParaRPr lang="hu-HU" altLang="hu-HU" sz="2000" baseline="-25000" dirty="0"/>
              </a:p>
            </p:txBody>
          </p:sp>
        </mc:Choice>
        <mc:Fallback xmlns="">
          <p:sp>
            <p:nvSpPr>
              <p:cNvPr id="70" name="Rectangle 71"/>
              <p:cNvSpPr>
                <a:spLocks noRot="1" noChangeAspect="1" noMove="1" noResize="1" noEditPoints="1" noAdjustHandles="1" noChangeArrowheads="1" noChangeShapeType="1" noTextEdit="1"/>
              </p:cNvSpPr>
              <p:nvPr/>
            </p:nvSpPr>
            <p:spPr bwMode="auto">
              <a:xfrm>
                <a:off x="5487560" y="1923678"/>
                <a:ext cx="709874" cy="392993"/>
              </a:xfrm>
              <a:prstGeom prst="rect">
                <a:avLst/>
              </a:prstGeom>
              <a:blipFill>
                <a:blip r:embed="rId15"/>
                <a:stretch>
                  <a:fillRect b="-468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6420" name="Szövegdoboz 34"/>
              <p:cNvSpPr txBox="1">
                <a:spLocks noChangeArrowheads="1"/>
              </p:cNvSpPr>
              <p:nvPr/>
            </p:nvSpPr>
            <p:spPr bwMode="auto">
              <a:xfrm>
                <a:off x="219412" y="861817"/>
                <a:ext cx="8601060" cy="13234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342900" indent="-342900" algn="l">
                  <a:buFont typeface="Arial" panose="020B0604020202020204" pitchFamily="34" charset="0"/>
                  <a:buChar char="•"/>
                </a:pPr>
                <a:r>
                  <a:rPr lang="en-US" altLang="hu-HU" sz="2000" dirty="0" smtClean="0">
                    <a:latin typeface="+mn-lt"/>
                  </a:rPr>
                  <a:t>Minden </a:t>
                </a:r>
                <a:r>
                  <a:rPr lang="hu-HU" altLang="hu-HU" sz="2000" dirty="0">
                    <a:latin typeface="+mn-lt"/>
                  </a:rPr>
                  <a:t>két vezérlőpont közé egy </a:t>
                </a:r>
                <a:r>
                  <a:rPr lang="hu-HU" altLang="hu-HU" sz="2000" dirty="0" err="1">
                    <a:latin typeface="+mn-lt"/>
                  </a:rPr>
                  <a:t>Hermite</a:t>
                </a:r>
                <a:r>
                  <a:rPr lang="hu-HU" altLang="hu-HU" sz="2000" dirty="0">
                    <a:latin typeface="+mn-lt"/>
                  </a:rPr>
                  <a:t> </a:t>
                </a:r>
                <a:endParaRPr lang="hu-HU" altLang="hu-HU" sz="2000" dirty="0" smtClean="0">
                  <a:latin typeface="+mn-lt"/>
                </a:endParaRPr>
              </a:p>
              <a:p>
                <a:pPr marL="342900" indent="-342900" algn="l">
                  <a:buFont typeface="Arial" panose="020B0604020202020204" pitchFamily="34" charset="0"/>
                  <a:buChar char="•"/>
                </a:pPr>
                <a14:m>
                  <m:oMath xmlns:m="http://schemas.openxmlformats.org/officeDocument/2006/math">
                    <m:sSup>
                      <m:sSupPr>
                        <m:ctrlPr>
                          <a:rPr lang="en-US" altLang="hu-HU" sz="2000" i="1" smtClean="0">
                            <a:latin typeface="Cambria Math"/>
                          </a:rPr>
                        </m:ctrlPr>
                      </m:sSupPr>
                      <m:e>
                        <m:r>
                          <a:rPr lang="hu-HU" altLang="hu-HU" sz="2000" b="0" i="1" smtClean="0">
                            <a:latin typeface="Cambria Math"/>
                          </a:rPr>
                          <m:t>𝐶</m:t>
                        </m:r>
                      </m:e>
                      <m:sup>
                        <m:r>
                          <a:rPr lang="hu-HU" altLang="hu-HU" sz="2000" b="0" i="1" smtClean="0">
                            <a:latin typeface="Cambria Math"/>
                          </a:rPr>
                          <m:t>1</m:t>
                        </m:r>
                      </m:sup>
                    </m:sSup>
                  </m:oMath>
                </a14:m>
                <a:r>
                  <a:rPr lang="hu-HU" altLang="hu-HU" sz="2000" dirty="0" smtClean="0">
                    <a:latin typeface="+mn-lt"/>
                  </a:rPr>
                  <a:t> </a:t>
                </a:r>
                <a:r>
                  <a:rPr lang="hu-HU" altLang="hu-HU" sz="2000" dirty="0">
                    <a:latin typeface="+mn-lt"/>
                  </a:rPr>
                  <a:t>s</a:t>
                </a:r>
                <a:r>
                  <a:rPr lang="hu-HU" altLang="hu-HU" sz="2000" dirty="0" smtClean="0">
                    <a:latin typeface="+mn-lt"/>
                  </a:rPr>
                  <a:t>imaság</a:t>
                </a:r>
                <a:r>
                  <a:rPr lang="hu-HU" altLang="hu-HU" sz="2000" dirty="0">
                    <a:latin typeface="+mn-lt"/>
                  </a:rPr>
                  <a:t>: a sebesség is legyen közös két egymás </a:t>
                </a:r>
                <a:r>
                  <a:rPr lang="hu-HU" altLang="hu-HU" sz="2000" dirty="0" smtClean="0">
                    <a:latin typeface="+mn-lt"/>
                  </a:rPr>
                  <a:t>utánira</a:t>
                </a:r>
                <a:endParaRPr lang="en-US" altLang="hu-HU" sz="2000" dirty="0" smtClean="0">
                  <a:latin typeface="+mn-lt"/>
                </a:endParaRPr>
              </a:p>
              <a:p>
                <a:pPr marL="342900" indent="-342900" algn="l">
                  <a:buFont typeface="Arial" panose="020B0604020202020204" pitchFamily="34" charset="0"/>
                  <a:buChar char="•"/>
                </a:pPr>
                <a:r>
                  <a:rPr lang="hu-HU" altLang="hu-HU" sz="2000" dirty="0" smtClean="0">
                    <a:solidFill>
                      <a:prstClr val="black"/>
                    </a:solidFill>
                    <a:latin typeface="Calibri" panose="020F0502020204030204" pitchFamily="34" charset="0"/>
                    <a:cs typeface="Calibri" panose="020F0502020204030204" pitchFamily="34" charset="0"/>
                  </a:rPr>
                  <a:t>Közelítő</a:t>
                </a:r>
                <a:r>
                  <a:rPr lang="hu-HU" altLang="hu-HU" sz="2000" dirty="0" smtClean="0">
                    <a:solidFill>
                      <a:prstClr val="black"/>
                    </a:solidFill>
                  </a:rPr>
                  <a:t> </a:t>
                </a:r>
                <a14:m>
                  <m:oMath xmlns:m="http://schemas.openxmlformats.org/officeDocument/2006/math">
                    <m:sSup>
                      <m:sSupPr>
                        <m:ctrlPr>
                          <a:rPr lang="en-US" altLang="hu-HU" sz="2000" i="1">
                            <a:solidFill>
                              <a:prstClr val="black"/>
                            </a:solidFill>
                            <a:latin typeface="Cambria Math"/>
                          </a:rPr>
                        </m:ctrlPr>
                      </m:sSupPr>
                      <m:e>
                        <m:r>
                          <a:rPr lang="hu-HU" altLang="hu-HU" sz="2000" i="1">
                            <a:solidFill>
                              <a:prstClr val="black"/>
                            </a:solidFill>
                            <a:latin typeface="Cambria Math"/>
                          </a:rPr>
                          <m:t>𝐶</m:t>
                        </m:r>
                      </m:e>
                      <m:sup>
                        <m:r>
                          <a:rPr lang="hu-HU" altLang="hu-HU" sz="2000" b="0" i="1" smtClean="0">
                            <a:solidFill>
                              <a:prstClr val="black"/>
                            </a:solidFill>
                            <a:latin typeface="Cambria Math"/>
                          </a:rPr>
                          <m:t>2</m:t>
                        </m:r>
                      </m:sup>
                    </m:sSup>
                  </m:oMath>
                </a14:m>
                <a:r>
                  <a:rPr lang="hu-HU" altLang="hu-HU" sz="2000" dirty="0">
                    <a:solidFill>
                      <a:prstClr val="black"/>
                    </a:solidFill>
                    <a:latin typeface="Calibri"/>
                  </a:rPr>
                  <a:t> simaság: </a:t>
                </a:r>
                <a:r>
                  <a:rPr lang="en-US" altLang="hu-HU" sz="2000" dirty="0" smtClean="0">
                    <a:latin typeface="+mn-lt"/>
                  </a:rPr>
                  <a:t>A k</a:t>
                </a:r>
                <a:r>
                  <a:rPr lang="hu-HU" altLang="hu-HU" sz="2000" dirty="0" err="1" smtClean="0">
                    <a:latin typeface="+mn-lt"/>
                  </a:rPr>
                  <a:t>özös</a:t>
                </a:r>
                <a:r>
                  <a:rPr lang="hu-HU" altLang="hu-HU" sz="2000" dirty="0" smtClean="0">
                    <a:latin typeface="+mn-lt"/>
                  </a:rPr>
                  <a:t> sebességet úgy válaszd meg, hogy a gyorsulás is közelítőleg folytonos legyen</a:t>
                </a:r>
              </a:p>
            </p:txBody>
          </p:sp>
        </mc:Choice>
        <mc:Fallback xmlns="">
          <p:sp>
            <p:nvSpPr>
              <p:cNvPr id="16420" name="Szövegdoboz 34"/>
              <p:cNvSpPr txBox="1">
                <a:spLocks noRot="1" noChangeAspect="1" noMove="1" noResize="1" noEditPoints="1" noAdjustHandles="1" noChangeArrowheads="1" noChangeShapeType="1" noTextEdit="1"/>
              </p:cNvSpPr>
              <p:nvPr/>
            </p:nvSpPr>
            <p:spPr bwMode="auto">
              <a:xfrm>
                <a:off x="219412" y="861817"/>
                <a:ext cx="8601060" cy="1323439"/>
              </a:xfrm>
              <a:prstGeom prst="rect">
                <a:avLst/>
              </a:prstGeom>
              <a:blipFill>
                <a:blip r:embed="rId16"/>
                <a:stretch>
                  <a:fillRect l="-638" t="-2304" b="-737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sp>
        <p:nvSpPr>
          <p:cNvPr id="72" name="Szabadkézi sokszög 71"/>
          <p:cNvSpPr>
            <a:spLocks/>
          </p:cNvSpPr>
          <p:nvPr/>
        </p:nvSpPr>
        <p:spPr bwMode="auto">
          <a:xfrm>
            <a:off x="3998583" y="2212454"/>
            <a:ext cx="1252538" cy="958453"/>
          </a:xfrm>
          <a:custGeom>
            <a:avLst/>
            <a:gdLst>
              <a:gd name="T0" fmla="*/ 0 w 1252331"/>
              <a:gd name="T1" fmla="*/ 1280764 h 1277584"/>
              <a:gd name="T2" fmla="*/ 236659 w 1252331"/>
              <a:gd name="T3" fmla="*/ 1064001 h 1277584"/>
              <a:gd name="T4" fmla="*/ 885897 w 1252331"/>
              <a:gd name="T5" fmla="*/ 164808 h 1277584"/>
              <a:gd name="T6" fmla="*/ 1254194 w 1252331"/>
              <a:gd name="T7" fmla="*/ 75138 h 1277584"/>
              <a:gd name="T8" fmla="*/ 0 60000 65536"/>
              <a:gd name="T9" fmla="*/ 0 60000 65536"/>
              <a:gd name="T10" fmla="*/ 0 60000 65536"/>
              <a:gd name="T11" fmla="*/ 0 60000 65536"/>
              <a:gd name="T12" fmla="*/ 0 w 1252331"/>
              <a:gd name="T13" fmla="*/ 0 h 1277584"/>
              <a:gd name="T14" fmla="*/ 1252331 w 1252331"/>
              <a:gd name="T15" fmla="*/ 1277584 h 1277584"/>
            </a:gdLst>
            <a:ahLst/>
            <a:cxnLst>
              <a:cxn ang="T8">
                <a:pos x="T0" y="T1"/>
              </a:cxn>
              <a:cxn ang="T9">
                <a:pos x="T2" y="T3"/>
              </a:cxn>
              <a:cxn ang="T10">
                <a:pos x="T4" y="T5"/>
              </a:cxn>
              <a:cxn ang="T11">
                <a:pos x="T6" y="T7"/>
              </a:cxn>
            </a:cxnLst>
            <a:rect l="T12" t="T13" r="T14" b="T15"/>
            <a:pathLst>
              <a:path w="1252331" h="1277584">
                <a:moveTo>
                  <a:pt x="0" y="1277584"/>
                </a:moveTo>
                <a:cubicBezTo>
                  <a:pt x="90280" y="1256049"/>
                  <a:pt x="88878" y="1246888"/>
                  <a:pt x="236308" y="1061357"/>
                </a:cubicBezTo>
                <a:cubicBezTo>
                  <a:pt x="383739" y="875827"/>
                  <a:pt x="715246" y="328802"/>
                  <a:pt x="884583" y="164401"/>
                </a:cubicBezTo>
                <a:cubicBezTo>
                  <a:pt x="1053920" y="0"/>
                  <a:pt x="1145485" y="38505"/>
                  <a:pt x="1252331" y="74949"/>
                </a:cubicBezTo>
              </a:path>
            </a:pathLst>
          </a:custGeom>
          <a:noFill/>
          <a:ln w="1270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sz="2000"/>
          </a:p>
        </p:txBody>
      </p:sp>
      <p:sp>
        <p:nvSpPr>
          <p:cNvPr id="4" name="Cím 3"/>
          <p:cNvSpPr>
            <a:spLocks noGrp="1"/>
          </p:cNvSpPr>
          <p:nvPr>
            <p:ph type="title"/>
          </p:nvPr>
        </p:nvSpPr>
        <p:spPr>
          <a:xfrm>
            <a:off x="1" y="87474"/>
            <a:ext cx="7215686" cy="857250"/>
          </a:xfrm>
        </p:spPr>
        <p:txBody>
          <a:bodyPr>
            <a:normAutofit/>
          </a:bodyPr>
          <a:lstStyle/>
          <a:p>
            <a:r>
              <a:rPr lang="hu-HU" dirty="0" err="1" smtClean="0">
                <a:solidFill>
                  <a:srgbClr val="FF0000"/>
                </a:solidFill>
              </a:rPr>
              <a:t>Catmull-Rom</a:t>
            </a:r>
            <a:r>
              <a:rPr lang="hu-HU" dirty="0" smtClean="0">
                <a:solidFill>
                  <a:srgbClr val="FF0000"/>
                </a:solidFill>
              </a:rPr>
              <a:t> </a:t>
            </a:r>
            <a:r>
              <a:rPr lang="hu-HU" dirty="0" err="1" smtClean="0">
                <a:solidFill>
                  <a:srgbClr val="FF0000"/>
                </a:solidFill>
              </a:rPr>
              <a:t>spline</a:t>
            </a:r>
            <a:endParaRPr lang="hu-HU" dirty="0">
              <a:solidFill>
                <a:srgbClr val="FF0000"/>
              </a:solidFill>
            </a:endParaRPr>
          </a:p>
        </p:txBody>
      </p:sp>
      <p:sp>
        <p:nvSpPr>
          <p:cNvPr id="16388" name="Oval 6"/>
          <p:cNvSpPr>
            <a:spLocks noChangeArrowheads="1"/>
          </p:cNvSpPr>
          <p:nvPr/>
        </p:nvSpPr>
        <p:spPr bwMode="auto">
          <a:xfrm>
            <a:off x="2244396" y="3167335"/>
            <a:ext cx="152400" cy="1143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sz="2000" i="1"/>
          </a:p>
        </p:txBody>
      </p:sp>
      <p:sp>
        <p:nvSpPr>
          <p:cNvPr id="16389" name="Oval 7"/>
          <p:cNvSpPr>
            <a:spLocks noChangeArrowheads="1"/>
          </p:cNvSpPr>
          <p:nvPr/>
        </p:nvSpPr>
        <p:spPr bwMode="auto">
          <a:xfrm>
            <a:off x="3006396" y="2595835"/>
            <a:ext cx="152400" cy="1143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sz="2000" i="1"/>
          </a:p>
        </p:txBody>
      </p:sp>
      <p:sp>
        <p:nvSpPr>
          <p:cNvPr id="16390" name="Oval 8"/>
          <p:cNvSpPr>
            <a:spLocks noChangeArrowheads="1"/>
          </p:cNvSpPr>
          <p:nvPr/>
        </p:nvSpPr>
        <p:spPr bwMode="auto">
          <a:xfrm>
            <a:off x="3920796" y="3110185"/>
            <a:ext cx="152400" cy="1143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sz="2000" i="1"/>
          </a:p>
        </p:txBody>
      </p:sp>
      <p:sp>
        <p:nvSpPr>
          <p:cNvPr id="16391" name="Oval 9"/>
          <p:cNvSpPr>
            <a:spLocks noChangeArrowheads="1"/>
          </p:cNvSpPr>
          <p:nvPr/>
        </p:nvSpPr>
        <p:spPr bwMode="auto">
          <a:xfrm>
            <a:off x="5139996" y="2195785"/>
            <a:ext cx="152400" cy="1143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sz="2000" i="1"/>
          </a:p>
        </p:txBody>
      </p:sp>
      <p:sp>
        <p:nvSpPr>
          <p:cNvPr id="16392" name="Oval 10"/>
          <p:cNvSpPr>
            <a:spLocks noChangeArrowheads="1"/>
          </p:cNvSpPr>
          <p:nvPr/>
        </p:nvSpPr>
        <p:spPr bwMode="auto">
          <a:xfrm>
            <a:off x="6054396" y="2767285"/>
            <a:ext cx="152400" cy="1143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sz="2000" i="1"/>
          </a:p>
        </p:txBody>
      </p:sp>
      <mc:AlternateContent xmlns:mc="http://schemas.openxmlformats.org/markup-compatibility/2006" xmlns:a14="http://schemas.microsoft.com/office/drawing/2010/main">
        <mc:Choice Requires="a14">
          <p:sp>
            <p:nvSpPr>
              <p:cNvPr id="2" name="Szövegdoboz 1"/>
              <p:cNvSpPr txBox="1"/>
              <p:nvPr/>
            </p:nvSpPr>
            <p:spPr>
              <a:xfrm>
                <a:off x="2040362" y="4029913"/>
                <a:ext cx="4260846" cy="9221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1" i="1" smtClean="0">
                              <a:latin typeface="Cambria Math"/>
                            </a:rPr>
                            <m:t>𝒗</m:t>
                          </m:r>
                        </m:e>
                        <m:sub>
                          <m:r>
                            <a:rPr lang="en-US" b="0" i="1" smtClean="0">
                              <a:latin typeface="Cambria Math"/>
                            </a:rPr>
                            <m:t>𝑖</m:t>
                          </m:r>
                        </m:sub>
                      </m:sSub>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2</m:t>
                          </m:r>
                        </m:den>
                      </m:f>
                      <m:d>
                        <m:dPr>
                          <m:ctrlPr>
                            <a:rPr lang="en-US" b="0" i="1" smtClean="0">
                              <a:latin typeface="Cambria Math"/>
                            </a:rPr>
                          </m:ctrlPr>
                        </m:dPr>
                        <m:e>
                          <m:f>
                            <m:fPr>
                              <m:ctrlPr>
                                <a:rPr lang="en-US" b="0" i="1" smtClean="0">
                                  <a:latin typeface="Cambria Math"/>
                                </a:rPr>
                              </m:ctrlPr>
                            </m:fPr>
                            <m:num>
                              <m:sSub>
                                <m:sSubPr>
                                  <m:ctrlPr>
                                    <a:rPr lang="en-US" b="0" i="1" smtClean="0">
                                      <a:latin typeface="Cambria Math"/>
                                    </a:rPr>
                                  </m:ctrlPr>
                                </m:sSubPr>
                                <m:e>
                                  <m:r>
                                    <a:rPr lang="en-US" b="1" i="1" smtClean="0">
                                      <a:latin typeface="Cambria Math"/>
                                    </a:rPr>
                                    <m:t>𝒓</m:t>
                                  </m:r>
                                </m:e>
                                <m:sub>
                                  <m:r>
                                    <a:rPr lang="en-US" b="0" i="1" smtClean="0">
                                      <a:latin typeface="Cambria Math"/>
                                    </a:rPr>
                                    <m:t>𝑖</m:t>
                                  </m:r>
                                  <m:r>
                                    <a:rPr lang="en-US" b="0" i="1" smtClean="0">
                                      <a:latin typeface="Cambria Math"/>
                                    </a:rPr>
                                    <m:t>+1</m:t>
                                  </m:r>
                                </m:sub>
                              </m:sSub>
                              <m:r>
                                <a:rPr lang="en-US" b="0" i="1" smtClean="0">
                                  <a:latin typeface="Cambria Math"/>
                                </a:rPr>
                                <m:t>−</m:t>
                              </m:r>
                              <m:sSub>
                                <m:sSubPr>
                                  <m:ctrlPr>
                                    <a:rPr lang="en-US" i="1">
                                      <a:latin typeface="Cambria Math"/>
                                    </a:rPr>
                                  </m:ctrlPr>
                                </m:sSubPr>
                                <m:e>
                                  <m:r>
                                    <a:rPr lang="en-US" b="1" i="1">
                                      <a:latin typeface="Cambria Math"/>
                                    </a:rPr>
                                    <m:t>𝒓</m:t>
                                  </m:r>
                                </m:e>
                                <m:sub>
                                  <m:r>
                                    <a:rPr lang="en-US" i="1">
                                      <a:latin typeface="Cambria Math"/>
                                    </a:rPr>
                                    <m:t>𝑖</m:t>
                                  </m:r>
                                </m:sub>
                              </m:sSub>
                            </m:num>
                            <m:den>
                              <m:sSub>
                                <m:sSubPr>
                                  <m:ctrlPr>
                                    <a:rPr lang="en-US" i="1">
                                      <a:latin typeface="Cambria Math"/>
                                    </a:rPr>
                                  </m:ctrlPr>
                                </m:sSubPr>
                                <m:e>
                                  <m:r>
                                    <a:rPr lang="en-US" b="0" i="1" smtClean="0">
                                      <a:latin typeface="Cambria Math"/>
                                    </a:rPr>
                                    <m:t>𝑡</m:t>
                                  </m:r>
                                </m:e>
                                <m:sub>
                                  <m:r>
                                    <a:rPr lang="en-US" i="1">
                                      <a:latin typeface="Cambria Math"/>
                                    </a:rPr>
                                    <m:t>𝑖</m:t>
                                  </m:r>
                                  <m:r>
                                    <a:rPr lang="en-US" i="1">
                                      <a:latin typeface="Cambria Math"/>
                                    </a:rPr>
                                    <m:t>+1</m:t>
                                  </m:r>
                                </m:sub>
                              </m:sSub>
                              <m:r>
                                <a:rPr lang="en-US" i="1">
                                  <a:latin typeface="Cambria Math"/>
                                </a:rPr>
                                <m:t>−</m:t>
                              </m:r>
                              <m:sSub>
                                <m:sSubPr>
                                  <m:ctrlPr>
                                    <a:rPr lang="en-US" i="1">
                                      <a:latin typeface="Cambria Math"/>
                                    </a:rPr>
                                  </m:ctrlPr>
                                </m:sSubPr>
                                <m:e>
                                  <m:r>
                                    <a:rPr lang="en-US" b="0" i="1" smtClean="0">
                                      <a:latin typeface="Cambria Math"/>
                                    </a:rPr>
                                    <m:t>𝑡</m:t>
                                  </m:r>
                                </m:e>
                                <m:sub>
                                  <m:r>
                                    <a:rPr lang="en-US" i="1">
                                      <a:latin typeface="Cambria Math"/>
                                    </a:rPr>
                                    <m:t>𝑖</m:t>
                                  </m:r>
                                </m:sub>
                              </m:sSub>
                            </m:den>
                          </m:f>
                          <m:r>
                            <a:rPr lang="en-US" b="0" i="1" smtClean="0">
                              <a:latin typeface="Cambria Math"/>
                            </a:rPr>
                            <m:t>+</m:t>
                          </m:r>
                          <m:f>
                            <m:fPr>
                              <m:ctrlPr>
                                <a:rPr lang="en-US" i="1">
                                  <a:latin typeface="Cambria Math"/>
                                </a:rPr>
                              </m:ctrlPr>
                            </m:fPr>
                            <m:num>
                              <m:sSub>
                                <m:sSubPr>
                                  <m:ctrlPr>
                                    <a:rPr lang="en-US" i="1">
                                      <a:latin typeface="Cambria Math"/>
                                    </a:rPr>
                                  </m:ctrlPr>
                                </m:sSubPr>
                                <m:e>
                                  <m:r>
                                    <a:rPr lang="en-US" b="1" i="1">
                                      <a:latin typeface="Cambria Math"/>
                                    </a:rPr>
                                    <m:t>𝒓</m:t>
                                  </m:r>
                                </m:e>
                                <m:sub>
                                  <m:r>
                                    <a:rPr lang="en-US" i="1">
                                      <a:latin typeface="Cambria Math"/>
                                    </a:rPr>
                                    <m:t>𝑖</m:t>
                                  </m:r>
                                </m:sub>
                              </m:sSub>
                              <m:r>
                                <a:rPr lang="en-US" i="1">
                                  <a:latin typeface="Cambria Math"/>
                                </a:rPr>
                                <m:t>−</m:t>
                              </m:r>
                              <m:sSub>
                                <m:sSubPr>
                                  <m:ctrlPr>
                                    <a:rPr lang="en-US" i="1">
                                      <a:latin typeface="Cambria Math"/>
                                    </a:rPr>
                                  </m:ctrlPr>
                                </m:sSubPr>
                                <m:e>
                                  <m:r>
                                    <a:rPr lang="en-US" b="1" i="1">
                                      <a:latin typeface="Cambria Math"/>
                                    </a:rPr>
                                    <m:t>𝒓</m:t>
                                  </m:r>
                                </m:e>
                                <m:sub>
                                  <m:r>
                                    <a:rPr lang="en-US" i="1">
                                      <a:latin typeface="Cambria Math"/>
                                    </a:rPr>
                                    <m:t>𝑖</m:t>
                                  </m:r>
                                  <m:r>
                                    <a:rPr lang="en-US" b="0" i="1" smtClean="0">
                                      <a:latin typeface="Cambria Math"/>
                                    </a:rPr>
                                    <m:t>−1</m:t>
                                  </m:r>
                                </m:sub>
                              </m:sSub>
                            </m:num>
                            <m:den>
                              <m:sSub>
                                <m:sSubPr>
                                  <m:ctrlPr>
                                    <a:rPr lang="en-US" i="1">
                                      <a:latin typeface="Cambria Math"/>
                                    </a:rPr>
                                  </m:ctrlPr>
                                </m:sSubPr>
                                <m:e>
                                  <m:r>
                                    <a:rPr lang="en-US" i="1">
                                      <a:latin typeface="Cambria Math"/>
                                    </a:rPr>
                                    <m:t>𝑡</m:t>
                                  </m:r>
                                </m:e>
                                <m:sub>
                                  <m:r>
                                    <a:rPr lang="en-US" i="1">
                                      <a:latin typeface="Cambria Math"/>
                                    </a:rPr>
                                    <m:t>𝑖</m:t>
                                  </m:r>
                                </m:sub>
                              </m:sSub>
                              <m:r>
                                <a:rPr lang="en-US" i="1">
                                  <a:latin typeface="Cambria Math"/>
                                </a:rPr>
                                <m:t>−</m:t>
                              </m:r>
                              <m:sSub>
                                <m:sSubPr>
                                  <m:ctrlPr>
                                    <a:rPr lang="en-US" i="1">
                                      <a:latin typeface="Cambria Math"/>
                                    </a:rPr>
                                  </m:ctrlPr>
                                </m:sSubPr>
                                <m:e>
                                  <m:r>
                                    <a:rPr lang="en-US" i="1">
                                      <a:latin typeface="Cambria Math"/>
                                    </a:rPr>
                                    <m:t>𝑡</m:t>
                                  </m:r>
                                </m:e>
                                <m:sub>
                                  <m:r>
                                    <a:rPr lang="en-US" i="1">
                                      <a:latin typeface="Cambria Math"/>
                                    </a:rPr>
                                    <m:t>𝑖</m:t>
                                  </m:r>
                                  <m:r>
                                    <a:rPr lang="en-US" b="0" i="1" smtClean="0">
                                      <a:latin typeface="Cambria Math"/>
                                    </a:rPr>
                                    <m:t>−1</m:t>
                                  </m:r>
                                </m:sub>
                              </m:sSub>
                            </m:den>
                          </m:f>
                        </m:e>
                      </m:d>
                    </m:oMath>
                  </m:oMathPara>
                </a14:m>
                <a:endParaRPr lang="en-US" sz="2000" dirty="0"/>
              </a:p>
            </p:txBody>
          </p:sp>
        </mc:Choice>
        <mc:Fallback xmlns="">
          <p:sp>
            <p:nvSpPr>
              <p:cNvPr id="2" name="Szövegdoboz 1"/>
              <p:cNvSpPr txBox="1">
                <a:spLocks noRot="1" noChangeAspect="1" noMove="1" noResize="1" noEditPoints="1" noAdjustHandles="1" noChangeArrowheads="1" noChangeShapeType="1" noTextEdit="1"/>
              </p:cNvSpPr>
              <p:nvPr/>
            </p:nvSpPr>
            <p:spPr>
              <a:xfrm>
                <a:off x="2040362" y="4029913"/>
                <a:ext cx="4260846" cy="922176"/>
              </a:xfrm>
              <a:prstGeom prst="rect">
                <a:avLst/>
              </a:prstGeom>
              <a:blipFill rotWithShape="1">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églalap 4"/>
              <p:cNvSpPr/>
              <p:nvPr/>
            </p:nvSpPr>
            <p:spPr>
              <a:xfrm>
                <a:off x="3123633" y="2249586"/>
                <a:ext cx="71468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a:rPr>
                          </m:ctrlPr>
                        </m:sSubPr>
                        <m:e>
                          <m:r>
                            <a:rPr lang="en-US" sz="2000" b="1" i="1">
                              <a:latin typeface="Cambria Math"/>
                            </a:rPr>
                            <m:t>𝒓</m:t>
                          </m:r>
                        </m:e>
                        <m:sub>
                          <m:r>
                            <a:rPr lang="en-US" sz="2000" i="1">
                              <a:latin typeface="Cambria Math"/>
                            </a:rPr>
                            <m:t>𝑖</m:t>
                          </m:r>
                          <m:r>
                            <a:rPr lang="en-US" sz="2000" i="1">
                              <a:latin typeface="Cambria Math"/>
                            </a:rPr>
                            <m:t>−1</m:t>
                          </m:r>
                        </m:sub>
                      </m:sSub>
                    </m:oMath>
                  </m:oMathPara>
                </a14:m>
                <a:endParaRPr lang="en-US" sz="2000" dirty="0"/>
              </a:p>
            </p:txBody>
          </p:sp>
        </mc:Choice>
        <mc:Fallback xmlns="">
          <p:sp>
            <p:nvSpPr>
              <p:cNvPr id="5" name="Téglalap 4"/>
              <p:cNvSpPr>
                <a:spLocks noRot="1" noChangeAspect="1" noMove="1" noResize="1" noEditPoints="1" noAdjustHandles="1" noChangeArrowheads="1" noChangeShapeType="1" noTextEdit="1"/>
              </p:cNvSpPr>
              <p:nvPr/>
            </p:nvSpPr>
            <p:spPr>
              <a:xfrm>
                <a:off x="3123633" y="2249586"/>
                <a:ext cx="714683" cy="400110"/>
              </a:xfrm>
              <a:prstGeom prst="rect">
                <a:avLst/>
              </a:prstGeom>
              <a:blipFill>
                <a:blip r:embed="rId18"/>
                <a:stretch>
                  <a:fillRect b="-3030"/>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 name="Téglalap 5"/>
              <p:cNvSpPr/>
              <p:nvPr/>
            </p:nvSpPr>
            <p:spPr>
              <a:xfrm>
                <a:off x="4012521" y="3120609"/>
                <a:ext cx="46942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a:rPr>
                          </m:ctrlPr>
                        </m:sSubPr>
                        <m:e>
                          <m:r>
                            <a:rPr lang="en-US" sz="2000" b="1" i="1">
                              <a:latin typeface="Cambria Math"/>
                            </a:rPr>
                            <m:t>𝒓</m:t>
                          </m:r>
                        </m:e>
                        <m:sub>
                          <m:r>
                            <a:rPr lang="en-US" sz="2000" i="1">
                              <a:latin typeface="Cambria Math"/>
                            </a:rPr>
                            <m:t>𝑖</m:t>
                          </m:r>
                        </m:sub>
                      </m:sSub>
                    </m:oMath>
                  </m:oMathPara>
                </a14:m>
                <a:endParaRPr lang="en-US" sz="2000" dirty="0"/>
              </a:p>
            </p:txBody>
          </p:sp>
        </mc:Choice>
        <mc:Fallback xmlns="">
          <p:sp>
            <p:nvSpPr>
              <p:cNvPr id="6" name="Téglalap 5"/>
              <p:cNvSpPr>
                <a:spLocks noRot="1" noChangeAspect="1" noMove="1" noResize="1" noEditPoints="1" noAdjustHandles="1" noChangeArrowheads="1" noChangeShapeType="1" noTextEdit="1"/>
              </p:cNvSpPr>
              <p:nvPr/>
            </p:nvSpPr>
            <p:spPr>
              <a:xfrm>
                <a:off x="4012521" y="3120609"/>
                <a:ext cx="469423" cy="400110"/>
              </a:xfrm>
              <a:prstGeom prst="rect">
                <a:avLst/>
              </a:prstGeom>
              <a:blipFill>
                <a:blip r:embed="rId19"/>
                <a:stretch>
                  <a:fillRect b="-1515"/>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1" name="Szövegdoboz 30"/>
              <p:cNvSpPr txBox="1"/>
              <p:nvPr/>
            </p:nvSpPr>
            <p:spPr>
              <a:xfrm>
                <a:off x="2035952" y="4029913"/>
                <a:ext cx="4774577" cy="922176"/>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1" i="1" smtClean="0">
                              <a:latin typeface="Cambria Math"/>
                            </a:rPr>
                            <m:t>𝒗</m:t>
                          </m:r>
                        </m:e>
                        <m:sub>
                          <m:r>
                            <a:rPr lang="en-US" b="0" i="1" smtClean="0">
                              <a:latin typeface="Cambria Math"/>
                            </a:rPr>
                            <m:t>𝑖</m:t>
                          </m:r>
                        </m:sub>
                      </m:sSub>
                      <m:r>
                        <a:rPr lang="en-US" b="0" i="1" smtClean="0">
                          <a:latin typeface="Cambria Math"/>
                        </a:rPr>
                        <m:t>=</m:t>
                      </m:r>
                      <m:f>
                        <m:fPr>
                          <m:ctrlPr>
                            <a:rPr lang="en-US" b="0" i="1" smtClean="0">
                              <a:latin typeface="Cambria Math"/>
                            </a:rPr>
                          </m:ctrlPr>
                        </m:fPr>
                        <m:num>
                          <m:r>
                            <a:rPr lang="en-US" b="0" i="1" smtClean="0">
                              <a:latin typeface="Cambria Math"/>
                            </a:rPr>
                            <m:t>1</m:t>
                          </m:r>
                          <m:r>
                            <a:rPr lang="hu-HU" b="0" i="1" smtClean="0">
                              <a:latin typeface="Cambria Math" panose="02040503050406030204" pitchFamily="18" charset="0"/>
                            </a:rPr>
                            <m:t>−</m:t>
                          </m:r>
                          <m:r>
                            <a:rPr lang="hu-HU" b="0" i="1" smtClean="0">
                              <a:latin typeface="Cambria Math" panose="02040503050406030204" pitchFamily="18" charset="0"/>
                              <a:ea typeface="Cambria Math" panose="02040503050406030204" pitchFamily="18" charset="0"/>
                            </a:rPr>
                            <m:t>𝜏</m:t>
                          </m:r>
                        </m:num>
                        <m:den>
                          <m:r>
                            <a:rPr lang="en-US" b="0" i="1" smtClean="0">
                              <a:latin typeface="Cambria Math"/>
                            </a:rPr>
                            <m:t>2</m:t>
                          </m:r>
                        </m:den>
                      </m:f>
                      <m:d>
                        <m:dPr>
                          <m:ctrlPr>
                            <a:rPr lang="en-US" b="0" i="1" smtClean="0">
                              <a:latin typeface="Cambria Math"/>
                            </a:rPr>
                          </m:ctrlPr>
                        </m:dPr>
                        <m:e>
                          <m:f>
                            <m:fPr>
                              <m:ctrlPr>
                                <a:rPr lang="en-US" b="0" i="1" smtClean="0">
                                  <a:latin typeface="Cambria Math"/>
                                </a:rPr>
                              </m:ctrlPr>
                            </m:fPr>
                            <m:num>
                              <m:sSub>
                                <m:sSubPr>
                                  <m:ctrlPr>
                                    <a:rPr lang="en-US" b="0" i="1" smtClean="0">
                                      <a:latin typeface="Cambria Math"/>
                                    </a:rPr>
                                  </m:ctrlPr>
                                </m:sSubPr>
                                <m:e>
                                  <m:r>
                                    <a:rPr lang="en-US" b="1" i="1" smtClean="0">
                                      <a:latin typeface="Cambria Math"/>
                                    </a:rPr>
                                    <m:t>𝒓</m:t>
                                  </m:r>
                                </m:e>
                                <m:sub>
                                  <m:r>
                                    <a:rPr lang="en-US" b="0" i="1" smtClean="0">
                                      <a:latin typeface="Cambria Math"/>
                                    </a:rPr>
                                    <m:t>𝑖</m:t>
                                  </m:r>
                                  <m:r>
                                    <a:rPr lang="en-US" b="0" i="1" smtClean="0">
                                      <a:latin typeface="Cambria Math"/>
                                    </a:rPr>
                                    <m:t>+1</m:t>
                                  </m:r>
                                </m:sub>
                              </m:sSub>
                              <m:r>
                                <a:rPr lang="en-US" b="0" i="1" smtClean="0">
                                  <a:latin typeface="Cambria Math"/>
                                </a:rPr>
                                <m:t>−</m:t>
                              </m:r>
                              <m:sSub>
                                <m:sSubPr>
                                  <m:ctrlPr>
                                    <a:rPr lang="en-US" i="1">
                                      <a:latin typeface="Cambria Math"/>
                                    </a:rPr>
                                  </m:ctrlPr>
                                </m:sSubPr>
                                <m:e>
                                  <m:r>
                                    <a:rPr lang="en-US" b="1" i="1">
                                      <a:latin typeface="Cambria Math"/>
                                    </a:rPr>
                                    <m:t>𝒓</m:t>
                                  </m:r>
                                </m:e>
                                <m:sub>
                                  <m:r>
                                    <a:rPr lang="en-US" i="1">
                                      <a:latin typeface="Cambria Math"/>
                                    </a:rPr>
                                    <m:t>𝑖</m:t>
                                  </m:r>
                                </m:sub>
                              </m:sSub>
                            </m:num>
                            <m:den>
                              <m:sSub>
                                <m:sSubPr>
                                  <m:ctrlPr>
                                    <a:rPr lang="en-US" i="1">
                                      <a:latin typeface="Cambria Math"/>
                                    </a:rPr>
                                  </m:ctrlPr>
                                </m:sSubPr>
                                <m:e>
                                  <m:r>
                                    <a:rPr lang="en-US" b="0" i="1" smtClean="0">
                                      <a:latin typeface="Cambria Math"/>
                                    </a:rPr>
                                    <m:t>𝑡</m:t>
                                  </m:r>
                                </m:e>
                                <m:sub>
                                  <m:r>
                                    <a:rPr lang="en-US" i="1">
                                      <a:latin typeface="Cambria Math"/>
                                    </a:rPr>
                                    <m:t>𝑖</m:t>
                                  </m:r>
                                  <m:r>
                                    <a:rPr lang="en-US" i="1">
                                      <a:latin typeface="Cambria Math"/>
                                    </a:rPr>
                                    <m:t>+1</m:t>
                                  </m:r>
                                </m:sub>
                              </m:sSub>
                              <m:r>
                                <a:rPr lang="en-US" i="1">
                                  <a:latin typeface="Cambria Math"/>
                                </a:rPr>
                                <m:t>−</m:t>
                              </m:r>
                              <m:sSub>
                                <m:sSubPr>
                                  <m:ctrlPr>
                                    <a:rPr lang="en-US" i="1">
                                      <a:latin typeface="Cambria Math"/>
                                    </a:rPr>
                                  </m:ctrlPr>
                                </m:sSubPr>
                                <m:e>
                                  <m:r>
                                    <a:rPr lang="en-US" b="0" i="1" smtClean="0">
                                      <a:latin typeface="Cambria Math"/>
                                    </a:rPr>
                                    <m:t>𝑡</m:t>
                                  </m:r>
                                </m:e>
                                <m:sub>
                                  <m:r>
                                    <a:rPr lang="en-US" i="1">
                                      <a:latin typeface="Cambria Math"/>
                                    </a:rPr>
                                    <m:t>𝑖</m:t>
                                  </m:r>
                                </m:sub>
                              </m:sSub>
                            </m:den>
                          </m:f>
                          <m:r>
                            <a:rPr lang="en-US" b="0" i="1" smtClean="0">
                              <a:latin typeface="Cambria Math"/>
                            </a:rPr>
                            <m:t>+</m:t>
                          </m:r>
                          <m:f>
                            <m:fPr>
                              <m:ctrlPr>
                                <a:rPr lang="en-US" i="1">
                                  <a:latin typeface="Cambria Math"/>
                                </a:rPr>
                              </m:ctrlPr>
                            </m:fPr>
                            <m:num>
                              <m:sSub>
                                <m:sSubPr>
                                  <m:ctrlPr>
                                    <a:rPr lang="en-US" i="1">
                                      <a:latin typeface="Cambria Math"/>
                                    </a:rPr>
                                  </m:ctrlPr>
                                </m:sSubPr>
                                <m:e>
                                  <m:r>
                                    <a:rPr lang="en-US" b="1" i="1">
                                      <a:latin typeface="Cambria Math"/>
                                    </a:rPr>
                                    <m:t>𝒓</m:t>
                                  </m:r>
                                </m:e>
                                <m:sub>
                                  <m:r>
                                    <a:rPr lang="en-US" i="1">
                                      <a:latin typeface="Cambria Math"/>
                                    </a:rPr>
                                    <m:t>𝑖</m:t>
                                  </m:r>
                                </m:sub>
                              </m:sSub>
                              <m:r>
                                <a:rPr lang="en-US" i="1">
                                  <a:latin typeface="Cambria Math"/>
                                </a:rPr>
                                <m:t>−</m:t>
                              </m:r>
                              <m:sSub>
                                <m:sSubPr>
                                  <m:ctrlPr>
                                    <a:rPr lang="en-US" i="1">
                                      <a:latin typeface="Cambria Math"/>
                                    </a:rPr>
                                  </m:ctrlPr>
                                </m:sSubPr>
                                <m:e>
                                  <m:r>
                                    <a:rPr lang="en-US" b="1" i="1">
                                      <a:latin typeface="Cambria Math"/>
                                    </a:rPr>
                                    <m:t>𝒓</m:t>
                                  </m:r>
                                </m:e>
                                <m:sub>
                                  <m:r>
                                    <a:rPr lang="en-US" i="1">
                                      <a:latin typeface="Cambria Math"/>
                                    </a:rPr>
                                    <m:t>𝑖</m:t>
                                  </m:r>
                                  <m:r>
                                    <a:rPr lang="en-US" b="0" i="1" smtClean="0">
                                      <a:latin typeface="Cambria Math"/>
                                    </a:rPr>
                                    <m:t>−1</m:t>
                                  </m:r>
                                </m:sub>
                              </m:sSub>
                            </m:num>
                            <m:den>
                              <m:sSub>
                                <m:sSubPr>
                                  <m:ctrlPr>
                                    <a:rPr lang="en-US" i="1">
                                      <a:latin typeface="Cambria Math"/>
                                    </a:rPr>
                                  </m:ctrlPr>
                                </m:sSubPr>
                                <m:e>
                                  <m:r>
                                    <a:rPr lang="en-US" i="1">
                                      <a:latin typeface="Cambria Math"/>
                                    </a:rPr>
                                    <m:t>𝑡</m:t>
                                  </m:r>
                                </m:e>
                                <m:sub>
                                  <m:r>
                                    <a:rPr lang="en-US" i="1">
                                      <a:latin typeface="Cambria Math"/>
                                    </a:rPr>
                                    <m:t>𝑖</m:t>
                                  </m:r>
                                </m:sub>
                              </m:sSub>
                              <m:r>
                                <a:rPr lang="en-US" i="1">
                                  <a:latin typeface="Cambria Math"/>
                                </a:rPr>
                                <m:t>−</m:t>
                              </m:r>
                              <m:sSub>
                                <m:sSubPr>
                                  <m:ctrlPr>
                                    <a:rPr lang="en-US" i="1">
                                      <a:latin typeface="Cambria Math"/>
                                    </a:rPr>
                                  </m:ctrlPr>
                                </m:sSubPr>
                                <m:e>
                                  <m:r>
                                    <a:rPr lang="en-US" i="1">
                                      <a:latin typeface="Cambria Math"/>
                                    </a:rPr>
                                    <m:t>𝑡</m:t>
                                  </m:r>
                                </m:e>
                                <m:sub>
                                  <m:r>
                                    <a:rPr lang="en-US" i="1">
                                      <a:latin typeface="Cambria Math"/>
                                    </a:rPr>
                                    <m:t>𝑖</m:t>
                                  </m:r>
                                  <m:r>
                                    <a:rPr lang="en-US" b="0" i="1" smtClean="0">
                                      <a:latin typeface="Cambria Math"/>
                                    </a:rPr>
                                    <m:t>−1</m:t>
                                  </m:r>
                                </m:sub>
                              </m:sSub>
                            </m:den>
                          </m:f>
                        </m:e>
                      </m:d>
                    </m:oMath>
                  </m:oMathPara>
                </a14:m>
                <a:endParaRPr lang="en-US" sz="2000" dirty="0"/>
              </a:p>
            </p:txBody>
          </p:sp>
        </mc:Choice>
        <mc:Fallback xmlns="">
          <p:sp>
            <p:nvSpPr>
              <p:cNvPr id="31" name="Szövegdoboz 30"/>
              <p:cNvSpPr txBox="1">
                <a:spLocks noRot="1" noChangeAspect="1" noMove="1" noResize="1" noEditPoints="1" noAdjustHandles="1" noChangeArrowheads="1" noChangeShapeType="1" noTextEdit="1"/>
              </p:cNvSpPr>
              <p:nvPr/>
            </p:nvSpPr>
            <p:spPr>
              <a:xfrm>
                <a:off x="2035952" y="4029913"/>
                <a:ext cx="4774577" cy="922176"/>
              </a:xfrm>
              <a:prstGeom prst="rect">
                <a:avLst/>
              </a:prstGeom>
              <a:blipFill>
                <a:blip r:embed="rId20"/>
                <a:stretch>
                  <a:fillRect/>
                </a:stretch>
              </a:blipFill>
            </p:spPr>
            <p:txBody>
              <a:bodyPr/>
              <a:lstStyle/>
              <a:p>
                <a:r>
                  <a:rPr lang="hu-HU">
                    <a:noFill/>
                  </a:rPr>
                  <a:t> </a:t>
                </a:r>
              </a:p>
            </p:txBody>
          </p:sp>
        </mc:Fallback>
      </mc:AlternateContent>
      <p:sp>
        <p:nvSpPr>
          <p:cNvPr id="7" name="Szövegdoboz 6"/>
          <p:cNvSpPr txBox="1"/>
          <p:nvPr/>
        </p:nvSpPr>
        <p:spPr>
          <a:xfrm>
            <a:off x="7005160" y="3910345"/>
            <a:ext cx="1860254" cy="830997"/>
          </a:xfrm>
          <a:prstGeom prst="rect">
            <a:avLst/>
          </a:prstGeom>
          <a:noFill/>
        </p:spPr>
        <p:txBody>
          <a:bodyPr wrap="none" rtlCol="0">
            <a:spAutoFit/>
          </a:bodyPr>
          <a:lstStyle/>
          <a:p>
            <a:r>
              <a:rPr lang="hu-HU" dirty="0">
                <a:latin typeface="+mn-lt"/>
              </a:rPr>
              <a:t>Általánosítás:</a:t>
            </a:r>
          </a:p>
          <a:p>
            <a:r>
              <a:rPr lang="hu-HU" dirty="0" err="1">
                <a:latin typeface="+mn-lt"/>
              </a:rPr>
              <a:t>Tenzió</a:t>
            </a:r>
            <a:r>
              <a:rPr lang="hu-HU" dirty="0">
                <a:latin typeface="+mn-lt"/>
              </a:rPr>
              <a:t>, </a:t>
            </a:r>
            <a:r>
              <a:rPr lang="hu-HU" dirty="0" err="1">
                <a:latin typeface="+mn-lt"/>
              </a:rPr>
              <a:t>Bias</a:t>
            </a:r>
            <a:endParaRPr lang="hu-HU" dirty="0">
              <a:latin typeface="+mn-lt"/>
            </a:endParaRPr>
          </a:p>
        </p:txBody>
      </p:sp>
    </p:spTree>
    <p:custDataLst>
      <p:tags r:id="rId1"/>
    </p:custData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20">
                                            <p:txEl>
                                              <p:pRg st="1" end="1"/>
                                            </p:txEl>
                                          </p:spTgt>
                                        </p:tgtEl>
                                        <p:attrNameLst>
                                          <p:attrName>style.visibility</p:attrName>
                                        </p:attrNameLst>
                                      </p:cBhvr>
                                      <p:to>
                                        <p:strVal val="visible"/>
                                      </p:to>
                                    </p:set>
                                  </p:childTnLst>
                                </p:cTn>
                              </p:par>
                              <p:par>
                                <p:cTn id="11" presetID="29" presetClass="entr" presetSubtype="0" fill="hold" grpId="0" nodeType="withEffect">
                                  <p:stCondLst>
                                    <p:cond delay="0"/>
                                  </p:stCondLst>
                                  <p:childTnLst>
                                    <p:set>
                                      <p:cBhvr>
                                        <p:cTn id="12" dur="1" fill="hold">
                                          <p:stCondLst>
                                            <p:cond delay="0"/>
                                          </p:stCondLst>
                                        </p:cTn>
                                        <p:tgtEl>
                                          <p:spTgt spid="72"/>
                                        </p:tgtEl>
                                        <p:attrNameLst>
                                          <p:attrName>style.visibility</p:attrName>
                                        </p:attrNameLst>
                                      </p:cBhvr>
                                      <p:to>
                                        <p:strVal val="visible"/>
                                      </p:to>
                                    </p:set>
                                    <p:anim calcmode="lin" valueType="num">
                                      <p:cBhvr>
                                        <p:cTn id="13" dur="1000" fill="hold"/>
                                        <p:tgtEl>
                                          <p:spTgt spid="72"/>
                                        </p:tgtEl>
                                        <p:attrNameLst>
                                          <p:attrName>ppt_x</p:attrName>
                                        </p:attrNameLst>
                                      </p:cBhvr>
                                      <p:tavLst>
                                        <p:tav tm="0">
                                          <p:val>
                                            <p:strVal val="#ppt_x-.2"/>
                                          </p:val>
                                        </p:tav>
                                        <p:tav tm="100000">
                                          <p:val>
                                            <p:strVal val="#ppt_x"/>
                                          </p:val>
                                        </p:tav>
                                      </p:tavLst>
                                    </p:anim>
                                    <p:anim calcmode="lin" valueType="num">
                                      <p:cBhvr>
                                        <p:cTn id="14" dur="1000" fill="hold"/>
                                        <p:tgtEl>
                                          <p:spTgt spid="7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72"/>
                                        </p:tgtEl>
                                      </p:cBhvr>
                                    </p:animEffec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420">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fill="hold"/>
                                        <p:tgtEl>
                                          <p:spTgt spid="31"/>
                                        </p:tgtEl>
                                        <p:attrNameLst>
                                          <p:attrName>ppt_x</p:attrName>
                                        </p:attrNameLst>
                                      </p:cBhvr>
                                      <p:tavLst>
                                        <p:tav tm="0">
                                          <p:val>
                                            <p:strVal val="1+#ppt_w/2"/>
                                          </p:val>
                                        </p:tav>
                                        <p:tav tm="100000">
                                          <p:val>
                                            <p:strVal val="#ppt_x"/>
                                          </p:val>
                                        </p:tav>
                                      </p:tavLst>
                                    </p:anim>
                                    <p:anim calcmode="lin" valueType="num">
                                      <p:cBhvr additive="base">
                                        <p:cTn id="42" dur="500" fill="hold"/>
                                        <p:tgtEl>
                                          <p:spTgt spid="31"/>
                                        </p:tgtEl>
                                        <p:attrNameLst>
                                          <p:attrName>ppt_y</p:attrName>
                                        </p:attrNameLst>
                                      </p:cBhvr>
                                      <p:tavLst>
                                        <p:tav tm="0">
                                          <p:val>
                                            <p:strVal val="#ppt_y"/>
                                          </p:val>
                                        </p:tav>
                                        <p:tav tm="100000">
                                          <p:val>
                                            <p:strVal val="#ppt_y"/>
                                          </p:val>
                                        </p:tav>
                                      </p:tavLst>
                                    </p:anim>
                                  </p:childTnLst>
                                </p:cTn>
                              </p:par>
                            </p:childTnLst>
                          </p:cTn>
                        </p:par>
                        <p:par>
                          <p:cTn id="43" fill="hold">
                            <p:stCondLst>
                              <p:cond delay="500"/>
                            </p:stCondLst>
                            <p:childTnLst>
                              <p:par>
                                <p:cTn id="44" presetID="1" presetClass="entr" presetSubtype="0"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52" grpId="0" animBg="1"/>
      <p:bldP spid="53" grpId="0" animBg="1"/>
      <p:bldP spid="69" grpId="0" animBg="1"/>
      <p:bldP spid="70" grpId="0"/>
      <p:bldP spid="16420" grpId="0" uiExpand="1" build="p"/>
      <p:bldP spid="72" grpId="0" animBg="1"/>
      <p:bldP spid="2" grpId="0"/>
      <p:bldP spid="31"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Rectangle 3"/>
          <p:cNvSpPr>
            <a:spLocks noChangeArrowheads="1"/>
          </p:cNvSpPr>
          <p:nvPr/>
        </p:nvSpPr>
        <p:spPr bwMode="auto">
          <a:xfrm>
            <a:off x="107504" y="647998"/>
            <a:ext cx="8991220" cy="4370427"/>
          </a:xfrm>
          <a:prstGeom prst="rect">
            <a:avLst/>
          </a:prstGeom>
          <a:solidFill>
            <a:schemeClr val="accent6">
              <a:lumMod val="20000"/>
              <a:lumOff val="80000"/>
            </a:schemeClr>
          </a:solidFill>
          <a:ln w="12700">
            <a:solidFill>
              <a:srgbClr val="000000"/>
            </a:solidFill>
            <a:miter lim="800000"/>
            <a:headEnd/>
            <a:tailEnd/>
          </a:ln>
          <a:extLst/>
        </p:spPr>
        <p:txBody>
          <a:bodyPr wrap="square">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1500" b="1" u="sng" dirty="0" err="1">
                <a:latin typeface="Courier New" pitchFamily="49" charset="0"/>
              </a:rPr>
              <a:t>class</a:t>
            </a:r>
            <a:r>
              <a:rPr lang="hu-HU" altLang="hu-HU" sz="1500" b="1" u="sng" dirty="0">
                <a:latin typeface="Courier New" pitchFamily="49" charset="0"/>
              </a:rPr>
              <a:t> </a:t>
            </a:r>
            <a:r>
              <a:rPr lang="hu-HU" altLang="hu-HU" sz="1500" b="1" u="sng" dirty="0" err="1">
                <a:latin typeface="Courier New" pitchFamily="49" charset="0"/>
              </a:rPr>
              <a:t>CatmullRom</a:t>
            </a:r>
            <a:r>
              <a:rPr lang="hu-HU" altLang="hu-HU" sz="1500" b="1" u="sng" dirty="0">
                <a:latin typeface="Courier New" pitchFamily="49" charset="0"/>
              </a:rPr>
              <a:t> {</a:t>
            </a:r>
          </a:p>
          <a:p>
            <a:pPr algn="l"/>
            <a:r>
              <a:rPr lang="en-US" altLang="hu-HU" sz="1500" b="1" dirty="0">
                <a:latin typeface="Courier New" pitchFamily="49" charset="0"/>
              </a:rPr>
              <a:t>   </a:t>
            </a:r>
            <a:r>
              <a:rPr lang="hu-HU" altLang="hu-HU" sz="1500" b="1" dirty="0" err="1">
                <a:latin typeface="Courier New" pitchFamily="49" charset="0"/>
              </a:rPr>
              <a:t>vector</a:t>
            </a:r>
            <a:r>
              <a:rPr lang="en-US" altLang="hu-HU" sz="1500" b="1" dirty="0" smtClean="0">
                <a:latin typeface="Courier New" pitchFamily="49" charset="0"/>
              </a:rPr>
              <a:t>&lt;</a:t>
            </a:r>
            <a:r>
              <a:rPr lang="hu-HU" altLang="hu-HU" sz="1500" b="1" dirty="0" err="1" smtClean="0">
                <a:latin typeface="Courier New" pitchFamily="49" charset="0"/>
              </a:rPr>
              <a:t>vec</a:t>
            </a:r>
            <a:r>
              <a:rPr lang="en-US" altLang="hu-HU" sz="1500" b="1" dirty="0" smtClean="0">
                <a:latin typeface="Courier New" pitchFamily="49" charset="0"/>
              </a:rPr>
              <a:t>3</a:t>
            </a:r>
            <a:r>
              <a:rPr lang="en-US" altLang="hu-HU" sz="1500" b="1" dirty="0">
                <a:latin typeface="Courier New" pitchFamily="49" charset="0"/>
              </a:rPr>
              <a:t>&gt;</a:t>
            </a:r>
            <a:r>
              <a:rPr lang="hu-HU" altLang="hu-HU" sz="1500" b="1" dirty="0">
                <a:latin typeface="Courier New" pitchFamily="49" charset="0"/>
              </a:rPr>
              <a:t> </a:t>
            </a:r>
            <a:r>
              <a:rPr lang="hu-HU" altLang="hu-HU" sz="1500" b="1" dirty="0" smtClean="0">
                <a:latin typeface="Courier New" pitchFamily="49" charset="0"/>
              </a:rPr>
              <a:t> </a:t>
            </a:r>
            <a:r>
              <a:rPr lang="en-US" altLang="hu-HU" sz="1500" b="1" dirty="0" smtClean="0">
                <a:latin typeface="Courier New" pitchFamily="49" charset="0"/>
              </a:rPr>
              <a:t>c</a:t>
            </a:r>
            <a:r>
              <a:rPr lang="hu-HU" altLang="hu-HU" sz="1500" b="1" dirty="0">
                <a:latin typeface="Courier New" pitchFamily="49" charset="0"/>
              </a:rPr>
              <a:t>p</a:t>
            </a:r>
            <a:r>
              <a:rPr lang="en-US" altLang="hu-HU" sz="1500" b="1" dirty="0" smtClean="0">
                <a:latin typeface="Courier New" pitchFamily="49" charset="0"/>
              </a:rPr>
              <a:t>s; // </a:t>
            </a:r>
            <a:r>
              <a:rPr lang="en-US" altLang="hu-HU" sz="1500" b="1" dirty="0">
                <a:latin typeface="Courier New" pitchFamily="49" charset="0"/>
              </a:rPr>
              <a:t>control points </a:t>
            </a:r>
            <a:endParaRPr lang="hu-HU" altLang="hu-HU" sz="1500" b="1" dirty="0">
              <a:latin typeface="Courier New" pitchFamily="49" charset="0"/>
            </a:endParaRPr>
          </a:p>
          <a:p>
            <a:pPr algn="l"/>
            <a:r>
              <a:rPr lang="en-US" altLang="hu-HU" sz="1500" b="1" dirty="0">
                <a:latin typeface="Courier New" pitchFamily="49" charset="0"/>
              </a:rPr>
              <a:t> </a:t>
            </a:r>
            <a:r>
              <a:rPr lang="hu-HU" altLang="hu-HU" sz="1500" b="1" dirty="0">
                <a:latin typeface="Courier New" pitchFamily="49" charset="0"/>
              </a:rPr>
              <a:t>  </a:t>
            </a:r>
            <a:r>
              <a:rPr lang="hu-HU" altLang="hu-HU" sz="1500" b="1" dirty="0" err="1">
                <a:latin typeface="Courier New" pitchFamily="49" charset="0"/>
              </a:rPr>
              <a:t>vector</a:t>
            </a:r>
            <a:r>
              <a:rPr lang="en-US" altLang="hu-HU" sz="1500" b="1" dirty="0">
                <a:latin typeface="Courier New" pitchFamily="49" charset="0"/>
              </a:rPr>
              <a:t>&lt;float&gt;</a:t>
            </a:r>
            <a:r>
              <a:rPr lang="hu-HU" altLang="hu-HU" sz="1500" b="1" dirty="0">
                <a:latin typeface="Courier New" pitchFamily="49" charset="0"/>
              </a:rPr>
              <a:t> </a:t>
            </a:r>
            <a:r>
              <a:rPr lang="en-US" altLang="hu-HU" sz="1500" b="1" dirty="0" err="1" smtClean="0">
                <a:latin typeface="Courier New" pitchFamily="49" charset="0"/>
              </a:rPr>
              <a:t>ts</a:t>
            </a:r>
            <a:r>
              <a:rPr lang="en-US" altLang="hu-HU" sz="1500" b="1" dirty="0" smtClean="0">
                <a:latin typeface="Courier New" pitchFamily="49" charset="0"/>
              </a:rPr>
              <a:t>;  // </a:t>
            </a:r>
            <a:r>
              <a:rPr lang="en-US" altLang="hu-HU" sz="1500" b="1" dirty="0">
                <a:latin typeface="Courier New" pitchFamily="49" charset="0"/>
              </a:rPr>
              <a:t>parameter (knot) values</a:t>
            </a:r>
            <a:endParaRPr lang="hu-HU" altLang="hu-HU" sz="1500" b="1" dirty="0">
              <a:latin typeface="Courier New" pitchFamily="49" charset="0"/>
            </a:endParaRPr>
          </a:p>
          <a:p>
            <a:pPr algn="l"/>
            <a:endParaRPr lang="hu-HU" altLang="hu-HU" sz="200" b="1" dirty="0">
              <a:latin typeface="Courier New" pitchFamily="49" charset="0"/>
            </a:endParaRPr>
          </a:p>
          <a:p>
            <a:pPr algn="l"/>
            <a:r>
              <a:rPr lang="hu-HU" altLang="hu-HU" sz="1500" b="1" dirty="0">
                <a:latin typeface="Courier New" pitchFamily="49" charset="0"/>
              </a:rPr>
              <a:t>   </a:t>
            </a:r>
            <a:r>
              <a:rPr lang="hu-HU" altLang="hu-HU" sz="1500" b="1" dirty="0" smtClean="0">
                <a:latin typeface="Courier New" pitchFamily="49" charset="0"/>
              </a:rPr>
              <a:t>vec3 </a:t>
            </a:r>
            <a:r>
              <a:rPr lang="hu-HU" altLang="hu-HU" sz="1500" b="1" dirty="0" err="1" smtClean="0">
                <a:latin typeface="Courier New" pitchFamily="49" charset="0"/>
              </a:rPr>
              <a:t>Hermite</a:t>
            </a:r>
            <a:r>
              <a:rPr lang="hu-HU" altLang="hu-HU" sz="1500" b="1" dirty="0" smtClean="0">
                <a:latin typeface="Courier New" pitchFamily="49" charset="0"/>
              </a:rPr>
              <a:t>(vec3 </a:t>
            </a:r>
            <a:r>
              <a:rPr lang="hu-HU" altLang="hu-HU" sz="1500" b="1" dirty="0">
                <a:latin typeface="Courier New" pitchFamily="49" charset="0"/>
              </a:rPr>
              <a:t>p0, </a:t>
            </a:r>
            <a:r>
              <a:rPr lang="hu-HU" altLang="hu-HU" sz="1500" b="1" dirty="0" smtClean="0">
                <a:latin typeface="Courier New" pitchFamily="49" charset="0"/>
              </a:rPr>
              <a:t>vec3 </a:t>
            </a:r>
            <a:r>
              <a:rPr lang="hu-HU" altLang="hu-HU" sz="1500" b="1" dirty="0">
                <a:latin typeface="Courier New" pitchFamily="49" charset="0"/>
              </a:rPr>
              <a:t>v0, </a:t>
            </a:r>
            <a:r>
              <a:rPr lang="hu-HU" altLang="hu-HU" sz="1500" b="1" dirty="0" err="1">
                <a:latin typeface="Courier New" pitchFamily="49" charset="0"/>
              </a:rPr>
              <a:t>float</a:t>
            </a:r>
            <a:r>
              <a:rPr lang="hu-HU" altLang="hu-HU" sz="1500" b="1" dirty="0">
                <a:latin typeface="Courier New" pitchFamily="49" charset="0"/>
              </a:rPr>
              <a:t> </a:t>
            </a:r>
            <a:r>
              <a:rPr lang="hu-HU" altLang="hu-HU" sz="1500" b="1" dirty="0" smtClean="0">
                <a:latin typeface="Courier New" pitchFamily="49" charset="0"/>
              </a:rPr>
              <a:t>t0, vec3 </a:t>
            </a:r>
            <a:r>
              <a:rPr lang="hu-HU" altLang="hu-HU" sz="1500" b="1" dirty="0">
                <a:latin typeface="Courier New" pitchFamily="49" charset="0"/>
              </a:rPr>
              <a:t>p1, </a:t>
            </a:r>
            <a:r>
              <a:rPr lang="hu-HU" altLang="hu-HU" sz="1500" b="1" dirty="0" smtClean="0">
                <a:latin typeface="Courier New" pitchFamily="49" charset="0"/>
              </a:rPr>
              <a:t>vec3 </a:t>
            </a:r>
            <a:r>
              <a:rPr lang="hu-HU" altLang="hu-HU" sz="1500" b="1" dirty="0">
                <a:latin typeface="Courier New" pitchFamily="49" charset="0"/>
              </a:rPr>
              <a:t>v1, </a:t>
            </a:r>
            <a:r>
              <a:rPr lang="hu-HU" altLang="hu-HU" sz="1500" b="1" dirty="0" err="1">
                <a:latin typeface="Courier New" pitchFamily="49" charset="0"/>
              </a:rPr>
              <a:t>float</a:t>
            </a:r>
            <a:r>
              <a:rPr lang="hu-HU" altLang="hu-HU" sz="1500" b="1" dirty="0">
                <a:latin typeface="Courier New" pitchFamily="49" charset="0"/>
              </a:rPr>
              <a:t> t1</a:t>
            </a:r>
            <a:r>
              <a:rPr lang="en-US" altLang="hu-HU" sz="1500" b="1" dirty="0" smtClean="0">
                <a:latin typeface="Courier New" pitchFamily="49" charset="0"/>
              </a:rPr>
              <a:t>,</a:t>
            </a:r>
            <a:r>
              <a:rPr lang="hu-HU" altLang="hu-HU" sz="1500" b="1" dirty="0" smtClean="0">
                <a:latin typeface="Courier New" pitchFamily="49" charset="0"/>
              </a:rPr>
              <a:t> </a:t>
            </a:r>
            <a:endParaRPr lang="en-US" altLang="hu-HU" sz="1500" b="1" dirty="0" smtClean="0">
              <a:latin typeface="Courier New" pitchFamily="49" charset="0"/>
            </a:endParaRPr>
          </a:p>
          <a:p>
            <a:pPr algn="l"/>
            <a:r>
              <a:rPr lang="en-US" altLang="hu-HU" sz="1500" b="1" dirty="0">
                <a:latin typeface="Courier New" pitchFamily="49" charset="0"/>
              </a:rPr>
              <a:t> </a:t>
            </a:r>
            <a:r>
              <a:rPr lang="en-US" altLang="hu-HU" sz="1500" b="1" dirty="0" smtClean="0">
                <a:latin typeface="Courier New" pitchFamily="49" charset="0"/>
              </a:rPr>
              <a:t>               float t</a:t>
            </a:r>
            <a:r>
              <a:rPr lang="hu-HU" altLang="hu-HU" sz="1500" b="1" dirty="0" smtClean="0">
                <a:latin typeface="Courier New" pitchFamily="49" charset="0"/>
              </a:rPr>
              <a:t>)</a:t>
            </a:r>
            <a:r>
              <a:rPr lang="en-US" altLang="hu-HU" sz="1500" b="1" dirty="0" smtClean="0">
                <a:latin typeface="Courier New" pitchFamily="49" charset="0"/>
              </a:rPr>
              <a:t> </a:t>
            </a:r>
            <a:r>
              <a:rPr lang="hu-HU" altLang="hu-HU" sz="1500" b="1" dirty="0" smtClean="0">
                <a:latin typeface="Courier New" pitchFamily="49" charset="0"/>
              </a:rPr>
              <a:t>{</a:t>
            </a:r>
            <a:endParaRPr lang="hu-HU" altLang="hu-HU" sz="1500" b="1" dirty="0">
              <a:latin typeface="Courier New" pitchFamily="49" charset="0"/>
            </a:endParaRPr>
          </a:p>
          <a:p>
            <a:pPr algn="l"/>
            <a:r>
              <a:rPr lang="hu-HU" altLang="hu-HU" sz="1500" b="1" dirty="0">
                <a:latin typeface="Courier New" pitchFamily="49" charset="0"/>
              </a:rPr>
              <a:t>	</a:t>
            </a:r>
            <a:endParaRPr lang="hu-HU" altLang="hu-HU" sz="1500" b="1" dirty="0" smtClean="0">
              <a:latin typeface="Courier New" pitchFamily="49" charset="0"/>
            </a:endParaRPr>
          </a:p>
          <a:p>
            <a:pPr algn="l"/>
            <a:endParaRPr lang="hu-HU" altLang="hu-HU" sz="1500" b="1" dirty="0">
              <a:latin typeface="Courier New" pitchFamily="49" charset="0"/>
            </a:endParaRPr>
          </a:p>
          <a:p>
            <a:pPr algn="l"/>
            <a:r>
              <a:rPr lang="hu-HU" altLang="hu-HU" sz="1500" b="1" dirty="0">
                <a:latin typeface="Courier New" pitchFamily="49" charset="0"/>
              </a:rPr>
              <a:t>   }</a:t>
            </a:r>
            <a:endParaRPr lang="en-US" altLang="hu-HU" sz="1500" b="1" dirty="0">
              <a:latin typeface="Courier New" pitchFamily="49" charset="0"/>
            </a:endParaRPr>
          </a:p>
          <a:p>
            <a:pPr algn="l"/>
            <a:endParaRPr lang="hu-HU" altLang="hu-HU" sz="200" b="1" dirty="0" smtClean="0">
              <a:latin typeface="Courier New" pitchFamily="49" charset="0"/>
            </a:endParaRPr>
          </a:p>
          <a:p>
            <a:pPr algn="l"/>
            <a:r>
              <a:rPr lang="hu-HU" altLang="hu-HU" sz="1500" b="1" dirty="0" err="1" smtClean="0">
                <a:latin typeface="Courier New" pitchFamily="49" charset="0"/>
              </a:rPr>
              <a:t>public</a:t>
            </a:r>
            <a:r>
              <a:rPr lang="hu-HU" altLang="hu-HU" sz="1500" b="1" dirty="0" smtClean="0">
                <a:latin typeface="Courier New" pitchFamily="49" charset="0"/>
              </a:rPr>
              <a:t>:</a:t>
            </a:r>
          </a:p>
          <a:p>
            <a:pPr algn="l"/>
            <a:r>
              <a:rPr lang="en-US" altLang="hu-HU" sz="1500" b="1" dirty="0">
                <a:latin typeface="Courier New" pitchFamily="49" charset="0"/>
              </a:rPr>
              <a:t> </a:t>
            </a:r>
            <a:r>
              <a:rPr lang="en-US" altLang="hu-HU" sz="1500" b="1" dirty="0" smtClean="0">
                <a:latin typeface="Courier New" pitchFamily="49" charset="0"/>
              </a:rPr>
              <a:t>  void </a:t>
            </a:r>
            <a:r>
              <a:rPr lang="en-US" altLang="hu-HU" sz="1500" b="1" dirty="0" err="1" smtClean="0">
                <a:latin typeface="Courier New" pitchFamily="49" charset="0"/>
              </a:rPr>
              <a:t>AddControlPoint</a:t>
            </a:r>
            <a:r>
              <a:rPr lang="en-US" altLang="hu-HU" sz="1500" b="1" dirty="0" smtClean="0">
                <a:latin typeface="Courier New" pitchFamily="49" charset="0"/>
              </a:rPr>
              <a:t>(</a:t>
            </a:r>
            <a:r>
              <a:rPr lang="hu-HU" altLang="hu-HU" sz="1500" b="1" dirty="0" smtClean="0">
                <a:latin typeface="Courier New" pitchFamily="49" charset="0"/>
              </a:rPr>
              <a:t>vec3</a:t>
            </a:r>
            <a:r>
              <a:rPr lang="en-US" altLang="hu-HU" sz="1500" b="1" dirty="0" smtClean="0">
                <a:latin typeface="Courier New" pitchFamily="49" charset="0"/>
              </a:rPr>
              <a:t> </a:t>
            </a:r>
            <a:r>
              <a:rPr lang="en-US" altLang="hu-HU" sz="1500" b="1" dirty="0" err="1" smtClean="0">
                <a:latin typeface="Courier New" pitchFamily="49" charset="0"/>
              </a:rPr>
              <a:t>cp</a:t>
            </a:r>
            <a:r>
              <a:rPr lang="hu-HU" altLang="hu-HU" sz="1500" b="1" dirty="0" smtClean="0">
                <a:latin typeface="Courier New" pitchFamily="49" charset="0"/>
              </a:rPr>
              <a:t>, </a:t>
            </a:r>
            <a:r>
              <a:rPr lang="hu-HU" altLang="hu-HU" sz="1500" b="1" dirty="0" err="1" smtClean="0">
                <a:latin typeface="Courier New" pitchFamily="49" charset="0"/>
              </a:rPr>
              <a:t>float</a:t>
            </a:r>
            <a:r>
              <a:rPr lang="hu-HU" altLang="hu-HU" sz="1500" b="1" dirty="0" smtClean="0">
                <a:latin typeface="Courier New" pitchFamily="49" charset="0"/>
              </a:rPr>
              <a:t> t</a:t>
            </a:r>
            <a:r>
              <a:rPr lang="en-US" altLang="hu-HU" sz="1500" b="1" dirty="0" smtClean="0">
                <a:latin typeface="Courier New" pitchFamily="49" charset="0"/>
              </a:rPr>
              <a:t>) {</a:t>
            </a:r>
            <a:r>
              <a:rPr lang="hu-HU" altLang="hu-HU" sz="1500" b="1" dirty="0" smtClean="0">
                <a:latin typeface="Courier New" pitchFamily="49" charset="0"/>
              </a:rPr>
              <a:t> … }</a:t>
            </a:r>
            <a:endParaRPr lang="en-US" altLang="hu-HU" sz="1500" b="1" dirty="0">
              <a:latin typeface="Courier New" pitchFamily="49" charset="0"/>
            </a:endParaRPr>
          </a:p>
          <a:p>
            <a:pPr algn="l"/>
            <a:r>
              <a:rPr lang="en-US" altLang="hu-HU" sz="400" b="1" dirty="0" smtClean="0">
                <a:latin typeface="Courier New" pitchFamily="49" charset="0"/>
              </a:rPr>
              <a:t>   </a:t>
            </a:r>
          </a:p>
          <a:p>
            <a:pPr algn="l"/>
            <a:r>
              <a:rPr lang="en-US" altLang="hu-HU" sz="1500" b="1" dirty="0">
                <a:latin typeface="Courier New" pitchFamily="49" charset="0"/>
              </a:rPr>
              <a:t> </a:t>
            </a:r>
            <a:r>
              <a:rPr lang="en-US" altLang="hu-HU" sz="1500" b="1" dirty="0" smtClean="0">
                <a:latin typeface="Courier New" pitchFamily="49" charset="0"/>
              </a:rPr>
              <a:t>  </a:t>
            </a:r>
            <a:r>
              <a:rPr lang="hu-HU" altLang="hu-HU" sz="1500" b="1" dirty="0" err="1" smtClean="0">
                <a:latin typeface="Courier New" pitchFamily="49" charset="0"/>
              </a:rPr>
              <a:t>vec</a:t>
            </a:r>
            <a:r>
              <a:rPr lang="en-US" altLang="hu-HU" sz="1500" b="1" dirty="0" smtClean="0">
                <a:latin typeface="Courier New" pitchFamily="49" charset="0"/>
              </a:rPr>
              <a:t>3 r(float t) {</a:t>
            </a:r>
            <a:endParaRPr lang="hu-HU" altLang="hu-HU" sz="1500" b="1" dirty="0" smtClean="0">
              <a:latin typeface="Courier New" pitchFamily="49" charset="0"/>
            </a:endParaRPr>
          </a:p>
          <a:p>
            <a:pPr algn="l"/>
            <a:r>
              <a:rPr lang="en-US" altLang="hu-HU" sz="1500" b="1" dirty="0" smtClean="0">
                <a:latin typeface="Courier New" pitchFamily="49" charset="0"/>
              </a:rPr>
              <a:t>	</a:t>
            </a:r>
            <a:r>
              <a:rPr lang="hu-HU" altLang="hu-HU" sz="1500" b="1" dirty="0" err="1" smtClean="0">
                <a:latin typeface="Courier New" pitchFamily="49" charset="0"/>
              </a:rPr>
              <a:t>for</a:t>
            </a:r>
            <a:r>
              <a:rPr lang="hu-HU" altLang="hu-HU" sz="1500" b="1" dirty="0" smtClean="0">
                <a:latin typeface="Courier New" pitchFamily="49" charset="0"/>
              </a:rPr>
              <a:t>(int i = 0; i &lt;</a:t>
            </a:r>
            <a:r>
              <a:rPr lang="en-US" altLang="hu-HU" sz="1500" b="1" dirty="0" smtClean="0">
                <a:latin typeface="Courier New" pitchFamily="49" charset="0"/>
              </a:rPr>
              <a:t> </a:t>
            </a:r>
            <a:r>
              <a:rPr lang="en-US" altLang="hu-HU" sz="1500" b="1" dirty="0" err="1" smtClean="0">
                <a:latin typeface="Courier New" pitchFamily="49" charset="0"/>
              </a:rPr>
              <a:t>cps.size</a:t>
            </a:r>
            <a:r>
              <a:rPr lang="en-US" altLang="hu-HU" sz="1500" b="1" dirty="0" smtClean="0">
                <a:latin typeface="Courier New" pitchFamily="49" charset="0"/>
              </a:rPr>
              <a:t>() - </a:t>
            </a:r>
            <a:r>
              <a:rPr lang="hu-HU" altLang="hu-HU" sz="1500" b="1" dirty="0" smtClean="0">
                <a:latin typeface="Courier New" pitchFamily="49" charset="0"/>
              </a:rPr>
              <a:t>1; i++)</a:t>
            </a:r>
            <a:endParaRPr lang="en-US" altLang="hu-HU" sz="1500" b="1" dirty="0" smtClean="0">
              <a:latin typeface="Courier New" pitchFamily="49" charset="0"/>
            </a:endParaRPr>
          </a:p>
          <a:p>
            <a:pPr algn="l"/>
            <a:r>
              <a:rPr lang="en-US" altLang="hu-HU" sz="1500" b="1" dirty="0" smtClean="0">
                <a:latin typeface="Courier New" pitchFamily="49" charset="0"/>
              </a:rPr>
              <a:t>	   if (</a:t>
            </a:r>
            <a:r>
              <a:rPr lang="en-US" altLang="hu-HU" sz="1500" b="1" dirty="0" err="1" smtClean="0">
                <a:latin typeface="Courier New" pitchFamily="49" charset="0"/>
              </a:rPr>
              <a:t>ts</a:t>
            </a:r>
            <a:r>
              <a:rPr lang="en-US" altLang="hu-HU" sz="1500" b="1" dirty="0" smtClean="0">
                <a:latin typeface="Courier New" pitchFamily="49" charset="0"/>
              </a:rPr>
              <a:t>[</a:t>
            </a:r>
            <a:r>
              <a:rPr lang="en-US" altLang="hu-HU" sz="1500" b="1" dirty="0" err="1" smtClean="0">
                <a:latin typeface="Courier New" pitchFamily="49" charset="0"/>
              </a:rPr>
              <a:t>i</a:t>
            </a:r>
            <a:r>
              <a:rPr lang="en-US" altLang="hu-HU" sz="1500" b="1" dirty="0" smtClean="0">
                <a:latin typeface="Courier New" pitchFamily="49" charset="0"/>
              </a:rPr>
              <a:t>] &lt;= t &amp;&amp; t &lt;= </a:t>
            </a:r>
            <a:r>
              <a:rPr lang="en-US" altLang="hu-HU" sz="1500" b="1" dirty="0" err="1" smtClean="0">
                <a:latin typeface="Courier New" pitchFamily="49" charset="0"/>
              </a:rPr>
              <a:t>ts</a:t>
            </a:r>
            <a:r>
              <a:rPr lang="en-US" altLang="hu-HU" sz="1500" b="1" dirty="0" smtClean="0">
                <a:latin typeface="Courier New" pitchFamily="49" charset="0"/>
              </a:rPr>
              <a:t>[i+1]) {</a:t>
            </a:r>
          </a:p>
          <a:p>
            <a:pPr algn="l"/>
            <a:r>
              <a:rPr lang="en-US" altLang="hu-HU" sz="1500" b="1" dirty="0">
                <a:latin typeface="Courier New" pitchFamily="49" charset="0"/>
              </a:rPr>
              <a:t>	</a:t>
            </a:r>
            <a:r>
              <a:rPr lang="en-US" altLang="hu-HU" sz="1500" b="1" dirty="0" smtClean="0">
                <a:latin typeface="Courier New" pitchFamily="49" charset="0"/>
              </a:rPr>
              <a:t>	v</a:t>
            </a:r>
            <a:r>
              <a:rPr lang="hu-HU" altLang="hu-HU" sz="1500" b="1" dirty="0" smtClean="0">
                <a:latin typeface="Courier New" pitchFamily="49" charset="0"/>
              </a:rPr>
              <a:t>ec3 v0 </a:t>
            </a:r>
            <a:r>
              <a:rPr lang="en-US" altLang="hu-HU" sz="1500" b="1" dirty="0" smtClean="0">
                <a:latin typeface="Courier New" pitchFamily="49" charset="0"/>
              </a:rPr>
              <a:t>= …, v1 = …;</a:t>
            </a:r>
          </a:p>
          <a:p>
            <a:pPr algn="l"/>
            <a:r>
              <a:rPr lang="en-US" altLang="hu-HU" sz="1500" b="1" dirty="0">
                <a:latin typeface="Courier New" pitchFamily="49" charset="0"/>
              </a:rPr>
              <a:t>	</a:t>
            </a:r>
            <a:r>
              <a:rPr lang="en-US" altLang="hu-HU" sz="1500" b="1" dirty="0" smtClean="0">
                <a:latin typeface="Courier New" pitchFamily="49" charset="0"/>
              </a:rPr>
              <a:t>	return </a:t>
            </a:r>
            <a:r>
              <a:rPr lang="en-US" altLang="hu-HU" sz="1500" b="1" dirty="0" err="1" smtClean="0">
                <a:latin typeface="Courier New" pitchFamily="49" charset="0"/>
              </a:rPr>
              <a:t>Hermite</a:t>
            </a:r>
            <a:r>
              <a:rPr lang="en-US" altLang="hu-HU" sz="1500" b="1" dirty="0" smtClean="0">
                <a:latin typeface="Courier New" pitchFamily="49" charset="0"/>
              </a:rPr>
              <a:t>(cps[</a:t>
            </a:r>
            <a:r>
              <a:rPr lang="en-US" altLang="hu-HU" sz="1500" b="1" dirty="0" err="1" smtClean="0">
                <a:latin typeface="Courier New" pitchFamily="49" charset="0"/>
              </a:rPr>
              <a:t>i</a:t>
            </a:r>
            <a:r>
              <a:rPr lang="en-US" altLang="hu-HU" sz="1500" b="1" dirty="0" smtClean="0">
                <a:latin typeface="Courier New" pitchFamily="49" charset="0"/>
              </a:rPr>
              <a:t>], v0, </a:t>
            </a:r>
            <a:r>
              <a:rPr lang="en-US" altLang="hu-HU" sz="1500" b="1" dirty="0" err="1" smtClean="0">
                <a:latin typeface="Courier New" pitchFamily="49" charset="0"/>
              </a:rPr>
              <a:t>ts</a:t>
            </a:r>
            <a:r>
              <a:rPr lang="en-US" altLang="hu-HU" sz="1500" b="1" dirty="0" smtClean="0">
                <a:latin typeface="Courier New" pitchFamily="49" charset="0"/>
              </a:rPr>
              <a:t>[</a:t>
            </a:r>
            <a:r>
              <a:rPr lang="en-US" altLang="hu-HU" sz="1500" b="1" dirty="0" err="1" smtClean="0">
                <a:latin typeface="Courier New" pitchFamily="49" charset="0"/>
              </a:rPr>
              <a:t>i</a:t>
            </a:r>
            <a:r>
              <a:rPr lang="en-US" altLang="hu-HU" sz="1500" b="1" dirty="0" smtClean="0">
                <a:latin typeface="Courier New" pitchFamily="49" charset="0"/>
              </a:rPr>
              <a:t>],cps[i+1], v1, </a:t>
            </a:r>
            <a:r>
              <a:rPr lang="en-US" altLang="hu-HU" sz="1500" b="1" dirty="0" err="1" smtClean="0">
                <a:latin typeface="Courier New" pitchFamily="49" charset="0"/>
              </a:rPr>
              <a:t>ts</a:t>
            </a:r>
            <a:r>
              <a:rPr lang="en-US" altLang="hu-HU" sz="1500" b="1" dirty="0" smtClean="0">
                <a:latin typeface="Courier New" pitchFamily="49" charset="0"/>
              </a:rPr>
              <a:t>[i+1], t);</a:t>
            </a:r>
            <a:endParaRPr lang="hu-HU" altLang="hu-HU" sz="1500" b="1" dirty="0" smtClean="0">
              <a:latin typeface="Courier New" pitchFamily="49" charset="0"/>
            </a:endParaRPr>
          </a:p>
          <a:p>
            <a:pPr algn="l"/>
            <a:r>
              <a:rPr lang="en-US" altLang="hu-HU" sz="1500" b="1" dirty="0" smtClean="0">
                <a:latin typeface="Courier New" pitchFamily="49" charset="0"/>
              </a:rPr>
              <a:t>	   }</a:t>
            </a:r>
          </a:p>
          <a:p>
            <a:pPr algn="l"/>
            <a:r>
              <a:rPr lang="en-US" altLang="hu-HU" sz="1500" b="1" dirty="0" smtClean="0">
                <a:latin typeface="Courier New" pitchFamily="49" charset="0"/>
              </a:rPr>
              <a:t>   </a:t>
            </a:r>
            <a:r>
              <a:rPr lang="hu-HU" altLang="hu-HU" sz="1500" b="1" dirty="0" smtClean="0">
                <a:latin typeface="Courier New" pitchFamily="49" charset="0"/>
              </a:rPr>
              <a:t>}</a:t>
            </a:r>
          </a:p>
          <a:p>
            <a:pPr algn="l"/>
            <a:r>
              <a:rPr lang="hu-HU" altLang="hu-HU" sz="1500" b="1" dirty="0" smtClean="0">
                <a:latin typeface="Courier New" pitchFamily="49" charset="0"/>
              </a:rPr>
              <a:t>};</a:t>
            </a:r>
          </a:p>
        </p:txBody>
      </p:sp>
      <p:sp>
        <p:nvSpPr>
          <p:cNvPr id="3" name="Cím 2"/>
          <p:cNvSpPr>
            <a:spLocks noGrp="1"/>
          </p:cNvSpPr>
          <p:nvPr>
            <p:ph type="title"/>
          </p:nvPr>
        </p:nvSpPr>
        <p:spPr>
          <a:xfrm>
            <a:off x="488925" y="0"/>
            <a:ext cx="8229600" cy="857250"/>
          </a:xfrm>
        </p:spPr>
        <p:txBody>
          <a:bodyPr/>
          <a:lstStyle/>
          <a:p>
            <a:r>
              <a:rPr lang="hu-HU" dirty="0" err="1" smtClean="0">
                <a:solidFill>
                  <a:srgbClr val="FF0000"/>
                </a:solidFill>
              </a:rPr>
              <a:t>CatmullRom</a:t>
            </a:r>
            <a:endParaRPr lang="hu-HU" dirty="0">
              <a:solidFill>
                <a:srgbClr val="FF0000"/>
              </a:solidFill>
            </a:endParaRPr>
          </a:p>
        </p:txBody>
      </p:sp>
      <p:sp>
        <p:nvSpPr>
          <p:cNvPr id="15" name="Akciógomb: Tovább vagy Következő 14">
            <a:hlinkClick r:id="rId3" action="ppaction://hlinkfile" highlightClick="1"/>
          </p:cNvPr>
          <p:cNvSpPr/>
          <p:nvPr/>
        </p:nvSpPr>
        <p:spPr>
          <a:xfrm>
            <a:off x="8532440" y="4646626"/>
            <a:ext cx="544072" cy="46340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Jobbra nyíl 30"/>
          <p:cNvSpPr>
            <a:spLocks noChangeArrowheads="1"/>
          </p:cNvSpPr>
          <p:nvPr/>
        </p:nvSpPr>
        <p:spPr bwMode="auto">
          <a:xfrm rot="10800000">
            <a:off x="4860031" y="3756787"/>
            <a:ext cx="1336200" cy="259975"/>
          </a:xfrm>
          <a:prstGeom prst="rightArrow">
            <a:avLst>
              <a:gd name="adj1" fmla="val 50000"/>
              <a:gd name="adj2" fmla="val 49869"/>
            </a:avLst>
          </a:prstGeom>
          <a:solidFill>
            <a:schemeClr val="bg1">
              <a:lumMod val="95000"/>
            </a:schemeClr>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mc:AlternateContent xmlns:mc="http://schemas.openxmlformats.org/markup-compatibility/2006" xmlns:a14="http://schemas.microsoft.com/office/drawing/2010/main">
        <mc:Choice Requires="a14">
          <p:sp>
            <p:nvSpPr>
              <p:cNvPr id="7" name="Téglalap 6"/>
              <p:cNvSpPr/>
              <p:nvPr/>
            </p:nvSpPr>
            <p:spPr>
              <a:xfrm>
                <a:off x="827585" y="1896578"/>
                <a:ext cx="4644515" cy="338554"/>
              </a:xfrm>
              <a:prstGeom prst="rect">
                <a:avLst/>
              </a:prstGeom>
              <a:solidFill>
                <a:schemeClr val="bg1">
                  <a:lumMod val="95000"/>
                </a:schemeClr>
              </a:solidFill>
              <a:ln>
                <a:solidFill>
                  <a:schemeClr val="tx1"/>
                </a:solidFill>
              </a:ln>
            </p:spPr>
            <p:txBody>
              <a:bodyPr wrap="square">
                <a:spAutoFit/>
              </a:bodyPr>
              <a:lstStyle/>
              <a:p>
                <a:pPr/>
                <a14:m>
                  <m:oMathPara xmlns:m="http://schemas.openxmlformats.org/officeDocument/2006/math">
                    <m:oMathParaPr>
                      <m:jc m:val="left"/>
                    </m:oMathParaPr>
                    <m:oMath xmlns:m="http://schemas.openxmlformats.org/officeDocument/2006/math">
                      <m:r>
                        <a:rPr lang="en-US" altLang="hu-HU" sz="1600" b="1" i="1" smtClean="0">
                          <a:latin typeface="Cambria Math"/>
                          <a:cs typeface="Times New Roman" panose="02020603050405020304" pitchFamily="18" charset="0"/>
                          <a:sym typeface="Symbol" pitchFamily="18" charset="2"/>
                        </a:rPr>
                        <m:t>𝒓</m:t>
                      </m:r>
                      <m:d>
                        <m:dPr>
                          <m:ctrlPr>
                            <a:rPr lang="en-US" altLang="hu-HU" sz="1600" i="1">
                              <a:latin typeface="Cambria Math"/>
                              <a:cs typeface="Times New Roman" panose="02020603050405020304" pitchFamily="18" charset="0"/>
                              <a:sym typeface="Symbol" pitchFamily="18" charset="2"/>
                            </a:rPr>
                          </m:ctrlPr>
                        </m:dPr>
                        <m:e>
                          <m:r>
                            <a:rPr lang="en-US" altLang="hu-HU" sz="1600" i="1">
                              <a:latin typeface="Cambria Math"/>
                              <a:cs typeface="Times New Roman" panose="02020603050405020304" pitchFamily="18" charset="0"/>
                              <a:sym typeface="Symbol" pitchFamily="18" charset="2"/>
                            </a:rPr>
                            <m:t>𝑡</m:t>
                          </m:r>
                        </m:e>
                      </m:d>
                      <m:r>
                        <a:rPr lang="en-US" altLang="hu-HU" sz="1600" i="1">
                          <a:latin typeface="Cambria Math"/>
                          <a:cs typeface="Times New Roman" panose="02020603050405020304" pitchFamily="18" charset="0"/>
                          <a:sym typeface="Symbol" pitchFamily="18" charset="2"/>
                        </a:rPr>
                        <m:t>=</m:t>
                      </m:r>
                      <m:sSub>
                        <m:sSubPr>
                          <m:ctrlPr>
                            <a:rPr lang="en-US" altLang="hu-HU" sz="1600" i="1">
                              <a:latin typeface="Cambria Math"/>
                              <a:cs typeface="Times New Roman" panose="02020603050405020304" pitchFamily="18" charset="0"/>
                              <a:sym typeface="Symbol" pitchFamily="18" charset="2"/>
                            </a:rPr>
                          </m:ctrlPr>
                        </m:sSubPr>
                        <m:e>
                          <m:r>
                            <a:rPr lang="en-US" altLang="hu-HU" sz="1600" b="1" i="1">
                              <a:latin typeface="Cambria Math"/>
                              <a:cs typeface="Times New Roman" panose="02020603050405020304" pitchFamily="18" charset="0"/>
                              <a:sym typeface="Symbol" pitchFamily="18" charset="2"/>
                            </a:rPr>
                            <m:t>𝒂</m:t>
                          </m:r>
                        </m:e>
                        <m:sub>
                          <m:r>
                            <a:rPr lang="en-US" altLang="hu-HU" sz="1600" i="1">
                              <a:latin typeface="Cambria Math"/>
                              <a:cs typeface="Times New Roman" panose="02020603050405020304" pitchFamily="18" charset="0"/>
                              <a:sym typeface="Symbol" pitchFamily="18" charset="2"/>
                            </a:rPr>
                            <m:t>3</m:t>
                          </m:r>
                        </m:sub>
                      </m:sSub>
                      <m:sSup>
                        <m:sSupPr>
                          <m:ctrlPr>
                            <a:rPr lang="en-US" altLang="hu-HU" sz="1600" i="1">
                              <a:latin typeface="Cambria Math"/>
                              <a:cs typeface="Times New Roman" panose="02020603050405020304" pitchFamily="18" charset="0"/>
                              <a:sym typeface="Symbol" pitchFamily="18" charset="2"/>
                            </a:rPr>
                          </m:ctrlPr>
                        </m:sSupPr>
                        <m:e>
                          <m:d>
                            <m:dPr>
                              <m:ctrlPr>
                                <a:rPr lang="en-US" altLang="hu-HU" sz="1600" i="1">
                                  <a:latin typeface="Cambria Math"/>
                                  <a:cs typeface="Times New Roman" panose="02020603050405020304" pitchFamily="18" charset="0"/>
                                  <a:sym typeface="Symbol" pitchFamily="18" charset="2"/>
                                </a:rPr>
                              </m:ctrlPr>
                            </m:dPr>
                            <m:e>
                              <m:r>
                                <a:rPr lang="en-US" altLang="hu-HU" sz="1600" i="1">
                                  <a:latin typeface="Cambria Math"/>
                                  <a:cs typeface="Times New Roman" panose="02020603050405020304" pitchFamily="18" charset="0"/>
                                  <a:sym typeface="Symbol" pitchFamily="18" charset="2"/>
                                </a:rPr>
                                <m:t>𝑡</m:t>
                              </m:r>
                              <m:r>
                                <a:rPr lang="en-US" altLang="hu-HU" sz="1600" i="1">
                                  <a:latin typeface="Cambria Math"/>
                                  <a:cs typeface="Times New Roman" panose="02020603050405020304" pitchFamily="18" charset="0"/>
                                  <a:sym typeface="Symbol" pitchFamily="18" charset="2"/>
                                </a:rPr>
                                <m:t>−</m:t>
                              </m:r>
                              <m:sSub>
                                <m:sSubPr>
                                  <m:ctrlPr>
                                    <a:rPr lang="en-US" altLang="hu-HU" sz="1600" i="1">
                                      <a:latin typeface="Cambria Math"/>
                                      <a:cs typeface="Times New Roman" panose="02020603050405020304" pitchFamily="18" charset="0"/>
                                      <a:sym typeface="Symbol" pitchFamily="18" charset="2"/>
                                    </a:rPr>
                                  </m:ctrlPr>
                                </m:sSubPr>
                                <m:e>
                                  <m:r>
                                    <a:rPr lang="en-US" altLang="hu-HU" sz="1600" i="1">
                                      <a:latin typeface="Cambria Math"/>
                                      <a:cs typeface="Times New Roman" panose="02020603050405020304" pitchFamily="18" charset="0"/>
                                      <a:sym typeface="Symbol" pitchFamily="18" charset="2"/>
                                    </a:rPr>
                                    <m:t>𝑡</m:t>
                                  </m:r>
                                </m:e>
                                <m:sub>
                                  <m:r>
                                    <a:rPr lang="hu-HU" altLang="hu-HU" sz="1600" b="0" i="1" smtClean="0">
                                      <a:latin typeface="Cambria Math"/>
                                      <a:cs typeface="Times New Roman" panose="02020603050405020304" pitchFamily="18" charset="0"/>
                                      <a:sym typeface="Symbol" pitchFamily="18" charset="2"/>
                                    </a:rPr>
                                    <m:t>0</m:t>
                                  </m:r>
                                </m:sub>
                              </m:sSub>
                            </m:e>
                          </m:d>
                        </m:e>
                        <m:sup>
                          <m:r>
                            <a:rPr lang="en-US" altLang="hu-HU" sz="1600" i="1">
                              <a:latin typeface="Cambria Math"/>
                              <a:cs typeface="Times New Roman" panose="02020603050405020304" pitchFamily="18" charset="0"/>
                              <a:sym typeface="Symbol" pitchFamily="18" charset="2"/>
                            </a:rPr>
                            <m:t>3</m:t>
                          </m:r>
                        </m:sup>
                      </m:sSup>
                      <m:r>
                        <a:rPr lang="en-US" altLang="hu-HU" sz="1600" i="1">
                          <a:latin typeface="Cambria Math"/>
                          <a:cs typeface="Times New Roman" panose="02020603050405020304" pitchFamily="18" charset="0"/>
                          <a:sym typeface="Symbol" pitchFamily="18" charset="2"/>
                        </a:rPr>
                        <m:t>+</m:t>
                      </m:r>
                      <m:sSub>
                        <m:sSubPr>
                          <m:ctrlPr>
                            <a:rPr lang="en-US" altLang="hu-HU" sz="1600" i="1">
                              <a:latin typeface="Cambria Math"/>
                              <a:cs typeface="Times New Roman" panose="02020603050405020304" pitchFamily="18" charset="0"/>
                              <a:sym typeface="Symbol" pitchFamily="18" charset="2"/>
                            </a:rPr>
                          </m:ctrlPr>
                        </m:sSubPr>
                        <m:e>
                          <m:r>
                            <a:rPr lang="en-US" altLang="hu-HU" sz="1600" b="1" i="1">
                              <a:latin typeface="Cambria Math"/>
                              <a:cs typeface="Times New Roman" panose="02020603050405020304" pitchFamily="18" charset="0"/>
                              <a:sym typeface="Symbol" pitchFamily="18" charset="2"/>
                            </a:rPr>
                            <m:t>𝒂</m:t>
                          </m:r>
                        </m:e>
                        <m:sub>
                          <m:r>
                            <a:rPr lang="en-US" altLang="hu-HU" sz="1600" i="1">
                              <a:latin typeface="Cambria Math"/>
                              <a:cs typeface="Times New Roman" panose="02020603050405020304" pitchFamily="18" charset="0"/>
                              <a:sym typeface="Symbol" pitchFamily="18" charset="2"/>
                            </a:rPr>
                            <m:t>2</m:t>
                          </m:r>
                        </m:sub>
                      </m:sSub>
                      <m:sSup>
                        <m:sSupPr>
                          <m:ctrlPr>
                            <a:rPr lang="en-US" altLang="hu-HU" sz="1600" i="1">
                              <a:latin typeface="Cambria Math"/>
                              <a:cs typeface="Times New Roman" panose="02020603050405020304" pitchFamily="18" charset="0"/>
                              <a:sym typeface="Symbol" pitchFamily="18" charset="2"/>
                            </a:rPr>
                          </m:ctrlPr>
                        </m:sSupPr>
                        <m:e>
                          <m:d>
                            <m:dPr>
                              <m:ctrlPr>
                                <a:rPr lang="en-US" altLang="hu-HU" sz="1600" i="1">
                                  <a:latin typeface="Cambria Math"/>
                                  <a:cs typeface="Times New Roman" panose="02020603050405020304" pitchFamily="18" charset="0"/>
                                  <a:sym typeface="Symbol" pitchFamily="18" charset="2"/>
                                </a:rPr>
                              </m:ctrlPr>
                            </m:dPr>
                            <m:e>
                              <m:r>
                                <a:rPr lang="en-US" altLang="hu-HU" sz="1600" i="1">
                                  <a:latin typeface="Cambria Math"/>
                                  <a:cs typeface="Times New Roman" panose="02020603050405020304" pitchFamily="18" charset="0"/>
                                  <a:sym typeface="Symbol" pitchFamily="18" charset="2"/>
                                </a:rPr>
                                <m:t>𝑡</m:t>
                              </m:r>
                              <m:r>
                                <a:rPr lang="en-US" altLang="hu-HU" sz="1600" i="1">
                                  <a:latin typeface="Cambria Math"/>
                                  <a:cs typeface="Times New Roman" panose="02020603050405020304" pitchFamily="18" charset="0"/>
                                  <a:sym typeface="Symbol" pitchFamily="18" charset="2"/>
                                </a:rPr>
                                <m:t>−</m:t>
                              </m:r>
                              <m:sSub>
                                <m:sSubPr>
                                  <m:ctrlPr>
                                    <a:rPr lang="en-US" altLang="hu-HU" sz="1600" i="1">
                                      <a:latin typeface="Cambria Math"/>
                                      <a:cs typeface="Times New Roman" panose="02020603050405020304" pitchFamily="18" charset="0"/>
                                      <a:sym typeface="Symbol" pitchFamily="18" charset="2"/>
                                    </a:rPr>
                                  </m:ctrlPr>
                                </m:sSubPr>
                                <m:e>
                                  <m:r>
                                    <a:rPr lang="en-US" altLang="hu-HU" sz="1600" i="1">
                                      <a:latin typeface="Cambria Math"/>
                                      <a:cs typeface="Times New Roman" panose="02020603050405020304" pitchFamily="18" charset="0"/>
                                      <a:sym typeface="Symbol" pitchFamily="18" charset="2"/>
                                    </a:rPr>
                                    <m:t>𝑡</m:t>
                                  </m:r>
                                </m:e>
                                <m:sub>
                                  <m:r>
                                    <a:rPr lang="hu-HU" altLang="hu-HU" sz="1600" b="0" i="1" smtClean="0">
                                      <a:latin typeface="Cambria Math"/>
                                      <a:cs typeface="Times New Roman" panose="02020603050405020304" pitchFamily="18" charset="0"/>
                                      <a:sym typeface="Symbol" pitchFamily="18" charset="2"/>
                                    </a:rPr>
                                    <m:t>0</m:t>
                                  </m:r>
                                </m:sub>
                              </m:sSub>
                            </m:e>
                          </m:d>
                        </m:e>
                        <m:sup>
                          <m:r>
                            <a:rPr lang="en-US" altLang="hu-HU" sz="1600" i="1">
                              <a:latin typeface="Cambria Math"/>
                              <a:cs typeface="Times New Roman" panose="02020603050405020304" pitchFamily="18" charset="0"/>
                              <a:sym typeface="Symbol" pitchFamily="18" charset="2"/>
                            </a:rPr>
                            <m:t>2</m:t>
                          </m:r>
                        </m:sup>
                      </m:sSup>
                      <m:r>
                        <a:rPr lang="en-US" altLang="hu-HU" sz="1600" i="1">
                          <a:latin typeface="Cambria Math"/>
                          <a:cs typeface="Times New Roman" panose="02020603050405020304" pitchFamily="18" charset="0"/>
                          <a:sym typeface="Symbol" pitchFamily="18" charset="2"/>
                        </a:rPr>
                        <m:t>+</m:t>
                      </m:r>
                      <m:sSub>
                        <m:sSubPr>
                          <m:ctrlPr>
                            <a:rPr lang="en-US" altLang="hu-HU" sz="1600" i="1">
                              <a:latin typeface="Cambria Math"/>
                              <a:cs typeface="Times New Roman" panose="02020603050405020304" pitchFamily="18" charset="0"/>
                              <a:sym typeface="Symbol" pitchFamily="18" charset="2"/>
                            </a:rPr>
                          </m:ctrlPr>
                        </m:sSubPr>
                        <m:e>
                          <m:r>
                            <a:rPr lang="en-US" altLang="hu-HU" sz="1600" b="1" i="1">
                              <a:latin typeface="Cambria Math"/>
                              <a:cs typeface="Times New Roman" panose="02020603050405020304" pitchFamily="18" charset="0"/>
                              <a:sym typeface="Symbol" pitchFamily="18" charset="2"/>
                            </a:rPr>
                            <m:t>𝒂</m:t>
                          </m:r>
                        </m:e>
                        <m:sub>
                          <m:r>
                            <a:rPr lang="en-US" altLang="hu-HU" sz="1600" i="1">
                              <a:latin typeface="Cambria Math"/>
                              <a:cs typeface="Times New Roman" panose="02020603050405020304" pitchFamily="18" charset="0"/>
                              <a:sym typeface="Symbol" pitchFamily="18" charset="2"/>
                            </a:rPr>
                            <m:t>1</m:t>
                          </m:r>
                        </m:sub>
                      </m:sSub>
                      <m:d>
                        <m:dPr>
                          <m:ctrlPr>
                            <a:rPr lang="en-US" altLang="hu-HU" sz="1600" i="1">
                              <a:latin typeface="Cambria Math"/>
                              <a:cs typeface="Times New Roman" panose="02020603050405020304" pitchFamily="18" charset="0"/>
                              <a:sym typeface="Symbol" pitchFamily="18" charset="2"/>
                            </a:rPr>
                          </m:ctrlPr>
                        </m:dPr>
                        <m:e>
                          <m:r>
                            <a:rPr lang="en-US" altLang="hu-HU" sz="1600" i="1">
                              <a:latin typeface="Cambria Math"/>
                              <a:cs typeface="Times New Roman" panose="02020603050405020304" pitchFamily="18" charset="0"/>
                              <a:sym typeface="Symbol" pitchFamily="18" charset="2"/>
                            </a:rPr>
                            <m:t>𝑡</m:t>
                          </m:r>
                          <m:r>
                            <a:rPr lang="en-US" altLang="hu-HU" sz="1600" i="1">
                              <a:latin typeface="Cambria Math"/>
                              <a:cs typeface="Times New Roman" panose="02020603050405020304" pitchFamily="18" charset="0"/>
                              <a:sym typeface="Symbol" pitchFamily="18" charset="2"/>
                            </a:rPr>
                            <m:t>−</m:t>
                          </m:r>
                          <m:sSub>
                            <m:sSubPr>
                              <m:ctrlPr>
                                <a:rPr lang="en-US" altLang="hu-HU" sz="1600" i="1">
                                  <a:latin typeface="Cambria Math"/>
                                  <a:cs typeface="Times New Roman" panose="02020603050405020304" pitchFamily="18" charset="0"/>
                                  <a:sym typeface="Symbol" pitchFamily="18" charset="2"/>
                                </a:rPr>
                              </m:ctrlPr>
                            </m:sSubPr>
                            <m:e>
                              <m:r>
                                <a:rPr lang="en-US" altLang="hu-HU" sz="1600" i="1">
                                  <a:latin typeface="Cambria Math"/>
                                  <a:cs typeface="Times New Roman" panose="02020603050405020304" pitchFamily="18" charset="0"/>
                                  <a:sym typeface="Symbol" pitchFamily="18" charset="2"/>
                                </a:rPr>
                                <m:t>𝑡</m:t>
                              </m:r>
                            </m:e>
                            <m:sub>
                              <m:r>
                                <a:rPr lang="hu-HU" altLang="hu-HU" sz="1600" b="0" i="1" smtClean="0">
                                  <a:latin typeface="Cambria Math"/>
                                  <a:cs typeface="Times New Roman" panose="02020603050405020304" pitchFamily="18" charset="0"/>
                                  <a:sym typeface="Symbol" pitchFamily="18" charset="2"/>
                                </a:rPr>
                                <m:t>0</m:t>
                              </m:r>
                            </m:sub>
                          </m:sSub>
                        </m:e>
                      </m:d>
                      <m:r>
                        <a:rPr lang="en-US" altLang="hu-HU" sz="1600" i="1">
                          <a:latin typeface="Cambria Math"/>
                          <a:cs typeface="Times New Roman" panose="02020603050405020304" pitchFamily="18" charset="0"/>
                          <a:sym typeface="Symbol" pitchFamily="18" charset="2"/>
                        </a:rPr>
                        <m:t>+</m:t>
                      </m:r>
                      <m:sSub>
                        <m:sSubPr>
                          <m:ctrlPr>
                            <a:rPr lang="en-US" altLang="hu-HU" sz="1600" i="1">
                              <a:latin typeface="Cambria Math"/>
                              <a:cs typeface="Times New Roman" panose="02020603050405020304" pitchFamily="18" charset="0"/>
                              <a:sym typeface="Symbol" pitchFamily="18" charset="2"/>
                            </a:rPr>
                          </m:ctrlPr>
                        </m:sSubPr>
                        <m:e>
                          <m:r>
                            <a:rPr lang="en-US" altLang="hu-HU" sz="1600" b="1" i="1">
                              <a:latin typeface="Cambria Math"/>
                              <a:cs typeface="Times New Roman" panose="02020603050405020304" pitchFamily="18" charset="0"/>
                              <a:sym typeface="Symbol" pitchFamily="18" charset="2"/>
                            </a:rPr>
                            <m:t>𝒂</m:t>
                          </m:r>
                        </m:e>
                        <m:sub>
                          <m:r>
                            <a:rPr lang="en-US" altLang="hu-HU" sz="1600" i="1">
                              <a:latin typeface="Cambria Math"/>
                              <a:cs typeface="Times New Roman" panose="02020603050405020304" pitchFamily="18" charset="0"/>
                              <a:sym typeface="Symbol" pitchFamily="18" charset="2"/>
                            </a:rPr>
                            <m:t>0</m:t>
                          </m:r>
                        </m:sub>
                      </m:sSub>
                    </m:oMath>
                  </m:oMathPara>
                </a14:m>
                <a:endParaRPr lang="en-US" sz="1600" dirty="0"/>
              </a:p>
            </p:txBody>
          </p:sp>
        </mc:Choice>
        <mc:Fallback xmlns="">
          <p:sp>
            <p:nvSpPr>
              <p:cNvPr id="7" name="Téglalap 6"/>
              <p:cNvSpPr>
                <a:spLocks noRot="1" noChangeAspect="1" noMove="1" noResize="1" noEditPoints="1" noAdjustHandles="1" noChangeArrowheads="1" noChangeShapeType="1" noTextEdit="1"/>
              </p:cNvSpPr>
              <p:nvPr/>
            </p:nvSpPr>
            <p:spPr>
              <a:xfrm>
                <a:off x="827584" y="2528771"/>
                <a:ext cx="4644515" cy="338554"/>
              </a:xfrm>
              <a:prstGeom prst="rect">
                <a:avLst/>
              </a:prstGeom>
              <a:blipFill rotWithShape="1">
                <a:blip r:embed="rId5"/>
                <a:stretch>
                  <a:fillRect/>
                </a:stretch>
              </a:blipFill>
              <a:ln>
                <a:solidFill>
                  <a:schemeClr val="tx1"/>
                </a:solidFill>
              </a:ln>
            </p:spPr>
            <p:txBody>
              <a:bodyPr/>
              <a:lstStyle/>
              <a:p>
                <a:r>
                  <a:rPr lang="en-US">
                    <a:noFill/>
                  </a:rPr>
                  <a:t> </a:t>
                </a:r>
              </a:p>
            </p:txBody>
          </p:sp>
        </mc:Fallback>
      </mc:AlternateContent>
      <p:sp>
        <p:nvSpPr>
          <p:cNvPr id="5" name="Jobbra nyíl 30"/>
          <p:cNvSpPr>
            <a:spLocks noChangeArrowheads="1"/>
          </p:cNvSpPr>
          <p:nvPr/>
        </p:nvSpPr>
        <p:spPr bwMode="auto">
          <a:xfrm rot="10800000">
            <a:off x="5400094" y="1836949"/>
            <a:ext cx="612067" cy="410765"/>
          </a:xfrm>
          <a:prstGeom prst="rightArrow">
            <a:avLst>
              <a:gd name="adj1" fmla="val 50000"/>
              <a:gd name="adj2" fmla="val 49869"/>
            </a:avLst>
          </a:prstGeom>
          <a:solidFill>
            <a:schemeClr val="bg1">
              <a:lumMod val="95000"/>
            </a:schemeClr>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mc:AlternateContent xmlns:mc="http://schemas.openxmlformats.org/markup-compatibility/2006" xmlns:a14="http://schemas.microsoft.com/office/drawing/2010/main">
        <mc:Choice Requires="a14">
          <p:sp>
            <p:nvSpPr>
              <p:cNvPr id="38" name="Szövegdoboz 37"/>
              <p:cNvSpPr txBox="1"/>
              <p:nvPr/>
            </p:nvSpPr>
            <p:spPr>
              <a:xfrm>
                <a:off x="5868144" y="1799665"/>
                <a:ext cx="3174393" cy="1377428"/>
              </a:xfrm>
              <a:prstGeom prst="rect">
                <a:avLst/>
              </a:prstGeom>
              <a:solidFill>
                <a:schemeClr val="bg1">
                  <a:lumMod val="95000"/>
                </a:schemeClr>
              </a:solidFill>
              <a:ln>
                <a:solidFill>
                  <a:schemeClr val="tx1"/>
                </a:solidFill>
              </a:ln>
            </p:spPr>
            <p:txBody>
              <a:bodyPr wrap="square" rtlCol="0">
                <a:spAutoFit/>
              </a:bodyPr>
              <a:lstStyle/>
              <a:p>
                <a:pPr algn="l"/>
                <a14:m>
                  <m:oMath xmlns:m="http://schemas.openxmlformats.org/officeDocument/2006/math">
                    <m:sSub>
                      <m:sSubPr>
                        <m:ctrlPr>
                          <a:rPr lang="en-US" altLang="hu-HU" sz="1600" i="1" smtClean="0">
                            <a:latin typeface="Cambria Math"/>
                            <a:cs typeface="Times New Roman" panose="02020603050405020304" pitchFamily="18" charset="0"/>
                            <a:sym typeface="Symbol" pitchFamily="18" charset="2"/>
                          </a:rPr>
                        </m:ctrlPr>
                      </m:sSubPr>
                      <m:e>
                        <m:r>
                          <a:rPr lang="en-US" altLang="hu-HU" sz="1600" b="1" i="1">
                            <a:latin typeface="Cambria Math"/>
                            <a:cs typeface="Times New Roman" panose="02020603050405020304" pitchFamily="18" charset="0"/>
                            <a:sym typeface="Symbol" pitchFamily="18" charset="2"/>
                          </a:rPr>
                          <m:t>𝒂</m:t>
                        </m:r>
                      </m:e>
                      <m:sub>
                        <m:r>
                          <a:rPr lang="en-US" altLang="hu-HU" sz="1600" i="1">
                            <a:latin typeface="Cambria Math"/>
                            <a:cs typeface="Times New Roman" panose="02020603050405020304" pitchFamily="18" charset="0"/>
                            <a:sym typeface="Symbol" pitchFamily="18" charset="2"/>
                          </a:rPr>
                          <m:t>0</m:t>
                        </m:r>
                      </m:sub>
                    </m:sSub>
                    <m:r>
                      <a:rPr lang="en-US" altLang="hu-HU" sz="1600" i="1">
                        <a:latin typeface="Cambria Math"/>
                        <a:cs typeface="Times New Roman" panose="02020603050405020304" pitchFamily="18" charset="0"/>
                        <a:sym typeface="Symbol" pitchFamily="18" charset="2"/>
                      </a:rPr>
                      <m:t>=</m:t>
                    </m:r>
                    <m:sSub>
                      <m:sSubPr>
                        <m:ctrlPr>
                          <a:rPr lang="en-US" altLang="hu-HU" sz="1600" i="1" smtClean="0">
                            <a:solidFill>
                              <a:schemeClr val="tx1"/>
                            </a:solidFill>
                            <a:latin typeface="Cambria Math"/>
                            <a:cs typeface="Times New Roman" panose="02020603050405020304" pitchFamily="18" charset="0"/>
                            <a:sym typeface="Symbol" pitchFamily="18" charset="2"/>
                          </a:rPr>
                        </m:ctrlPr>
                      </m:sSubPr>
                      <m:e>
                        <m:r>
                          <a:rPr lang="en-US" altLang="hu-HU" sz="1600" b="1" i="1">
                            <a:solidFill>
                              <a:schemeClr val="tx1"/>
                            </a:solidFill>
                            <a:latin typeface="Cambria Math"/>
                            <a:cs typeface="Times New Roman" panose="02020603050405020304" pitchFamily="18" charset="0"/>
                            <a:sym typeface="Symbol" pitchFamily="18" charset="2"/>
                          </a:rPr>
                          <m:t>𝒑</m:t>
                        </m:r>
                      </m:e>
                      <m:sub>
                        <m:r>
                          <a:rPr lang="en-US" altLang="hu-HU" sz="1600" i="1">
                            <a:solidFill>
                              <a:schemeClr val="tx1"/>
                            </a:solidFill>
                            <a:latin typeface="Cambria Math"/>
                            <a:cs typeface="Times New Roman" panose="02020603050405020304" pitchFamily="18" charset="0"/>
                            <a:sym typeface="Symbol" pitchFamily="18" charset="2"/>
                          </a:rPr>
                          <m:t>𝑖</m:t>
                        </m:r>
                      </m:sub>
                    </m:sSub>
                  </m:oMath>
                </a14:m>
                <a:r>
                  <a:rPr lang="hu-HU" sz="1600" dirty="0" smtClean="0"/>
                  <a:t> ,  </a:t>
                </a:r>
                <a14:m>
                  <m:oMath xmlns:m="http://schemas.openxmlformats.org/officeDocument/2006/math">
                    <m:sSub>
                      <m:sSubPr>
                        <m:ctrlPr>
                          <a:rPr lang="en-US" altLang="hu-HU" sz="1600" i="1" smtClean="0">
                            <a:solidFill>
                              <a:schemeClr val="tx1"/>
                            </a:solidFill>
                            <a:latin typeface="Cambria Math"/>
                            <a:cs typeface="Times New Roman" panose="02020603050405020304" pitchFamily="18" charset="0"/>
                            <a:sym typeface="Symbol" pitchFamily="18" charset="2"/>
                          </a:rPr>
                        </m:ctrlPr>
                      </m:sSubPr>
                      <m:e>
                        <m:r>
                          <a:rPr lang="en-US" altLang="hu-HU" sz="1600" b="1" i="1">
                            <a:solidFill>
                              <a:schemeClr val="tx1"/>
                            </a:solidFill>
                            <a:latin typeface="Cambria Math"/>
                            <a:cs typeface="Times New Roman" panose="02020603050405020304" pitchFamily="18" charset="0"/>
                            <a:sym typeface="Symbol" pitchFamily="18" charset="2"/>
                          </a:rPr>
                          <m:t>𝒂</m:t>
                        </m:r>
                      </m:e>
                      <m:sub>
                        <m:r>
                          <a:rPr lang="en-US" altLang="hu-HU" sz="1600" i="1">
                            <a:solidFill>
                              <a:schemeClr val="tx1"/>
                            </a:solidFill>
                            <a:latin typeface="Cambria Math"/>
                            <a:cs typeface="Times New Roman" panose="02020603050405020304" pitchFamily="18" charset="0"/>
                            <a:sym typeface="Symbol" pitchFamily="18" charset="2"/>
                          </a:rPr>
                          <m:t>1</m:t>
                        </m:r>
                      </m:sub>
                    </m:sSub>
                    <m:r>
                      <a:rPr lang="en-US" altLang="hu-HU" sz="1600" i="1">
                        <a:solidFill>
                          <a:schemeClr val="tx1"/>
                        </a:solidFill>
                        <a:latin typeface="Cambria Math"/>
                        <a:cs typeface="Times New Roman" panose="02020603050405020304" pitchFamily="18" charset="0"/>
                        <a:sym typeface="Symbol" pitchFamily="18" charset="2"/>
                      </a:rPr>
                      <m:t>=</m:t>
                    </m:r>
                    <m:sSub>
                      <m:sSubPr>
                        <m:ctrlPr>
                          <a:rPr lang="en-US" altLang="hu-HU" sz="1600" i="1">
                            <a:solidFill>
                              <a:schemeClr val="tx1"/>
                            </a:solidFill>
                            <a:latin typeface="Cambria Math"/>
                            <a:cs typeface="Times New Roman" panose="02020603050405020304" pitchFamily="18" charset="0"/>
                            <a:sym typeface="Symbol" pitchFamily="18" charset="2"/>
                          </a:rPr>
                        </m:ctrlPr>
                      </m:sSubPr>
                      <m:e>
                        <m:r>
                          <a:rPr lang="en-US" altLang="hu-HU" sz="1600" b="1" i="1">
                            <a:solidFill>
                              <a:schemeClr val="tx1"/>
                            </a:solidFill>
                            <a:latin typeface="Cambria Math"/>
                            <a:cs typeface="Times New Roman" panose="02020603050405020304" pitchFamily="18" charset="0"/>
                            <a:sym typeface="Symbol" pitchFamily="18" charset="2"/>
                          </a:rPr>
                          <m:t>𝒗</m:t>
                        </m:r>
                      </m:e>
                      <m:sub>
                        <m:r>
                          <a:rPr lang="en-US" altLang="hu-HU" sz="1600" i="1">
                            <a:solidFill>
                              <a:schemeClr val="tx1"/>
                            </a:solidFill>
                            <a:latin typeface="Cambria Math"/>
                            <a:cs typeface="Times New Roman" panose="02020603050405020304" pitchFamily="18" charset="0"/>
                            <a:sym typeface="Symbol" pitchFamily="18" charset="2"/>
                          </a:rPr>
                          <m:t>𝑖</m:t>
                        </m:r>
                      </m:sub>
                    </m:sSub>
                  </m:oMath>
                </a14:m>
                <a:endParaRPr lang="en-US" sz="1600" dirty="0"/>
              </a:p>
              <a:p>
                <a:pPr algn="l">
                  <a:spcBef>
                    <a:spcPts val="1200"/>
                  </a:spcBef>
                  <a:buClr>
                    <a:schemeClr val="accent2"/>
                  </a:buClr>
                  <a:buSzPct val="75000"/>
                  <a:defRPr/>
                </a:pPr>
                <a14:m>
                  <m:oMathPara xmlns:m="http://schemas.openxmlformats.org/officeDocument/2006/math">
                    <m:oMathParaPr>
                      <m:jc m:val="left"/>
                    </m:oMathParaPr>
                    <m:oMath xmlns:m="http://schemas.openxmlformats.org/officeDocument/2006/math">
                      <m:sSub>
                        <m:sSubPr>
                          <m:ctrlPr>
                            <a:rPr lang="en-US" altLang="hu-HU" sz="1600" i="1">
                              <a:latin typeface="Cambria Math"/>
                              <a:cs typeface="Times New Roman" panose="02020603050405020304" pitchFamily="18" charset="0"/>
                              <a:sym typeface="Symbol" pitchFamily="18" charset="2"/>
                            </a:rPr>
                          </m:ctrlPr>
                        </m:sSubPr>
                        <m:e>
                          <m:r>
                            <a:rPr lang="en-US" altLang="hu-HU" sz="1600" b="1" i="1">
                              <a:latin typeface="Cambria Math"/>
                              <a:cs typeface="Times New Roman" panose="02020603050405020304" pitchFamily="18" charset="0"/>
                              <a:sym typeface="Symbol" pitchFamily="18" charset="2"/>
                            </a:rPr>
                            <m:t>𝒂</m:t>
                          </m:r>
                        </m:e>
                        <m:sub>
                          <m:r>
                            <a:rPr lang="en-US" altLang="hu-HU" sz="1600" b="0" i="1" smtClean="0">
                              <a:latin typeface="Cambria Math"/>
                              <a:cs typeface="Times New Roman" panose="02020603050405020304" pitchFamily="18" charset="0"/>
                              <a:sym typeface="Symbol" pitchFamily="18" charset="2"/>
                            </a:rPr>
                            <m:t>2</m:t>
                          </m:r>
                        </m:sub>
                      </m:sSub>
                      <m:r>
                        <a:rPr lang="en-US" altLang="hu-HU" sz="1600" i="1">
                          <a:latin typeface="Cambria Math"/>
                          <a:cs typeface="Times New Roman" panose="02020603050405020304" pitchFamily="18" charset="0"/>
                          <a:sym typeface="Symbol" pitchFamily="18" charset="2"/>
                        </a:rPr>
                        <m:t>=</m:t>
                      </m:r>
                      <m:f>
                        <m:fPr>
                          <m:ctrlPr>
                            <a:rPr lang="en-US" altLang="hu-HU" sz="1600" i="1" smtClean="0">
                              <a:solidFill>
                                <a:schemeClr val="tx1"/>
                              </a:solidFill>
                              <a:latin typeface="Cambria Math"/>
                              <a:cs typeface="Times New Roman" panose="02020603050405020304" pitchFamily="18" charset="0"/>
                              <a:sym typeface="Symbol" pitchFamily="18" charset="2"/>
                            </a:rPr>
                          </m:ctrlPr>
                        </m:fPr>
                        <m:num>
                          <m:r>
                            <a:rPr lang="en-US" altLang="hu-HU" sz="1600" b="0" i="1" smtClean="0">
                              <a:solidFill>
                                <a:schemeClr val="tx1"/>
                              </a:solidFill>
                              <a:latin typeface="Cambria Math"/>
                              <a:cs typeface="Times New Roman" panose="02020603050405020304" pitchFamily="18" charset="0"/>
                              <a:sym typeface="Symbol" pitchFamily="18" charset="2"/>
                            </a:rPr>
                            <m:t>3</m:t>
                          </m:r>
                          <m:d>
                            <m:dPr>
                              <m:ctrlPr>
                                <a:rPr lang="en-US" altLang="hu-HU" sz="1600" b="0" i="1" smtClean="0">
                                  <a:solidFill>
                                    <a:schemeClr val="tx1"/>
                                  </a:solidFill>
                                  <a:latin typeface="Cambria Math"/>
                                  <a:cs typeface="Times New Roman" panose="02020603050405020304" pitchFamily="18" charset="0"/>
                                  <a:sym typeface="Symbol" pitchFamily="18" charset="2"/>
                                </a:rPr>
                              </m:ctrlPr>
                            </m:dPr>
                            <m:e>
                              <m:sSub>
                                <m:sSubPr>
                                  <m:ctrlPr>
                                    <a:rPr lang="en-US" altLang="hu-HU" sz="1600" i="1">
                                      <a:solidFill>
                                        <a:schemeClr val="tx1"/>
                                      </a:solidFill>
                                      <a:latin typeface="Cambria Math"/>
                                      <a:cs typeface="Times New Roman" panose="02020603050405020304" pitchFamily="18" charset="0"/>
                                      <a:sym typeface="Symbol" pitchFamily="18" charset="2"/>
                                    </a:rPr>
                                  </m:ctrlPr>
                                </m:sSubPr>
                                <m:e>
                                  <m:r>
                                    <a:rPr lang="en-US" altLang="hu-HU" sz="1600" b="1" i="1">
                                      <a:solidFill>
                                        <a:schemeClr val="tx1"/>
                                      </a:solidFill>
                                      <a:latin typeface="Cambria Math"/>
                                      <a:cs typeface="Times New Roman" panose="02020603050405020304" pitchFamily="18" charset="0"/>
                                      <a:sym typeface="Symbol" pitchFamily="18" charset="2"/>
                                    </a:rPr>
                                    <m:t>𝒑</m:t>
                                  </m:r>
                                </m:e>
                                <m:sub>
                                  <m:r>
                                    <a:rPr lang="en-US" altLang="hu-HU" sz="1600" i="1">
                                      <a:solidFill>
                                        <a:schemeClr val="tx1"/>
                                      </a:solidFill>
                                      <a:latin typeface="Cambria Math"/>
                                      <a:cs typeface="Times New Roman" panose="02020603050405020304" pitchFamily="18" charset="0"/>
                                      <a:sym typeface="Symbol" pitchFamily="18" charset="2"/>
                                    </a:rPr>
                                    <m:t>𝑖</m:t>
                                  </m:r>
                                  <m:r>
                                    <a:rPr lang="en-US" altLang="hu-HU" sz="1600" i="1">
                                      <a:solidFill>
                                        <a:schemeClr val="tx1"/>
                                      </a:solidFill>
                                      <a:latin typeface="Cambria Math"/>
                                      <a:cs typeface="Times New Roman" panose="02020603050405020304" pitchFamily="18" charset="0"/>
                                      <a:sym typeface="Symbol" pitchFamily="18" charset="2"/>
                                    </a:rPr>
                                    <m:t>+1</m:t>
                                  </m:r>
                                </m:sub>
                              </m:sSub>
                              <m:r>
                                <a:rPr lang="en-US" altLang="hu-HU" sz="1600" b="0" i="1" smtClean="0">
                                  <a:solidFill>
                                    <a:schemeClr val="tx1"/>
                                  </a:solidFill>
                                  <a:latin typeface="Cambria Math"/>
                                  <a:cs typeface="Times New Roman" panose="02020603050405020304" pitchFamily="18" charset="0"/>
                                  <a:sym typeface="Symbol" pitchFamily="18" charset="2"/>
                                </a:rPr>
                                <m:t>−</m:t>
                              </m:r>
                              <m:sSub>
                                <m:sSubPr>
                                  <m:ctrlPr>
                                    <a:rPr lang="en-US" altLang="hu-HU" sz="1600" i="1">
                                      <a:solidFill>
                                        <a:schemeClr val="tx1"/>
                                      </a:solidFill>
                                      <a:latin typeface="Cambria Math"/>
                                      <a:cs typeface="Times New Roman" panose="02020603050405020304" pitchFamily="18" charset="0"/>
                                      <a:sym typeface="Symbol" pitchFamily="18" charset="2"/>
                                    </a:rPr>
                                  </m:ctrlPr>
                                </m:sSubPr>
                                <m:e>
                                  <m:r>
                                    <a:rPr lang="en-US" altLang="hu-HU" sz="1600" b="1" i="1">
                                      <a:solidFill>
                                        <a:schemeClr val="tx1"/>
                                      </a:solidFill>
                                      <a:latin typeface="Cambria Math"/>
                                      <a:cs typeface="Times New Roman" panose="02020603050405020304" pitchFamily="18" charset="0"/>
                                      <a:sym typeface="Symbol" pitchFamily="18" charset="2"/>
                                    </a:rPr>
                                    <m:t>𝒑</m:t>
                                  </m:r>
                                </m:e>
                                <m:sub>
                                  <m:r>
                                    <a:rPr lang="en-US" altLang="hu-HU" sz="1600" i="1">
                                      <a:solidFill>
                                        <a:schemeClr val="tx1"/>
                                      </a:solidFill>
                                      <a:latin typeface="Cambria Math"/>
                                      <a:cs typeface="Times New Roman" panose="02020603050405020304" pitchFamily="18" charset="0"/>
                                      <a:sym typeface="Symbol" pitchFamily="18" charset="2"/>
                                    </a:rPr>
                                    <m:t>𝑖</m:t>
                                  </m:r>
                                </m:sub>
                              </m:sSub>
                            </m:e>
                          </m:d>
                        </m:num>
                        <m:den>
                          <m:sSup>
                            <m:sSupPr>
                              <m:ctrlPr>
                                <a:rPr lang="en-US" altLang="hu-HU" sz="1600" i="1" smtClean="0">
                                  <a:solidFill>
                                    <a:schemeClr val="tx1"/>
                                  </a:solidFill>
                                  <a:latin typeface="Cambria Math"/>
                                  <a:cs typeface="Times New Roman" panose="02020603050405020304" pitchFamily="18" charset="0"/>
                                  <a:sym typeface="Symbol" pitchFamily="18" charset="2"/>
                                </a:rPr>
                              </m:ctrlPr>
                            </m:sSupPr>
                            <m:e>
                              <m:d>
                                <m:dPr>
                                  <m:ctrlPr>
                                    <a:rPr lang="en-US" altLang="hu-HU" sz="1600" i="1">
                                      <a:solidFill>
                                        <a:schemeClr val="tx1"/>
                                      </a:solidFill>
                                      <a:latin typeface="Cambria Math"/>
                                      <a:cs typeface="Times New Roman" panose="02020603050405020304" pitchFamily="18" charset="0"/>
                                      <a:sym typeface="Symbol" pitchFamily="18" charset="2"/>
                                    </a:rPr>
                                  </m:ctrlPr>
                                </m:dPr>
                                <m:e>
                                  <m:sSub>
                                    <m:sSubPr>
                                      <m:ctrlPr>
                                        <a:rPr lang="en-US" altLang="hu-HU" sz="1600" i="1">
                                          <a:solidFill>
                                            <a:schemeClr val="tx1"/>
                                          </a:solidFill>
                                          <a:latin typeface="Cambria Math"/>
                                          <a:cs typeface="Times New Roman" panose="02020603050405020304" pitchFamily="18" charset="0"/>
                                          <a:sym typeface="Symbol" pitchFamily="18" charset="2"/>
                                        </a:rPr>
                                      </m:ctrlPr>
                                    </m:sSubPr>
                                    <m:e>
                                      <m:r>
                                        <a:rPr lang="en-US" altLang="hu-HU" sz="1600" b="0" i="1" smtClean="0">
                                          <a:solidFill>
                                            <a:schemeClr val="tx1"/>
                                          </a:solidFill>
                                          <a:latin typeface="Cambria Math"/>
                                          <a:cs typeface="Times New Roman" panose="02020603050405020304" pitchFamily="18" charset="0"/>
                                          <a:sym typeface="Symbol" pitchFamily="18" charset="2"/>
                                        </a:rPr>
                                        <m:t>𝑡</m:t>
                                      </m:r>
                                    </m:e>
                                    <m:sub>
                                      <m:r>
                                        <a:rPr lang="en-US" altLang="hu-HU" sz="1600" b="0" i="1">
                                          <a:solidFill>
                                            <a:schemeClr val="tx1"/>
                                          </a:solidFill>
                                          <a:latin typeface="Cambria Math"/>
                                          <a:cs typeface="Times New Roman" panose="02020603050405020304" pitchFamily="18" charset="0"/>
                                          <a:sym typeface="Symbol" pitchFamily="18" charset="2"/>
                                        </a:rPr>
                                        <m:t>𝑖</m:t>
                                      </m:r>
                                      <m:r>
                                        <a:rPr lang="en-US" altLang="hu-HU" sz="1600" b="0" i="1">
                                          <a:solidFill>
                                            <a:schemeClr val="tx1"/>
                                          </a:solidFill>
                                          <a:latin typeface="Cambria Math"/>
                                          <a:cs typeface="Times New Roman" panose="02020603050405020304" pitchFamily="18" charset="0"/>
                                          <a:sym typeface="Symbol" pitchFamily="18" charset="2"/>
                                        </a:rPr>
                                        <m:t>+1</m:t>
                                      </m:r>
                                    </m:sub>
                                  </m:sSub>
                                  <m:r>
                                    <a:rPr lang="en-US" altLang="hu-HU" sz="1600" b="0" i="1">
                                      <a:solidFill>
                                        <a:schemeClr val="tx1"/>
                                      </a:solidFill>
                                      <a:latin typeface="Cambria Math"/>
                                      <a:cs typeface="Times New Roman" panose="02020603050405020304" pitchFamily="18" charset="0"/>
                                      <a:sym typeface="Symbol" pitchFamily="18" charset="2"/>
                                    </a:rPr>
                                    <m:t>−</m:t>
                                  </m:r>
                                  <m:sSub>
                                    <m:sSubPr>
                                      <m:ctrlPr>
                                        <a:rPr lang="en-US" altLang="hu-HU" sz="1600" i="1">
                                          <a:solidFill>
                                            <a:schemeClr val="tx1"/>
                                          </a:solidFill>
                                          <a:latin typeface="Cambria Math"/>
                                          <a:cs typeface="Times New Roman" panose="02020603050405020304" pitchFamily="18" charset="0"/>
                                          <a:sym typeface="Symbol" pitchFamily="18" charset="2"/>
                                        </a:rPr>
                                      </m:ctrlPr>
                                    </m:sSubPr>
                                    <m:e>
                                      <m:r>
                                        <a:rPr lang="en-US" altLang="hu-HU" sz="1600" b="0" i="1" smtClean="0">
                                          <a:solidFill>
                                            <a:schemeClr val="tx1"/>
                                          </a:solidFill>
                                          <a:latin typeface="Cambria Math"/>
                                          <a:cs typeface="Times New Roman" panose="02020603050405020304" pitchFamily="18" charset="0"/>
                                          <a:sym typeface="Symbol" pitchFamily="18" charset="2"/>
                                        </a:rPr>
                                        <m:t>𝑡</m:t>
                                      </m:r>
                                    </m:e>
                                    <m:sub>
                                      <m:r>
                                        <a:rPr lang="en-US" altLang="hu-HU" sz="1600" b="0" i="1">
                                          <a:solidFill>
                                            <a:schemeClr val="tx1"/>
                                          </a:solidFill>
                                          <a:latin typeface="Cambria Math"/>
                                          <a:cs typeface="Times New Roman" panose="02020603050405020304" pitchFamily="18" charset="0"/>
                                          <a:sym typeface="Symbol" pitchFamily="18" charset="2"/>
                                        </a:rPr>
                                        <m:t>𝑖</m:t>
                                      </m:r>
                                    </m:sub>
                                  </m:sSub>
                                </m:e>
                              </m:d>
                            </m:e>
                            <m:sup>
                              <m:r>
                                <a:rPr lang="en-US" altLang="hu-HU" sz="1600" i="1" smtClean="0">
                                  <a:solidFill>
                                    <a:schemeClr val="tx1"/>
                                  </a:solidFill>
                                  <a:latin typeface="Cambria Math"/>
                                  <a:cs typeface="Times New Roman" panose="02020603050405020304" pitchFamily="18" charset="0"/>
                                  <a:sym typeface="Symbol" pitchFamily="18" charset="2"/>
                                </a:rPr>
                                <m:t>2</m:t>
                              </m:r>
                            </m:sup>
                          </m:sSup>
                        </m:den>
                      </m:f>
                      <m:r>
                        <a:rPr lang="en-US" altLang="hu-HU" sz="1600" b="0" i="1" smtClean="0">
                          <a:solidFill>
                            <a:schemeClr val="tx1"/>
                          </a:solidFill>
                          <a:latin typeface="Cambria Math"/>
                          <a:cs typeface="Times New Roman" panose="02020603050405020304" pitchFamily="18" charset="0"/>
                          <a:sym typeface="Symbol" pitchFamily="18" charset="2"/>
                        </a:rPr>
                        <m:t>−</m:t>
                      </m:r>
                      <m:f>
                        <m:fPr>
                          <m:ctrlPr>
                            <a:rPr lang="en-US" altLang="hu-HU" sz="1600" i="1">
                              <a:latin typeface="Cambria Math"/>
                              <a:cs typeface="Times New Roman" panose="02020603050405020304" pitchFamily="18" charset="0"/>
                              <a:sym typeface="Symbol" pitchFamily="18" charset="2"/>
                            </a:rPr>
                          </m:ctrlPr>
                        </m:fPr>
                        <m:num>
                          <m:d>
                            <m:dPr>
                              <m:ctrlPr>
                                <a:rPr lang="en-US" altLang="hu-HU" sz="1600" i="1">
                                  <a:latin typeface="Cambria Math"/>
                                  <a:cs typeface="Times New Roman" panose="02020603050405020304" pitchFamily="18" charset="0"/>
                                  <a:sym typeface="Symbol" pitchFamily="18" charset="2"/>
                                </a:rPr>
                              </m:ctrlPr>
                            </m:dPr>
                            <m:e>
                              <m:sSub>
                                <m:sSubPr>
                                  <m:ctrlPr>
                                    <a:rPr lang="en-US" altLang="hu-HU" sz="1600" i="1">
                                      <a:latin typeface="Cambria Math"/>
                                      <a:cs typeface="Times New Roman" panose="02020603050405020304" pitchFamily="18" charset="0"/>
                                      <a:sym typeface="Symbol" pitchFamily="18" charset="2"/>
                                    </a:rPr>
                                  </m:ctrlPr>
                                </m:sSubPr>
                                <m:e>
                                  <m:r>
                                    <a:rPr lang="en-US" altLang="hu-HU" sz="1600" b="1" i="1" smtClean="0">
                                      <a:latin typeface="Cambria Math"/>
                                      <a:cs typeface="Times New Roman" panose="02020603050405020304" pitchFamily="18" charset="0"/>
                                      <a:sym typeface="Symbol" pitchFamily="18" charset="2"/>
                                    </a:rPr>
                                    <m:t>𝒗</m:t>
                                  </m:r>
                                </m:e>
                                <m:sub>
                                  <m:r>
                                    <a:rPr lang="en-US" altLang="hu-HU" sz="1600" i="1">
                                      <a:latin typeface="Cambria Math"/>
                                      <a:cs typeface="Times New Roman" panose="02020603050405020304" pitchFamily="18" charset="0"/>
                                      <a:sym typeface="Symbol" pitchFamily="18" charset="2"/>
                                    </a:rPr>
                                    <m:t>𝑖</m:t>
                                  </m:r>
                                  <m:r>
                                    <a:rPr lang="en-US" altLang="hu-HU" sz="1600" i="1">
                                      <a:latin typeface="Cambria Math"/>
                                      <a:cs typeface="Times New Roman" panose="02020603050405020304" pitchFamily="18" charset="0"/>
                                      <a:sym typeface="Symbol" pitchFamily="18" charset="2"/>
                                    </a:rPr>
                                    <m:t>+1</m:t>
                                  </m:r>
                                </m:sub>
                              </m:sSub>
                              <m:r>
                                <a:rPr lang="en-US" altLang="hu-HU" sz="1600" b="0" i="1" smtClean="0">
                                  <a:latin typeface="Cambria Math"/>
                                  <a:cs typeface="Times New Roman" panose="02020603050405020304" pitchFamily="18" charset="0"/>
                                  <a:sym typeface="Symbol" pitchFamily="18" charset="2"/>
                                </a:rPr>
                                <m:t>+2</m:t>
                              </m:r>
                              <m:sSub>
                                <m:sSubPr>
                                  <m:ctrlPr>
                                    <a:rPr lang="en-US" altLang="hu-HU" sz="1600" i="1">
                                      <a:latin typeface="Cambria Math"/>
                                      <a:cs typeface="Times New Roman" panose="02020603050405020304" pitchFamily="18" charset="0"/>
                                      <a:sym typeface="Symbol" pitchFamily="18" charset="2"/>
                                    </a:rPr>
                                  </m:ctrlPr>
                                </m:sSubPr>
                                <m:e>
                                  <m:r>
                                    <a:rPr lang="en-US" altLang="hu-HU" sz="1600" b="1" i="1" smtClean="0">
                                      <a:latin typeface="Cambria Math"/>
                                      <a:cs typeface="Times New Roman" panose="02020603050405020304" pitchFamily="18" charset="0"/>
                                      <a:sym typeface="Symbol" pitchFamily="18" charset="2"/>
                                    </a:rPr>
                                    <m:t>𝒗</m:t>
                                  </m:r>
                                </m:e>
                                <m:sub>
                                  <m:r>
                                    <a:rPr lang="en-US" altLang="hu-HU" sz="1600" i="1">
                                      <a:latin typeface="Cambria Math"/>
                                      <a:cs typeface="Times New Roman" panose="02020603050405020304" pitchFamily="18" charset="0"/>
                                      <a:sym typeface="Symbol" pitchFamily="18" charset="2"/>
                                    </a:rPr>
                                    <m:t>𝑖</m:t>
                                  </m:r>
                                </m:sub>
                              </m:sSub>
                            </m:e>
                          </m:d>
                        </m:num>
                        <m:den>
                          <m:sSub>
                            <m:sSubPr>
                              <m:ctrlPr>
                                <a:rPr lang="en-US" altLang="hu-HU" sz="1600" i="1">
                                  <a:latin typeface="Cambria Math"/>
                                  <a:cs typeface="Times New Roman" panose="02020603050405020304" pitchFamily="18" charset="0"/>
                                  <a:sym typeface="Symbol" pitchFamily="18" charset="2"/>
                                </a:rPr>
                              </m:ctrlPr>
                            </m:sSubPr>
                            <m:e>
                              <m:r>
                                <a:rPr lang="en-US" altLang="hu-HU" sz="1600" i="1">
                                  <a:latin typeface="Cambria Math"/>
                                  <a:cs typeface="Times New Roman" panose="02020603050405020304" pitchFamily="18" charset="0"/>
                                  <a:sym typeface="Symbol" pitchFamily="18" charset="2"/>
                                </a:rPr>
                                <m:t>𝑡</m:t>
                              </m:r>
                            </m:e>
                            <m:sub>
                              <m:r>
                                <a:rPr lang="en-US" altLang="hu-HU" sz="1600" i="1">
                                  <a:latin typeface="Cambria Math"/>
                                  <a:cs typeface="Times New Roman" panose="02020603050405020304" pitchFamily="18" charset="0"/>
                                  <a:sym typeface="Symbol" pitchFamily="18" charset="2"/>
                                </a:rPr>
                                <m:t>𝑖</m:t>
                              </m:r>
                              <m:r>
                                <a:rPr lang="en-US" altLang="hu-HU" sz="1600" i="1">
                                  <a:latin typeface="Cambria Math"/>
                                  <a:cs typeface="Times New Roman" panose="02020603050405020304" pitchFamily="18" charset="0"/>
                                  <a:sym typeface="Symbol" pitchFamily="18" charset="2"/>
                                </a:rPr>
                                <m:t>+1</m:t>
                              </m:r>
                            </m:sub>
                          </m:sSub>
                          <m:r>
                            <a:rPr lang="en-US" altLang="hu-HU" sz="1600" i="1">
                              <a:latin typeface="Cambria Math"/>
                              <a:cs typeface="Times New Roman" panose="02020603050405020304" pitchFamily="18" charset="0"/>
                              <a:sym typeface="Symbol" pitchFamily="18" charset="2"/>
                            </a:rPr>
                            <m:t>−</m:t>
                          </m:r>
                          <m:sSub>
                            <m:sSubPr>
                              <m:ctrlPr>
                                <a:rPr lang="en-US" altLang="hu-HU" sz="1600" i="1">
                                  <a:latin typeface="Cambria Math"/>
                                  <a:cs typeface="Times New Roman" panose="02020603050405020304" pitchFamily="18" charset="0"/>
                                  <a:sym typeface="Symbol" pitchFamily="18" charset="2"/>
                                </a:rPr>
                              </m:ctrlPr>
                            </m:sSubPr>
                            <m:e>
                              <m:r>
                                <a:rPr lang="en-US" altLang="hu-HU" sz="1600" i="1">
                                  <a:latin typeface="Cambria Math"/>
                                  <a:cs typeface="Times New Roman" panose="02020603050405020304" pitchFamily="18" charset="0"/>
                                  <a:sym typeface="Symbol" pitchFamily="18" charset="2"/>
                                </a:rPr>
                                <m:t>𝑡</m:t>
                              </m:r>
                            </m:e>
                            <m:sub>
                              <m:r>
                                <a:rPr lang="en-US" altLang="hu-HU" sz="1600" i="1">
                                  <a:latin typeface="Cambria Math"/>
                                  <a:cs typeface="Times New Roman" panose="02020603050405020304" pitchFamily="18" charset="0"/>
                                  <a:sym typeface="Symbol" pitchFamily="18" charset="2"/>
                                </a:rPr>
                                <m:t>𝑖</m:t>
                              </m:r>
                            </m:sub>
                          </m:sSub>
                        </m:den>
                      </m:f>
                    </m:oMath>
                  </m:oMathPara>
                </a14:m>
                <a:endParaRPr lang="en-US" altLang="hu-HU" sz="1600" i="1" dirty="0" smtClean="0">
                  <a:latin typeface="Cambria Math"/>
                  <a:cs typeface="Times New Roman" panose="02020603050405020304" pitchFamily="18" charset="0"/>
                  <a:sym typeface="Symbol" pitchFamily="18" charset="2"/>
                </a:endParaRPr>
              </a:p>
              <a:p>
                <a:pPr algn="l">
                  <a:spcBef>
                    <a:spcPts val="1200"/>
                  </a:spcBef>
                  <a:buClr>
                    <a:schemeClr val="accent2"/>
                  </a:buClr>
                  <a:buSzPct val="75000"/>
                  <a:defRPr/>
                </a:pPr>
                <a14:m>
                  <m:oMathPara xmlns:m="http://schemas.openxmlformats.org/officeDocument/2006/math">
                    <m:oMathParaPr>
                      <m:jc m:val="left"/>
                    </m:oMathParaPr>
                    <m:oMath xmlns:m="http://schemas.openxmlformats.org/officeDocument/2006/math">
                      <m:sSub>
                        <m:sSubPr>
                          <m:ctrlPr>
                            <a:rPr lang="en-US" altLang="hu-HU" sz="1600" i="1">
                              <a:latin typeface="Cambria Math"/>
                              <a:cs typeface="Times New Roman" panose="02020603050405020304" pitchFamily="18" charset="0"/>
                              <a:sym typeface="Symbol" pitchFamily="18" charset="2"/>
                            </a:rPr>
                          </m:ctrlPr>
                        </m:sSubPr>
                        <m:e>
                          <m:r>
                            <a:rPr lang="en-US" altLang="hu-HU" sz="1600" b="1" i="1">
                              <a:latin typeface="Cambria Math"/>
                              <a:cs typeface="Times New Roman" panose="02020603050405020304" pitchFamily="18" charset="0"/>
                              <a:sym typeface="Symbol" pitchFamily="18" charset="2"/>
                            </a:rPr>
                            <m:t>𝒂</m:t>
                          </m:r>
                        </m:e>
                        <m:sub>
                          <m:r>
                            <a:rPr lang="en-US" altLang="hu-HU" sz="1600" b="0" i="1" smtClean="0">
                              <a:latin typeface="Cambria Math"/>
                              <a:cs typeface="Times New Roman" panose="02020603050405020304" pitchFamily="18" charset="0"/>
                              <a:sym typeface="Symbol" pitchFamily="18" charset="2"/>
                            </a:rPr>
                            <m:t>3</m:t>
                          </m:r>
                        </m:sub>
                      </m:sSub>
                      <m:r>
                        <a:rPr lang="en-US" altLang="hu-HU" sz="1600" i="1">
                          <a:latin typeface="Cambria Math"/>
                          <a:cs typeface="Times New Roman" panose="02020603050405020304" pitchFamily="18" charset="0"/>
                          <a:sym typeface="Symbol" pitchFamily="18" charset="2"/>
                        </a:rPr>
                        <m:t>=</m:t>
                      </m:r>
                      <m:f>
                        <m:fPr>
                          <m:ctrlPr>
                            <a:rPr lang="en-US" altLang="hu-HU" sz="1600" i="1">
                              <a:latin typeface="Cambria Math"/>
                              <a:cs typeface="Times New Roman" panose="02020603050405020304" pitchFamily="18" charset="0"/>
                              <a:sym typeface="Symbol" pitchFamily="18" charset="2"/>
                            </a:rPr>
                          </m:ctrlPr>
                        </m:fPr>
                        <m:num>
                          <m:r>
                            <a:rPr lang="en-US" altLang="hu-HU" sz="1600" b="0" i="1" smtClean="0">
                              <a:latin typeface="Cambria Math"/>
                              <a:cs typeface="Times New Roman" panose="02020603050405020304" pitchFamily="18" charset="0"/>
                              <a:sym typeface="Symbol" pitchFamily="18" charset="2"/>
                            </a:rPr>
                            <m:t>2</m:t>
                          </m:r>
                          <m:d>
                            <m:dPr>
                              <m:ctrlPr>
                                <a:rPr lang="en-US" altLang="hu-HU" sz="1600" i="1">
                                  <a:latin typeface="Cambria Math"/>
                                  <a:cs typeface="Times New Roman" panose="02020603050405020304" pitchFamily="18" charset="0"/>
                                  <a:sym typeface="Symbol" pitchFamily="18" charset="2"/>
                                </a:rPr>
                              </m:ctrlPr>
                            </m:dPr>
                            <m:e>
                              <m:sSub>
                                <m:sSubPr>
                                  <m:ctrlPr>
                                    <a:rPr lang="en-US" altLang="hu-HU" sz="1600" i="1">
                                      <a:latin typeface="Cambria Math"/>
                                      <a:cs typeface="Times New Roman" panose="02020603050405020304" pitchFamily="18" charset="0"/>
                                      <a:sym typeface="Symbol" pitchFamily="18" charset="2"/>
                                    </a:rPr>
                                  </m:ctrlPr>
                                </m:sSubPr>
                                <m:e>
                                  <m:r>
                                    <a:rPr lang="en-US" altLang="hu-HU" sz="1600" b="1" i="1">
                                      <a:latin typeface="Cambria Math"/>
                                      <a:cs typeface="Times New Roman" panose="02020603050405020304" pitchFamily="18" charset="0"/>
                                      <a:sym typeface="Symbol" pitchFamily="18" charset="2"/>
                                    </a:rPr>
                                    <m:t>𝒑</m:t>
                                  </m:r>
                                </m:e>
                                <m:sub>
                                  <m:r>
                                    <a:rPr lang="en-US" altLang="hu-HU" sz="1600" b="0" i="1" smtClean="0">
                                      <a:latin typeface="Cambria Math"/>
                                      <a:cs typeface="Times New Roman" panose="02020603050405020304" pitchFamily="18" charset="0"/>
                                      <a:sym typeface="Symbol" pitchFamily="18" charset="2"/>
                                    </a:rPr>
                                    <m:t>𝑖</m:t>
                                  </m:r>
                                </m:sub>
                              </m:sSub>
                              <m:r>
                                <a:rPr lang="en-US" altLang="hu-HU" sz="1600" i="1">
                                  <a:latin typeface="Cambria Math"/>
                                  <a:cs typeface="Times New Roman" panose="02020603050405020304" pitchFamily="18" charset="0"/>
                                  <a:sym typeface="Symbol" pitchFamily="18" charset="2"/>
                                </a:rPr>
                                <m:t>−</m:t>
                              </m:r>
                              <m:sSub>
                                <m:sSubPr>
                                  <m:ctrlPr>
                                    <a:rPr lang="en-US" altLang="hu-HU" sz="1600" i="1">
                                      <a:latin typeface="Cambria Math"/>
                                      <a:cs typeface="Times New Roman" panose="02020603050405020304" pitchFamily="18" charset="0"/>
                                      <a:sym typeface="Symbol" pitchFamily="18" charset="2"/>
                                    </a:rPr>
                                  </m:ctrlPr>
                                </m:sSubPr>
                                <m:e>
                                  <m:r>
                                    <a:rPr lang="en-US" altLang="hu-HU" sz="1600" b="1" i="1">
                                      <a:latin typeface="Cambria Math"/>
                                      <a:cs typeface="Times New Roman" panose="02020603050405020304" pitchFamily="18" charset="0"/>
                                      <a:sym typeface="Symbol" pitchFamily="18" charset="2"/>
                                    </a:rPr>
                                    <m:t>𝒑</m:t>
                                  </m:r>
                                </m:e>
                                <m:sub>
                                  <m:r>
                                    <a:rPr lang="en-US" altLang="hu-HU" sz="1600" i="1">
                                      <a:latin typeface="Cambria Math"/>
                                      <a:cs typeface="Times New Roman" panose="02020603050405020304" pitchFamily="18" charset="0"/>
                                      <a:sym typeface="Symbol" pitchFamily="18" charset="2"/>
                                    </a:rPr>
                                    <m:t>𝑖</m:t>
                                  </m:r>
                                  <m:r>
                                    <a:rPr lang="en-US" altLang="hu-HU" sz="1600" b="0" i="1" smtClean="0">
                                      <a:latin typeface="Cambria Math"/>
                                      <a:cs typeface="Times New Roman" panose="02020603050405020304" pitchFamily="18" charset="0"/>
                                      <a:sym typeface="Symbol" pitchFamily="18" charset="2"/>
                                    </a:rPr>
                                    <m:t>+1</m:t>
                                  </m:r>
                                </m:sub>
                              </m:sSub>
                            </m:e>
                          </m:d>
                        </m:num>
                        <m:den>
                          <m:sSup>
                            <m:sSupPr>
                              <m:ctrlPr>
                                <a:rPr lang="en-US" altLang="hu-HU" sz="1600" i="1">
                                  <a:latin typeface="Cambria Math"/>
                                  <a:cs typeface="Times New Roman" panose="02020603050405020304" pitchFamily="18" charset="0"/>
                                  <a:sym typeface="Symbol" pitchFamily="18" charset="2"/>
                                </a:rPr>
                              </m:ctrlPr>
                            </m:sSupPr>
                            <m:e>
                              <m:d>
                                <m:dPr>
                                  <m:ctrlPr>
                                    <a:rPr lang="en-US" altLang="hu-HU" sz="1600" i="1">
                                      <a:latin typeface="Cambria Math"/>
                                      <a:cs typeface="Times New Roman" panose="02020603050405020304" pitchFamily="18" charset="0"/>
                                      <a:sym typeface="Symbol" pitchFamily="18" charset="2"/>
                                    </a:rPr>
                                  </m:ctrlPr>
                                </m:dPr>
                                <m:e>
                                  <m:sSub>
                                    <m:sSubPr>
                                      <m:ctrlPr>
                                        <a:rPr lang="en-US" altLang="hu-HU" sz="1600" i="1">
                                          <a:latin typeface="Cambria Math"/>
                                          <a:cs typeface="Times New Roman" panose="02020603050405020304" pitchFamily="18" charset="0"/>
                                          <a:sym typeface="Symbol" pitchFamily="18" charset="2"/>
                                        </a:rPr>
                                      </m:ctrlPr>
                                    </m:sSubPr>
                                    <m:e>
                                      <m:r>
                                        <a:rPr lang="en-US" altLang="hu-HU" sz="1600" i="1">
                                          <a:latin typeface="Cambria Math"/>
                                          <a:cs typeface="Times New Roman" panose="02020603050405020304" pitchFamily="18" charset="0"/>
                                          <a:sym typeface="Symbol" pitchFamily="18" charset="2"/>
                                        </a:rPr>
                                        <m:t>𝑡</m:t>
                                      </m:r>
                                    </m:e>
                                    <m:sub>
                                      <m:r>
                                        <a:rPr lang="en-US" altLang="hu-HU" sz="1600" i="1">
                                          <a:latin typeface="Cambria Math"/>
                                          <a:cs typeface="Times New Roman" panose="02020603050405020304" pitchFamily="18" charset="0"/>
                                          <a:sym typeface="Symbol" pitchFamily="18" charset="2"/>
                                        </a:rPr>
                                        <m:t>𝑖</m:t>
                                      </m:r>
                                      <m:r>
                                        <a:rPr lang="en-US" altLang="hu-HU" sz="1600" i="1">
                                          <a:latin typeface="Cambria Math"/>
                                          <a:cs typeface="Times New Roman" panose="02020603050405020304" pitchFamily="18" charset="0"/>
                                          <a:sym typeface="Symbol" pitchFamily="18" charset="2"/>
                                        </a:rPr>
                                        <m:t>+1</m:t>
                                      </m:r>
                                    </m:sub>
                                  </m:sSub>
                                  <m:r>
                                    <a:rPr lang="en-US" altLang="hu-HU" sz="1600" i="1">
                                      <a:latin typeface="Cambria Math"/>
                                      <a:cs typeface="Times New Roman" panose="02020603050405020304" pitchFamily="18" charset="0"/>
                                      <a:sym typeface="Symbol" pitchFamily="18" charset="2"/>
                                    </a:rPr>
                                    <m:t>−</m:t>
                                  </m:r>
                                  <m:sSub>
                                    <m:sSubPr>
                                      <m:ctrlPr>
                                        <a:rPr lang="en-US" altLang="hu-HU" sz="1600" i="1">
                                          <a:latin typeface="Cambria Math"/>
                                          <a:cs typeface="Times New Roman" panose="02020603050405020304" pitchFamily="18" charset="0"/>
                                          <a:sym typeface="Symbol" pitchFamily="18" charset="2"/>
                                        </a:rPr>
                                      </m:ctrlPr>
                                    </m:sSubPr>
                                    <m:e>
                                      <m:r>
                                        <a:rPr lang="en-US" altLang="hu-HU" sz="1600" i="1">
                                          <a:latin typeface="Cambria Math"/>
                                          <a:cs typeface="Times New Roman" panose="02020603050405020304" pitchFamily="18" charset="0"/>
                                          <a:sym typeface="Symbol" pitchFamily="18" charset="2"/>
                                        </a:rPr>
                                        <m:t>𝑡</m:t>
                                      </m:r>
                                    </m:e>
                                    <m:sub>
                                      <m:r>
                                        <a:rPr lang="en-US" altLang="hu-HU" sz="1600" i="1">
                                          <a:latin typeface="Cambria Math"/>
                                          <a:cs typeface="Times New Roman" panose="02020603050405020304" pitchFamily="18" charset="0"/>
                                          <a:sym typeface="Symbol" pitchFamily="18" charset="2"/>
                                        </a:rPr>
                                        <m:t>𝑖</m:t>
                                      </m:r>
                                    </m:sub>
                                  </m:sSub>
                                </m:e>
                              </m:d>
                            </m:e>
                            <m:sup>
                              <m:r>
                                <a:rPr lang="en-US" altLang="hu-HU" sz="1600" b="0" i="1" smtClean="0">
                                  <a:latin typeface="Cambria Math"/>
                                  <a:cs typeface="Times New Roman" panose="02020603050405020304" pitchFamily="18" charset="0"/>
                                  <a:sym typeface="Symbol" pitchFamily="18" charset="2"/>
                                </a:rPr>
                                <m:t>3</m:t>
                              </m:r>
                            </m:sup>
                          </m:sSup>
                        </m:den>
                      </m:f>
                      <m:r>
                        <a:rPr lang="en-US" altLang="hu-HU" sz="1600" b="0" i="1" smtClean="0">
                          <a:latin typeface="Cambria Math"/>
                          <a:cs typeface="Times New Roman" panose="02020603050405020304" pitchFamily="18" charset="0"/>
                          <a:sym typeface="Symbol" pitchFamily="18" charset="2"/>
                        </a:rPr>
                        <m:t>+</m:t>
                      </m:r>
                      <m:f>
                        <m:fPr>
                          <m:ctrlPr>
                            <a:rPr lang="en-US" altLang="hu-HU" sz="1600" i="1">
                              <a:latin typeface="Cambria Math"/>
                              <a:cs typeface="Times New Roman" panose="02020603050405020304" pitchFamily="18" charset="0"/>
                              <a:sym typeface="Symbol" pitchFamily="18" charset="2"/>
                            </a:rPr>
                          </m:ctrlPr>
                        </m:fPr>
                        <m:num>
                          <m:d>
                            <m:dPr>
                              <m:ctrlPr>
                                <a:rPr lang="en-US" altLang="hu-HU" sz="1600" i="1">
                                  <a:latin typeface="Cambria Math"/>
                                  <a:cs typeface="Times New Roman" panose="02020603050405020304" pitchFamily="18" charset="0"/>
                                  <a:sym typeface="Symbol" pitchFamily="18" charset="2"/>
                                </a:rPr>
                              </m:ctrlPr>
                            </m:dPr>
                            <m:e>
                              <m:sSub>
                                <m:sSubPr>
                                  <m:ctrlPr>
                                    <a:rPr lang="en-US" altLang="hu-HU" sz="1600" i="1">
                                      <a:latin typeface="Cambria Math"/>
                                      <a:cs typeface="Times New Roman" panose="02020603050405020304" pitchFamily="18" charset="0"/>
                                      <a:sym typeface="Symbol" pitchFamily="18" charset="2"/>
                                    </a:rPr>
                                  </m:ctrlPr>
                                </m:sSubPr>
                                <m:e>
                                  <m:r>
                                    <a:rPr lang="en-US" altLang="hu-HU" sz="1600" b="1" i="1">
                                      <a:latin typeface="Cambria Math"/>
                                      <a:cs typeface="Times New Roman" panose="02020603050405020304" pitchFamily="18" charset="0"/>
                                      <a:sym typeface="Symbol" pitchFamily="18" charset="2"/>
                                    </a:rPr>
                                    <m:t>𝒗</m:t>
                                  </m:r>
                                </m:e>
                                <m:sub>
                                  <m:r>
                                    <a:rPr lang="en-US" altLang="hu-HU" sz="1600" i="1">
                                      <a:latin typeface="Cambria Math"/>
                                      <a:cs typeface="Times New Roman" panose="02020603050405020304" pitchFamily="18" charset="0"/>
                                      <a:sym typeface="Symbol" pitchFamily="18" charset="2"/>
                                    </a:rPr>
                                    <m:t>𝑖</m:t>
                                  </m:r>
                                  <m:r>
                                    <a:rPr lang="en-US" altLang="hu-HU" sz="1600" i="1">
                                      <a:latin typeface="Cambria Math"/>
                                      <a:cs typeface="Times New Roman" panose="02020603050405020304" pitchFamily="18" charset="0"/>
                                      <a:sym typeface="Symbol" pitchFamily="18" charset="2"/>
                                    </a:rPr>
                                    <m:t>+1</m:t>
                                  </m:r>
                                </m:sub>
                              </m:sSub>
                              <m:r>
                                <a:rPr lang="en-US" altLang="hu-HU" sz="1600" i="1">
                                  <a:latin typeface="Cambria Math"/>
                                  <a:cs typeface="Times New Roman" panose="02020603050405020304" pitchFamily="18" charset="0"/>
                                  <a:sym typeface="Symbol" pitchFamily="18" charset="2"/>
                                </a:rPr>
                                <m:t>+</m:t>
                              </m:r>
                              <m:sSub>
                                <m:sSubPr>
                                  <m:ctrlPr>
                                    <a:rPr lang="en-US" altLang="hu-HU" sz="1600" i="1">
                                      <a:latin typeface="Cambria Math"/>
                                      <a:cs typeface="Times New Roman" panose="02020603050405020304" pitchFamily="18" charset="0"/>
                                      <a:sym typeface="Symbol" pitchFamily="18" charset="2"/>
                                    </a:rPr>
                                  </m:ctrlPr>
                                </m:sSubPr>
                                <m:e>
                                  <m:r>
                                    <a:rPr lang="en-US" altLang="hu-HU" sz="1600" b="1" i="1">
                                      <a:latin typeface="Cambria Math"/>
                                      <a:cs typeface="Times New Roman" panose="02020603050405020304" pitchFamily="18" charset="0"/>
                                      <a:sym typeface="Symbol" pitchFamily="18" charset="2"/>
                                    </a:rPr>
                                    <m:t>𝒗</m:t>
                                  </m:r>
                                </m:e>
                                <m:sub>
                                  <m:r>
                                    <a:rPr lang="en-US" altLang="hu-HU" sz="1600" i="1">
                                      <a:latin typeface="Cambria Math"/>
                                      <a:cs typeface="Times New Roman" panose="02020603050405020304" pitchFamily="18" charset="0"/>
                                      <a:sym typeface="Symbol" pitchFamily="18" charset="2"/>
                                    </a:rPr>
                                    <m:t>𝑖</m:t>
                                  </m:r>
                                </m:sub>
                              </m:sSub>
                            </m:e>
                          </m:d>
                        </m:num>
                        <m:den>
                          <m:sSup>
                            <m:sSupPr>
                              <m:ctrlPr>
                                <a:rPr lang="en-US" altLang="hu-HU" sz="1600" i="1">
                                  <a:latin typeface="Cambria Math"/>
                                  <a:cs typeface="Times New Roman" panose="02020603050405020304" pitchFamily="18" charset="0"/>
                                  <a:sym typeface="Symbol" pitchFamily="18" charset="2"/>
                                </a:rPr>
                              </m:ctrlPr>
                            </m:sSupPr>
                            <m:e>
                              <m:d>
                                <m:dPr>
                                  <m:ctrlPr>
                                    <a:rPr lang="en-US" altLang="hu-HU" sz="1600" i="1">
                                      <a:latin typeface="Cambria Math"/>
                                      <a:cs typeface="Times New Roman" panose="02020603050405020304" pitchFamily="18" charset="0"/>
                                      <a:sym typeface="Symbol" pitchFamily="18" charset="2"/>
                                    </a:rPr>
                                  </m:ctrlPr>
                                </m:dPr>
                                <m:e>
                                  <m:sSub>
                                    <m:sSubPr>
                                      <m:ctrlPr>
                                        <a:rPr lang="en-US" altLang="hu-HU" sz="1600" i="1">
                                          <a:latin typeface="Cambria Math"/>
                                          <a:cs typeface="Times New Roman" panose="02020603050405020304" pitchFamily="18" charset="0"/>
                                          <a:sym typeface="Symbol" pitchFamily="18" charset="2"/>
                                        </a:rPr>
                                      </m:ctrlPr>
                                    </m:sSubPr>
                                    <m:e>
                                      <m:r>
                                        <a:rPr lang="en-US" altLang="hu-HU" sz="1600" i="1">
                                          <a:latin typeface="Cambria Math"/>
                                          <a:cs typeface="Times New Roman" panose="02020603050405020304" pitchFamily="18" charset="0"/>
                                          <a:sym typeface="Symbol" pitchFamily="18" charset="2"/>
                                        </a:rPr>
                                        <m:t>𝑡</m:t>
                                      </m:r>
                                    </m:e>
                                    <m:sub>
                                      <m:r>
                                        <a:rPr lang="en-US" altLang="hu-HU" sz="1600" i="1">
                                          <a:latin typeface="Cambria Math"/>
                                          <a:cs typeface="Times New Roman" panose="02020603050405020304" pitchFamily="18" charset="0"/>
                                          <a:sym typeface="Symbol" pitchFamily="18" charset="2"/>
                                        </a:rPr>
                                        <m:t>𝑖</m:t>
                                      </m:r>
                                      <m:r>
                                        <a:rPr lang="en-US" altLang="hu-HU" sz="1600" i="1">
                                          <a:latin typeface="Cambria Math"/>
                                          <a:cs typeface="Times New Roman" panose="02020603050405020304" pitchFamily="18" charset="0"/>
                                          <a:sym typeface="Symbol" pitchFamily="18" charset="2"/>
                                        </a:rPr>
                                        <m:t>+1</m:t>
                                      </m:r>
                                    </m:sub>
                                  </m:sSub>
                                  <m:r>
                                    <a:rPr lang="en-US" altLang="hu-HU" sz="1600" i="1">
                                      <a:latin typeface="Cambria Math"/>
                                      <a:cs typeface="Times New Roman" panose="02020603050405020304" pitchFamily="18" charset="0"/>
                                      <a:sym typeface="Symbol" pitchFamily="18" charset="2"/>
                                    </a:rPr>
                                    <m:t>−</m:t>
                                  </m:r>
                                  <m:sSub>
                                    <m:sSubPr>
                                      <m:ctrlPr>
                                        <a:rPr lang="en-US" altLang="hu-HU" sz="1600" i="1">
                                          <a:latin typeface="Cambria Math"/>
                                          <a:cs typeface="Times New Roman" panose="02020603050405020304" pitchFamily="18" charset="0"/>
                                          <a:sym typeface="Symbol" pitchFamily="18" charset="2"/>
                                        </a:rPr>
                                      </m:ctrlPr>
                                    </m:sSubPr>
                                    <m:e>
                                      <m:r>
                                        <a:rPr lang="en-US" altLang="hu-HU" sz="1600" i="1">
                                          <a:latin typeface="Cambria Math"/>
                                          <a:cs typeface="Times New Roman" panose="02020603050405020304" pitchFamily="18" charset="0"/>
                                          <a:sym typeface="Symbol" pitchFamily="18" charset="2"/>
                                        </a:rPr>
                                        <m:t>𝑡</m:t>
                                      </m:r>
                                    </m:e>
                                    <m:sub>
                                      <m:r>
                                        <a:rPr lang="en-US" altLang="hu-HU" sz="1600" i="1">
                                          <a:latin typeface="Cambria Math"/>
                                          <a:cs typeface="Times New Roman" panose="02020603050405020304" pitchFamily="18" charset="0"/>
                                          <a:sym typeface="Symbol" pitchFamily="18" charset="2"/>
                                        </a:rPr>
                                        <m:t>𝑖</m:t>
                                      </m:r>
                                    </m:sub>
                                  </m:sSub>
                                </m:e>
                              </m:d>
                            </m:e>
                            <m:sup>
                              <m:r>
                                <a:rPr lang="en-US" altLang="hu-HU" sz="1600" i="1">
                                  <a:latin typeface="Cambria Math"/>
                                  <a:cs typeface="Times New Roman" panose="02020603050405020304" pitchFamily="18" charset="0"/>
                                  <a:sym typeface="Symbol" pitchFamily="18" charset="2"/>
                                </a:rPr>
                                <m:t>2</m:t>
                              </m:r>
                            </m:sup>
                          </m:sSup>
                        </m:den>
                      </m:f>
                    </m:oMath>
                  </m:oMathPara>
                </a14:m>
                <a:endParaRPr lang="en-US" altLang="hu-HU" sz="1600" i="1" dirty="0" smtClean="0">
                  <a:latin typeface="Cambria Math"/>
                  <a:cs typeface="Times New Roman" panose="02020603050405020304" pitchFamily="18" charset="0"/>
                  <a:sym typeface="Symbol" pitchFamily="18" charset="2"/>
                </a:endParaRPr>
              </a:p>
            </p:txBody>
          </p:sp>
        </mc:Choice>
        <mc:Fallback xmlns="">
          <p:sp>
            <p:nvSpPr>
              <p:cNvPr id="38" name="Szövegdoboz 37"/>
              <p:cNvSpPr txBox="1">
                <a:spLocks noRot="1" noChangeAspect="1" noMove="1" noResize="1" noEditPoints="1" noAdjustHandles="1" noChangeArrowheads="1" noChangeShapeType="1" noTextEdit="1"/>
              </p:cNvSpPr>
              <p:nvPr/>
            </p:nvSpPr>
            <p:spPr>
              <a:xfrm>
                <a:off x="5868144" y="1799665"/>
                <a:ext cx="3174393" cy="1377428"/>
              </a:xfrm>
              <a:prstGeom prst="rect">
                <a:avLst/>
              </a:prstGeom>
              <a:blipFill>
                <a:blip r:embed="rId6"/>
                <a:stretch>
                  <a:fillRect t="-877"/>
                </a:stretch>
              </a:blipFill>
              <a:ln>
                <a:solidFill>
                  <a:schemeClr val="tx1"/>
                </a:solidFill>
              </a:ln>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7" name="Szövegdoboz 36"/>
              <p:cNvSpPr txBox="1"/>
              <p:nvPr/>
            </p:nvSpPr>
            <p:spPr>
              <a:xfrm>
                <a:off x="5868145" y="3342399"/>
                <a:ext cx="3174392" cy="645561"/>
              </a:xfrm>
              <a:prstGeom prst="rect">
                <a:avLst/>
              </a:prstGeom>
              <a:solidFill>
                <a:schemeClr val="bg1">
                  <a:lumMod val="95000"/>
                </a:schemeClr>
              </a:solid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a:rPr>
                          </m:ctrlPr>
                        </m:sSubPr>
                        <m:e>
                          <m:r>
                            <a:rPr lang="en-US" sz="1600" b="1" i="1" smtClean="0">
                              <a:latin typeface="Cambria Math"/>
                            </a:rPr>
                            <m:t>𝒗</m:t>
                          </m:r>
                        </m:e>
                        <m:sub>
                          <m:r>
                            <a:rPr lang="en-US" sz="1600" b="0" i="1" smtClean="0">
                              <a:latin typeface="Cambria Math"/>
                            </a:rPr>
                            <m:t>𝑖</m:t>
                          </m:r>
                        </m:sub>
                      </m:sSub>
                      <m:r>
                        <a:rPr lang="en-US" sz="1600" b="0" i="1" smtClean="0">
                          <a:latin typeface="Cambria Math"/>
                        </a:rPr>
                        <m:t>=</m:t>
                      </m:r>
                      <m:f>
                        <m:fPr>
                          <m:ctrlPr>
                            <a:rPr lang="en-US" sz="1600" b="0" i="1" smtClean="0">
                              <a:latin typeface="Cambria Math"/>
                            </a:rPr>
                          </m:ctrlPr>
                        </m:fPr>
                        <m:num>
                          <m:r>
                            <a:rPr lang="en-US" sz="1600" b="0" i="1" smtClean="0">
                              <a:latin typeface="Cambria Math"/>
                            </a:rPr>
                            <m:t>1</m:t>
                          </m:r>
                        </m:num>
                        <m:den>
                          <m:r>
                            <a:rPr lang="en-US" sz="1600" b="0" i="1" smtClean="0">
                              <a:latin typeface="Cambria Math"/>
                            </a:rPr>
                            <m:t>2</m:t>
                          </m:r>
                        </m:den>
                      </m:f>
                      <m:d>
                        <m:dPr>
                          <m:ctrlPr>
                            <a:rPr lang="en-US" sz="1600" b="0" i="1" smtClean="0">
                              <a:latin typeface="Cambria Math"/>
                            </a:rPr>
                          </m:ctrlPr>
                        </m:dPr>
                        <m:e>
                          <m:f>
                            <m:fPr>
                              <m:ctrlPr>
                                <a:rPr lang="en-US" sz="1600" b="0" i="1" smtClean="0">
                                  <a:latin typeface="Cambria Math"/>
                                </a:rPr>
                              </m:ctrlPr>
                            </m:fPr>
                            <m:num>
                              <m:sSub>
                                <m:sSubPr>
                                  <m:ctrlPr>
                                    <a:rPr lang="en-US" sz="1600" b="0" i="1" smtClean="0">
                                      <a:latin typeface="Cambria Math"/>
                                    </a:rPr>
                                  </m:ctrlPr>
                                </m:sSubPr>
                                <m:e>
                                  <m:r>
                                    <a:rPr lang="en-US" sz="1600" b="1" i="1" smtClean="0">
                                      <a:latin typeface="Cambria Math"/>
                                    </a:rPr>
                                    <m:t>𝒓</m:t>
                                  </m:r>
                                </m:e>
                                <m:sub>
                                  <m:r>
                                    <a:rPr lang="en-US" sz="1600" b="0" i="1" smtClean="0">
                                      <a:latin typeface="Cambria Math"/>
                                    </a:rPr>
                                    <m:t>𝑖</m:t>
                                  </m:r>
                                  <m:r>
                                    <a:rPr lang="en-US" sz="1600" b="0" i="1" smtClean="0">
                                      <a:latin typeface="Cambria Math"/>
                                    </a:rPr>
                                    <m:t>+1</m:t>
                                  </m:r>
                                </m:sub>
                              </m:sSub>
                              <m:r>
                                <a:rPr lang="en-US" sz="1600" b="0" i="1" smtClean="0">
                                  <a:latin typeface="Cambria Math"/>
                                </a:rPr>
                                <m:t>−</m:t>
                              </m:r>
                              <m:sSub>
                                <m:sSubPr>
                                  <m:ctrlPr>
                                    <a:rPr lang="en-US" sz="1600" i="1">
                                      <a:latin typeface="Cambria Math"/>
                                    </a:rPr>
                                  </m:ctrlPr>
                                </m:sSubPr>
                                <m:e>
                                  <m:r>
                                    <a:rPr lang="en-US" sz="1600" b="1" i="1">
                                      <a:latin typeface="Cambria Math"/>
                                    </a:rPr>
                                    <m:t>𝒓</m:t>
                                  </m:r>
                                </m:e>
                                <m:sub>
                                  <m:r>
                                    <a:rPr lang="en-US" sz="1600" i="1">
                                      <a:latin typeface="Cambria Math"/>
                                    </a:rPr>
                                    <m:t>𝑖</m:t>
                                  </m:r>
                                </m:sub>
                              </m:sSub>
                            </m:num>
                            <m:den>
                              <m:sSub>
                                <m:sSubPr>
                                  <m:ctrlPr>
                                    <a:rPr lang="en-US" sz="1600" i="1">
                                      <a:latin typeface="Cambria Math"/>
                                    </a:rPr>
                                  </m:ctrlPr>
                                </m:sSubPr>
                                <m:e>
                                  <m:r>
                                    <a:rPr lang="en-US" sz="1600" b="0" i="1" smtClean="0">
                                      <a:latin typeface="Cambria Math"/>
                                    </a:rPr>
                                    <m:t>𝑡</m:t>
                                  </m:r>
                                </m:e>
                                <m:sub>
                                  <m:r>
                                    <a:rPr lang="en-US" sz="1600" i="1">
                                      <a:latin typeface="Cambria Math"/>
                                    </a:rPr>
                                    <m:t>𝑖</m:t>
                                  </m:r>
                                  <m:r>
                                    <a:rPr lang="en-US" sz="1600" i="1">
                                      <a:latin typeface="Cambria Math"/>
                                    </a:rPr>
                                    <m:t>+1</m:t>
                                  </m:r>
                                </m:sub>
                              </m:sSub>
                              <m:r>
                                <a:rPr lang="en-US" sz="1600" i="1">
                                  <a:latin typeface="Cambria Math"/>
                                </a:rPr>
                                <m:t>−</m:t>
                              </m:r>
                              <m:sSub>
                                <m:sSubPr>
                                  <m:ctrlPr>
                                    <a:rPr lang="en-US" sz="1600" i="1">
                                      <a:latin typeface="Cambria Math"/>
                                    </a:rPr>
                                  </m:ctrlPr>
                                </m:sSubPr>
                                <m:e>
                                  <m:r>
                                    <a:rPr lang="en-US" sz="1600" b="0" i="1" smtClean="0">
                                      <a:latin typeface="Cambria Math"/>
                                    </a:rPr>
                                    <m:t>𝑡</m:t>
                                  </m:r>
                                </m:e>
                                <m:sub>
                                  <m:r>
                                    <a:rPr lang="en-US" sz="1600" i="1">
                                      <a:latin typeface="Cambria Math"/>
                                    </a:rPr>
                                    <m:t>𝑖</m:t>
                                  </m:r>
                                </m:sub>
                              </m:sSub>
                            </m:den>
                          </m:f>
                          <m:r>
                            <a:rPr lang="en-US" sz="1600" b="0" i="1" smtClean="0">
                              <a:latin typeface="Cambria Math"/>
                            </a:rPr>
                            <m:t>+</m:t>
                          </m:r>
                          <m:f>
                            <m:fPr>
                              <m:ctrlPr>
                                <a:rPr lang="en-US" sz="1600" i="1">
                                  <a:latin typeface="Cambria Math"/>
                                </a:rPr>
                              </m:ctrlPr>
                            </m:fPr>
                            <m:num>
                              <m:sSub>
                                <m:sSubPr>
                                  <m:ctrlPr>
                                    <a:rPr lang="en-US" sz="1600" i="1">
                                      <a:latin typeface="Cambria Math"/>
                                    </a:rPr>
                                  </m:ctrlPr>
                                </m:sSubPr>
                                <m:e>
                                  <m:r>
                                    <a:rPr lang="en-US" sz="1600" b="1" i="1">
                                      <a:latin typeface="Cambria Math"/>
                                    </a:rPr>
                                    <m:t>𝒓</m:t>
                                  </m:r>
                                </m:e>
                                <m:sub>
                                  <m:r>
                                    <a:rPr lang="en-US" sz="1600" i="1">
                                      <a:latin typeface="Cambria Math"/>
                                    </a:rPr>
                                    <m:t>𝑖</m:t>
                                  </m:r>
                                </m:sub>
                              </m:sSub>
                              <m:r>
                                <a:rPr lang="en-US" sz="1600" i="1">
                                  <a:latin typeface="Cambria Math"/>
                                </a:rPr>
                                <m:t>−</m:t>
                              </m:r>
                              <m:sSub>
                                <m:sSubPr>
                                  <m:ctrlPr>
                                    <a:rPr lang="en-US" sz="1600" i="1">
                                      <a:latin typeface="Cambria Math"/>
                                    </a:rPr>
                                  </m:ctrlPr>
                                </m:sSubPr>
                                <m:e>
                                  <m:r>
                                    <a:rPr lang="en-US" sz="1600" b="1" i="1">
                                      <a:latin typeface="Cambria Math"/>
                                    </a:rPr>
                                    <m:t>𝒓</m:t>
                                  </m:r>
                                </m:e>
                                <m:sub>
                                  <m:r>
                                    <a:rPr lang="en-US" sz="1600" i="1">
                                      <a:latin typeface="Cambria Math"/>
                                    </a:rPr>
                                    <m:t>𝑖</m:t>
                                  </m:r>
                                  <m:r>
                                    <a:rPr lang="en-US" sz="1600" b="0" i="1" smtClean="0">
                                      <a:latin typeface="Cambria Math"/>
                                    </a:rPr>
                                    <m:t>−1</m:t>
                                  </m:r>
                                </m:sub>
                              </m:sSub>
                            </m:num>
                            <m:den>
                              <m:sSub>
                                <m:sSubPr>
                                  <m:ctrlPr>
                                    <a:rPr lang="en-US" sz="1600" i="1">
                                      <a:latin typeface="Cambria Math"/>
                                    </a:rPr>
                                  </m:ctrlPr>
                                </m:sSubPr>
                                <m:e>
                                  <m:r>
                                    <a:rPr lang="en-US" sz="1600" i="1">
                                      <a:latin typeface="Cambria Math"/>
                                    </a:rPr>
                                    <m:t>𝑡</m:t>
                                  </m:r>
                                </m:e>
                                <m:sub>
                                  <m:r>
                                    <a:rPr lang="en-US" sz="1600" i="1">
                                      <a:latin typeface="Cambria Math"/>
                                    </a:rPr>
                                    <m:t>𝑖</m:t>
                                  </m:r>
                                </m:sub>
                              </m:sSub>
                              <m:r>
                                <a:rPr lang="en-US" sz="1600" i="1">
                                  <a:latin typeface="Cambria Math"/>
                                </a:rPr>
                                <m:t>−</m:t>
                              </m:r>
                              <m:sSub>
                                <m:sSubPr>
                                  <m:ctrlPr>
                                    <a:rPr lang="en-US" sz="1600" i="1">
                                      <a:latin typeface="Cambria Math"/>
                                    </a:rPr>
                                  </m:ctrlPr>
                                </m:sSubPr>
                                <m:e>
                                  <m:r>
                                    <a:rPr lang="en-US" sz="1600" i="1">
                                      <a:latin typeface="Cambria Math"/>
                                    </a:rPr>
                                    <m:t>𝑡</m:t>
                                  </m:r>
                                </m:e>
                                <m:sub>
                                  <m:r>
                                    <a:rPr lang="en-US" sz="1600" i="1">
                                      <a:latin typeface="Cambria Math"/>
                                    </a:rPr>
                                    <m:t>𝑖</m:t>
                                  </m:r>
                                  <m:r>
                                    <a:rPr lang="en-US" sz="1600" b="0" i="1" smtClean="0">
                                      <a:latin typeface="Cambria Math"/>
                                    </a:rPr>
                                    <m:t>−1</m:t>
                                  </m:r>
                                </m:sub>
                              </m:sSub>
                            </m:den>
                          </m:f>
                        </m:e>
                      </m:d>
                    </m:oMath>
                  </m:oMathPara>
                </a14:m>
                <a:endParaRPr lang="en-US" sz="1400" dirty="0"/>
              </a:p>
            </p:txBody>
          </p:sp>
        </mc:Choice>
        <mc:Fallback xmlns="">
          <p:sp>
            <p:nvSpPr>
              <p:cNvPr id="37" name="Szövegdoboz 36"/>
              <p:cNvSpPr txBox="1">
                <a:spLocks noRot="1" noChangeAspect="1" noMove="1" noResize="1" noEditPoints="1" noAdjustHandles="1" noChangeArrowheads="1" noChangeShapeType="1" noTextEdit="1"/>
              </p:cNvSpPr>
              <p:nvPr/>
            </p:nvSpPr>
            <p:spPr>
              <a:xfrm>
                <a:off x="5868145" y="3342399"/>
                <a:ext cx="3174392" cy="645561"/>
              </a:xfrm>
              <a:prstGeom prst="rect">
                <a:avLst/>
              </a:prstGeom>
              <a:blipFill>
                <a:blip r:embed="rId7"/>
                <a:stretch>
                  <a:fillRect/>
                </a:stretch>
              </a:blipFill>
              <a:ln>
                <a:solidFill>
                  <a:schemeClr val="tx1"/>
                </a:solidFill>
              </a:ln>
            </p:spPr>
            <p:txBody>
              <a:bodyPr/>
              <a:lstStyle/>
              <a:p>
                <a:r>
                  <a:rPr lang="hu-HU">
                    <a:noFill/>
                  </a:rPr>
                  <a:t> </a:t>
                </a:r>
              </a:p>
            </p:txBody>
          </p:sp>
        </mc:Fallback>
      </mc:AlternateContent>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fltVal val="0"/>
                                          </p:val>
                                        </p:tav>
                                        <p:tav tm="100000">
                                          <p:val>
                                            <p:strVal val="#ppt_w"/>
                                          </p:val>
                                        </p:tav>
                                      </p:tavLst>
                                    </p:anim>
                                    <p:anim calcmode="lin" valueType="num">
                                      <p:cBhvr>
                                        <p:cTn id="8" dur="1000" fill="hold"/>
                                        <p:tgtEl>
                                          <p:spTgt spid="36"/>
                                        </p:tgtEl>
                                        <p:attrNameLst>
                                          <p:attrName>ppt_h</p:attrName>
                                        </p:attrNameLst>
                                      </p:cBhvr>
                                      <p:tavLst>
                                        <p:tav tm="0">
                                          <p:val>
                                            <p:fltVal val="0"/>
                                          </p:val>
                                        </p:tav>
                                        <p:tav tm="100000">
                                          <p:val>
                                            <p:strVal val="#ppt_h"/>
                                          </p:val>
                                        </p:tav>
                                      </p:tavLst>
                                    </p:anim>
                                    <p:anim calcmode="lin" valueType="num">
                                      <p:cBhvr>
                                        <p:cTn id="9" dur="1000" fill="hold"/>
                                        <p:tgtEl>
                                          <p:spTgt spid="36"/>
                                        </p:tgtEl>
                                        <p:attrNameLst>
                                          <p:attrName>style.rotation</p:attrName>
                                        </p:attrNameLst>
                                      </p:cBhvr>
                                      <p:tavLst>
                                        <p:tav tm="0">
                                          <p:val>
                                            <p:fltVal val="90"/>
                                          </p:val>
                                        </p:tav>
                                        <p:tav tm="100000">
                                          <p:val>
                                            <p:fltVal val="0"/>
                                          </p:val>
                                        </p:tav>
                                      </p:tavLst>
                                    </p:anim>
                                    <p:animEffect transition="in" filter="fade">
                                      <p:cBhvr>
                                        <p:cTn id="10" dur="1000"/>
                                        <p:tgtEl>
                                          <p:spTgt spid="36"/>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barn(inVertical)">
                                      <p:cBhvr>
                                        <p:cTn id="17" dur="500"/>
                                        <p:tgtEl>
                                          <p:spTgt spid="38"/>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5" grpId="0" animBg="1"/>
      <p:bldP spid="38" grpId="0" animBg="1"/>
      <p:bldP spid="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FF0000"/>
                </a:solidFill>
              </a:rPr>
              <a:t>Szabadformájú görbék</a:t>
            </a:r>
            <a:endParaRPr lang="en-US" dirty="0">
              <a:solidFill>
                <a:srgbClr val="FF0000"/>
              </a:solidFill>
            </a:endParaRPr>
          </a:p>
        </p:txBody>
      </p:sp>
      <mc:AlternateContent xmlns:mc="http://schemas.openxmlformats.org/markup-compatibility/2006" xmlns:a14="http://schemas.microsoft.com/office/drawing/2010/main">
        <mc:Choice Requires="a14">
          <p:sp>
            <p:nvSpPr>
              <p:cNvPr id="3" name="Tartalom helye 2"/>
              <p:cNvSpPr>
                <a:spLocks noGrp="1"/>
              </p:cNvSpPr>
              <p:nvPr>
                <p:ph idx="1"/>
              </p:nvPr>
            </p:nvSpPr>
            <p:spPr>
              <a:xfrm>
                <a:off x="457200" y="1200150"/>
                <a:ext cx="8229600" cy="3639852"/>
              </a:xfrm>
            </p:spPr>
            <p:txBody>
              <a:bodyPr>
                <a:normAutofit fontScale="85000" lnSpcReduction="20000"/>
              </a:bodyPr>
              <a:lstStyle/>
              <a:p>
                <a:r>
                  <a:rPr lang="hu-HU" dirty="0" smtClean="0"/>
                  <a:t>Paraméteres egyenlet (mozgás), polinomok</a:t>
                </a:r>
              </a:p>
              <a:p>
                <a:r>
                  <a:rPr lang="en-US" dirty="0" err="1" smtClean="0"/>
                  <a:t>Kontrolpontokkal</a:t>
                </a:r>
                <a:r>
                  <a:rPr lang="en-US" dirty="0" smtClean="0"/>
                  <a:t> </a:t>
                </a:r>
                <a:r>
                  <a:rPr lang="en-US" dirty="0" err="1" smtClean="0"/>
                  <a:t>defini</a:t>
                </a:r>
                <a:r>
                  <a:rPr lang="hu-HU" dirty="0" smtClean="0"/>
                  <a:t>áljuk (approximációs, interpolációs)</a:t>
                </a:r>
              </a:p>
              <a:p>
                <a:r>
                  <a:rPr lang="hu-HU" dirty="0" smtClean="0"/>
                  <a:t>Görbe </a:t>
                </a:r>
                <a:r>
                  <a:rPr lang="en-US" dirty="0" smtClean="0"/>
                  <a:t>= </a:t>
                </a:r>
                <a:r>
                  <a:rPr lang="en-US" dirty="0" err="1" smtClean="0"/>
                  <a:t>kontrolpontok</a:t>
                </a:r>
                <a:r>
                  <a:rPr lang="hu-HU" dirty="0" smtClean="0"/>
                  <a:t> kombinációja (súlypont)</a:t>
                </a:r>
              </a:p>
              <a:p>
                <a:r>
                  <a:rPr lang="hu-HU" dirty="0" smtClean="0"/>
                  <a:t>Görbe tulajdonságait a súlyfüggvények határozzák meg</a:t>
                </a:r>
              </a:p>
              <a:p>
                <a:pPr lvl="1"/>
                <a:r>
                  <a:rPr lang="hu-HU" dirty="0" smtClean="0"/>
                  <a:t>Folytonosság (</a:t>
                </a:r>
                <a14:m>
                  <m:oMath xmlns:m="http://schemas.openxmlformats.org/officeDocument/2006/math">
                    <m:sSup>
                      <m:sSupPr>
                        <m:ctrlPr>
                          <a:rPr lang="en-US" altLang="hu-HU" i="1">
                            <a:latin typeface="Cambria Math"/>
                          </a:rPr>
                        </m:ctrlPr>
                      </m:sSupPr>
                      <m:e>
                        <m:r>
                          <a:rPr lang="hu-HU" altLang="hu-HU" i="1">
                            <a:latin typeface="Cambria Math"/>
                          </a:rPr>
                          <m:t>𝐶</m:t>
                        </m:r>
                      </m:e>
                      <m:sup>
                        <m:r>
                          <a:rPr lang="hu-HU" altLang="hu-HU" b="0" i="1" smtClean="0">
                            <a:latin typeface="Cambria Math"/>
                          </a:rPr>
                          <m:t>0</m:t>
                        </m:r>
                      </m:sup>
                    </m:sSup>
                  </m:oMath>
                </a14:m>
                <a:r>
                  <a:rPr lang="hu-HU" dirty="0" smtClean="0"/>
                  <a:t>,</a:t>
                </a:r>
                <a:r>
                  <a:rPr lang="en-US" altLang="hu-HU" dirty="0"/>
                  <a:t> </a:t>
                </a:r>
                <a14:m>
                  <m:oMath xmlns:m="http://schemas.openxmlformats.org/officeDocument/2006/math">
                    <m:sSup>
                      <m:sSupPr>
                        <m:ctrlPr>
                          <a:rPr lang="en-US" altLang="hu-HU" i="1">
                            <a:latin typeface="Cambria Math"/>
                          </a:rPr>
                        </m:ctrlPr>
                      </m:sSupPr>
                      <m:e>
                        <m:r>
                          <a:rPr lang="hu-HU" altLang="hu-HU" i="1">
                            <a:latin typeface="Cambria Math"/>
                          </a:rPr>
                          <m:t>𝐶</m:t>
                        </m:r>
                      </m:e>
                      <m:sup>
                        <m:r>
                          <a:rPr lang="hu-HU" altLang="hu-HU" b="0" i="1" smtClean="0">
                            <a:latin typeface="Cambria Math"/>
                          </a:rPr>
                          <m:t>1</m:t>
                        </m:r>
                      </m:sup>
                    </m:sSup>
                  </m:oMath>
                </a14:m>
                <a:r>
                  <a:rPr lang="hu-HU" dirty="0"/>
                  <a:t>,</a:t>
                </a:r>
                <a:r>
                  <a:rPr lang="en-US" altLang="hu-HU" dirty="0"/>
                  <a:t> </a:t>
                </a:r>
                <a14:m>
                  <m:oMath xmlns:m="http://schemas.openxmlformats.org/officeDocument/2006/math">
                    <m:sSup>
                      <m:sSupPr>
                        <m:ctrlPr>
                          <a:rPr lang="en-US" altLang="hu-HU" i="1">
                            <a:latin typeface="Cambria Math"/>
                          </a:rPr>
                        </m:ctrlPr>
                      </m:sSupPr>
                      <m:e>
                        <m:r>
                          <a:rPr lang="hu-HU" altLang="hu-HU" i="1">
                            <a:latin typeface="Cambria Math"/>
                          </a:rPr>
                          <m:t>𝐶</m:t>
                        </m:r>
                      </m:e>
                      <m:sup>
                        <m:r>
                          <a:rPr lang="hu-HU" altLang="hu-HU" b="0" i="1" smtClean="0">
                            <a:latin typeface="Cambria Math"/>
                          </a:rPr>
                          <m:t>2</m:t>
                        </m:r>
                      </m:sup>
                    </m:sSup>
                    <m:r>
                      <a:rPr lang="hu-HU" altLang="hu-HU" b="0" i="0" smtClean="0">
                        <a:latin typeface="Cambria Math"/>
                      </a:rPr>
                      <m:t>)</m:t>
                    </m:r>
                  </m:oMath>
                </a14:m>
                <a:r>
                  <a:rPr lang="hu-HU" dirty="0" smtClean="0"/>
                  <a:t> </a:t>
                </a:r>
              </a:p>
              <a:p>
                <a:pPr lvl="1"/>
                <a:r>
                  <a:rPr lang="hu-HU" dirty="0" smtClean="0"/>
                  <a:t>Konvex burok: súlyfüggvények nem negatívak</a:t>
                </a:r>
              </a:p>
              <a:p>
                <a:pPr lvl="1"/>
                <a:r>
                  <a:rPr lang="hu-HU" dirty="0" smtClean="0"/>
                  <a:t>Lokális vezérelhetőség: súlyfüggvények a tartomány egy részében nem zérus értékűek</a:t>
                </a:r>
              </a:p>
            </p:txBody>
          </p:sp>
        </mc:Choice>
        <mc:Fallback xmlns="">
          <p:sp>
            <p:nvSpPr>
              <p:cNvPr id="3" name="Tartalom helye 2"/>
              <p:cNvSpPr>
                <a:spLocks noGrp="1" noRot="1" noChangeAspect="1" noMove="1" noResize="1" noEditPoints="1" noAdjustHandles="1" noChangeArrowheads="1" noChangeShapeType="1" noTextEdit="1"/>
              </p:cNvSpPr>
              <p:nvPr>
                <p:ph idx="1"/>
              </p:nvPr>
            </p:nvSpPr>
            <p:spPr>
              <a:xfrm>
                <a:off x="457200" y="1600200"/>
                <a:ext cx="8229600" cy="4853136"/>
              </a:xfrm>
              <a:blipFill rotWithShape="1">
                <a:blip r:embed="rId2"/>
                <a:stretch>
                  <a:fillRect l="-1481" t="-2513"/>
                </a:stretch>
              </a:blipFill>
            </p:spPr>
            <p:txBody>
              <a:bodyPr/>
              <a:lstStyle/>
              <a:p>
                <a:r>
                  <a:rPr lang="en-US">
                    <a:noFill/>
                  </a:rPr>
                  <a:t> </a:t>
                </a:r>
              </a:p>
            </p:txBody>
          </p:sp>
        </mc:Fallback>
      </mc:AlternateContent>
    </p:spTree>
    <p:extLst>
      <p:ext uri="{BB962C8B-B14F-4D97-AF65-F5344CB8AC3E}">
        <p14:creationId xmlns:p14="http://schemas.microsoft.com/office/powerpoint/2010/main" val="139905927"/>
      </p:ext>
    </p:extLst>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1714500"/>
            <a:ext cx="7772400" cy="857250"/>
          </a:xfrm>
        </p:spPr>
        <p:txBody>
          <a:bodyPr>
            <a:normAutofit fontScale="90000"/>
          </a:bodyPr>
          <a:lstStyle/>
          <a:p>
            <a:pPr>
              <a:defRPr/>
            </a:pPr>
            <a:r>
              <a:rPr lang="en-US" sz="4800" b="1" dirty="0" err="1">
                <a:solidFill>
                  <a:srgbClr val="FF0000"/>
                </a:solidFill>
              </a:rPr>
              <a:t>Geometriai</a:t>
            </a:r>
            <a:r>
              <a:rPr lang="en-US" sz="4800" b="1" dirty="0">
                <a:solidFill>
                  <a:srgbClr val="FF0000"/>
                </a:solidFill>
              </a:rPr>
              <a:t> </a:t>
            </a:r>
            <a:r>
              <a:rPr lang="en-US" sz="4800" b="1" dirty="0" err="1">
                <a:solidFill>
                  <a:srgbClr val="FF0000"/>
                </a:solidFill>
              </a:rPr>
              <a:t>modellezés</a:t>
            </a:r>
            <a:r>
              <a:rPr lang="hu-HU" sz="4800" b="1" dirty="0">
                <a:solidFill>
                  <a:srgbClr val="FF0000"/>
                </a:solidFill>
              </a:rPr>
              <a:t/>
            </a:r>
            <a:br>
              <a:rPr lang="hu-HU" sz="4800" b="1" dirty="0">
                <a:solidFill>
                  <a:srgbClr val="FF0000"/>
                </a:solidFill>
              </a:rPr>
            </a:br>
            <a:r>
              <a:rPr lang="hu-HU" sz="4800" b="1" dirty="0" smtClean="0">
                <a:solidFill>
                  <a:srgbClr val="FF0000"/>
                </a:solidFill>
              </a:rPr>
              <a:t>3. Felületek</a:t>
            </a:r>
            <a:endParaRPr lang="hu-HU" sz="3600" dirty="0" smtClean="0">
              <a:solidFill>
                <a:srgbClr val="FF0000"/>
              </a:solidFill>
            </a:endParaRPr>
          </a:p>
        </p:txBody>
      </p:sp>
      <p:sp>
        <p:nvSpPr>
          <p:cNvPr id="4099" name="Rectangle 3"/>
          <p:cNvSpPr>
            <a:spLocks noGrp="1" noChangeArrowheads="1"/>
          </p:cNvSpPr>
          <p:nvPr>
            <p:ph type="subTitle" idx="1"/>
          </p:nvPr>
        </p:nvSpPr>
        <p:spPr>
          <a:xfrm>
            <a:off x="1403648" y="2787774"/>
            <a:ext cx="6400800" cy="1314450"/>
          </a:xfrm>
          <a:noFill/>
        </p:spPr>
        <p:txBody>
          <a:bodyPr/>
          <a:lstStyle/>
          <a:p>
            <a:pPr marL="342900" indent="-342900"/>
            <a:r>
              <a:rPr lang="hu-HU" altLang="hu-HU" dirty="0" err="1" smtClean="0"/>
              <a:t>Szirmay-Kalos</a:t>
            </a:r>
            <a:r>
              <a:rPr lang="hu-HU" altLang="hu-HU" dirty="0" smtClean="0"/>
              <a:t> László</a:t>
            </a:r>
          </a:p>
          <a:p>
            <a:pPr marL="342900" indent="-342900"/>
            <a:endParaRPr lang="hu-HU" altLang="hu-HU" dirty="0" smtClean="0"/>
          </a:p>
        </p:txBody>
      </p:sp>
      <p:sp>
        <p:nvSpPr>
          <p:cNvPr id="4" name="Téglalap 3"/>
          <p:cNvSpPr>
            <a:spLocks noChangeArrowheads="1"/>
          </p:cNvSpPr>
          <p:nvPr/>
        </p:nvSpPr>
        <p:spPr bwMode="auto">
          <a:xfrm>
            <a:off x="251520" y="249492"/>
            <a:ext cx="2520280" cy="1015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l">
              <a:spcBef>
                <a:spcPct val="0"/>
              </a:spcBef>
              <a:buNone/>
            </a:pPr>
            <a:r>
              <a:rPr lang="en-US" altLang="en-US" sz="2000" i="1" dirty="0" smtClean="0">
                <a:latin typeface="+mn-lt"/>
              </a:rPr>
              <a:t>”</a:t>
            </a:r>
            <a:r>
              <a:rPr lang="it-IT" sz="2000" i="1" dirty="0" smtClean="0"/>
              <a:t>La </a:t>
            </a:r>
            <a:r>
              <a:rPr lang="it-IT" sz="2000" i="1" dirty="0"/>
              <a:t>semplicità è la sofisticazione </a:t>
            </a:r>
            <a:r>
              <a:rPr lang="it-IT" sz="2000" i="1" dirty="0" smtClean="0"/>
              <a:t>finale</a:t>
            </a:r>
            <a:r>
              <a:rPr lang="hu-HU" sz="2000" i="1" dirty="0" smtClean="0"/>
              <a:t>.</a:t>
            </a:r>
            <a:r>
              <a:rPr lang="en-US" altLang="en-US" sz="2000" i="1" dirty="0" smtClean="0">
                <a:latin typeface="+mn-lt"/>
              </a:rPr>
              <a:t>”</a:t>
            </a:r>
          </a:p>
          <a:p>
            <a:pPr algn="r">
              <a:spcBef>
                <a:spcPct val="0"/>
              </a:spcBef>
              <a:buFont typeface="Wingdings" pitchFamily="2" charset="2"/>
              <a:buNone/>
            </a:pPr>
            <a:r>
              <a:rPr lang="en-US" sz="2000" i="1" dirty="0"/>
              <a:t>Leonardo da Vinci</a:t>
            </a:r>
            <a:endParaRPr lang="hu-HU" altLang="en-US" sz="2000" i="1" dirty="0" smtClean="0">
              <a:latin typeface="+mn-lt"/>
            </a:endParaRPr>
          </a:p>
        </p:txBody>
      </p:sp>
      <p:pic>
        <p:nvPicPr>
          <p:cNvPr id="6" name="sziv_animaci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300192" y="3354487"/>
            <a:ext cx="2808312" cy="1755545"/>
          </a:xfrm>
          <a:prstGeom prst="rect">
            <a:avLst/>
          </a:prstGeom>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64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repeatCount="indefinite" fill="hold" display="0">
                  <p:stCondLst>
                    <p:cond delay="indefinite"/>
                  </p:stCondLst>
                </p:cTn>
                <p:tgtEl>
                  <p:spTgt spid="6"/>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483" name="Rectangle 3"/>
              <p:cNvSpPr>
                <a:spLocks noChangeArrowheads="1"/>
              </p:cNvSpPr>
              <p:nvPr/>
            </p:nvSpPr>
            <p:spPr bwMode="auto">
              <a:xfrm>
                <a:off x="215329" y="81650"/>
                <a:ext cx="8893175" cy="308610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lIns="90488" tIns="44450" rIns="90488" bIns="44450"/>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indent="0" algn="l">
                  <a:spcBef>
                    <a:spcPct val="20000"/>
                  </a:spcBef>
                  <a:buClr>
                    <a:schemeClr val="accent2"/>
                  </a:buClr>
                  <a:buSzPct val="75000"/>
                </a:pPr>
                <a:r>
                  <a:rPr lang="hu-HU" altLang="hu-HU" sz="2800" dirty="0" smtClean="0">
                    <a:latin typeface="+mn-lt"/>
                  </a:rPr>
                  <a:t>Felület a 3D tér 2D részhalmaza</a:t>
                </a:r>
                <a:r>
                  <a:rPr lang="en-US" altLang="hu-HU" sz="2800" dirty="0">
                    <a:latin typeface="+mn-lt"/>
                  </a:rPr>
                  <a:t>: </a:t>
                </a:r>
                <a:endParaRPr lang="en-US" altLang="hu-HU" dirty="0">
                  <a:latin typeface="+mn-lt"/>
                </a:endParaRPr>
              </a:p>
              <a:p>
                <a:pPr marL="349250" lvl="1" algn="l">
                  <a:spcBef>
                    <a:spcPct val="20000"/>
                  </a:spcBef>
                  <a:buClr>
                    <a:schemeClr val="tx1"/>
                  </a:buClr>
                  <a:buSzPct val="100000"/>
                  <a:buFontTx/>
                  <a:buChar char="–"/>
                </a:pPr>
                <a:r>
                  <a:rPr lang="hu-HU" altLang="hu-HU" b="1" u="sng" dirty="0" smtClean="0">
                    <a:latin typeface="Calibri" panose="020F0502020204030204" pitchFamily="34" charset="0"/>
                    <a:cs typeface="Calibri" panose="020F0502020204030204" pitchFamily="34" charset="0"/>
                  </a:rPr>
                  <a:t>Explicit:</a:t>
                </a:r>
                <a:r>
                  <a:rPr lang="hu-HU" altLang="hu-HU" dirty="0" smtClean="0">
                    <a:latin typeface="Calibri" panose="020F0502020204030204" pitchFamily="34" charset="0"/>
                    <a:cs typeface="Calibri" panose="020F0502020204030204" pitchFamily="34" charset="0"/>
                  </a:rPr>
                  <a:t>  	</a:t>
                </a:r>
                <a:r>
                  <a:rPr lang="en-US" altLang="hu-HU" dirty="0" smtClean="0">
                    <a:latin typeface="Calibri" panose="020F0502020204030204" pitchFamily="34" charset="0"/>
                    <a:cs typeface="Calibri" panose="020F0502020204030204" pitchFamily="34" charset="0"/>
                  </a:rPr>
                  <a:t>      </a:t>
                </a:r>
                <a14:m>
                  <m:oMath xmlns:m="http://schemas.openxmlformats.org/officeDocument/2006/math">
                    <m:r>
                      <a:rPr lang="hu-HU" altLang="hu-HU" i="1">
                        <a:latin typeface="Cambria Math"/>
                        <a:cs typeface="Times New Roman" panose="02020603050405020304" pitchFamily="18" charset="0"/>
                      </a:rPr>
                      <m:t>𝑧</m:t>
                    </m:r>
                    <m:r>
                      <a:rPr lang="en-US" altLang="hu-HU" b="0" i="1" smtClean="0">
                        <a:latin typeface="Cambria Math"/>
                        <a:cs typeface="Times New Roman" panose="02020603050405020304" pitchFamily="18" charset="0"/>
                      </a:rPr>
                      <m:t>=</m:t>
                    </m:r>
                    <m:r>
                      <a:rPr lang="en-US" altLang="hu-HU" b="0" i="1" smtClean="0">
                        <a:latin typeface="Cambria Math"/>
                        <a:cs typeface="Times New Roman" panose="02020603050405020304" pitchFamily="18" charset="0"/>
                      </a:rPr>
                      <m:t>h</m:t>
                    </m:r>
                    <m:d>
                      <m:dPr>
                        <m:ctrlPr>
                          <a:rPr lang="en-US" altLang="hu-HU" i="1">
                            <a:latin typeface="Cambria Math"/>
                            <a:cs typeface="Times New Roman" panose="02020603050405020304" pitchFamily="18" charset="0"/>
                          </a:rPr>
                        </m:ctrlPr>
                      </m:dPr>
                      <m:e>
                        <m:r>
                          <a:rPr lang="en-US" altLang="hu-HU" i="1">
                            <a:latin typeface="Cambria Math"/>
                            <a:cs typeface="Times New Roman" panose="02020603050405020304" pitchFamily="18" charset="0"/>
                          </a:rPr>
                          <m:t>𝑥</m:t>
                        </m:r>
                        <m:r>
                          <a:rPr lang="en-US" altLang="hu-HU" i="1">
                            <a:latin typeface="Cambria Math"/>
                            <a:cs typeface="Times New Roman" panose="02020603050405020304" pitchFamily="18" charset="0"/>
                          </a:rPr>
                          <m:t>,</m:t>
                        </m:r>
                        <m:r>
                          <a:rPr lang="en-US" altLang="hu-HU" i="1">
                            <a:latin typeface="Cambria Math"/>
                            <a:cs typeface="Times New Roman" panose="02020603050405020304" pitchFamily="18" charset="0"/>
                          </a:rPr>
                          <m:t>𝑦</m:t>
                        </m:r>
                      </m:e>
                    </m:d>
                  </m:oMath>
                </a14:m>
                <a:endParaRPr lang="hu-HU" altLang="hu-HU" b="1" u="sng" dirty="0" smtClean="0">
                  <a:latin typeface="+mn-lt"/>
                </a:endParaRPr>
              </a:p>
              <a:p>
                <a:pPr marL="349250" lvl="1" algn="l">
                  <a:spcBef>
                    <a:spcPts val="1800"/>
                  </a:spcBef>
                  <a:buClr>
                    <a:schemeClr val="tx1"/>
                  </a:buClr>
                  <a:buSzPct val="100000"/>
                  <a:buFontTx/>
                  <a:buChar char="–"/>
                </a:pPr>
                <a:r>
                  <a:rPr lang="hu-HU" altLang="hu-HU" b="1" u="sng" dirty="0">
                    <a:latin typeface="+mn-lt"/>
                  </a:rPr>
                  <a:t>I</a:t>
                </a:r>
                <a:r>
                  <a:rPr lang="en-US" altLang="hu-HU" b="1" u="sng" dirty="0" err="1" smtClean="0">
                    <a:latin typeface="+mn-lt"/>
                  </a:rPr>
                  <a:t>mplicit</a:t>
                </a:r>
                <a:r>
                  <a:rPr lang="en-US" altLang="hu-HU" dirty="0" smtClean="0">
                    <a:latin typeface="+mn-lt"/>
                  </a:rPr>
                  <a:t>:</a:t>
                </a:r>
                <a:r>
                  <a:rPr lang="hu-HU" altLang="hu-HU" dirty="0" smtClean="0">
                    <a:latin typeface="+mn-lt"/>
                  </a:rPr>
                  <a:t> 	</a:t>
                </a:r>
                <a:r>
                  <a:rPr lang="en-US" altLang="hu-HU" dirty="0" smtClean="0">
                    <a:latin typeface="+mn-lt"/>
                  </a:rPr>
                  <a:t>     </a:t>
                </a:r>
                <a14:m>
                  <m:oMath xmlns:m="http://schemas.openxmlformats.org/officeDocument/2006/math">
                    <m:r>
                      <a:rPr lang="en-US" altLang="hu-HU" i="1">
                        <a:latin typeface="Cambria Math"/>
                        <a:cs typeface="Times New Roman" panose="02020603050405020304" pitchFamily="18" charset="0"/>
                      </a:rPr>
                      <m:t>𝑓</m:t>
                    </m:r>
                    <m:d>
                      <m:dPr>
                        <m:ctrlPr>
                          <a:rPr lang="en-US" altLang="hu-HU" i="1">
                            <a:latin typeface="Cambria Math"/>
                            <a:cs typeface="Times New Roman" panose="02020603050405020304" pitchFamily="18" charset="0"/>
                          </a:rPr>
                        </m:ctrlPr>
                      </m:dPr>
                      <m:e>
                        <m:r>
                          <a:rPr lang="en-US" altLang="hu-HU" i="1">
                            <a:latin typeface="Cambria Math"/>
                            <a:cs typeface="Times New Roman" panose="02020603050405020304" pitchFamily="18" charset="0"/>
                          </a:rPr>
                          <m:t>𝑥</m:t>
                        </m:r>
                        <m:r>
                          <a:rPr lang="en-US" altLang="hu-HU" i="1">
                            <a:latin typeface="Cambria Math"/>
                            <a:cs typeface="Times New Roman" panose="02020603050405020304" pitchFamily="18" charset="0"/>
                          </a:rPr>
                          <m:t>,</m:t>
                        </m:r>
                        <m:r>
                          <a:rPr lang="en-US" altLang="hu-HU" i="1">
                            <a:latin typeface="Cambria Math"/>
                            <a:cs typeface="Times New Roman" panose="02020603050405020304" pitchFamily="18" charset="0"/>
                          </a:rPr>
                          <m:t>𝑦</m:t>
                        </m:r>
                        <m:r>
                          <a:rPr lang="hu-HU" altLang="hu-HU" i="1">
                            <a:latin typeface="Cambria Math"/>
                            <a:cs typeface="Times New Roman" panose="02020603050405020304" pitchFamily="18" charset="0"/>
                          </a:rPr>
                          <m:t>,</m:t>
                        </m:r>
                        <m:r>
                          <a:rPr lang="hu-HU" altLang="hu-HU" i="1">
                            <a:latin typeface="Cambria Math"/>
                            <a:cs typeface="Times New Roman" panose="02020603050405020304" pitchFamily="18" charset="0"/>
                          </a:rPr>
                          <m:t>𝑧</m:t>
                        </m:r>
                      </m:e>
                    </m:d>
                    <m:r>
                      <a:rPr lang="en-US" altLang="hu-HU" i="1">
                        <a:latin typeface="Cambria Math"/>
                        <a:cs typeface="Times New Roman" panose="02020603050405020304" pitchFamily="18" charset="0"/>
                      </a:rPr>
                      <m:t>=</m:t>
                    </m:r>
                    <m:r>
                      <a:rPr lang="en-US" altLang="hu-HU" i="1">
                        <a:latin typeface="Cambria Math"/>
                        <a:cs typeface="Times New Roman" panose="02020603050405020304" pitchFamily="18" charset="0"/>
                      </a:rPr>
                      <m:t>0</m:t>
                    </m:r>
                  </m:oMath>
                </a14:m>
                <a:r>
                  <a:rPr lang="en-US" altLang="hu-HU" dirty="0" smtClean="0">
                    <a:latin typeface="+mn-lt"/>
                  </a:rPr>
                  <a:t>; </a:t>
                </a:r>
                <a14:m>
                  <m:oMath xmlns:m="http://schemas.openxmlformats.org/officeDocument/2006/math">
                    <m:r>
                      <a:rPr lang="en-US" altLang="hu-HU" b="0" i="0" smtClean="0">
                        <a:latin typeface="Cambria Math" panose="02040503050406030204" pitchFamily="18" charset="0"/>
                        <a:cs typeface="Times New Roman" panose="02020603050405020304" pitchFamily="18" charset="0"/>
                      </a:rPr>
                      <m:t>     </m:t>
                    </m:r>
                    <m:r>
                      <a:rPr lang="en-US" altLang="hu-HU" i="1">
                        <a:latin typeface="Cambria Math"/>
                        <a:cs typeface="Times New Roman" panose="02020603050405020304" pitchFamily="18" charset="0"/>
                      </a:rPr>
                      <m:t>𝑓</m:t>
                    </m:r>
                    <m:d>
                      <m:dPr>
                        <m:ctrlPr>
                          <a:rPr lang="en-US" altLang="hu-HU" i="1">
                            <a:latin typeface="Cambria Math"/>
                            <a:cs typeface="Times New Roman" panose="02020603050405020304" pitchFamily="18" charset="0"/>
                          </a:rPr>
                        </m:ctrlPr>
                      </m:dPr>
                      <m:e>
                        <m:r>
                          <a:rPr lang="en-US" altLang="hu-HU" b="1" i="1" smtClean="0">
                            <a:latin typeface="Cambria Math" panose="02040503050406030204" pitchFamily="18" charset="0"/>
                            <a:cs typeface="Times New Roman" panose="02020603050405020304" pitchFamily="18" charset="0"/>
                          </a:rPr>
                          <m:t>𝒓</m:t>
                        </m:r>
                      </m:e>
                    </m:d>
                    <m:r>
                      <a:rPr lang="en-US" altLang="hu-HU" i="1">
                        <a:latin typeface="Cambria Math"/>
                        <a:cs typeface="Times New Roman" panose="02020603050405020304" pitchFamily="18" charset="0"/>
                      </a:rPr>
                      <m:t>=</m:t>
                    </m:r>
                    <m:r>
                      <a:rPr lang="en-US" altLang="hu-HU" i="1">
                        <a:latin typeface="Cambria Math"/>
                        <a:cs typeface="Times New Roman" panose="02020603050405020304" pitchFamily="18" charset="0"/>
                      </a:rPr>
                      <m:t>0</m:t>
                    </m:r>
                  </m:oMath>
                </a14:m>
                <a:r>
                  <a:rPr lang="en-US" altLang="hu-HU" dirty="0" smtClean="0">
                    <a:latin typeface="+mn-lt"/>
                  </a:rPr>
                  <a:t> </a:t>
                </a:r>
                <a:endParaRPr lang="hu-HU" altLang="hu-HU" dirty="0" smtClean="0">
                  <a:latin typeface="+mn-lt"/>
                </a:endParaRPr>
              </a:p>
              <a:p>
                <a:pPr marL="749300" lvl="2" algn="l">
                  <a:spcBef>
                    <a:spcPts val="1200"/>
                  </a:spcBef>
                  <a:buClr>
                    <a:schemeClr val="tx1"/>
                  </a:buClr>
                  <a:buSzPct val="100000"/>
                  <a:buFontTx/>
                  <a:buChar char="–"/>
                </a:pPr>
                <a:r>
                  <a:rPr lang="hu-HU" altLang="hu-HU" sz="2000" dirty="0" smtClean="0">
                    <a:latin typeface="+mn-lt"/>
                  </a:rPr>
                  <a:t>gömb</a:t>
                </a:r>
                <a:r>
                  <a:rPr lang="en-US" altLang="hu-HU" sz="2000" dirty="0" smtClean="0">
                    <a:latin typeface="+mn-lt"/>
                  </a:rPr>
                  <a:t>:</a:t>
                </a:r>
                <a:r>
                  <a:rPr lang="hu-HU" altLang="hu-HU" sz="2000" dirty="0" smtClean="0">
                    <a:latin typeface="+mn-lt"/>
                  </a:rPr>
                  <a:t> 	</a:t>
                </a:r>
                <a:r>
                  <a:rPr lang="en-US" altLang="hu-HU" sz="2000" dirty="0" smtClean="0">
                    <a:latin typeface="+mn-lt"/>
                  </a:rPr>
                  <a:t>      </a:t>
                </a:r>
                <a14:m>
                  <m:oMath xmlns:m="http://schemas.openxmlformats.org/officeDocument/2006/math">
                    <m:sSup>
                      <m:sSupPr>
                        <m:ctrlPr>
                          <a:rPr lang="hu-HU" altLang="hu-HU" sz="1800" i="1">
                            <a:latin typeface="Cambria Math"/>
                            <a:cs typeface="Times New Roman" panose="02020603050405020304" pitchFamily="18" charset="0"/>
                          </a:rPr>
                        </m:ctrlPr>
                      </m:sSupPr>
                      <m:e>
                        <m:d>
                          <m:dPr>
                            <m:ctrlPr>
                              <a:rPr lang="hu-HU" altLang="hu-HU" sz="1800" i="1">
                                <a:latin typeface="Cambria Math"/>
                                <a:cs typeface="Times New Roman" panose="02020603050405020304" pitchFamily="18" charset="0"/>
                              </a:rPr>
                            </m:ctrlPr>
                          </m:dPr>
                          <m:e>
                            <m:r>
                              <a:rPr lang="en-US" altLang="hu-HU" sz="1800" i="1">
                                <a:latin typeface="Cambria Math"/>
                                <a:cs typeface="Times New Roman" panose="02020603050405020304" pitchFamily="18" charset="0"/>
                              </a:rPr>
                              <m:t>𝑥</m:t>
                            </m:r>
                            <m:r>
                              <a:rPr lang="en-US" altLang="hu-HU" sz="1800" i="1">
                                <a:latin typeface="Cambria Math"/>
                                <a:cs typeface="Times New Roman" panose="02020603050405020304" pitchFamily="18" charset="0"/>
                              </a:rPr>
                              <m:t>−</m:t>
                            </m:r>
                            <m:sSub>
                              <m:sSubPr>
                                <m:ctrlPr>
                                  <a:rPr lang="en-US" altLang="hu-HU" sz="1800" i="1">
                                    <a:latin typeface="Cambria Math"/>
                                    <a:cs typeface="Times New Roman" panose="02020603050405020304" pitchFamily="18" charset="0"/>
                                    <a:sym typeface="Symbol" pitchFamily="18" charset="2"/>
                                  </a:rPr>
                                </m:ctrlPr>
                              </m:sSubPr>
                              <m:e>
                                <m:r>
                                  <a:rPr lang="en-US" altLang="hu-HU" sz="1800" i="1">
                                    <a:latin typeface="Cambria Math"/>
                                    <a:cs typeface="Times New Roman" panose="02020603050405020304" pitchFamily="18" charset="0"/>
                                    <a:sym typeface="Symbol" pitchFamily="18" charset="2"/>
                                  </a:rPr>
                                  <m:t>𝑐</m:t>
                                </m:r>
                              </m:e>
                              <m:sub>
                                <m:r>
                                  <a:rPr lang="en-US" altLang="hu-HU" sz="1800" i="1">
                                    <a:latin typeface="Cambria Math"/>
                                    <a:cs typeface="Times New Roman" panose="02020603050405020304" pitchFamily="18" charset="0"/>
                                    <a:sym typeface="Symbol" pitchFamily="18" charset="2"/>
                                  </a:rPr>
                                  <m:t>𝑥</m:t>
                                </m:r>
                              </m:sub>
                            </m:sSub>
                          </m:e>
                        </m:d>
                      </m:e>
                      <m:sup>
                        <m:r>
                          <a:rPr lang="hu-HU" altLang="hu-HU" sz="1800" i="1">
                            <a:latin typeface="Cambria Math"/>
                            <a:cs typeface="Times New Roman" panose="02020603050405020304" pitchFamily="18" charset="0"/>
                          </a:rPr>
                          <m:t>2</m:t>
                        </m:r>
                      </m:sup>
                    </m:sSup>
                    <m:r>
                      <a:rPr lang="en-US" altLang="hu-HU" sz="1800" i="1">
                        <a:latin typeface="Cambria Math"/>
                        <a:cs typeface="Times New Roman" panose="02020603050405020304" pitchFamily="18" charset="0"/>
                      </a:rPr>
                      <m:t>+</m:t>
                    </m:r>
                    <m:sSup>
                      <m:sSupPr>
                        <m:ctrlPr>
                          <a:rPr lang="hu-HU" altLang="hu-HU" sz="1800" i="1">
                            <a:latin typeface="Cambria Math"/>
                            <a:cs typeface="Times New Roman" panose="02020603050405020304" pitchFamily="18" charset="0"/>
                          </a:rPr>
                        </m:ctrlPr>
                      </m:sSupPr>
                      <m:e>
                        <m:d>
                          <m:dPr>
                            <m:ctrlPr>
                              <a:rPr lang="hu-HU" altLang="hu-HU" sz="1800" i="1">
                                <a:latin typeface="Cambria Math"/>
                                <a:cs typeface="Times New Roman" panose="02020603050405020304" pitchFamily="18" charset="0"/>
                              </a:rPr>
                            </m:ctrlPr>
                          </m:dPr>
                          <m:e>
                            <m:r>
                              <a:rPr lang="en-US" altLang="hu-HU" sz="1800" i="1">
                                <a:latin typeface="Cambria Math"/>
                                <a:cs typeface="Times New Roman" panose="02020603050405020304" pitchFamily="18" charset="0"/>
                              </a:rPr>
                              <m:t>𝑦</m:t>
                            </m:r>
                            <m:r>
                              <a:rPr lang="en-US" altLang="hu-HU" sz="1800" i="1">
                                <a:latin typeface="Cambria Math"/>
                                <a:cs typeface="Times New Roman" panose="02020603050405020304" pitchFamily="18" charset="0"/>
                              </a:rPr>
                              <m:t>−</m:t>
                            </m:r>
                            <m:sSub>
                              <m:sSubPr>
                                <m:ctrlPr>
                                  <a:rPr lang="en-US" altLang="hu-HU" sz="1800" i="1">
                                    <a:latin typeface="Cambria Math"/>
                                    <a:cs typeface="Times New Roman" panose="02020603050405020304" pitchFamily="18" charset="0"/>
                                    <a:sym typeface="Symbol" pitchFamily="18" charset="2"/>
                                  </a:rPr>
                                </m:ctrlPr>
                              </m:sSubPr>
                              <m:e>
                                <m:r>
                                  <a:rPr lang="en-US" altLang="hu-HU" sz="1800" i="1">
                                    <a:latin typeface="Cambria Math"/>
                                    <a:cs typeface="Times New Roman" panose="02020603050405020304" pitchFamily="18" charset="0"/>
                                    <a:sym typeface="Symbol" pitchFamily="18" charset="2"/>
                                  </a:rPr>
                                  <m:t>𝑐</m:t>
                                </m:r>
                              </m:e>
                              <m:sub>
                                <m:r>
                                  <a:rPr lang="en-US" altLang="hu-HU" sz="1800" i="1">
                                    <a:latin typeface="Cambria Math"/>
                                    <a:cs typeface="Times New Roman" panose="02020603050405020304" pitchFamily="18" charset="0"/>
                                    <a:sym typeface="Symbol" pitchFamily="18" charset="2"/>
                                  </a:rPr>
                                  <m:t>𝑦</m:t>
                                </m:r>
                              </m:sub>
                            </m:sSub>
                          </m:e>
                        </m:d>
                      </m:e>
                      <m:sup>
                        <m:r>
                          <a:rPr lang="hu-HU" altLang="hu-HU" sz="1800" i="1">
                            <a:latin typeface="Cambria Math"/>
                            <a:cs typeface="Times New Roman" panose="02020603050405020304" pitchFamily="18" charset="0"/>
                          </a:rPr>
                          <m:t>2</m:t>
                        </m:r>
                      </m:sup>
                    </m:sSup>
                    <m:sSup>
                      <m:sSupPr>
                        <m:ctrlPr>
                          <a:rPr lang="hu-HU" altLang="hu-HU" sz="1800" i="1">
                            <a:latin typeface="Cambria Math"/>
                            <a:cs typeface="Times New Roman" panose="02020603050405020304" pitchFamily="18" charset="0"/>
                          </a:rPr>
                        </m:ctrlPr>
                      </m:sSupPr>
                      <m:e>
                        <m:r>
                          <a:rPr lang="hu-HU" altLang="hu-HU" sz="1800" i="1">
                            <a:latin typeface="Cambria Math"/>
                            <a:cs typeface="Times New Roman" panose="02020603050405020304" pitchFamily="18" charset="0"/>
                          </a:rPr>
                          <m:t>+</m:t>
                        </m:r>
                        <m:d>
                          <m:dPr>
                            <m:ctrlPr>
                              <a:rPr lang="hu-HU" altLang="hu-HU" sz="1800" i="1">
                                <a:latin typeface="Cambria Math"/>
                                <a:cs typeface="Times New Roman" panose="02020603050405020304" pitchFamily="18" charset="0"/>
                              </a:rPr>
                            </m:ctrlPr>
                          </m:dPr>
                          <m:e>
                            <m:r>
                              <a:rPr lang="hu-HU" altLang="hu-HU" sz="1800" i="1">
                                <a:latin typeface="Cambria Math"/>
                                <a:cs typeface="Times New Roman" panose="02020603050405020304" pitchFamily="18" charset="0"/>
                              </a:rPr>
                              <m:t>𝑧</m:t>
                            </m:r>
                            <m:r>
                              <a:rPr lang="en-US" altLang="hu-HU" sz="1800" i="1">
                                <a:latin typeface="Cambria Math"/>
                                <a:cs typeface="Times New Roman" panose="02020603050405020304" pitchFamily="18" charset="0"/>
                              </a:rPr>
                              <m:t>−</m:t>
                            </m:r>
                            <m:sSub>
                              <m:sSubPr>
                                <m:ctrlPr>
                                  <a:rPr lang="en-US" altLang="hu-HU" sz="1800" i="1">
                                    <a:latin typeface="Cambria Math"/>
                                    <a:cs typeface="Times New Roman" panose="02020603050405020304" pitchFamily="18" charset="0"/>
                                    <a:sym typeface="Symbol" pitchFamily="18" charset="2"/>
                                  </a:rPr>
                                </m:ctrlPr>
                              </m:sSubPr>
                              <m:e>
                                <m:r>
                                  <a:rPr lang="en-US" altLang="hu-HU" sz="1800" i="1">
                                    <a:latin typeface="Cambria Math"/>
                                    <a:cs typeface="Times New Roman" panose="02020603050405020304" pitchFamily="18" charset="0"/>
                                    <a:sym typeface="Symbol" pitchFamily="18" charset="2"/>
                                  </a:rPr>
                                  <m:t>𝑐</m:t>
                                </m:r>
                              </m:e>
                              <m:sub>
                                <m:r>
                                  <a:rPr lang="hu-HU" altLang="hu-HU" sz="1800" i="1">
                                    <a:latin typeface="Cambria Math"/>
                                    <a:cs typeface="Times New Roman" panose="02020603050405020304" pitchFamily="18" charset="0"/>
                                    <a:sym typeface="Symbol" pitchFamily="18" charset="2"/>
                                  </a:rPr>
                                  <m:t>𝑧</m:t>
                                </m:r>
                              </m:sub>
                            </m:sSub>
                          </m:e>
                        </m:d>
                      </m:e>
                      <m:sup>
                        <m:r>
                          <a:rPr lang="hu-HU" altLang="hu-HU" sz="1800" i="1">
                            <a:latin typeface="Cambria Math"/>
                            <a:cs typeface="Times New Roman" panose="02020603050405020304" pitchFamily="18" charset="0"/>
                          </a:rPr>
                          <m:t>2</m:t>
                        </m:r>
                      </m:sup>
                    </m:sSup>
                    <m:r>
                      <a:rPr lang="en-US" altLang="hu-HU" sz="1800" i="1">
                        <a:latin typeface="Cambria Math"/>
                        <a:cs typeface="Times New Roman" panose="02020603050405020304" pitchFamily="18" charset="0"/>
                      </a:rPr>
                      <m:t>−</m:t>
                    </m:r>
                    <m:sSup>
                      <m:sSupPr>
                        <m:ctrlPr>
                          <a:rPr lang="en-US" altLang="hu-HU" sz="1800" i="1">
                            <a:latin typeface="Cambria Math"/>
                            <a:cs typeface="Times New Roman" panose="02020603050405020304" pitchFamily="18" charset="0"/>
                          </a:rPr>
                        </m:ctrlPr>
                      </m:sSupPr>
                      <m:e>
                        <m:r>
                          <a:rPr lang="en-US" altLang="hu-HU" sz="1800" i="1">
                            <a:latin typeface="Cambria Math"/>
                            <a:cs typeface="Times New Roman" panose="02020603050405020304" pitchFamily="18" charset="0"/>
                          </a:rPr>
                          <m:t>𝑅</m:t>
                        </m:r>
                      </m:e>
                      <m:sup>
                        <m:r>
                          <a:rPr lang="en-US" altLang="hu-HU" sz="1800" i="1">
                            <a:latin typeface="Cambria Math"/>
                            <a:cs typeface="Times New Roman" panose="02020603050405020304" pitchFamily="18" charset="0"/>
                          </a:rPr>
                          <m:t>2</m:t>
                        </m:r>
                      </m:sup>
                    </m:sSup>
                    <m:r>
                      <a:rPr lang="en-US" altLang="hu-HU" sz="1800" i="1">
                        <a:latin typeface="Cambria Math"/>
                        <a:cs typeface="Times New Roman" panose="02020603050405020304" pitchFamily="18" charset="0"/>
                      </a:rPr>
                      <m:t>=</m:t>
                    </m:r>
                    <m:r>
                      <a:rPr lang="en-US" altLang="hu-HU" sz="1800" i="1">
                        <a:latin typeface="Cambria Math"/>
                        <a:cs typeface="Times New Roman" panose="02020603050405020304" pitchFamily="18" charset="0"/>
                      </a:rPr>
                      <m:t>0</m:t>
                    </m:r>
                  </m:oMath>
                </a14:m>
                <a:endParaRPr lang="hu-HU" altLang="hu-HU" sz="1800" dirty="0" smtClean="0">
                  <a:latin typeface="+mn-lt"/>
                  <a:cs typeface="Times New Roman" panose="02020603050405020304" pitchFamily="18" charset="0"/>
                </a:endParaRPr>
              </a:p>
              <a:p>
                <a:pPr marL="749300" lvl="2" algn="l">
                  <a:spcBef>
                    <a:spcPct val="20000"/>
                  </a:spcBef>
                  <a:spcAft>
                    <a:spcPts val="1200"/>
                  </a:spcAft>
                  <a:buClr>
                    <a:schemeClr val="tx1"/>
                  </a:buClr>
                  <a:buSzPct val="100000"/>
                  <a:buFontTx/>
                  <a:buChar char="–"/>
                </a:pPr>
                <a:r>
                  <a:rPr lang="en-US" altLang="hu-HU" sz="2000" dirty="0" smtClean="0">
                    <a:latin typeface="+mn-lt"/>
                  </a:rPr>
                  <a:t>s</a:t>
                </a:r>
                <a:r>
                  <a:rPr lang="hu-HU" altLang="hu-HU" sz="2000" dirty="0" err="1" smtClean="0">
                    <a:latin typeface="+mn-lt"/>
                  </a:rPr>
                  <a:t>ík</a:t>
                </a:r>
                <a:r>
                  <a:rPr lang="hu-HU" altLang="hu-HU" sz="2000" dirty="0" smtClean="0">
                    <a:latin typeface="+mn-lt"/>
                  </a:rPr>
                  <a:t>:</a:t>
                </a:r>
                <a:r>
                  <a:rPr lang="hu-HU" altLang="hu-HU" sz="2000" dirty="0">
                    <a:latin typeface="+mn-lt"/>
                  </a:rPr>
                  <a:t>	</a:t>
                </a:r>
                <a:r>
                  <a:rPr lang="en-US" altLang="hu-HU" sz="2000" dirty="0" smtClean="0">
                    <a:latin typeface="+mn-lt"/>
                  </a:rPr>
                  <a:t>      </a:t>
                </a:r>
                <a14:m>
                  <m:oMath xmlns:m="http://schemas.openxmlformats.org/officeDocument/2006/math">
                    <m:r>
                      <a:rPr lang="en-US" altLang="hu-HU" sz="1800" i="1">
                        <a:latin typeface="Cambria Math"/>
                        <a:cs typeface="Times New Roman" panose="02020603050405020304" pitchFamily="18" charset="0"/>
                        <a:sym typeface="Symbol" pitchFamily="18" charset="2"/>
                      </a:rPr>
                      <m:t>𝑎𝑥</m:t>
                    </m:r>
                    <m:r>
                      <a:rPr lang="en-US" altLang="hu-HU" sz="1800" i="1">
                        <a:latin typeface="Cambria Math"/>
                        <a:cs typeface="Times New Roman" panose="02020603050405020304" pitchFamily="18" charset="0"/>
                        <a:sym typeface="Symbol" pitchFamily="18" charset="2"/>
                      </a:rPr>
                      <m:t>+</m:t>
                    </m:r>
                    <m:r>
                      <a:rPr lang="en-US" altLang="hu-HU" sz="1800" i="1">
                        <a:latin typeface="Cambria Math"/>
                        <a:cs typeface="Times New Roman" panose="02020603050405020304" pitchFamily="18" charset="0"/>
                        <a:sym typeface="Symbol" pitchFamily="18" charset="2"/>
                      </a:rPr>
                      <m:t>𝑏𝑦</m:t>
                    </m:r>
                    <m:r>
                      <a:rPr lang="en-US" altLang="hu-HU" sz="1800" i="1">
                        <a:latin typeface="Cambria Math"/>
                        <a:cs typeface="Times New Roman" panose="02020603050405020304" pitchFamily="18" charset="0"/>
                        <a:sym typeface="Symbol" pitchFamily="18" charset="2"/>
                      </a:rPr>
                      <m:t>+</m:t>
                    </m:r>
                    <m:r>
                      <a:rPr lang="en-US" altLang="hu-HU" sz="1800" b="0" i="1" smtClean="0">
                        <a:latin typeface="Cambria Math"/>
                        <a:cs typeface="Times New Roman" panose="02020603050405020304" pitchFamily="18" charset="0"/>
                        <a:sym typeface="Symbol" pitchFamily="18" charset="2"/>
                      </a:rPr>
                      <m:t>𝑐</m:t>
                    </m:r>
                    <m:r>
                      <a:rPr lang="hu-HU" altLang="hu-HU" sz="1800" b="0" i="1" smtClean="0">
                        <a:latin typeface="Cambria Math"/>
                        <a:cs typeface="Times New Roman" panose="02020603050405020304" pitchFamily="18" charset="0"/>
                        <a:sym typeface="Symbol" pitchFamily="18" charset="2"/>
                      </a:rPr>
                      <m:t>𝑧</m:t>
                    </m:r>
                    <m:r>
                      <a:rPr lang="en-US" altLang="hu-HU" sz="1800" i="1">
                        <a:latin typeface="Cambria Math"/>
                        <a:cs typeface="Times New Roman" panose="02020603050405020304" pitchFamily="18" charset="0"/>
                        <a:sym typeface="Symbol" pitchFamily="18" charset="2"/>
                      </a:rPr>
                      <m:t>+</m:t>
                    </m:r>
                    <m:r>
                      <a:rPr lang="en-US" altLang="hu-HU" sz="1800" b="0" i="1" smtClean="0">
                        <a:latin typeface="Cambria Math"/>
                        <a:cs typeface="Times New Roman" panose="02020603050405020304" pitchFamily="18" charset="0"/>
                        <a:sym typeface="Symbol" pitchFamily="18" charset="2"/>
                      </a:rPr>
                      <m:t>𝑑</m:t>
                    </m:r>
                    <m:r>
                      <a:rPr lang="en-US" altLang="hu-HU" sz="1800" i="1">
                        <a:latin typeface="Cambria Math"/>
                        <a:cs typeface="Times New Roman" panose="02020603050405020304" pitchFamily="18" charset="0"/>
                        <a:sym typeface="Symbol" pitchFamily="18" charset="2"/>
                      </a:rPr>
                      <m:t>=</m:t>
                    </m:r>
                    <m:r>
                      <a:rPr lang="en-US" altLang="hu-HU" sz="1800" i="1">
                        <a:latin typeface="Cambria Math"/>
                        <a:cs typeface="Times New Roman" panose="02020603050405020304" pitchFamily="18" charset="0"/>
                        <a:sym typeface="Symbol" pitchFamily="18" charset="2"/>
                      </a:rPr>
                      <m:t>0</m:t>
                    </m:r>
                  </m:oMath>
                </a14:m>
                <a:endParaRPr lang="hu-HU" altLang="hu-HU" sz="1800" dirty="0" smtClean="0">
                  <a:latin typeface="+mn-lt"/>
                  <a:cs typeface="Times New Roman" panose="02020603050405020304" pitchFamily="18" charset="0"/>
                  <a:sym typeface="Symbol" pitchFamily="18" charset="2"/>
                </a:endParaRPr>
              </a:p>
              <a:p>
                <a:pPr marL="349250" lvl="1" algn="l">
                  <a:spcBef>
                    <a:spcPts val="0"/>
                  </a:spcBef>
                  <a:buClr>
                    <a:schemeClr val="tx1"/>
                  </a:buClr>
                  <a:buSzPct val="100000"/>
                  <a:buFontTx/>
                  <a:buChar char="–"/>
                </a:pPr>
                <a:r>
                  <a:rPr lang="hu-HU" altLang="hu-HU" b="1" u="sng" dirty="0" err="1">
                    <a:latin typeface="+mn-lt"/>
                  </a:rPr>
                  <a:t>P</a:t>
                </a:r>
                <a:r>
                  <a:rPr lang="en-US" altLang="hu-HU" b="1" u="sng" dirty="0" err="1" smtClean="0">
                    <a:latin typeface="+mn-lt"/>
                  </a:rPr>
                  <a:t>arametri</a:t>
                </a:r>
                <a:r>
                  <a:rPr lang="hu-HU" altLang="hu-HU" b="1" u="sng" dirty="0" err="1">
                    <a:latin typeface="+mn-lt"/>
                  </a:rPr>
                  <a:t>kus</a:t>
                </a:r>
                <a:r>
                  <a:rPr lang="en-US" altLang="hu-HU" dirty="0">
                    <a:latin typeface="+mn-lt"/>
                  </a:rPr>
                  <a:t>:</a:t>
                </a:r>
                <a:r>
                  <a:rPr lang="en-US" altLang="hu-HU" dirty="0" smtClean="0">
                    <a:latin typeface="+mn-lt"/>
                  </a:rPr>
                  <a:t> </a:t>
                </a:r>
                <a14:m>
                  <m:oMath xmlns:m="http://schemas.openxmlformats.org/officeDocument/2006/math">
                    <m:r>
                      <a:rPr lang="en-US" altLang="hu-HU" i="1">
                        <a:latin typeface="Cambria Math"/>
                        <a:cs typeface="Times New Roman" panose="02020603050405020304" pitchFamily="18" charset="0"/>
                        <a:sym typeface="Symbol" pitchFamily="18" charset="2"/>
                      </a:rPr>
                      <m:t>𝑥</m:t>
                    </m:r>
                    <m:r>
                      <a:rPr lang="en-US" altLang="hu-HU" i="1">
                        <a:latin typeface="Cambria Math"/>
                        <a:cs typeface="Times New Roman" panose="02020603050405020304" pitchFamily="18" charset="0"/>
                        <a:sym typeface="Symbol" pitchFamily="18" charset="2"/>
                      </a:rPr>
                      <m:t>=</m:t>
                    </m:r>
                    <m:r>
                      <a:rPr lang="en-US" altLang="hu-HU" i="1">
                        <a:latin typeface="Cambria Math"/>
                        <a:cs typeface="Times New Roman" panose="02020603050405020304" pitchFamily="18" charset="0"/>
                        <a:sym typeface="Symbol" pitchFamily="18" charset="2"/>
                      </a:rPr>
                      <m:t>𝑥</m:t>
                    </m:r>
                    <m:d>
                      <m:dPr>
                        <m:ctrlPr>
                          <a:rPr lang="en-US" altLang="hu-HU" i="1">
                            <a:latin typeface="Cambria Math"/>
                            <a:cs typeface="Times New Roman" panose="02020603050405020304" pitchFamily="18" charset="0"/>
                            <a:sym typeface="Symbol" pitchFamily="18" charset="2"/>
                          </a:rPr>
                        </m:ctrlPr>
                      </m:dPr>
                      <m:e>
                        <m:r>
                          <a:rPr lang="hu-HU" altLang="hu-HU" i="1">
                            <a:latin typeface="Cambria Math"/>
                            <a:cs typeface="Times New Roman" panose="02020603050405020304" pitchFamily="18" charset="0"/>
                            <a:sym typeface="Symbol" pitchFamily="18" charset="2"/>
                          </a:rPr>
                          <m:t>𝑢</m:t>
                        </m:r>
                        <m:r>
                          <a:rPr lang="hu-HU" altLang="hu-HU" i="1">
                            <a:latin typeface="Cambria Math"/>
                            <a:cs typeface="Times New Roman" panose="02020603050405020304" pitchFamily="18" charset="0"/>
                            <a:sym typeface="Symbol" pitchFamily="18" charset="2"/>
                          </a:rPr>
                          <m:t>,</m:t>
                        </m:r>
                        <m:r>
                          <a:rPr lang="hu-HU" altLang="hu-HU" i="1">
                            <a:latin typeface="Cambria Math"/>
                            <a:cs typeface="Times New Roman" panose="02020603050405020304" pitchFamily="18" charset="0"/>
                            <a:sym typeface="Symbol" pitchFamily="18" charset="2"/>
                          </a:rPr>
                          <m:t>𝑣</m:t>
                        </m:r>
                      </m:e>
                    </m:d>
                    <m:r>
                      <a:rPr lang="en-US" altLang="hu-HU" i="1">
                        <a:latin typeface="Cambria Math"/>
                        <a:cs typeface="Times New Roman" panose="02020603050405020304" pitchFamily="18" charset="0"/>
                        <a:sym typeface="Symbol" pitchFamily="18" charset="2"/>
                      </a:rPr>
                      <m:t>,</m:t>
                    </m:r>
                    <m:r>
                      <a:rPr lang="en-US" altLang="hu-HU" i="1" smtClean="0">
                        <a:latin typeface="Cambria Math"/>
                        <a:cs typeface="Times New Roman" panose="02020603050405020304" pitchFamily="18" charset="0"/>
                        <a:sym typeface="Symbol" pitchFamily="18" charset="2"/>
                      </a:rPr>
                      <m:t>𝑦</m:t>
                    </m:r>
                    <m:r>
                      <a:rPr lang="en-US" altLang="hu-HU" i="1" smtClean="0">
                        <a:latin typeface="Cambria Math"/>
                        <a:cs typeface="Times New Roman" panose="02020603050405020304" pitchFamily="18" charset="0"/>
                        <a:sym typeface="Symbol" pitchFamily="18" charset="2"/>
                      </a:rPr>
                      <m:t>=</m:t>
                    </m:r>
                    <m:r>
                      <a:rPr lang="en-US" altLang="hu-HU" i="1" smtClean="0">
                        <a:latin typeface="Cambria Math"/>
                        <a:cs typeface="Times New Roman" panose="02020603050405020304" pitchFamily="18" charset="0"/>
                        <a:sym typeface="Symbol" pitchFamily="18" charset="2"/>
                      </a:rPr>
                      <m:t>𝑦</m:t>
                    </m:r>
                    <m:d>
                      <m:dPr>
                        <m:ctrlPr>
                          <a:rPr lang="en-US" altLang="hu-HU" i="1">
                            <a:latin typeface="Cambria Math"/>
                            <a:cs typeface="Times New Roman" panose="02020603050405020304" pitchFamily="18" charset="0"/>
                            <a:sym typeface="Symbol" pitchFamily="18" charset="2"/>
                          </a:rPr>
                        </m:ctrlPr>
                      </m:dPr>
                      <m:e>
                        <m:r>
                          <a:rPr lang="hu-HU" altLang="hu-HU" i="1">
                            <a:latin typeface="Cambria Math"/>
                            <a:cs typeface="Times New Roman" panose="02020603050405020304" pitchFamily="18" charset="0"/>
                            <a:sym typeface="Symbol" pitchFamily="18" charset="2"/>
                          </a:rPr>
                          <m:t>𝑢</m:t>
                        </m:r>
                        <m:r>
                          <a:rPr lang="hu-HU" altLang="hu-HU" i="1">
                            <a:latin typeface="Cambria Math"/>
                            <a:cs typeface="Times New Roman" panose="02020603050405020304" pitchFamily="18" charset="0"/>
                            <a:sym typeface="Symbol" pitchFamily="18" charset="2"/>
                          </a:rPr>
                          <m:t>,</m:t>
                        </m:r>
                        <m:r>
                          <a:rPr lang="hu-HU" altLang="hu-HU" i="1">
                            <a:latin typeface="Cambria Math"/>
                            <a:cs typeface="Times New Roman" panose="02020603050405020304" pitchFamily="18" charset="0"/>
                            <a:sym typeface="Symbol" pitchFamily="18" charset="2"/>
                          </a:rPr>
                          <m:t>𝑣</m:t>
                        </m:r>
                      </m:e>
                    </m:d>
                    <m:r>
                      <a:rPr lang="en-US" altLang="hu-HU" i="1">
                        <a:latin typeface="Cambria Math"/>
                        <a:cs typeface="Times New Roman" panose="02020603050405020304" pitchFamily="18" charset="0"/>
                        <a:sym typeface="Symbol" pitchFamily="18" charset="2"/>
                      </a:rPr>
                      <m:t>,</m:t>
                    </m:r>
                    <m:r>
                      <a:rPr lang="en-US" altLang="hu-HU" i="1">
                        <a:latin typeface="Cambria Math"/>
                        <a:cs typeface="Times New Roman" panose="02020603050405020304" pitchFamily="18" charset="0"/>
                        <a:sym typeface="Symbol" pitchFamily="18" charset="2"/>
                      </a:rPr>
                      <m:t>𝑧</m:t>
                    </m:r>
                    <m:r>
                      <a:rPr lang="en-US" altLang="hu-HU" i="1">
                        <a:latin typeface="Cambria Math"/>
                        <a:cs typeface="Times New Roman" panose="02020603050405020304" pitchFamily="18" charset="0"/>
                        <a:sym typeface="Symbol" pitchFamily="18" charset="2"/>
                      </a:rPr>
                      <m:t>=</m:t>
                    </m:r>
                    <m:r>
                      <a:rPr lang="en-US" altLang="hu-HU" i="1">
                        <a:latin typeface="Cambria Math"/>
                        <a:cs typeface="Times New Roman" panose="02020603050405020304" pitchFamily="18" charset="0"/>
                        <a:sym typeface="Symbol" pitchFamily="18" charset="2"/>
                      </a:rPr>
                      <m:t>𝑧</m:t>
                    </m:r>
                    <m:d>
                      <m:dPr>
                        <m:ctrlPr>
                          <a:rPr lang="en-US" altLang="hu-HU" i="1">
                            <a:latin typeface="Cambria Math"/>
                            <a:cs typeface="Times New Roman" panose="02020603050405020304" pitchFamily="18" charset="0"/>
                            <a:sym typeface="Symbol" pitchFamily="18" charset="2"/>
                          </a:rPr>
                        </m:ctrlPr>
                      </m:dPr>
                      <m:e>
                        <m:r>
                          <a:rPr lang="hu-HU" altLang="hu-HU" i="1">
                            <a:latin typeface="Cambria Math"/>
                            <a:cs typeface="Times New Roman" panose="02020603050405020304" pitchFamily="18" charset="0"/>
                            <a:sym typeface="Symbol" pitchFamily="18" charset="2"/>
                          </a:rPr>
                          <m:t>𝑢</m:t>
                        </m:r>
                        <m:r>
                          <a:rPr lang="hu-HU" altLang="hu-HU" i="1">
                            <a:latin typeface="Cambria Math"/>
                            <a:cs typeface="Times New Roman" panose="02020603050405020304" pitchFamily="18" charset="0"/>
                            <a:sym typeface="Symbol" pitchFamily="18" charset="2"/>
                          </a:rPr>
                          <m:t>,</m:t>
                        </m:r>
                        <m:r>
                          <a:rPr lang="hu-HU" altLang="hu-HU" i="1">
                            <a:latin typeface="Cambria Math"/>
                            <a:cs typeface="Times New Roman" panose="02020603050405020304" pitchFamily="18" charset="0"/>
                            <a:sym typeface="Symbol" pitchFamily="18" charset="2"/>
                          </a:rPr>
                          <m:t>𝑣</m:t>
                        </m:r>
                      </m:e>
                    </m:d>
                  </m:oMath>
                </a14:m>
                <a:r>
                  <a:rPr lang="en-US" altLang="hu-HU" dirty="0" smtClean="0">
                    <a:latin typeface="+mn-lt"/>
                    <a:cs typeface="Times New Roman" panose="02020603050405020304" pitchFamily="18" charset="0"/>
                    <a:sym typeface="Symbol" pitchFamily="18" charset="2"/>
                  </a:rPr>
                  <a:t>; </a:t>
                </a:r>
                <a14:m>
                  <m:oMath xmlns:m="http://schemas.openxmlformats.org/officeDocument/2006/math">
                    <m:r>
                      <a:rPr lang="en-US" altLang="hu-HU" b="0" i="0" smtClean="0">
                        <a:latin typeface="Cambria Math" panose="02040503050406030204" pitchFamily="18" charset="0"/>
                        <a:cs typeface="Times New Roman" panose="02020603050405020304" pitchFamily="18" charset="0"/>
                        <a:sym typeface="Symbol" pitchFamily="18" charset="2"/>
                      </a:rPr>
                      <m:t>   </m:t>
                    </m:r>
                    <m:r>
                      <a:rPr lang="en-US" altLang="hu-HU" b="1" i="1" smtClean="0">
                        <a:latin typeface="Cambria Math" panose="02040503050406030204" pitchFamily="18" charset="0"/>
                        <a:cs typeface="Times New Roman" panose="02020603050405020304" pitchFamily="18" charset="0"/>
                        <a:sym typeface="Symbol" pitchFamily="18" charset="2"/>
                      </a:rPr>
                      <m:t>𝒓</m:t>
                    </m:r>
                    <m:r>
                      <a:rPr lang="en-US" altLang="hu-HU" i="1">
                        <a:latin typeface="Cambria Math"/>
                        <a:cs typeface="Times New Roman" panose="02020603050405020304" pitchFamily="18" charset="0"/>
                        <a:sym typeface="Symbol" pitchFamily="18" charset="2"/>
                      </a:rPr>
                      <m:t>=</m:t>
                    </m:r>
                    <m:r>
                      <a:rPr lang="en-US" altLang="hu-HU" b="1" i="1" smtClean="0">
                        <a:latin typeface="Cambria Math" panose="02040503050406030204" pitchFamily="18" charset="0"/>
                        <a:cs typeface="Times New Roman" panose="02020603050405020304" pitchFamily="18" charset="0"/>
                        <a:sym typeface="Symbol" pitchFamily="18" charset="2"/>
                      </a:rPr>
                      <m:t>𝒓</m:t>
                    </m:r>
                    <m:d>
                      <m:dPr>
                        <m:ctrlPr>
                          <a:rPr lang="en-US" altLang="hu-HU" i="1">
                            <a:latin typeface="Cambria Math"/>
                            <a:cs typeface="Times New Roman" panose="02020603050405020304" pitchFamily="18" charset="0"/>
                            <a:sym typeface="Symbol" pitchFamily="18" charset="2"/>
                          </a:rPr>
                        </m:ctrlPr>
                      </m:dPr>
                      <m:e>
                        <m:r>
                          <a:rPr lang="hu-HU" altLang="hu-HU" i="1">
                            <a:latin typeface="Cambria Math"/>
                            <a:cs typeface="Times New Roman" panose="02020603050405020304" pitchFamily="18" charset="0"/>
                            <a:sym typeface="Symbol" pitchFamily="18" charset="2"/>
                          </a:rPr>
                          <m:t>𝑢</m:t>
                        </m:r>
                        <m:r>
                          <a:rPr lang="hu-HU" altLang="hu-HU" i="1">
                            <a:latin typeface="Cambria Math"/>
                            <a:cs typeface="Times New Roman" panose="02020603050405020304" pitchFamily="18" charset="0"/>
                            <a:sym typeface="Symbol" pitchFamily="18" charset="2"/>
                          </a:rPr>
                          <m:t>,</m:t>
                        </m:r>
                        <m:r>
                          <a:rPr lang="hu-HU" altLang="hu-HU" i="1">
                            <a:latin typeface="Cambria Math"/>
                            <a:cs typeface="Times New Roman" panose="02020603050405020304" pitchFamily="18" charset="0"/>
                            <a:sym typeface="Symbol" pitchFamily="18" charset="2"/>
                          </a:rPr>
                          <m:t>𝑣</m:t>
                        </m:r>
                      </m:e>
                    </m:d>
                  </m:oMath>
                </a14:m>
                <a:r>
                  <a:rPr lang="en-US" altLang="hu-HU" dirty="0" smtClean="0">
                    <a:latin typeface="+mn-lt"/>
                    <a:cs typeface="Times New Roman" panose="02020603050405020304" pitchFamily="18" charset="0"/>
                    <a:sym typeface="Symbol" pitchFamily="18" charset="2"/>
                  </a:rPr>
                  <a:t>  </a:t>
                </a:r>
                <a:endParaRPr lang="hu-HU" altLang="hu-HU" dirty="0" smtClean="0">
                  <a:latin typeface="+mn-lt"/>
                  <a:cs typeface="Times New Roman" panose="02020603050405020304" pitchFamily="18" charset="0"/>
                  <a:sym typeface="Symbol" pitchFamily="18" charset="2"/>
                </a:endParaRPr>
              </a:p>
              <a:p>
                <a:pPr marL="749300" lvl="2" algn="l">
                  <a:spcBef>
                    <a:spcPts val="1800"/>
                  </a:spcBef>
                  <a:buClr>
                    <a:schemeClr val="tx1"/>
                  </a:buClr>
                  <a:buSzPct val="100000"/>
                  <a:buFontTx/>
                  <a:buChar char="–"/>
                </a:pPr>
                <a:r>
                  <a:rPr lang="hu-HU" altLang="hu-HU" sz="2000" dirty="0">
                    <a:latin typeface="+mn-lt"/>
                  </a:rPr>
                  <a:t>g</a:t>
                </a:r>
                <a:r>
                  <a:rPr lang="hu-HU" altLang="hu-HU" sz="2000" dirty="0" smtClean="0">
                    <a:latin typeface="+mn-lt"/>
                  </a:rPr>
                  <a:t>ömb</a:t>
                </a:r>
                <a:r>
                  <a:rPr lang="en-US" altLang="hu-HU" sz="2000" dirty="0" smtClean="0">
                    <a:latin typeface="+mn-lt"/>
                  </a:rPr>
                  <a:t>:</a:t>
                </a:r>
              </a:p>
              <a:p>
                <a:pPr marL="749300" lvl="2" algn="l">
                  <a:spcBef>
                    <a:spcPts val="1800"/>
                  </a:spcBef>
                  <a:buClr>
                    <a:schemeClr val="tx1"/>
                  </a:buClr>
                  <a:buSzPct val="100000"/>
                  <a:buFontTx/>
                  <a:buChar char="–"/>
                </a:pPr>
                <a:endParaRPr lang="en-US" altLang="hu-HU" sz="1050" dirty="0">
                  <a:latin typeface="+mn-lt"/>
                </a:endParaRPr>
              </a:p>
              <a:p>
                <a:pPr marL="749300" lvl="2" algn="l">
                  <a:spcBef>
                    <a:spcPts val="1800"/>
                  </a:spcBef>
                  <a:buClr>
                    <a:schemeClr val="tx1"/>
                  </a:buClr>
                  <a:buSzPct val="100000"/>
                  <a:buFontTx/>
                  <a:buChar char="–"/>
                </a:pPr>
                <a:endParaRPr lang="en-US" altLang="hu-HU" sz="2000" dirty="0" smtClean="0">
                  <a:latin typeface="+mn-lt"/>
                </a:endParaRPr>
              </a:p>
              <a:p>
                <a:pPr marL="749300" lvl="2" algn="l">
                  <a:spcBef>
                    <a:spcPts val="1800"/>
                  </a:spcBef>
                  <a:buClr>
                    <a:schemeClr val="tx1"/>
                  </a:buClr>
                  <a:buSzPct val="100000"/>
                  <a:buFontTx/>
                  <a:buChar char="–"/>
                </a:pPr>
                <a:r>
                  <a:rPr lang="en-US" altLang="hu-HU" sz="2000" dirty="0">
                    <a:latin typeface="+mn-lt"/>
                  </a:rPr>
                  <a:t>s</a:t>
                </a:r>
                <a:r>
                  <a:rPr lang="hu-HU" altLang="hu-HU" sz="2000" dirty="0" err="1">
                    <a:latin typeface="+mn-lt"/>
                  </a:rPr>
                  <a:t>ík</a:t>
                </a:r>
                <a:r>
                  <a:rPr lang="hu-HU" altLang="hu-HU" sz="2000" dirty="0">
                    <a:latin typeface="+mn-lt"/>
                  </a:rPr>
                  <a:t>:</a:t>
                </a:r>
                <a:r>
                  <a:rPr lang="en-US" altLang="hu-HU" sz="1800" dirty="0"/>
                  <a:t> </a:t>
                </a:r>
                <a:r>
                  <a:rPr lang="en-US" altLang="hu-HU" sz="1800" dirty="0" smtClean="0"/>
                  <a:t>             </a:t>
                </a:r>
                <a14:m>
                  <m:oMath xmlns:m="http://schemas.openxmlformats.org/officeDocument/2006/math">
                    <m:r>
                      <a:rPr lang="en-US" sz="2000" b="1" i="1">
                        <a:solidFill>
                          <a:prstClr val="black"/>
                        </a:solidFill>
                        <a:latin typeface="Cambria Math"/>
                      </a:rPr>
                      <m:t>𝒓</m:t>
                    </m:r>
                    <m:d>
                      <m:dPr>
                        <m:ctrlPr>
                          <a:rPr lang="en-US" sz="2000" i="1">
                            <a:solidFill>
                              <a:prstClr val="black"/>
                            </a:solidFill>
                            <a:latin typeface="Cambria Math"/>
                          </a:rPr>
                        </m:ctrlPr>
                      </m:dPr>
                      <m:e>
                        <m:r>
                          <a:rPr lang="hu-HU" sz="2000" i="1">
                            <a:solidFill>
                              <a:prstClr val="black"/>
                            </a:solidFill>
                            <a:latin typeface="Cambria Math"/>
                          </a:rPr>
                          <m:t>𝑢</m:t>
                        </m:r>
                        <m:r>
                          <a:rPr lang="hu-HU" sz="2000" i="1">
                            <a:solidFill>
                              <a:prstClr val="black"/>
                            </a:solidFill>
                            <a:latin typeface="Cambria Math"/>
                          </a:rPr>
                          <m:t>,</m:t>
                        </m:r>
                        <m:r>
                          <a:rPr lang="hu-HU" sz="2000" i="1">
                            <a:solidFill>
                              <a:prstClr val="black"/>
                            </a:solidFill>
                            <a:latin typeface="Cambria Math"/>
                          </a:rPr>
                          <m:t>𝑣</m:t>
                        </m:r>
                      </m:e>
                    </m:d>
                    <m:r>
                      <a:rPr lang="en-US" sz="2000" i="1">
                        <a:solidFill>
                          <a:prstClr val="black"/>
                        </a:solidFill>
                        <a:latin typeface="Cambria Math"/>
                      </a:rPr>
                      <m:t>=</m:t>
                    </m:r>
                    <m:r>
                      <a:rPr lang="hu-HU" sz="2000" b="1" i="1">
                        <a:solidFill>
                          <a:prstClr val="black"/>
                        </a:solidFill>
                        <a:latin typeface="Cambria Math"/>
                      </a:rPr>
                      <m:t>𝒑</m:t>
                    </m:r>
                    <m:r>
                      <a:rPr lang="hu-HU" sz="2000" b="1" i="1">
                        <a:solidFill>
                          <a:prstClr val="black"/>
                        </a:solidFill>
                        <a:latin typeface="Cambria Math"/>
                      </a:rPr>
                      <m:t>+</m:t>
                    </m:r>
                    <m:r>
                      <a:rPr lang="hu-HU" sz="2000" b="1" i="1">
                        <a:solidFill>
                          <a:prstClr val="black"/>
                        </a:solidFill>
                        <a:latin typeface="Cambria Math"/>
                      </a:rPr>
                      <m:t>𝒂</m:t>
                    </m:r>
                    <m:r>
                      <a:rPr lang="hu-HU" sz="2000" i="1">
                        <a:solidFill>
                          <a:prstClr val="black"/>
                        </a:solidFill>
                        <a:latin typeface="Cambria Math"/>
                      </a:rPr>
                      <m:t>𝑢</m:t>
                    </m:r>
                    <m:r>
                      <a:rPr lang="en-US" sz="2000" i="1">
                        <a:solidFill>
                          <a:prstClr val="black"/>
                        </a:solidFill>
                        <a:latin typeface="Cambria Math"/>
                      </a:rPr>
                      <m:t>+</m:t>
                    </m:r>
                    <m:r>
                      <a:rPr lang="hu-HU" sz="2000" b="1" i="1">
                        <a:solidFill>
                          <a:prstClr val="black"/>
                        </a:solidFill>
                        <a:latin typeface="Cambria Math"/>
                      </a:rPr>
                      <m:t>𝒃</m:t>
                    </m:r>
                    <m:r>
                      <a:rPr lang="hu-HU" sz="2000" i="1">
                        <a:solidFill>
                          <a:prstClr val="black"/>
                        </a:solidFill>
                        <a:latin typeface="Cambria Math"/>
                      </a:rPr>
                      <m:t>𝑣</m:t>
                    </m:r>
                  </m:oMath>
                </a14:m>
                <a:endParaRPr lang="en-US" sz="2000" dirty="0"/>
              </a:p>
              <a:p>
                <a:pPr marL="520700" lvl="2" indent="0" algn="l">
                  <a:spcBef>
                    <a:spcPts val="1800"/>
                  </a:spcBef>
                  <a:buClr>
                    <a:schemeClr val="tx1"/>
                  </a:buClr>
                  <a:buSzPct val="100000"/>
                </a:pPr>
                <a:r>
                  <a:rPr lang="hu-HU" altLang="hu-HU" sz="2000" dirty="0" smtClean="0">
                    <a:latin typeface="+mn-lt"/>
                  </a:rPr>
                  <a:t> </a:t>
                </a:r>
              </a:p>
              <a:p>
                <a:pPr marL="749300" lvl="2" algn="l">
                  <a:spcBef>
                    <a:spcPts val="1800"/>
                  </a:spcBef>
                  <a:buClr>
                    <a:schemeClr val="tx1"/>
                  </a:buClr>
                  <a:buSzPct val="100000"/>
                  <a:buFontTx/>
                  <a:buChar char="–"/>
                </a:pPr>
                <a:endParaRPr lang="hu-HU" altLang="hu-HU" sz="2000" dirty="0">
                  <a:latin typeface="+mn-lt"/>
                </a:endParaRPr>
              </a:p>
              <a:p>
                <a:pPr marL="355600" lvl="1" indent="0" algn="l">
                  <a:spcBef>
                    <a:spcPct val="20000"/>
                  </a:spcBef>
                  <a:buClr>
                    <a:schemeClr val="tx1"/>
                  </a:buClr>
                  <a:buSzPct val="100000"/>
                </a:pPr>
                <a:endParaRPr lang="hu-HU" altLang="hu-HU" b="1" u="sng" dirty="0" smtClean="0">
                  <a:latin typeface="+mn-lt"/>
                </a:endParaRPr>
              </a:p>
              <a:p>
                <a:pPr marL="349250" lvl="1" algn="l">
                  <a:spcBef>
                    <a:spcPct val="20000"/>
                  </a:spcBef>
                  <a:buClr>
                    <a:schemeClr val="tx1"/>
                  </a:buClr>
                  <a:buSzPct val="100000"/>
                </a:pPr>
                <a:r>
                  <a:rPr lang="en-US" altLang="hu-HU" i="1" dirty="0">
                    <a:latin typeface="+mn-lt"/>
                  </a:rPr>
                  <a:t>			</a:t>
                </a:r>
                <a:endParaRPr lang="hu-HU" altLang="hu-HU" dirty="0">
                  <a:latin typeface="+mn-lt"/>
                </a:endParaRPr>
              </a:p>
            </p:txBody>
          </p:sp>
        </mc:Choice>
        <mc:Fallback xmlns="">
          <p:sp>
            <p:nvSpPr>
              <p:cNvPr id="20483" name="Rectangle 3"/>
              <p:cNvSpPr>
                <a:spLocks noRot="1" noChangeAspect="1" noMove="1" noResize="1" noEditPoints="1" noAdjustHandles="1" noChangeArrowheads="1" noChangeShapeType="1" noTextEdit="1"/>
              </p:cNvSpPr>
              <p:nvPr/>
            </p:nvSpPr>
            <p:spPr bwMode="auto">
              <a:xfrm>
                <a:off x="215329" y="81650"/>
                <a:ext cx="8893175" cy="3086100"/>
              </a:xfrm>
              <a:prstGeom prst="rect">
                <a:avLst/>
              </a:prstGeom>
              <a:blipFill>
                <a:blip r:embed="rId3"/>
                <a:stretch>
                  <a:fillRect l="-1371" t="-1775" b="-6390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 name="Cím 1"/>
          <p:cNvSpPr>
            <a:spLocks noGrp="1"/>
          </p:cNvSpPr>
          <p:nvPr>
            <p:ph type="title"/>
          </p:nvPr>
        </p:nvSpPr>
        <p:spPr>
          <a:xfrm>
            <a:off x="4877940" y="87474"/>
            <a:ext cx="4086547" cy="857250"/>
          </a:xfrm>
        </p:spPr>
        <p:txBody>
          <a:bodyPr/>
          <a:lstStyle/>
          <a:p>
            <a:r>
              <a:rPr lang="hu-HU" dirty="0" smtClean="0">
                <a:solidFill>
                  <a:srgbClr val="FF0000"/>
                </a:solidFill>
              </a:rPr>
              <a:t>Felületek</a:t>
            </a:r>
            <a:endParaRPr lang="hu-HU" dirty="0">
              <a:solidFill>
                <a:srgbClr val="FF0000"/>
              </a:solidFill>
            </a:endParaRPr>
          </a:p>
        </p:txBody>
      </p:sp>
      <p:sp>
        <p:nvSpPr>
          <p:cNvPr id="6" name="Ellipszis 5"/>
          <p:cNvSpPr/>
          <p:nvPr/>
        </p:nvSpPr>
        <p:spPr>
          <a:xfrm>
            <a:off x="6300192" y="3394460"/>
            <a:ext cx="1946474" cy="17319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0" name="Egyenes összekötő nyíllal 9"/>
          <p:cNvCxnSpPr/>
          <p:nvPr/>
        </p:nvCxnSpPr>
        <p:spPr>
          <a:xfrm flipH="1">
            <a:off x="6203056" y="4208449"/>
            <a:ext cx="1080120" cy="6750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Egyenes összekötő nyíllal 13"/>
          <p:cNvCxnSpPr/>
          <p:nvPr/>
        </p:nvCxnSpPr>
        <p:spPr>
          <a:xfrm flipV="1">
            <a:off x="7283176" y="3323815"/>
            <a:ext cx="1" cy="8926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Egyenes összekötő nyíllal 15"/>
          <p:cNvCxnSpPr/>
          <p:nvPr/>
        </p:nvCxnSpPr>
        <p:spPr>
          <a:xfrm>
            <a:off x="7272832" y="4213877"/>
            <a:ext cx="1522512" cy="107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églalap 14"/>
          <p:cNvSpPr/>
          <p:nvPr/>
        </p:nvSpPr>
        <p:spPr>
          <a:xfrm>
            <a:off x="5926246" y="4726297"/>
            <a:ext cx="298479" cy="400110"/>
          </a:xfrm>
          <a:prstGeom prst="rect">
            <a:avLst/>
          </a:prstGeom>
        </p:spPr>
        <p:txBody>
          <a:bodyPr wrap="none">
            <a:spAutoFit/>
          </a:bodyPr>
          <a:lstStyle/>
          <a:p>
            <a:r>
              <a:rPr lang="en-US" altLang="hu-HU" sz="2000" i="1" dirty="0"/>
              <a:t>x</a:t>
            </a:r>
            <a:endParaRPr lang="en-US" sz="2000" dirty="0"/>
          </a:p>
        </p:txBody>
      </p:sp>
      <p:sp>
        <p:nvSpPr>
          <p:cNvPr id="19" name="Téglalap 18"/>
          <p:cNvSpPr/>
          <p:nvPr/>
        </p:nvSpPr>
        <p:spPr>
          <a:xfrm>
            <a:off x="8557651" y="4199468"/>
            <a:ext cx="298479" cy="400110"/>
          </a:xfrm>
          <a:prstGeom prst="rect">
            <a:avLst/>
          </a:prstGeom>
        </p:spPr>
        <p:txBody>
          <a:bodyPr wrap="none">
            <a:spAutoFit/>
          </a:bodyPr>
          <a:lstStyle/>
          <a:p>
            <a:r>
              <a:rPr lang="hu-HU" sz="2000" i="1" dirty="0"/>
              <a:t>y</a:t>
            </a:r>
            <a:endParaRPr lang="en-US" sz="2000" dirty="0"/>
          </a:p>
        </p:txBody>
      </p:sp>
      <p:sp>
        <p:nvSpPr>
          <p:cNvPr id="20" name="Téglalap 19"/>
          <p:cNvSpPr/>
          <p:nvPr/>
        </p:nvSpPr>
        <p:spPr>
          <a:xfrm>
            <a:off x="6982876" y="3366469"/>
            <a:ext cx="284052" cy="400110"/>
          </a:xfrm>
          <a:prstGeom prst="rect">
            <a:avLst/>
          </a:prstGeom>
        </p:spPr>
        <p:txBody>
          <a:bodyPr wrap="none">
            <a:spAutoFit/>
          </a:bodyPr>
          <a:lstStyle/>
          <a:p>
            <a:r>
              <a:rPr lang="hu-HU" sz="2000" i="1" dirty="0" smtClean="0"/>
              <a:t>z</a:t>
            </a:r>
            <a:endParaRPr lang="en-US" sz="2000" dirty="0"/>
          </a:p>
        </p:txBody>
      </p:sp>
      <p:cxnSp>
        <p:nvCxnSpPr>
          <p:cNvPr id="18" name="Egyenes összekötő 17"/>
          <p:cNvCxnSpPr>
            <a:endCxn id="21" idx="2"/>
          </p:cNvCxnSpPr>
          <p:nvPr/>
        </p:nvCxnSpPr>
        <p:spPr>
          <a:xfrm flipV="1">
            <a:off x="7283176" y="3720976"/>
            <a:ext cx="397542" cy="4954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Ellipszis 20"/>
          <p:cNvSpPr/>
          <p:nvPr/>
        </p:nvSpPr>
        <p:spPr>
          <a:xfrm>
            <a:off x="7680718" y="3665551"/>
            <a:ext cx="106514" cy="1108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4" name="Egyenes összekötő 23"/>
          <p:cNvCxnSpPr/>
          <p:nvPr/>
        </p:nvCxnSpPr>
        <p:spPr>
          <a:xfrm flipV="1">
            <a:off x="7733975" y="3776402"/>
            <a:ext cx="0" cy="74497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Egyenes összekötő 27"/>
          <p:cNvCxnSpPr/>
          <p:nvPr/>
        </p:nvCxnSpPr>
        <p:spPr>
          <a:xfrm flipH="1" flipV="1">
            <a:off x="7283177" y="4216448"/>
            <a:ext cx="450798" cy="30493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Egyenes összekötő 31"/>
          <p:cNvCxnSpPr/>
          <p:nvPr/>
        </p:nvCxnSpPr>
        <p:spPr>
          <a:xfrm flipH="1" flipV="1">
            <a:off x="7272832" y="3394460"/>
            <a:ext cx="433098" cy="30493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églalap 36"/>
              <p:cNvSpPr/>
              <p:nvPr/>
            </p:nvSpPr>
            <p:spPr>
              <a:xfrm>
                <a:off x="7244509" y="3672067"/>
                <a:ext cx="39574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altLang="hu-HU" sz="2000" i="1">
                          <a:latin typeface="Cambria Math"/>
                          <a:ea typeface="Cambria Math"/>
                          <a:cs typeface="Times New Roman" panose="02020603050405020304" pitchFamily="18" charset="0"/>
                          <a:sym typeface="Symbol" pitchFamily="18" charset="2"/>
                        </a:rPr>
                        <m:t>𝑣</m:t>
                      </m:r>
                    </m:oMath>
                  </m:oMathPara>
                </a14:m>
                <a:endParaRPr lang="en-US" sz="2000" dirty="0"/>
              </a:p>
            </p:txBody>
          </p:sp>
        </mc:Choice>
        <mc:Fallback xmlns="">
          <p:sp>
            <p:nvSpPr>
              <p:cNvPr id="37" name="Téglalap 36"/>
              <p:cNvSpPr>
                <a:spLocks noRot="1" noChangeAspect="1" noMove="1" noResize="1" noEditPoints="1" noAdjustHandles="1" noChangeArrowheads="1" noChangeShapeType="1" noTextEdit="1"/>
              </p:cNvSpPr>
              <p:nvPr/>
            </p:nvSpPr>
            <p:spPr>
              <a:xfrm>
                <a:off x="7244509" y="3672067"/>
                <a:ext cx="395749" cy="40011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églalap 37"/>
              <p:cNvSpPr/>
              <p:nvPr/>
            </p:nvSpPr>
            <p:spPr>
              <a:xfrm>
                <a:off x="7106483" y="4154443"/>
                <a:ext cx="40280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altLang="hu-HU" sz="2000" i="1">
                          <a:latin typeface="Cambria Math"/>
                          <a:cs typeface="Times New Roman" panose="02020603050405020304" pitchFamily="18" charset="0"/>
                          <a:sym typeface="Symbol" pitchFamily="18" charset="2"/>
                        </a:rPr>
                        <m:t>𝑢</m:t>
                      </m:r>
                    </m:oMath>
                  </m:oMathPara>
                </a14:m>
                <a:endParaRPr lang="en-US" sz="2000" dirty="0"/>
              </a:p>
            </p:txBody>
          </p:sp>
        </mc:Choice>
        <mc:Fallback xmlns="">
          <p:sp>
            <p:nvSpPr>
              <p:cNvPr id="38" name="Téglalap 37"/>
              <p:cNvSpPr>
                <a:spLocks noRot="1" noChangeAspect="1" noMove="1" noResize="1" noEditPoints="1" noAdjustHandles="1" noChangeArrowheads="1" noChangeShapeType="1" noTextEdit="1"/>
              </p:cNvSpPr>
              <p:nvPr/>
            </p:nvSpPr>
            <p:spPr>
              <a:xfrm>
                <a:off x="7106483" y="4154443"/>
                <a:ext cx="402803" cy="400110"/>
              </a:xfrm>
              <a:prstGeom prst="rect">
                <a:avLst/>
              </a:prstGeom>
              <a:blipFill rotWithShape="1">
                <a:blip r:embed="rId5"/>
                <a:stretch>
                  <a:fillRect/>
                </a:stretch>
              </a:blipFill>
            </p:spPr>
            <p:txBody>
              <a:bodyPr/>
              <a:lstStyle/>
              <a:p>
                <a:r>
                  <a:rPr lang="en-US">
                    <a:noFill/>
                  </a:rPr>
                  <a:t> </a:t>
                </a:r>
              </a:p>
            </p:txBody>
          </p:sp>
        </mc:Fallback>
      </mc:AlternateContent>
      <p:cxnSp>
        <p:nvCxnSpPr>
          <p:cNvPr id="42" name="Egyenes összekötő 41"/>
          <p:cNvCxnSpPr/>
          <p:nvPr/>
        </p:nvCxnSpPr>
        <p:spPr>
          <a:xfrm flipH="1">
            <a:off x="6743116" y="4545251"/>
            <a:ext cx="1002366"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7" name="Egyenes összekötő 46"/>
          <p:cNvCxnSpPr/>
          <p:nvPr/>
        </p:nvCxnSpPr>
        <p:spPr>
          <a:xfrm flipH="1">
            <a:off x="7745483" y="4216448"/>
            <a:ext cx="501183" cy="32880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Téglalap 45"/>
              <p:cNvSpPr/>
              <p:nvPr/>
            </p:nvSpPr>
            <p:spPr>
              <a:xfrm>
                <a:off x="6351081" y="3870343"/>
                <a:ext cx="968022" cy="400110"/>
              </a:xfrm>
              <a:prstGeom prst="rect">
                <a:avLst/>
              </a:prstGeom>
            </p:spPr>
            <p:txBody>
              <a:bodyPr wrap="none">
                <a:spAutoFit/>
              </a:bodyPr>
              <a:lstStyle/>
              <a:p>
                <a:pPr marL="0" lvl="2" algn="l"/>
                <a14:m>
                  <m:oMathPara xmlns:m="http://schemas.openxmlformats.org/officeDocument/2006/math">
                    <m:oMathParaPr>
                      <m:jc m:val="left"/>
                    </m:oMathParaPr>
                    <m:oMath xmlns:m="http://schemas.openxmlformats.org/officeDocument/2006/math">
                      <m:r>
                        <m:rPr>
                          <m:sty m:val="p"/>
                        </m:rPr>
                        <a:rPr lang="hu-HU" altLang="hu-HU" sz="2000">
                          <a:latin typeface="Cambria Math"/>
                          <a:cs typeface="Times New Roman" panose="02020603050405020304" pitchFamily="18" charset="0"/>
                          <a:sym typeface="Symbol" pitchFamily="18" charset="2"/>
                        </a:rPr>
                        <m:t>cos</m:t>
                      </m:r>
                      <m:r>
                        <a:rPr lang="hu-HU" altLang="hu-HU" sz="2000" i="1">
                          <a:latin typeface="Cambria Math"/>
                          <a:ea typeface="Cambria Math"/>
                          <a:cs typeface="Times New Roman" panose="02020603050405020304" pitchFamily="18" charset="0"/>
                          <a:sym typeface="Symbol" pitchFamily="18" charset="2"/>
                        </a:rPr>
                        <m:t>⁡(</m:t>
                      </m:r>
                      <m:r>
                        <a:rPr lang="hu-HU" altLang="hu-HU" sz="2000" i="1">
                          <a:latin typeface="Cambria Math"/>
                          <a:ea typeface="Cambria Math"/>
                          <a:cs typeface="Times New Roman" panose="02020603050405020304" pitchFamily="18" charset="0"/>
                          <a:sym typeface="Symbol" pitchFamily="18" charset="2"/>
                        </a:rPr>
                        <m:t>𝑣</m:t>
                      </m:r>
                      <m:r>
                        <a:rPr lang="hu-HU" altLang="hu-HU" sz="2000" i="1">
                          <a:latin typeface="Cambria Math"/>
                          <a:ea typeface="Cambria Math"/>
                          <a:cs typeface="Times New Roman" panose="02020603050405020304" pitchFamily="18" charset="0"/>
                          <a:sym typeface="Symbol" pitchFamily="18" charset="2"/>
                        </a:rPr>
                        <m:t>)</m:t>
                      </m:r>
                    </m:oMath>
                  </m:oMathPara>
                </a14:m>
                <a:endParaRPr lang="en-US" altLang="hu-HU" sz="2000" dirty="0">
                  <a:cs typeface="Times New Roman" panose="02020603050405020304" pitchFamily="18" charset="0"/>
                  <a:sym typeface="Symbol" pitchFamily="18" charset="2"/>
                </a:endParaRPr>
              </a:p>
            </p:txBody>
          </p:sp>
        </mc:Choice>
        <mc:Fallback xmlns="">
          <p:sp>
            <p:nvSpPr>
              <p:cNvPr id="46" name="Téglalap 45"/>
              <p:cNvSpPr>
                <a:spLocks noRot="1" noChangeAspect="1" noMove="1" noResize="1" noEditPoints="1" noAdjustHandles="1" noChangeArrowheads="1" noChangeShapeType="1" noTextEdit="1"/>
              </p:cNvSpPr>
              <p:nvPr/>
            </p:nvSpPr>
            <p:spPr>
              <a:xfrm>
                <a:off x="6351081" y="3870343"/>
                <a:ext cx="968022" cy="400110"/>
              </a:xfrm>
              <a:prstGeom prst="rect">
                <a:avLst/>
              </a:prstGeom>
              <a:blipFill>
                <a:blip r:embed="rId6"/>
                <a:stretch>
                  <a:fillRect b="-15152"/>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0" name="Téglalap 49"/>
              <p:cNvSpPr/>
              <p:nvPr/>
            </p:nvSpPr>
            <p:spPr>
              <a:xfrm>
                <a:off x="6971548" y="4614713"/>
                <a:ext cx="93243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altLang="hu-HU" sz="2000" i="1" smtClean="0">
                              <a:latin typeface="Cambria Math"/>
                              <a:cs typeface="Times New Roman" panose="02020603050405020304" pitchFamily="18" charset="0"/>
                              <a:sym typeface="Symbol" pitchFamily="18" charset="2"/>
                            </a:rPr>
                          </m:ctrlPr>
                        </m:funcPr>
                        <m:fName>
                          <m:r>
                            <m:rPr>
                              <m:sty m:val="p"/>
                            </m:rPr>
                            <a:rPr lang="en-US" altLang="hu-HU" sz="2000">
                              <a:latin typeface="Cambria Math"/>
                              <a:cs typeface="Times New Roman" panose="02020603050405020304" pitchFamily="18" charset="0"/>
                              <a:sym typeface="Symbol" pitchFamily="18" charset="2"/>
                            </a:rPr>
                            <m:t>sin</m:t>
                          </m:r>
                        </m:fName>
                        <m:e>
                          <m:d>
                            <m:dPr>
                              <m:ctrlPr>
                                <a:rPr lang="en-US" altLang="hu-HU" sz="2000" i="1">
                                  <a:latin typeface="Cambria Math"/>
                                  <a:cs typeface="Times New Roman" panose="02020603050405020304" pitchFamily="18" charset="0"/>
                                  <a:sym typeface="Symbol" pitchFamily="18" charset="2"/>
                                </a:rPr>
                              </m:ctrlPr>
                            </m:dPr>
                            <m:e>
                              <m:r>
                                <a:rPr lang="hu-HU" altLang="hu-HU" sz="2000" b="0" i="1" smtClean="0">
                                  <a:latin typeface="Cambria Math"/>
                                  <a:cs typeface="Times New Roman" panose="02020603050405020304" pitchFamily="18" charset="0"/>
                                  <a:sym typeface="Symbol" pitchFamily="18" charset="2"/>
                                </a:rPr>
                                <m:t>𝑣</m:t>
                              </m:r>
                            </m:e>
                          </m:d>
                        </m:e>
                      </m:func>
                    </m:oMath>
                  </m:oMathPara>
                </a14:m>
                <a:endParaRPr lang="en-US" sz="2000" dirty="0"/>
              </a:p>
            </p:txBody>
          </p:sp>
        </mc:Choice>
        <mc:Fallback xmlns="">
          <p:sp>
            <p:nvSpPr>
              <p:cNvPr id="50" name="Téglalap 49"/>
              <p:cNvSpPr>
                <a:spLocks noRot="1" noChangeAspect="1" noMove="1" noResize="1" noEditPoints="1" noAdjustHandles="1" noChangeArrowheads="1" noChangeShapeType="1" noTextEdit="1"/>
              </p:cNvSpPr>
              <p:nvPr/>
            </p:nvSpPr>
            <p:spPr>
              <a:xfrm>
                <a:off x="6971548" y="4614713"/>
                <a:ext cx="932435" cy="400110"/>
              </a:xfrm>
              <a:prstGeom prst="rect">
                <a:avLst/>
              </a:prstGeom>
              <a:blipFill rotWithShape="1">
                <a:blip r:embed="rId7"/>
                <a:stretch>
                  <a:fillRect/>
                </a:stretch>
              </a:blipFill>
            </p:spPr>
            <p:txBody>
              <a:bodyPr/>
              <a:lstStyle/>
              <a:p>
                <a:r>
                  <a:rPr lang="en-US">
                    <a:noFill/>
                  </a:rPr>
                  <a:t> </a:t>
                </a:r>
              </a:p>
            </p:txBody>
          </p:sp>
        </mc:Fallback>
      </mc:AlternateContent>
      <p:cxnSp>
        <p:nvCxnSpPr>
          <p:cNvPr id="49" name="Egyenes összekötő nyíllal 48"/>
          <p:cNvCxnSpPr/>
          <p:nvPr/>
        </p:nvCxnSpPr>
        <p:spPr>
          <a:xfrm flipV="1">
            <a:off x="7283177" y="4380850"/>
            <a:ext cx="154588" cy="3136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Egyenes összekötő nyíllal 52"/>
          <p:cNvCxnSpPr/>
          <p:nvPr/>
        </p:nvCxnSpPr>
        <p:spPr>
          <a:xfrm flipV="1">
            <a:off x="6911595" y="3838676"/>
            <a:ext cx="340865" cy="130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Szabadkézi sokszög 7"/>
          <p:cNvSpPr/>
          <p:nvPr/>
        </p:nvSpPr>
        <p:spPr>
          <a:xfrm>
            <a:off x="7283177" y="3480240"/>
            <a:ext cx="93785" cy="175846"/>
          </a:xfrm>
          <a:custGeom>
            <a:avLst/>
            <a:gdLst>
              <a:gd name="connsiteX0" fmla="*/ 0 w 93785"/>
              <a:gd name="connsiteY0" fmla="*/ 140676 h 234461"/>
              <a:gd name="connsiteX1" fmla="*/ 93785 w 93785"/>
              <a:gd name="connsiteY1" fmla="*/ 234461 h 234461"/>
              <a:gd name="connsiteX2" fmla="*/ 93785 w 93785"/>
              <a:gd name="connsiteY2" fmla="*/ 0 h 234461"/>
            </a:gdLst>
            <a:ahLst/>
            <a:cxnLst>
              <a:cxn ang="0">
                <a:pos x="connsiteX0" y="connsiteY0"/>
              </a:cxn>
              <a:cxn ang="0">
                <a:pos x="connsiteX1" y="connsiteY1"/>
              </a:cxn>
              <a:cxn ang="0">
                <a:pos x="connsiteX2" y="connsiteY2"/>
              </a:cxn>
            </a:cxnLst>
            <a:rect l="l" t="t" r="r" b="b"/>
            <a:pathLst>
              <a:path w="93785" h="234461">
                <a:moveTo>
                  <a:pt x="0" y="140676"/>
                </a:moveTo>
                <a:lnTo>
                  <a:pt x="93785" y="234461"/>
                </a:lnTo>
                <a:lnTo>
                  <a:pt x="9378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Szabadkézi sokszög 11"/>
          <p:cNvSpPr/>
          <p:nvPr/>
        </p:nvSpPr>
        <p:spPr>
          <a:xfrm>
            <a:off x="6911594" y="4447393"/>
            <a:ext cx="187570" cy="96716"/>
          </a:xfrm>
          <a:custGeom>
            <a:avLst/>
            <a:gdLst>
              <a:gd name="connsiteX0" fmla="*/ 0 w 187570"/>
              <a:gd name="connsiteY0" fmla="*/ 0 h 128954"/>
              <a:gd name="connsiteX1" fmla="*/ 187570 w 187570"/>
              <a:gd name="connsiteY1" fmla="*/ 0 h 128954"/>
              <a:gd name="connsiteX2" fmla="*/ 46893 w 187570"/>
              <a:gd name="connsiteY2" fmla="*/ 128954 h 128954"/>
            </a:gdLst>
            <a:ahLst/>
            <a:cxnLst>
              <a:cxn ang="0">
                <a:pos x="connsiteX0" y="connsiteY0"/>
              </a:cxn>
              <a:cxn ang="0">
                <a:pos x="connsiteX1" y="connsiteY1"/>
              </a:cxn>
              <a:cxn ang="0">
                <a:pos x="connsiteX2" y="connsiteY2"/>
              </a:cxn>
            </a:cxnLst>
            <a:rect l="l" t="t" r="r" b="b"/>
            <a:pathLst>
              <a:path w="187570" h="128954">
                <a:moveTo>
                  <a:pt x="0" y="0"/>
                </a:moveTo>
                <a:lnTo>
                  <a:pt x="187570" y="0"/>
                </a:lnTo>
                <a:lnTo>
                  <a:pt x="46893" y="12895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Téglalap 12"/>
          <p:cNvSpPr/>
          <p:nvPr/>
        </p:nvSpPr>
        <p:spPr>
          <a:xfrm>
            <a:off x="7408245" y="3858238"/>
            <a:ext cx="312906" cy="400110"/>
          </a:xfrm>
          <a:prstGeom prst="rect">
            <a:avLst/>
          </a:prstGeom>
        </p:spPr>
        <p:txBody>
          <a:bodyPr wrap="none">
            <a:spAutoFit/>
          </a:bodyPr>
          <a:lstStyle/>
          <a:p>
            <a:r>
              <a:rPr lang="en-US" altLang="hu-HU" sz="2000" dirty="0"/>
              <a:t>1</a:t>
            </a:r>
            <a:endParaRPr lang="en-US" sz="2000" dirty="0"/>
          </a:p>
        </p:txBody>
      </p:sp>
      <p:sp>
        <p:nvSpPr>
          <p:cNvPr id="33" name="Téglalap 32"/>
          <p:cNvSpPr/>
          <p:nvPr/>
        </p:nvSpPr>
        <p:spPr>
          <a:xfrm>
            <a:off x="2411760" y="1215684"/>
            <a:ext cx="3539269" cy="461665"/>
          </a:xfrm>
          <a:prstGeom prst="rect">
            <a:avLst/>
          </a:prstGeom>
          <a:ln>
            <a:solidFill>
              <a:schemeClr val="tx1"/>
            </a:solidFill>
          </a:ln>
        </p:spPr>
        <p:txBody>
          <a:bodyPr wrap="square">
            <a:spAutoFit/>
          </a:bodyPr>
          <a:lstStyle/>
          <a:p>
            <a:pPr marL="0" lvl="1"/>
            <a:endParaRPr lang="en-GB" altLang="hu-HU" dirty="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6" name="Téglalap 35"/>
              <p:cNvSpPr/>
              <p:nvPr/>
            </p:nvSpPr>
            <p:spPr>
              <a:xfrm>
                <a:off x="2140181" y="3259462"/>
                <a:ext cx="3503560" cy="1347613"/>
              </a:xfrm>
              <a:prstGeom prst="rect">
                <a:avLst/>
              </a:prstGeom>
              <a:ln>
                <a:solidFill>
                  <a:schemeClr val="tx1"/>
                </a:solidFill>
              </a:ln>
            </p:spPr>
            <p:txBody>
              <a:bodyPr wrap="square">
                <a:spAutoFit/>
              </a:bodyPr>
              <a:lstStyle/>
              <a:p>
                <a:pPr marL="0" lvl="2" algn="l"/>
                <a14:m>
                  <m:oMathPara xmlns:m="http://schemas.openxmlformats.org/officeDocument/2006/math">
                    <m:oMathParaPr>
                      <m:jc m:val="left"/>
                    </m:oMathParaPr>
                    <m:oMath xmlns:m="http://schemas.openxmlformats.org/officeDocument/2006/math">
                      <m:r>
                        <a:rPr lang="en-US" altLang="hu-HU" sz="2000" i="1" smtClean="0">
                          <a:latin typeface="Cambria Math"/>
                          <a:cs typeface="Times New Roman" panose="02020603050405020304" pitchFamily="18" charset="0"/>
                          <a:sym typeface="Symbol" pitchFamily="18" charset="2"/>
                        </a:rPr>
                        <m:t>𝑥</m:t>
                      </m:r>
                      <m:d>
                        <m:dPr>
                          <m:ctrlPr>
                            <a:rPr lang="en-US" altLang="hu-HU" sz="2000" i="1">
                              <a:latin typeface="Cambria Math"/>
                              <a:cs typeface="Times New Roman" panose="02020603050405020304" pitchFamily="18" charset="0"/>
                              <a:sym typeface="Symbol" pitchFamily="18" charset="2"/>
                            </a:rPr>
                          </m:ctrlPr>
                        </m:dPr>
                        <m:e>
                          <m:r>
                            <a:rPr lang="hu-HU" altLang="hu-HU" sz="2000" b="0" i="1" smtClean="0">
                              <a:latin typeface="Cambria Math"/>
                              <a:cs typeface="Times New Roman" panose="02020603050405020304" pitchFamily="18" charset="0"/>
                              <a:sym typeface="Symbol" pitchFamily="18" charset="2"/>
                            </a:rPr>
                            <m:t>𝑢</m:t>
                          </m:r>
                          <m:r>
                            <a:rPr lang="hu-HU" altLang="hu-HU" sz="2000" b="0" i="1" smtClean="0">
                              <a:latin typeface="Cambria Math"/>
                              <a:cs typeface="Times New Roman" panose="02020603050405020304" pitchFamily="18" charset="0"/>
                              <a:sym typeface="Symbol" pitchFamily="18" charset="2"/>
                            </a:rPr>
                            <m:t>,</m:t>
                          </m:r>
                          <m:r>
                            <a:rPr lang="hu-HU" altLang="hu-HU" sz="2000" b="0" i="1" smtClean="0">
                              <a:latin typeface="Cambria Math"/>
                              <a:cs typeface="Times New Roman" panose="02020603050405020304" pitchFamily="18" charset="0"/>
                              <a:sym typeface="Symbol" pitchFamily="18" charset="2"/>
                            </a:rPr>
                            <m:t>𝑣</m:t>
                          </m:r>
                        </m:e>
                      </m:d>
                      <m:r>
                        <a:rPr lang="en-US" altLang="hu-HU" sz="2000" i="1">
                          <a:latin typeface="Cambria Math"/>
                          <a:cs typeface="Times New Roman" panose="02020603050405020304" pitchFamily="18" charset="0"/>
                          <a:sym typeface="Symbol" pitchFamily="18" charset="2"/>
                        </a:rPr>
                        <m:t>=</m:t>
                      </m:r>
                      <m:sSub>
                        <m:sSubPr>
                          <m:ctrlPr>
                            <a:rPr lang="en-US" altLang="hu-HU" sz="2000" i="1">
                              <a:latin typeface="Cambria Math"/>
                              <a:cs typeface="Times New Roman" panose="02020603050405020304" pitchFamily="18" charset="0"/>
                              <a:sym typeface="Symbol" pitchFamily="18" charset="2"/>
                            </a:rPr>
                          </m:ctrlPr>
                        </m:sSubPr>
                        <m:e>
                          <m:r>
                            <a:rPr lang="en-US" altLang="hu-HU" sz="2000" b="0" i="1" smtClean="0">
                              <a:latin typeface="Cambria Math"/>
                              <a:cs typeface="Times New Roman" panose="02020603050405020304" pitchFamily="18" charset="0"/>
                              <a:sym typeface="Symbol" pitchFamily="18" charset="2"/>
                            </a:rPr>
                            <m:t>𝑐</m:t>
                          </m:r>
                        </m:e>
                        <m:sub>
                          <m:r>
                            <a:rPr lang="en-US" altLang="hu-HU" sz="2000" i="1">
                              <a:latin typeface="Cambria Math"/>
                              <a:cs typeface="Times New Roman" panose="02020603050405020304" pitchFamily="18" charset="0"/>
                              <a:sym typeface="Symbol" pitchFamily="18" charset="2"/>
                            </a:rPr>
                            <m:t>𝑥</m:t>
                          </m:r>
                        </m:sub>
                      </m:sSub>
                      <m:r>
                        <a:rPr lang="en-US" altLang="hu-HU" sz="2000" i="1">
                          <a:latin typeface="Cambria Math"/>
                          <a:cs typeface="Times New Roman" panose="02020603050405020304" pitchFamily="18" charset="0"/>
                          <a:sym typeface="Symbol" pitchFamily="18" charset="2"/>
                        </a:rPr>
                        <m:t>+</m:t>
                      </m:r>
                      <m:r>
                        <a:rPr lang="en-US" altLang="hu-HU" sz="2000" b="0" i="1" smtClean="0">
                          <a:latin typeface="Cambria Math"/>
                          <a:cs typeface="Times New Roman" panose="02020603050405020304" pitchFamily="18" charset="0"/>
                          <a:sym typeface="Symbol" pitchFamily="18" charset="2"/>
                        </a:rPr>
                        <m:t>𝑅</m:t>
                      </m:r>
                      <m:func>
                        <m:funcPr>
                          <m:ctrlPr>
                            <a:rPr lang="en-US" altLang="hu-HU" sz="2000" b="0" i="1" smtClean="0">
                              <a:latin typeface="Cambria Math"/>
                              <a:cs typeface="Times New Roman" panose="02020603050405020304" pitchFamily="18" charset="0"/>
                              <a:sym typeface="Symbol" pitchFamily="18" charset="2"/>
                            </a:rPr>
                          </m:ctrlPr>
                        </m:funcPr>
                        <m:fName>
                          <m:r>
                            <m:rPr>
                              <m:sty m:val="p"/>
                            </m:rPr>
                            <a:rPr lang="en-US" altLang="hu-HU" sz="2000" b="0" i="0" smtClean="0">
                              <a:latin typeface="Cambria Math"/>
                              <a:cs typeface="Times New Roman" panose="02020603050405020304" pitchFamily="18" charset="0"/>
                              <a:sym typeface="Symbol" pitchFamily="18" charset="2"/>
                            </a:rPr>
                            <m:t>cos</m:t>
                          </m:r>
                        </m:fName>
                        <m:e>
                          <m:d>
                            <m:dPr>
                              <m:ctrlPr>
                                <a:rPr lang="en-US" altLang="hu-HU" sz="2000" b="0" i="1" smtClean="0">
                                  <a:latin typeface="Cambria Math"/>
                                  <a:cs typeface="Times New Roman" panose="02020603050405020304" pitchFamily="18" charset="0"/>
                                  <a:sym typeface="Symbol" pitchFamily="18" charset="2"/>
                                </a:rPr>
                              </m:ctrlPr>
                            </m:dPr>
                            <m:e>
                              <m:r>
                                <a:rPr lang="hu-HU" altLang="hu-HU" sz="2000" b="0" i="1" smtClean="0">
                                  <a:latin typeface="Cambria Math"/>
                                  <a:cs typeface="Times New Roman" panose="02020603050405020304" pitchFamily="18" charset="0"/>
                                  <a:sym typeface="Symbol" pitchFamily="18" charset="2"/>
                                </a:rPr>
                                <m:t>𝑢</m:t>
                              </m:r>
                            </m:e>
                          </m:d>
                        </m:e>
                      </m:func>
                      <m:r>
                        <m:rPr>
                          <m:sty m:val="p"/>
                        </m:rPr>
                        <a:rPr lang="hu-HU" altLang="hu-HU" sz="2000" b="0" i="0" smtClean="0">
                          <a:latin typeface="Cambria Math"/>
                          <a:ea typeface="Cambria Math"/>
                          <a:cs typeface="Times New Roman" panose="02020603050405020304" pitchFamily="18" charset="0"/>
                          <a:sym typeface="Symbol" pitchFamily="18" charset="2"/>
                        </a:rPr>
                        <m:t>sin</m:t>
                      </m:r>
                      <m:r>
                        <a:rPr lang="hu-HU" altLang="hu-HU" sz="2000" b="0" i="1" smtClean="0">
                          <a:latin typeface="Cambria Math"/>
                          <a:ea typeface="Cambria Math"/>
                          <a:cs typeface="Times New Roman" panose="02020603050405020304" pitchFamily="18" charset="0"/>
                          <a:sym typeface="Symbol" pitchFamily="18" charset="2"/>
                        </a:rPr>
                        <m:t>⁡(</m:t>
                      </m:r>
                      <m:r>
                        <a:rPr lang="hu-HU" altLang="hu-HU" sz="2000" b="0" i="1" smtClean="0">
                          <a:latin typeface="Cambria Math"/>
                          <a:ea typeface="Cambria Math"/>
                          <a:cs typeface="Times New Roman" panose="02020603050405020304" pitchFamily="18" charset="0"/>
                          <a:sym typeface="Symbol" pitchFamily="18" charset="2"/>
                        </a:rPr>
                        <m:t>𝑣</m:t>
                      </m:r>
                      <m:r>
                        <a:rPr lang="hu-HU" altLang="hu-HU" sz="2000" b="0" i="1" smtClean="0">
                          <a:latin typeface="Cambria Math"/>
                          <a:ea typeface="Cambria Math"/>
                          <a:cs typeface="Times New Roman" panose="02020603050405020304" pitchFamily="18" charset="0"/>
                          <a:sym typeface="Symbol" pitchFamily="18" charset="2"/>
                        </a:rPr>
                        <m:t>)</m:t>
                      </m:r>
                    </m:oMath>
                  </m:oMathPara>
                </a14:m>
                <a:endParaRPr lang="en-US" altLang="hu-HU" sz="2000" dirty="0" smtClean="0">
                  <a:cs typeface="Times New Roman" panose="02020603050405020304" pitchFamily="18" charset="0"/>
                  <a:sym typeface="Symbol" pitchFamily="18" charset="2"/>
                </a:endParaRPr>
              </a:p>
              <a:p>
                <a:pPr marL="0" lvl="2" algn="l"/>
                <a14:m>
                  <m:oMathPara xmlns:m="http://schemas.openxmlformats.org/officeDocument/2006/math">
                    <m:oMathParaPr>
                      <m:jc m:val="left"/>
                    </m:oMathParaPr>
                    <m:oMath xmlns:m="http://schemas.openxmlformats.org/officeDocument/2006/math">
                      <m:r>
                        <a:rPr lang="en-US" altLang="hu-HU" sz="2000" b="0" i="1" smtClean="0">
                          <a:latin typeface="Cambria Math"/>
                          <a:cs typeface="Times New Roman" panose="02020603050405020304" pitchFamily="18" charset="0"/>
                          <a:sym typeface="Symbol" pitchFamily="18" charset="2"/>
                        </a:rPr>
                        <m:t>𝑦</m:t>
                      </m:r>
                      <m:d>
                        <m:dPr>
                          <m:ctrlPr>
                            <a:rPr lang="en-US" altLang="hu-HU" sz="2000" i="1">
                              <a:latin typeface="Cambria Math"/>
                              <a:cs typeface="Times New Roman" panose="02020603050405020304" pitchFamily="18" charset="0"/>
                              <a:sym typeface="Symbol" pitchFamily="18" charset="2"/>
                            </a:rPr>
                          </m:ctrlPr>
                        </m:dPr>
                        <m:e>
                          <m:r>
                            <a:rPr lang="hu-HU" altLang="hu-HU" sz="2000" b="0" i="1" smtClean="0">
                              <a:latin typeface="Cambria Math"/>
                              <a:cs typeface="Times New Roman" panose="02020603050405020304" pitchFamily="18" charset="0"/>
                              <a:sym typeface="Symbol" pitchFamily="18" charset="2"/>
                            </a:rPr>
                            <m:t>𝑢</m:t>
                          </m:r>
                          <m:r>
                            <a:rPr lang="hu-HU" altLang="hu-HU" sz="2000" b="0" i="1" smtClean="0">
                              <a:latin typeface="Cambria Math"/>
                              <a:cs typeface="Times New Roman" panose="02020603050405020304" pitchFamily="18" charset="0"/>
                              <a:sym typeface="Symbol" pitchFamily="18" charset="2"/>
                            </a:rPr>
                            <m:t>,</m:t>
                          </m:r>
                          <m:r>
                            <a:rPr lang="hu-HU" altLang="hu-HU" sz="2000" b="0" i="1" smtClean="0">
                              <a:latin typeface="Cambria Math"/>
                              <a:cs typeface="Times New Roman" panose="02020603050405020304" pitchFamily="18" charset="0"/>
                              <a:sym typeface="Symbol" pitchFamily="18" charset="2"/>
                            </a:rPr>
                            <m:t>𝑣</m:t>
                          </m:r>
                        </m:e>
                      </m:d>
                      <m:r>
                        <a:rPr lang="en-US" altLang="hu-HU" sz="2000" i="1">
                          <a:latin typeface="Cambria Math"/>
                          <a:cs typeface="Times New Roman" panose="02020603050405020304" pitchFamily="18" charset="0"/>
                          <a:sym typeface="Symbol" pitchFamily="18" charset="2"/>
                        </a:rPr>
                        <m:t>=</m:t>
                      </m:r>
                      <m:sSub>
                        <m:sSubPr>
                          <m:ctrlPr>
                            <a:rPr lang="en-US" altLang="hu-HU" sz="2000" i="1">
                              <a:latin typeface="Cambria Math"/>
                              <a:cs typeface="Times New Roman" panose="02020603050405020304" pitchFamily="18" charset="0"/>
                              <a:sym typeface="Symbol" pitchFamily="18" charset="2"/>
                            </a:rPr>
                          </m:ctrlPr>
                        </m:sSubPr>
                        <m:e>
                          <m:r>
                            <a:rPr lang="en-US" altLang="hu-HU" sz="2000" b="0" i="1" smtClean="0">
                              <a:latin typeface="Cambria Math"/>
                              <a:cs typeface="Times New Roman" panose="02020603050405020304" pitchFamily="18" charset="0"/>
                              <a:sym typeface="Symbol" pitchFamily="18" charset="2"/>
                            </a:rPr>
                            <m:t>𝑐</m:t>
                          </m:r>
                        </m:e>
                        <m:sub>
                          <m:r>
                            <a:rPr lang="en-US" altLang="hu-HU" sz="2000" b="0" i="1" smtClean="0">
                              <a:latin typeface="Cambria Math"/>
                              <a:cs typeface="Times New Roman" panose="02020603050405020304" pitchFamily="18" charset="0"/>
                              <a:sym typeface="Symbol" pitchFamily="18" charset="2"/>
                            </a:rPr>
                            <m:t>𝑦</m:t>
                          </m:r>
                        </m:sub>
                      </m:sSub>
                      <m:r>
                        <a:rPr lang="en-US" altLang="hu-HU" sz="2000" i="1">
                          <a:latin typeface="Cambria Math"/>
                          <a:cs typeface="Times New Roman" panose="02020603050405020304" pitchFamily="18" charset="0"/>
                          <a:sym typeface="Symbol" pitchFamily="18" charset="2"/>
                        </a:rPr>
                        <m:t>+</m:t>
                      </m:r>
                      <m:r>
                        <a:rPr lang="en-US" altLang="hu-HU" sz="2000" i="1">
                          <a:latin typeface="Cambria Math"/>
                          <a:cs typeface="Times New Roman" panose="02020603050405020304" pitchFamily="18" charset="0"/>
                          <a:sym typeface="Symbol" pitchFamily="18" charset="2"/>
                        </a:rPr>
                        <m:t>𝑅</m:t>
                      </m:r>
                      <m:func>
                        <m:funcPr>
                          <m:ctrlPr>
                            <a:rPr lang="en-US" altLang="hu-HU" sz="2000" b="0" i="1">
                              <a:latin typeface="Cambria Math"/>
                              <a:cs typeface="Times New Roman" panose="02020603050405020304" pitchFamily="18" charset="0"/>
                              <a:sym typeface="Symbol" pitchFamily="18" charset="2"/>
                            </a:rPr>
                          </m:ctrlPr>
                        </m:funcPr>
                        <m:fName>
                          <m:r>
                            <m:rPr>
                              <m:sty m:val="p"/>
                            </m:rPr>
                            <a:rPr lang="en-US" altLang="hu-HU" sz="2000" b="0" i="0" smtClean="0">
                              <a:latin typeface="Cambria Math"/>
                              <a:cs typeface="Times New Roman" panose="02020603050405020304" pitchFamily="18" charset="0"/>
                              <a:sym typeface="Symbol" pitchFamily="18" charset="2"/>
                            </a:rPr>
                            <m:t>sin</m:t>
                          </m:r>
                        </m:fName>
                        <m:e>
                          <m:d>
                            <m:dPr>
                              <m:ctrlPr>
                                <a:rPr lang="en-US" altLang="hu-HU" sz="2000" b="0" i="1">
                                  <a:latin typeface="Cambria Math"/>
                                  <a:cs typeface="Times New Roman" panose="02020603050405020304" pitchFamily="18" charset="0"/>
                                  <a:sym typeface="Symbol" pitchFamily="18" charset="2"/>
                                </a:rPr>
                              </m:ctrlPr>
                            </m:dPr>
                            <m:e>
                              <m:r>
                                <a:rPr lang="hu-HU" altLang="hu-HU" sz="2000" b="0" i="1" smtClean="0">
                                  <a:latin typeface="Cambria Math"/>
                                  <a:cs typeface="Times New Roman" panose="02020603050405020304" pitchFamily="18" charset="0"/>
                                  <a:sym typeface="Symbol" pitchFamily="18" charset="2"/>
                                </a:rPr>
                                <m:t>𝑢</m:t>
                              </m:r>
                            </m:e>
                          </m:d>
                        </m:e>
                      </m:func>
                      <m:r>
                        <m:rPr>
                          <m:sty m:val="p"/>
                        </m:rPr>
                        <a:rPr lang="hu-HU" altLang="hu-HU" sz="2000" b="0" i="0" smtClean="0">
                          <a:latin typeface="Cambria Math"/>
                          <a:ea typeface="Cambria Math"/>
                          <a:cs typeface="Times New Roman" panose="02020603050405020304" pitchFamily="18" charset="0"/>
                          <a:sym typeface="Symbol" pitchFamily="18" charset="2"/>
                        </a:rPr>
                        <m:t>sin</m:t>
                      </m:r>
                      <m:r>
                        <a:rPr lang="hu-HU" altLang="hu-HU" sz="2000" b="0" i="1" smtClean="0">
                          <a:latin typeface="Cambria Math"/>
                          <a:ea typeface="Cambria Math"/>
                          <a:cs typeface="Times New Roman" panose="02020603050405020304" pitchFamily="18" charset="0"/>
                          <a:sym typeface="Symbol" pitchFamily="18" charset="2"/>
                        </a:rPr>
                        <m:t>⁡(</m:t>
                      </m:r>
                      <m:r>
                        <a:rPr lang="hu-HU" altLang="hu-HU" sz="2000" b="0" i="1" smtClean="0">
                          <a:latin typeface="Cambria Math"/>
                          <a:ea typeface="Cambria Math"/>
                          <a:cs typeface="Times New Roman" panose="02020603050405020304" pitchFamily="18" charset="0"/>
                          <a:sym typeface="Symbol" pitchFamily="18" charset="2"/>
                        </a:rPr>
                        <m:t>𝑣</m:t>
                      </m:r>
                      <m:r>
                        <a:rPr lang="hu-HU" altLang="hu-HU" sz="2000" b="0" i="1" smtClean="0">
                          <a:latin typeface="Cambria Math"/>
                          <a:ea typeface="Cambria Math"/>
                          <a:cs typeface="Times New Roman" panose="02020603050405020304" pitchFamily="18" charset="0"/>
                          <a:sym typeface="Symbol" pitchFamily="18" charset="2"/>
                        </a:rPr>
                        <m:t>)</m:t>
                      </m:r>
                    </m:oMath>
                  </m:oMathPara>
                </a14:m>
                <a:endParaRPr lang="hu-HU" altLang="hu-HU" sz="2000" i="1" dirty="0" smtClean="0">
                  <a:latin typeface="Cambria Math"/>
                  <a:cs typeface="Times New Roman" panose="02020603050405020304" pitchFamily="18" charset="0"/>
                  <a:sym typeface="Symbol" pitchFamily="18" charset="2"/>
                </a:endParaRPr>
              </a:p>
              <a:p>
                <a:pPr marL="0" lvl="2" algn="l"/>
                <a14:m>
                  <m:oMathPara xmlns:m="http://schemas.openxmlformats.org/officeDocument/2006/math">
                    <m:oMathParaPr>
                      <m:jc m:val="left"/>
                    </m:oMathParaPr>
                    <m:oMath xmlns:m="http://schemas.openxmlformats.org/officeDocument/2006/math">
                      <m:r>
                        <a:rPr lang="hu-HU" altLang="hu-HU" sz="2000" b="0" i="1" smtClean="0">
                          <a:latin typeface="Cambria Math"/>
                          <a:cs typeface="Times New Roman" panose="02020603050405020304" pitchFamily="18" charset="0"/>
                          <a:sym typeface="Symbol" pitchFamily="18" charset="2"/>
                        </a:rPr>
                        <m:t>𝑧</m:t>
                      </m:r>
                      <m:d>
                        <m:dPr>
                          <m:ctrlPr>
                            <a:rPr lang="en-US" altLang="hu-HU" sz="2000" i="1">
                              <a:latin typeface="Cambria Math"/>
                              <a:cs typeface="Times New Roman" panose="02020603050405020304" pitchFamily="18" charset="0"/>
                              <a:sym typeface="Symbol" pitchFamily="18" charset="2"/>
                            </a:rPr>
                          </m:ctrlPr>
                        </m:dPr>
                        <m:e>
                          <m:r>
                            <a:rPr lang="hu-HU" altLang="hu-HU" sz="2000" i="1">
                              <a:latin typeface="Cambria Math"/>
                              <a:cs typeface="Times New Roman" panose="02020603050405020304" pitchFamily="18" charset="0"/>
                              <a:sym typeface="Symbol" pitchFamily="18" charset="2"/>
                            </a:rPr>
                            <m:t>𝑢</m:t>
                          </m:r>
                          <m:r>
                            <a:rPr lang="hu-HU" altLang="hu-HU" sz="2000" i="1">
                              <a:latin typeface="Cambria Math"/>
                              <a:cs typeface="Times New Roman" panose="02020603050405020304" pitchFamily="18" charset="0"/>
                              <a:sym typeface="Symbol" pitchFamily="18" charset="2"/>
                            </a:rPr>
                            <m:t>,</m:t>
                          </m:r>
                          <m:r>
                            <a:rPr lang="hu-HU" altLang="hu-HU" sz="2000" i="1">
                              <a:latin typeface="Cambria Math"/>
                              <a:cs typeface="Times New Roman" panose="02020603050405020304" pitchFamily="18" charset="0"/>
                              <a:sym typeface="Symbol" pitchFamily="18" charset="2"/>
                            </a:rPr>
                            <m:t>𝑣</m:t>
                          </m:r>
                        </m:e>
                      </m:d>
                      <m:r>
                        <a:rPr lang="en-US" altLang="hu-HU" sz="2000" i="1">
                          <a:latin typeface="Cambria Math"/>
                          <a:cs typeface="Times New Roman" panose="02020603050405020304" pitchFamily="18" charset="0"/>
                          <a:sym typeface="Symbol" pitchFamily="18" charset="2"/>
                        </a:rPr>
                        <m:t>=</m:t>
                      </m:r>
                      <m:sSub>
                        <m:sSubPr>
                          <m:ctrlPr>
                            <a:rPr lang="en-US" altLang="hu-HU" sz="2000" i="1">
                              <a:latin typeface="Cambria Math"/>
                              <a:cs typeface="Times New Roman" panose="02020603050405020304" pitchFamily="18" charset="0"/>
                              <a:sym typeface="Symbol" pitchFamily="18" charset="2"/>
                            </a:rPr>
                          </m:ctrlPr>
                        </m:sSubPr>
                        <m:e>
                          <m:r>
                            <a:rPr lang="en-US" altLang="hu-HU" sz="2000" i="1">
                              <a:latin typeface="Cambria Math"/>
                              <a:cs typeface="Times New Roman" panose="02020603050405020304" pitchFamily="18" charset="0"/>
                              <a:sym typeface="Symbol" pitchFamily="18" charset="2"/>
                            </a:rPr>
                            <m:t>𝑐</m:t>
                          </m:r>
                        </m:e>
                        <m:sub>
                          <m:r>
                            <a:rPr lang="hu-HU" altLang="hu-HU" sz="2000" b="0" i="1" smtClean="0">
                              <a:latin typeface="Cambria Math"/>
                              <a:cs typeface="Times New Roman" panose="02020603050405020304" pitchFamily="18" charset="0"/>
                              <a:sym typeface="Symbol" pitchFamily="18" charset="2"/>
                            </a:rPr>
                            <m:t>𝑧</m:t>
                          </m:r>
                        </m:sub>
                      </m:sSub>
                      <m:r>
                        <a:rPr lang="en-US" altLang="hu-HU" sz="2000" i="1">
                          <a:latin typeface="Cambria Math"/>
                          <a:cs typeface="Times New Roman" panose="02020603050405020304" pitchFamily="18" charset="0"/>
                          <a:sym typeface="Symbol" pitchFamily="18" charset="2"/>
                        </a:rPr>
                        <m:t>+</m:t>
                      </m:r>
                      <m:r>
                        <a:rPr lang="en-US" altLang="hu-HU" sz="2000" i="1">
                          <a:latin typeface="Cambria Math"/>
                          <a:cs typeface="Times New Roman" panose="02020603050405020304" pitchFamily="18" charset="0"/>
                          <a:sym typeface="Symbol" pitchFamily="18" charset="2"/>
                        </a:rPr>
                        <m:t>𝑅</m:t>
                      </m:r>
                      <m:r>
                        <a:rPr lang="hu-HU" altLang="hu-HU" sz="2000" b="0" i="0" smtClean="0">
                          <a:latin typeface="Cambria Math"/>
                          <a:cs typeface="Times New Roman" panose="02020603050405020304" pitchFamily="18" charset="0"/>
                          <a:sym typeface="Symbol" pitchFamily="18" charset="2"/>
                        </a:rPr>
                        <m:t> </m:t>
                      </m:r>
                      <m:r>
                        <m:rPr>
                          <m:sty m:val="p"/>
                        </m:rPr>
                        <a:rPr lang="hu-HU" altLang="hu-HU" sz="2000" b="0" i="0" smtClean="0">
                          <a:latin typeface="Cambria Math"/>
                          <a:cs typeface="Times New Roman" panose="02020603050405020304" pitchFamily="18" charset="0"/>
                          <a:sym typeface="Symbol" pitchFamily="18" charset="2"/>
                        </a:rPr>
                        <m:t>cos</m:t>
                      </m:r>
                      <m:r>
                        <a:rPr lang="hu-HU" altLang="hu-HU" sz="2000" i="1">
                          <a:latin typeface="Cambria Math"/>
                          <a:ea typeface="Cambria Math"/>
                          <a:cs typeface="Times New Roman" panose="02020603050405020304" pitchFamily="18" charset="0"/>
                          <a:sym typeface="Symbol" pitchFamily="18" charset="2"/>
                        </a:rPr>
                        <m:t>⁡(</m:t>
                      </m:r>
                      <m:r>
                        <a:rPr lang="hu-HU" altLang="hu-HU" sz="2000" i="1">
                          <a:latin typeface="Cambria Math"/>
                          <a:ea typeface="Cambria Math"/>
                          <a:cs typeface="Times New Roman" panose="02020603050405020304" pitchFamily="18" charset="0"/>
                          <a:sym typeface="Symbol" pitchFamily="18" charset="2"/>
                        </a:rPr>
                        <m:t>𝑣</m:t>
                      </m:r>
                      <m:r>
                        <a:rPr lang="hu-HU" altLang="hu-HU" sz="2000" i="1">
                          <a:latin typeface="Cambria Math"/>
                          <a:ea typeface="Cambria Math"/>
                          <a:cs typeface="Times New Roman" panose="02020603050405020304" pitchFamily="18" charset="0"/>
                          <a:sym typeface="Symbol" pitchFamily="18" charset="2"/>
                        </a:rPr>
                        <m:t>)</m:t>
                      </m:r>
                    </m:oMath>
                  </m:oMathPara>
                </a14:m>
                <a:endParaRPr lang="en-US" altLang="hu-HU" sz="2000" dirty="0">
                  <a:cs typeface="Times New Roman" panose="02020603050405020304" pitchFamily="18" charset="0"/>
                  <a:sym typeface="Symbol" pitchFamily="18" charset="2"/>
                </a:endParaRPr>
              </a:p>
              <a:p>
                <a:pPr marL="0" lvl="2" algn="l"/>
                <a14:m>
                  <m:oMath xmlns:m="http://schemas.openxmlformats.org/officeDocument/2006/math">
                    <m:r>
                      <a:rPr lang="hu-HU" altLang="hu-HU" sz="2000" b="0" i="1" smtClean="0">
                        <a:latin typeface="Cambria Math"/>
                        <a:cs typeface="Times New Roman" panose="02020603050405020304" pitchFamily="18" charset="0"/>
                        <a:sym typeface="Symbol" pitchFamily="18" charset="2"/>
                      </a:rPr>
                      <m:t>𝑢</m:t>
                    </m:r>
                    <m:r>
                      <a:rPr lang="en-US" altLang="hu-HU" sz="2000" i="1">
                        <a:latin typeface="Cambria Math"/>
                        <a:ea typeface="Cambria Math"/>
                        <a:cs typeface="Times New Roman" panose="02020603050405020304" pitchFamily="18" charset="0"/>
                        <a:sym typeface="Symbol" pitchFamily="18" charset="2"/>
                      </a:rPr>
                      <m:t>∈</m:t>
                    </m:r>
                    <m:d>
                      <m:dPr>
                        <m:begChr m:val="["/>
                        <m:ctrlPr>
                          <a:rPr lang="en-US" altLang="hu-HU" sz="2000" b="0" i="1" smtClean="0">
                            <a:latin typeface="Cambria Math"/>
                            <a:cs typeface="Times New Roman" panose="02020603050405020304" pitchFamily="18" charset="0"/>
                            <a:sym typeface="Symbol" pitchFamily="18" charset="2"/>
                          </a:rPr>
                        </m:ctrlPr>
                      </m:dPr>
                      <m:e>
                        <m:r>
                          <a:rPr lang="en-US" altLang="hu-HU" sz="2000" b="0" i="1" smtClean="0">
                            <a:latin typeface="Cambria Math"/>
                            <a:cs typeface="Times New Roman" panose="02020603050405020304" pitchFamily="18" charset="0"/>
                            <a:sym typeface="Symbol" pitchFamily="18" charset="2"/>
                          </a:rPr>
                          <m:t>0</m:t>
                        </m:r>
                        <m:r>
                          <a:rPr lang="en-US" altLang="hu-HU" sz="2000" b="0" i="1" smtClean="0">
                            <a:latin typeface="Cambria Math"/>
                            <a:cs typeface="Times New Roman" panose="02020603050405020304" pitchFamily="18" charset="0"/>
                            <a:sym typeface="Symbol" pitchFamily="18" charset="2"/>
                          </a:rPr>
                          <m:t>,</m:t>
                        </m:r>
                        <m:r>
                          <a:rPr lang="en-US" altLang="hu-HU" sz="2000" i="1">
                            <a:latin typeface="Cambria Math"/>
                            <a:cs typeface="Times New Roman" panose="02020603050405020304" pitchFamily="18" charset="0"/>
                            <a:sym typeface="Symbol" pitchFamily="18" charset="2"/>
                          </a:rPr>
                          <m:t>2</m:t>
                        </m:r>
                        <m:r>
                          <a:rPr lang="en-US" altLang="hu-HU" sz="2000" i="1">
                            <a:latin typeface="Cambria Math"/>
                            <a:ea typeface="Cambria Math"/>
                            <a:cs typeface="Times New Roman" panose="02020603050405020304" pitchFamily="18" charset="0"/>
                            <a:sym typeface="Symbol" pitchFamily="18" charset="2"/>
                          </a:rPr>
                          <m:t>𝜋</m:t>
                        </m:r>
                      </m:e>
                    </m:d>
                    <m:r>
                      <a:rPr lang="hu-HU" altLang="hu-HU" sz="2000" b="0" i="1" smtClean="0">
                        <a:latin typeface="Cambria Math"/>
                        <a:cs typeface="Times New Roman" panose="02020603050405020304" pitchFamily="18" charset="0"/>
                        <a:sym typeface="Symbol" pitchFamily="18" charset="2"/>
                      </a:rPr>
                      <m:t>, </m:t>
                    </m:r>
                    <m:r>
                      <a:rPr lang="hu-HU" altLang="hu-HU" sz="2000" b="0" i="1" smtClean="0">
                        <a:latin typeface="Cambria Math"/>
                        <a:cs typeface="Times New Roman" panose="02020603050405020304" pitchFamily="18" charset="0"/>
                        <a:sym typeface="Symbol" pitchFamily="18" charset="2"/>
                      </a:rPr>
                      <m:t>𝑣</m:t>
                    </m:r>
                  </m:oMath>
                </a14:m>
                <a:r>
                  <a:rPr lang="en-US" altLang="hu-HU" sz="2000" dirty="0">
                    <a:ea typeface="Cambria Math"/>
                    <a:cs typeface="Times New Roman" panose="02020603050405020304" pitchFamily="18" charset="0"/>
                    <a:sym typeface="Symbol" pitchFamily="18" charset="2"/>
                  </a:rPr>
                  <a:t> </a:t>
                </a:r>
                <a14:m>
                  <m:oMath xmlns:m="http://schemas.openxmlformats.org/officeDocument/2006/math">
                    <m:r>
                      <a:rPr lang="en-US" altLang="hu-HU" sz="2000" i="1">
                        <a:latin typeface="Cambria Math"/>
                        <a:ea typeface="Cambria Math"/>
                        <a:cs typeface="Times New Roman" panose="02020603050405020304" pitchFamily="18" charset="0"/>
                        <a:sym typeface="Symbol" pitchFamily="18" charset="2"/>
                      </a:rPr>
                      <m:t>∈</m:t>
                    </m:r>
                    <m:d>
                      <m:dPr>
                        <m:begChr m:val="["/>
                        <m:ctrlPr>
                          <a:rPr lang="en-US" altLang="hu-HU" sz="2000" i="1">
                            <a:latin typeface="Cambria Math"/>
                            <a:cs typeface="Times New Roman" panose="02020603050405020304" pitchFamily="18" charset="0"/>
                            <a:sym typeface="Symbol" pitchFamily="18" charset="2"/>
                          </a:rPr>
                        </m:ctrlPr>
                      </m:dPr>
                      <m:e>
                        <m:r>
                          <a:rPr lang="en-US" altLang="hu-HU" sz="2000" i="1">
                            <a:latin typeface="Cambria Math"/>
                            <a:cs typeface="Times New Roman" panose="02020603050405020304" pitchFamily="18" charset="0"/>
                            <a:sym typeface="Symbol" pitchFamily="18" charset="2"/>
                          </a:rPr>
                          <m:t>0</m:t>
                        </m:r>
                        <m:r>
                          <a:rPr lang="en-US" altLang="hu-HU" sz="2000" i="1">
                            <a:latin typeface="Cambria Math"/>
                            <a:cs typeface="Times New Roman" panose="02020603050405020304" pitchFamily="18" charset="0"/>
                            <a:sym typeface="Symbol" pitchFamily="18" charset="2"/>
                          </a:rPr>
                          <m:t>,</m:t>
                        </m:r>
                        <m:r>
                          <a:rPr lang="en-US" altLang="hu-HU" sz="2000" i="1">
                            <a:latin typeface="Cambria Math"/>
                            <a:ea typeface="Cambria Math"/>
                            <a:cs typeface="Times New Roman" panose="02020603050405020304" pitchFamily="18" charset="0"/>
                            <a:sym typeface="Symbol" pitchFamily="18" charset="2"/>
                          </a:rPr>
                          <m:t>𝜋</m:t>
                        </m:r>
                      </m:e>
                    </m:d>
                  </m:oMath>
                </a14:m>
                <a:endParaRPr lang="en-US" altLang="hu-HU" dirty="0">
                  <a:cs typeface="Times New Roman" panose="02020603050405020304" pitchFamily="18" charset="0"/>
                  <a:sym typeface="Symbol" pitchFamily="18" charset="2"/>
                </a:endParaRPr>
              </a:p>
            </p:txBody>
          </p:sp>
        </mc:Choice>
        <mc:Fallback xmlns="">
          <p:sp>
            <p:nvSpPr>
              <p:cNvPr id="36" name="Téglalap 35"/>
              <p:cNvSpPr>
                <a:spLocks noRot="1" noChangeAspect="1" noMove="1" noResize="1" noEditPoints="1" noAdjustHandles="1" noChangeArrowheads="1" noChangeShapeType="1" noTextEdit="1"/>
              </p:cNvSpPr>
              <p:nvPr/>
            </p:nvSpPr>
            <p:spPr>
              <a:xfrm>
                <a:off x="2140181" y="3259462"/>
                <a:ext cx="3503560" cy="1347613"/>
              </a:xfrm>
              <a:prstGeom prst="rect">
                <a:avLst/>
              </a:prstGeom>
              <a:blipFill>
                <a:blip r:embed="rId8"/>
                <a:stretch>
                  <a:fillRect/>
                </a:stretch>
              </a:blipFill>
              <a:ln>
                <a:solidFill>
                  <a:schemeClr val="tx1"/>
                </a:solidFill>
              </a:ln>
            </p:spPr>
            <p:txBody>
              <a:bodyPr/>
              <a:lstStyle/>
              <a:p>
                <a:r>
                  <a:rPr lang="hu-HU">
                    <a:noFill/>
                  </a:rPr>
                  <a:t> </a:t>
                </a:r>
              </a:p>
            </p:txBody>
          </p:sp>
        </mc:Fallback>
      </mc:AlternateContent>
      <p:sp>
        <p:nvSpPr>
          <p:cNvPr id="39" name="Téglalap 38"/>
          <p:cNvSpPr/>
          <p:nvPr/>
        </p:nvSpPr>
        <p:spPr>
          <a:xfrm>
            <a:off x="2422832" y="2614141"/>
            <a:ext cx="6480720" cy="461665"/>
          </a:xfrm>
          <a:prstGeom prst="rect">
            <a:avLst/>
          </a:prstGeom>
          <a:ln>
            <a:solidFill>
              <a:schemeClr val="tx1"/>
            </a:solidFill>
          </a:ln>
        </p:spPr>
        <p:txBody>
          <a:bodyPr wrap="square">
            <a:spAutoFit/>
          </a:bodyPr>
          <a:lstStyle/>
          <a:p>
            <a:pPr marL="0" lvl="1"/>
            <a:endParaRPr lang="en-GB" altLang="hu-HU" dirty="0">
              <a:cs typeface="Times New Roman" panose="02020603050405020304" pitchFamily="18" charset="0"/>
            </a:endParaRPr>
          </a:p>
        </p:txBody>
      </p:sp>
      <p:sp>
        <p:nvSpPr>
          <p:cNvPr id="31" name="Téglalap 30"/>
          <p:cNvSpPr/>
          <p:nvPr/>
        </p:nvSpPr>
        <p:spPr>
          <a:xfrm>
            <a:off x="2411760" y="578011"/>
            <a:ext cx="1800200" cy="461665"/>
          </a:xfrm>
          <a:prstGeom prst="rect">
            <a:avLst/>
          </a:prstGeom>
          <a:ln>
            <a:solidFill>
              <a:schemeClr val="tx1"/>
            </a:solidFill>
          </a:ln>
        </p:spPr>
        <p:txBody>
          <a:bodyPr wrap="square">
            <a:spAutoFit/>
          </a:bodyPr>
          <a:lstStyle/>
          <a:p>
            <a:pPr marL="0" lvl="1"/>
            <a:endParaRPr lang="en-GB" altLang="hu-HU" dirty="0">
              <a:cs typeface="Times New Roman" panose="02020603050405020304"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8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8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48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48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48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483">
                                            <p:txEl>
                                              <p:pRg st="10" end="1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483">
                                            <p:txEl>
                                              <p:pRg st="13" end="1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p:bldP spid="6" grpId="0" animBg="1"/>
      <p:bldP spid="15" grpId="0"/>
      <p:bldP spid="19" grpId="0"/>
      <p:bldP spid="20" grpId="0"/>
      <p:bldP spid="21" grpId="0" animBg="1"/>
      <p:bldP spid="37" grpId="0"/>
      <p:bldP spid="38" grpId="0"/>
      <p:bldP spid="46" grpId="0"/>
      <p:bldP spid="50" grpId="0"/>
      <p:bldP spid="8" grpId="0" animBg="1"/>
      <p:bldP spid="12" grpId="0" animBg="1"/>
      <p:bldP spid="13" grpId="0"/>
      <p:bldP spid="33" grpId="0" animBg="1"/>
      <p:bldP spid="36" grpId="0" animBg="1"/>
      <p:bldP spid="39"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971600" y="357188"/>
            <a:ext cx="8172399" cy="857250"/>
          </a:xfrm>
        </p:spPr>
        <p:txBody>
          <a:bodyPr>
            <a:normAutofit/>
          </a:bodyPr>
          <a:lstStyle/>
          <a:p>
            <a:pPr>
              <a:defRPr/>
            </a:pPr>
            <a:r>
              <a:rPr lang="hu-HU" dirty="0" smtClean="0">
                <a:solidFill>
                  <a:srgbClr val="FF0000"/>
                </a:solidFill>
              </a:rPr>
              <a:t>Pontok koordinátarendszerrel</a:t>
            </a:r>
          </a:p>
        </p:txBody>
      </p:sp>
      <p:sp>
        <p:nvSpPr>
          <p:cNvPr id="5123" name="Line 3"/>
          <p:cNvSpPr>
            <a:spLocks noChangeShapeType="1"/>
          </p:cNvSpPr>
          <p:nvPr/>
        </p:nvSpPr>
        <p:spPr bwMode="auto">
          <a:xfrm flipV="1">
            <a:off x="873974" y="1131590"/>
            <a:ext cx="0" cy="1600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5124" name="Line 4"/>
          <p:cNvSpPr>
            <a:spLocks noChangeShapeType="1"/>
          </p:cNvSpPr>
          <p:nvPr/>
        </p:nvSpPr>
        <p:spPr bwMode="auto">
          <a:xfrm>
            <a:off x="873974" y="2731790"/>
            <a:ext cx="1828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5125" name="Line 6"/>
          <p:cNvSpPr>
            <a:spLocks noChangeShapeType="1"/>
          </p:cNvSpPr>
          <p:nvPr/>
        </p:nvSpPr>
        <p:spPr bwMode="auto">
          <a:xfrm>
            <a:off x="4799764" y="2778662"/>
            <a:ext cx="167209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5128" name="Line 10"/>
          <p:cNvSpPr>
            <a:spLocks noChangeShapeType="1"/>
          </p:cNvSpPr>
          <p:nvPr/>
        </p:nvSpPr>
        <p:spPr bwMode="auto">
          <a:xfrm>
            <a:off x="1635974" y="1931690"/>
            <a:ext cx="0" cy="8001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129" name="Line 11"/>
          <p:cNvSpPr>
            <a:spLocks noChangeShapeType="1"/>
          </p:cNvSpPr>
          <p:nvPr/>
        </p:nvSpPr>
        <p:spPr bwMode="auto">
          <a:xfrm flipH="1">
            <a:off x="873974" y="1931690"/>
            <a:ext cx="762000" cy="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u-HU"/>
          </a:p>
        </p:txBody>
      </p:sp>
      <mc:AlternateContent xmlns:mc="http://schemas.openxmlformats.org/markup-compatibility/2006" xmlns:a14="http://schemas.microsoft.com/office/drawing/2010/main">
        <mc:Choice Requires="a14">
          <p:sp>
            <p:nvSpPr>
              <p:cNvPr id="5130" name="Text Box 12"/>
              <p:cNvSpPr txBox="1">
                <a:spLocks noChangeArrowheads="1"/>
              </p:cNvSpPr>
              <p:nvPr/>
            </p:nvSpPr>
            <p:spPr bwMode="auto">
              <a:xfrm>
                <a:off x="1467700" y="2705596"/>
                <a:ext cx="434414"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r>
                        <a:rPr lang="hu-HU" altLang="en-US" i="1" dirty="0" smtClean="0">
                          <a:latin typeface="Cambria Math"/>
                        </a:rPr>
                        <m:t>𝑥</m:t>
                      </m:r>
                    </m:oMath>
                  </m:oMathPara>
                </a14:m>
                <a:endParaRPr lang="hu-HU" altLang="en-US" dirty="0"/>
              </a:p>
            </p:txBody>
          </p:sp>
        </mc:Choice>
        <mc:Fallback xmlns="">
          <p:sp>
            <p:nvSpPr>
              <p:cNvPr id="5130" name="Text Box 12"/>
              <p:cNvSpPr txBox="1">
                <a:spLocks noRot="1" noChangeAspect="1" noMove="1" noResize="1" noEditPoints="1" noAdjustHandles="1" noChangeArrowheads="1" noChangeShapeType="1" noTextEdit="1"/>
              </p:cNvSpPr>
              <p:nvPr/>
            </p:nvSpPr>
            <p:spPr bwMode="auto">
              <a:xfrm>
                <a:off x="1467700" y="2705596"/>
                <a:ext cx="434414" cy="461665"/>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131" name="Text Box 13"/>
              <p:cNvSpPr txBox="1">
                <a:spLocks noChangeArrowheads="1"/>
              </p:cNvSpPr>
              <p:nvPr/>
            </p:nvSpPr>
            <p:spPr bwMode="auto">
              <a:xfrm>
                <a:off x="437419" y="1685007"/>
                <a:ext cx="438390"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r>
                        <a:rPr lang="hu-HU" altLang="en-US" i="1" dirty="0" smtClean="0">
                          <a:latin typeface="Cambria Math"/>
                        </a:rPr>
                        <m:t>𝑦</m:t>
                      </m:r>
                    </m:oMath>
                  </m:oMathPara>
                </a14:m>
                <a:endParaRPr lang="hu-HU" altLang="en-US" dirty="0"/>
              </a:p>
            </p:txBody>
          </p:sp>
        </mc:Choice>
        <mc:Fallback xmlns="">
          <p:sp>
            <p:nvSpPr>
              <p:cNvPr id="5131" name="Text Box 13"/>
              <p:cNvSpPr txBox="1">
                <a:spLocks noRot="1" noChangeAspect="1" noMove="1" noResize="1" noEditPoints="1" noAdjustHandles="1" noChangeArrowheads="1" noChangeShapeType="1" noTextEdit="1"/>
              </p:cNvSpPr>
              <p:nvPr/>
            </p:nvSpPr>
            <p:spPr bwMode="auto">
              <a:xfrm>
                <a:off x="437419" y="1685007"/>
                <a:ext cx="438390" cy="461665"/>
              </a:xfrm>
              <a:prstGeom prst="rect">
                <a:avLst/>
              </a:prstGeom>
              <a:blipFill>
                <a:blip r:embed="rId4"/>
                <a:stretch>
                  <a:fillRect b="-11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5132" name="Line 14"/>
          <p:cNvSpPr>
            <a:spLocks noChangeShapeType="1"/>
          </p:cNvSpPr>
          <p:nvPr/>
        </p:nvSpPr>
        <p:spPr bwMode="auto">
          <a:xfrm flipV="1">
            <a:off x="4799764" y="1978562"/>
            <a:ext cx="685800" cy="80010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mc:AlternateContent xmlns:mc="http://schemas.openxmlformats.org/markup-compatibility/2006" xmlns:a14="http://schemas.microsoft.com/office/drawing/2010/main">
        <mc:Choice Requires="a14">
          <p:sp>
            <p:nvSpPr>
              <p:cNvPr id="5133" name="Text Box 15"/>
              <p:cNvSpPr txBox="1">
                <a:spLocks noChangeArrowheads="1"/>
              </p:cNvSpPr>
              <p:nvPr/>
            </p:nvSpPr>
            <p:spPr bwMode="auto">
              <a:xfrm>
                <a:off x="4723564" y="2092862"/>
                <a:ext cx="414216"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r>
                        <a:rPr lang="hu-HU" altLang="en-US" i="1" dirty="0" smtClean="0">
                          <a:latin typeface="Cambria Math"/>
                        </a:rPr>
                        <m:t>𝑟</m:t>
                      </m:r>
                    </m:oMath>
                  </m:oMathPara>
                </a14:m>
                <a:endParaRPr lang="hu-HU" altLang="en-US" dirty="0"/>
              </a:p>
            </p:txBody>
          </p:sp>
        </mc:Choice>
        <mc:Fallback xmlns="">
          <p:sp>
            <p:nvSpPr>
              <p:cNvPr id="5133" name="Text Box 15"/>
              <p:cNvSpPr txBox="1">
                <a:spLocks noRot="1" noChangeAspect="1" noMove="1" noResize="1" noEditPoints="1" noAdjustHandles="1" noChangeArrowheads="1" noChangeShapeType="1" noTextEdit="1"/>
              </p:cNvSpPr>
              <p:nvPr/>
            </p:nvSpPr>
            <p:spPr bwMode="auto">
              <a:xfrm>
                <a:off x="4723564" y="2092862"/>
                <a:ext cx="414216" cy="461665"/>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134" name="Text Box 16"/>
              <p:cNvSpPr txBox="1">
                <a:spLocks noChangeArrowheads="1"/>
              </p:cNvSpPr>
              <p:nvPr/>
            </p:nvSpPr>
            <p:spPr bwMode="auto">
              <a:xfrm>
                <a:off x="5285769" y="2183802"/>
                <a:ext cx="47660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r>
                        <a:rPr lang="hu-HU" altLang="en-US" i="1" dirty="0" smtClean="0">
                          <a:latin typeface="Cambria Math" panose="02040503050406030204" pitchFamily="18" charset="0"/>
                          <a:ea typeface="Cambria Math" panose="02040503050406030204" pitchFamily="18" charset="0"/>
                        </a:rPr>
                        <m:t>𝜑</m:t>
                      </m:r>
                    </m:oMath>
                  </m:oMathPara>
                </a14:m>
                <a:endParaRPr lang="hu-HU" altLang="en-US" dirty="0"/>
              </a:p>
            </p:txBody>
          </p:sp>
        </mc:Choice>
        <mc:Fallback xmlns="">
          <p:sp>
            <p:nvSpPr>
              <p:cNvPr id="5134" name="Text Box 16"/>
              <p:cNvSpPr txBox="1">
                <a:spLocks noRot="1" noChangeAspect="1" noMove="1" noResize="1" noEditPoints="1" noAdjustHandles="1" noChangeArrowheads="1" noChangeShapeType="1" noTextEdit="1"/>
              </p:cNvSpPr>
              <p:nvPr/>
            </p:nvSpPr>
            <p:spPr bwMode="auto">
              <a:xfrm>
                <a:off x="5285769" y="2183802"/>
                <a:ext cx="476605" cy="461665"/>
              </a:xfrm>
              <a:prstGeom prst="rect">
                <a:avLst/>
              </a:prstGeom>
              <a:blipFill>
                <a:blip r:embed="rId6"/>
                <a:stretch>
                  <a:fillRect b="-11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5145" name="Text Box 27"/>
          <p:cNvSpPr txBox="1">
            <a:spLocks noChangeArrowheads="1"/>
          </p:cNvSpPr>
          <p:nvPr/>
        </p:nvSpPr>
        <p:spPr bwMode="auto">
          <a:xfrm>
            <a:off x="1074504" y="3220434"/>
            <a:ext cx="14034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en-US" dirty="0" smtClean="0">
                <a:latin typeface="+mn-lt"/>
              </a:rPr>
              <a:t>Descartes</a:t>
            </a:r>
            <a:endParaRPr lang="hu-HU" altLang="en-US" dirty="0">
              <a:latin typeface="+mn-lt"/>
            </a:endParaRPr>
          </a:p>
        </p:txBody>
      </p:sp>
      <p:sp>
        <p:nvSpPr>
          <p:cNvPr id="5146" name="Text Box 28"/>
          <p:cNvSpPr txBox="1">
            <a:spLocks noChangeArrowheads="1"/>
          </p:cNvSpPr>
          <p:nvPr/>
        </p:nvSpPr>
        <p:spPr bwMode="auto">
          <a:xfrm>
            <a:off x="5180479" y="3268240"/>
            <a:ext cx="8245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en-US" dirty="0" err="1">
                <a:latin typeface="+mn-lt"/>
              </a:rPr>
              <a:t>Polár</a:t>
            </a:r>
            <a:endParaRPr lang="hu-HU" altLang="en-US" dirty="0">
              <a:latin typeface="+mn-lt"/>
            </a:endParaRPr>
          </a:p>
        </p:txBody>
      </p:sp>
      <p:sp>
        <p:nvSpPr>
          <p:cNvPr id="5148" name="Oval 30"/>
          <p:cNvSpPr>
            <a:spLocks noChangeArrowheads="1"/>
          </p:cNvSpPr>
          <p:nvPr/>
        </p:nvSpPr>
        <p:spPr bwMode="auto">
          <a:xfrm>
            <a:off x="1235925" y="2636540"/>
            <a:ext cx="71437" cy="216694"/>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149" name="Oval 31"/>
          <p:cNvSpPr>
            <a:spLocks noChangeArrowheads="1"/>
          </p:cNvSpPr>
          <p:nvPr/>
        </p:nvSpPr>
        <p:spPr bwMode="auto">
          <a:xfrm>
            <a:off x="5285540" y="2679841"/>
            <a:ext cx="71437" cy="216694"/>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150" name="Oval 32"/>
          <p:cNvSpPr>
            <a:spLocks noChangeArrowheads="1"/>
          </p:cNvSpPr>
          <p:nvPr/>
        </p:nvSpPr>
        <p:spPr bwMode="auto">
          <a:xfrm rot="-5400000">
            <a:off x="850360" y="2249785"/>
            <a:ext cx="53579" cy="288925"/>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151" name="Text Box 33"/>
          <p:cNvSpPr txBox="1">
            <a:spLocks noChangeArrowheads="1"/>
          </p:cNvSpPr>
          <p:nvPr/>
        </p:nvSpPr>
        <p:spPr bwMode="auto">
          <a:xfrm>
            <a:off x="1090459" y="2853233"/>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a:t>1</a:t>
            </a:r>
            <a:endParaRPr lang="en-US" altLang="en-US"/>
          </a:p>
        </p:txBody>
      </p:sp>
      <p:sp>
        <p:nvSpPr>
          <p:cNvPr id="5152" name="Text Box 34"/>
          <p:cNvSpPr txBox="1">
            <a:spLocks noChangeArrowheads="1"/>
          </p:cNvSpPr>
          <p:nvPr/>
        </p:nvSpPr>
        <p:spPr bwMode="auto">
          <a:xfrm>
            <a:off x="442759" y="2259112"/>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a:t>1</a:t>
            </a:r>
            <a:endParaRPr lang="en-US" altLang="en-US"/>
          </a:p>
        </p:txBody>
      </p:sp>
      <p:sp>
        <p:nvSpPr>
          <p:cNvPr id="5153" name="Text Box 35"/>
          <p:cNvSpPr txBox="1">
            <a:spLocks noChangeArrowheads="1"/>
          </p:cNvSpPr>
          <p:nvPr/>
        </p:nvSpPr>
        <p:spPr bwMode="auto">
          <a:xfrm>
            <a:off x="5141662" y="2896534"/>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a:t>1</a:t>
            </a:r>
            <a:endParaRPr lang="en-US" altLang="en-US"/>
          </a:p>
        </p:txBody>
      </p:sp>
      <p:sp>
        <p:nvSpPr>
          <p:cNvPr id="5154" name="Rectangle 36"/>
          <p:cNvSpPr>
            <a:spLocks noChangeArrowheads="1"/>
          </p:cNvSpPr>
          <p:nvPr/>
        </p:nvSpPr>
        <p:spPr bwMode="auto">
          <a:xfrm>
            <a:off x="872047" y="3890262"/>
            <a:ext cx="824440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en-US" b="1" u="sng" dirty="0">
                <a:latin typeface="+mn-lt"/>
              </a:rPr>
              <a:t>Számokkal!</a:t>
            </a:r>
          </a:p>
          <a:p>
            <a:pPr lvl="1" algn="l">
              <a:buFontTx/>
              <a:buAutoNum type="arabicPeriod"/>
            </a:pPr>
            <a:r>
              <a:rPr lang="hu-HU" altLang="en-US" dirty="0">
                <a:latin typeface="+mn-lt"/>
              </a:rPr>
              <a:t> Koordinátarendszer </a:t>
            </a:r>
            <a:r>
              <a:rPr lang="en-US" altLang="en-US" dirty="0">
                <a:latin typeface="+mn-lt"/>
              </a:rPr>
              <a:t>(=</a:t>
            </a:r>
            <a:r>
              <a:rPr lang="en-US" altLang="en-US" dirty="0" err="1">
                <a:latin typeface="+mn-lt"/>
              </a:rPr>
              <a:t>referenc</a:t>
            </a:r>
            <a:r>
              <a:rPr lang="hu-HU" altLang="en-US" dirty="0" err="1">
                <a:latin typeface="+mn-lt"/>
              </a:rPr>
              <a:t>ia</a:t>
            </a:r>
            <a:r>
              <a:rPr lang="hu-HU" altLang="en-US" dirty="0">
                <a:latin typeface="+mn-lt"/>
              </a:rPr>
              <a:t> geometria</a:t>
            </a:r>
            <a:r>
              <a:rPr lang="en-US" altLang="en-US" dirty="0">
                <a:latin typeface="+mn-lt"/>
              </a:rPr>
              <a:t>)</a:t>
            </a:r>
            <a:endParaRPr lang="hu-HU" altLang="en-US" dirty="0">
              <a:latin typeface="+mn-lt"/>
            </a:endParaRPr>
          </a:p>
          <a:p>
            <a:pPr lvl="1" algn="l">
              <a:buFontTx/>
              <a:buAutoNum type="arabicPeriod"/>
            </a:pPr>
            <a:r>
              <a:rPr lang="hu-HU" altLang="en-US" dirty="0">
                <a:latin typeface="+mn-lt"/>
              </a:rPr>
              <a:t> Koordináták</a:t>
            </a:r>
            <a:r>
              <a:rPr lang="en-US" altLang="en-US" dirty="0">
                <a:latin typeface="+mn-lt"/>
              </a:rPr>
              <a:t>(=m</a:t>
            </a:r>
            <a:r>
              <a:rPr lang="hu-HU" altLang="en-US" dirty="0">
                <a:latin typeface="+mn-lt"/>
              </a:rPr>
              <a:t>érés</a:t>
            </a:r>
            <a:r>
              <a:rPr lang="en-US" altLang="en-US" dirty="0">
                <a:latin typeface="+mn-lt"/>
              </a:rPr>
              <a:t>)</a:t>
            </a:r>
            <a:endParaRPr lang="hu-HU" altLang="en-US" dirty="0">
              <a:latin typeface="+mn-lt"/>
            </a:endParaRPr>
          </a:p>
        </p:txBody>
      </p:sp>
      <p:sp>
        <p:nvSpPr>
          <p:cNvPr id="5126" name="Oval 7"/>
          <p:cNvSpPr>
            <a:spLocks noChangeArrowheads="1"/>
          </p:cNvSpPr>
          <p:nvPr/>
        </p:nvSpPr>
        <p:spPr bwMode="auto">
          <a:xfrm>
            <a:off x="1559774" y="1874540"/>
            <a:ext cx="152400" cy="1143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127" name="Oval 8"/>
          <p:cNvSpPr>
            <a:spLocks noChangeArrowheads="1"/>
          </p:cNvSpPr>
          <p:nvPr/>
        </p:nvSpPr>
        <p:spPr bwMode="auto">
          <a:xfrm>
            <a:off x="5409364" y="1921412"/>
            <a:ext cx="152400" cy="1143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3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011" y="-15405"/>
            <a:ext cx="841595" cy="1056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Ellipszis 26"/>
          <p:cNvSpPr/>
          <p:nvPr/>
        </p:nvSpPr>
        <p:spPr>
          <a:xfrm>
            <a:off x="6828940" y="1660934"/>
            <a:ext cx="1946474" cy="17319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8" name="Egyenes összekötő nyíllal 27"/>
          <p:cNvCxnSpPr/>
          <p:nvPr/>
        </p:nvCxnSpPr>
        <p:spPr>
          <a:xfrm flipH="1">
            <a:off x="6731804" y="2474923"/>
            <a:ext cx="1080120" cy="6750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Egyenes összekötő nyíllal 28"/>
          <p:cNvCxnSpPr/>
          <p:nvPr/>
        </p:nvCxnSpPr>
        <p:spPr>
          <a:xfrm flipV="1">
            <a:off x="7811924" y="1315056"/>
            <a:ext cx="8123" cy="11678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Egyenes összekötő nyíllal 29"/>
          <p:cNvCxnSpPr/>
          <p:nvPr/>
        </p:nvCxnSpPr>
        <p:spPr>
          <a:xfrm>
            <a:off x="7801580" y="2480351"/>
            <a:ext cx="1249404" cy="25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églalap 30"/>
          <p:cNvSpPr/>
          <p:nvPr/>
        </p:nvSpPr>
        <p:spPr>
          <a:xfrm>
            <a:off x="6454994" y="2992771"/>
            <a:ext cx="298479" cy="400110"/>
          </a:xfrm>
          <a:prstGeom prst="rect">
            <a:avLst/>
          </a:prstGeom>
        </p:spPr>
        <p:txBody>
          <a:bodyPr wrap="none">
            <a:spAutoFit/>
          </a:bodyPr>
          <a:lstStyle/>
          <a:p>
            <a:r>
              <a:rPr lang="en-US" altLang="hu-HU" sz="2000" i="1" dirty="0"/>
              <a:t>x</a:t>
            </a:r>
            <a:endParaRPr lang="en-US" sz="2000" dirty="0"/>
          </a:p>
        </p:txBody>
      </p:sp>
      <p:sp>
        <p:nvSpPr>
          <p:cNvPr id="32" name="Téglalap 31"/>
          <p:cNvSpPr/>
          <p:nvPr/>
        </p:nvSpPr>
        <p:spPr>
          <a:xfrm>
            <a:off x="8824945" y="2474923"/>
            <a:ext cx="298479" cy="400110"/>
          </a:xfrm>
          <a:prstGeom prst="rect">
            <a:avLst/>
          </a:prstGeom>
        </p:spPr>
        <p:txBody>
          <a:bodyPr wrap="none">
            <a:spAutoFit/>
          </a:bodyPr>
          <a:lstStyle/>
          <a:p>
            <a:r>
              <a:rPr lang="hu-HU" sz="2000" i="1" dirty="0"/>
              <a:t>y</a:t>
            </a:r>
            <a:endParaRPr lang="en-US" sz="2000" dirty="0"/>
          </a:p>
        </p:txBody>
      </p:sp>
      <p:sp>
        <p:nvSpPr>
          <p:cNvPr id="33" name="Téglalap 32"/>
          <p:cNvSpPr/>
          <p:nvPr/>
        </p:nvSpPr>
        <p:spPr>
          <a:xfrm>
            <a:off x="7493205" y="1206891"/>
            <a:ext cx="284052" cy="400110"/>
          </a:xfrm>
          <a:prstGeom prst="rect">
            <a:avLst/>
          </a:prstGeom>
        </p:spPr>
        <p:txBody>
          <a:bodyPr wrap="none">
            <a:spAutoFit/>
          </a:bodyPr>
          <a:lstStyle/>
          <a:p>
            <a:r>
              <a:rPr lang="hu-HU" sz="2000" i="1" dirty="0" smtClean="0"/>
              <a:t>z</a:t>
            </a:r>
            <a:endParaRPr lang="en-US" sz="2000" dirty="0"/>
          </a:p>
        </p:txBody>
      </p:sp>
      <p:cxnSp>
        <p:nvCxnSpPr>
          <p:cNvPr id="34" name="Egyenes összekötő 33"/>
          <p:cNvCxnSpPr/>
          <p:nvPr/>
        </p:nvCxnSpPr>
        <p:spPr>
          <a:xfrm flipV="1">
            <a:off x="7811924" y="1598814"/>
            <a:ext cx="789485" cy="884108"/>
          </a:xfrm>
          <a:prstGeom prst="line">
            <a:avLst/>
          </a:prstGeom>
          <a:ln w="28575">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Ellipszis 35"/>
          <p:cNvSpPr/>
          <p:nvPr/>
        </p:nvSpPr>
        <p:spPr>
          <a:xfrm>
            <a:off x="8209466" y="1932025"/>
            <a:ext cx="106514" cy="1108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37" name="Egyenes összekötő 36"/>
          <p:cNvCxnSpPr/>
          <p:nvPr/>
        </p:nvCxnSpPr>
        <p:spPr>
          <a:xfrm flipV="1">
            <a:off x="8262723" y="2042876"/>
            <a:ext cx="0" cy="74497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Egyenes összekötő 37"/>
          <p:cNvCxnSpPr/>
          <p:nvPr/>
        </p:nvCxnSpPr>
        <p:spPr>
          <a:xfrm flipH="1" flipV="1">
            <a:off x="7811925" y="2482922"/>
            <a:ext cx="450798" cy="30493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églalap 39"/>
              <p:cNvSpPr/>
              <p:nvPr/>
            </p:nvSpPr>
            <p:spPr>
              <a:xfrm>
                <a:off x="7770853" y="1938541"/>
                <a:ext cx="40055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altLang="hu-HU" sz="2000" i="1" smtClean="0">
                          <a:latin typeface="Cambria Math" panose="02040503050406030204" pitchFamily="18" charset="0"/>
                          <a:ea typeface="Cambria Math" panose="02040503050406030204" pitchFamily="18" charset="0"/>
                          <a:cs typeface="Times New Roman" panose="02020603050405020304" pitchFamily="18" charset="0"/>
                          <a:sym typeface="Symbol" pitchFamily="18" charset="2"/>
                        </a:rPr>
                        <m:t>𝜃</m:t>
                      </m:r>
                    </m:oMath>
                  </m:oMathPara>
                </a14:m>
                <a:endParaRPr lang="en-US" sz="2000" dirty="0"/>
              </a:p>
            </p:txBody>
          </p:sp>
        </mc:Choice>
        <mc:Fallback xmlns="">
          <p:sp>
            <p:nvSpPr>
              <p:cNvPr id="40" name="Téglalap 39"/>
              <p:cNvSpPr>
                <a:spLocks noRot="1" noChangeAspect="1" noMove="1" noResize="1" noEditPoints="1" noAdjustHandles="1" noChangeArrowheads="1" noChangeShapeType="1" noTextEdit="1"/>
              </p:cNvSpPr>
              <p:nvPr/>
            </p:nvSpPr>
            <p:spPr>
              <a:xfrm>
                <a:off x="7770853" y="1938541"/>
                <a:ext cx="400558" cy="400110"/>
              </a:xfrm>
              <a:prstGeom prst="rect">
                <a:avLst/>
              </a:prstGeom>
              <a:blipFill>
                <a:blip r:embed="rId8"/>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1" name="Téglalap 40"/>
              <p:cNvSpPr/>
              <p:nvPr/>
            </p:nvSpPr>
            <p:spPr>
              <a:xfrm>
                <a:off x="7635231" y="2420917"/>
                <a:ext cx="427425" cy="400110"/>
              </a:xfrm>
              <a:prstGeom prst="rect">
                <a:avLst/>
              </a:prstGeom>
            </p:spPr>
            <p:txBody>
              <a:bodyPr wrap="none">
                <a:spAutoFit/>
              </a:bodyPr>
              <a:lstStyle/>
              <a:p>
                <a:pPr algn="l"/>
                <a14:m>
                  <m:oMathPara xmlns:m="http://schemas.openxmlformats.org/officeDocument/2006/math">
                    <m:oMathParaPr>
                      <m:jc m:val="centerGroup"/>
                    </m:oMathParaPr>
                    <m:oMath xmlns:m="http://schemas.openxmlformats.org/officeDocument/2006/math">
                      <m:r>
                        <a:rPr lang="hu-HU" altLang="en-US" sz="2000" i="1" dirty="0">
                          <a:latin typeface="Cambria Math" panose="02040503050406030204" pitchFamily="18" charset="0"/>
                          <a:ea typeface="Cambria Math" panose="02040503050406030204" pitchFamily="18" charset="0"/>
                        </a:rPr>
                        <m:t>𝜑</m:t>
                      </m:r>
                    </m:oMath>
                  </m:oMathPara>
                </a14:m>
                <a:endParaRPr lang="hu-HU" altLang="en-US" sz="2000" dirty="0"/>
              </a:p>
            </p:txBody>
          </p:sp>
        </mc:Choice>
        <mc:Fallback xmlns="">
          <p:sp>
            <p:nvSpPr>
              <p:cNvPr id="41" name="Téglalap 40"/>
              <p:cNvSpPr>
                <a:spLocks noRot="1" noChangeAspect="1" noMove="1" noResize="1" noEditPoints="1" noAdjustHandles="1" noChangeArrowheads="1" noChangeShapeType="1" noTextEdit="1"/>
              </p:cNvSpPr>
              <p:nvPr/>
            </p:nvSpPr>
            <p:spPr>
              <a:xfrm>
                <a:off x="7635231" y="2420917"/>
                <a:ext cx="427425" cy="400110"/>
              </a:xfrm>
              <a:prstGeom prst="rect">
                <a:avLst/>
              </a:prstGeom>
              <a:blipFill>
                <a:blip r:embed="rId9"/>
                <a:stretch>
                  <a:fillRect b="-9091"/>
                </a:stretch>
              </a:blipFill>
            </p:spPr>
            <p:txBody>
              <a:bodyPr/>
              <a:lstStyle/>
              <a:p>
                <a:r>
                  <a:rPr lang="hu-HU">
                    <a:noFill/>
                  </a:rPr>
                  <a:t> </a:t>
                </a:r>
              </a:p>
            </p:txBody>
          </p:sp>
        </mc:Fallback>
      </mc:AlternateContent>
      <p:sp>
        <p:nvSpPr>
          <p:cNvPr id="52" name="Ellipszis 51"/>
          <p:cNvSpPr/>
          <p:nvPr/>
        </p:nvSpPr>
        <p:spPr>
          <a:xfrm>
            <a:off x="8569942" y="1521007"/>
            <a:ext cx="106514" cy="1108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mc:AlternateContent xmlns:mc="http://schemas.openxmlformats.org/markup-compatibility/2006" xmlns:a14="http://schemas.microsoft.com/office/drawing/2010/main">
        <mc:Choice Requires="a14">
          <p:sp>
            <p:nvSpPr>
              <p:cNvPr id="53" name="Text Box 15"/>
              <p:cNvSpPr txBox="1">
                <a:spLocks noChangeArrowheads="1"/>
              </p:cNvSpPr>
              <p:nvPr/>
            </p:nvSpPr>
            <p:spPr bwMode="auto">
              <a:xfrm>
                <a:off x="8150554" y="1315056"/>
                <a:ext cx="414216"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r>
                        <a:rPr lang="hu-HU" altLang="en-US" i="1" dirty="0" smtClean="0">
                          <a:latin typeface="Cambria Math"/>
                        </a:rPr>
                        <m:t>𝑟</m:t>
                      </m:r>
                    </m:oMath>
                  </m:oMathPara>
                </a14:m>
                <a:endParaRPr lang="hu-HU" altLang="en-US" dirty="0"/>
              </a:p>
            </p:txBody>
          </p:sp>
        </mc:Choice>
        <mc:Fallback xmlns="">
          <p:sp>
            <p:nvSpPr>
              <p:cNvPr id="53" name="Text Box 15"/>
              <p:cNvSpPr txBox="1">
                <a:spLocks noRot="1" noChangeAspect="1" noMove="1" noResize="1" noEditPoints="1" noAdjustHandles="1" noChangeArrowheads="1" noChangeShapeType="1" noTextEdit="1"/>
              </p:cNvSpPr>
              <p:nvPr/>
            </p:nvSpPr>
            <p:spPr bwMode="auto">
              <a:xfrm>
                <a:off x="8150554" y="1315056"/>
                <a:ext cx="414216" cy="461665"/>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cxnSp>
        <p:nvCxnSpPr>
          <p:cNvPr id="54" name="Egyenes összekötő nyíllal 53"/>
          <p:cNvCxnSpPr/>
          <p:nvPr/>
        </p:nvCxnSpPr>
        <p:spPr>
          <a:xfrm flipH="1">
            <a:off x="2876677" y="2683663"/>
            <a:ext cx="505394" cy="31411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Egyenes összekötő nyíllal 54"/>
          <p:cNvCxnSpPr/>
          <p:nvPr/>
        </p:nvCxnSpPr>
        <p:spPr>
          <a:xfrm flipV="1">
            <a:off x="3382071" y="1896768"/>
            <a:ext cx="0" cy="7948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Egyenes összekötő nyíllal 55"/>
          <p:cNvCxnSpPr/>
          <p:nvPr/>
        </p:nvCxnSpPr>
        <p:spPr>
          <a:xfrm>
            <a:off x="3371727" y="2689091"/>
            <a:ext cx="710590" cy="25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Téglalap 56"/>
          <p:cNvSpPr/>
          <p:nvPr/>
        </p:nvSpPr>
        <p:spPr>
          <a:xfrm>
            <a:off x="2720047" y="2543164"/>
            <a:ext cx="298479" cy="400110"/>
          </a:xfrm>
          <a:prstGeom prst="rect">
            <a:avLst/>
          </a:prstGeom>
        </p:spPr>
        <p:txBody>
          <a:bodyPr wrap="none">
            <a:spAutoFit/>
          </a:bodyPr>
          <a:lstStyle/>
          <a:p>
            <a:r>
              <a:rPr lang="en-US" altLang="hu-HU" sz="2000" i="1" dirty="0"/>
              <a:t>x</a:t>
            </a:r>
            <a:endParaRPr lang="en-US" sz="2000" dirty="0"/>
          </a:p>
        </p:txBody>
      </p:sp>
      <p:sp>
        <p:nvSpPr>
          <p:cNvPr id="58" name="Téglalap 57"/>
          <p:cNvSpPr/>
          <p:nvPr/>
        </p:nvSpPr>
        <p:spPr>
          <a:xfrm>
            <a:off x="3858067" y="2216574"/>
            <a:ext cx="298479" cy="400110"/>
          </a:xfrm>
          <a:prstGeom prst="rect">
            <a:avLst/>
          </a:prstGeom>
        </p:spPr>
        <p:txBody>
          <a:bodyPr wrap="none">
            <a:spAutoFit/>
          </a:bodyPr>
          <a:lstStyle/>
          <a:p>
            <a:r>
              <a:rPr lang="hu-HU" sz="2000" i="1" dirty="0"/>
              <a:t>y</a:t>
            </a:r>
            <a:endParaRPr lang="en-US" sz="2000" dirty="0"/>
          </a:p>
        </p:txBody>
      </p:sp>
      <p:sp>
        <p:nvSpPr>
          <p:cNvPr id="59" name="Téglalap 58"/>
          <p:cNvSpPr/>
          <p:nvPr/>
        </p:nvSpPr>
        <p:spPr>
          <a:xfrm>
            <a:off x="3081771" y="1841683"/>
            <a:ext cx="284052" cy="400110"/>
          </a:xfrm>
          <a:prstGeom prst="rect">
            <a:avLst/>
          </a:prstGeom>
        </p:spPr>
        <p:txBody>
          <a:bodyPr wrap="none">
            <a:spAutoFit/>
          </a:bodyPr>
          <a:lstStyle/>
          <a:p>
            <a:r>
              <a:rPr lang="hu-HU" sz="2000" i="1" dirty="0" smtClean="0"/>
              <a:t>z</a:t>
            </a:r>
            <a:endParaRPr lang="en-US" sz="2000"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14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1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32" grpId="0" animBg="1"/>
      <p:bldP spid="5133" grpId="0"/>
      <p:bldP spid="5134" grpId="0"/>
      <p:bldP spid="5146" grpId="0"/>
      <p:bldP spid="5149" grpId="0" animBg="1"/>
      <p:bldP spid="5153" grpId="0"/>
      <p:bldP spid="5127" grpId="0" animBg="1"/>
      <p:bldP spid="27" grpId="0" animBg="1"/>
      <p:bldP spid="31" grpId="0"/>
      <p:bldP spid="32" grpId="0"/>
      <p:bldP spid="33" grpId="0"/>
      <p:bldP spid="36" grpId="0" animBg="1"/>
      <p:bldP spid="40" grpId="0"/>
      <p:bldP spid="41" grpId="0"/>
      <p:bldP spid="52" grpId="0" animBg="1"/>
      <p:bldP spid="53" grpId="0"/>
      <p:bldP spid="57" grpId="0"/>
      <p:bldP spid="58" grpId="0"/>
      <p:bldP spid="5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755576" y="40138"/>
            <a:ext cx="7772400" cy="1143000"/>
          </a:xfrm>
        </p:spPr>
        <p:txBody>
          <a:bodyPr/>
          <a:lstStyle/>
          <a:p>
            <a:pPr>
              <a:defRPr/>
            </a:pPr>
            <a:r>
              <a:rPr lang="hu-HU" dirty="0" smtClean="0">
                <a:solidFill>
                  <a:srgbClr val="FF0000"/>
                </a:solidFill>
              </a:rPr>
              <a:t>Implicit felületek </a:t>
            </a:r>
            <a:r>
              <a:rPr lang="hu-HU" dirty="0" err="1" smtClean="0">
                <a:solidFill>
                  <a:srgbClr val="FF0000"/>
                </a:solidFill>
              </a:rPr>
              <a:t>normálvektora</a:t>
            </a:r>
            <a:endParaRPr lang="hu-HU" dirty="0" smtClean="0">
              <a:solidFill>
                <a:srgbClr val="FF0000"/>
              </a:solidFill>
            </a:endParaRPr>
          </a:p>
        </p:txBody>
      </p:sp>
      <mc:AlternateContent xmlns:mc="http://schemas.openxmlformats.org/markup-compatibility/2006" xmlns:a14="http://schemas.microsoft.com/office/drawing/2010/main">
        <mc:Choice Requires="a14">
          <p:sp>
            <p:nvSpPr>
              <p:cNvPr id="4" name="Rectangle 3"/>
              <p:cNvSpPr txBox="1">
                <a:spLocks noChangeArrowheads="1"/>
              </p:cNvSpPr>
              <p:nvPr/>
            </p:nvSpPr>
            <p:spPr>
              <a:xfrm>
                <a:off x="1188862" y="1164490"/>
                <a:ext cx="7955138" cy="467995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lnSpc>
                    <a:spcPct val="90000"/>
                  </a:lnSpc>
                  <a:spcAft>
                    <a:spcPts val="0"/>
                  </a:spcAft>
                  <a:buNone/>
                </a:pPr>
                <a:r>
                  <a:rPr lang="hu-HU" altLang="en-US" sz="2800" dirty="0" smtClean="0"/>
                  <a:t>Norm</a:t>
                </a:r>
                <a:r>
                  <a:rPr lang="hu-HU" altLang="en-US" sz="2800" dirty="0"/>
                  <a:t>á</a:t>
                </a:r>
                <a:r>
                  <a:rPr lang="hu-HU" altLang="en-US" sz="2800" dirty="0" smtClean="0"/>
                  <a:t>l vektor = </a:t>
                </a:r>
                <a14:m>
                  <m:oMath xmlns:m="http://schemas.openxmlformats.org/officeDocument/2006/math">
                    <m:r>
                      <m:rPr>
                        <m:sty m:val="p"/>
                      </m:rPr>
                      <a:rPr lang="en-US" altLang="en-US" sz="2800" b="0" i="0" dirty="0" smtClean="0">
                        <a:latin typeface="Cambria Math" panose="02040503050406030204" pitchFamily="18" charset="0"/>
                        <a:cs typeface="Times New Roman" panose="02020603050405020304" pitchFamily="18" charset="0"/>
                      </a:rPr>
                      <m:t>grad</m:t>
                    </m:r>
                    <m:r>
                      <a:rPr lang="hu-HU" altLang="en-US" sz="2800" i="1" dirty="0" smtClean="0">
                        <a:latin typeface="Cambria Math" panose="02040503050406030204" pitchFamily="18" charset="0"/>
                        <a:cs typeface="Times New Roman" panose="02020603050405020304" pitchFamily="18" charset="0"/>
                      </a:rPr>
                      <m:t> </m:t>
                    </m:r>
                    <m:r>
                      <a:rPr lang="hu-HU" altLang="en-US" sz="2800" i="1" dirty="0" smtClean="0">
                        <a:latin typeface="Cambria Math" panose="02040503050406030204" pitchFamily="18" charset="0"/>
                        <a:cs typeface="Times New Roman" panose="02020603050405020304" pitchFamily="18" charset="0"/>
                      </a:rPr>
                      <m:t>𝑓</m:t>
                    </m:r>
                    <m:r>
                      <a:rPr lang="en-US" altLang="en-US" sz="2800" b="0" i="1" dirty="0" smtClean="0">
                        <a:latin typeface="Cambria Math" panose="02040503050406030204" pitchFamily="18" charset="0"/>
                        <a:cs typeface="Times New Roman" panose="02020603050405020304" pitchFamily="18" charset="0"/>
                      </a:rPr>
                      <m:t>=</m:t>
                    </m:r>
                    <m:d>
                      <m:dPr>
                        <m:ctrlPr>
                          <a:rPr lang="en-GB" altLang="en-US" sz="2800" i="1" dirty="0">
                            <a:latin typeface="Cambria Math"/>
                            <a:cs typeface="Times New Roman" panose="02020603050405020304" pitchFamily="18" charset="0"/>
                          </a:rPr>
                        </m:ctrlPr>
                      </m:dPr>
                      <m:e>
                        <m:f>
                          <m:fPr>
                            <m:ctrlPr>
                              <a:rPr lang="en-GB" altLang="en-US" sz="2800" i="1" dirty="0">
                                <a:latin typeface="Cambria Math"/>
                                <a:cs typeface="Times New Roman" panose="02020603050405020304" pitchFamily="18" charset="0"/>
                              </a:rPr>
                            </m:ctrlPr>
                          </m:fPr>
                          <m:num>
                            <m:r>
                              <a:rPr lang="en-GB" altLang="en-US" sz="2800" i="1" dirty="0">
                                <a:latin typeface="Cambria Math" panose="02040503050406030204" pitchFamily="18" charset="0"/>
                                <a:cs typeface="Times New Roman" panose="02020603050405020304" pitchFamily="18" charset="0"/>
                              </a:rPr>
                              <m:t>𝜕</m:t>
                            </m:r>
                            <m:r>
                              <a:rPr lang="en-US" altLang="en-US" sz="2800" i="1" dirty="0">
                                <a:latin typeface="Cambria Math" panose="02040503050406030204" pitchFamily="18" charset="0"/>
                                <a:cs typeface="Times New Roman" panose="02020603050405020304" pitchFamily="18" charset="0"/>
                              </a:rPr>
                              <m:t>𝑓</m:t>
                            </m:r>
                          </m:num>
                          <m:den>
                            <m:r>
                              <a:rPr lang="en-GB" altLang="en-US" sz="2800" i="1" dirty="0">
                                <a:latin typeface="Cambria Math" panose="02040503050406030204" pitchFamily="18" charset="0"/>
                                <a:cs typeface="Times New Roman" panose="02020603050405020304" pitchFamily="18" charset="0"/>
                              </a:rPr>
                              <m:t>𝜕</m:t>
                            </m:r>
                            <m:r>
                              <a:rPr lang="en-GB" altLang="en-US" sz="2800" i="1" dirty="0">
                                <a:latin typeface="Cambria Math" panose="02040503050406030204" pitchFamily="18" charset="0"/>
                                <a:cs typeface="Times New Roman" panose="02020603050405020304" pitchFamily="18" charset="0"/>
                              </a:rPr>
                              <m:t>𝑥</m:t>
                            </m:r>
                          </m:den>
                        </m:f>
                        <m:r>
                          <a:rPr lang="en-US" altLang="en-US" sz="2800" i="1" dirty="0">
                            <a:latin typeface="Cambria Math" panose="02040503050406030204" pitchFamily="18" charset="0"/>
                            <a:cs typeface="Times New Roman" panose="02020603050405020304" pitchFamily="18" charset="0"/>
                          </a:rPr>
                          <m:t>,</m:t>
                        </m:r>
                        <m:f>
                          <m:fPr>
                            <m:ctrlPr>
                              <a:rPr lang="en-GB" altLang="en-US" sz="2800" i="1" dirty="0">
                                <a:latin typeface="Cambria Math"/>
                                <a:cs typeface="Times New Roman" panose="02020603050405020304" pitchFamily="18" charset="0"/>
                              </a:rPr>
                            </m:ctrlPr>
                          </m:fPr>
                          <m:num>
                            <m:r>
                              <a:rPr lang="en-GB" altLang="en-US" sz="2800" i="1" dirty="0">
                                <a:latin typeface="Cambria Math" panose="02040503050406030204" pitchFamily="18" charset="0"/>
                                <a:cs typeface="Times New Roman" panose="02020603050405020304" pitchFamily="18" charset="0"/>
                              </a:rPr>
                              <m:t>𝜕</m:t>
                            </m:r>
                            <m:r>
                              <a:rPr lang="en-US" altLang="en-US" sz="2800" i="1" dirty="0">
                                <a:latin typeface="Cambria Math" panose="02040503050406030204" pitchFamily="18" charset="0"/>
                                <a:cs typeface="Times New Roman" panose="02020603050405020304" pitchFamily="18" charset="0"/>
                              </a:rPr>
                              <m:t>𝑓</m:t>
                            </m:r>
                          </m:num>
                          <m:den>
                            <m:r>
                              <a:rPr lang="en-GB" altLang="en-US" sz="2800" i="1" dirty="0">
                                <a:latin typeface="Cambria Math" panose="02040503050406030204" pitchFamily="18" charset="0"/>
                                <a:cs typeface="Times New Roman" panose="02020603050405020304" pitchFamily="18" charset="0"/>
                              </a:rPr>
                              <m:t>𝜕</m:t>
                            </m:r>
                            <m:r>
                              <a:rPr lang="en-US" altLang="en-US" sz="2800" i="1" dirty="0">
                                <a:latin typeface="Cambria Math" panose="02040503050406030204" pitchFamily="18" charset="0"/>
                                <a:cs typeface="Times New Roman" panose="02020603050405020304" pitchFamily="18" charset="0"/>
                              </a:rPr>
                              <m:t>𝑦</m:t>
                            </m:r>
                          </m:den>
                        </m:f>
                        <m:r>
                          <a:rPr lang="en-US" altLang="en-US" sz="2800" i="1" dirty="0">
                            <a:latin typeface="Cambria Math" panose="02040503050406030204" pitchFamily="18" charset="0"/>
                            <a:cs typeface="Times New Roman" panose="02020603050405020304" pitchFamily="18" charset="0"/>
                          </a:rPr>
                          <m:t>,</m:t>
                        </m:r>
                        <m:f>
                          <m:fPr>
                            <m:ctrlPr>
                              <a:rPr lang="en-GB" altLang="en-US" sz="2800" i="1" dirty="0">
                                <a:latin typeface="Cambria Math"/>
                                <a:cs typeface="Times New Roman" panose="02020603050405020304" pitchFamily="18" charset="0"/>
                              </a:rPr>
                            </m:ctrlPr>
                          </m:fPr>
                          <m:num>
                            <m:r>
                              <a:rPr lang="en-GB" altLang="en-US" sz="2800" i="1" dirty="0">
                                <a:latin typeface="Cambria Math" panose="02040503050406030204" pitchFamily="18" charset="0"/>
                                <a:cs typeface="Times New Roman" panose="02020603050405020304" pitchFamily="18" charset="0"/>
                              </a:rPr>
                              <m:t>𝜕</m:t>
                            </m:r>
                            <m:r>
                              <a:rPr lang="en-US" altLang="en-US" sz="2800" i="1" dirty="0">
                                <a:latin typeface="Cambria Math" panose="02040503050406030204" pitchFamily="18" charset="0"/>
                                <a:cs typeface="Times New Roman" panose="02020603050405020304" pitchFamily="18" charset="0"/>
                              </a:rPr>
                              <m:t>𝑓</m:t>
                            </m:r>
                          </m:num>
                          <m:den>
                            <m:r>
                              <a:rPr lang="en-GB" altLang="en-US" sz="2800" i="1" dirty="0">
                                <a:latin typeface="Cambria Math" panose="02040503050406030204" pitchFamily="18" charset="0"/>
                                <a:cs typeface="Times New Roman" panose="02020603050405020304" pitchFamily="18" charset="0"/>
                              </a:rPr>
                              <m:t>𝜕</m:t>
                            </m:r>
                            <m:r>
                              <a:rPr lang="en-US" altLang="en-US" sz="2800" i="1" dirty="0">
                                <a:latin typeface="Cambria Math" panose="02040503050406030204" pitchFamily="18" charset="0"/>
                                <a:cs typeface="Times New Roman" panose="02020603050405020304" pitchFamily="18" charset="0"/>
                              </a:rPr>
                              <m:t>𝑧</m:t>
                            </m:r>
                          </m:den>
                        </m:f>
                      </m:e>
                    </m:d>
                  </m:oMath>
                </a14:m>
                <a:endParaRPr lang="en-US" altLang="en-US" sz="2800" i="1" dirty="0" smtClean="0">
                  <a:latin typeface="Times New Roman" panose="02020603050405020304" pitchFamily="18" charset="0"/>
                  <a:cs typeface="Times New Roman" panose="02020603050405020304" pitchFamily="18" charset="0"/>
                </a:endParaRPr>
              </a:p>
              <a:p>
                <a:pPr marL="0" indent="0" fontAlgn="auto">
                  <a:lnSpc>
                    <a:spcPct val="90000"/>
                  </a:lnSpc>
                  <a:spcAft>
                    <a:spcPts val="0"/>
                  </a:spcAft>
                  <a:buNone/>
                </a:pPr>
                <a:endParaRPr lang="en-GB" altLang="en-US" sz="1100" i="1" dirty="0" smtClean="0">
                  <a:latin typeface="Times New Roman" panose="02020603050405020304" pitchFamily="18" charset="0"/>
                  <a:cs typeface="Times New Roman" panose="02020603050405020304" pitchFamily="18" charset="0"/>
                </a:endParaRPr>
              </a:p>
              <a:p>
                <a:pPr marL="457200" lvl="1" indent="0" fontAlgn="auto">
                  <a:lnSpc>
                    <a:spcPct val="90000"/>
                  </a:lnSpc>
                  <a:spcBef>
                    <a:spcPts val="0"/>
                  </a:spcBef>
                  <a:spcAft>
                    <a:spcPts val="600"/>
                  </a:spcAft>
                  <a:buNone/>
                </a:pPr>
                <a:r>
                  <a:rPr lang="hu-HU" altLang="en-US" sz="2000" dirty="0" smtClean="0">
                    <a:cs typeface="Times New Roman" panose="02020603050405020304" pitchFamily="18" charset="0"/>
                  </a:rPr>
                  <a:t>		</a:t>
                </a:r>
                <a14:m>
                  <m:oMath xmlns:m="http://schemas.openxmlformats.org/officeDocument/2006/math">
                    <m:r>
                      <a:rPr lang="en-GB" altLang="en-US" sz="2000" i="1" dirty="0" smtClean="0">
                        <a:latin typeface="Cambria Math" panose="02040503050406030204" pitchFamily="18" charset="0"/>
                        <a:cs typeface="Times New Roman" panose="02020603050405020304" pitchFamily="18" charset="0"/>
                      </a:rPr>
                      <m:t>0</m:t>
                    </m:r>
                    <m:r>
                      <a:rPr lang="en-GB" altLang="en-US" sz="2000" i="1" dirty="0" smtClean="0">
                        <a:latin typeface="Cambria Math" panose="02040503050406030204" pitchFamily="18" charset="0"/>
                        <a:cs typeface="Times New Roman" panose="02020603050405020304" pitchFamily="18" charset="0"/>
                      </a:rPr>
                      <m:t>=</m:t>
                    </m:r>
                    <m:r>
                      <a:rPr lang="hu-HU" altLang="en-US" sz="2000" i="1" dirty="0" smtClean="0">
                        <a:latin typeface="Cambria Math" panose="02040503050406030204" pitchFamily="18" charset="0"/>
                        <a:cs typeface="Times New Roman" panose="02020603050405020304" pitchFamily="18" charset="0"/>
                      </a:rPr>
                      <m:t>𝑓</m:t>
                    </m:r>
                    <m:d>
                      <m:dPr>
                        <m:ctrlPr>
                          <a:rPr lang="hu-HU" altLang="en-US" sz="2000" i="1" dirty="0" smtClean="0">
                            <a:latin typeface="Cambria Math"/>
                            <a:cs typeface="Times New Roman" panose="02020603050405020304" pitchFamily="18" charset="0"/>
                          </a:rPr>
                        </m:ctrlPr>
                      </m:dPr>
                      <m:e>
                        <m:r>
                          <a:rPr lang="hu-HU" altLang="en-US" sz="2000" i="1" dirty="0" err="1" smtClean="0">
                            <a:latin typeface="Cambria Math" panose="02040503050406030204" pitchFamily="18" charset="0"/>
                            <a:cs typeface="Times New Roman" panose="02020603050405020304" pitchFamily="18" charset="0"/>
                          </a:rPr>
                          <m:t>𝑥</m:t>
                        </m:r>
                        <m:r>
                          <a:rPr lang="hu-HU" altLang="en-US" sz="2000" i="1" dirty="0" err="1" smtClean="0">
                            <a:latin typeface="Cambria Math" panose="02040503050406030204" pitchFamily="18" charset="0"/>
                            <a:cs typeface="Times New Roman" panose="02020603050405020304" pitchFamily="18" charset="0"/>
                          </a:rPr>
                          <m:t>,</m:t>
                        </m:r>
                        <m:r>
                          <a:rPr lang="hu-HU" altLang="en-US" sz="2000" i="1" dirty="0" err="1" smtClean="0">
                            <a:latin typeface="Cambria Math" panose="02040503050406030204" pitchFamily="18" charset="0"/>
                            <a:cs typeface="Times New Roman" panose="02020603050405020304" pitchFamily="18" charset="0"/>
                          </a:rPr>
                          <m:t>𝑦</m:t>
                        </m:r>
                        <m:r>
                          <a:rPr lang="hu-HU" altLang="en-US" sz="2000" i="1" dirty="0" err="1" smtClean="0">
                            <a:latin typeface="Cambria Math" panose="02040503050406030204" pitchFamily="18" charset="0"/>
                            <a:cs typeface="Times New Roman" panose="02020603050405020304" pitchFamily="18" charset="0"/>
                          </a:rPr>
                          <m:t>,</m:t>
                        </m:r>
                        <m:r>
                          <a:rPr lang="hu-HU" altLang="en-US" sz="2000" i="1" dirty="0" err="1" smtClean="0">
                            <a:latin typeface="Cambria Math" panose="02040503050406030204" pitchFamily="18" charset="0"/>
                            <a:cs typeface="Times New Roman" panose="02020603050405020304" pitchFamily="18" charset="0"/>
                          </a:rPr>
                          <m:t>𝑧</m:t>
                        </m:r>
                      </m:e>
                    </m:d>
                    <m:r>
                      <a:rPr lang="en-US" altLang="en-US" sz="2000" b="0" i="1" dirty="0" smtClean="0">
                        <a:latin typeface="Cambria Math" panose="02040503050406030204" pitchFamily="18" charset="0"/>
                        <a:cs typeface="Times New Roman" panose="02020603050405020304" pitchFamily="18" charset="0"/>
                      </a:rPr>
                      <m:t>  </m:t>
                    </m:r>
                  </m:oMath>
                </a14:m>
                <a:endParaRPr lang="en-US" altLang="en-US" sz="2000" b="0" i="1" dirty="0" smtClean="0">
                  <a:latin typeface="Cambria Math" panose="02040503050406030204" pitchFamily="18" charset="0"/>
                  <a:cs typeface="Times New Roman" panose="02020603050405020304" pitchFamily="18" charset="0"/>
                </a:endParaRPr>
              </a:p>
              <a:p>
                <a:pPr marL="457200" lvl="1" indent="0" fontAlgn="auto">
                  <a:lnSpc>
                    <a:spcPct val="90000"/>
                  </a:lnSpc>
                  <a:spcBef>
                    <a:spcPts val="0"/>
                  </a:spcBef>
                  <a:spcAft>
                    <a:spcPts val="600"/>
                  </a:spcAft>
                  <a:buNone/>
                </a:pPr>
                <a:r>
                  <a:rPr lang="en-GB" altLang="en-US" sz="2000" dirty="0" smtClean="0">
                    <a:cs typeface="Times New Roman" panose="02020603050405020304" pitchFamily="18" charset="0"/>
                  </a:rPr>
                  <a:t>    </a:t>
                </a:r>
                <a:r>
                  <a:rPr lang="hu-HU" altLang="en-US" sz="2000" dirty="0" smtClean="0">
                    <a:cs typeface="Times New Roman" panose="02020603050405020304" pitchFamily="18" charset="0"/>
                  </a:rPr>
                  <a:t>		    </a:t>
                </a:r>
                <a14:m>
                  <m:oMath xmlns:m="http://schemas.openxmlformats.org/officeDocument/2006/math">
                    <m:r>
                      <a:rPr lang="en-GB" altLang="en-US" sz="2000" i="1" dirty="0" smtClean="0">
                        <a:latin typeface="Cambria Math" panose="02040503050406030204" pitchFamily="18" charset="0"/>
                        <a:cs typeface="Times New Roman" panose="02020603050405020304" pitchFamily="18" charset="0"/>
                      </a:rPr>
                      <m:t>= </m:t>
                    </m:r>
                    <m:r>
                      <a:rPr lang="hu-HU" altLang="en-US" sz="2000" i="1" dirty="0" smtClean="0">
                        <a:latin typeface="Cambria Math" panose="02040503050406030204" pitchFamily="18" charset="0"/>
                        <a:cs typeface="Times New Roman" panose="02020603050405020304" pitchFamily="18" charset="0"/>
                      </a:rPr>
                      <m:t>𝑓</m:t>
                    </m:r>
                    <m:d>
                      <m:dPr>
                        <m:ctrlPr>
                          <a:rPr lang="hu-HU" altLang="en-US" sz="2000" i="1" dirty="0" smtClean="0">
                            <a:latin typeface="Cambria Math"/>
                            <a:cs typeface="Times New Roman" panose="02020603050405020304" pitchFamily="18" charset="0"/>
                          </a:rPr>
                        </m:ctrlPr>
                      </m:dPr>
                      <m:e>
                        <m:r>
                          <a:rPr lang="hu-HU" altLang="en-US" sz="2000" i="1" dirty="0" smtClean="0">
                            <a:latin typeface="Cambria Math" panose="02040503050406030204" pitchFamily="18" charset="0"/>
                            <a:cs typeface="Times New Roman" panose="02020603050405020304" pitchFamily="18" charset="0"/>
                          </a:rPr>
                          <m:t>𝑋</m:t>
                        </m:r>
                        <m:r>
                          <a:rPr lang="en-GB" altLang="en-US" sz="2000" i="1" dirty="0" smtClean="0">
                            <a:latin typeface="Cambria Math" panose="02040503050406030204" pitchFamily="18" charset="0"/>
                            <a:cs typeface="Times New Roman" panose="02020603050405020304" pitchFamily="18" charset="0"/>
                          </a:rPr>
                          <m:t>+</m:t>
                        </m:r>
                        <m:d>
                          <m:dPr>
                            <m:ctrlPr>
                              <a:rPr lang="en-GB" altLang="en-US" sz="2000" i="1" dirty="0" smtClean="0">
                                <a:latin typeface="Cambria Math"/>
                                <a:cs typeface="Times New Roman" panose="02020603050405020304" pitchFamily="18" charset="0"/>
                              </a:rPr>
                            </m:ctrlPr>
                          </m:dPr>
                          <m:e>
                            <m:r>
                              <a:rPr lang="en-GB" altLang="en-US" sz="2000" i="1" dirty="0" smtClean="0">
                                <a:latin typeface="Cambria Math" panose="02040503050406030204" pitchFamily="18" charset="0"/>
                                <a:cs typeface="Times New Roman" panose="02020603050405020304" pitchFamily="18" charset="0"/>
                              </a:rPr>
                              <m:t>𝑥</m:t>
                            </m:r>
                            <m:r>
                              <a:rPr lang="en-GB" altLang="en-US" sz="2000" i="1" dirty="0" smtClean="0">
                                <a:latin typeface="Cambria Math" panose="02040503050406030204" pitchFamily="18" charset="0"/>
                                <a:cs typeface="Times New Roman" panose="02020603050405020304" pitchFamily="18" charset="0"/>
                              </a:rPr>
                              <m:t>−</m:t>
                            </m:r>
                            <m:r>
                              <a:rPr lang="hu-HU" altLang="en-US" sz="2000" b="0" i="1" dirty="0" smtClean="0">
                                <a:latin typeface="Cambria Math" panose="02040503050406030204" pitchFamily="18" charset="0"/>
                                <a:cs typeface="Times New Roman" panose="02020603050405020304" pitchFamily="18" charset="0"/>
                              </a:rPr>
                              <m:t>𝑋</m:t>
                            </m:r>
                          </m:e>
                        </m:d>
                        <m:r>
                          <a:rPr lang="hu-HU" altLang="en-US" sz="2000" i="1" dirty="0" smtClean="0">
                            <a:latin typeface="Cambria Math" panose="02040503050406030204" pitchFamily="18" charset="0"/>
                            <a:cs typeface="Times New Roman" panose="02020603050405020304" pitchFamily="18" charset="0"/>
                          </a:rPr>
                          <m:t>,</m:t>
                        </m:r>
                        <m:r>
                          <a:rPr lang="hu-HU" altLang="en-US" sz="2000" i="1" dirty="0" smtClean="0">
                            <a:latin typeface="Cambria Math" panose="02040503050406030204" pitchFamily="18" charset="0"/>
                            <a:cs typeface="Times New Roman" panose="02020603050405020304" pitchFamily="18" charset="0"/>
                          </a:rPr>
                          <m:t>𝑌</m:t>
                        </m:r>
                        <m:r>
                          <a:rPr lang="en-GB" altLang="en-US" sz="2000" i="1" dirty="0" smtClean="0">
                            <a:latin typeface="Cambria Math" panose="02040503050406030204" pitchFamily="18" charset="0"/>
                            <a:cs typeface="Times New Roman" panose="02020603050405020304" pitchFamily="18" charset="0"/>
                          </a:rPr>
                          <m:t>+</m:t>
                        </m:r>
                        <m:d>
                          <m:dPr>
                            <m:ctrlPr>
                              <a:rPr lang="en-GB" altLang="en-US" sz="2000" i="1" dirty="0" smtClean="0">
                                <a:latin typeface="Cambria Math"/>
                                <a:cs typeface="Times New Roman" panose="02020603050405020304" pitchFamily="18" charset="0"/>
                              </a:rPr>
                            </m:ctrlPr>
                          </m:dPr>
                          <m:e>
                            <m:r>
                              <a:rPr lang="en-GB" altLang="en-US" sz="2000" i="1" dirty="0" smtClean="0">
                                <a:latin typeface="Cambria Math" panose="02040503050406030204" pitchFamily="18" charset="0"/>
                                <a:cs typeface="Times New Roman" panose="02020603050405020304" pitchFamily="18" charset="0"/>
                              </a:rPr>
                              <m:t>𝑦</m:t>
                            </m:r>
                            <m:r>
                              <a:rPr lang="en-GB" altLang="en-US" sz="2000" i="1" dirty="0" smtClean="0">
                                <a:latin typeface="Cambria Math" panose="02040503050406030204" pitchFamily="18" charset="0"/>
                                <a:cs typeface="Times New Roman" panose="02020603050405020304" pitchFamily="18" charset="0"/>
                              </a:rPr>
                              <m:t>−</m:t>
                            </m:r>
                            <m:r>
                              <a:rPr lang="hu-HU" altLang="en-US" sz="2000" i="1" dirty="0" smtClean="0">
                                <a:latin typeface="Cambria Math" panose="02040503050406030204" pitchFamily="18" charset="0"/>
                                <a:cs typeface="Times New Roman" panose="02020603050405020304" pitchFamily="18" charset="0"/>
                              </a:rPr>
                              <m:t>𝑌</m:t>
                            </m:r>
                          </m:e>
                        </m:d>
                        <m:r>
                          <a:rPr lang="hu-HU" altLang="en-US" sz="2000" i="1" dirty="0" smtClean="0">
                            <a:latin typeface="Cambria Math" panose="02040503050406030204" pitchFamily="18" charset="0"/>
                            <a:cs typeface="Times New Roman" panose="02020603050405020304" pitchFamily="18" charset="0"/>
                          </a:rPr>
                          <m:t>,</m:t>
                        </m:r>
                        <m:r>
                          <a:rPr lang="hu-HU" altLang="en-US" sz="2000" b="0" i="1" dirty="0" smtClean="0">
                            <a:latin typeface="Cambria Math" panose="02040503050406030204" pitchFamily="18" charset="0"/>
                            <a:cs typeface="Times New Roman" panose="02020603050405020304" pitchFamily="18" charset="0"/>
                          </a:rPr>
                          <m:t>𝑍</m:t>
                        </m:r>
                        <m:r>
                          <a:rPr lang="en-GB" altLang="en-US" sz="2000" i="1" dirty="0" smtClean="0">
                            <a:latin typeface="Cambria Math" panose="02040503050406030204" pitchFamily="18" charset="0"/>
                            <a:cs typeface="Times New Roman" panose="02020603050405020304" pitchFamily="18" charset="0"/>
                          </a:rPr>
                          <m:t>+</m:t>
                        </m:r>
                        <m:d>
                          <m:dPr>
                            <m:ctrlPr>
                              <a:rPr lang="en-GB" altLang="en-US" sz="2000" i="1" dirty="0" smtClean="0">
                                <a:latin typeface="Cambria Math"/>
                                <a:cs typeface="Times New Roman" panose="02020603050405020304" pitchFamily="18" charset="0"/>
                              </a:rPr>
                            </m:ctrlPr>
                          </m:dPr>
                          <m:e>
                            <m:r>
                              <a:rPr lang="en-GB" altLang="en-US" sz="2000" i="1" dirty="0" smtClean="0">
                                <a:latin typeface="Cambria Math" panose="02040503050406030204" pitchFamily="18" charset="0"/>
                                <a:cs typeface="Times New Roman" panose="02020603050405020304" pitchFamily="18" charset="0"/>
                              </a:rPr>
                              <m:t>𝑧</m:t>
                            </m:r>
                            <m:r>
                              <a:rPr lang="en-GB" altLang="en-US" sz="2000" i="1" dirty="0" smtClean="0">
                                <a:latin typeface="Cambria Math" panose="02040503050406030204" pitchFamily="18" charset="0"/>
                                <a:cs typeface="Times New Roman" panose="02020603050405020304" pitchFamily="18" charset="0"/>
                              </a:rPr>
                              <m:t>−</m:t>
                            </m:r>
                            <m:r>
                              <a:rPr lang="hu-HU" altLang="en-US" sz="2000" i="1" dirty="0" smtClean="0">
                                <a:latin typeface="Cambria Math" panose="02040503050406030204" pitchFamily="18" charset="0"/>
                                <a:cs typeface="Times New Roman" panose="02020603050405020304" pitchFamily="18" charset="0"/>
                              </a:rPr>
                              <m:t>𝑍</m:t>
                            </m:r>
                          </m:e>
                        </m:d>
                      </m:e>
                    </m:d>
                  </m:oMath>
                </a14:m>
                <a:endParaRPr lang="en-US" altLang="en-US" sz="2000" i="1" dirty="0" smtClean="0">
                  <a:latin typeface="Cambria Math" panose="02040503050406030204" pitchFamily="18" charset="0"/>
                  <a:cs typeface="Times New Roman" panose="02020603050405020304" pitchFamily="18" charset="0"/>
                </a:endParaRPr>
              </a:p>
              <a:p>
                <a:pPr marL="457200" lvl="1" indent="0" fontAlgn="auto">
                  <a:lnSpc>
                    <a:spcPct val="90000"/>
                  </a:lnSpc>
                  <a:spcBef>
                    <a:spcPts val="0"/>
                  </a:spcBef>
                  <a:spcAft>
                    <a:spcPts val="600"/>
                  </a:spcAft>
                  <a:buNone/>
                </a:pPr>
                <a:r>
                  <a:rPr lang="en-US" altLang="en-US" sz="2000" dirty="0" smtClean="0">
                    <a:ea typeface="Cambria Math" panose="02040503050406030204" pitchFamily="18" charset="0"/>
                    <a:cs typeface="Times New Roman" panose="02020603050405020304" pitchFamily="18" charset="0"/>
                  </a:rPr>
                  <a:t>   </a:t>
                </a:r>
                <a:r>
                  <a:rPr lang="hu-HU" altLang="en-US" sz="2000" dirty="0" smtClean="0">
                    <a:ea typeface="Cambria Math" panose="02040503050406030204" pitchFamily="18" charset="0"/>
                    <a:cs typeface="Times New Roman" panose="02020603050405020304" pitchFamily="18" charset="0"/>
                  </a:rPr>
                  <a:t>		  </a:t>
                </a:r>
                <a:r>
                  <a:rPr lang="en-US" altLang="en-US" sz="2000" dirty="0" smtClean="0">
                    <a:ea typeface="Cambria Math" panose="02040503050406030204" pitchFamily="18" charset="0"/>
                    <a:cs typeface="Times New Roman" panose="02020603050405020304" pitchFamily="18" charset="0"/>
                  </a:rPr>
                  <a:t> </a:t>
                </a:r>
                <a14:m>
                  <m:oMath xmlns:m="http://schemas.openxmlformats.org/officeDocument/2006/math">
                    <m:r>
                      <a:rPr lang="en-US" altLang="en-US" sz="2000" i="1" dirty="0">
                        <a:latin typeface="Cambria Math" panose="02040503050406030204" pitchFamily="18" charset="0"/>
                        <a:ea typeface="Cambria Math" panose="02040503050406030204" pitchFamily="18" charset="0"/>
                        <a:cs typeface="Times New Roman" panose="02020603050405020304" pitchFamily="18" charset="0"/>
                      </a:rPr>
                      <m:t>≈</m:t>
                    </m:r>
                    <m:r>
                      <a:rPr lang="hu-HU" altLang="en-US" sz="2000" i="1" dirty="0" smtClean="0">
                        <a:latin typeface="Cambria Math" panose="02040503050406030204" pitchFamily="18" charset="0"/>
                        <a:cs typeface="Times New Roman" panose="02020603050405020304" pitchFamily="18" charset="0"/>
                      </a:rPr>
                      <m:t>𝑓</m:t>
                    </m:r>
                    <m:r>
                      <a:rPr lang="hu-HU" altLang="en-US" sz="2000" i="1" dirty="0" smtClean="0">
                        <a:latin typeface="Cambria Math" panose="02040503050406030204" pitchFamily="18" charset="0"/>
                        <a:cs typeface="Times New Roman" panose="02020603050405020304" pitchFamily="18" charset="0"/>
                      </a:rPr>
                      <m:t>(</m:t>
                    </m:r>
                    <m:r>
                      <a:rPr lang="hu-HU" altLang="en-US" sz="2000" b="0" i="1" dirty="0" smtClean="0">
                        <a:latin typeface="Cambria Math" panose="02040503050406030204" pitchFamily="18" charset="0"/>
                        <a:cs typeface="Times New Roman" panose="02020603050405020304" pitchFamily="18" charset="0"/>
                      </a:rPr>
                      <m:t>𝑋</m:t>
                    </m:r>
                    <m:r>
                      <a:rPr lang="hu-HU" altLang="en-US" sz="2000" i="1" dirty="0" smtClean="0">
                        <a:latin typeface="Cambria Math" panose="02040503050406030204" pitchFamily="18" charset="0"/>
                        <a:cs typeface="Times New Roman" panose="02020603050405020304" pitchFamily="18" charset="0"/>
                      </a:rPr>
                      <m:t>,</m:t>
                    </m:r>
                    <m:r>
                      <a:rPr lang="hu-HU" altLang="en-US" sz="2000" b="0" i="1" dirty="0" smtClean="0">
                        <a:latin typeface="Cambria Math" panose="02040503050406030204" pitchFamily="18" charset="0"/>
                        <a:cs typeface="Times New Roman" panose="02020603050405020304" pitchFamily="18" charset="0"/>
                      </a:rPr>
                      <m:t>𝑌</m:t>
                    </m:r>
                    <m:r>
                      <a:rPr lang="hu-HU" altLang="en-US" sz="2000" i="1" dirty="0" smtClean="0">
                        <a:latin typeface="Cambria Math" panose="02040503050406030204" pitchFamily="18" charset="0"/>
                        <a:cs typeface="Times New Roman" panose="02020603050405020304" pitchFamily="18" charset="0"/>
                      </a:rPr>
                      <m:t>,</m:t>
                    </m:r>
                    <m:r>
                      <a:rPr lang="hu-HU" altLang="en-US" sz="2000" b="0" i="1" dirty="0" smtClean="0">
                        <a:latin typeface="Cambria Math" panose="02040503050406030204" pitchFamily="18" charset="0"/>
                        <a:cs typeface="Times New Roman" panose="02020603050405020304" pitchFamily="18" charset="0"/>
                      </a:rPr>
                      <m:t>𝑍</m:t>
                    </m:r>
                    <m:r>
                      <a:rPr lang="hu-HU" altLang="en-US" sz="2000" i="1" dirty="0" smtClean="0">
                        <a:latin typeface="Cambria Math" panose="02040503050406030204" pitchFamily="18" charset="0"/>
                        <a:cs typeface="Times New Roman" panose="02020603050405020304" pitchFamily="18" charset="0"/>
                      </a:rPr>
                      <m:t>)</m:t>
                    </m:r>
                    <m:r>
                      <a:rPr lang="en-GB" altLang="en-US" sz="2000" i="1" dirty="0" smtClean="0">
                        <a:latin typeface="Cambria Math" panose="02040503050406030204" pitchFamily="18" charset="0"/>
                        <a:cs typeface="Times New Roman" panose="02020603050405020304" pitchFamily="18" charset="0"/>
                      </a:rPr>
                      <m:t>+</m:t>
                    </m:r>
                    <m:f>
                      <m:fPr>
                        <m:ctrlPr>
                          <a:rPr lang="en-GB" altLang="en-US" sz="2000" i="1" dirty="0" smtClean="0">
                            <a:latin typeface="Cambria Math"/>
                            <a:cs typeface="Times New Roman" panose="02020603050405020304" pitchFamily="18" charset="0"/>
                          </a:rPr>
                        </m:ctrlPr>
                      </m:fPr>
                      <m:num>
                        <m:r>
                          <a:rPr lang="en-GB" altLang="en-US" sz="2000" i="1" dirty="0" smtClean="0">
                            <a:latin typeface="Cambria Math" panose="02040503050406030204" pitchFamily="18" charset="0"/>
                            <a:cs typeface="Times New Roman" panose="02020603050405020304" pitchFamily="18" charset="0"/>
                          </a:rPr>
                          <m:t>𝜕</m:t>
                        </m:r>
                        <m:r>
                          <a:rPr lang="en-US" altLang="en-US" sz="2000" b="0" i="1" dirty="0" smtClean="0">
                            <a:latin typeface="Cambria Math" panose="02040503050406030204" pitchFamily="18" charset="0"/>
                            <a:cs typeface="Times New Roman" panose="02020603050405020304" pitchFamily="18" charset="0"/>
                          </a:rPr>
                          <m:t>𝑓</m:t>
                        </m:r>
                      </m:num>
                      <m:den>
                        <m:r>
                          <a:rPr lang="en-GB" altLang="en-US" sz="2000" i="1" dirty="0" smtClean="0">
                            <a:latin typeface="Cambria Math" panose="02040503050406030204" pitchFamily="18" charset="0"/>
                            <a:cs typeface="Times New Roman" panose="02020603050405020304" pitchFamily="18" charset="0"/>
                          </a:rPr>
                          <m:t>𝜕</m:t>
                        </m:r>
                        <m:r>
                          <a:rPr lang="en-GB" altLang="en-US" sz="2000" i="1" dirty="0" smtClean="0">
                            <a:latin typeface="Cambria Math" panose="02040503050406030204" pitchFamily="18" charset="0"/>
                            <a:cs typeface="Times New Roman" panose="02020603050405020304" pitchFamily="18" charset="0"/>
                          </a:rPr>
                          <m:t>𝑥</m:t>
                        </m:r>
                      </m:den>
                    </m:f>
                    <m:r>
                      <a:rPr lang="en-GB" altLang="en-US" sz="2000" i="1" dirty="0" smtClean="0">
                        <a:latin typeface="Cambria Math" panose="02040503050406030204" pitchFamily="18" charset="0"/>
                        <a:cs typeface="Times New Roman" panose="02020603050405020304" pitchFamily="18" charset="0"/>
                      </a:rPr>
                      <m:t>(</m:t>
                    </m:r>
                    <m:r>
                      <a:rPr lang="en-GB" altLang="en-US" sz="2000" i="1" dirty="0" smtClean="0">
                        <a:latin typeface="Cambria Math" panose="02040503050406030204" pitchFamily="18" charset="0"/>
                        <a:cs typeface="Times New Roman" panose="02020603050405020304" pitchFamily="18" charset="0"/>
                      </a:rPr>
                      <m:t>𝑥</m:t>
                    </m:r>
                    <m:r>
                      <a:rPr lang="en-GB" altLang="en-US" sz="2000" i="1" dirty="0" smtClean="0">
                        <a:latin typeface="Cambria Math" panose="02040503050406030204" pitchFamily="18" charset="0"/>
                        <a:cs typeface="Times New Roman" panose="02020603050405020304" pitchFamily="18" charset="0"/>
                      </a:rPr>
                      <m:t>−</m:t>
                    </m:r>
                    <m:r>
                      <a:rPr lang="hu-HU" altLang="en-US" sz="2000" b="0" i="1" dirty="0" smtClean="0">
                        <a:latin typeface="Cambria Math" panose="02040503050406030204" pitchFamily="18" charset="0"/>
                        <a:cs typeface="Times New Roman" panose="02020603050405020304" pitchFamily="18" charset="0"/>
                      </a:rPr>
                      <m:t>𝑋</m:t>
                    </m:r>
                    <m:r>
                      <a:rPr lang="en-GB" altLang="en-US" sz="2000" i="1" dirty="0" smtClean="0">
                        <a:latin typeface="Cambria Math" panose="02040503050406030204" pitchFamily="18" charset="0"/>
                        <a:cs typeface="Times New Roman" panose="02020603050405020304" pitchFamily="18" charset="0"/>
                      </a:rPr>
                      <m:t>)+</m:t>
                    </m:r>
                    <m:f>
                      <m:fPr>
                        <m:ctrlPr>
                          <a:rPr lang="en-GB" altLang="en-US" sz="2000" i="1" dirty="0">
                            <a:latin typeface="Cambria Math"/>
                            <a:cs typeface="Times New Roman" panose="02020603050405020304" pitchFamily="18" charset="0"/>
                          </a:rPr>
                        </m:ctrlPr>
                      </m:fPr>
                      <m:num>
                        <m:r>
                          <a:rPr lang="en-GB" altLang="en-US" sz="2000" i="1" dirty="0">
                            <a:latin typeface="Cambria Math" panose="02040503050406030204" pitchFamily="18" charset="0"/>
                            <a:cs typeface="Times New Roman" panose="02020603050405020304" pitchFamily="18" charset="0"/>
                          </a:rPr>
                          <m:t>𝜕</m:t>
                        </m:r>
                        <m:r>
                          <a:rPr lang="en-US" altLang="en-US" sz="2000" i="1" dirty="0">
                            <a:latin typeface="Cambria Math" panose="02040503050406030204" pitchFamily="18" charset="0"/>
                            <a:cs typeface="Times New Roman" panose="02020603050405020304" pitchFamily="18" charset="0"/>
                          </a:rPr>
                          <m:t>𝑓</m:t>
                        </m:r>
                      </m:num>
                      <m:den>
                        <m:r>
                          <a:rPr lang="en-GB" altLang="en-US" sz="2000" i="1" dirty="0">
                            <a:latin typeface="Cambria Math" panose="02040503050406030204" pitchFamily="18" charset="0"/>
                            <a:cs typeface="Times New Roman" panose="02020603050405020304" pitchFamily="18" charset="0"/>
                          </a:rPr>
                          <m:t>𝜕</m:t>
                        </m:r>
                        <m:r>
                          <a:rPr lang="en-US" altLang="en-US" sz="2000" b="0" i="1" dirty="0" smtClean="0">
                            <a:latin typeface="Cambria Math" panose="02040503050406030204" pitchFamily="18" charset="0"/>
                            <a:cs typeface="Times New Roman" panose="02020603050405020304" pitchFamily="18" charset="0"/>
                          </a:rPr>
                          <m:t>𝑦</m:t>
                        </m:r>
                      </m:den>
                    </m:f>
                    <m:r>
                      <a:rPr lang="en-GB" altLang="en-US" sz="2000" i="1" dirty="0" smtClean="0">
                        <a:latin typeface="Cambria Math" panose="02040503050406030204" pitchFamily="18" charset="0"/>
                        <a:cs typeface="Times New Roman" panose="02020603050405020304" pitchFamily="18" charset="0"/>
                      </a:rPr>
                      <m:t>(</m:t>
                    </m:r>
                    <m:r>
                      <a:rPr lang="en-GB" altLang="en-US" sz="2000" i="1" dirty="0" smtClean="0">
                        <a:latin typeface="Cambria Math" panose="02040503050406030204" pitchFamily="18" charset="0"/>
                        <a:cs typeface="Times New Roman" panose="02020603050405020304" pitchFamily="18" charset="0"/>
                      </a:rPr>
                      <m:t>𝑦</m:t>
                    </m:r>
                    <m:r>
                      <a:rPr lang="en-GB" altLang="en-US" sz="2000" i="1" dirty="0" smtClean="0">
                        <a:latin typeface="Cambria Math" panose="02040503050406030204" pitchFamily="18" charset="0"/>
                        <a:cs typeface="Times New Roman" panose="02020603050405020304" pitchFamily="18" charset="0"/>
                      </a:rPr>
                      <m:t>−</m:t>
                    </m:r>
                    <m:r>
                      <a:rPr lang="hu-HU" altLang="en-US" sz="2000" b="0" i="1" dirty="0" smtClean="0">
                        <a:latin typeface="Cambria Math" panose="02040503050406030204" pitchFamily="18" charset="0"/>
                        <a:cs typeface="Times New Roman" panose="02020603050405020304" pitchFamily="18" charset="0"/>
                      </a:rPr>
                      <m:t>𝑌</m:t>
                    </m:r>
                    <m:r>
                      <a:rPr lang="en-GB" altLang="en-US" sz="2000" i="1" dirty="0" smtClean="0">
                        <a:latin typeface="Cambria Math" panose="02040503050406030204" pitchFamily="18" charset="0"/>
                        <a:cs typeface="Times New Roman" panose="02020603050405020304" pitchFamily="18" charset="0"/>
                      </a:rPr>
                      <m:t>)+</m:t>
                    </m:r>
                    <m:f>
                      <m:fPr>
                        <m:ctrlPr>
                          <a:rPr lang="en-GB" altLang="en-US" sz="2000" i="1" dirty="0">
                            <a:latin typeface="Cambria Math"/>
                            <a:cs typeface="Times New Roman" panose="02020603050405020304" pitchFamily="18" charset="0"/>
                          </a:rPr>
                        </m:ctrlPr>
                      </m:fPr>
                      <m:num>
                        <m:r>
                          <a:rPr lang="en-GB" altLang="en-US" sz="2000" i="1" dirty="0">
                            <a:latin typeface="Cambria Math" panose="02040503050406030204" pitchFamily="18" charset="0"/>
                            <a:cs typeface="Times New Roman" panose="02020603050405020304" pitchFamily="18" charset="0"/>
                          </a:rPr>
                          <m:t>𝜕</m:t>
                        </m:r>
                        <m:r>
                          <a:rPr lang="en-US" altLang="en-US" sz="2000" i="1" dirty="0">
                            <a:latin typeface="Cambria Math" panose="02040503050406030204" pitchFamily="18" charset="0"/>
                            <a:cs typeface="Times New Roman" panose="02020603050405020304" pitchFamily="18" charset="0"/>
                          </a:rPr>
                          <m:t>𝑓</m:t>
                        </m:r>
                      </m:num>
                      <m:den>
                        <m:r>
                          <a:rPr lang="en-GB" altLang="en-US" sz="2000" i="1" dirty="0">
                            <a:latin typeface="Cambria Math" panose="02040503050406030204" pitchFamily="18" charset="0"/>
                            <a:cs typeface="Times New Roman" panose="02020603050405020304" pitchFamily="18" charset="0"/>
                          </a:rPr>
                          <m:t>𝜕</m:t>
                        </m:r>
                        <m:r>
                          <a:rPr lang="en-US" altLang="en-US" sz="2000" b="0" i="1" dirty="0" smtClean="0">
                            <a:latin typeface="Cambria Math" panose="02040503050406030204" pitchFamily="18" charset="0"/>
                            <a:cs typeface="Times New Roman" panose="02020603050405020304" pitchFamily="18" charset="0"/>
                          </a:rPr>
                          <m:t>𝑧</m:t>
                        </m:r>
                      </m:den>
                    </m:f>
                    <m:r>
                      <a:rPr lang="en-GB" altLang="en-US" sz="2000" i="1" dirty="0" smtClean="0">
                        <a:latin typeface="Cambria Math" panose="02040503050406030204" pitchFamily="18" charset="0"/>
                        <a:cs typeface="Times New Roman" panose="02020603050405020304" pitchFamily="18" charset="0"/>
                      </a:rPr>
                      <m:t>(</m:t>
                    </m:r>
                    <m:r>
                      <a:rPr lang="en-GB" altLang="en-US" sz="2000" i="1" dirty="0" smtClean="0">
                        <a:latin typeface="Cambria Math" panose="02040503050406030204" pitchFamily="18" charset="0"/>
                        <a:cs typeface="Times New Roman" panose="02020603050405020304" pitchFamily="18" charset="0"/>
                      </a:rPr>
                      <m:t>𝑧</m:t>
                    </m:r>
                    <m:r>
                      <a:rPr lang="en-GB" altLang="en-US" sz="2000" i="1" dirty="0" smtClean="0">
                        <a:latin typeface="Cambria Math" panose="02040503050406030204" pitchFamily="18" charset="0"/>
                        <a:cs typeface="Times New Roman" panose="02020603050405020304" pitchFamily="18" charset="0"/>
                      </a:rPr>
                      <m:t>−</m:t>
                    </m:r>
                    <m:r>
                      <a:rPr lang="hu-HU" altLang="en-US" sz="2000" b="0" i="1" dirty="0" smtClean="0">
                        <a:latin typeface="Cambria Math" panose="02040503050406030204" pitchFamily="18" charset="0"/>
                        <a:cs typeface="Times New Roman" panose="02020603050405020304" pitchFamily="18" charset="0"/>
                      </a:rPr>
                      <m:t>𝑍</m:t>
                    </m:r>
                    <m:r>
                      <a:rPr lang="en-GB" altLang="en-US" sz="2000" i="1" dirty="0" smtClean="0">
                        <a:latin typeface="Cambria Math" panose="02040503050406030204" pitchFamily="18" charset="0"/>
                        <a:cs typeface="Times New Roman" panose="02020603050405020304" pitchFamily="18" charset="0"/>
                      </a:rPr>
                      <m:t>)</m:t>
                    </m:r>
                  </m:oMath>
                </a14:m>
                <a:endParaRPr lang="en-GB" altLang="en-US" sz="2000" dirty="0" smtClean="0">
                  <a:latin typeface="Times New Roman" panose="02020603050405020304" pitchFamily="18" charset="0"/>
                  <a:cs typeface="Times New Roman" panose="02020603050405020304" pitchFamily="18" charset="0"/>
                </a:endParaRPr>
              </a:p>
              <a:p>
                <a:pPr lvl="1" fontAlgn="auto">
                  <a:lnSpc>
                    <a:spcPct val="90000"/>
                  </a:lnSpc>
                  <a:spcBef>
                    <a:spcPts val="0"/>
                  </a:spcBef>
                  <a:spcAft>
                    <a:spcPts val="600"/>
                  </a:spcAft>
                  <a:buNone/>
                </a:pPr>
                <a:r>
                  <a:rPr lang="en-GB" altLang="en-US" sz="2000" dirty="0" smtClean="0"/>
                  <a:t> </a:t>
                </a:r>
                <a:r>
                  <a:rPr lang="en-GB" altLang="en-US" sz="2000" dirty="0" smtClean="0">
                    <a:cs typeface="Times New Roman" panose="02020603050405020304" pitchFamily="18" charset="0"/>
                  </a:rPr>
                  <a:t>                   </a:t>
                </a:r>
                <a:r>
                  <a:rPr lang="hu-HU" altLang="en-US" sz="2000" dirty="0" smtClean="0">
                    <a:cs typeface="Times New Roman" panose="02020603050405020304" pitchFamily="18" charset="0"/>
                  </a:rPr>
                  <a:t>	      </a:t>
                </a:r>
                <a14:m>
                  <m:oMath xmlns:m="http://schemas.openxmlformats.org/officeDocument/2006/math">
                    <m:d>
                      <m:dPr>
                        <m:ctrlPr>
                          <a:rPr lang="en-GB" altLang="en-US" sz="2000" i="1" dirty="0" smtClean="0">
                            <a:latin typeface="Cambria Math"/>
                            <a:cs typeface="Times New Roman" panose="02020603050405020304" pitchFamily="18" charset="0"/>
                          </a:rPr>
                        </m:ctrlPr>
                      </m:dPr>
                      <m:e>
                        <m:f>
                          <m:fPr>
                            <m:ctrlPr>
                              <a:rPr lang="en-GB" altLang="en-US" sz="2000" i="1" dirty="0">
                                <a:latin typeface="Cambria Math"/>
                                <a:cs typeface="Times New Roman" panose="02020603050405020304" pitchFamily="18" charset="0"/>
                              </a:rPr>
                            </m:ctrlPr>
                          </m:fPr>
                          <m:num>
                            <m:r>
                              <a:rPr lang="en-GB" altLang="en-US" sz="2000" i="1" dirty="0">
                                <a:latin typeface="Cambria Math" panose="02040503050406030204" pitchFamily="18" charset="0"/>
                                <a:cs typeface="Times New Roman" panose="02020603050405020304" pitchFamily="18" charset="0"/>
                              </a:rPr>
                              <m:t>𝜕</m:t>
                            </m:r>
                            <m:r>
                              <a:rPr lang="en-US" altLang="en-US" sz="2000" i="1" dirty="0">
                                <a:latin typeface="Cambria Math" panose="02040503050406030204" pitchFamily="18" charset="0"/>
                                <a:cs typeface="Times New Roman" panose="02020603050405020304" pitchFamily="18" charset="0"/>
                              </a:rPr>
                              <m:t>𝑓</m:t>
                            </m:r>
                          </m:num>
                          <m:den>
                            <m:r>
                              <a:rPr lang="en-GB" altLang="en-US" sz="2000" i="1" dirty="0">
                                <a:latin typeface="Cambria Math" panose="02040503050406030204" pitchFamily="18" charset="0"/>
                                <a:cs typeface="Times New Roman" panose="02020603050405020304" pitchFamily="18" charset="0"/>
                              </a:rPr>
                              <m:t>𝜕</m:t>
                            </m:r>
                            <m:r>
                              <a:rPr lang="en-GB" altLang="en-US" sz="2000" i="1" dirty="0">
                                <a:latin typeface="Cambria Math" panose="02040503050406030204" pitchFamily="18" charset="0"/>
                                <a:cs typeface="Times New Roman" panose="02020603050405020304" pitchFamily="18" charset="0"/>
                              </a:rPr>
                              <m:t>𝑥</m:t>
                            </m:r>
                          </m:den>
                        </m:f>
                        <m:r>
                          <a:rPr lang="en-US" altLang="en-US" sz="2000" i="1" dirty="0">
                            <a:latin typeface="Cambria Math" panose="02040503050406030204" pitchFamily="18" charset="0"/>
                            <a:cs typeface="Times New Roman" panose="02020603050405020304" pitchFamily="18" charset="0"/>
                          </a:rPr>
                          <m:t>,</m:t>
                        </m:r>
                        <m:f>
                          <m:fPr>
                            <m:ctrlPr>
                              <a:rPr lang="en-GB" altLang="en-US" sz="2000" i="1" dirty="0">
                                <a:latin typeface="Cambria Math"/>
                                <a:cs typeface="Times New Roman" panose="02020603050405020304" pitchFamily="18" charset="0"/>
                              </a:rPr>
                            </m:ctrlPr>
                          </m:fPr>
                          <m:num>
                            <m:r>
                              <a:rPr lang="en-GB" altLang="en-US" sz="2000" i="1" dirty="0">
                                <a:latin typeface="Cambria Math" panose="02040503050406030204" pitchFamily="18" charset="0"/>
                                <a:cs typeface="Times New Roman" panose="02020603050405020304" pitchFamily="18" charset="0"/>
                              </a:rPr>
                              <m:t>𝜕</m:t>
                            </m:r>
                            <m:r>
                              <a:rPr lang="en-US" altLang="en-US" sz="2000" i="1" dirty="0">
                                <a:latin typeface="Cambria Math" panose="02040503050406030204" pitchFamily="18" charset="0"/>
                                <a:cs typeface="Times New Roman" panose="02020603050405020304" pitchFamily="18" charset="0"/>
                              </a:rPr>
                              <m:t>𝑓</m:t>
                            </m:r>
                          </m:num>
                          <m:den>
                            <m:r>
                              <a:rPr lang="en-GB" altLang="en-US" sz="2000" i="1" dirty="0">
                                <a:latin typeface="Cambria Math" panose="02040503050406030204" pitchFamily="18" charset="0"/>
                                <a:cs typeface="Times New Roman" panose="02020603050405020304" pitchFamily="18" charset="0"/>
                              </a:rPr>
                              <m:t>𝜕</m:t>
                            </m:r>
                            <m:r>
                              <a:rPr lang="en-US" altLang="en-US" sz="2000" i="1" dirty="0">
                                <a:latin typeface="Cambria Math" panose="02040503050406030204" pitchFamily="18" charset="0"/>
                                <a:cs typeface="Times New Roman" panose="02020603050405020304" pitchFamily="18" charset="0"/>
                              </a:rPr>
                              <m:t>𝑦</m:t>
                            </m:r>
                          </m:den>
                        </m:f>
                        <m:r>
                          <a:rPr lang="en-US" altLang="en-US" sz="2000" i="1" dirty="0">
                            <a:latin typeface="Cambria Math" panose="02040503050406030204" pitchFamily="18" charset="0"/>
                            <a:cs typeface="Times New Roman" panose="02020603050405020304" pitchFamily="18" charset="0"/>
                          </a:rPr>
                          <m:t>,</m:t>
                        </m:r>
                        <m:f>
                          <m:fPr>
                            <m:ctrlPr>
                              <a:rPr lang="en-GB" altLang="en-US" sz="2000" i="1" dirty="0">
                                <a:latin typeface="Cambria Math"/>
                                <a:cs typeface="Times New Roman" panose="02020603050405020304" pitchFamily="18" charset="0"/>
                              </a:rPr>
                            </m:ctrlPr>
                          </m:fPr>
                          <m:num>
                            <m:r>
                              <a:rPr lang="en-GB" altLang="en-US" sz="2000" i="1" dirty="0">
                                <a:latin typeface="Cambria Math" panose="02040503050406030204" pitchFamily="18" charset="0"/>
                                <a:cs typeface="Times New Roman" panose="02020603050405020304" pitchFamily="18" charset="0"/>
                              </a:rPr>
                              <m:t>𝜕</m:t>
                            </m:r>
                            <m:r>
                              <a:rPr lang="en-US" altLang="en-US" sz="2000" i="1" dirty="0">
                                <a:latin typeface="Cambria Math" panose="02040503050406030204" pitchFamily="18" charset="0"/>
                                <a:cs typeface="Times New Roman" panose="02020603050405020304" pitchFamily="18" charset="0"/>
                              </a:rPr>
                              <m:t>𝑓</m:t>
                            </m:r>
                          </m:num>
                          <m:den>
                            <m:r>
                              <a:rPr lang="en-GB" altLang="en-US" sz="2000" i="1" dirty="0">
                                <a:latin typeface="Cambria Math" panose="02040503050406030204" pitchFamily="18" charset="0"/>
                                <a:cs typeface="Times New Roman" panose="02020603050405020304" pitchFamily="18" charset="0"/>
                              </a:rPr>
                              <m:t>𝜕</m:t>
                            </m:r>
                            <m:r>
                              <a:rPr lang="en-US" altLang="en-US" sz="2000" i="1" dirty="0">
                                <a:latin typeface="Cambria Math" panose="02040503050406030204" pitchFamily="18" charset="0"/>
                                <a:cs typeface="Times New Roman" panose="02020603050405020304" pitchFamily="18" charset="0"/>
                              </a:rPr>
                              <m:t>𝑧</m:t>
                            </m:r>
                          </m:den>
                        </m:f>
                      </m:e>
                    </m:d>
                    <m:r>
                      <a:rPr lang="en-GB" altLang="en-US" sz="2000" i="1" dirty="0" smtClean="0">
                        <a:latin typeface="Cambria Math" panose="02040503050406030204" pitchFamily="18" charset="0"/>
                        <a:ea typeface="Cambria Math" panose="02040503050406030204" pitchFamily="18" charset="0"/>
                        <a:cs typeface="Times New Roman" panose="02020603050405020304" pitchFamily="18" charset="0"/>
                      </a:rPr>
                      <m:t>∙</m:t>
                    </m:r>
                    <m:d>
                      <m:dPr>
                        <m:ctrlPr>
                          <a:rPr lang="en-GB" altLang="en-US" sz="2000" i="1" dirty="0" smtClean="0">
                            <a:latin typeface="Cambria Math"/>
                            <a:cs typeface="Times New Roman" panose="02020603050405020304" pitchFamily="18" charset="0"/>
                          </a:rPr>
                        </m:ctrlPr>
                      </m:dPr>
                      <m:e>
                        <m:r>
                          <a:rPr lang="en-GB" altLang="en-US" sz="2000" i="1" dirty="0">
                            <a:latin typeface="Cambria Math" panose="02040503050406030204" pitchFamily="18" charset="0"/>
                            <a:cs typeface="Times New Roman" panose="02020603050405020304" pitchFamily="18" charset="0"/>
                          </a:rPr>
                          <m:t>𝑥</m:t>
                        </m:r>
                        <m:r>
                          <a:rPr lang="en-GB" altLang="en-US" sz="2000" i="1" dirty="0">
                            <a:latin typeface="Cambria Math" panose="02040503050406030204" pitchFamily="18" charset="0"/>
                            <a:cs typeface="Times New Roman" panose="02020603050405020304" pitchFamily="18" charset="0"/>
                          </a:rPr>
                          <m:t>−</m:t>
                        </m:r>
                        <m:r>
                          <a:rPr lang="hu-HU" altLang="en-US" sz="2000" b="0" i="1" dirty="0" smtClean="0">
                            <a:latin typeface="Cambria Math" panose="02040503050406030204" pitchFamily="18" charset="0"/>
                            <a:cs typeface="Times New Roman" panose="02020603050405020304" pitchFamily="18" charset="0"/>
                          </a:rPr>
                          <m:t>𝑋</m:t>
                        </m:r>
                        <m:r>
                          <a:rPr lang="en-US" altLang="en-US" sz="2000" b="0" i="1" dirty="0" smtClean="0">
                            <a:latin typeface="Cambria Math" panose="02040503050406030204" pitchFamily="18" charset="0"/>
                            <a:cs typeface="Times New Roman" panose="02020603050405020304" pitchFamily="18" charset="0"/>
                          </a:rPr>
                          <m:t>,</m:t>
                        </m:r>
                        <m:r>
                          <a:rPr lang="en-GB" altLang="en-US" sz="2000" i="1" dirty="0">
                            <a:latin typeface="Cambria Math" panose="02040503050406030204" pitchFamily="18" charset="0"/>
                            <a:cs typeface="Times New Roman" panose="02020603050405020304" pitchFamily="18" charset="0"/>
                          </a:rPr>
                          <m:t>𝑦</m:t>
                        </m:r>
                        <m:r>
                          <a:rPr lang="en-GB" altLang="en-US" sz="2000" i="1" dirty="0">
                            <a:latin typeface="Cambria Math" panose="02040503050406030204" pitchFamily="18" charset="0"/>
                            <a:cs typeface="Times New Roman" panose="02020603050405020304" pitchFamily="18" charset="0"/>
                          </a:rPr>
                          <m:t>−</m:t>
                        </m:r>
                        <m:r>
                          <a:rPr lang="hu-HU" altLang="en-US" sz="2000" b="0" i="1" dirty="0" smtClean="0">
                            <a:latin typeface="Cambria Math" panose="02040503050406030204" pitchFamily="18" charset="0"/>
                            <a:cs typeface="Times New Roman" panose="02020603050405020304" pitchFamily="18" charset="0"/>
                          </a:rPr>
                          <m:t>𝑌</m:t>
                        </m:r>
                        <m:r>
                          <a:rPr lang="en-US" altLang="en-US" sz="2000" b="0" i="1" dirty="0" smtClean="0">
                            <a:latin typeface="Cambria Math" panose="02040503050406030204" pitchFamily="18" charset="0"/>
                            <a:cs typeface="Times New Roman" panose="02020603050405020304" pitchFamily="18" charset="0"/>
                          </a:rPr>
                          <m:t>,</m:t>
                        </m:r>
                        <m:r>
                          <a:rPr lang="en-GB" altLang="en-US" sz="2000" i="1" dirty="0">
                            <a:latin typeface="Cambria Math" panose="02040503050406030204" pitchFamily="18" charset="0"/>
                            <a:cs typeface="Times New Roman" panose="02020603050405020304" pitchFamily="18" charset="0"/>
                          </a:rPr>
                          <m:t>𝑧</m:t>
                        </m:r>
                        <m:r>
                          <a:rPr lang="en-GB" altLang="en-US" sz="2000" i="1" dirty="0">
                            <a:latin typeface="Cambria Math" panose="02040503050406030204" pitchFamily="18" charset="0"/>
                            <a:cs typeface="Times New Roman" panose="02020603050405020304" pitchFamily="18" charset="0"/>
                          </a:rPr>
                          <m:t>−</m:t>
                        </m:r>
                        <m:r>
                          <a:rPr lang="hu-HU" altLang="en-US" sz="2000" b="0" i="1" dirty="0" smtClean="0">
                            <a:latin typeface="Cambria Math" panose="02040503050406030204" pitchFamily="18" charset="0"/>
                            <a:cs typeface="Times New Roman" panose="02020603050405020304" pitchFamily="18" charset="0"/>
                          </a:rPr>
                          <m:t>𝑍</m:t>
                        </m:r>
                      </m:e>
                    </m:d>
                    <m:r>
                      <a:rPr lang="en-US" altLang="en-US" sz="2000" b="0" i="1" dirty="0" smtClean="0">
                        <a:latin typeface="Cambria Math" panose="02040503050406030204" pitchFamily="18" charset="0"/>
                        <a:cs typeface="Times New Roman" panose="02020603050405020304" pitchFamily="18" charset="0"/>
                      </a:rPr>
                      <m:t>=</m:t>
                    </m:r>
                    <m:r>
                      <a:rPr lang="en-US" altLang="en-US" sz="2000" b="0" i="1" dirty="0" smtClean="0">
                        <a:latin typeface="Cambria Math" panose="02040503050406030204" pitchFamily="18" charset="0"/>
                        <a:cs typeface="Times New Roman" panose="02020603050405020304" pitchFamily="18" charset="0"/>
                      </a:rPr>
                      <m:t>0</m:t>
                    </m:r>
                  </m:oMath>
                </a14:m>
                <a:endParaRPr lang="hu-HU" altLang="en-US" sz="2000" dirty="0" smtClean="0"/>
              </a:p>
            </p:txBody>
          </p:sp>
        </mc:Choice>
        <mc:Fallback xmlns="">
          <p:sp>
            <p:nvSpPr>
              <p:cNvPr id="4" name="Rectangle 3"/>
              <p:cNvSpPr txBox="1">
                <a:spLocks noRot="1" noChangeAspect="1" noMove="1" noResize="1" noEditPoints="1" noAdjustHandles="1" noChangeArrowheads="1" noChangeShapeType="1" noTextEdit="1"/>
              </p:cNvSpPr>
              <p:nvPr/>
            </p:nvSpPr>
            <p:spPr>
              <a:xfrm>
                <a:off x="1188862" y="1164490"/>
                <a:ext cx="7955138" cy="4679950"/>
              </a:xfrm>
              <a:prstGeom prst="rect">
                <a:avLst/>
              </a:prstGeom>
              <a:blipFill>
                <a:blip r:embed="rId2"/>
                <a:stretch>
                  <a:fillRect l="-1533"/>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 name="Téglalap 4"/>
              <p:cNvSpPr/>
              <p:nvPr/>
            </p:nvSpPr>
            <p:spPr>
              <a:xfrm>
                <a:off x="4932040" y="4079508"/>
                <a:ext cx="293420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panose="02040503050406030204" pitchFamily="18" charset="0"/>
                        </a:rPr>
                        <m:t>𝒏</m:t>
                      </m:r>
                      <m:r>
                        <a:rPr lang="en-US" sz="3200" b="1" i="1">
                          <a:latin typeface="Cambria Math"/>
                          <a:ea typeface="Cambria Math"/>
                        </a:rPr>
                        <m:t>∙</m:t>
                      </m:r>
                      <m:d>
                        <m:dPr>
                          <m:ctrlPr>
                            <a:rPr lang="en-US" sz="3200" b="1" i="1">
                              <a:latin typeface="Cambria Math"/>
                              <a:ea typeface="Cambria Math"/>
                            </a:rPr>
                          </m:ctrlPr>
                        </m:dPr>
                        <m:e>
                          <m:r>
                            <a:rPr lang="en-US" sz="3200" b="1" i="1">
                              <a:latin typeface="Cambria Math"/>
                            </a:rPr>
                            <m:t>𝒓</m:t>
                          </m:r>
                          <m:r>
                            <a:rPr lang="en-US" sz="3200">
                              <a:latin typeface="Cambria Math"/>
                            </a:rPr>
                            <m:t>−</m:t>
                          </m:r>
                          <m:r>
                            <a:rPr lang="en-US" sz="3200" b="1" i="1">
                              <a:latin typeface="Cambria Math"/>
                            </a:rPr>
                            <m:t>𝒑</m:t>
                          </m:r>
                        </m:e>
                      </m:d>
                      <m:r>
                        <a:rPr lang="en-US" sz="3200" b="1" i="1" smtClean="0">
                          <a:latin typeface="Cambria Math" panose="02040503050406030204" pitchFamily="18" charset="0"/>
                        </a:rPr>
                        <m:t>=</m:t>
                      </m:r>
                      <m:r>
                        <a:rPr lang="en-US" sz="3200" b="1" i="1" smtClean="0">
                          <a:latin typeface="Cambria Math" panose="02040503050406030204" pitchFamily="18" charset="0"/>
                        </a:rPr>
                        <m:t>𝟎</m:t>
                      </m:r>
                    </m:oMath>
                  </m:oMathPara>
                </a14:m>
                <a:endParaRPr lang="hu-HU" sz="3200" dirty="0"/>
              </a:p>
            </p:txBody>
          </p:sp>
        </mc:Choice>
        <mc:Fallback xmlns="">
          <p:sp>
            <p:nvSpPr>
              <p:cNvPr id="5" name="Téglalap 4"/>
              <p:cNvSpPr>
                <a:spLocks noRot="1" noChangeAspect="1" noMove="1" noResize="1" noEditPoints="1" noAdjustHandles="1" noChangeArrowheads="1" noChangeShapeType="1" noTextEdit="1"/>
              </p:cNvSpPr>
              <p:nvPr/>
            </p:nvSpPr>
            <p:spPr>
              <a:xfrm>
                <a:off x="4932040" y="4079508"/>
                <a:ext cx="2934201" cy="584775"/>
              </a:xfrm>
              <a:prstGeom prst="rect">
                <a:avLst/>
              </a:prstGeom>
              <a:blipFill>
                <a:blip r:embed="rId3"/>
                <a:stretch>
                  <a:fillRect/>
                </a:stretch>
              </a:blipFill>
            </p:spPr>
            <p:txBody>
              <a:bodyPr/>
              <a:lstStyle/>
              <a:p>
                <a:r>
                  <a:rPr lang="hu-HU">
                    <a:noFill/>
                  </a:rPr>
                  <a:t> </a:t>
                </a:r>
              </a:p>
            </p:txBody>
          </p:sp>
        </mc:Fallback>
      </mc:AlternateContent>
      <p:sp>
        <p:nvSpPr>
          <p:cNvPr id="6" name="Téglalap 5"/>
          <p:cNvSpPr/>
          <p:nvPr/>
        </p:nvSpPr>
        <p:spPr>
          <a:xfrm>
            <a:off x="1185583" y="1059582"/>
            <a:ext cx="5834689" cy="8087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8" name="Ellipszis 7"/>
          <p:cNvSpPr/>
          <p:nvPr/>
        </p:nvSpPr>
        <p:spPr>
          <a:xfrm>
            <a:off x="425709" y="4080623"/>
            <a:ext cx="2153892" cy="698339"/>
          </a:xfrm>
          <a:prstGeom prst="ellipse">
            <a:avLst/>
          </a:prstGeom>
          <a:solidFill>
            <a:srgbClr val="4F81BD">
              <a:alpha val="1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u-HU"/>
            </a:defPPr>
            <a:lvl1pPr algn="ctr" rtl="0" eaLnBrk="0" fontAlgn="base" hangingPunct="0">
              <a:spcBef>
                <a:spcPct val="0"/>
              </a:spcBef>
              <a:spcAft>
                <a:spcPct val="0"/>
              </a:spcAft>
              <a:defRPr sz="2400" kern="1200">
                <a:solidFill>
                  <a:schemeClr val="lt1"/>
                </a:solidFill>
                <a:latin typeface="+mn-lt"/>
                <a:ea typeface="+mn-ea"/>
                <a:cs typeface="+mn-cs"/>
              </a:defRPr>
            </a:lvl1pPr>
            <a:lvl2pPr marL="457200" algn="ctr" rtl="0" eaLnBrk="0" fontAlgn="base" hangingPunct="0">
              <a:spcBef>
                <a:spcPct val="0"/>
              </a:spcBef>
              <a:spcAft>
                <a:spcPct val="0"/>
              </a:spcAft>
              <a:defRPr sz="2400" kern="1200">
                <a:solidFill>
                  <a:schemeClr val="lt1"/>
                </a:solidFill>
                <a:latin typeface="+mn-lt"/>
                <a:ea typeface="+mn-ea"/>
                <a:cs typeface="+mn-cs"/>
              </a:defRPr>
            </a:lvl2pPr>
            <a:lvl3pPr marL="914400" algn="ctr" rtl="0" eaLnBrk="0" fontAlgn="base" hangingPunct="0">
              <a:spcBef>
                <a:spcPct val="0"/>
              </a:spcBef>
              <a:spcAft>
                <a:spcPct val="0"/>
              </a:spcAft>
              <a:defRPr sz="2400" kern="1200">
                <a:solidFill>
                  <a:schemeClr val="lt1"/>
                </a:solidFill>
                <a:latin typeface="+mn-lt"/>
                <a:ea typeface="+mn-ea"/>
                <a:cs typeface="+mn-cs"/>
              </a:defRPr>
            </a:lvl3pPr>
            <a:lvl4pPr marL="1371600" algn="ctr" rtl="0" eaLnBrk="0" fontAlgn="base" hangingPunct="0">
              <a:spcBef>
                <a:spcPct val="0"/>
              </a:spcBef>
              <a:spcAft>
                <a:spcPct val="0"/>
              </a:spcAft>
              <a:defRPr sz="2400" kern="1200">
                <a:solidFill>
                  <a:schemeClr val="lt1"/>
                </a:solidFill>
                <a:latin typeface="+mn-lt"/>
                <a:ea typeface="+mn-ea"/>
                <a:cs typeface="+mn-cs"/>
              </a:defRPr>
            </a:lvl4pPr>
            <a:lvl5pPr marL="1828800" algn="ctr"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9" name="Szabadkézi sokszög 8"/>
          <p:cNvSpPr/>
          <p:nvPr/>
        </p:nvSpPr>
        <p:spPr>
          <a:xfrm>
            <a:off x="395536" y="3380540"/>
            <a:ext cx="2197635" cy="1397937"/>
          </a:xfrm>
          <a:custGeom>
            <a:avLst/>
            <a:gdLst>
              <a:gd name="connsiteX0" fmla="*/ 1034362 w 1036053"/>
              <a:gd name="connsiteY0" fmla="*/ 442580 h 615508"/>
              <a:gd name="connsiteX1" fmla="*/ 967454 w 1036053"/>
              <a:gd name="connsiteY1" fmla="*/ 241858 h 615508"/>
              <a:gd name="connsiteX2" fmla="*/ 844791 w 1036053"/>
              <a:gd name="connsiteY2" fmla="*/ 63438 h 615508"/>
              <a:gd name="connsiteX3" fmla="*/ 677523 w 1036053"/>
              <a:gd name="connsiteY3" fmla="*/ 7682 h 615508"/>
              <a:gd name="connsiteX4" fmla="*/ 387591 w 1036053"/>
              <a:gd name="connsiteY4" fmla="*/ 7682 h 615508"/>
              <a:gd name="connsiteX5" fmla="*/ 220323 w 1036053"/>
              <a:gd name="connsiteY5" fmla="*/ 74589 h 615508"/>
              <a:gd name="connsiteX6" fmla="*/ 75357 w 1036053"/>
              <a:gd name="connsiteY6" fmla="*/ 253009 h 615508"/>
              <a:gd name="connsiteX7" fmla="*/ 19601 w 1036053"/>
              <a:gd name="connsiteY7" fmla="*/ 442580 h 615508"/>
              <a:gd name="connsiteX8" fmla="*/ 19601 w 1036053"/>
              <a:gd name="connsiteY8" fmla="*/ 487184 h 615508"/>
              <a:gd name="connsiteX9" fmla="*/ 253776 w 1036053"/>
              <a:gd name="connsiteY9" fmla="*/ 576394 h 615508"/>
              <a:gd name="connsiteX10" fmla="*/ 454498 w 1036053"/>
              <a:gd name="connsiteY10" fmla="*/ 609848 h 615508"/>
              <a:gd name="connsiteX11" fmla="*/ 710976 w 1036053"/>
              <a:gd name="connsiteY11" fmla="*/ 609848 h 615508"/>
              <a:gd name="connsiteX12" fmla="*/ 900547 w 1036053"/>
              <a:gd name="connsiteY12" fmla="*/ 554092 h 615508"/>
              <a:gd name="connsiteX13" fmla="*/ 1034362 w 1036053"/>
              <a:gd name="connsiteY13" fmla="*/ 442580 h 615508"/>
              <a:gd name="connsiteX0" fmla="*/ 1014829 w 1016520"/>
              <a:gd name="connsiteY0" fmla="*/ 442580 h 615508"/>
              <a:gd name="connsiteX1" fmla="*/ 947921 w 1016520"/>
              <a:gd name="connsiteY1" fmla="*/ 241858 h 615508"/>
              <a:gd name="connsiteX2" fmla="*/ 825258 w 1016520"/>
              <a:gd name="connsiteY2" fmla="*/ 63438 h 615508"/>
              <a:gd name="connsiteX3" fmla="*/ 657990 w 1016520"/>
              <a:gd name="connsiteY3" fmla="*/ 7682 h 615508"/>
              <a:gd name="connsiteX4" fmla="*/ 368058 w 1016520"/>
              <a:gd name="connsiteY4" fmla="*/ 7682 h 615508"/>
              <a:gd name="connsiteX5" fmla="*/ 200790 w 1016520"/>
              <a:gd name="connsiteY5" fmla="*/ 74589 h 615508"/>
              <a:gd name="connsiteX6" fmla="*/ 55824 w 1016520"/>
              <a:gd name="connsiteY6" fmla="*/ 253009 h 615508"/>
              <a:gd name="connsiteX7" fmla="*/ 68 w 1016520"/>
              <a:gd name="connsiteY7" fmla="*/ 442580 h 615508"/>
              <a:gd name="connsiteX8" fmla="*/ 64838 w 1016520"/>
              <a:gd name="connsiteY8" fmla="*/ 525284 h 615508"/>
              <a:gd name="connsiteX9" fmla="*/ 234243 w 1016520"/>
              <a:gd name="connsiteY9" fmla="*/ 576394 h 615508"/>
              <a:gd name="connsiteX10" fmla="*/ 434965 w 1016520"/>
              <a:gd name="connsiteY10" fmla="*/ 609848 h 615508"/>
              <a:gd name="connsiteX11" fmla="*/ 691443 w 1016520"/>
              <a:gd name="connsiteY11" fmla="*/ 609848 h 615508"/>
              <a:gd name="connsiteX12" fmla="*/ 881014 w 1016520"/>
              <a:gd name="connsiteY12" fmla="*/ 554092 h 615508"/>
              <a:gd name="connsiteX13" fmla="*/ 1014829 w 1016520"/>
              <a:gd name="connsiteY13" fmla="*/ 442580 h 615508"/>
              <a:gd name="connsiteX0" fmla="*/ 1014829 w 1016520"/>
              <a:gd name="connsiteY0" fmla="*/ 442580 h 614738"/>
              <a:gd name="connsiteX1" fmla="*/ 947921 w 1016520"/>
              <a:gd name="connsiteY1" fmla="*/ 241858 h 614738"/>
              <a:gd name="connsiteX2" fmla="*/ 825258 w 1016520"/>
              <a:gd name="connsiteY2" fmla="*/ 63438 h 614738"/>
              <a:gd name="connsiteX3" fmla="*/ 657990 w 1016520"/>
              <a:gd name="connsiteY3" fmla="*/ 7682 h 614738"/>
              <a:gd name="connsiteX4" fmla="*/ 368058 w 1016520"/>
              <a:gd name="connsiteY4" fmla="*/ 7682 h 614738"/>
              <a:gd name="connsiteX5" fmla="*/ 200790 w 1016520"/>
              <a:gd name="connsiteY5" fmla="*/ 74589 h 614738"/>
              <a:gd name="connsiteX6" fmla="*/ 55824 w 1016520"/>
              <a:gd name="connsiteY6" fmla="*/ 253009 h 614738"/>
              <a:gd name="connsiteX7" fmla="*/ 68 w 1016520"/>
              <a:gd name="connsiteY7" fmla="*/ 442580 h 614738"/>
              <a:gd name="connsiteX8" fmla="*/ 64838 w 1016520"/>
              <a:gd name="connsiteY8" fmla="*/ 525284 h 614738"/>
              <a:gd name="connsiteX9" fmla="*/ 241863 w 1016520"/>
              <a:gd name="connsiteY9" fmla="*/ 591634 h 614738"/>
              <a:gd name="connsiteX10" fmla="*/ 434965 w 1016520"/>
              <a:gd name="connsiteY10" fmla="*/ 609848 h 614738"/>
              <a:gd name="connsiteX11" fmla="*/ 691443 w 1016520"/>
              <a:gd name="connsiteY11" fmla="*/ 609848 h 614738"/>
              <a:gd name="connsiteX12" fmla="*/ 881014 w 1016520"/>
              <a:gd name="connsiteY12" fmla="*/ 554092 h 614738"/>
              <a:gd name="connsiteX13" fmla="*/ 1014829 w 1016520"/>
              <a:gd name="connsiteY13" fmla="*/ 442580 h 614738"/>
              <a:gd name="connsiteX0" fmla="*/ 1014829 w 1016520"/>
              <a:gd name="connsiteY0" fmla="*/ 442580 h 625689"/>
              <a:gd name="connsiteX1" fmla="*/ 947921 w 1016520"/>
              <a:gd name="connsiteY1" fmla="*/ 241858 h 625689"/>
              <a:gd name="connsiteX2" fmla="*/ 825258 w 1016520"/>
              <a:gd name="connsiteY2" fmla="*/ 63438 h 625689"/>
              <a:gd name="connsiteX3" fmla="*/ 657990 w 1016520"/>
              <a:gd name="connsiteY3" fmla="*/ 7682 h 625689"/>
              <a:gd name="connsiteX4" fmla="*/ 368058 w 1016520"/>
              <a:gd name="connsiteY4" fmla="*/ 7682 h 625689"/>
              <a:gd name="connsiteX5" fmla="*/ 200790 w 1016520"/>
              <a:gd name="connsiteY5" fmla="*/ 74589 h 625689"/>
              <a:gd name="connsiteX6" fmla="*/ 55824 w 1016520"/>
              <a:gd name="connsiteY6" fmla="*/ 253009 h 625689"/>
              <a:gd name="connsiteX7" fmla="*/ 68 w 1016520"/>
              <a:gd name="connsiteY7" fmla="*/ 442580 h 625689"/>
              <a:gd name="connsiteX8" fmla="*/ 64838 w 1016520"/>
              <a:gd name="connsiteY8" fmla="*/ 525284 h 625689"/>
              <a:gd name="connsiteX9" fmla="*/ 241863 w 1016520"/>
              <a:gd name="connsiteY9" fmla="*/ 591634 h 625689"/>
              <a:gd name="connsiteX10" fmla="*/ 450205 w 1016520"/>
              <a:gd name="connsiteY10" fmla="*/ 625088 h 625689"/>
              <a:gd name="connsiteX11" fmla="*/ 691443 w 1016520"/>
              <a:gd name="connsiteY11" fmla="*/ 609848 h 625689"/>
              <a:gd name="connsiteX12" fmla="*/ 881014 w 1016520"/>
              <a:gd name="connsiteY12" fmla="*/ 554092 h 625689"/>
              <a:gd name="connsiteX13" fmla="*/ 1014829 w 1016520"/>
              <a:gd name="connsiteY13" fmla="*/ 442580 h 625689"/>
              <a:gd name="connsiteX0" fmla="*/ 1014829 w 1014831"/>
              <a:gd name="connsiteY0" fmla="*/ 442580 h 625689"/>
              <a:gd name="connsiteX1" fmla="*/ 947921 w 1014831"/>
              <a:gd name="connsiteY1" fmla="*/ 241858 h 625689"/>
              <a:gd name="connsiteX2" fmla="*/ 825258 w 1014831"/>
              <a:gd name="connsiteY2" fmla="*/ 63438 h 625689"/>
              <a:gd name="connsiteX3" fmla="*/ 657990 w 1014831"/>
              <a:gd name="connsiteY3" fmla="*/ 7682 h 625689"/>
              <a:gd name="connsiteX4" fmla="*/ 368058 w 1014831"/>
              <a:gd name="connsiteY4" fmla="*/ 7682 h 625689"/>
              <a:gd name="connsiteX5" fmla="*/ 200790 w 1014831"/>
              <a:gd name="connsiteY5" fmla="*/ 74589 h 625689"/>
              <a:gd name="connsiteX6" fmla="*/ 55824 w 1014831"/>
              <a:gd name="connsiteY6" fmla="*/ 253009 h 625689"/>
              <a:gd name="connsiteX7" fmla="*/ 68 w 1014831"/>
              <a:gd name="connsiteY7" fmla="*/ 442580 h 625689"/>
              <a:gd name="connsiteX8" fmla="*/ 64838 w 1014831"/>
              <a:gd name="connsiteY8" fmla="*/ 525284 h 625689"/>
              <a:gd name="connsiteX9" fmla="*/ 241863 w 1014831"/>
              <a:gd name="connsiteY9" fmla="*/ 591634 h 625689"/>
              <a:gd name="connsiteX10" fmla="*/ 450205 w 1014831"/>
              <a:gd name="connsiteY10" fmla="*/ 625088 h 625689"/>
              <a:gd name="connsiteX11" fmla="*/ 691443 w 1014831"/>
              <a:gd name="connsiteY11" fmla="*/ 609848 h 625689"/>
              <a:gd name="connsiteX12" fmla="*/ 881014 w 1014831"/>
              <a:gd name="connsiteY12" fmla="*/ 554092 h 625689"/>
              <a:gd name="connsiteX13" fmla="*/ 945860 w 1014831"/>
              <a:gd name="connsiteY13" fmla="*/ 532910 h 625689"/>
              <a:gd name="connsiteX14" fmla="*/ 1014829 w 1014831"/>
              <a:gd name="connsiteY14" fmla="*/ 442580 h 625689"/>
              <a:gd name="connsiteX0" fmla="*/ 1014829 w 1016520"/>
              <a:gd name="connsiteY0" fmla="*/ 442580 h 625689"/>
              <a:gd name="connsiteX1" fmla="*/ 947921 w 1016520"/>
              <a:gd name="connsiteY1" fmla="*/ 241858 h 625689"/>
              <a:gd name="connsiteX2" fmla="*/ 825258 w 1016520"/>
              <a:gd name="connsiteY2" fmla="*/ 63438 h 625689"/>
              <a:gd name="connsiteX3" fmla="*/ 657990 w 1016520"/>
              <a:gd name="connsiteY3" fmla="*/ 7682 h 625689"/>
              <a:gd name="connsiteX4" fmla="*/ 368058 w 1016520"/>
              <a:gd name="connsiteY4" fmla="*/ 7682 h 625689"/>
              <a:gd name="connsiteX5" fmla="*/ 200790 w 1016520"/>
              <a:gd name="connsiteY5" fmla="*/ 74589 h 625689"/>
              <a:gd name="connsiteX6" fmla="*/ 55824 w 1016520"/>
              <a:gd name="connsiteY6" fmla="*/ 253009 h 625689"/>
              <a:gd name="connsiteX7" fmla="*/ 68 w 1016520"/>
              <a:gd name="connsiteY7" fmla="*/ 442580 h 625689"/>
              <a:gd name="connsiteX8" fmla="*/ 64838 w 1016520"/>
              <a:gd name="connsiteY8" fmla="*/ 525284 h 625689"/>
              <a:gd name="connsiteX9" fmla="*/ 241863 w 1016520"/>
              <a:gd name="connsiteY9" fmla="*/ 591634 h 625689"/>
              <a:gd name="connsiteX10" fmla="*/ 450205 w 1016520"/>
              <a:gd name="connsiteY10" fmla="*/ 625088 h 625689"/>
              <a:gd name="connsiteX11" fmla="*/ 691443 w 1016520"/>
              <a:gd name="connsiteY11" fmla="*/ 609848 h 625689"/>
              <a:gd name="connsiteX12" fmla="*/ 881014 w 1016520"/>
              <a:gd name="connsiteY12" fmla="*/ 554092 h 625689"/>
              <a:gd name="connsiteX13" fmla="*/ 1014829 w 1016520"/>
              <a:gd name="connsiteY13" fmla="*/ 442580 h 625689"/>
              <a:gd name="connsiteX0" fmla="*/ 1014829 w 1016066"/>
              <a:gd name="connsiteY0" fmla="*/ 442580 h 625689"/>
              <a:gd name="connsiteX1" fmla="*/ 947921 w 1016066"/>
              <a:gd name="connsiteY1" fmla="*/ 241858 h 625689"/>
              <a:gd name="connsiteX2" fmla="*/ 825258 w 1016066"/>
              <a:gd name="connsiteY2" fmla="*/ 63438 h 625689"/>
              <a:gd name="connsiteX3" fmla="*/ 657990 w 1016066"/>
              <a:gd name="connsiteY3" fmla="*/ 7682 h 625689"/>
              <a:gd name="connsiteX4" fmla="*/ 368058 w 1016066"/>
              <a:gd name="connsiteY4" fmla="*/ 7682 h 625689"/>
              <a:gd name="connsiteX5" fmla="*/ 200790 w 1016066"/>
              <a:gd name="connsiteY5" fmla="*/ 74589 h 625689"/>
              <a:gd name="connsiteX6" fmla="*/ 55824 w 1016066"/>
              <a:gd name="connsiteY6" fmla="*/ 253009 h 625689"/>
              <a:gd name="connsiteX7" fmla="*/ 68 w 1016066"/>
              <a:gd name="connsiteY7" fmla="*/ 442580 h 625689"/>
              <a:gd name="connsiteX8" fmla="*/ 64838 w 1016066"/>
              <a:gd name="connsiteY8" fmla="*/ 525284 h 625689"/>
              <a:gd name="connsiteX9" fmla="*/ 241863 w 1016066"/>
              <a:gd name="connsiteY9" fmla="*/ 591634 h 625689"/>
              <a:gd name="connsiteX10" fmla="*/ 450205 w 1016066"/>
              <a:gd name="connsiteY10" fmla="*/ 625088 h 625689"/>
              <a:gd name="connsiteX11" fmla="*/ 691443 w 1016066"/>
              <a:gd name="connsiteY11" fmla="*/ 609848 h 625689"/>
              <a:gd name="connsiteX12" fmla="*/ 892444 w 1016066"/>
              <a:gd name="connsiteY12" fmla="*/ 565522 h 625689"/>
              <a:gd name="connsiteX13" fmla="*/ 1014829 w 1016066"/>
              <a:gd name="connsiteY13" fmla="*/ 442580 h 625689"/>
              <a:gd name="connsiteX0" fmla="*/ 1014829 w 1016096"/>
              <a:gd name="connsiteY0" fmla="*/ 443518 h 626627"/>
              <a:gd name="connsiteX1" fmla="*/ 947921 w 1016096"/>
              <a:gd name="connsiteY1" fmla="*/ 242796 h 626627"/>
              <a:gd name="connsiteX2" fmla="*/ 817638 w 1016096"/>
              <a:gd name="connsiteY2" fmla="*/ 79616 h 626627"/>
              <a:gd name="connsiteX3" fmla="*/ 657990 w 1016096"/>
              <a:gd name="connsiteY3" fmla="*/ 8620 h 626627"/>
              <a:gd name="connsiteX4" fmla="*/ 368058 w 1016096"/>
              <a:gd name="connsiteY4" fmla="*/ 8620 h 626627"/>
              <a:gd name="connsiteX5" fmla="*/ 200790 w 1016096"/>
              <a:gd name="connsiteY5" fmla="*/ 75527 h 626627"/>
              <a:gd name="connsiteX6" fmla="*/ 55824 w 1016096"/>
              <a:gd name="connsiteY6" fmla="*/ 253947 h 626627"/>
              <a:gd name="connsiteX7" fmla="*/ 68 w 1016096"/>
              <a:gd name="connsiteY7" fmla="*/ 443518 h 626627"/>
              <a:gd name="connsiteX8" fmla="*/ 64838 w 1016096"/>
              <a:gd name="connsiteY8" fmla="*/ 526222 h 626627"/>
              <a:gd name="connsiteX9" fmla="*/ 241863 w 1016096"/>
              <a:gd name="connsiteY9" fmla="*/ 592572 h 626627"/>
              <a:gd name="connsiteX10" fmla="*/ 450205 w 1016096"/>
              <a:gd name="connsiteY10" fmla="*/ 626026 h 626627"/>
              <a:gd name="connsiteX11" fmla="*/ 691443 w 1016096"/>
              <a:gd name="connsiteY11" fmla="*/ 610786 h 626627"/>
              <a:gd name="connsiteX12" fmla="*/ 892444 w 1016096"/>
              <a:gd name="connsiteY12" fmla="*/ 566460 h 626627"/>
              <a:gd name="connsiteX13" fmla="*/ 1014829 w 1016096"/>
              <a:gd name="connsiteY13" fmla="*/ 443518 h 626627"/>
              <a:gd name="connsiteX0" fmla="*/ 1014829 w 1016096"/>
              <a:gd name="connsiteY0" fmla="*/ 451386 h 634495"/>
              <a:gd name="connsiteX1" fmla="*/ 947921 w 1016096"/>
              <a:gd name="connsiteY1" fmla="*/ 250664 h 634495"/>
              <a:gd name="connsiteX2" fmla="*/ 817638 w 1016096"/>
              <a:gd name="connsiteY2" fmla="*/ 87484 h 634495"/>
              <a:gd name="connsiteX3" fmla="*/ 657990 w 1016096"/>
              <a:gd name="connsiteY3" fmla="*/ 16488 h 634495"/>
              <a:gd name="connsiteX4" fmla="*/ 402348 w 1016096"/>
              <a:gd name="connsiteY4" fmla="*/ 5058 h 634495"/>
              <a:gd name="connsiteX5" fmla="*/ 200790 w 1016096"/>
              <a:gd name="connsiteY5" fmla="*/ 83395 h 634495"/>
              <a:gd name="connsiteX6" fmla="*/ 55824 w 1016096"/>
              <a:gd name="connsiteY6" fmla="*/ 261815 h 634495"/>
              <a:gd name="connsiteX7" fmla="*/ 68 w 1016096"/>
              <a:gd name="connsiteY7" fmla="*/ 451386 h 634495"/>
              <a:gd name="connsiteX8" fmla="*/ 64838 w 1016096"/>
              <a:gd name="connsiteY8" fmla="*/ 534090 h 634495"/>
              <a:gd name="connsiteX9" fmla="*/ 241863 w 1016096"/>
              <a:gd name="connsiteY9" fmla="*/ 600440 h 634495"/>
              <a:gd name="connsiteX10" fmla="*/ 450205 w 1016096"/>
              <a:gd name="connsiteY10" fmla="*/ 633894 h 634495"/>
              <a:gd name="connsiteX11" fmla="*/ 691443 w 1016096"/>
              <a:gd name="connsiteY11" fmla="*/ 618654 h 634495"/>
              <a:gd name="connsiteX12" fmla="*/ 892444 w 1016096"/>
              <a:gd name="connsiteY12" fmla="*/ 574328 h 634495"/>
              <a:gd name="connsiteX13" fmla="*/ 1014829 w 1016096"/>
              <a:gd name="connsiteY13" fmla="*/ 451386 h 634495"/>
              <a:gd name="connsiteX0" fmla="*/ 1014829 w 1016096"/>
              <a:gd name="connsiteY0" fmla="*/ 449474 h 632583"/>
              <a:gd name="connsiteX1" fmla="*/ 947921 w 1016096"/>
              <a:gd name="connsiteY1" fmla="*/ 248752 h 632583"/>
              <a:gd name="connsiteX2" fmla="*/ 817638 w 1016096"/>
              <a:gd name="connsiteY2" fmla="*/ 85572 h 632583"/>
              <a:gd name="connsiteX3" fmla="*/ 648680 w 1016096"/>
              <a:gd name="connsiteY3" fmla="*/ 6404 h 632583"/>
              <a:gd name="connsiteX4" fmla="*/ 657990 w 1016096"/>
              <a:gd name="connsiteY4" fmla="*/ 14576 h 632583"/>
              <a:gd name="connsiteX5" fmla="*/ 402348 w 1016096"/>
              <a:gd name="connsiteY5" fmla="*/ 3146 h 632583"/>
              <a:gd name="connsiteX6" fmla="*/ 200790 w 1016096"/>
              <a:gd name="connsiteY6" fmla="*/ 81483 h 632583"/>
              <a:gd name="connsiteX7" fmla="*/ 55824 w 1016096"/>
              <a:gd name="connsiteY7" fmla="*/ 259903 h 632583"/>
              <a:gd name="connsiteX8" fmla="*/ 68 w 1016096"/>
              <a:gd name="connsiteY8" fmla="*/ 449474 h 632583"/>
              <a:gd name="connsiteX9" fmla="*/ 64838 w 1016096"/>
              <a:gd name="connsiteY9" fmla="*/ 532178 h 632583"/>
              <a:gd name="connsiteX10" fmla="*/ 241863 w 1016096"/>
              <a:gd name="connsiteY10" fmla="*/ 598528 h 632583"/>
              <a:gd name="connsiteX11" fmla="*/ 450205 w 1016096"/>
              <a:gd name="connsiteY11" fmla="*/ 631982 h 632583"/>
              <a:gd name="connsiteX12" fmla="*/ 691443 w 1016096"/>
              <a:gd name="connsiteY12" fmla="*/ 616742 h 632583"/>
              <a:gd name="connsiteX13" fmla="*/ 892444 w 1016096"/>
              <a:gd name="connsiteY13" fmla="*/ 572416 h 632583"/>
              <a:gd name="connsiteX14" fmla="*/ 1014829 w 1016096"/>
              <a:gd name="connsiteY14" fmla="*/ 449474 h 632583"/>
              <a:gd name="connsiteX0" fmla="*/ 1014829 w 1016126"/>
              <a:gd name="connsiteY0" fmla="*/ 449474 h 632583"/>
              <a:gd name="connsiteX1" fmla="*/ 947921 w 1016126"/>
              <a:gd name="connsiteY1" fmla="*/ 248752 h 632583"/>
              <a:gd name="connsiteX2" fmla="*/ 810018 w 1016126"/>
              <a:gd name="connsiteY2" fmla="*/ 97002 h 632583"/>
              <a:gd name="connsiteX3" fmla="*/ 648680 w 1016126"/>
              <a:gd name="connsiteY3" fmla="*/ 6404 h 632583"/>
              <a:gd name="connsiteX4" fmla="*/ 657990 w 1016126"/>
              <a:gd name="connsiteY4" fmla="*/ 14576 h 632583"/>
              <a:gd name="connsiteX5" fmla="*/ 402348 w 1016126"/>
              <a:gd name="connsiteY5" fmla="*/ 3146 h 632583"/>
              <a:gd name="connsiteX6" fmla="*/ 200790 w 1016126"/>
              <a:gd name="connsiteY6" fmla="*/ 81483 h 632583"/>
              <a:gd name="connsiteX7" fmla="*/ 55824 w 1016126"/>
              <a:gd name="connsiteY7" fmla="*/ 259903 h 632583"/>
              <a:gd name="connsiteX8" fmla="*/ 68 w 1016126"/>
              <a:gd name="connsiteY8" fmla="*/ 449474 h 632583"/>
              <a:gd name="connsiteX9" fmla="*/ 64838 w 1016126"/>
              <a:gd name="connsiteY9" fmla="*/ 532178 h 632583"/>
              <a:gd name="connsiteX10" fmla="*/ 241863 w 1016126"/>
              <a:gd name="connsiteY10" fmla="*/ 598528 h 632583"/>
              <a:gd name="connsiteX11" fmla="*/ 450205 w 1016126"/>
              <a:gd name="connsiteY11" fmla="*/ 631982 h 632583"/>
              <a:gd name="connsiteX12" fmla="*/ 691443 w 1016126"/>
              <a:gd name="connsiteY12" fmla="*/ 616742 h 632583"/>
              <a:gd name="connsiteX13" fmla="*/ 892444 w 1016126"/>
              <a:gd name="connsiteY13" fmla="*/ 572416 h 632583"/>
              <a:gd name="connsiteX14" fmla="*/ 1014829 w 1016126"/>
              <a:gd name="connsiteY14" fmla="*/ 449474 h 632583"/>
              <a:gd name="connsiteX0" fmla="*/ 1014829 w 1016126"/>
              <a:gd name="connsiteY0" fmla="*/ 455295 h 638404"/>
              <a:gd name="connsiteX1" fmla="*/ 947921 w 1016126"/>
              <a:gd name="connsiteY1" fmla="*/ 254573 h 638404"/>
              <a:gd name="connsiteX2" fmla="*/ 810018 w 1016126"/>
              <a:gd name="connsiteY2" fmla="*/ 102823 h 638404"/>
              <a:gd name="connsiteX3" fmla="*/ 648680 w 1016126"/>
              <a:gd name="connsiteY3" fmla="*/ 12225 h 638404"/>
              <a:gd name="connsiteX4" fmla="*/ 402348 w 1016126"/>
              <a:gd name="connsiteY4" fmla="*/ 8967 h 638404"/>
              <a:gd name="connsiteX5" fmla="*/ 200790 w 1016126"/>
              <a:gd name="connsiteY5" fmla="*/ 87304 h 638404"/>
              <a:gd name="connsiteX6" fmla="*/ 55824 w 1016126"/>
              <a:gd name="connsiteY6" fmla="*/ 265724 h 638404"/>
              <a:gd name="connsiteX7" fmla="*/ 68 w 1016126"/>
              <a:gd name="connsiteY7" fmla="*/ 455295 h 638404"/>
              <a:gd name="connsiteX8" fmla="*/ 64838 w 1016126"/>
              <a:gd name="connsiteY8" fmla="*/ 537999 h 638404"/>
              <a:gd name="connsiteX9" fmla="*/ 241863 w 1016126"/>
              <a:gd name="connsiteY9" fmla="*/ 604349 h 638404"/>
              <a:gd name="connsiteX10" fmla="*/ 450205 w 1016126"/>
              <a:gd name="connsiteY10" fmla="*/ 637803 h 638404"/>
              <a:gd name="connsiteX11" fmla="*/ 691443 w 1016126"/>
              <a:gd name="connsiteY11" fmla="*/ 622563 h 638404"/>
              <a:gd name="connsiteX12" fmla="*/ 892444 w 1016126"/>
              <a:gd name="connsiteY12" fmla="*/ 578237 h 638404"/>
              <a:gd name="connsiteX13" fmla="*/ 1014829 w 1016126"/>
              <a:gd name="connsiteY13" fmla="*/ 455295 h 638404"/>
              <a:gd name="connsiteX0" fmla="*/ 1014806 w 1016103"/>
              <a:gd name="connsiteY0" fmla="*/ 455295 h 638404"/>
              <a:gd name="connsiteX1" fmla="*/ 947898 w 1016103"/>
              <a:gd name="connsiteY1" fmla="*/ 254573 h 638404"/>
              <a:gd name="connsiteX2" fmla="*/ 809995 w 1016103"/>
              <a:gd name="connsiteY2" fmla="*/ 102823 h 638404"/>
              <a:gd name="connsiteX3" fmla="*/ 648657 w 1016103"/>
              <a:gd name="connsiteY3" fmla="*/ 12225 h 638404"/>
              <a:gd name="connsiteX4" fmla="*/ 402325 w 1016103"/>
              <a:gd name="connsiteY4" fmla="*/ 8967 h 638404"/>
              <a:gd name="connsiteX5" fmla="*/ 200767 w 1016103"/>
              <a:gd name="connsiteY5" fmla="*/ 87304 h 638404"/>
              <a:gd name="connsiteX6" fmla="*/ 55801 w 1016103"/>
              <a:gd name="connsiteY6" fmla="*/ 265724 h 638404"/>
              <a:gd name="connsiteX7" fmla="*/ 45 w 1016103"/>
              <a:gd name="connsiteY7" fmla="*/ 455295 h 638404"/>
              <a:gd name="connsiteX8" fmla="*/ 63055 w 1016103"/>
              <a:gd name="connsiteY8" fmla="*/ 548441 h 638404"/>
              <a:gd name="connsiteX9" fmla="*/ 241840 w 1016103"/>
              <a:gd name="connsiteY9" fmla="*/ 604349 h 638404"/>
              <a:gd name="connsiteX10" fmla="*/ 450182 w 1016103"/>
              <a:gd name="connsiteY10" fmla="*/ 637803 h 638404"/>
              <a:gd name="connsiteX11" fmla="*/ 691420 w 1016103"/>
              <a:gd name="connsiteY11" fmla="*/ 622563 h 638404"/>
              <a:gd name="connsiteX12" fmla="*/ 892421 w 1016103"/>
              <a:gd name="connsiteY12" fmla="*/ 578237 h 638404"/>
              <a:gd name="connsiteX13" fmla="*/ 1014806 w 1016103"/>
              <a:gd name="connsiteY13" fmla="*/ 455295 h 638404"/>
              <a:gd name="connsiteX0" fmla="*/ 1014806 w 1016103"/>
              <a:gd name="connsiteY0" fmla="*/ 455295 h 638156"/>
              <a:gd name="connsiteX1" fmla="*/ 947898 w 1016103"/>
              <a:gd name="connsiteY1" fmla="*/ 254573 h 638156"/>
              <a:gd name="connsiteX2" fmla="*/ 809995 w 1016103"/>
              <a:gd name="connsiteY2" fmla="*/ 102823 h 638156"/>
              <a:gd name="connsiteX3" fmla="*/ 648657 w 1016103"/>
              <a:gd name="connsiteY3" fmla="*/ 12225 h 638156"/>
              <a:gd name="connsiteX4" fmla="*/ 402325 w 1016103"/>
              <a:gd name="connsiteY4" fmla="*/ 8967 h 638156"/>
              <a:gd name="connsiteX5" fmla="*/ 200767 w 1016103"/>
              <a:gd name="connsiteY5" fmla="*/ 87304 h 638156"/>
              <a:gd name="connsiteX6" fmla="*/ 55801 w 1016103"/>
              <a:gd name="connsiteY6" fmla="*/ 265724 h 638156"/>
              <a:gd name="connsiteX7" fmla="*/ 45 w 1016103"/>
              <a:gd name="connsiteY7" fmla="*/ 455295 h 638156"/>
              <a:gd name="connsiteX8" fmla="*/ 63055 w 1016103"/>
              <a:gd name="connsiteY8" fmla="*/ 548441 h 638156"/>
              <a:gd name="connsiteX9" fmla="*/ 243600 w 1016103"/>
              <a:gd name="connsiteY9" fmla="*/ 609570 h 638156"/>
              <a:gd name="connsiteX10" fmla="*/ 450182 w 1016103"/>
              <a:gd name="connsiteY10" fmla="*/ 637803 h 638156"/>
              <a:gd name="connsiteX11" fmla="*/ 691420 w 1016103"/>
              <a:gd name="connsiteY11" fmla="*/ 622563 h 638156"/>
              <a:gd name="connsiteX12" fmla="*/ 892421 w 1016103"/>
              <a:gd name="connsiteY12" fmla="*/ 578237 h 638156"/>
              <a:gd name="connsiteX13" fmla="*/ 1014806 w 1016103"/>
              <a:gd name="connsiteY13" fmla="*/ 455295 h 638156"/>
              <a:gd name="connsiteX0" fmla="*/ 1014806 w 1016103"/>
              <a:gd name="connsiteY0" fmla="*/ 455295 h 638534"/>
              <a:gd name="connsiteX1" fmla="*/ 947898 w 1016103"/>
              <a:gd name="connsiteY1" fmla="*/ 254573 h 638534"/>
              <a:gd name="connsiteX2" fmla="*/ 809995 w 1016103"/>
              <a:gd name="connsiteY2" fmla="*/ 102823 h 638534"/>
              <a:gd name="connsiteX3" fmla="*/ 648657 w 1016103"/>
              <a:gd name="connsiteY3" fmla="*/ 12225 h 638534"/>
              <a:gd name="connsiteX4" fmla="*/ 402325 w 1016103"/>
              <a:gd name="connsiteY4" fmla="*/ 8967 h 638534"/>
              <a:gd name="connsiteX5" fmla="*/ 200767 w 1016103"/>
              <a:gd name="connsiteY5" fmla="*/ 87304 h 638534"/>
              <a:gd name="connsiteX6" fmla="*/ 55801 w 1016103"/>
              <a:gd name="connsiteY6" fmla="*/ 265724 h 638534"/>
              <a:gd name="connsiteX7" fmla="*/ 45 w 1016103"/>
              <a:gd name="connsiteY7" fmla="*/ 455295 h 638534"/>
              <a:gd name="connsiteX8" fmla="*/ 63055 w 1016103"/>
              <a:gd name="connsiteY8" fmla="*/ 548441 h 638534"/>
              <a:gd name="connsiteX9" fmla="*/ 243600 w 1016103"/>
              <a:gd name="connsiteY9" fmla="*/ 609570 h 638534"/>
              <a:gd name="connsiteX10" fmla="*/ 450182 w 1016103"/>
              <a:gd name="connsiteY10" fmla="*/ 637803 h 638534"/>
              <a:gd name="connsiteX11" fmla="*/ 705502 w 1016103"/>
              <a:gd name="connsiteY11" fmla="*/ 626043 h 638534"/>
              <a:gd name="connsiteX12" fmla="*/ 892421 w 1016103"/>
              <a:gd name="connsiteY12" fmla="*/ 578237 h 638534"/>
              <a:gd name="connsiteX13" fmla="*/ 1014806 w 1016103"/>
              <a:gd name="connsiteY13" fmla="*/ 455295 h 638534"/>
              <a:gd name="connsiteX0" fmla="*/ 1014806 w 1015325"/>
              <a:gd name="connsiteY0" fmla="*/ 455295 h 638534"/>
              <a:gd name="connsiteX1" fmla="*/ 947898 w 1015325"/>
              <a:gd name="connsiteY1" fmla="*/ 254573 h 638534"/>
              <a:gd name="connsiteX2" fmla="*/ 809995 w 1015325"/>
              <a:gd name="connsiteY2" fmla="*/ 102823 h 638534"/>
              <a:gd name="connsiteX3" fmla="*/ 648657 w 1015325"/>
              <a:gd name="connsiteY3" fmla="*/ 12225 h 638534"/>
              <a:gd name="connsiteX4" fmla="*/ 402325 w 1015325"/>
              <a:gd name="connsiteY4" fmla="*/ 8967 h 638534"/>
              <a:gd name="connsiteX5" fmla="*/ 200767 w 1015325"/>
              <a:gd name="connsiteY5" fmla="*/ 87304 h 638534"/>
              <a:gd name="connsiteX6" fmla="*/ 55801 w 1015325"/>
              <a:gd name="connsiteY6" fmla="*/ 265724 h 638534"/>
              <a:gd name="connsiteX7" fmla="*/ 45 w 1015325"/>
              <a:gd name="connsiteY7" fmla="*/ 455295 h 638534"/>
              <a:gd name="connsiteX8" fmla="*/ 63055 w 1015325"/>
              <a:gd name="connsiteY8" fmla="*/ 548441 h 638534"/>
              <a:gd name="connsiteX9" fmla="*/ 243600 w 1015325"/>
              <a:gd name="connsiteY9" fmla="*/ 609570 h 638534"/>
              <a:gd name="connsiteX10" fmla="*/ 450182 w 1015325"/>
              <a:gd name="connsiteY10" fmla="*/ 637803 h 638534"/>
              <a:gd name="connsiteX11" fmla="*/ 705502 w 1015325"/>
              <a:gd name="connsiteY11" fmla="*/ 626043 h 638534"/>
              <a:gd name="connsiteX12" fmla="*/ 915304 w 1015325"/>
              <a:gd name="connsiteY12" fmla="*/ 569535 h 638534"/>
              <a:gd name="connsiteX13" fmla="*/ 1014806 w 1015325"/>
              <a:gd name="connsiteY13" fmla="*/ 455295 h 63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5325" h="638534">
                <a:moveTo>
                  <a:pt x="1014806" y="455295"/>
                </a:moveTo>
                <a:cubicBezTo>
                  <a:pt x="1020238" y="402801"/>
                  <a:pt x="982033" y="313318"/>
                  <a:pt x="947898" y="254573"/>
                </a:cubicBezTo>
                <a:cubicBezTo>
                  <a:pt x="913763" y="195828"/>
                  <a:pt x="859868" y="143214"/>
                  <a:pt x="809995" y="102823"/>
                </a:cubicBezTo>
                <a:cubicBezTo>
                  <a:pt x="760122" y="62432"/>
                  <a:pt x="716602" y="27868"/>
                  <a:pt x="648657" y="12225"/>
                </a:cubicBezTo>
                <a:cubicBezTo>
                  <a:pt x="580712" y="-3418"/>
                  <a:pt x="476973" y="-3546"/>
                  <a:pt x="402325" y="8967"/>
                </a:cubicBezTo>
                <a:cubicBezTo>
                  <a:pt x="327677" y="21480"/>
                  <a:pt x="258521" y="44511"/>
                  <a:pt x="200767" y="87304"/>
                </a:cubicBezTo>
                <a:cubicBezTo>
                  <a:pt x="143013" y="130097"/>
                  <a:pt x="89255" y="204392"/>
                  <a:pt x="55801" y="265724"/>
                </a:cubicBezTo>
                <a:cubicBezTo>
                  <a:pt x="22347" y="327056"/>
                  <a:pt x="-1164" y="408176"/>
                  <a:pt x="45" y="455295"/>
                </a:cubicBezTo>
                <a:cubicBezTo>
                  <a:pt x="1254" y="502414"/>
                  <a:pt x="22463" y="522729"/>
                  <a:pt x="63055" y="548441"/>
                </a:cubicBezTo>
                <a:cubicBezTo>
                  <a:pt x="103647" y="574153"/>
                  <a:pt x="179079" y="594676"/>
                  <a:pt x="243600" y="609570"/>
                </a:cubicBezTo>
                <a:cubicBezTo>
                  <a:pt x="308121" y="624464"/>
                  <a:pt x="373198" y="635058"/>
                  <a:pt x="450182" y="637803"/>
                </a:cubicBezTo>
                <a:cubicBezTo>
                  <a:pt x="527166" y="640548"/>
                  <a:pt x="631161" y="635336"/>
                  <a:pt x="705502" y="626043"/>
                </a:cubicBezTo>
                <a:cubicBezTo>
                  <a:pt x="779843" y="616750"/>
                  <a:pt x="872901" y="582358"/>
                  <a:pt x="915304" y="569535"/>
                </a:cubicBezTo>
                <a:cubicBezTo>
                  <a:pt x="969202" y="541657"/>
                  <a:pt x="1009374" y="507789"/>
                  <a:pt x="1014806" y="455295"/>
                </a:cubicBezTo>
                <a:close/>
              </a:path>
            </a:pathLst>
          </a:custGeom>
          <a:solidFill>
            <a:schemeClr val="tx2">
              <a:lumMod val="20000"/>
              <a:lumOff val="80000"/>
              <a:alpha val="3607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u-HU"/>
            </a:defPPr>
            <a:lvl1pPr algn="ctr" rtl="0" eaLnBrk="0" fontAlgn="base" hangingPunct="0">
              <a:spcBef>
                <a:spcPct val="0"/>
              </a:spcBef>
              <a:spcAft>
                <a:spcPct val="0"/>
              </a:spcAft>
              <a:defRPr sz="2400" kern="1200">
                <a:solidFill>
                  <a:schemeClr val="lt1"/>
                </a:solidFill>
                <a:latin typeface="+mn-lt"/>
                <a:ea typeface="+mn-ea"/>
                <a:cs typeface="+mn-cs"/>
              </a:defRPr>
            </a:lvl1pPr>
            <a:lvl2pPr marL="457200" algn="ctr" rtl="0" eaLnBrk="0" fontAlgn="base" hangingPunct="0">
              <a:spcBef>
                <a:spcPct val="0"/>
              </a:spcBef>
              <a:spcAft>
                <a:spcPct val="0"/>
              </a:spcAft>
              <a:defRPr sz="2400" kern="1200">
                <a:solidFill>
                  <a:schemeClr val="lt1"/>
                </a:solidFill>
                <a:latin typeface="+mn-lt"/>
                <a:ea typeface="+mn-ea"/>
                <a:cs typeface="+mn-cs"/>
              </a:defRPr>
            </a:lvl2pPr>
            <a:lvl3pPr marL="914400" algn="ctr" rtl="0" eaLnBrk="0" fontAlgn="base" hangingPunct="0">
              <a:spcBef>
                <a:spcPct val="0"/>
              </a:spcBef>
              <a:spcAft>
                <a:spcPct val="0"/>
              </a:spcAft>
              <a:defRPr sz="2400" kern="1200">
                <a:solidFill>
                  <a:schemeClr val="lt1"/>
                </a:solidFill>
                <a:latin typeface="+mn-lt"/>
                <a:ea typeface="+mn-ea"/>
                <a:cs typeface="+mn-cs"/>
              </a:defRPr>
            </a:lvl3pPr>
            <a:lvl4pPr marL="1371600" algn="ctr" rtl="0" eaLnBrk="0" fontAlgn="base" hangingPunct="0">
              <a:spcBef>
                <a:spcPct val="0"/>
              </a:spcBef>
              <a:spcAft>
                <a:spcPct val="0"/>
              </a:spcAft>
              <a:defRPr sz="2400" kern="1200">
                <a:solidFill>
                  <a:schemeClr val="lt1"/>
                </a:solidFill>
                <a:latin typeface="+mn-lt"/>
                <a:ea typeface="+mn-ea"/>
                <a:cs typeface="+mn-cs"/>
              </a:defRPr>
            </a:lvl4pPr>
            <a:lvl5pPr marL="1828800" algn="ctr"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0" name="Szabadkézi sokszög 9"/>
          <p:cNvSpPr/>
          <p:nvPr/>
        </p:nvSpPr>
        <p:spPr>
          <a:xfrm>
            <a:off x="1208748" y="3236911"/>
            <a:ext cx="1546373" cy="1387183"/>
          </a:xfrm>
          <a:custGeom>
            <a:avLst/>
            <a:gdLst>
              <a:gd name="connsiteX0" fmla="*/ 831273 w 1423555"/>
              <a:gd name="connsiteY0" fmla="*/ 0 h 1080654"/>
              <a:gd name="connsiteX1" fmla="*/ 1423555 w 1423555"/>
              <a:gd name="connsiteY1" fmla="*/ 727364 h 1080654"/>
              <a:gd name="connsiteX2" fmla="*/ 498764 w 1423555"/>
              <a:gd name="connsiteY2" fmla="*/ 1080654 h 1080654"/>
              <a:gd name="connsiteX3" fmla="*/ 0 w 1423555"/>
              <a:gd name="connsiteY3" fmla="*/ 353291 h 1080654"/>
              <a:gd name="connsiteX4" fmla="*/ 831273 w 1423555"/>
              <a:gd name="connsiteY4" fmla="*/ 0 h 1080654"/>
              <a:gd name="connsiteX0" fmla="*/ 831273 w 1423555"/>
              <a:gd name="connsiteY0" fmla="*/ 0 h 1018308"/>
              <a:gd name="connsiteX1" fmla="*/ 1423555 w 1423555"/>
              <a:gd name="connsiteY1" fmla="*/ 727364 h 1018308"/>
              <a:gd name="connsiteX2" fmla="*/ 592282 w 1423555"/>
              <a:gd name="connsiteY2" fmla="*/ 1018308 h 1018308"/>
              <a:gd name="connsiteX3" fmla="*/ 0 w 1423555"/>
              <a:gd name="connsiteY3" fmla="*/ 353291 h 1018308"/>
              <a:gd name="connsiteX4" fmla="*/ 831273 w 1423555"/>
              <a:gd name="connsiteY4" fmla="*/ 0 h 1018308"/>
              <a:gd name="connsiteX0" fmla="*/ 685800 w 1278082"/>
              <a:gd name="connsiteY0" fmla="*/ 0 h 1018308"/>
              <a:gd name="connsiteX1" fmla="*/ 1278082 w 1278082"/>
              <a:gd name="connsiteY1" fmla="*/ 727364 h 1018308"/>
              <a:gd name="connsiteX2" fmla="*/ 446809 w 1278082"/>
              <a:gd name="connsiteY2" fmla="*/ 1018308 h 1018308"/>
              <a:gd name="connsiteX3" fmla="*/ 0 w 1278082"/>
              <a:gd name="connsiteY3" fmla="*/ 342900 h 1018308"/>
              <a:gd name="connsiteX4" fmla="*/ 685800 w 1278082"/>
              <a:gd name="connsiteY4" fmla="*/ 0 h 1018308"/>
              <a:gd name="connsiteX0" fmla="*/ 685800 w 1111828"/>
              <a:gd name="connsiteY0" fmla="*/ 0 h 1018308"/>
              <a:gd name="connsiteX1" fmla="*/ 1111828 w 1111828"/>
              <a:gd name="connsiteY1" fmla="*/ 768927 h 1018308"/>
              <a:gd name="connsiteX2" fmla="*/ 446809 w 1111828"/>
              <a:gd name="connsiteY2" fmla="*/ 1018308 h 1018308"/>
              <a:gd name="connsiteX3" fmla="*/ 0 w 1111828"/>
              <a:gd name="connsiteY3" fmla="*/ 342900 h 1018308"/>
              <a:gd name="connsiteX4" fmla="*/ 685800 w 1111828"/>
              <a:gd name="connsiteY4" fmla="*/ 0 h 1018308"/>
              <a:gd name="connsiteX0" fmla="*/ 727364 w 1111828"/>
              <a:gd name="connsiteY0" fmla="*/ 0 h 945572"/>
              <a:gd name="connsiteX1" fmla="*/ 1111828 w 1111828"/>
              <a:gd name="connsiteY1" fmla="*/ 696191 h 945572"/>
              <a:gd name="connsiteX2" fmla="*/ 446809 w 1111828"/>
              <a:gd name="connsiteY2" fmla="*/ 945572 h 945572"/>
              <a:gd name="connsiteX3" fmla="*/ 0 w 1111828"/>
              <a:gd name="connsiteY3" fmla="*/ 270164 h 945572"/>
              <a:gd name="connsiteX4" fmla="*/ 727364 w 1111828"/>
              <a:gd name="connsiteY4" fmla="*/ 0 h 945572"/>
              <a:gd name="connsiteX0" fmla="*/ 727364 w 1111828"/>
              <a:gd name="connsiteY0" fmla="*/ 0 h 935181"/>
              <a:gd name="connsiteX1" fmla="*/ 1111828 w 1111828"/>
              <a:gd name="connsiteY1" fmla="*/ 696191 h 935181"/>
              <a:gd name="connsiteX2" fmla="*/ 363682 w 1111828"/>
              <a:gd name="connsiteY2" fmla="*/ 935181 h 935181"/>
              <a:gd name="connsiteX3" fmla="*/ 0 w 1111828"/>
              <a:gd name="connsiteY3" fmla="*/ 270164 h 935181"/>
              <a:gd name="connsiteX4" fmla="*/ 727364 w 1111828"/>
              <a:gd name="connsiteY4" fmla="*/ 0 h 935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28" h="935181">
                <a:moveTo>
                  <a:pt x="727364" y="0"/>
                </a:moveTo>
                <a:lnTo>
                  <a:pt x="1111828" y="696191"/>
                </a:lnTo>
                <a:lnTo>
                  <a:pt x="363682" y="935181"/>
                </a:lnTo>
                <a:lnTo>
                  <a:pt x="0" y="270164"/>
                </a:lnTo>
                <a:lnTo>
                  <a:pt x="727364" y="0"/>
                </a:lnTo>
                <a:close/>
              </a:path>
            </a:pathLst>
          </a:custGeom>
          <a:solidFill>
            <a:srgbClr val="FDEADA">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u-HU"/>
            </a:defPPr>
            <a:lvl1pPr algn="ctr" rtl="0" eaLnBrk="0" fontAlgn="base" hangingPunct="0">
              <a:spcBef>
                <a:spcPct val="0"/>
              </a:spcBef>
              <a:spcAft>
                <a:spcPct val="0"/>
              </a:spcAft>
              <a:defRPr sz="2400" kern="1200">
                <a:solidFill>
                  <a:schemeClr val="lt1"/>
                </a:solidFill>
                <a:latin typeface="+mn-lt"/>
                <a:ea typeface="+mn-ea"/>
                <a:cs typeface="+mn-cs"/>
              </a:defRPr>
            </a:lvl1pPr>
            <a:lvl2pPr marL="457200" algn="ctr" rtl="0" eaLnBrk="0" fontAlgn="base" hangingPunct="0">
              <a:spcBef>
                <a:spcPct val="0"/>
              </a:spcBef>
              <a:spcAft>
                <a:spcPct val="0"/>
              </a:spcAft>
              <a:defRPr sz="2400" kern="1200">
                <a:solidFill>
                  <a:schemeClr val="lt1"/>
                </a:solidFill>
                <a:latin typeface="+mn-lt"/>
                <a:ea typeface="+mn-ea"/>
                <a:cs typeface="+mn-cs"/>
              </a:defRPr>
            </a:lvl2pPr>
            <a:lvl3pPr marL="914400" algn="ctr" rtl="0" eaLnBrk="0" fontAlgn="base" hangingPunct="0">
              <a:spcBef>
                <a:spcPct val="0"/>
              </a:spcBef>
              <a:spcAft>
                <a:spcPct val="0"/>
              </a:spcAft>
              <a:defRPr sz="2400" kern="1200">
                <a:solidFill>
                  <a:schemeClr val="lt1"/>
                </a:solidFill>
                <a:latin typeface="+mn-lt"/>
                <a:ea typeface="+mn-ea"/>
                <a:cs typeface="+mn-cs"/>
              </a:defRPr>
            </a:lvl3pPr>
            <a:lvl4pPr marL="1371600" algn="ctr" rtl="0" eaLnBrk="0" fontAlgn="base" hangingPunct="0">
              <a:spcBef>
                <a:spcPct val="0"/>
              </a:spcBef>
              <a:spcAft>
                <a:spcPct val="0"/>
              </a:spcAft>
              <a:defRPr sz="2400" kern="1200">
                <a:solidFill>
                  <a:schemeClr val="lt1"/>
                </a:solidFill>
                <a:latin typeface="+mn-lt"/>
                <a:ea typeface="+mn-ea"/>
                <a:cs typeface="+mn-cs"/>
              </a:defRPr>
            </a:lvl4pPr>
            <a:lvl5pPr marL="1828800" algn="ctr"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1" name="Ellipszis 10"/>
          <p:cNvSpPr/>
          <p:nvPr/>
        </p:nvSpPr>
        <p:spPr>
          <a:xfrm>
            <a:off x="1945575" y="3826686"/>
            <a:ext cx="201773" cy="1970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u-HU"/>
            </a:defPPr>
            <a:lvl1pPr algn="ctr" rtl="0" eaLnBrk="0" fontAlgn="base" hangingPunct="0">
              <a:spcBef>
                <a:spcPct val="0"/>
              </a:spcBef>
              <a:spcAft>
                <a:spcPct val="0"/>
              </a:spcAft>
              <a:defRPr sz="2400" kern="1200">
                <a:solidFill>
                  <a:schemeClr val="lt1"/>
                </a:solidFill>
                <a:latin typeface="+mn-lt"/>
                <a:ea typeface="+mn-ea"/>
                <a:cs typeface="+mn-cs"/>
              </a:defRPr>
            </a:lvl1pPr>
            <a:lvl2pPr marL="457200" algn="ctr" rtl="0" eaLnBrk="0" fontAlgn="base" hangingPunct="0">
              <a:spcBef>
                <a:spcPct val="0"/>
              </a:spcBef>
              <a:spcAft>
                <a:spcPct val="0"/>
              </a:spcAft>
              <a:defRPr sz="2400" kern="1200">
                <a:solidFill>
                  <a:schemeClr val="lt1"/>
                </a:solidFill>
                <a:latin typeface="+mn-lt"/>
                <a:ea typeface="+mn-ea"/>
                <a:cs typeface="+mn-cs"/>
              </a:defRPr>
            </a:lvl2pPr>
            <a:lvl3pPr marL="914400" algn="ctr" rtl="0" eaLnBrk="0" fontAlgn="base" hangingPunct="0">
              <a:spcBef>
                <a:spcPct val="0"/>
              </a:spcBef>
              <a:spcAft>
                <a:spcPct val="0"/>
              </a:spcAft>
              <a:defRPr sz="2400" kern="1200">
                <a:solidFill>
                  <a:schemeClr val="lt1"/>
                </a:solidFill>
                <a:latin typeface="+mn-lt"/>
                <a:ea typeface="+mn-ea"/>
                <a:cs typeface="+mn-cs"/>
              </a:defRPr>
            </a:lvl3pPr>
            <a:lvl4pPr marL="1371600" algn="ctr" rtl="0" eaLnBrk="0" fontAlgn="base" hangingPunct="0">
              <a:spcBef>
                <a:spcPct val="0"/>
              </a:spcBef>
              <a:spcAft>
                <a:spcPct val="0"/>
              </a:spcAft>
              <a:defRPr sz="2400" kern="1200">
                <a:solidFill>
                  <a:schemeClr val="lt1"/>
                </a:solidFill>
                <a:latin typeface="+mn-lt"/>
                <a:ea typeface="+mn-ea"/>
                <a:cs typeface="+mn-cs"/>
              </a:defRPr>
            </a:lvl4pPr>
            <a:lvl5pPr marL="1828800" algn="ctr"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mc:AlternateContent xmlns:mc="http://schemas.openxmlformats.org/markup-compatibility/2006" xmlns:a14="http://schemas.microsoft.com/office/drawing/2010/main">
        <mc:Choice Requires="a14">
          <p:sp>
            <p:nvSpPr>
              <p:cNvPr id="12" name="Téglalap 11"/>
              <p:cNvSpPr/>
              <p:nvPr/>
            </p:nvSpPr>
            <p:spPr>
              <a:xfrm>
                <a:off x="1784465" y="3925215"/>
                <a:ext cx="1581330" cy="477054"/>
              </a:xfrm>
              <a:prstGeom prst="rect">
                <a:avLst/>
              </a:prstGeom>
            </p:spPr>
            <p:txBody>
              <a:bodyPr wrap="none">
                <a:spAutoFit/>
              </a:bodyPr>
              <a:lstStyle>
                <a:defPPr>
                  <a:defRPr lang="hu-HU"/>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r>
                        <a:rPr lang="hu-HU" sz="2500" b="1" i="1" smtClean="0">
                          <a:latin typeface="Cambria Math"/>
                          <a:ea typeface="Cambria Math"/>
                        </a:rPr>
                        <m:t>𝒑</m:t>
                      </m:r>
                      <m:r>
                        <a:rPr lang="hu-HU" sz="2500" b="0" i="1" smtClean="0">
                          <a:latin typeface="Cambria Math" panose="02040503050406030204" pitchFamily="18" charset="0"/>
                          <a:ea typeface="Cambria Math"/>
                        </a:rPr>
                        <m:t>(</m:t>
                      </m:r>
                      <m:r>
                        <a:rPr lang="hu-HU" sz="2500" b="0" i="1" smtClean="0">
                          <a:latin typeface="Cambria Math" panose="02040503050406030204" pitchFamily="18" charset="0"/>
                          <a:ea typeface="Cambria Math"/>
                        </a:rPr>
                        <m:t>𝑋</m:t>
                      </m:r>
                      <m:r>
                        <a:rPr lang="hu-HU" sz="2500" b="0" i="1" smtClean="0">
                          <a:latin typeface="Cambria Math" panose="02040503050406030204" pitchFamily="18" charset="0"/>
                          <a:ea typeface="Cambria Math"/>
                        </a:rPr>
                        <m:t>,</m:t>
                      </m:r>
                      <m:r>
                        <a:rPr lang="hu-HU" sz="2500" b="0" i="1" smtClean="0">
                          <a:latin typeface="Cambria Math" panose="02040503050406030204" pitchFamily="18" charset="0"/>
                          <a:ea typeface="Cambria Math"/>
                        </a:rPr>
                        <m:t>𝑌</m:t>
                      </m:r>
                      <m:r>
                        <a:rPr lang="hu-HU" sz="2500" b="0" i="1" smtClean="0">
                          <a:latin typeface="Cambria Math" panose="02040503050406030204" pitchFamily="18" charset="0"/>
                          <a:ea typeface="Cambria Math"/>
                        </a:rPr>
                        <m:t>,</m:t>
                      </m:r>
                      <m:r>
                        <a:rPr lang="hu-HU" sz="2500" b="0" i="1" smtClean="0">
                          <a:latin typeface="Cambria Math" panose="02040503050406030204" pitchFamily="18" charset="0"/>
                          <a:ea typeface="Cambria Math"/>
                        </a:rPr>
                        <m:t>𝑍</m:t>
                      </m:r>
                      <m:r>
                        <a:rPr lang="hu-HU" sz="2500" b="0" i="1" smtClean="0">
                          <a:latin typeface="Cambria Math" panose="02040503050406030204" pitchFamily="18" charset="0"/>
                          <a:ea typeface="Cambria Math"/>
                        </a:rPr>
                        <m:t>)</m:t>
                      </m:r>
                    </m:oMath>
                  </m:oMathPara>
                </a14:m>
                <a:endParaRPr lang="en-US" sz="2500" dirty="0"/>
              </a:p>
            </p:txBody>
          </p:sp>
        </mc:Choice>
        <mc:Fallback xmlns="">
          <p:sp>
            <p:nvSpPr>
              <p:cNvPr id="12" name="Téglalap 11"/>
              <p:cNvSpPr>
                <a:spLocks noRot="1" noChangeAspect="1" noMove="1" noResize="1" noEditPoints="1" noAdjustHandles="1" noChangeArrowheads="1" noChangeShapeType="1" noTextEdit="1"/>
              </p:cNvSpPr>
              <p:nvPr/>
            </p:nvSpPr>
            <p:spPr>
              <a:xfrm>
                <a:off x="1784465" y="3925215"/>
                <a:ext cx="1581330" cy="477054"/>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3" name="Téglalap 12"/>
              <p:cNvSpPr/>
              <p:nvPr/>
            </p:nvSpPr>
            <p:spPr>
              <a:xfrm>
                <a:off x="2461005" y="2967111"/>
                <a:ext cx="471604" cy="477054"/>
              </a:xfrm>
              <a:prstGeom prst="rect">
                <a:avLst/>
              </a:prstGeom>
            </p:spPr>
            <p:txBody>
              <a:bodyPr wrap="none">
                <a:spAutoFit/>
              </a:bodyPr>
              <a:lstStyle>
                <a:defPPr>
                  <a:defRPr lang="hu-HU"/>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r>
                        <a:rPr lang="hu-HU" sz="2500" b="1" i="1" smtClean="0">
                          <a:latin typeface="Cambria Math" panose="02040503050406030204" pitchFamily="18" charset="0"/>
                          <a:ea typeface="Cambria Math"/>
                        </a:rPr>
                        <m:t>𝒏</m:t>
                      </m:r>
                    </m:oMath>
                  </m:oMathPara>
                </a14:m>
                <a:endParaRPr lang="en-US" sz="2500" dirty="0"/>
              </a:p>
            </p:txBody>
          </p:sp>
        </mc:Choice>
        <mc:Fallback xmlns="">
          <p:sp>
            <p:nvSpPr>
              <p:cNvPr id="13" name="Téglalap 12"/>
              <p:cNvSpPr>
                <a:spLocks noRot="1" noChangeAspect="1" noMove="1" noResize="1" noEditPoints="1" noAdjustHandles="1" noChangeArrowheads="1" noChangeShapeType="1" noTextEdit="1"/>
              </p:cNvSpPr>
              <p:nvPr/>
            </p:nvSpPr>
            <p:spPr>
              <a:xfrm>
                <a:off x="2461005" y="2967111"/>
                <a:ext cx="471604" cy="477054"/>
              </a:xfrm>
              <a:prstGeom prst="rect">
                <a:avLst/>
              </a:prstGeom>
              <a:blipFill>
                <a:blip r:embed="rId5"/>
                <a:stretch>
                  <a:fillRect/>
                </a:stretch>
              </a:blipFill>
            </p:spPr>
            <p:txBody>
              <a:bodyPr/>
              <a:lstStyle/>
              <a:p>
                <a:r>
                  <a:rPr lang="hu-HU">
                    <a:noFill/>
                  </a:rPr>
                  <a:t> </a:t>
                </a:r>
              </a:p>
            </p:txBody>
          </p:sp>
        </mc:Fallback>
      </mc:AlternateContent>
      <p:cxnSp>
        <p:nvCxnSpPr>
          <p:cNvPr id="14" name="Egyenes összekötő nyíllal 13"/>
          <p:cNvCxnSpPr/>
          <p:nvPr/>
        </p:nvCxnSpPr>
        <p:spPr>
          <a:xfrm flipV="1">
            <a:off x="2034057" y="3488542"/>
            <a:ext cx="748285" cy="438763"/>
          </a:xfrm>
          <a:prstGeom prst="straightConnector1">
            <a:avLst/>
          </a:prstGeom>
          <a:ln w="57150">
            <a:solidFill>
              <a:srgbClr val="01AF16"/>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églalap 14"/>
              <p:cNvSpPr/>
              <p:nvPr/>
            </p:nvSpPr>
            <p:spPr>
              <a:xfrm>
                <a:off x="-272265" y="2860277"/>
                <a:ext cx="2668423" cy="592470"/>
              </a:xfrm>
              <a:prstGeom prst="rect">
                <a:avLst/>
              </a:prstGeom>
            </p:spPr>
            <p:txBody>
              <a:bodyPr wrap="none">
                <a:spAutoFit/>
              </a:bodyPr>
              <a:lstStyle/>
              <a:p>
                <a:pPr lvl="1" fontAlgn="auto">
                  <a:lnSpc>
                    <a:spcPct val="90000"/>
                  </a:lnSpc>
                  <a:spcBef>
                    <a:spcPts val="1200"/>
                  </a:spcBef>
                  <a:spcAft>
                    <a:spcPts val="1200"/>
                  </a:spcAft>
                </a:pPr>
                <a14:m>
                  <m:oMathPara xmlns:m="http://schemas.openxmlformats.org/officeDocument/2006/math">
                    <m:oMathParaPr>
                      <m:jc m:val="left"/>
                    </m:oMathParaPr>
                    <m:oMath xmlns:m="http://schemas.openxmlformats.org/officeDocument/2006/math">
                      <m:r>
                        <a:rPr lang="en-GB" altLang="en-US" sz="2500" i="1" dirty="0">
                          <a:latin typeface="Cambria Math" panose="02040503050406030204" pitchFamily="18" charset="0"/>
                          <a:cs typeface="Times New Roman" panose="02020603050405020304" pitchFamily="18" charset="0"/>
                        </a:rPr>
                        <m:t>0</m:t>
                      </m:r>
                      <m:r>
                        <a:rPr lang="en-GB" altLang="en-US" sz="2500" i="1" dirty="0">
                          <a:latin typeface="Cambria Math" panose="02040503050406030204" pitchFamily="18" charset="0"/>
                          <a:cs typeface="Times New Roman" panose="02020603050405020304" pitchFamily="18" charset="0"/>
                        </a:rPr>
                        <m:t>=</m:t>
                      </m:r>
                      <m:r>
                        <a:rPr lang="hu-HU" altLang="en-US" sz="2500" i="1" dirty="0">
                          <a:latin typeface="Cambria Math" panose="02040503050406030204" pitchFamily="18" charset="0"/>
                          <a:cs typeface="Times New Roman" panose="02020603050405020304" pitchFamily="18" charset="0"/>
                        </a:rPr>
                        <m:t>𝑓</m:t>
                      </m:r>
                      <m:d>
                        <m:dPr>
                          <m:ctrlPr>
                            <a:rPr lang="hu-HU" altLang="en-US" sz="2500" i="1" dirty="0">
                              <a:latin typeface="Cambria Math"/>
                              <a:cs typeface="Times New Roman" panose="02020603050405020304" pitchFamily="18" charset="0"/>
                            </a:rPr>
                          </m:ctrlPr>
                        </m:dPr>
                        <m:e>
                          <m:r>
                            <a:rPr lang="hu-HU" altLang="en-US" sz="2500" i="1" dirty="0" err="1">
                              <a:latin typeface="Cambria Math" panose="02040503050406030204" pitchFamily="18" charset="0"/>
                              <a:cs typeface="Times New Roman" panose="02020603050405020304" pitchFamily="18" charset="0"/>
                            </a:rPr>
                            <m:t>𝑥</m:t>
                          </m:r>
                          <m:r>
                            <a:rPr lang="hu-HU" altLang="en-US" sz="2500" i="1" dirty="0" err="1">
                              <a:latin typeface="Cambria Math" panose="02040503050406030204" pitchFamily="18" charset="0"/>
                              <a:cs typeface="Times New Roman" panose="02020603050405020304" pitchFamily="18" charset="0"/>
                            </a:rPr>
                            <m:t>,</m:t>
                          </m:r>
                          <m:r>
                            <a:rPr lang="hu-HU" altLang="en-US" sz="2500" i="1" dirty="0" err="1">
                              <a:latin typeface="Cambria Math" panose="02040503050406030204" pitchFamily="18" charset="0"/>
                              <a:cs typeface="Times New Roman" panose="02020603050405020304" pitchFamily="18" charset="0"/>
                            </a:rPr>
                            <m:t>𝑦</m:t>
                          </m:r>
                          <m:r>
                            <a:rPr lang="hu-HU" altLang="en-US" sz="2500" i="1" dirty="0" err="1">
                              <a:latin typeface="Cambria Math" panose="02040503050406030204" pitchFamily="18" charset="0"/>
                              <a:cs typeface="Times New Roman" panose="02020603050405020304" pitchFamily="18" charset="0"/>
                            </a:rPr>
                            <m:t>,</m:t>
                          </m:r>
                          <m:r>
                            <a:rPr lang="hu-HU" altLang="en-US" sz="2500" i="1" dirty="0" err="1">
                              <a:latin typeface="Cambria Math" panose="02040503050406030204" pitchFamily="18" charset="0"/>
                              <a:cs typeface="Times New Roman" panose="02020603050405020304" pitchFamily="18" charset="0"/>
                            </a:rPr>
                            <m:t>𝑧</m:t>
                          </m:r>
                        </m:e>
                      </m:d>
                      <m:r>
                        <a:rPr lang="en-US" altLang="en-US" sz="2500" i="1" dirty="0">
                          <a:latin typeface="Cambria Math" panose="02040503050406030204" pitchFamily="18" charset="0"/>
                          <a:cs typeface="Times New Roman" panose="02020603050405020304" pitchFamily="18" charset="0"/>
                        </a:rPr>
                        <m:t>  </m:t>
                      </m:r>
                    </m:oMath>
                  </m:oMathPara>
                </a14:m>
                <a:endParaRPr lang="en-US" altLang="en-US" sz="2500" i="1" dirty="0">
                  <a:latin typeface="Cambria Math" panose="02040503050406030204" pitchFamily="18" charset="0"/>
                  <a:cs typeface="Times New Roman" panose="02020603050405020304" pitchFamily="18" charset="0"/>
                </a:endParaRPr>
              </a:p>
            </p:txBody>
          </p:sp>
        </mc:Choice>
        <mc:Fallback xmlns="">
          <p:sp>
            <p:nvSpPr>
              <p:cNvPr id="15" name="Téglalap 14"/>
              <p:cNvSpPr>
                <a:spLocks noRot="1" noChangeAspect="1" noMove="1" noResize="1" noEditPoints="1" noAdjustHandles="1" noChangeArrowheads="1" noChangeShapeType="1" noTextEdit="1"/>
              </p:cNvSpPr>
              <p:nvPr/>
            </p:nvSpPr>
            <p:spPr>
              <a:xfrm>
                <a:off x="-272265" y="2860277"/>
                <a:ext cx="2668423" cy="592470"/>
              </a:xfrm>
              <a:prstGeom prst="rect">
                <a:avLst/>
              </a:prstGeom>
              <a:blipFill>
                <a:blip r:embed="rId6"/>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3926736177"/>
      </p:ext>
    </p:extLst>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56674"/>
            <a:ext cx="9144000" cy="1143000"/>
          </a:xfrm>
        </p:spPr>
        <p:txBody>
          <a:bodyPr/>
          <a:lstStyle/>
          <a:p>
            <a:pPr>
              <a:defRPr/>
            </a:pPr>
            <a:r>
              <a:rPr lang="hu-HU" dirty="0" smtClean="0">
                <a:solidFill>
                  <a:srgbClr val="FF0000"/>
                </a:solidFill>
              </a:rPr>
              <a:t>Parametrikus</a:t>
            </a:r>
            <a:r>
              <a:rPr lang="hu-HU" sz="4000" dirty="0" smtClean="0">
                <a:solidFill>
                  <a:srgbClr val="FF0000"/>
                </a:solidFill>
              </a:rPr>
              <a:t> felületek normálvektora</a:t>
            </a:r>
          </a:p>
        </p:txBody>
      </p:sp>
      <p:sp>
        <p:nvSpPr>
          <p:cNvPr id="4" name="Freeform 4"/>
          <p:cNvSpPr>
            <a:spLocks/>
          </p:cNvSpPr>
          <p:nvPr/>
        </p:nvSpPr>
        <p:spPr bwMode="auto">
          <a:xfrm>
            <a:off x="1177182" y="3254406"/>
            <a:ext cx="3886200" cy="673100"/>
          </a:xfrm>
          <a:custGeom>
            <a:avLst/>
            <a:gdLst>
              <a:gd name="T0" fmla="*/ 0 w 2448"/>
              <a:gd name="T1" fmla="*/ 2147483647 h 424"/>
              <a:gd name="T2" fmla="*/ 2147483647 w 2448"/>
              <a:gd name="T3" fmla="*/ 2147483647 h 424"/>
              <a:gd name="T4" fmla="*/ 2147483647 w 2448"/>
              <a:gd name="T5" fmla="*/ 2147483647 h 424"/>
              <a:gd name="T6" fmla="*/ 2147483647 w 2448"/>
              <a:gd name="T7" fmla="*/ 2147483647 h 424"/>
              <a:gd name="T8" fmla="*/ 2147483647 w 2448"/>
              <a:gd name="T9" fmla="*/ 2147483647 h 424"/>
              <a:gd name="T10" fmla="*/ 2147483647 w 2448"/>
              <a:gd name="T11" fmla="*/ 2147483647 h 424"/>
              <a:gd name="T12" fmla="*/ 0 60000 65536"/>
              <a:gd name="T13" fmla="*/ 0 60000 65536"/>
              <a:gd name="T14" fmla="*/ 0 60000 65536"/>
              <a:gd name="T15" fmla="*/ 0 60000 65536"/>
              <a:gd name="T16" fmla="*/ 0 60000 65536"/>
              <a:gd name="T17" fmla="*/ 0 60000 65536"/>
              <a:gd name="T18" fmla="*/ 0 w 2448"/>
              <a:gd name="T19" fmla="*/ 0 h 424"/>
              <a:gd name="T20" fmla="*/ 2448 w 2448"/>
              <a:gd name="T21" fmla="*/ 424 h 424"/>
            </a:gdLst>
            <a:ahLst/>
            <a:cxnLst>
              <a:cxn ang="T12">
                <a:pos x="T0" y="T1"/>
              </a:cxn>
              <a:cxn ang="T13">
                <a:pos x="T2" y="T3"/>
              </a:cxn>
              <a:cxn ang="T14">
                <a:pos x="T4" y="T5"/>
              </a:cxn>
              <a:cxn ang="T15">
                <a:pos x="T6" y="T7"/>
              </a:cxn>
              <a:cxn ang="T16">
                <a:pos x="T8" y="T9"/>
              </a:cxn>
              <a:cxn ang="T17">
                <a:pos x="T10" y="T11"/>
              </a:cxn>
            </a:cxnLst>
            <a:rect l="T18" t="T19" r="T20" b="T21"/>
            <a:pathLst>
              <a:path w="2448" h="424">
                <a:moveTo>
                  <a:pt x="0" y="344"/>
                </a:moveTo>
                <a:cubicBezTo>
                  <a:pt x="148" y="276"/>
                  <a:pt x="296" y="208"/>
                  <a:pt x="480" y="152"/>
                </a:cubicBezTo>
                <a:cubicBezTo>
                  <a:pt x="664" y="96"/>
                  <a:pt x="912" y="16"/>
                  <a:pt x="1104" y="8"/>
                </a:cubicBezTo>
                <a:cubicBezTo>
                  <a:pt x="1296" y="0"/>
                  <a:pt x="1480" y="40"/>
                  <a:pt x="1632" y="104"/>
                </a:cubicBezTo>
                <a:cubicBezTo>
                  <a:pt x="1784" y="168"/>
                  <a:pt x="1880" y="360"/>
                  <a:pt x="2016" y="392"/>
                </a:cubicBezTo>
                <a:cubicBezTo>
                  <a:pt x="2152" y="424"/>
                  <a:pt x="2376" y="312"/>
                  <a:pt x="2448" y="296"/>
                </a:cubicBezTo>
              </a:path>
            </a:pathLst>
          </a:custGeom>
          <a:noFill/>
          <a:ln w="57150" cap="flat" cmpd="sng">
            <a:solidFill>
              <a:srgbClr val="18E63A"/>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2000"/>
          </a:p>
        </p:txBody>
      </p:sp>
      <p:sp>
        <p:nvSpPr>
          <p:cNvPr id="5" name="Freeform 5"/>
          <p:cNvSpPr>
            <a:spLocks/>
          </p:cNvSpPr>
          <p:nvPr/>
        </p:nvSpPr>
        <p:spPr bwMode="auto">
          <a:xfrm>
            <a:off x="888257" y="2534723"/>
            <a:ext cx="3886200" cy="673100"/>
          </a:xfrm>
          <a:custGeom>
            <a:avLst/>
            <a:gdLst>
              <a:gd name="T0" fmla="*/ 0 w 2448"/>
              <a:gd name="T1" fmla="*/ 2147483647 h 424"/>
              <a:gd name="T2" fmla="*/ 2147483647 w 2448"/>
              <a:gd name="T3" fmla="*/ 2147483647 h 424"/>
              <a:gd name="T4" fmla="*/ 2147483647 w 2448"/>
              <a:gd name="T5" fmla="*/ 2147483647 h 424"/>
              <a:gd name="T6" fmla="*/ 2147483647 w 2448"/>
              <a:gd name="T7" fmla="*/ 2147483647 h 424"/>
              <a:gd name="T8" fmla="*/ 2147483647 w 2448"/>
              <a:gd name="T9" fmla="*/ 2147483647 h 424"/>
              <a:gd name="T10" fmla="*/ 2147483647 w 2448"/>
              <a:gd name="T11" fmla="*/ 2147483647 h 424"/>
              <a:gd name="T12" fmla="*/ 0 60000 65536"/>
              <a:gd name="T13" fmla="*/ 0 60000 65536"/>
              <a:gd name="T14" fmla="*/ 0 60000 65536"/>
              <a:gd name="T15" fmla="*/ 0 60000 65536"/>
              <a:gd name="T16" fmla="*/ 0 60000 65536"/>
              <a:gd name="T17" fmla="*/ 0 60000 65536"/>
              <a:gd name="T18" fmla="*/ 0 w 2448"/>
              <a:gd name="T19" fmla="*/ 0 h 424"/>
              <a:gd name="T20" fmla="*/ 2448 w 2448"/>
              <a:gd name="T21" fmla="*/ 424 h 424"/>
            </a:gdLst>
            <a:ahLst/>
            <a:cxnLst>
              <a:cxn ang="T12">
                <a:pos x="T0" y="T1"/>
              </a:cxn>
              <a:cxn ang="T13">
                <a:pos x="T2" y="T3"/>
              </a:cxn>
              <a:cxn ang="T14">
                <a:pos x="T4" y="T5"/>
              </a:cxn>
              <a:cxn ang="T15">
                <a:pos x="T6" y="T7"/>
              </a:cxn>
              <a:cxn ang="T16">
                <a:pos x="T8" y="T9"/>
              </a:cxn>
              <a:cxn ang="T17">
                <a:pos x="T10" y="T11"/>
              </a:cxn>
            </a:cxnLst>
            <a:rect l="T18" t="T19" r="T20" b="T21"/>
            <a:pathLst>
              <a:path w="2448" h="424">
                <a:moveTo>
                  <a:pt x="0" y="344"/>
                </a:moveTo>
                <a:cubicBezTo>
                  <a:pt x="148" y="276"/>
                  <a:pt x="296" y="208"/>
                  <a:pt x="480" y="152"/>
                </a:cubicBezTo>
                <a:cubicBezTo>
                  <a:pt x="664" y="96"/>
                  <a:pt x="912" y="16"/>
                  <a:pt x="1104" y="8"/>
                </a:cubicBezTo>
                <a:cubicBezTo>
                  <a:pt x="1296" y="0"/>
                  <a:pt x="1480" y="40"/>
                  <a:pt x="1632" y="104"/>
                </a:cubicBezTo>
                <a:cubicBezTo>
                  <a:pt x="1784" y="168"/>
                  <a:pt x="1880" y="360"/>
                  <a:pt x="2016" y="392"/>
                </a:cubicBezTo>
                <a:cubicBezTo>
                  <a:pt x="2152" y="424"/>
                  <a:pt x="2376" y="312"/>
                  <a:pt x="2448" y="296"/>
                </a:cubicBezTo>
              </a:path>
            </a:pathLst>
          </a:custGeom>
          <a:noFill/>
          <a:ln w="5715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2000"/>
          </a:p>
        </p:txBody>
      </p:sp>
      <p:sp>
        <p:nvSpPr>
          <p:cNvPr id="6" name="Freeform 6"/>
          <p:cNvSpPr>
            <a:spLocks/>
          </p:cNvSpPr>
          <p:nvPr/>
        </p:nvSpPr>
        <p:spPr bwMode="auto">
          <a:xfrm>
            <a:off x="1680419" y="4046023"/>
            <a:ext cx="3886200" cy="673100"/>
          </a:xfrm>
          <a:custGeom>
            <a:avLst/>
            <a:gdLst>
              <a:gd name="T0" fmla="*/ 0 w 2448"/>
              <a:gd name="T1" fmla="*/ 2147483647 h 424"/>
              <a:gd name="T2" fmla="*/ 2147483647 w 2448"/>
              <a:gd name="T3" fmla="*/ 2147483647 h 424"/>
              <a:gd name="T4" fmla="*/ 2147483647 w 2448"/>
              <a:gd name="T5" fmla="*/ 2147483647 h 424"/>
              <a:gd name="T6" fmla="*/ 2147483647 w 2448"/>
              <a:gd name="T7" fmla="*/ 2147483647 h 424"/>
              <a:gd name="T8" fmla="*/ 2147483647 w 2448"/>
              <a:gd name="T9" fmla="*/ 2147483647 h 424"/>
              <a:gd name="T10" fmla="*/ 2147483647 w 2448"/>
              <a:gd name="T11" fmla="*/ 2147483647 h 424"/>
              <a:gd name="T12" fmla="*/ 0 60000 65536"/>
              <a:gd name="T13" fmla="*/ 0 60000 65536"/>
              <a:gd name="T14" fmla="*/ 0 60000 65536"/>
              <a:gd name="T15" fmla="*/ 0 60000 65536"/>
              <a:gd name="T16" fmla="*/ 0 60000 65536"/>
              <a:gd name="T17" fmla="*/ 0 60000 65536"/>
              <a:gd name="T18" fmla="*/ 0 w 2448"/>
              <a:gd name="T19" fmla="*/ 0 h 424"/>
              <a:gd name="T20" fmla="*/ 2448 w 2448"/>
              <a:gd name="T21" fmla="*/ 424 h 424"/>
            </a:gdLst>
            <a:ahLst/>
            <a:cxnLst>
              <a:cxn ang="T12">
                <a:pos x="T0" y="T1"/>
              </a:cxn>
              <a:cxn ang="T13">
                <a:pos x="T2" y="T3"/>
              </a:cxn>
              <a:cxn ang="T14">
                <a:pos x="T4" y="T5"/>
              </a:cxn>
              <a:cxn ang="T15">
                <a:pos x="T6" y="T7"/>
              </a:cxn>
              <a:cxn ang="T16">
                <a:pos x="T8" y="T9"/>
              </a:cxn>
              <a:cxn ang="T17">
                <a:pos x="T10" y="T11"/>
              </a:cxn>
            </a:cxnLst>
            <a:rect l="T18" t="T19" r="T20" b="T21"/>
            <a:pathLst>
              <a:path w="2448" h="424">
                <a:moveTo>
                  <a:pt x="0" y="344"/>
                </a:moveTo>
                <a:cubicBezTo>
                  <a:pt x="148" y="276"/>
                  <a:pt x="296" y="208"/>
                  <a:pt x="480" y="152"/>
                </a:cubicBezTo>
                <a:cubicBezTo>
                  <a:pt x="664" y="96"/>
                  <a:pt x="912" y="16"/>
                  <a:pt x="1104" y="8"/>
                </a:cubicBezTo>
                <a:cubicBezTo>
                  <a:pt x="1296" y="0"/>
                  <a:pt x="1480" y="40"/>
                  <a:pt x="1632" y="104"/>
                </a:cubicBezTo>
                <a:cubicBezTo>
                  <a:pt x="1784" y="168"/>
                  <a:pt x="1880" y="360"/>
                  <a:pt x="2016" y="392"/>
                </a:cubicBezTo>
                <a:cubicBezTo>
                  <a:pt x="2152" y="424"/>
                  <a:pt x="2376" y="312"/>
                  <a:pt x="2448" y="296"/>
                </a:cubicBezTo>
              </a:path>
            </a:pathLst>
          </a:custGeom>
          <a:noFill/>
          <a:ln w="5715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2000"/>
          </a:p>
        </p:txBody>
      </p:sp>
      <p:sp>
        <p:nvSpPr>
          <p:cNvPr id="7" name="Freeform 7"/>
          <p:cNvSpPr>
            <a:spLocks/>
          </p:cNvSpPr>
          <p:nvPr/>
        </p:nvSpPr>
        <p:spPr bwMode="auto">
          <a:xfrm>
            <a:off x="4741119" y="2974461"/>
            <a:ext cx="817563" cy="1533525"/>
          </a:xfrm>
          <a:custGeom>
            <a:avLst/>
            <a:gdLst>
              <a:gd name="T0" fmla="*/ 0 w 515"/>
              <a:gd name="T1" fmla="*/ 0 h 966"/>
              <a:gd name="T2" fmla="*/ 2147483647 w 515"/>
              <a:gd name="T3" fmla="*/ 2147483647 h 966"/>
              <a:gd name="T4" fmla="*/ 2147483647 w 515"/>
              <a:gd name="T5" fmla="*/ 2147483647 h 966"/>
              <a:gd name="T6" fmla="*/ 2147483647 w 515"/>
              <a:gd name="T7" fmla="*/ 2147483647 h 966"/>
              <a:gd name="T8" fmla="*/ 0 60000 65536"/>
              <a:gd name="T9" fmla="*/ 0 60000 65536"/>
              <a:gd name="T10" fmla="*/ 0 60000 65536"/>
              <a:gd name="T11" fmla="*/ 0 60000 65536"/>
              <a:gd name="T12" fmla="*/ 0 w 515"/>
              <a:gd name="T13" fmla="*/ 0 h 966"/>
              <a:gd name="T14" fmla="*/ 515 w 515"/>
              <a:gd name="T15" fmla="*/ 966 h 966"/>
            </a:gdLst>
            <a:ahLst/>
            <a:cxnLst>
              <a:cxn ang="T8">
                <a:pos x="T0" y="T1"/>
              </a:cxn>
              <a:cxn ang="T9">
                <a:pos x="T2" y="T3"/>
              </a:cxn>
              <a:cxn ang="T10">
                <a:pos x="T4" y="T5"/>
              </a:cxn>
              <a:cxn ang="T11">
                <a:pos x="T6" y="T7"/>
              </a:cxn>
            </a:cxnLst>
            <a:rect l="T12" t="T13" r="T14" b="T15"/>
            <a:pathLst>
              <a:path w="515" h="966">
                <a:moveTo>
                  <a:pt x="0" y="0"/>
                </a:moveTo>
                <a:cubicBezTo>
                  <a:pt x="52" y="161"/>
                  <a:pt x="104" y="323"/>
                  <a:pt x="164" y="452"/>
                </a:cubicBezTo>
                <a:cubicBezTo>
                  <a:pt x="224" y="581"/>
                  <a:pt x="300" y="686"/>
                  <a:pt x="359" y="772"/>
                </a:cubicBezTo>
                <a:cubicBezTo>
                  <a:pt x="418" y="858"/>
                  <a:pt x="466" y="912"/>
                  <a:pt x="515" y="966"/>
                </a:cubicBezTo>
              </a:path>
            </a:pathLst>
          </a:custGeom>
          <a:noFill/>
          <a:ln w="5715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2000"/>
          </a:p>
        </p:txBody>
      </p:sp>
      <p:sp>
        <p:nvSpPr>
          <p:cNvPr id="8" name="Freeform 8"/>
          <p:cNvSpPr>
            <a:spLocks/>
          </p:cNvSpPr>
          <p:nvPr/>
        </p:nvSpPr>
        <p:spPr bwMode="auto">
          <a:xfrm>
            <a:off x="908894" y="3063361"/>
            <a:ext cx="817563" cy="1533525"/>
          </a:xfrm>
          <a:custGeom>
            <a:avLst/>
            <a:gdLst>
              <a:gd name="T0" fmla="*/ 0 w 515"/>
              <a:gd name="T1" fmla="*/ 0 h 966"/>
              <a:gd name="T2" fmla="*/ 2147483647 w 515"/>
              <a:gd name="T3" fmla="*/ 2147483647 h 966"/>
              <a:gd name="T4" fmla="*/ 2147483647 w 515"/>
              <a:gd name="T5" fmla="*/ 2147483647 h 966"/>
              <a:gd name="T6" fmla="*/ 2147483647 w 515"/>
              <a:gd name="T7" fmla="*/ 2147483647 h 966"/>
              <a:gd name="T8" fmla="*/ 0 60000 65536"/>
              <a:gd name="T9" fmla="*/ 0 60000 65536"/>
              <a:gd name="T10" fmla="*/ 0 60000 65536"/>
              <a:gd name="T11" fmla="*/ 0 60000 65536"/>
              <a:gd name="T12" fmla="*/ 0 w 515"/>
              <a:gd name="T13" fmla="*/ 0 h 966"/>
              <a:gd name="T14" fmla="*/ 515 w 515"/>
              <a:gd name="T15" fmla="*/ 966 h 966"/>
            </a:gdLst>
            <a:ahLst/>
            <a:cxnLst>
              <a:cxn ang="T8">
                <a:pos x="T0" y="T1"/>
              </a:cxn>
              <a:cxn ang="T9">
                <a:pos x="T2" y="T3"/>
              </a:cxn>
              <a:cxn ang="T10">
                <a:pos x="T4" y="T5"/>
              </a:cxn>
              <a:cxn ang="T11">
                <a:pos x="T6" y="T7"/>
              </a:cxn>
            </a:cxnLst>
            <a:rect l="T12" t="T13" r="T14" b="T15"/>
            <a:pathLst>
              <a:path w="515" h="966">
                <a:moveTo>
                  <a:pt x="0" y="0"/>
                </a:moveTo>
                <a:cubicBezTo>
                  <a:pt x="52" y="161"/>
                  <a:pt x="104" y="323"/>
                  <a:pt x="164" y="452"/>
                </a:cubicBezTo>
                <a:cubicBezTo>
                  <a:pt x="224" y="581"/>
                  <a:pt x="300" y="686"/>
                  <a:pt x="359" y="772"/>
                </a:cubicBezTo>
                <a:cubicBezTo>
                  <a:pt x="418" y="858"/>
                  <a:pt x="466" y="912"/>
                  <a:pt x="515" y="966"/>
                </a:cubicBezTo>
              </a:path>
            </a:pathLst>
          </a:custGeom>
          <a:noFill/>
          <a:ln w="5715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2000"/>
          </a:p>
        </p:txBody>
      </p:sp>
      <p:sp>
        <p:nvSpPr>
          <p:cNvPr id="9" name="Freeform 13"/>
          <p:cNvSpPr>
            <a:spLocks/>
          </p:cNvSpPr>
          <p:nvPr/>
        </p:nvSpPr>
        <p:spPr bwMode="auto">
          <a:xfrm>
            <a:off x="2759919" y="2533136"/>
            <a:ext cx="817563" cy="1533525"/>
          </a:xfrm>
          <a:custGeom>
            <a:avLst/>
            <a:gdLst>
              <a:gd name="T0" fmla="*/ 0 w 515"/>
              <a:gd name="T1" fmla="*/ 0 h 966"/>
              <a:gd name="T2" fmla="*/ 2147483647 w 515"/>
              <a:gd name="T3" fmla="*/ 2147483647 h 966"/>
              <a:gd name="T4" fmla="*/ 2147483647 w 515"/>
              <a:gd name="T5" fmla="*/ 2147483647 h 966"/>
              <a:gd name="T6" fmla="*/ 2147483647 w 515"/>
              <a:gd name="T7" fmla="*/ 2147483647 h 966"/>
              <a:gd name="T8" fmla="*/ 0 60000 65536"/>
              <a:gd name="T9" fmla="*/ 0 60000 65536"/>
              <a:gd name="T10" fmla="*/ 0 60000 65536"/>
              <a:gd name="T11" fmla="*/ 0 60000 65536"/>
              <a:gd name="T12" fmla="*/ 0 w 515"/>
              <a:gd name="T13" fmla="*/ 0 h 966"/>
              <a:gd name="T14" fmla="*/ 515 w 515"/>
              <a:gd name="T15" fmla="*/ 966 h 966"/>
              <a:gd name="connsiteX0" fmla="*/ 0 w 10000"/>
              <a:gd name="connsiteY0" fmla="*/ 0 h 10000"/>
              <a:gd name="connsiteX1" fmla="*/ 6308 w 10000"/>
              <a:gd name="connsiteY1" fmla="*/ 2220 h 10000"/>
              <a:gd name="connsiteX2" fmla="*/ 9087 w 10000"/>
              <a:gd name="connsiteY2" fmla="*/ 7567 h 10000"/>
              <a:gd name="connsiteX3" fmla="*/ 10000 w 10000"/>
              <a:gd name="connsiteY3" fmla="*/ 10000 h 10000"/>
              <a:gd name="connsiteX0" fmla="*/ 0 w 10000"/>
              <a:gd name="connsiteY0" fmla="*/ 0 h 10000"/>
              <a:gd name="connsiteX1" fmla="*/ 5376 w 10000"/>
              <a:gd name="connsiteY1" fmla="*/ 2504 h 10000"/>
              <a:gd name="connsiteX2" fmla="*/ 9087 w 10000"/>
              <a:gd name="connsiteY2" fmla="*/ 7567 h 10000"/>
              <a:gd name="connsiteX3" fmla="*/ 10000 w 10000"/>
              <a:gd name="connsiteY3" fmla="*/ 10000 h 10000"/>
              <a:gd name="connsiteX0" fmla="*/ 0 w 10000"/>
              <a:gd name="connsiteY0" fmla="*/ 0 h 10000"/>
              <a:gd name="connsiteX1" fmla="*/ 5376 w 10000"/>
              <a:gd name="connsiteY1" fmla="*/ 2504 h 10000"/>
              <a:gd name="connsiteX2" fmla="*/ 9087 w 10000"/>
              <a:gd name="connsiteY2" fmla="*/ 7567 h 10000"/>
              <a:gd name="connsiteX3" fmla="*/ 1000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0" y="0"/>
                </a:moveTo>
                <a:cubicBezTo>
                  <a:pt x="1029" y="569"/>
                  <a:pt x="3328" y="1454"/>
                  <a:pt x="5376" y="2504"/>
                </a:cubicBezTo>
                <a:cubicBezTo>
                  <a:pt x="7424" y="3554"/>
                  <a:pt x="8447" y="6470"/>
                  <a:pt x="9087" y="7567"/>
                </a:cubicBezTo>
                <a:cubicBezTo>
                  <a:pt x="9728" y="8665"/>
                  <a:pt x="9806" y="9493"/>
                  <a:pt x="10000" y="10000"/>
                </a:cubicBezTo>
              </a:path>
            </a:pathLst>
          </a:custGeom>
          <a:noFill/>
          <a:ln w="57150" cap="flat" cmpd="sng">
            <a:solidFill>
              <a:srgbClr val="FFC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2000"/>
          </a:p>
        </p:txBody>
      </p:sp>
      <mc:AlternateContent xmlns:mc="http://schemas.openxmlformats.org/markup-compatibility/2006" xmlns:a14="http://schemas.microsoft.com/office/drawing/2010/main">
        <mc:Choice Requires="a14">
          <p:sp>
            <p:nvSpPr>
              <p:cNvPr id="10" name="Rectangle 15"/>
              <p:cNvSpPr>
                <a:spLocks noChangeArrowheads="1"/>
              </p:cNvSpPr>
              <p:nvPr/>
            </p:nvSpPr>
            <p:spPr bwMode="auto">
              <a:xfrm>
                <a:off x="35496" y="3665896"/>
                <a:ext cx="1182247"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en-US" sz="2400" b="1" i="1" smtClean="0">
                          <a:latin typeface="Cambria Math"/>
                        </a:rPr>
                        <m:t>𝒓</m:t>
                      </m:r>
                      <m:d>
                        <m:dPr>
                          <m:ctrlPr>
                            <a:rPr lang="en-US" altLang="en-US" sz="2400" b="1" i="1">
                              <a:latin typeface="Cambria Math"/>
                            </a:rPr>
                          </m:ctrlPr>
                        </m:dPr>
                        <m:e>
                          <m:r>
                            <a:rPr lang="en-US" altLang="en-US" sz="2400" b="0" i="1" smtClean="0">
                              <a:latin typeface="Cambria Math"/>
                            </a:rPr>
                            <m:t>𝑢</m:t>
                          </m:r>
                          <m:r>
                            <a:rPr lang="en-US" altLang="en-US" sz="2400" i="1">
                              <a:latin typeface="Cambria Math"/>
                            </a:rPr>
                            <m:t>,</m:t>
                          </m:r>
                          <m:r>
                            <a:rPr lang="en-US" altLang="en-US" sz="2400" b="0" i="1" smtClean="0">
                              <a:latin typeface="Cambria Math"/>
                            </a:rPr>
                            <m:t>𝑉</m:t>
                          </m:r>
                        </m:e>
                      </m:d>
                    </m:oMath>
                  </m:oMathPara>
                </a14:m>
                <a:endParaRPr lang="hu-HU" altLang="en-US" sz="2400" dirty="0"/>
              </a:p>
            </p:txBody>
          </p:sp>
        </mc:Choice>
        <mc:Fallback xmlns="">
          <p:sp>
            <p:nvSpPr>
              <p:cNvPr id="10" name="Rectangle 15"/>
              <p:cNvSpPr>
                <a:spLocks noRot="1" noChangeAspect="1" noMove="1" noResize="1" noEditPoints="1" noAdjustHandles="1" noChangeArrowheads="1" noChangeShapeType="1" noTextEdit="1"/>
              </p:cNvSpPr>
              <p:nvPr/>
            </p:nvSpPr>
            <p:spPr bwMode="auto">
              <a:xfrm>
                <a:off x="35496" y="3665896"/>
                <a:ext cx="1182247" cy="461665"/>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1" name="Line 24"/>
          <p:cNvSpPr>
            <a:spLocks noChangeShapeType="1"/>
          </p:cNvSpPr>
          <p:nvPr/>
        </p:nvSpPr>
        <p:spPr bwMode="auto">
          <a:xfrm flipH="1" flipV="1">
            <a:off x="3007794" y="2491065"/>
            <a:ext cx="401410" cy="762793"/>
          </a:xfrm>
          <a:prstGeom prst="line">
            <a:avLst/>
          </a:prstGeom>
          <a:noFill/>
          <a:ln w="57150">
            <a:solidFill>
              <a:srgbClr val="D60093"/>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a:p>
        </p:txBody>
      </p:sp>
      <p:sp>
        <p:nvSpPr>
          <p:cNvPr id="12" name="Line 29"/>
          <p:cNvSpPr>
            <a:spLocks noChangeShapeType="1"/>
          </p:cNvSpPr>
          <p:nvPr/>
        </p:nvSpPr>
        <p:spPr bwMode="auto">
          <a:xfrm flipV="1">
            <a:off x="3429844" y="1940850"/>
            <a:ext cx="374822" cy="126538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a:p>
        </p:txBody>
      </p:sp>
      <p:sp>
        <p:nvSpPr>
          <p:cNvPr id="13" name="Line 19"/>
          <p:cNvSpPr>
            <a:spLocks noChangeShapeType="1"/>
          </p:cNvSpPr>
          <p:nvPr/>
        </p:nvSpPr>
        <p:spPr bwMode="auto">
          <a:xfrm>
            <a:off x="3407619" y="3253861"/>
            <a:ext cx="1413330" cy="360362"/>
          </a:xfrm>
          <a:prstGeom prst="line">
            <a:avLst/>
          </a:prstGeom>
          <a:noFill/>
          <a:ln w="57150">
            <a:solidFill>
              <a:srgbClr val="D60093"/>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a:p>
        </p:txBody>
      </p:sp>
      <p:sp>
        <p:nvSpPr>
          <p:cNvPr id="14" name="Oval 17"/>
          <p:cNvSpPr>
            <a:spLocks noChangeArrowheads="1"/>
          </p:cNvSpPr>
          <p:nvPr/>
        </p:nvSpPr>
        <p:spPr bwMode="auto">
          <a:xfrm>
            <a:off x="3285580" y="3180836"/>
            <a:ext cx="241300" cy="217487"/>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en-US" altLang="en-US" sz="1800"/>
          </a:p>
        </p:txBody>
      </p:sp>
      <mc:AlternateContent xmlns:mc="http://schemas.openxmlformats.org/markup-compatibility/2006" xmlns:a14="http://schemas.microsoft.com/office/drawing/2010/main">
        <mc:Choice Requires="a14">
          <p:sp>
            <p:nvSpPr>
              <p:cNvPr id="15" name="Téglalap 14"/>
              <p:cNvSpPr/>
              <p:nvPr/>
            </p:nvSpPr>
            <p:spPr>
              <a:xfrm>
                <a:off x="604043" y="2195258"/>
                <a:ext cx="114627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b="1" i="1" smtClean="0">
                          <a:solidFill>
                            <a:schemeClr val="tx1"/>
                          </a:solidFill>
                          <a:latin typeface="Cambria Math"/>
                        </a:rPr>
                        <m:t>𝒓</m:t>
                      </m:r>
                      <m:d>
                        <m:dPr>
                          <m:ctrlPr>
                            <a:rPr lang="en-US" altLang="en-US" b="1" i="1">
                              <a:solidFill>
                                <a:schemeClr val="tx1"/>
                              </a:solidFill>
                              <a:latin typeface="Cambria Math"/>
                            </a:rPr>
                          </m:ctrlPr>
                        </m:dPr>
                        <m:e>
                          <m:r>
                            <a:rPr lang="en-US" altLang="en-US" i="1">
                              <a:solidFill>
                                <a:schemeClr val="tx1"/>
                              </a:solidFill>
                              <a:latin typeface="Cambria Math"/>
                            </a:rPr>
                            <m:t>𝑢</m:t>
                          </m:r>
                          <m:r>
                            <a:rPr lang="en-US" altLang="en-US" i="1">
                              <a:solidFill>
                                <a:schemeClr val="tx1"/>
                              </a:solidFill>
                              <a:latin typeface="Cambria Math"/>
                            </a:rPr>
                            <m:t>,</m:t>
                          </m:r>
                          <m:r>
                            <a:rPr lang="en-US" altLang="en-US" i="1">
                              <a:solidFill>
                                <a:schemeClr val="tx1"/>
                              </a:solidFill>
                              <a:latin typeface="Cambria Math"/>
                            </a:rPr>
                            <m:t>𝑣</m:t>
                          </m:r>
                        </m:e>
                      </m:d>
                    </m:oMath>
                  </m:oMathPara>
                </a14:m>
                <a:endParaRPr lang="en-US" altLang="en-US" b="1" i="1" dirty="0">
                  <a:solidFill>
                    <a:schemeClr val="tx1"/>
                  </a:solidFill>
                  <a:latin typeface="Cambria Math"/>
                </a:endParaRPr>
              </a:p>
            </p:txBody>
          </p:sp>
        </mc:Choice>
        <mc:Fallback xmlns="">
          <p:sp>
            <p:nvSpPr>
              <p:cNvPr id="15" name="Téglalap 14"/>
              <p:cNvSpPr>
                <a:spLocks noRot="1" noChangeAspect="1" noMove="1" noResize="1" noEditPoints="1" noAdjustHandles="1" noChangeArrowheads="1" noChangeShapeType="1" noTextEdit="1"/>
              </p:cNvSpPr>
              <p:nvPr/>
            </p:nvSpPr>
            <p:spPr>
              <a:xfrm>
                <a:off x="604043" y="2195258"/>
                <a:ext cx="1146276" cy="461665"/>
              </a:xfrm>
              <a:prstGeom prst="rect">
                <a:avLst/>
              </a:prstGeom>
              <a:blipFill>
                <a:blip r:embed="rId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6" name="Téglalap 15"/>
              <p:cNvSpPr/>
              <p:nvPr/>
            </p:nvSpPr>
            <p:spPr>
              <a:xfrm>
                <a:off x="3025050" y="4277153"/>
                <a:ext cx="117974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b="1" i="1" smtClean="0">
                          <a:solidFill>
                            <a:schemeClr val="tx1"/>
                          </a:solidFill>
                          <a:latin typeface="Cambria Math"/>
                        </a:rPr>
                        <m:t>𝒓</m:t>
                      </m:r>
                      <m:d>
                        <m:dPr>
                          <m:ctrlPr>
                            <a:rPr lang="en-US" altLang="en-US" b="1" i="1">
                              <a:solidFill>
                                <a:schemeClr val="tx1"/>
                              </a:solidFill>
                              <a:latin typeface="Cambria Math"/>
                            </a:rPr>
                          </m:ctrlPr>
                        </m:dPr>
                        <m:e>
                          <m:r>
                            <a:rPr lang="en-US" altLang="en-US" b="0" i="1" smtClean="0">
                              <a:latin typeface="Cambria Math"/>
                            </a:rPr>
                            <m:t>𝑈</m:t>
                          </m:r>
                          <m:r>
                            <a:rPr lang="en-US" altLang="en-US" i="1">
                              <a:solidFill>
                                <a:schemeClr val="tx1"/>
                              </a:solidFill>
                              <a:latin typeface="Cambria Math"/>
                            </a:rPr>
                            <m:t>,</m:t>
                          </m:r>
                          <m:r>
                            <a:rPr lang="en-US" altLang="en-US" i="1" smtClean="0">
                              <a:solidFill>
                                <a:schemeClr val="tx1"/>
                              </a:solidFill>
                              <a:latin typeface="Cambria Math"/>
                            </a:rPr>
                            <m:t> </m:t>
                          </m:r>
                          <m:r>
                            <a:rPr lang="en-US" altLang="en-US" b="0" i="1" smtClean="0">
                              <a:latin typeface="Cambria Math"/>
                            </a:rPr>
                            <m:t>𝑣</m:t>
                          </m:r>
                        </m:e>
                      </m:d>
                    </m:oMath>
                  </m:oMathPara>
                </a14:m>
                <a:endParaRPr lang="en-US" altLang="en-US" b="1" i="1" dirty="0">
                  <a:solidFill>
                    <a:schemeClr val="tx1"/>
                  </a:solidFill>
                  <a:latin typeface="Cambria Math"/>
                </a:endParaRPr>
              </a:p>
            </p:txBody>
          </p:sp>
        </mc:Choice>
        <mc:Fallback xmlns="">
          <p:sp>
            <p:nvSpPr>
              <p:cNvPr id="16" name="Téglalap 15"/>
              <p:cNvSpPr>
                <a:spLocks noRot="1" noChangeAspect="1" noMove="1" noResize="1" noEditPoints="1" noAdjustHandles="1" noChangeArrowheads="1" noChangeShapeType="1" noTextEdit="1"/>
              </p:cNvSpPr>
              <p:nvPr/>
            </p:nvSpPr>
            <p:spPr>
              <a:xfrm>
                <a:off x="3025050" y="4277153"/>
                <a:ext cx="1179746" cy="461665"/>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7" name="Rectangle 15"/>
              <p:cNvSpPr>
                <a:spLocks noChangeArrowheads="1"/>
              </p:cNvSpPr>
              <p:nvPr/>
            </p:nvSpPr>
            <p:spPr bwMode="auto">
              <a:xfrm>
                <a:off x="2019708" y="3332303"/>
                <a:ext cx="1542466"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en-US" sz="2400" b="1" i="1" smtClean="0">
                          <a:latin typeface="Cambria Math"/>
                        </a:rPr>
                        <m:t>𝒓</m:t>
                      </m:r>
                      <m:d>
                        <m:dPr>
                          <m:ctrlPr>
                            <a:rPr lang="en-US" altLang="en-US" sz="2400" b="1" i="1">
                              <a:latin typeface="Cambria Math"/>
                            </a:rPr>
                          </m:ctrlPr>
                        </m:dPr>
                        <m:e>
                          <m:r>
                            <a:rPr lang="en-US" altLang="en-US" sz="2400" b="0" i="1" smtClean="0">
                              <a:latin typeface="Cambria Math"/>
                            </a:rPr>
                            <m:t>𝑈</m:t>
                          </m:r>
                          <m:r>
                            <a:rPr lang="en-US" altLang="en-US" sz="2400" i="1">
                              <a:latin typeface="Cambria Math"/>
                            </a:rPr>
                            <m:t>,</m:t>
                          </m:r>
                          <m:r>
                            <a:rPr lang="en-US" altLang="en-US" sz="2400" b="0" i="1" smtClean="0">
                              <a:latin typeface="Cambria Math"/>
                            </a:rPr>
                            <m:t>𝑉</m:t>
                          </m:r>
                        </m:e>
                      </m:d>
                    </m:oMath>
                  </m:oMathPara>
                </a14:m>
                <a:endParaRPr lang="hu-HU" altLang="en-US" sz="2400" dirty="0"/>
              </a:p>
            </p:txBody>
          </p:sp>
        </mc:Choice>
        <mc:Fallback xmlns="">
          <p:sp>
            <p:nvSpPr>
              <p:cNvPr id="17" name="Rectangle 15"/>
              <p:cNvSpPr>
                <a:spLocks noRot="1" noChangeAspect="1" noMove="1" noResize="1" noEditPoints="1" noAdjustHandles="1" noChangeArrowheads="1" noChangeShapeType="1" noTextEdit="1"/>
              </p:cNvSpPr>
              <p:nvPr/>
            </p:nvSpPr>
            <p:spPr bwMode="auto">
              <a:xfrm>
                <a:off x="2019708" y="3332303"/>
                <a:ext cx="1542466" cy="461665"/>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8" name="Téglalap 17"/>
              <p:cNvSpPr/>
              <p:nvPr/>
            </p:nvSpPr>
            <p:spPr>
              <a:xfrm>
                <a:off x="1843540" y="1465330"/>
                <a:ext cx="1351267" cy="8092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en-US" i="1" smtClean="0">
                              <a:solidFill>
                                <a:srgbClr val="D60093"/>
                              </a:solidFill>
                              <a:latin typeface="Cambria Math"/>
                            </a:rPr>
                          </m:ctrlPr>
                        </m:fPr>
                        <m:num>
                          <m:r>
                            <a:rPr lang="en-US" altLang="en-US" b="0" i="1" smtClean="0">
                              <a:solidFill>
                                <a:srgbClr val="D60093"/>
                              </a:solidFill>
                              <a:latin typeface="Cambria Math"/>
                            </a:rPr>
                            <m:t>𝜕</m:t>
                          </m:r>
                          <m:r>
                            <a:rPr lang="en-US" altLang="en-US" b="1" i="1">
                              <a:solidFill>
                                <a:srgbClr val="D60093"/>
                              </a:solidFill>
                              <a:latin typeface="Cambria Math"/>
                            </a:rPr>
                            <m:t>𝒓</m:t>
                          </m:r>
                          <m:d>
                            <m:dPr>
                              <m:ctrlPr>
                                <a:rPr lang="en-US" altLang="en-US" b="1" i="1">
                                  <a:solidFill>
                                    <a:srgbClr val="D60093"/>
                                  </a:solidFill>
                                  <a:latin typeface="Cambria Math"/>
                                </a:rPr>
                              </m:ctrlPr>
                            </m:dPr>
                            <m:e>
                              <m:r>
                                <a:rPr lang="en-US" altLang="en-US" b="0" i="1" smtClean="0">
                                  <a:solidFill>
                                    <a:srgbClr val="D60093"/>
                                  </a:solidFill>
                                  <a:latin typeface="Cambria Math"/>
                                </a:rPr>
                                <m:t>𝑈</m:t>
                              </m:r>
                              <m:r>
                                <a:rPr lang="en-US" altLang="en-US" i="1">
                                  <a:solidFill>
                                    <a:srgbClr val="D60093"/>
                                  </a:solidFill>
                                  <a:latin typeface="Cambria Math"/>
                                </a:rPr>
                                <m:t>,</m:t>
                              </m:r>
                              <m:r>
                                <a:rPr lang="en-US" altLang="en-US" b="0" i="1" smtClean="0">
                                  <a:solidFill>
                                    <a:srgbClr val="D60093"/>
                                  </a:solidFill>
                                  <a:latin typeface="Cambria Math"/>
                                </a:rPr>
                                <m:t>𝑣</m:t>
                              </m:r>
                            </m:e>
                          </m:d>
                        </m:num>
                        <m:den>
                          <m:r>
                            <a:rPr lang="en-US" altLang="en-US" b="0" i="1" smtClean="0">
                              <a:solidFill>
                                <a:srgbClr val="D60093"/>
                              </a:solidFill>
                              <a:latin typeface="Cambria Math"/>
                            </a:rPr>
                            <m:t>𝜕</m:t>
                          </m:r>
                          <m:r>
                            <a:rPr lang="en-US" altLang="en-US" b="0" i="1" smtClean="0">
                              <a:solidFill>
                                <a:srgbClr val="D60093"/>
                              </a:solidFill>
                              <a:latin typeface="Cambria Math"/>
                            </a:rPr>
                            <m:t>𝑣</m:t>
                          </m:r>
                        </m:den>
                      </m:f>
                    </m:oMath>
                  </m:oMathPara>
                </a14:m>
                <a:endParaRPr lang="en-US" altLang="en-US" b="1" i="1" dirty="0">
                  <a:solidFill>
                    <a:srgbClr val="D60093"/>
                  </a:solidFill>
                  <a:latin typeface="Cambria Math"/>
                </a:endParaRPr>
              </a:p>
            </p:txBody>
          </p:sp>
        </mc:Choice>
        <mc:Fallback xmlns="">
          <p:sp>
            <p:nvSpPr>
              <p:cNvPr id="18" name="Téglalap 17"/>
              <p:cNvSpPr>
                <a:spLocks noRot="1" noChangeAspect="1" noMove="1" noResize="1" noEditPoints="1" noAdjustHandles="1" noChangeArrowheads="1" noChangeShapeType="1" noTextEdit="1"/>
              </p:cNvSpPr>
              <p:nvPr/>
            </p:nvSpPr>
            <p:spPr>
              <a:xfrm>
                <a:off x="1843540" y="1465330"/>
                <a:ext cx="1351267" cy="809261"/>
              </a:xfrm>
              <a:prstGeom prst="rect">
                <a:avLst/>
              </a:prstGeom>
              <a:blipFill>
                <a:blip r:embed="rId6"/>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9" name="Téglalap 18"/>
              <p:cNvSpPr/>
              <p:nvPr/>
            </p:nvSpPr>
            <p:spPr>
              <a:xfrm>
                <a:off x="4921809" y="2789500"/>
                <a:ext cx="1344151" cy="8091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en-US" i="1" smtClean="0">
                              <a:solidFill>
                                <a:srgbClr val="D60093"/>
                              </a:solidFill>
                              <a:latin typeface="Cambria Math"/>
                            </a:rPr>
                          </m:ctrlPr>
                        </m:fPr>
                        <m:num>
                          <m:r>
                            <a:rPr lang="en-US" altLang="en-US" b="0" i="1" smtClean="0">
                              <a:solidFill>
                                <a:srgbClr val="D60093"/>
                              </a:solidFill>
                              <a:latin typeface="Cambria Math"/>
                            </a:rPr>
                            <m:t>𝜕</m:t>
                          </m:r>
                          <m:r>
                            <a:rPr lang="en-US" altLang="en-US" b="1" i="1">
                              <a:solidFill>
                                <a:srgbClr val="D60093"/>
                              </a:solidFill>
                              <a:latin typeface="Cambria Math"/>
                            </a:rPr>
                            <m:t>𝒓</m:t>
                          </m:r>
                          <m:d>
                            <m:dPr>
                              <m:ctrlPr>
                                <a:rPr lang="en-US" altLang="en-US" b="1" i="1">
                                  <a:solidFill>
                                    <a:srgbClr val="D60093"/>
                                  </a:solidFill>
                                  <a:latin typeface="Cambria Math"/>
                                </a:rPr>
                              </m:ctrlPr>
                            </m:dPr>
                            <m:e>
                              <m:r>
                                <a:rPr lang="en-US" altLang="en-US" b="0" i="1" smtClean="0">
                                  <a:solidFill>
                                    <a:srgbClr val="D60093"/>
                                  </a:solidFill>
                                  <a:latin typeface="Cambria Math"/>
                                </a:rPr>
                                <m:t>𝑢</m:t>
                              </m:r>
                              <m:r>
                                <a:rPr lang="en-US" altLang="en-US" i="1">
                                  <a:solidFill>
                                    <a:srgbClr val="D60093"/>
                                  </a:solidFill>
                                  <a:latin typeface="Cambria Math"/>
                                </a:rPr>
                                <m:t>,</m:t>
                              </m:r>
                              <m:r>
                                <a:rPr lang="en-US" altLang="en-US" b="0" i="1" smtClean="0">
                                  <a:solidFill>
                                    <a:srgbClr val="D60093"/>
                                  </a:solidFill>
                                  <a:latin typeface="Cambria Math"/>
                                </a:rPr>
                                <m:t>𝑉</m:t>
                              </m:r>
                            </m:e>
                          </m:d>
                        </m:num>
                        <m:den>
                          <m:r>
                            <a:rPr lang="en-US" altLang="en-US" b="0" i="1" smtClean="0">
                              <a:solidFill>
                                <a:srgbClr val="D60093"/>
                              </a:solidFill>
                              <a:latin typeface="Cambria Math"/>
                            </a:rPr>
                            <m:t>𝜕</m:t>
                          </m:r>
                          <m:r>
                            <a:rPr lang="en-US" altLang="en-US" b="0" i="1" smtClean="0">
                              <a:solidFill>
                                <a:srgbClr val="D60093"/>
                              </a:solidFill>
                              <a:latin typeface="Cambria Math"/>
                            </a:rPr>
                            <m:t>𝑢</m:t>
                          </m:r>
                        </m:den>
                      </m:f>
                    </m:oMath>
                  </m:oMathPara>
                </a14:m>
                <a:endParaRPr lang="en-US" altLang="en-US" b="1" i="1" dirty="0">
                  <a:solidFill>
                    <a:srgbClr val="D60093"/>
                  </a:solidFill>
                  <a:latin typeface="Cambria Math"/>
                </a:endParaRPr>
              </a:p>
            </p:txBody>
          </p:sp>
        </mc:Choice>
        <mc:Fallback xmlns="">
          <p:sp>
            <p:nvSpPr>
              <p:cNvPr id="19" name="Téglalap 18"/>
              <p:cNvSpPr>
                <a:spLocks noRot="1" noChangeAspect="1" noMove="1" noResize="1" noEditPoints="1" noAdjustHandles="1" noChangeArrowheads="1" noChangeShapeType="1" noTextEdit="1"/>
              </p:cNvSpPr>
              <p:nvPr/>
            </p:nvSpPr>
            <p:spPr>
              <a:xfrm>
                <a:off x="4921809" y="2789500"/>
                <a:ext cx="1344151" cy="809132"/>
              </a:xfrm>
              <a:prstGeom prst="rect">
                <a:avLst/>
              </a:prstGeom>
              <a:blipFill>
                <a:blip r:embed="rId7"/>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0" name="Téglalap 19"/>
              <p:cNvSpPr/>
              <p:nvPr/>
            </p:nvSpPr>
            <p:spPr>
              <a:xfrm>
                <a:off x="3892022" y="1131590"/>
                <a:ext cx="4163255" cy="809261"/>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hu-HU" altLang="en-US" b="1" i="1" smtClean="0">
                          <a:solidFill>
                            <a:schemeClr val="tx1"/>
                          </a:solidFill>
                          <a:latin typeface="Cambria Math" panose="02040503050406030204" pitchFamily="18" charset="0"/>
                        </a:rPr>
                        <m:t>𝒏</m:t>
                      </m:r>
                      <m:d>
                        <m:dPr>
                          <m:ctrlPr>
                            <a:rPr lang="en-US" altLang="en-US" b="1" i="1">
                              <a:latin typeface="Cambria Math"/>
                            </a:rPr>
                          </m:ctrlPr>
                        </m:dPr>
                        <m:e>
                          <m:r>
                            <a:rPr lang="en-US" altLang="en-US" b="0" i="1" smtClean="0">
                              <a:latin typeface="Cambria Math"/>
                            </a:rPr>
                            <m:t>𝑈</m:t>
                          </m:r>
                          <m:r>
                            <a:rPr lang="en-US" altLang="en-US" i="1">
                              <a:latin typeface="Cambria Math"/>
                            </a:rPr>
                            <m:t>,</m:t>
                          </m:r>
                          <m:r>
                            <a:rPr lang="en-US" altLang="en-US" b="0" i="1" smtClean="0">
                              <a:latin typeface="Cambria Math"/>
                            </a:rPr>
                            <m:t>𝑉</m:t>
                          </m:r>
                        </m:e>
                      </m:d>
                      <m:r>
                        <a:rPr lang="en-US" altLang="en-US" b="0" i="1" smtClean="0">
                          <a:latin typeface="Cambria Math"/>
                        </a:rPr>
                        <m:t>=</m:t>
                      </m:r>
                      <m:f>
                        <m:fPr>
                          <m:ctrlPr>
                            <a:rPr lang="en-US" altLang="en-US" i="1" smtClean="0">
                              <a:solidFill>
                                <a:schemeClr val="tx1"/>
                              </a:solidFill>
                              <a:latin typeface="Cambria Math"/>
                            </a:rPr>
                          </m:ctrlPr>
                        </m:fPr>
                        <m:num>
                          <m:r>
                            <a:rPr lang="en-US" altLang="en-US" b="0" i="1" smtClean="0">
                              <a:solidFill>
                                <a:schemeClr val="tx1"/>
                              </a:solidFill>
                              <a:latin typeface="Cambria Math"/>
                            </a:rPr>
                            <m:t>𝜕</m:t>
                          </m:r>
                          <m:r>
                            <a:rPr lang="en-US" altLang="en-US" b="1" i="1">
                              <a:latin typeface="Cambria Math"/>
                            </a:rPr>
                            <m:t>𝒓</m:t>
                          </m:r>
                          <m:d>
                            <m:dPr>
                              <m:ctrlPr>
                                <a:rPr lang="en-US" altLang="en-US" b="1" i="1">
                                  <a:latin typeface="Cambria Math"/>
                                </a:rPr>
                              </m:ctrlPr>
                            </m:dPr>
                            <m:e>
                              <m:r>
                                <a:rPr lang="en-US" altLang="en-US" i="1" smtClean="0">
                                  <a:latin typeface="Cambria Math"/>
                                </a:rPr>
                                <m:t>𝑢</m:t>
                              </m:r>
                              <m:r>
                                <a:rPr lang="en-US" altLang="en-US" i="1">
                                  <a:latin typeface="Cambria Math"/>
                                </a:rPr>
                                <m:t>,</m:t>
                              </m:r>
                              <m:r>
                                <a:rPr lang="en-US" altLang="en-US" b="0" i="1" smtClean="0">
                                  <a:latin typeface="Cambria Math"/>
                                </a:rPr>
                                <m:t>𝑣</m:t>
                              </m:r>
                            </m:e>
                          </m:d>
                        </m:num>
                        <m:den>
                          <m:r>
                            <a:rPr lang="en-US" altLang="en-US" b="0" i="1" smtClean="0">
                              <a:solidFill>
                                <a:schemeClr val="tx1"/>
                              </a:solidFill>
                              <a:latin typeface="Cambria Math"/>
                            </a:rPr>
                            <m:t>𝜕</m:t>
                          </m:r>
                          <m:r>
                            <a:rPr lang="en-US" altLang="en-US" b="0" i="1" smtClean="0">
                              <a:solidFill>
                                <a:schemeClr val="tx1"/>
                              </a:solidFill>
                              <a:latin typeface="Cambria Math"/>
                            </a:rPr>
                            <m:t>𝑢</m:t>
                          </m:r>
                        </m:den>
                      </m:f>
                      <m:r>
                        <a:rPr lang="en-US" altLang="en-US" i="1" smtClean="0">
                          <a:solidFill>
                            <a:schemeClr val="tx1"/>
                          </a:solidFill>
                          <a:latin typeface="Cambria Math"/>
                          <a:ea typeface="Cambria Math"/>
                        </a:rPr>
                        <m:t>×</m:t>
                      </m:r>
                      <m:f>
                        <m:fPr>
                          <m:ctrlPr>
                            <a:rPr lang="en-US" altLang="en-US" i="1">
                              <a:latin typeface="Cambria Math"/>
                            </a:rPr>
                          </m:ctrlPr>
                        </m:fPr>
                        <m:num>
                          <m:r>
                            <a:rPr lang="en-US" altLang="en-US" i="1">
                              <a:latin typeface="Cambria Math"/>
                            </a:rPr>
                            <m:t>𝜕</m:t>
                          </m:r>
                          <m:r>
                            <a:rPr lang="en-US" altLang="en-US" b="1" i="1">
                              <a:latin typeface="Cambria Math"/>
                            </a:rPr>
                            <m:t>𝒓</m:t>
                          </m:r>
                          <m:d>
                            <m:dPr>
                              <m:ctrlPr>
                                <a:rPr lang="en-US" altLang="en-US" b="1" i="1">
                                  <a:latin typeface="Cambria Math"/>
                                </a:rPr>
                              </m:ctrlPr>
                            </m:dPr>
                            <m:e>
                              <m:r>
                                <a:rPr lang="en-US" altLang="en-US" b="0" i="1" smtClean="0">
                                  <a:latin typeface="Cambria Math"/>
                                </a:rPr>
                                <m:t>𝑢</m:t>
                              </m:r>
                              <m:r>
                                <a:rPr lang="en-US" altLang="en-US" i="1">
                                  <a:latin typeface="Cambria Math"/>
                                </a:rPr>
                                <m:t>,</m:t>
                              </m:r>
                              <m:r>
                                <a:rPr lang="en-US" altLang="en-US" i="1">
                                  <a:latin typeface="Cambria Math"/>
                                </a:rPr>
                                <m:t>𝑣</m:t>
                              </m:r>
                            </m:e>
                          </m:d>
                        </m:num>
                        <m:den>
                          <m:r>
                            <a:rPr lang="en-US" altLang="en-US" i="1">
                              <a:latin typeface="Cambria Math"/>
                            </a:rPr>
                            <m:t>𝜕</m:t>
                          </m:r>
                          <m:r>
                            <a:rPr lang="en-US" altLang="en-US" i="1">
                              <a:latin typeface="Cambria Math"/>
                            </a:rPr>
                            <m:t>𝑣</m:t>
                          </m:r>
                        </m:den>
                      </m:f>
                    </m:oMath>
                  </m:oMathPara>
                </a14:m>
                <a:endParaRPr lang="en-US" altLang="en-US" b="1" i="1" dirty="0">
                  <a:solidFill>
                    <a:schemeClr val="tx1"/>
                  </a:solidFill>
                  <a:latin typeface="Cambria Math"/>
                </a:endParaRPr>
              </a:p>
            </p:txBody>
          </p:sp>
        </mc:Choice>
        <mc:Fallback xmlns="">
          <p:sp>
            <p:nvSpPr>
              <p:cNvPr id="20" name="Téglalap 19"/>
              <p:cNvSpPr>
                <a:spLocks noRot="1" noChangeAspect="1" noMove="1" noResize="1" noEditPoints="1" noAdjustHandles="1" noChangeArrowheads="1" noChangeShapeType="1" noTextEdit="1"/>
              </p:cNvSpPr>
              <p:nvPr/>
            </p:nvSpPr>
            <p:spPr>
              <a:xfrm>
                <a:off x="3892022" y="1131590"/>
                <a:ext cx="4163255" cy="809261"/>
              </a:xfrm>
              <a:prstGeom prst="rect">
                <a:avLst/>
              </a:prstGeom>
              <a:blipFill>
                <a:blip r:embed="rId8"/>
                <a:stretch>
                  <a:fillRect/>
                </a:stretch>
              </a:blipFill>
              <a:ln>
                <a:solidFill>
                  <a:schemeClr val="tx1"/>
                </a:solidFill>
              </a:ln>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1" name="Szövegdoboz 20"/>
              <p:cNvSpPr txBox="1"/>
              <p:nvPr/>
            </p:nvSpPr>
            <p:spPr>
              <a:xfrm>
                <a:off x="8055277" y="1586908"/>
                <a:ext cx="918970"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𝑢</m:t>
                      </m:r>
                      <m:r>
                        <a:rPr lang="en-US" sz="2000" b="0" i="1" smtClean="0">
                          <a:latin typeface="Cambria Math"/>
                        </a:rPr>
                        <m:t>=</m:t>
                      </m:r>
                      <m:r>
                        <a:rPr lang="en-US" sz="2000" b="0" i="1" smtClean="0">
                          <a:latin typeface="Cambria Math"/>
                        </a:rPr>
                        <m:t>𝑈</m:t>
                      </m:r>
                    </m:oMath>
                  </m:oMathPara>
                </a14:m>
                <a:endParaRPr lang="en-US" sz="2000" b="0" dirty="0" smtClean="0"/>
              </a:p>
              <a:p>
                <a:pPr/>
                <a14:m>
                  <m:oMathPara xmlns:m="http://schemas.openxmlformats.org/officeDocument/2006/math">
                    <m:oMathParaPr>
                      <m:jc m:val="centerGroup"/>
                    </m:oMathParaPr>
                    <m:oMath xmlns:m="http://schemas.openxmlformats.org/officeDocument/2006/math">
                      <m:r>
                        <a:rPr lang="en-US" sz="2000" b="0" i="1" smtClean="0">
                          <a:latin typeface="Cambria Math"/>
                        </a:rPr>
                        <m:t>𝑣</m:t>
                      </m:r>
                      <m:r>
                        <a:rPr lang="en-US" sz="2000" b="0" i="1" smtClean="0">
                          <a:latin typeface="Cambria Math"/>
                        </a:rPr>
                        <m:t>=</m:t>
                      </m:r>
                      <m:r>
                        <a:rPr lang="en-US" sz="2000" b="0" i="1" smtClean="0">
                          <a:latin typeface="Cambria Math"/>
                        </a:rPr>
                        <m:t>𝑉</m:t>
                      </m:r>
                    </m:oMath>
                  </m:oMathPara>
                </a14:m>
                <a:endParaRPr lang="en-US" sz="2000" dirty="0"/>
              </a:p>
            </p:txBody>
          </p:sp>
        </mc:Choice>
        <mc:Fallback xmlns="">
          <p:sp>
            <p:nvSpPr>
              <p:cNvPr id="21" name="Szövegdoboz 20"/>
              <p:cNvSpPr txBox="1">
                <a:spLocks noRot="1" noChangeAspect="1" noMove="1" noResize="1" noEditPoints="1" noAdjustHandles="1" noChangeArrowheads="1" noChangeShapeType="1" noTextEdit="1"/>
              </p:cNvSpPr>
              <p:nvPr/>
            </p:nvSpPr>
            <p:spPr>
              <a:xfrm>
                <a:off x="8055277" y="1586908"/>
                <a:ext cx="918970" cy="707886"/>
              </a:xfrm>
              <a:prstGeom prst="rect">
                <a:avLst/>
              </a:prstGeom>
              <a:blipFill>
                <a:blip r:embed="rId9"/>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322584095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p:bldP spid="11" grpId="0" animBg="1"/>
      <p:bldP spid="12" grpId="0" animBg="1"/>
      <p:bldP spid="13" grpId="0" animBg="1"/>
      <p:bldP spid="16" grpId="0"/>
      <p:bldP spid="18" grpId="0"/>
      <p:bldP spid="19" grpId="0"/>
      <p:bldP spid="20" grpId="0" animBg="1"/>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p:cNvSpPr>
            <a:spLocks noGrp="1"/>
          </p:cNvSpPr>
          <p:nvPr>
            <p:ph type="title"/>
          </p:nvPr>
        </p:nvSpPr>
        <p:spPr>
          <a:xfrm>
            <a:off x="685800" y="86916"/>
            <a:ext cx="7772400" cy="857250"/>
          </a:xfrm>
        </p:spPr>
        <p:txBody>
          <a:bodyPr/>
          <a:lstStyle/>
          <a:p>
            <a:pPr>
              <a:defRPr/>
            </a:pPr>
            <a:r>
              <a:rPr lang="hu-HU" dirty="0" smtClean="0">
                <a:solidFill>
                  <a:srgbClr val="FF0000"/>
                </a:solidFill>
              </a:rPr>
              <a:t>Implicit </a:t>
            </a:r>
            <a:r>
              <a:rPr lang="hu-HU" dirty="0">
                <a:solidFill>
                  <a:srgbClr val="FF0000"/>
                </a:solidFill>
              </a:rPr>
              <a:t>k</a:t>
            </a:r>
            <a:r>
              <a:rPr lang="en-US" dirty="0" err="1" smtClean="0">
                <a:solidFill>
                  <a:srgbClr val="FF0000"/>
                </a:solidFill>
              </a:rPr>
              <a:t>vadratikus</a:t>
            </a:r>
            <a:r>
              <a:rPr lang="en-US" dirty="0" smtClean="0">
                <a:solidFill>
                  <a:srgbClr val="FF0000"/>
                </a:solidFill>
              </a:rPr>
              <a:t> </a:t>
            </a:r>
            <a:r>
              <a:rPr lang="hu-HU" dirty="0" smtClean="0">
                <a:solidFill>
                  <a:srgbClr val="FF0000"/>
                </a:solidFill>
              </a:rPr>
              <a:t>felületek</a:t>
            </a:r>
            <a:endParaRPr lang="hu-HU" dirty="0">
              <a:solidFill>
                <a:srgbClr val="FF0000"/>
              </a:solidFill>
            </a:endParaRPr>
          </a:p>
        </p:txBody>
      </p:sp>
      <mc:AlternateContent xmlns:mc="http://schemas.openxmlformats.org/markup-compatibility/2006" xmlns:a14="http://schemas.microsoft.com/office/drawing/2010/main">
        <mc:Choice Requires="a14">
          <p:sp>
            <p:nvSpPr>
              <p:cNvPr id="4" name="Szövegdoboz 2"/>
              <p:cNvSpPr txBox="1">
                <a:spLocks noChangeArrowheads="1"/>
              </p:cNvSpPr>
              <p:nvPr/>
            </p:nvSpPr>
            <p:spPr bwMode="auto">
              <a:xfrm>
                <a:off x="70868" y="897564"/>
                <a:ext cx="8965628" cy="15784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342900" indent="-342900" algn="l">
                  <a:spcAft>
                    <a:spcPts val="1800"/>
                  </a:spcAft>
                  <a:buFont typeface="Arial" panose="020B0604020202020204" pitchFamily="34" charset="0"/>
                  <a:buChar char="•"/>
                </a:pPr>
                <a:r>
                  <a:rPr lang="hu-HU" altLang="hu-HU" sz="2000" b="1" u="sng" dirty="0" smtClean="0">
                    <a:solidFill>
                      <a:schemeClr val="tx1"/>
                    </a:solidFill>
                    <a:latin typeface="+mn-lt"/>
                  </a:rPr>
                  <a:t>Gömb</a:t>
                </a:r>
                <a:r>
                  <a:rPr lang="en-US" altLang="hu-HU" sz="2000" b="1" u="sng" dirty="0" smtClean="0">
                    <a:solidFill>
                      <a:schemeClr val="tx1"/>
                    </a:solidFill>
                    <a:latin typeface="+mn-lt"/>
                  </a:rPr>
                  <a:t>: </a:t>
                </a:r>
                <a:r>
                  <a:rPr lang="hu-HU" altLang="en-US" sz="2000" dirty="0" smtClean="0">
                    <a:solidFill>
                      <a:schemeClr val="tx1"/>
                    </a:solidFill>
                    <a:latin typeface="+mn-lt"/>
                  </a:rPr>
                  <a:t>Azon </a:t>
                </a:r>
                <a14:m>
                  <m:oMath xmlns:m="http://schemas.openxmlformats.org/officeDocument/2006/math">
                    <m:r>
                      <a:rPr lang="en-US" altLang="hu-HU" sz="2000" b="1" i="1" smtClean="0">
                        <a:solidFill>
                          <a:schemeClr val="tx1"/>
                        </a:solidFill>
                        <a:latin typeface="Cambria Math"/>
                        <a:ea typeface="Cambria Math"/>
                        <a:cs typeface="Times New Roman" panose="02020603050405020304" pitchFamily="18" charset="0"/>
                      </a:rPr>
                      <m:t>𝒓</m:t>
                    </m:r>
                    <m:r>
                      <a:rPr lang="en-US" altLang="hu-HU" sz="2000" b="1" i="1">
                        <a:solidFill>
                          <a:schemeClr val="tx1"/>
                        </a:solidFill>
                        <a:latin typeface="Cambria Math"/>
                        <a:ea typeface="Cambria Math"/>
                        <a:cs typeface="Times New Roman" panose="02020603050405020304" pitchFamily="18" charset="0"/>
                      </a:rPr>
                      <m:t>(</m:t>
                    </m:r>
                    <m:r>
                      <a:rPr lang="en-US" altLang="hu-HU" sz="2000" i="1">
                        <a:solidFill>
                          <a:schemeClr val="tx1"/>
                        </a:solidFill>
                        <a:latin typeface="Cambria Math"/>
                        <a:cs typeface="Times New Roman" panose="02020603050405020304" pitchFamily="18" charset="0"/>
                      </a:rPr>
                      <m:t>𝑥</m:t>
                    </m:r>
                    <m:r>
                      <a:rPr lang="en-US" altLang="hu-HU" sz="2000" b="0" i="0" smtClean="0">
                        <a:solidFill>
                          <a:schemeClr val="tx1"/>
                        </a:solidFill>
                        <a:latin typeface="Cambria Math" panose="02040503050406030204" pitchFamily="18" charset="0"/>
                        <a:cs typeface="Times New Roman" panose="02020603050405020304" pitchFamily="18" charset="0"/>
                      </a:rPr>
                      <m:t>,</m:t>
                    </m:r>
                    <m:r>
                      <a:rPr lang="en-US" altLang="hu-HU" sz="2000" i="1">
                        <a:solidFill>
                          <a:schemeClr val="tx1"/>
                        </a:solidFill>
                        <a:latin typeface="Cambria Math"/>
                        <a:cs typeface="Times New Roman" panose="02020603050405020304" pitchFamily="18" charset="0"/>
                      </a:rPr>
                      <m:t>𝑦</m:t>
                    </m:r>
                    <m:r>
                      <a:rPr lang="en-US" altLang="hu-HU" sz="2000" b="0" i="1" smtClean="0">
                        <a:solidFill>
                          <a:schemeClr val="tx1"/>
                        </a:solidFill>
                        <a:latin typeface="Cambria Math" panose="02040503050406030204" pitchFamily="18" charset="0"/>
                        <a:cs typeface="Times New Roman" panose="02020603050405020304" pitchFamily="18" charset="0"/>
                      </a:rPr>
                      <m:t>,</m:t>
                    </m:r>
                    <m:r>
                      <a:rPr lang="en-US" altLang="hu-HU" sz="2000" b="0" i="1" smtClean="0">
                        <a:solidFill>
                          <a:schemeClr val="tx1"/>
                        </a:solidFill>
                        <a:latin typeface="Cambria Math" panose="02040503050406030204" pitchFamily="18" charset="0"/>
                        <a:cs typeface="Times New Roman" panose="02020603050405020304" pitchFamily="18" charset="0"/>
                      </a:rPr>
                      <m:t>𝑧</m:t>
                    </m:r>
                  </m:oMath>
                </a14:m>
                <a:r>
                  <a:rPr lang="en-US" altLang="en-US" sz="2000" dirty="0">
                    <a:solidFill>
                      <a:schemeClr val="tx1"/>
                    </a:solidFill>
                    <a:cs typeface="Times New Roman" panose="02020603050405020304" pitchFamily="18" charset="0"/>
                  </a:rPr>
                  <a:t>)</a:t>
                </a:r>
                <a:r>
                  <a:rPr lang="en-US" altLang="en-US" sz="2000" dirty="0">
                    <a:solidFill>
                      <a:schemeClr val="tx1"/>
                    </a:solidFill>
                    <a:latin typeface="+mn-lt"/>
                  </a:rPr>
                  <a:t> </a:t>
                </a:r>
                <a:r>
                  <a:rPr lang="hu-HU" altLang="en-US" sz="2000" dirty="0">
                    <a:solidFill>
                      <a:schemeClr val="tx1"/>
                    </a:solidFill>
                    <a:latin typeface="+mn-lt"/>
                  </a:rPr>
                  <a:t>pontok mértani helye, amelyek a </a:t>
                </a:r>
                <a14:m>
                  <m:oMath xmlns:m="http://schemas.openxmlformats.org/officeDocument/2006/math">
                    <m:r>
                      <a:rPr lang="en-US" altLang="hu-HU" sz="2000" b="1" i="1">
                        <a:solidFill>
                          <a:schemeClr val="tx1"/>
                        </a:solidFill>
                        <a:latin typeface="Cambria Math"/>
                        <a:ea typeface="Cambria Math"/>
                        <a:cs typeface="Times New Roman" panose="02020603050405020304" pitchFamily="18" charset="0"/>
                      </a:rPr>
                      <m:t>𝒄</m:t>
                    </m:r>
                    <m:r>
                      <a:rPr lang="en-US" altLang="hu-HU" sz="2000" b="1" i="1" smtClean="0">
                        <a:solidFill>
                          <a:schemeClr val="tx1"/>
                        </a:solidFill>
                        <a:latin typeface="Cambria Math"/>
                        <a:ea typeface="Cambria Math"/>
                        <a:cs typeface="Times New Roman" panose="02020603050405020304" pitchFamily="18" charset="0"/>
                      </a:rPr>
                      <m:t>(</m:t>
                    </m:r>
                    <m:sSub>
                      <m:sSubPr>
                        <m:ctrlPr>
                          <a:rPr lang="en-US" altLang="hu-HU" sz="2000" i="1">
                            <a:solidFill>
                              <a:schemeClr val="tx1"/>
                            </a:solidFill>
                            <a:latin typeface="Cambria Math"/>
                            <a:cs typeface="Times New Roman" panose="02020603050405020304" pitchFamily="18" charset="0"/>
                            <a:sym typeface="Symbol" pitchFamily="18" charset="2"/>
                          </a:rPr>
                        </m:ctrlPr>
                      </m:sSubPr>
                      <m:e>
                        <m:r>
                          <a:rPr lang="en-US" altLang="hu-HU" sz="2000" i="1">
                            <a:solidFill>
                              <a:schemeClr val="tx1"/>
                            </a:solidFill>
                            <a:latin typeface="Cambria Math"/>
                            <a:cs typeface="Times New Roman" panose="02020603050405020304" pitchFamily="18" charset="0"/>
                            <a:sym typeface="Symbol" pitchFamily="18" charset="2"/>
                          </a:rPr>
                          <m:t>𝑐</m:t>
                        </m:r>
                      </m:e>
                      <m:sub>
                        <m:r>
                          <a:rPr lang="en-US" altLang="hu-HU" sz="2000" i="1">
                            <a:solidFill>
                              <a:schemeClr val="tx1"/>
                            </a:solidFill>
                            <a:latin typeface="Cambria Math"/>
                            <a:cs typeface="Times New Roman" panose="02020603050405020304" pitchFamily="18" charset="0"/>
                            <a:sym typeface="Symbol" pitchFamily="18" charset="2"/>
                          </a:rPr>
                          <m:t>𝑥</m:t>
                        </m:r>
                      </m:sub>
                    </m:sSub>
                  </m:oMath>
                </a14:m>
                <a:r>
                  <a:rPr lang="en-US" altLang="en-US" sz="2000" dirty="0" smtClean="0">
                    <a:solidFill>
                      <a:schemeClr val="tx1"/>
                    </a:solidFill>
                    <a:latin typeface="+mn-lt"/>
                    <a:cs typeface="Times New Roman" panose="02020603050405020304" pitchFamily="18" charset="0"/>
                  </a:rPr>
                  <a:t>,</a:t>
                </a:r>
                <a14:m>
                  <m:oMath xmlns:m="http://schemas.openxmlformats.org/officeDocument/2006/math">
                    <m:sSub>
                      <m:sSubPr>
                        <m:ctrlPr>
                          <a:rPr lang="en-US" altLang="hu-HU" sz="2000" i="1">
                            <a:solidFill>
                              <a:schemeClr val="tx1"/>
                            </a:solidFill>
                            <a:latin typeface="Cambria Math"/>
                            <a:cs typeface="Times New Roman" panose="02020603050405020304" pitchFamily="18" charset="0"/>
                            <a:sym typeface="Symbol" pitchFamily="18" charset="2"/>
                          </a:rPr>
                        </m:ctrlPr>
                      </m:sSubPr>
                      <m:e>
                        <m:r>
                          <a:rPr lang="en-US" altLang="hu-HU" sz="2000" i="1">
                            <a:solidFill>
                              <a:schemeClr val="tx1"/>
                            </a:solidFill>
                            <a:latin typeface="Cambria Math"/>
                            <a:cs typeface="Times New Roman" panose="02020603050405020304" pitchFamily="18" charset="0"/>
                            <a:sym typeface="Symbol" pitchFamily="18" charset="2"/>
                          </a:rPr>
                          <m:t>𝑐</m:t>
                        </m:r>
                      </m:e>
                      <m:sub>
                        <m:r>
                          <a:rPr lang="en-US" altLang="hu-HU" sz="2000" i="1">
                            <a:solidFill>
                              <a:schemeClr val="tx1"/>
                            </a:solidFill>
                            <a:latin typeface="Cambria Math"/>
                            <a:cs typeface="Times New Roman" panose="02020603050405020304" pitchFamily="18" charset="0"/>
                            <a:sym typeface="Symbol" pitchFamily="18" charset="2"/>
                          </a:rPr>
                          <m:t>𝑦</m:t>
                        </m:r>
                      </m:sub>
                    </m:sSub>
                    <m:sSub>
                      <m:sSubPr>
                        <m:ctrlPr>
                          <a:rPr lang="en-US" altLang="hu-HU" sz="2000" i="1">
                            <a:latin typeface="Cambria Math"/>
                            <a:cs typeface="Times New Roman" panose="02020603050405020304" pitchFamily="18" charset="0"/>
                            <a:sym typeface="Symbol" pitchFamily="18" charset="2"/>
                          </a:rPr>
                        </m:ctrlPr>
                      </m:sSubPr>
                      <m:e>
                        <m:r>
                          <a:rPr lang="en-US" altLang="hu-HU" sz="2000" b="0" i="1" smtClean="0">
                            <a:latin typeface="Cambria Math" panose="02040503050406030204" pitchFamily="18" charset="0"/>
                            <a:cs typeface="Times New Roman" panose="02020603050405020304" pitchFamily="18" charset="0"/>
                            <a:sym typeface="Symbol" pitchFamily="18" charset="2"/>
                          </a:rPr>
                          <m:t>,</m:t>
                        </m:r>
                        <m:r>
                          <a:rPr lang="en-US" altLang="hu-HU" sz="2000" i="1">
                            <a:latin typeface="Cambria Math"/>
                            <a:cs typeface="Times New Roman" panose="02020603050405020304" pitchFamily="18" charset="0"/>
                            <a:sym typeface="Symbol" pitchFamily="18" charset="2"/>
                          </a:rPr>
                          <m:t>𝑐</m:t>
                        </m:r>
                      </m:e>
                      <m:sub>
                        <m:r>
                          <a:rPr lang="en-US" altLang="hu-HU" sz="2000" b="0" i="1" smtClean="0">
                            <a:latin typeface="Cambria Math" panose="02040503050406030204" pitchFamily="18" charset="0"/>
                            <a:cs typeface="Times New Roman" panose="02020603050405020304" pitchFamily="18" charset="0"/>
                            <a:sym typeface="Symbol" pitchFamily="18" charset="2"/>
                          </a:rPr>
                          <m:t>𝑧</m:t>
                        </m:r>
                      </m:sub>
                    </m:sSub>
                  </m:oMath>
                </a14:m>
                <a:r>
                  <a:rPr lang="en-US" altLang="en-US" sz="2000" dirty="0" smtClean="0">
                    <a:solidFill>
                      <a:schemeClr val="tx1"/>
                    </a:solidFill>
                    <a:latin typeface="+mn-lt"/>
                    <a:cs typeface="Times New Roman" panose="02020603050405020304" pitchFamily="18" charset="0"/>
                  </a:rPr>
                  <a:t>)</a:t>
                </a:r>
                <a:r>
                  <a:rPr lang="en-US" altLang="en-US" sz="2000" dirty="0">
                    <a:solidFill>
                      <a:schemeClr val="tx1"/>
                    </a:solidFill>
                    <a:latin typeface="+mn-lt"/>
                    <a:cs typeface="Times New Roman" panose="02020603050405020304" pitchFamily="18" charset="0"/>
                  </a:rPr>
                  <a:t> </a:t>
                </a:r>
                <a:r>
                  <a:rPr lang="hu-HU" altLang="en-US" sz="2000" dirty="0">
                    <a:solidFill>
                      <a:schemeClr val="tx1"/>
                    </a:solidFill>
                    <a:latin typeface="+mn-lt"/>
                  </a:rPr>
                  <a:t>középponttól </a:t>
                </a:r>
                <a14:m>
                  <m:oMath xmlns:m="http://schemas.openxmlformats.org/officeDocument/2006/math">
                    <m:r>
                      <a:rPr lang="en-US" altLang="hu-HU" sz="2000" i="1">
                        <a:solidFill>
                          <a:schemeClr val="tx1"/>
                        </a:solidFill>
                        <a:latin typeface="Cambria Math"/>
                        <a:cs typeface="Times New Roman" panose="02020603050405020304" pitchFamily="18" charset="0"/>
                      </a:rPr>
                      <m:t>𝑅</m:t>
                    </m:r>
                  </m:oMath>
                </a14:m>
                <a:r>
                  <a:rPr lang="hu-HU" altLang="en-US" sz="2000" dirty="0">
                    <a:solidFill>
                      <a:schemeClr val="tx1"/>
                    </a:solidFill>
                    <a:latin typeface="+mn-lt"/>
                  </a:rPr>
                  <a:t> távolságra vannak</a:t>
                </a:r>
                <a:r>
                  <a:rPr lang="hu-HU" altLang="en-US" sz="2000" dirty="0" smtClean="0">
                    <a:solidFill>
                      <a:schemeClr val="tx1"/>
                    </a:solidFill>
                    <a:latin typeface="+mn-lt"/>
                  </a:rPr>
                  <a:t>:</a:t>
                </a:r>
                <a:r>
                  <a:rPr lang="en-US" altLang="en-US" sz="2000" dirty="0">
                    <a:solidFill>
                      <a:schemeClr val="tx1"/>
                    </a:solidFill>
                    <a:latin typeface="+mn-lt"/>
                  </a:rPr>
                  <a:t> </a:t>
                </a:r>
                <a:r>
                  <a:rPr lang="en-US" altLang="en-US" sz="2000" dirty="0" smtClean="0">
                    <a:solidFill>
                      <a:schemeClr val="tx1"/>
                    </a:solidFill>
                    <a:latin typeface="+mn-lt"/>
                  </a:rPr>
                  <a:t> </a:t>
                </a:r>
                <a14:m>
                  <m:oMath xmlns:m="http://schemas.openxmlformats.org/officeDocument/2006/math">
                    <m:d>
                      <m:dPr>
                        <m:begChr m:val="|"/>
                        <m:endChr m:val="|"/>
                        <m:ctrlPr>
                          <a:rPr lang="hu-HU" altLang="hu-HU" sz="2000" i="1">
                            <a:solidFill>
                              <a:schemeClr val="tx1"/>
                            </a:solidFill>
                            <a:latin typeface="Cambria Math"/>
                            <a:cs typeface="Times New Roman" panose="02020603050405020304" pitchFamily="18" charset="0"/>
                          </a:rPr>
                        </m:ctrlPr>
                      </m:dPr>
                      <m:e>
                        <m:r>
                          <a:rPr lang="en-US" altLang="hu-HU" sz="2000" b="1" i="1" smtClean="0">
                            <a:solidFill>
                              <a:schemeClr val="tx1"/>
                            </a:solidFill>
                            <a:latin typeface="Cambria Math"/>
                            <a:ea typeface="Cambria Math"/>
                            <a:cs typeface="Times New Roman" panose="02020603050405020304" pitchFamily="18" charset="0"/>
                          </a:rPr>
                          <m:t>𝒓</m:t>
                        </m:r>
                        <m:r>
                          <a:rPr lang="en-US" altLang="hu-HU" sz="2000" i="1">
                            <a:solidFill>
                              <a:schemeClr val="tx1"/>
                            </a:solidFill>
                            <a:latin typeface="Cambria Math"/>
                            <a:ea typeface="Cambria Math"/>
                            <a:cs typeface="Times New Roman" panose="02020603050405020304" pitchFamily="18" charset="0"/>
                          </a:rPr>
                          <m:t>−</m:t>
                        </m:r>
                        <m:r>
                          <a:rPr lang="en-US" altLang="hu-HU" sz="2000" b="1" i="1">
                            <a:solidFill>
                              <a:schemeClr val="tx1"/>
                            </a:solidFill>
                            <a:latin typeface="Cambria Math"/>
                            <a:ea typeface="Cambria Math"/>
                            <a:cs typeface="Times New Roman" panose="02020603050405020304" pitchFamily="18" charset="0"/>
                          </a:rPr>
                          <m:t>𝒄</m:t>
                        </m:r>
                      </m:e>
                    </m:d>
                    <m:r>
                      <a:rPr lang="en-US" altLang="hu-HU" sz="2000" b="0" i="1" smtClean="0">
                        <a:solidFill>
                          <a:schemeClr val="tx1"/>
                        </a:solidFill>
                        <a:latin typeface="Cambria Math"/>
                        <a:cs typeface="Times New Roman" panose="02020603050405020304" pitchFamily="18" charset="0"/>
                      </a:rPr>
                      <m:t>=</m:t>
                    </m:r>
                    <m:r>
                      <a:rPr lang="en-US" altLang="hu-HU" sz="2000" i="1">
                        <a:solidFill>
                          <a:schemeClr val="tx1"/>
                        </a:solidFill>
                        <a:latin typeface="Cambria Math"/>
                        <a:cs typeface="Times New Roman" panose="02020603050405020304" pitchFamily="18" charset="0"/>
                      </a:rPr>
                      <m:t>𝑅</m:t>
                    </m:r>
                  </m:oMath>
                </a14:m>
                <a:r>
                  <a:rPr lang="en-US" altLang="en-US" sz="2000" dirty="0" smtClean="0">
                    <a:solidFill>
                      <a:schemeClr val="tx1"/>
                    </a:solidFill>
                    <a:latin typeface="+mn-lt"/>
                    <a:sym typeface="Symbol" pitchFamily="18" charset="2"/>
                  </a:rPr>
                  <a:t>  </a:t>
                </a:r>
                <a:endParaRPr lang="hu-HU" sz="2000" b="1" u="sng" dirty="0" smtClean="0">
                  <a:solidFill>
                    <a:schemeClr val="tx1"/>
                  </a:solidFill>
                  <a:latin typeface="+mn-lt"/>
                </a:endParaRPr>
              </a:p>
              <a:p>
                <a:pPr marL="342900" lvl="0" indent="-342900" algn="l">
                  <a:spcAft>
                    <a:spcPts val="1800"/>
                  </a:spcAft>
                  <a:buFont typeface="Arial" panose="020B0604020202020204" pitchFamily="34" charset="0"/>
                  <a:buChar char="•"/>
                </a:pPr>
                <a:r>
                  <a:rPr lang="hu-HU" altLang="hu-HU" sz="2000" b="1" u="sng" dirty="0" smtClean="0">
                    <a:solidFill>
                      <a:prstClr val="black"/>
                    </a:solidFill>
                    <a:latin typeface="Calibri"/>
                  </a:rPr>
                  <a:t>Henger</a:t>
                </a:r>
                <a:r>
                  <a:rPr lang="en-US" altLang="hu-HU" sz="2000" b="1" u="sng" dirty="0" smtClean="0">
                    <a:solidFill>
                      <a:prstClr val="black"/>
                    </a:solidFill>
                    <a:latin typeface="Calibri"/>
                  </a:rPr>
                  <a:t>: </a:t>
                </a:r>
                <a:r>
                  <a:rPr lang="hu-HU" altLang="en-US" sz="2000" dirty="0">
                    <a:solidFill>
                      <a:prstClr val="black"/>
                    </a:solidFill>
                    <a:latin typeface="Calibri"/>
                  </a:rPr>
                  <a:t>Azon </a:t>
                </a:r>
                <a14:m>
                  <m:oMath xmlns:m="http://schemas.openxmlformats.org/officeDocument/2006/math">
                    <m:r>
                      <a:rPr lang="en-US" altLang="hu-HU" sz="2000" b="1" i="1">
                        <a:solidFill>
                          <a:prstClr val="black"/>
                        </a:solidFill>
                        <a:latin typeface="Cambria Math"/>
                        <a:ea typeface="Cambria Math"/>
                        <a:cs typeface="Times New Roman" panose="02020603050405020304" pitchFamily="18" charset="0"/>
                      </a:rPr>
                      <m:t>𝒓</m:t>
                    </m:r>
                  </m:oMath>
                </a14:m>
                <a:r>
                  <a:rPr lang="en-US" altLang="en-US" sz="2000" dirty="0">
                    <a:solidFill>
                      <a:prstClr val="black"/>
                    </a:solidFill>
                    <a:latin typeface="Calibri"/>
                  </a:rPr>
                  <a:t> </a:t>
                </a:r>
                <a:r>
                  <a:rPr lang="hu-HU" altLang="en-US" sz="2000" dirty="0" smtClean="0">
                    <a:solidFill>
                      <a:prstClr val="black"/>
                    </a:solidFill>
                    <a:latin typeface="Calibri"/>
                  </a:rPr>
                  <a:t>pontok, </a:t>
                </a:r>
                <a:r>
                  <a:rPr lang="hu-HU" altLang="en-US" sz="2000" dirty="0">
                    <a:solidFill>
                      <a:prstClr val="black"/>
                    </a:solidFill>
                    <a:latin typeface="Calibri"/>
                  </a:rPr>
                  <a:t>amelyek </a:t>
                </a:r>
                <a:r>
                  <a:rPr lang="hu-HU" altLang="en-US" sz="2000" dirty="0" smtClean="0">
                    <a:solidFill>
                      <a:prstClr val="black"/>
                    </a:solidFill>
                    <a:latin typeface="Calibri"/>
                  </a:rPr>
                  <a:t>a </a:t>
                </a:r>
                <a14:m>
                  <m:oMath xmlns:m="http://schemas.openxmlformats.org/officeDocument/2006/math">
                    <m:sSup>
                      <m:sSupPr>
                        <m:ctrlPr>
                          <a:rPr lang="en-US" sz="2000" i="1">
                            <a:latin typeface="Cambria Math"/>
                          </a:rPr>
                        </m:ctrlPr>
                      </m:sSupPr>
                      <m:e>
                        <m:r>
                          <a:rPr lang="hu-HU" sz="2000" b="1" i="1" smtClean="0">
                            <a:latin typeface="Cambria Math"/>
                          </a:rPr>
                          <m:t>𝒗</m:t>
                        </m:r>
                      </m:e>
                      <m:sup>
                        <m:r>
                          <a:rPr lang="en-US" sz="2000" i="1">
                            <a:latin typeface="Cambria Math"/>
                          </a:rPr>
                          <m:t>0</m:t>
                        </m:r>
                      </m:sup>
                    </m:sSup>
                  </m:oMath>
                </a14:m>
                <a:r>
                  <a:rPr lang="hu-HU" altLang="en-US" sz="2000" dirty="0" smtClean="0">
                    <a:latin typeface="Calibri"/>
                  </a:rPr>
                  <a:t> irányvektorú </a:t>
                </a:r>
                <a:r>
                  <a:rPr lang="hu-HU" altLang="en-US" sz="2000" dirty="0">
                    <a:latin typeface="Calibri"/>
                  </a:rPr>
                  <a:t>és </a:t>
                </a:r>
                <a14:m>
                  <m:oMath xmlns:m="http://schemas.openxmlformats.org/officeDocument/2006/math">
                    <m:r>
                      <a:rPr lang="en-US" sz="2000" b="1" i="1">
                        <a:latin typeface="Cambria Math"/>
                      </a:rPr>
                      <m:t>𝒑</m:t>
                    </m:r>
                    <m:r>
                      <a:rPr lang="en-US" sz="2000" b="1" i="1">
                        <a:latin typeface="Cambria Math"/>
                      </a:rPr>
                      <m:t> </m:t>
                    </m:r>
                  </m:oMath>
                </a14:m>
                <a:r>
                  <a:rPr lang="hu-HU" altLang="en-US" sz="2000" dirty="0">
                    <a:latin typeface="Calibri"/>
                  </a:rPr>
                  <a:t>helyvektorú egyenestől mért </a:t>
                </a:r>
                <a:r>
                  <a:rPr lang="hu-HU" altLang="en-US" sz="2000" dirty="0" smtClean="0">
                    <a:latin typeface="Calibri"/>
                  </a:rPr>
                  <a:t>távolsága </a:t>
                </a:r>
                <a14:m>
                  <m:oMath xmlns:m="http://schemas.openxmlformats.org/officeDocument/2006/math">
                    <m:r>
                      <a:rPr lang="en-US" altLang="hu-HU" sz="2000" i="1">
                        <a:latin typeface="Cambria Math"/>
                        <a:cs typeface="Times New Roman" panose="02020603050405020304" pitchFamily="18" charset="0"/>
                      </a:rPr>
                      <m:t>𝑅</m:t>
                    </m:r>
                  </m:oMath>
                </a14:m>
                <a:r>
                  <a:rPr lang="hu-HU" altLang="en-US" sz="2000" dirty="0" smtClean="0">
                    <a:solidFill>
                      <a:prstClr val="black"/>
                    </a:solidFill>
                    <a:latin typeface="Calibri"/>
                  </a:rPr>
                  <a:t>:  </a:t>
                </a:r>
                <a14:m>
                  <m:oMath xmlns:m="http://schemas.openxmlformats.org/officeDocument/2006/math">
                    <m:d>
                      <m:dPr>
                        <m:begChr m:val="|"/>
                        <m:endChr m:val="|"/>
                        <m:ctrlPr>
                          <a:rPr lang="hu-HU" altLang="hu-HU" sz="2000" i="1">
                            <a:solidFill>
                              <a:prstClr val="black"/>
                            </a:solidFill>
                            <a:latin typeface="Cambria Math"/>
                            <a:cs typeface="Times New Roman" panose="02020603050405020304" pitchFamily="18" charset="0"/>
                          </a:rPr>
                        </m:ctrlPr>
                      </m:dPr>
                      <m:e>
                        <m:r>
                          <a:rPr lang="en-US" altLang="hu-HU" sz="2000" b="1" i="1">
                            <a:solidFill>
                              <a:prstClr val="black"/>
                            </a:solidFill>
                            <a:latin typeface="Cambria Math"/>
                            <a:ea typeface="Cambria Math"/>
                            <a:cs typeface="Times New Roman" panose="02020603050405020304" pitchFamily="18" charset="0"/>
                          </a:rPr>
                          <m:t>𝒓</m:t>
                        </m:r>
                        <m:r>
                          <a:rPr lang="hu-HU" altLang="hu-HU" sz="2000" b="1" i="1">
                            <a:solidFill>
                              <a:prstClr val="black"/>
                            </a:solidFill>
                            <a:latin typeface="Cambria Math"/>
                            <a:ea typeface="Cambria Math"/>
                            <a:cs typeface="Times New Roman" panose="02020603050405020304" pitchFamily="18" charset="0"/>
                          </a:rPr>
                          <m:t>−</m:t>
                        </m:r>
                        <m:r>
                          <a:rPr lang="hu-HU" altLang="hu-HU" sz="2000" b="1" i="1">
                            <a:solidFill>
                              <a:prstClr val="black"/>
                            </a:solidFill>
                            <a:latin typeface="Cambria Math"/>
                            <a:ea typeface="Cambria Math"/>
                            <a:cs typeface="Times New Roman" panose="02020603050405020304" pitchFamily="18" charset="0"/>
                          </a:rPr>
                          <m:t>𝒑</m:t>
                        </m:r>
                        <m:r>
                          <a:rPr lang="en-US" altLang="hu-HU" sz="2000" i="1">
                            <a:solidFill>
                              <a:prstClr val="black"/>
                            </a:solidFill>
                            <a:latin typeface="Cambria Math"/>
                            <a:ea typeface="Cambria Math"/>
                            <a:cs typeface="Times New Roman" panose="02020603050405020304" pitchFamily="18" charset="0"/>
                          </a:rPr>
                          <m:t>−</m:t>
                        </m:r>
                        <m:sSup>
                          <m:sSupPr>
                            <m:ctrlPr>
                              <a:rPr lang="en-US" sz="2000" i="1">
                                <a:latin typeface="Cambria Math"/>
                              </a:rPr>
                            </m:ctrlPr>
                          </m:sSupPr>
                          <m:e>
                            <m:r>
                              <a:rPr lang="hu-HU" sz="2000" b="1" i="1">
                                <a:latin typeface="Cambria Math"/>
                              </a:rPr>
                              <m:t>𝒗</m:t>
                            </m:r>
                          </m:e>
                          <m:sup>
                            <m:r>
                              <a:rPr lang="en-US" sz="2000" i="1">
                                <a:latin typeface="Cambria Math"/>
                              </a:rPr>
                              <m:t>0</m:t>
                            </m:r>
                          </m:sup>
                        </m:sSup>
                        <m:r>
                          <a:rPr lang="hu-HU" sz="2000" i="1">
                            <a:latin typeface="Cambria Math"/>
                          </a:rPr>
                          <m:t>(</m:t>
                        </m:r>
                        <m:sSup>
                          <m:sSupPr>
                            <m:ctrlPr>
                              <a:rPr lang="en-US" sz="2000" i="1">
                                <a:latin typeface="Cambria Math"/>
                              </a:rPr>
                            </m:ctrlPr>
                          </m:sSupPr>
                          <m:e>
                            <m:d>
                              <m:dPr>
                                <m:ctrlPr>
                                  <a:rPr lang="hu-HU" sz="2000" b="1" i="1">
                                    <a:latin typeface="Cambria Math"/>
                                  </a:rPr>
                                </m:ctrlPr>
                              </m:dPr>
                              <m:e>
                                <m:r>
                                  <a:rPr lang="hu-HU" sz="2000" b="1" i="1">
                                    <a:latin typeface="Cambria Math"/>
                                  </a:rPr>
                                  <m:t>𝒓</m:t>
                                </m:r>
                                <m:r>
                                  <a:rPr lang="hu-HU" sz="2000" b="1" i="1">
                                    <a:latin typeface="Cambria Math"/>
                                  </a:rPr>
                                  <m:t>−</m:t>
                                </m:r>
                                <m:r>
                                  <a:rPr lang="hu-HU" sz="2000" b="1" i="1">
                                    <a:latin typeface="Cambria Math"/>
                                  </a:rPr>
                                  <m:t>𝒑</m:t>
                                </m:r>
                              </m:e>
                            </m:d>
                            <m:r>
                              <a:rPr lang="en-US" sz="2000" b="1" i="1">
                                <a:latin typeface="Cambria Math"/>
                                <a:ea typeface="Cambria Math"/>
                              </a:rPr>
                              <m:t>∙</m:t>
                            </m:r>
                            <m:r>
                              <a:rPr lang="hu-HU" sz="2000" b="1" i="1">
                                <a:latin typeface="Cambria Math"/>
                              </a:rPr>
                              <m:t>𝒗</m:t>
                            </m:r>
                          </m:e>
                          <m:sup>
                            <m:r>
                              <a:rPr lang="en-US" sz="2000" i="1">
                                <a:latin typeface="Cambria Math"/>
                              </a:rPr>
                              <m:t>0</m:t>
                            </m:r>
                          </m:sup>
                        </m:sSup>
                        <m:r>
                          <a:rPr lang="hu-HU" sz="2000" i="1">
                            <a:latin typeface="Cambria Math"/>
                          </a:rPr>
                          <m:t>)</m:t>
                        </m:r>
                        <m:r>
                          <a:rPr lang="en-US" altLang="hu-HU" sz="2000" i="1">
                            <a:solidFill>
                              <a:prstClr val="black"/>
                            </a:solidFill>
                            <a:latin typeface="Cambria Math"/>
                            <a:ea typeface="Cambria Math"/>
                            <a:cs typeface="Times New Roman" panose="02020603050405020304" pitchFamily="18" charset="0"/>
                          </a:rPr>
                          <m:t> </m:t>
                        </m:r>
                      </m:e>
                    </m:d>
                    <m:r>
                      <a:rPr lang="en-US" altLang="hu-HU" sz="2000" i="1">
                        <a:solidFill>
                          <a:prstClr val="black"/>
                        </a:solidFill>
                        <a:latin typeface="Cambria Math"/>
                        <a:cs typeface="Times New Roman" panose="02020603050405020304" pitchFamily="18" charset="0"/>
                      </a:rPr>
                      <m:t>=</m:t>
                    </m:r>
                    <m:r>
                      <a:rPr lang="en-US" altLang="hu-HU" sz="2000" i="1">
                        <a:solidFill>
                          <a:prstClr val="black"/>
                        </a:solidFill>
                        <a:latin typeface="Cambria Math"/>
                        <a:cs typeface="Times New Roman" panose="02020603050405020304" pitchFamily="18" charset="0"/>
                      </a:rPr>
                      <m:t>𝑅</m:t>
                    </m:r>
                  </m:oMath>
                </a14:m>
                <a:r>
                  <a:rPr lang="en-US" altLang="en-US" sz="2000" dirty="0">
                    <a:solidFill>
                      <a:prstClr val="black"/>
                    </a:solidFill>
                    <a:latin typeface="Calibri"/>
                    <a:sym typeface="Symbol" pitchFamily="18" charset="2"/>
                  </a:rPr>
                  <a:t>  </a:t>
                </a:r>
                <a:endParaRPr lang="hu-HU" altLang="en-US" sz="2000" dirty="0">
                  <a:solidFill>
                    <a:prstClr val="black"/>
                  </a:solidFill>
                  <a:latin typeface="Calibri"/>
                  <a:sym typeface="Symbol" pitchFamily="18" charset="2"/>
                </a:endParaRPr>
              </a:p>
            </p:txBody>
          </p:sp>
        </mc:Choice>
        <mc:Fallback xmlns="">
          <p:sp>
            <p:nvSpPr>
              <p:cNvPr id="4" name="Szövegdoboz 2"/>
              <p:cNvSpPr txBox="1">
                <a:spLocks noRot="1" noChangeAspect="1" noMove="1" noResize="1" noEditPoints="1" noAdjustHandles="1" noChangeArrowheads="1" noChangeShapeType="1" noTextEdit="1"/>
              </p:cNvSpPr>
              <p:nvPr/>
            </p:nvSpPr>
            <p:spPr bwMode="auto">
              <a:xfrm>
                <a:off x="70868" y="897564"/>
                <a:ext cx="8965628" cy="1578445"/>
              </a:xfrm>
              <a:prstGeom prst="rect">
                <a:avLst/>
              </a:prstGeom>
              <a:blipFill>
                <a:blip r:embed="rId2"/>
                <a:stretch>
                  <a:fillRect l="-612" t="-1931" r="-204" b="-617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spTree>
    <p:extLst>
      <p:ext uri="{BB962C8B-B14F-4D97-AF65-F5344CB8AC3E}">
        <p14:creationId xmlns:p14="http://schemas.microsoft.com/office/powerpoint/2010/main" val="221209105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p:cNvSpPr>
            <a:spLocks noGrp="1"/>
          </p:cNvSpPr>
          <p:nvPr>
            <p:ph type="title"/>
          </p:nvPr>
        </p:nvSpPr>
        <p:spPr>
          <a:xfrm>
            <a:off x="685800" y="86916"/>
            <a:ext cx="7772400" cy="857250"/>
          </a:xfrm>
        </p:spPr>
        <p:txBody>
          <a:bodyPr/>
          <a:lstStyle/>
          <a:p>
            <a:pPr>
              <a:defRPr/>
            </a:pPr>
            <a:r>
              <a:rPr lang="hu-HU" dirty="0" smtClean="0">
                <a:solidFill>
                  <a:srgbClr val="FF0000"/>
                </a:solidFill>
              </a:rPr>
              <a:t>Implicit </a:t>
            </a:r>
            <a:r>
              <a:rPr lang="hu-HU" dirty="0">
                <a:solidFill>
                  <a:srgbClr val="FF0000"/>
                </a:solidFill>
              </a:rPr>
              <a:t>k</a:t>
            </a:r>
            <a:r>
              <a:rPr lang="en-US" dirty="0" err="1" smtClean="0">
                <a:solidFill>
                  <a:srgbClr val="FF0000"/>
                </a:solidFill>
              </a:rPr>
              <a:t>vadratikus</a:t>
            </a:r>
            <a:r>
              <a:rPr lang="en-US" dirty="0" smtClean="0">
                <a:solidFill>
                  <a:srgbClr val="FF0000"/>
                </a:solidFill>
              </a:rPr>
              <a:t> </a:t>
            </a:r>
            <a:r>
              <a:rPr lang="hu-HU" dirty="0" smtClean="0">
                <a:solidFill>
                  <a:srgbClr val="FF0000"/>
                </a:solidFill>
              </a:rPr>
              <a:t>felületek</a:t>
            </a:r>
            <a:endParaRPr lang="hu-HU" dirty="0">
              <a:solidFill>
                <a:srgbClr val="FF0000"/>
              </a:solidFill>
            </a:endParaRPr>
          </a:p>
        </p:txBody>
      </p:sp>
      <mc:AlternateContent xmlns:mc="http://schemas.openxmlformats.org/markup-compatibility/2006" xmlns:a14="http://schemas.microsoft.com/office/drawing/2010/main">
        <mc:Choice Requires="a14">
          <p:sp>
            <p:nvSpPr>
              <p:cNvPr id="4" name="Szövegdoboz 2"/>
              <p:cNvSpPr txBox="1">
                <a:spLocks noChangeArrowheads="1"/>
              </p:cNvSpPr>
              <p:nvPr/>
            </p:nvSpPr>
            <p:spPr bwMode="auto">
              <a:xfrm>
                <a:off x="70868" y="897564"/>
                <a:ext cx="9073132" cy="15784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342900" indent="-342900" algn="l">
                  <a:spcAft>
                    <a:spcPts val="1800"/>
                  </a:spcAft>
                  <a:buFont typeface="Arial" panose="020B0604020202020204" pitchFamily="34" charset="0"/>
                  <a:buChar char="•"/>
                </a:pPr>
                <a:r>
                  <a:rPr lang="hu-HU" altLang="hu-HU" sz="2000" b="1" u="sng" dirty="0" smtClean="0">
                    <a:solidFill>
                      <a:schemeClr val="tx1"/>
                    </a:solidFill>
                    <a:latin typeface="+mn-lt"/>
                  </a:rPr>
                  <a:t>Gömb</a:t>
                </a:r>
                <a:r>
                  <a:rPr lang="en-US" altLang="hu-HU" sz="2000" b="1" u="sng" dirty="0" smtClean="0">
                    <a:solidFill>
                      <a:schemeClr val="tx1"/>
                    </a:solidFill>
                    <a:latin typeface="+mn-lt"/>
                  </a:rPr>
                  <a:t>: </a:t>
                </a:r>
                <a:r>
                  <a:rPr lang="hu-HU" altLang="en-US" sz="2000" dirty="0" smtClean="0">
                    <a:solidFill>
                      <a:schemeClr val="tx1"/>
                    </a:solidFill>
                    <a:latin typeface="+mn-lt"/>
                  </a:rPr>
                  <a:t>Azon </a:t>
                </a:r>
                <a14:m>
                  <m:oMath xmlns:m="http://schemas.openxmlformats.org/officeDocument/2006/math">
                    <m:r>
                      <a:rPr lang="en-US" altLang="hu-HU" sz="2000" b="1" i="1" smtClean="0">
                        <a:solidFill>
                          <a:schemeClr val="tx1"/>
                        </a:solidFill>
                        <a:latin typeface="Cambria Math"/>
                        <a:ea typeface="Cambria Math"/>
                        <a:cs typeface="Times New Roman" panose="02020603050405020304" pitchFamily="18" charset="0"/>
                      </a:rPr>
                      <m:t>𝒓</m:t>
                    </m:r>
                    <m:r>
                      <a:rPr lang="en-US" altLang="hu-HU" sz="2000" b="1" i="1">
                        <a:solidFill>
                          <a:schemeClr val="tx1"/>
                        </a:solidFill>
                        <a:latin typeface="Cambria Math"/>
                        <a:ea typeface="Cambria Math"/>
                        <a:cs typeface="Times New Roman" panose="02020603050405020304" pitchFamily="18" charset="0"/>
                      </a:rPr>
                      <m:t>(</m:t>
                    </m:r>
                    <m:r>
                      <a:rPr lang="en-US" altLang="hu-HU" sz="2000" i="1">
                        <a:solidFill>
                          <a:schemeClr val="tx1"/>
                        </a:solidFill>
                        <a:latin typeface="Cambria Math"/>
                        <a:cs typeface="Times New Roman" panose="02020603050405020304" pitchFamily="18" charset="0"/>
                      </a:rPr>
                      <m:t>𝑥</m:t>
                    </m:r>
                    <m:r>
                      <a:rPr lang="en-US" altLang="hu-HU" sz="2000" b="0" i="0" smtClean="0">
                        <a:solidFill>
                          <a:schemeClr val="tx1"/>
                        </a:solidFill>
                        <a:latin typeface="Cambria Math" panose="02040503050406030204" pitchFamily="18" charset="0"/>
                        <a:cs typeface="Times New Roman" panose="02020603050405020304" pitchFamily="18" charset="0"/>
                      </a:rPr>
                      <m:t>,</m:t>
                    </m:r>
                    <m:r>
                      <a:rPr lang="en-US" altLang="hu-HU" sz="2000" i="1">
                        <a:solidFill>
                          <a:schemeClr val="tx1"/>
                        </a:solidFill>
                        <a:latin typeface="Cambria Math"/>
                        <a:cs typeface="Times New Roman" panose="02020603050405020304" pitchFamily="18" charset="0"/>
                      </a:rPr>
                      <m:t>𝑦</m:t>
                    </m:r>
                    <m:r>
                      <a:rPr lang="en-US" altLang="hu-HU" sz="2000" b="0" i="1" smtClean="0">
                        <a:solidFill>
                          <a:schemeClr val="tx1"/>
                        </a:solidFill>
                        <a:latin typeface="Cambria Math" panose="02040503050406030204" pitchFamily="18" charset="0"/>
                        <a:cs typeface="Times New Roman" panose="02020603050405020304" pitchFamily="18" charset="0"/>
                      </a:rPr>
                      <m:t>,</m:t>
                    </m:r>
                    <m:r>
                      <a:rPr lang="en-US" altLang="hu-HU" sz="2000" b="0" i="1" smtClean="0">
                        <a:solidFill>
                          <a:schemeClr val="tx1"/>
                        </a:solidFill>
                        <a:latin typeface="Cambria Math" panose="02040503050406030204" pitchFamily="18" charset="0"/>
                        <a:cs typeface="Times New Roman" panose="02020603050405020304" pitchFamily="18" charset="0"/>
                      </a:rPr>
                      <m:t>𝑧</m:t>
                    </m:r>
                  </m:oMath>
                </a14:m>
                <a:r>
                  <a:rPr lang="en-US" altLang="en-US" sz="2000" dirty="0" smtClean="0">
                    <a:solidFill>
                      <a:schemeClr val="tx1"/>
                    </a:solidFill>
                    <a:cs typeface="Times New Roman" panose="02020603050405020304" pitchFamily="18" charset="0"/>
                  </a:rPr>
                  <a:t>)</a:t>
                </a:r>
                <a:r>
                  <a:rPr lang="en-US" altLang="en-US" sz="2000" dirty="0" smtClean="0">
                    <a:solidFill>
                      <a:schemeClr val="tx1"/>
                    </a:solidFill>
                    <a:latin typeface="+mn-lt"/>
                  </a:rPr>
                  <a:t> </a:t>
                </a:r>
                <a:r>
                  <a:rPr lang="hu-HU" altLang="en-US" sz="2000" dirty="0">
                    <a:solidFill>
                      <a:schemeClr val="tx1"/>
                    </a:solidFill>
                    <a:latin typeface="+mn-lt"/>
                  </a:rPr>
                  <a:t>pontok mértani helye, amelyek a </a:t>
                </a:r>
                <a14:m>
                  <m:oMath xmlns:m="http://schemas.openxmlformats.org/officeDocument/2006/math">
                    <m:r>
                      <a:rPr lang="en-US" altLang="hu-HU" sz="2000" b="1" i="1">
                        <a:solidFill>
                          <a:schemeClr val="tx1"/>
                        </a:solidFill>
                        <a:latin typeface="Cambria Math"/>
                        <a:ea typeface="Cambria Math"/>
                        <a:cs typeface="Times New Roman" panose="02020603050405020304" pitchFamily="18" charset="0"/>
                      </a:rPr>
                      <m:t>𝒄</m:t>
                    </m:r>
                    <m:r>
                      <a:rPr lang="en-US" altLang="hu-HU" sz="2000" b="1" i="1" smtClean="0">
                        <a:solidFill>
                          <a:schemeClr val="tx1"/>
                        </a:solidFill>
                        <a:latin typeface="Cambria Math"/>
                        <a:ea typeface="Cambria Math"/>
                        <a:cs typeface="Times New Roman" panose="02020603050405020304" pitchFamily="18" charset="0"/>
                      </a:rPr>
                      <m:t>(</m:t>
                    </m:r>
                    <m:sSub>
                      <m:sSubPr>
                        <m:ctrlPr>
                          <a:rPr lang="en-US" altLang="hu-HU" sz="2000" i="1">
                            <a:solidFill>
                              <a:schemeClr val="tx1"/>
                            </a:solidFill>
                            <a:latin typeface="Cambria Math"/>
                            <a:cs typeface="Times New Roman" panose="02020603050405020304" pitchFamily="18" charset="0"/>
                            <a:sym typeface="Symbol" pitchFamily="18" charset="2"/>
                          </a:rPr>
                        </m:ctrlPr>
                      </m:sSubPr>
                      <m:e>
                        <m:r>
                          <a:rPr lang="en-US" altLang="hu-HU" sz="2000" i="1">
                            <a:solidFill>
                              <a:schemeClr val="tx1"/>
                            </a:solidFill>
                            <a:latin typeface="Cambria Math"/>
                            <a:cs typeface="Times New Roman" panose="02020603050405020304" pitchFamily="18" charset="0"/>
                            <a:sym typeface="Symbol" pitchFamily="18" charset="2"/>
                          </a:rPr>
                          <m:t>𝑐</m:t>
                        </m:r>
                      </m:e>
                      <m:sub>
                        <m:r>
                          <a:rPr lang="en-US" altLang="hu-HU" sz="2000" i="1">
                            <a:solidFill>
                              <a:schemeClr val="tx1"/>
                            </a:solidFill>
                            <a:latin typeface="Cambria Math"/>
                            <a:cs typeface="Times New Roman" panose="02020603050405020304" pitchFamily="18" charset="0"/>
                            <a:sym typeface="Symbol" pitchFamily="18" charset="2"/>
                          </a:rPr>
                          <m:t>𝑥</m:t>
                        </m:r>
                      </m:sub>
                    </m:sSub>
                  </m:oMath>
                </a14:m>
                <a:r>
                  <a:rPr lang="en-US" altLang="en-US" sz="2000" dirty="0" smtClean="0">
                    <a:solidFill>
                      <a:schemeClr val="tx1"/>
                    </a:solidFill>
                    <a:latin typeface="+mn-lt"/>
                    <a:cs typeface="Times New Roman" panose="02020603050405020304" pitchFamily="18" charset="0"/>
                  </a:rPr>
                  <a:t>,</a:t>
                </a:r>
                <a14:m>
                  <m:oMath xmlns:m="http://schemas.openxmlformats.org/officeDocument/2006/math">
                    <m:sSub>
                      <m:sSubPr>
                        <m:ctrlPr>
                          <a:rPr lang="en-US" altLang="hu-HU" sz="2000" i="1">
                            <a:solidFill>
                              <a:schemeClr val="tx1"/>
                            </a:solidFill>
                            <a:latin typeface="Cambria Math"/>
                            <a:cs typeface="Times New Roman" panose="02020603050405020304" pitchFamily="18" charset="0"/>
                            <a:sym typeface="Symbol" pitchFamily="18" charset="2"/>
                          </a:rPr>
                        </m:ctrlPr>
                      </m:sSubPr>
                      <m:e>
                        <m:r>
                          <a:rPr lang="en-US" altLang="hu-HU" sz="2000" i="1">
                            <a:solidFill>
                              <a:schemeClr val="tx1"/>
                            </a:solidFill>
                            <a:latin typeface="Cambria Math"/>
                            <a:cs typeface="Times New Roman" panose="02020603050405020304" pitchFamily="18" charset="0"/>
                            <a:sym typeface="Symbol" pitchFamily="18" charset="2"/>
                          </a:rPr>
                          <m:t>𝑐</m:t>
                        </m:r>
                      </m:e>
                      <m:sub>
                        <m:r>
                          <a:rPr lang="en-US" altLang="hu-HU" sz="2000" i="1">
                            <a:solidFill>
                              <a:schemeClr val="tx1"/>
                            </a:solidFill>
                            <a:latin typeface="Cambria Math"/>
                            <a:cs typeface="Times New Roman" panose="02020603050405020304" pitchFamily="18" charset="0"/>
                            <a:sym typeface="Symbol" pitchFamily="18" charset="2"/>
                          </a:rPr>
                          <m:t>𝑦</m:t>
                        </m:r>
                      </m:sub>
                    </m:sSub>
                    <m:r>
                      <a:rPr lang="en-US" altLang="hu-HU" sz="2000" b="0" i="0" smtClean="0">
                        <a:solidFill>
                          <a:schemeClr val="tx1"/>
                        </a:solidFill>
                        <a:latin typeface="Cambria Math" panose="02040503050406030204" pitchFamily="18" charset="0"/>
                        <a:cs typeface="Times New Roman" panose="02020603050405020304" pitchFamily="18" charset="0"/>
                        <a:sym typeface="Symbol" pitchFamily="18" charset="2"/>
                      </a:rPr>
                      <m:t>,</m:t>
                    </m:r>
                    <m:sSub>
                      <m:sSubPr>
                        <m:ctrlPr>
                          <a:rPr lang="en-US" altLang="hu-HU" sz="2000" i="1">
                            <a:latin typeface="Cambria Math"/>
                            <a:cs typeface="Times New Roman" panose="02020603050405020304" pitchFamily="18" charset="0"/>
                            <a:sym typeface="Symbol" pitchFamily="18" charset="2"/>
                          </a:rPr>
                        </m:ctrlPr>
                      </m:sSubPr>
                      <m:e>
                        <m:r>
                          <a:rPr lang="en-US" altLang="hu-HU" sz="2000" i="1">
                            <a:latin typeface="Cambria Math"/>
                            <a:cs typeface="Times New Roman" panose="02020603050405020304" pitchFamily="18" charset="0"/>
                            <a:sym typeface="Symbol" pitchFamily="18" charset="2"/>
                          </a:rPr>
                          <m:t>𝑐</m:t>
                        </m:r>
                      </m:e>
                      <m:sub>
                        <m:r>
                          <a:rPr lang="en-US" altLang="hu-HU" sz="2000" b="0" i="1" smtClean="0">
                            <a:latin typeface="Cambria Math" panose="02040503050406030204" pitchFamily="18" charset="0"/>
                            <a:cs typeface="Times New Roman" panose="02020603050405020304" pitchFamily="18" charset="0"/>
                            <a:sym typeface="Symbol" pitchFamily="18" charset="2"/>
                          </a:rPr>
                          <m:t>𝑧</m:t>
                        </m:r>
                      </m:sub>
                    </m:sSub>
                  </m:oMath>
                </a14:m>
                <a:r>
                  <a:rPr lang="en-US" altLang="en-US" sz="2000" dirty="0" smtClean="0">
                    <a:solidFill>
                      <a:schemeClr val="tx1"/>
                    </a:solidFill>
                    <a:latin typeface="+mn-lt"/>
                    <a:cs typeface="Times New Roman" panose="02020603050405020304" pitchFamily="18" charset="0"/>
                  </a:rPr>
                  <a:t>)</a:t>
                </a:r>
                <a:r>
                  <a:rPr lang="en-US" altLang="en-US" sz="2000" dirty="0">
                    <a:solidFill>
                      <a:schemeClr val="tx1"/>
                    </a:solidFill>
                    <a:latin typeface="+mn-lt"/>
                    <a:cs typeface="Times New Roman" panose="02020603050405020304" pitchFamily="18" charset="0"/>
                  </a:rPr>
                  <a:t> </a:t>
                </a:r>
                <a:r>
                  <a:rPr lang="hu-HU" altLang="en-US" sz="2000" dirty="0">
                    <a:solidFill>
                      <a:schemeClr val="tx1"/>
                    </a:solidFill>
                    <a:latin typeface="+mn-lt"/>
                  </a:rPr>
                  <a:t>középponttól </a:t>
                </a:r>
                <a14:m>
                  <m:oMath xmlns:m="http://schemas.openxmlformats.org/officeDocument/2006/math">
                    <m:r>
                      <a:rPr lang="en-US" altLang="hu-HU" sz="2000" i="1">
                        <a:solidFill>
                          <a:schemeClr val="tx1"/>
                        </a:solidFill>
                        <a:latin typeface="Cambria Math"/>
                        <a:cs typeface="Times New Roman" panose="02020603050405020304" pitchFamily="18" charset="0"/>
                      </a:rPr>
                      <m:t>𝑅</m:t>
                    </m:r>
                  </m:oMath>
                </a14:m>
                <a:r>
                  <a:rPr lang="hu-HU" altLang="en-US" sz="2000" dirty="0">
                    <a:solidFill>
                      <a:schemeClr val="tx1"/>
                    </a:solidFill>
                    <a:latin typeface="+mn-lt"/>
                  </a:rPr>
                  <a:t> távolságra vannak</a:t>
                </a:r>
                <a:r>
                  <a:rPr lang="hu-HU" altLang="en-US" sz="2000" dirty="0" smtClean="0">
                    <a:solidFill>
                      <a:schemeClr val="tx1"/>
                    </a:solidFill>
                    <a:latin typeface="+mn-lt"/>
                  </a:rPr>
                  <a:t>:</a:t>
                </a:r>
                <a:r>
                  <a:rPr lang="en-US" altLang="en-US" sz="2000" dirty="0">
                    <a:solidFill>
                      <a:schemeClr val="tx1"/>
                    </a:solidFill>
                    <a:latin typeface="+mn-lt"/>
                  </a:rPr>
                  <a:t> </a:t>
                </a:r>
                <a:r>
                  <a:rPr lang="en-US" altLang="en-US" sz="2000" dirty="0" smtClean="0">
                    <a:solidFill>
                      <a:schemeClr val="tx1"/>
                    </a:solidFill>
                    <a:latin typeface="+mn-lt"/>
                  </a:rPr>
                  <a:t> </a:t>
                </a:r>
                <a14:m>
                  <m:oMath xmlns:m="http://schemas.openxmlformats.org/officeDocument/2006/math">
                    <m:d>
                      <m:dPr>
                        <m:begChr m:val="|"/>
                        <m:endChr m:val="|"/>
                        <m:ctrlPr>
                          <a:rPr lang="hu-HU" altLang="hu-HU" sz="2000" i="1">
                            <a:solidFill>
                              <a:schemeClr val="tx1"/>
                            </a:solidFill>
                            <a:latin typeface="Cambria Math"/>
                            <a:cs typeface="Times New Roman" panose="02020603050405020304" pitchFamily="18" charset="0"/>
                          </a:rPr>
                        </m:ctrlPr>
                      </m:dPr>
                      <m:e>
                        <m:r>
                          <a:rPr lang="en-US" altLang="hu-HU" sz="2000" b="1" i="1" smtClean="0">
                            <a:solidFill>
                              <a:schemeClr val="tx1"/>
                            </a:solidFill>
                            <a:latin typeface="Cambria Math"/>
                            <a:ea typeface="Cambria Math"/>
                            <a:cs typeface="Times New Roman" panose="02020603050405020304" pitchFamily="18" charset="0"/>
                          </a:rPr>
                          <m:t>𝒓</m:t>
                        </m:r>
                        <m:r>
                          <a:rPr lang="en-US" altLang="hu-HU" sz="2000" i="1">
                            <a:solidFill>
                              <a:schemeClr val="tx1"/>
                            </a:solidFill>
                            <a:latin typeface="Cambria Math"/>
                            <a:ea typeface="Cambria Math"/>
                            <a:cs typeface="Times New Roman" panose="02020603050405020304" pitchFamily="18" charset="0"/>
                          </a:rPr>
                          <m:t>−</m:t>
                        </m:r>
                        <m:r>
                          <a:rPr lang="en-US" altLang="hu-HU" sz="2000" b="1" i="1">
                            <a:solidFill>
                              <a:schemeClr val="tx1"/>
                            </a:solidFill>
                            <a:latin typeface="Cambria Math"/>
                            <a:ea typeface="Cambria Math"/>
                            <a:cs typeface="Times New Roman" panose="02020603050405020304" pitchFamily="18" charset="0"/>
                          </a:rPr>
                          <m:t>𝒄</m:t>
                        </m:r>
                      </m:e>
                    </m:d>
                    <m:r>
                      <a:rPr lang="en-US" altLang="hu-HU" sz="2000" b="0" i="1" smtClean="0">
                        <a:solidFill>
                          <a:schemeClr val="tx1"/>
                        </a:solidFill>
                        <a:latin typeface="Cambria Math"/>
                        <a:cs typeface="Times New Roman" panose="02020603050405020304" pitchFamily="18" charset="0"/>
                      </a:rPr>
                      <m:t>=</m:t>
                    </m:r>
                    <m:r>
                      <a:rPr lang="en-US" altLang="hu-HU" sz="2000" i="1">
                        <a:solidFill>
                          <a:schemeClr val="tx1"/>
                        </a:solidFill>
                        <a:latin typeface="Cambria Math"/>
                        <a:cs typeface="Times New Roman" panose="02020603050405020304" pitchFamily="18" charset="0"/>
                      </a:rPr>
                      <m:t>𝑅</m:t>
                    </m:r>
                  </m:oMath>
                </a14:m>
                <a:r>
                  <a:rPr lang="en-US" altLang="en-US" sz="2000" dirty="0" smtClean="0">
                    <a:solidFill>
                      <a:schemeClr val="tx1"/>
                    </a:solidFill>
                    <a:latin typeface="+mn-lt"/>
                    <a:sym typeface="Symbol" pitchFamily="18" charset="2"/>
                  </a:rPr>
                  <a:t>  </a:t>
                </a:r>
                <a:endParaRPr lang="hu-HU" sz="2000" b="1" u="sng" dirty="0" smtClean="0">
                  <a:solidFill>
                    <a:schemeClr val="tx1"/>
                  </a:solidFill>
                  <a:latin typeface="+mn-lt"/>
                </a:endParaRPr>
              </a:p>
              <a:p>
                <a:pPr marL="342900" lvl="0" indent="-342900" algn="l">
                  <a:spcAft>
                    <a:spcPts val="1800"/>
                  </a:spcAft>
                  <a:buFont typeface="Arial" panose="020B0604020202020204" pitchFamily="34" charset="0"/>
                  <a:buChar char="•"/>
                </a:pPr>
                <a:r>
                  <a:rPr lang="hu-HU" altLang="hu-HU" sz="2000" b="1" u="sng" dirty="0" smtClean="0">
                    <a:solidFill>
                      <a:prstClr val="black"/>
                    </a:solidFill>
                    <a:latin typeface="Calibri"/>
                  </a:rPr>
                  <a:t>Henger</a:t>
                </a:r>
                <a:r>
                  <a:rPr lang="en-US" altLang="hu-HU" sz="2000" b="1" u="sng" dirty="0" smtClean="0">
                    <a:solidFill>
                      <a:prstClr val="black"/>
                    </a:solidFill>
                    <a:latin typeface="Calibri"/>
                  </a:rPr>
                  <a:t>: </a:t>
                </a:r>
                <a:r>
                  <a:rPr lang="hu-HU" altLang="en-US" sz="2000" dirty="0">
                    <a:solidFill>
                      <a:prstClr val="black"/>
                    </a:solidFill>
                    <a:latin typeface="Calibri"/>
                  </a:rPr>
                  <a:t>Azon </a:t>
                </a:r>
                <a14:m>
                  <m:oMath xmlns:m="http://schemas.openxmlformats.org/officeDocument/2006/math">
                    <m:r>
                      <a:rPr lang="en-US" altLang="hu-HU" sz="2000" b="1" i="1">
                        <a:solidFill>
                          <a:prstClr val="black"/>
                        </a:solidFill>
                        <a:latin typeface="Cambria Math"/>
                        <a:ea typeface="Cambria Math"/>
                        <a:cs typeface="Times New Roman" panose="02020603050405020304" pitchFamily="18" charset="0"/>
                      </a:rPr>
                      <m:t>𝒓</m:t>
                    </m:r>
                  </m:oMath>
                </a14:m>
                <a:r>
                  <a:rPr lang="en-US" altLang="en-US" sz="2000" dirty="0">
                    <a:solidFill>
                      <a:prstClr val="black"/>
                    </a:solidFill>
                    <a:latin typeface="Calibri"/>
                  </a:rPr>
                  <a:t> </a:t>
                </a:r>
                <a:r>
                  <a:rPr lang="hu-HU" altLang="en-US" sz="2000" dirty="0" smtClean="0">
                    <a:solidFill>
                      <a:prstClr val="black"/>
                    </a:solidFill>
                    <a:latin typeface="Calibri"/>
                  </a:rPr>
                  <a:t>pontok, </a:t>
                </a:r>
                <a:r>
                  <a:rPr lang="hu-HU" altLang="en-US" sz="2000" dirty="0">
                    <a:solidFill>
                      <a:prstClr val="black"/>
                    </a:solidFill>
                    <a:latin typeface="Calibri"/>
                  </a:rPr>
                  <a:t>amelyek </a:t>
                </a:r>
                <a:r>
                  <a:rPr lang="hu-HU" altLang="en-US" sz="2000" dirty="0" smtClean="0">
                    <a:solidFill>
                      <a:prstClr val="black"/>
                    </a:solidFill>
                    <a:latin typeface="Calibri"/>
                  </a:rPr>
                  <a:t>a </a:t>
                </a:r>
                <a14:m>
                  <m:oMath xmlns:m="http://schemas.openxmlformats.org/officeDocument/2006/math">
                    <m:sSup>
                      <m:sSupPr>
                        <m:ctrlPr>
                          <a:rPr lang="en-US" sz="2000" i="1">
                            <a:latin typeface="Cambria Math"/>
                          </a:rPr>
                        </m:ctrlPr>
                      </m:sSupPr>
                      <m:e>
                        <m:r>
                          <a:rPr lang="hu-HU" sz="2000" b="1" i="1" smtClean="0">
                            <a:latin typeface="Cambria Math"/>
                          </a:rPr>
                          <m:t>𝒗</m:t>
                        </m:r>
                      </m:e>
                      <m:sup>
                        <m:r>
                          <a:rPr lang="en-US" sz="2000" i="1">
                            <a:latin typeface="Cambria Math"/>
                          </a:rPr>
                          <m:t>0</m:t>
                        </m:r>
                      </m:sup>
                    </m:sSup>
                  </m:oMath>
                </a14:m>
                <a:r>
                  <a:rPr lang="hu-HU" altLang="en-US" sz="2000" dirty="0" smtClean="0">
                    <a:latin typeface="Calibri"/>
                  </a:rPr>
                  <a:t> irányvektorú </a:t>
                </a:r>
                <a:r>
                  <a:rPr lang="hu-HU" altLang="en-US" sz="2000" dirty="0">
                    <a:latin typeface="Calibri"/>
                  </a:rPr>
                  <a:t>és </a:t>
                </a:r>
                <a14:m>
                  <m:oMath xmlns:m="http://schemas.openxmlformats.org/officeDocument/2006/math">
                    <m:r>
                      <a:rPr lang="en-US" sz="2000" b="1" i="1">
                        <a:latin typeface="Cambria Math"/>
                      </a:rPr>
                      <m:t>𝒑</m:t>
                    </m:r>
                    <m:r>
                      <a:rPr lang="en-US" sz="2000" b="1" i="1">
                        <a:latin typeface="Cambria Math"/>
                      </a:rPr>
                      <m:t> </m:t>
                    </m:r>
                  </m:oMath>
                </a14:m>
                <a:r>
                  <a:rPr lang="hu-HU" altLang="en-US" sz="2000" dirty="0">
                    <a:latin typeface="Calibri"/>
                  </a:rPr>
                  <a:t>helyvektorú egyenestől mért </a:t>
                </a:r>
                <a:r>
                  <a:rPr lang="hu-HU" altLang="en-US" sz="2000" dirty="0" smtClean="0">
                    <a:latin typeface="Calibri"/>
                  </a:rPr>
                  <a:t>távolsága </a:t>
                </a:r>
                <a14:m>
                  <m:oMath xmlns:m="http://schemas.openxmlformats.org/officeDocument/2006/math">
                    <m:r>
                      <a:rPr lang="en-US" altLang="hu-HU" sz="2000" i="1">
                        <a:latin typeface="Cambria Math"/>
                        <a:cs typeface="Times New Roman" panose="02020603050405020304" pitchFamily="18" charset="0"/>
                      </a:rPr>
                      <m:t>𝑅</m:t>
                    </m:r>
                  </m:oMath>
                </a14:m>
                <a:r>
                  <a:rPr lang="hu-HU" altLang="en-US" sz="2000" dirty="0" smtClean="0">
                    <a:solidFill>
                      <a:prstClr val="black"/>
                    </a:solidFill>
                    <a:latin typeface="Calibri"/>
                  </a:rPr>
                  <a:t>:</a:t>
                </a:r>
                <a:r>
                  <a:rPr lang="en-US" altLang="en-US" sz="2000" dirty="0" smtClean="0">
                    <a:solidFill>
                      <a:prstClr val="black"/>
                    </a:solidFill>
                    <a:latin typeface="Calibri"/>
                  </a:rPr>
                  <a:t>  </a:t>
                </a:r>
                <a14:m>
                  <m:oMath xmlns:m="http://schemas.openxmlformats.org/officeDocument/2006/math">
                    <m:d>
                      <m:dPr>
                        <m:begChr m:val="|"/>
                        <m:endChr m:val="|"/>
                        <m:ctrlPr>
                          <a:rPr lang="hu-HU" altLang="hu-HU" sz="2000" i="1">
                            <a:solidFill>
                              <a:prstClr val="black"/>
                            </a:solidFill>
                            <a:latin typeface="Cambria Math"/>
                            <a:cs typeface="Times New Roman" panose="02020603050405020304" pitchFamily="18" charset="0"/>
                          </a:rPr>
                        </m:ctrlPr>
                      </m:dPr>
                      <m:e>
                        <m:r>
                          <a:rPr lang="en-US" altLang="hu-HU" sz="2000" b="1" i="1">
                            <a:solidFill>
                              <a:prstClr val="black"/>
                            </a:solidFill>
                            <a:latin typeface="Cambria Math"/>
                            <a:ea typeface="Cambria Math"/>
                            <a:cs typeface="Times New Roman" panose="02020603050405020304" pitchFamily="18" charset="0"/>
                          </a:rPr>
                          <m:t>𝒓</m:t>
                        </m:r>
                        <m:r>
                          <a:rPr lang="hu-HU" altLang="hu-HU" sz="2000" b="1" i="1" smtClean="0">
                            <a:solidFill>
                              <a:prstClr val="black"/>
                            </a:solidFill>
                            <a:latin typeface="Cambria Math"/>
                            <a:ea typeface="Cambria Math"/>
                            <a:cs typeface="Times New Roman" panose="02020603050405020304" pitchFamily="18" charset="0"/>
                          </a:rPr>
                          <m:t>−</m:t>
                        </m:r>
                        <m:r>
                          <a:rPr lang="hu-HU" altLang="hu-HU" sz="2000" b="1" i="1" smtClean="0">
                            <a:solidFill>
                              <a:prstClr val="black"/>
                            </a:solidFill>
                            <a:latin typeface="Cambria Math"/>
                            <a:ea typeface="Cambria Math"/>
                            <a:cs typeface="Times New Roman" panose="02020603050405020304" pitchFamily="18" charset="0"/>
                          </a:rPr>
                          <m:t>𝒑</m:t>
                        </m:r>
                        <m:r>
                          <a:rPr lang="en-US" altLang="hu-HU" sz="2000" b="0" i="1" smtClean="0">
                            <a:solidFill>
                              <a:prstClr val="black"/>
                            </a:solidFill>
                            <a:latin typeface="Cambria Math"/>
                            <a:ea typeface="Cambria Math"/>
                            <a:cs typeface="Times New Roman" panose="02020603050405020304" pitchFamily="18" charset="0"/>
                          </a:rPr>
                          <m:t>−</m:t>
                        </m:r>
                        <m:sSup>
                          <m:sSupPr>
                            <m:ctrlPr>
                              <a:rPr lang="en-US" sz="2000" i="1">
                                <a:latin typeface="Cambria Math"/>
                              </a:rPr>
                            </m:ctrlPr>
                          </m:sSupPr>
                          <m:e>
                            <m:r>
                              <a:rPr lang="hu-HU" sz="2000" b="1" i="1">
                                <a:latin typeface="Cambria Math"/>
                              </a:rPr>
                              <m:t>𝒗</m:t>
                            </m:r>
                          </m:e>
                          <m:sup>
                            <m:r>
                              <a:rPr lang="en-US" sz="2000" i="1">
                                <a:latin typeface="Cambria Math"/>
                              </a:rPr>
                              <m:t>0</m:t>
                            </m:r>
                          </m:sup>
                        </m:sSup>
                        <m:r>
                          <a:rPr lang="hu-HU" sz="2000" b="0" i="1" smtClean="0">
                            <a:latin typeface="Cambria Math"/>
                          </a:rPr>
                          <m:t>(</m:t>
                        </m:r>
                        <m:sSup>
                          <m:sSupPr>
                            <m:ctrlPr>
                              <a:rPr lang="en-US" sz="2000" i="1">
                                <a:latin typeface="Cambria Math"/>
                              </a:rPr>
                            </m:ctrlPr>
                          </m:sSupPr>
                          <m:e>
                            <m:d>
                              <m:dPr>
                                <m:ctrlPr>
                                  <a:rPr lang="hu-HU" sz="2000" b="1" i="1" smtClean="0">
                                    <a:latin typeface="Cambria Math"/>
                                  </a:rPr>
                                </m:ctrlPr>
                              </m:dPr>
                              <m:e>
                                <m:r>
                                  <a:rPr lang="hu-HU" sz="2000" b="1" i="1" smtClean="0">
                                    <a:latin typeface="Cambria Math"/>
                                  </a:rPr>
                                  <m:t>𝒓</m:t>
                                </m:r>
                                <m:r>
                                  <a:rPr lang="hu-HU" sz="2000" b="1" i="1" smtClean="0">
                                    <a:latin typeface="Cambria Math"/>
                                  </a:rPr>
                                  <m:t>−</m:t>
                                </m:r>
                                <m:r>
                                  <a:rPr lang="hu-HU" sz="2000" b="1" i="1" smtClean="0">
                                    <a:latin typeface="Cambria Math"/>
                                  </a:rPr>
                                  <m:t>𝒑</m:t>
                                </m:r>
                              </m:e>
                            </m:d>
                            <m:r>
                              <a:rPr lang="en-US" sz="2000" b="1" i="1">
                                <a:latin typeface="Cambria Math"/>
                                <a:ea typeface="Cambria Math"/>
                              </a:rPr>
                              <m:t>∙</m:t>
                            </m:r>
                            <m:r>
                              <a:rPr lang="hu-HU" sz="2000" b="1" i="1">
                                <a:latin typeface="Cambria Math"/>
                              </a:rPr>
                              <m:t>𝒗</m:t>
                            </m:r>
                          </m:e>
                          <m:sup>
                            <m:r>
                              <a:rPr lang="en-US" sz="2000" i="1">
                                <a:latin typeface="Cambria Math"/>
                              </a:rPr>
                              <m:t>0</m:t>
                            </m:r>
                          </m:sup>
                        </m:sSup>
                        <m:r>
                          <a:rPr lang="hu-HU" sz="2000" b="0" i="1" smtClean="0">
                            <a:latin typeface="Cambria Math"/>
                          </a:rPr>
                          <m:t>)</m:t>
                        </m:r>
                        <m:r>
                          <a:rPr lang="en-US" altLang="hu-HU" sz="2000" i="1" smtClean="0">
                            <a:solidFill>
                              <a:prstClr val="black"/>
                            </a:solidFill>
                            <a:latin typeface="Cambria Math"/>
                            <a:ea typeface="Cambria Math"/>
                            <a:cs typeface="Times New Roman" panose="02020603050405020304" pitchFamily="18" charset="0"/>
                          </a:rPr>
                          <m:t> </m:t>
                        </m:r>
                      </m:e>
                    </m:d>
                    <m:r>
                      <a:rPr lang="en-US" altLang="hu-HU" sz="2000" i="1">
                        <a:solidFill>
                          <a:prstClr val="black"/>
                        </a:solidFill>
                        <a:latin typeface="Cambria Math"/>
                        <a:cs typeface="Times New Roman" panose="02020603050405020304" pitchFamily="18" charset="0"/>
                      </a:rPr>
                      <m:t>=</m:t>
                    </m:r>
                    <m:r>
                      <a:rPr lang="en-US" altLang="hu-HU" sz="2000" i="1">
                        <a:solidFill>
                          <a:prstClr val="black"/>
                        </a:solidFill>
                        <a:latin typeface="Cambria Math"/>
                        <a:cs typeface="Times New Roman" panose="02020603050405020304" pitchFamily="18" charset="0"/>
                      </a:rPr>
                      <m:t>𝑅</m:t>
                    </m:r>
                  </m:oMath>
                </a14:m>
                <a:r>
                  <a:rPr lang="en-US" altLang="en-US" sz="2000" dirty="0">
                    <a:solidFill>
                      <a:prstClr val="black"/>
                    </a:solidFill>
                    <a:latin typeface="Calibri"/>
                    <a:sym typeface="Symbol" pitchFamily="18" charset="2"/>
                  </a:rPr>
                  <a:t>  </a:t>
                </a:r>
                <a:endParaRPr lang="hu-HU" altLang="en-US" sz="2000" dirty="0">
                  <a:solidFill>
                    <a:prstClr val="black"/>
                  </a:solidFill>
                  <a:latin typeface="Calibri"/>
                  <a:sym typeface="Symbol" pitchFamily="18" charset="2"/>
                </a:endParaRPr>
              </a:p>
            </p:txBody>
          </p:sp>
        </mc:Choice>
        <mc:Fallback xmlns="">
          <p:sp>
            <p:nvSpPr>
              <p:cNvPr id="4" name="Szövegdoboz 2"/>
              <p:cNvSpPr txBox="1">
                <a:spLocks noRot="1" noChangeAspect="1" noMove="1" noResize="1" noEditPoints="1" noAdjustHandles="1" noChangeArrowheads="1" noChangeShapeType="1" noTextEdit="1"/>
              </p:cNvSpPr>
              <p:nvPr/>
            </p:nvSpPr>
            <p:spPr bwMode="auto">
              <a:xfrm>
                <a:off x="70868" y="897564"/>
                <a:ext cx="9073132" cy="1578445"/>
              </a:xfrm>
              <a:prstGeom prst="rect">
                <a:avLst/>
              </a:prstGeom>
              <a:blipFill>
                <a:blip r:embed="rId2"/>
                <a:stretch>
                  <a:fillRect l="-605" t="-1931" b="-617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cxnSp>
        <p:nvCxnSpPr>
          <p:cNvPr id="5" name="Egyenes összekötő 4"/>
          <p:cNvCxnSpPr/>
          <p:nvPr/>
        </p:nvCxnSpPr>
        <p:spPr>
          <a:xfrm flipV="1">
            <a:off x="1313522" y="3087285"/>
            <a:ext cx="3960440" cy="59406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Ellipszis 5"/>
          <p:cNvSpPr/>
          <p:nvPr/>
        </p:nvSpPr>
        <p:spPr>
          <a:xfrm>
            <a:off x="1601554" y="3573339"/>
            <a:ext cx="144016" cy="10801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églalap 6"/>
              <p:cNvSpPr/>
              <p:nvPr/>
            </p:nvSpPr>
            <p:spPr>
              <a:xfrm>
                <a:off x="4224020" y="2705899"/>
                <a:ext cx="3346942" cy="461665"/>
              </a:xfrm>
              <a:prstGeom prst="rect">
                <a:avLst/>
              </a:prstGeom>
            </p:spPr>
            <p:txBody>
              <a:bodyPr wrap="none">
                <a:spAutoFit/>
              </a:bodyPr>
              <a:lstStyle/>
              <a:p>
                <a14:m>
                  <m:oMath xmlns:m="http://schemas.openxmlformats.org/officeDocument/2006/math">
                    <m:r>
                      <a:rPr lang="en-US" altLang="hu-HU" b="1" i="1" smtClean="0">
                        <a:solidFill>
                          <a:prstClr val="black"/>
                        </a:solidFill>
                        <a:latin typeface="Cambria Math"/>
                        <a:ea typeface="Cambria Math"/>
                        <a:cs typeface="Times New Roman" panose="02020603050405020304" pitchFamily="18" charset="0"/>
                      </a:rPr>
                      <m:t>𝒓</m:t>
                    </m:r>
                    <m:r>
                      <a:rPr lang="hu-HU" altLang="hu-HU" b="1" i="1">
                        <a:solidFill>
                          <a:prstClr val="black"/>
                        </a:solidFill>
                        <a:latin typeface="Cambria Math"/>
                        <a:ea typeface="Cambria Math"/>
                        <a:cs typeface="Times New Roman" panose="02020603050405020304" pitchFamily="18" charset="0"/>
                      </a:rPr>
                      <m:t>−</m:t>
                    </m:r>
                    <m:r>
                      <a:rPr lang="hu-HU" altLang="hu-HU" b="1" i="1">
                        <a:solidFill>
                          <a:prstClr val="black"/>
                        </a:solidFill>
                        <a:latin typeface="Cambria Math"/>
                        <a:ea typeface="Cambria Math"/>
                        <a:cs typeface="Times New Roman" panose="02020603050405020304" pitchFamily="18" charset="0"/>
                      </a:rPr>
                      <m:t>𝒑</m:t>
                    </m:r>
                    <m:r>
                      <a:rPr lang="en-US" altLang="hu-HU" b="0" i="1" smtClean="0">
                        <a:solidFill>
                          <a:prstClr val="black"/>
                        </a:solidFill>
                        <a:latin typeface="Cambria Math"/>
                        <a:ea typeface="Cambria Math"/>
                        <a:cs typeface="Times New Roman" panose="02020603050405020304" pitchFamily="18" charset="0"/>
                      </a:rPr>
                      <m:t>−</m:t>
                    </m:r>
                    <m:sSup>
                      <m:sSupPr>
                        <m:ctrlPr>
                          <a:rPr lang="en-US" i="1">
                            <a:latin typeface="Cambria Math"/>
                          </a:rPr>
                        </m:ctrlPr>
                      </m:sSupPr>
                      <m:e>
                        <m:r>
                          <a:rPr lang="hu-HU" b="1" i="1">
                            <a:latin typeface="Cambria Math"/>
                          </a:rPr>
                          <m:t>𝒗</m:t>
                        </m:r>
                      </m:e>
                      <m:sup>
                        <m:r>
                          <a:rPr lang="en-US" i="1">
                            <a:latin typeface="Cambria Math"/>
                          </a:rPr>
                          <m:t>0</m:t>
                        </m:r>
                      </m:sup>
                    </m:sSup>
                    <m:r>
                      <a:rPr lang="hu-HU" i="1">
                        <a:latin typeface="Cambria Math"/>
                      </a:rPr>
                      <m:t>(</m:t>
                    </m:r>
                    <m:sSup>
                      <m:sSupPr>
                        <m:ctrlPr>
                          <a:rPr lang="en-US" i="1">
                            <a:latin typeface="Cambria Math"/>
                          </a:rPr>
                        </m:ctrlPr>
                      </m:sSupPr>
                      <m:e>
                        <m:d>
                          <m:dPr>
                            <m:ctrlPr>
                              <a:rPr lang="hu-HU" b="1" i="1">
                                <a:latin typeface="Cambria Math"/>
                              </a:rPr>
                            </m:ctrlPr>
                          </m:dPr>
                          <m:e>
                            <m:r>
                              <a:rPr lang="hu-HU" b="1" i="1">
                                <a:latin typeface="Cambria Math"/>
                              </a:rPr>
                              <m:t>𝒓</m:t>
                            </m:r>
                            <m:r>
                              <a:rPr lang="hu-HU" b="1" i="1">
                                <a:latin typeface="Cambria Math"/>
                              </a:rPr>
                              <m:t>−</m:t>
                            </m:r>
                            <m:r>
                              <a:rPr lang="hu-HU" b="1" i="1">
                                <a:latin typeface="Cambria Math"/>
                              </a:rPr>
                              <m:t>𝒑</m:t>
                            </m:r>
                          </m:e>
                        </m:d>
                        <m:r>
                          <a:rPr lang="en-US" b="1" i="1">
                            <a:latin typeface="Cambria Math"/>
                            <a:ea typeface="Cambria Math"/>
                          </a:rPr>
                          <m:t>∙</m:t>
                        </m:r>
                        <m:r>
                          <a:rPr lang="hu-HU" b="1" i="1">
                            <a:latin typeface="Cambria Math"/>
                          </a:rPr>
                          <m:t>𝒗</m:t>
                        </m:r>
                      </m:e>
                      <m:sup>
                        <m:r>
                          <a:rPr lang="en-US" i="1">
                            <a:latin typeface="Cambria Math"/>
                          </a:rPr>
                          <m:t>0</m:t>
                        </m:r>
                      </m:sup>
                    </m:sSup>
                  </m:oMath>
                </a14:m>
                <a:r>
                  <a:rPr lang="hu-HU" dirty="0" smtClean="0"/>
                  <a:t>)</a:t>
                </a:r>
                <a:endParaRPr lang="en-US" dirty="0"/>
              </a:p>
            </p:txBody>
          </p:sp>
        </mc:Choice>
        <mc:Fallback xmlns="">
          <p:sp>
            <p:nvSpPr>
              <p:cNvPr id="7" name="Téglalap 6"/>
              <p:cNvSpPr>
                <a:spLocks noRot="1" noChangeAspect="1" noMove="1" noResize="1" noEditPoints="1" noAdjustHandles="1" noChangeArrowheads="1" noChangeShapeType="1" noTextEdit="1"/>
              </p:cNvSpPr>
              <p:nvPr/>
            </p:nvSpPr>
            <p:spPr>
              <a:xfrm>
                <a:off x="4224020" y="3607865"/>
                <a:ext cx="3346942" cy="461665"/>
              </a:xfrm>
              <a:prstGeom prst="rect">
                <a:avLst/>
              </a:prstGeom>
              <a:blipFill rotWithShape="1">
                <a:blip r:embed="rId3"/>
                <a:stretch>
                  <a:fillRect t="-10526" r="-218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églalap 7"/>
              <p:cNvSpPr/>
              <p:nvPr/>
            </p:nvSpPr>
            <p:spPr>
              <a:xfrm>
                <a:off x="4145281" y="2362386"/>
                <a:ext cx="42671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b="1" i="1">
                          <a:solidFill>
                            <a:prstClr val="black"/>
                          </a:solidFill>
                          <a:latin typeface="Cambria Math"/>
                          <a:ea typeface="Cambria Math"/>
                          <a:cs typeface="Times New Roman" panose="02020603050405020304" pitchFamily="18" charset="0"/>
                        </a:rPr>
                        <m:t>𝒓</m:t>
                      </m:r>
                    </m:oMath>
                  </m:oMathPara>
                </a14:m>
                <a:endParaRPr lang="en-US" dirty="0"/>
              </a:p>
            </p:txBody>
          </p:sp>
        </mc:Choice>
        <mc:Fallback xmlns="">
          <p:sp>
            <p:nvSpPr>
              <p:cNvPr id="8" name="Téglalap 7"/>
              <p:cNvSpPr>
                <a:spLocks noRot="1" noChangeAspect="1" noMove="1" noResize="1" noEditPoints="1" noAdjustHandles="1" noChangeArrowheads="1" noChangeShapeType="1" noTextEdit="1"/>
              </p:cNvSpPr>
              <p:nvPr/>
            </p:nvSpPr>
            <p:spPr>
              <a:xfrm>
                <a:off x="4145281" y="2362386"/>
                <a:ext cx="426719" cy="461665"/>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 name="Téglalap 8"/>
              <p:cNvSpPr/>
              <p:nvPr/>
            </p:nvSpPr>
            <p:spPr>
              <a:xfrm>
                <a:off x="1221194" y="3268622"/>
                <a:ext cx="45236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altLang="hu-HU" b="1" i="1">
                          <a:solidFill>
                            <a:prstClr val="black"/>
                          </a:solidFill>
                          <a:latin typeface="Cambria Math"/>
                          <a:ea typeface="Cambria Math"/>
                          <a:cs typeface="Times New Roman" panose="02020603050405020304" pitchFamily="18" charset="0"/>
                        </a:rPr>
                        <m:t>𝒑</m:t>
                      </m:r>
                    </m:oMath>
                  </m:oMathPara>
                </a14:m>
                <a:endParaRPr lang="en-US" dirty="0"/>
              </a:p>
            </p:txBody>
          </p:sp>
        </mc:Choice>
        <mc:Fallback xmlns="">
          <p:sp>
            <p:nvSpPr>
              <p:cNvPr id="9" name="Téglalap 8"/>
              <p:cNvSpPr>
                <a:spLocks noRot="1" noChangeAspect="1" noMove="1" noResize="1" noEditPoints="1" noAdjustHandles="1" noChangeArrowheads="1" noChangeShapeType="1" noTextEdit="1"/>
              </p:cNvSpPr>
              <p:nvPr/>
            </p:nvSpPr>
            <p:spPr>
              <a:xfrm>
                <a:off x="1221194" y="4358162"/>
                <a:ext cx="452368" cy="461665"/>
              </a:xfrm>
              <a:prstGeom prst="rect">
                <a:avLst/>
              </a:prstGeom>
              <a:blipFill rotWithShape="1">
                <a:blip r:embed="rId5"/>
                <a:stretch>
                  <a:fillRect l="-2667" b="-11842"/>
                </a:stretch>
              </a:blipFill>
            </p:spPr>
            <p:txBody>
              <a:bodyPr/>
              <a:lstStyle/>
              <a:p>
                <a:r>
                  <a:rPr lang="en-US">
                    <a:noFill/>
                  </a:rPr>
                  <a:t> </a:t>
                </a:r>
              </a:p>
            </p:txBody>
          </p:sp>
        </mc:Fallback>
      </mc:AlternateContent>
      <p:cxnSp>
        <p:nvCxnSpPr>
          <p:cNvPr id="10" name="Egyenes összekötő nyíllal 9"/>
          <p:cNvCxnSpPr>
            <a:stCxn id="6" idx="6"/>
          </p:cNvCxnSpPr>
          <p:nvPr/>
        </p:nvCxnSpPr>
        <p:spPr>
          <a:xfrm flipV="1">
            <a:off x="1745570" y="3268623"/>
            <a:ext cx="2376264" cy="35872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Egyenes összekötő 10"/>
          <p:cNvCxnSpPr/>
          <p:nvPr/>
        </p:nvCxnSpPr>
        <p:spPr>
          <a:xfrm>
            <a:off x="4055190" y="2692763"/>
            <a:ext cx="74981" cy="575197"/>
          </a:xfrm>
          <a:prstGeom prst="line">
            <a:avLst/>
          </a:prstGeom>
          <a:ln w="28575">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Ellipszis 11"/>
          <p:cNvSpPr/>
          <p:nvPr/>
        </p:nvSpPr>
        <p:spPr>
          <a:xfrm>
            <a:off x="3956594" y="2591704"/>
            <a:ext cx="144016" cy="10801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Egyenes összekötő nyíllal 12"/>
          <p:cNvCxnSpPr>
            <a:stCxn id="6" idx="7"/>
          </p:cNvCxnSpPr>
          <p:nvPr/>
        </p:nvCxnSpPr>
        <p:spPr>
          <a:xfrm flipV="1">
            <a:off x="1724480" y="2655238"/>
            <a:ext cx="2257197" cy="93392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Egyenes összekötő nyíllal 13"/>
          <p:cNvCxnSpPr/>
          <p:nvPr/>
        </p:nvCxnSpPr>
        <p:spPr>
          <a:xfrm flipV="1">
            <a:off x="1745570" y="3451786"/>
            <a:ext cx="1188132" cy="179363"/>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églalap 14"/>
              <p:cNvSpPr/>
              <p:nvPr/>
            </p:nvSpPr>
            <p:spPr>
              <a:xfrm>
                <a:off x="2105610" y="3541467"/>
                <a:ext cx="58855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a:rPr>
                          </m:ctrlPr>
                        </m:sSupPr>
                        <m:e>
                          <m:r>
                            <a:rPr lang="hu-HU" b="1" i="1">
                              <a:latin typeface="Cambria Math"/>
                            </a:rPr>
                            <m:t>𝒗</m:t>
                          </m:r>
                        </m:e>
                        <m:sup>
                          <m:r>
                            <a:rPr lang="en-US" i="1">
                              <a:latin typeface="Cambria Math"/>
                            </a:rPr>
                            <m:t>0</m:t>
                          </m:r>
                        </m:sup>
                      </m:sSup>
                    </m:oMath>
                  </m:oMathPara>
                </a14:m>
                <a:endParaRPr lang="en-US" dirty="0"/>
              </a:p>
            </p:txBody>
          </p:sp>
        </mc:Choice>
        <mc:Fallback xmlns="">
          <p:sp>
            <p:nvSpPr>
              <p:cNvPr id="15" name="Téglalap 14"/>
              <p:cNvSpPr>
                <a:spLocks noRot="1" noChangeAspect="1" noMove="1" noResize="1" noEditPoints="1" noAdjustHandles="1" noChangeArrowheads="1" noChangeShapeType="1" noTextEdit="1"/>
              </p:cNvSpPr>
              <p:nvPr/>
            </p:nvSpPr>
            <p:spPr>
              <a:xfrm>
                <a:off x="2105609" y="4721956"/>
                <a:ext cx="588559" cy="46166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églalap 15"/>
              <p:cNvSpPr/>
              <p:nvPr/>
            </p:nvSpPr>
            <p:spPr>
              <a:xfrm>
                <a:off x="3438016" y="3384318"/>
                <a:ext cx="236154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hu-HU" b="1" i="1">
                              <a:latin typeface="Cambria Math"/>
                            </a:rPr>
                            <m:t>𝒗</m:t>
                          </m:r>
                        </m:e>
                        <m:sup>
                          <m:r>
                            <a:rPr lang="en-US" i="1">
                              <a:latin typeface="Cambria Math"/>
                            </a:rPr>
                            <m:t>0</m:t>
                          </m:r>
                        </m:sup>
                      </m:sSup>
                      <m:r>
                        <a:rPr lang="hu-HU" i="1">
                          <a:latin typeface="Cambria Math"/>
                        </a:rPr>
                        <m:t>(</m:t>
                      </m:r>
                      <m:sSup>
                        <m:sSupPr>
                          <m:ctrlPr>
                            <a:rPr lang="en-US" i="1">
                              <a:latin typeface="Cambria Math"/>
                            </a:rPr>
                          </m:ctrlPr>
                        </m:sSupPr>
                        <m:e>
                          <m:d>
                            <m:dPr>
                              <m:ctrlPr>
                                <a:rPr lang="hu-HU" b="1" i="1">
                                  <a:latin typeface="Cambria Math"/>
                                </a:rPr>
                              </m:ctrlPr>
                            </m:dPr>
                            <m:e>
                              <m:r>
                                <a:rPr lang="hu-HU" b="1" i="1">
                                  <a:latin typeface="Cambria Math"/>
                                </a:rPr>
                                <m:t>𝒓</m:t>
                              </m:r>
                              <m:r>
                                <a:rPr lang="hu-HU" b="1" i="1">
                                  <a:latin typeface="Cambria Math"/>
                                </a:rPr>
                                <m:t>−</m:t>
                              </m:r>
                              <m:r>
                                <a:rPr lang="hu-HU" b="1" i="1">
                                  <a:latin typeface="Cambria Math"/>
                                </a:rPr>
                                <m:t>𝒑</m:t>
                              </m:r>
                            </m:e>
                          </m:d>
                          <m:r>
                            <a:rPr lang="en-US" b="1" i="1">
                              <a:latin typeface="Cambria Math"/>
                              <a:ea typeface="Cambria Math"/>
                            </a:rPr>
                            <m:t>∙</m:t>
                          </m:r>
                          <m:r>
                            <a:rPr lang="hu-HU" b="1" i="1">
                              <a:latin typeface="Cambria Math"/>
                            </a:rPr>
                            <m:t>𝒗</m:t>
                          </m:r>
                        </m:e>
                        <m:sup>
                          <m:r>
                            <a:rPr lang="en-US" i="1">
                              <a:latin typeface="Cambria Math"/>
                            </a:rPr>
                            <m:t>0</m:t>
                          </m:r>
                        </m:sup>
                      </m:sSup>
                      <m:r>
                        <a:rPr lang="hu-HU" b="0" i="1" smtClean="0">
                          <a:latin typeface="Cambria Math"/>
                        </a:rPr>
                        <m:t>)</m:t>
                      </m:r>
                    </m:oMath>
                  </m:oMathPara>
                </a14:m>
                <a:endParaRPr lang="en-US" dirty="0"/>
              </a:p>
            </p:txBody>
          </p:sp>
        </mc:Choice>
        <mc:Fallback xmlns="">
          <p:sp>
            <p:nvSpPr>
              <p:cNvPr id="16" name="Téglalap 15"/>
              <p:cNvSpPr>
                <a:spLocks noRot="1" noChangeAspect="1" noMove="1" noResize="1" noEditPoints="1" noAdjustHandles="1" noChangeArrowheads="1" noChangeShapeType="1" noTextEdit="1"/>
              </p:cNvSpPr>
              <p:nvPr/>
            </p:nvSpPr>
            <p:spPr>
              <a:xfrm>
                <a:off x="3438016" y="4512424"/>
                <a:ext cx="2361544" cy="461665"/>
              </a:xfrm>
              <a:prstGeom prst="rect">
                <a:avLst/>
              </a:prstGeom>
              <a:blipFill rotWithShape="1">
                <a:blip r:embed="rId7"/>
                <a:stretch>
                  <a:fillRect b="-18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églalap 16"/>
              <p:cNvSpPr/>
              <p:nvPr/>
            </p:nvSpPr>
            <p:spPr>
              <a:xfrm>
                <a:off x="1964093" y="2746550"/>
                <a:ext cx="123899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hu-HU" b="1" i="1">
                              <a:latin typeface="Cambria Math"/>
                            </a:rPr>
                          </m:ctrlPr>
                        </m:dPr>
                        <m:e>
                          <m:r>
                            <a:rPr lang="hu-HU" b="1" i="1">
                              <a:latin typeface="Cambria Math"/>
                            </a:rPr>
                            <m:t>𝒓</m:t>
                          </m:r>
                          <m:r>
                            <a:rPr lang="hu-HU" b="1" i="1">
                              <a:latin typeface="Cambria Math"/>
                            </a:rPr>
                            <m:t>−</m:t>
                          </m:r>
                          <m:r>
                            <a:rPr lang="hu-HU" b="1" i="1">
                              <a:latin typeface="Cambria Math"/>
                            </a:rPr>
                            <m:t>𝒑</m:t>
                          </m:r>
                        </m:e>
                      </m:d>
                    </m:oMath>
                  </m:oMathPara>
                </a14:m>
                <a:endParaRPr lang="en-US" dirty="0"/>
              </a:p>
            </p:txBody>
          </p:sp>
        </mc:Choice>
        <mc:Fallback xmlns="">
          <p:sp>
            <p:nvSpPr>
              <p:cNvPr id="17" name="Téglalap 16"/>
              <p:cNvSpPr>
                <a:spLocks noRot="1" noChangeAspect="1" noMove="1" noResize="1" noEditPoints="1" noAdjustHandles="1" noChangeArrowheads="1" noChangeShapeType="1" noTextEdit="1"/>
              </p:cNvSpPr>
              <p:nvPr/>
            </p:nvSpPr>
            <p:spPr>
              <a:xfrm>
                <a:off x="1964093" y="3662066"/>
                <a:ext cx="1238994" cy="461665"/>
              </a:xfrm>
              <a:prstGeom prst="rect">
                <a:avLst/>
              </a:prstGeom>
              <a:blipFill rotWithShape="1">
                <a:blip r:embed="rId8"/>
                <a:stretch>
                  <a:fillRect b="-13333"/>
                </a:stretch>
              </a:blipFill>
            </p:spPr>
            <p:txBody>
              <a:bodyPr/>
              <a:lstStyle/>
              <a:p>
                <a:r>
                  <a:rPr lang="en-US">
                    <a:noFill/>
                  </a:rPr>
                  <a:t> </a:t>
                </a:r>
              </a:p>
            </p:txBody>
          </p:sp>
        </mc:Fallback>
      </mc:AlternateContent>
    </p:spTree>
    <p:extLst>
      <p:ext uri="{BB962C8B-B14F-4D97-AF65-F5344CB8AC3E}">
        <p14:creationId xmlns:p14="http://schemas.microsoft.com/office/powerpoint/2010/main" val="244073300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p:cNvSpPr>
            <a:spLocks noGrp="1"/>
          </p:cNvSpPr>
          <p:nvPr>
            <p:ph type="title"/>
          </p:nvPr>
        </p:nvSpPr>
        <p:spPr>
          <a:xfrm>
            <a:off x="685800" y="86916"/>
            <a:ext cx="7772400" cy="857250"/>
          </a:xfrm>
        </p:spPr>
        <p:txBody>
          <a:bodyPr/>
          <a:lstStyle/>
          <a:p>
            <a:pPr>
              <a:defRPr/>
            </a:pPr>
            <a:r>
              <a:rPr lang="hu-HU" dirty="0" smtClean="0">
                <a:solidFill>
                  <a:srgbClr val="FF0000"/>
                </a:solidFill>
              </a:rPr>
              <a:t>Implicit </a:t>
            </a:r>
            <a:r>
              <a:rPr lang="hu-HU" dirty="0">
                <a:solidFill>
                  <a:srgbClr val="FF0000"/>
                </a:solidFill>
              </a:rPr>
              <a:t>k</a:t>
            </a:r>
            <a:r>
              <a:rPr lang="en-US" dirty="0" err="1" smtClean="0">
                <a:solidFill>
                  <a:srgbClr val="FF0000"/>
                </a:solidFill>
              </a:rPr>
              <a:t>vadratikus</a:t>
            </a:r>
            <a:r>
              <a:rPr lang="en-US" dirty="0" smtClean="0">
                <a:solidFill>
                  <a:srgbClr val="FF0000"/>
                </a:solidFill>
              </a:rPr>
              <a:t> </a:t>
            </a:r>
            <a:r>
              <a:rPr lang="hu-HU" dirty="0" smtClean="0">
                <a:solidFill>
                  <a:srgbClr val="FF0000"/>
                </a:solidFill>
              </a:rPr>
              <a:t>felületek</a:t>
            </a:r>
            <a:endParaRPr lang="hu-HU" dirty="0">
              <a:solidFill>
                <a:srgbClr val="FF0000"/>
              </a:solidFill>
            </a:endParaRPr>
          </a:p>
        </p:txBody>
      </p:sp>
      <mc:AlternateContent xmlns:mc="http://schemas.openxmlformats.org/markup-compatibility/2006" xmlns:a14="http://schemas.microsoft.com/office/drawing/2010/main">
        <mc:Choice Requires="a14">
          <p:sp>
            <p:nvSpPr>
              <p:cNvPr id="4" name="Szövegdoboz 2"/>
              <p:cNvSpPr txBox="1">
                <a:spLocks noChangeArrowheads="1"/>
              </p:cNvSpPr>
              <p:nvPr/>
            </p:nvSpPr>
            <p:spPr bwMode="auto">
              <a:xfrm>
                <a:off x="70868" y="897564"/>
                <a:ext cx="9073132" cy="41176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342900" indent="-342900" algn="l">
                  <a:spcAft>
                    <a:spcPts val="1800"/>
                  </a:spcAft>
                  <a:buFont typeface="Arial" panose="020B0604020202020204" pitchFamily="34" charset="0"/>
                  <a:buChar char="•"/>
                </a:pPr>
                <a:r>
                  <a:rPr lang="hu-HU" altLang="hu-HU" sz="2000" b="1" u="sng" dirty="0" smtClean="0">
                    <a:solidFill>
                      <a:schemeClr val="tx1"/>
                    </a:solidFill>
                    <a:latin typeface="+mn-lt"/>
                  </a:rPr>
                  <a:t>Gömb</a:t>
                </a:r>
                <a:r>
                  <a:rPr lang="en-US" altLang="hu-HU" sz="2000" b="1" u="sng" dirty="0" smtClean="0">
                    <a:solidFill>
                      <a:schemeClr val="tx1"/>
                    </a:solidFill>
                    <a:latin typeface="+mn-lt"/>
                  </a:rPr>
                  <a:t>: </a:t>
                </a:r>
                <a:r>
                  <a:rPr lang="hu-HU" altLang="en-US" sz="2000" dirty="0" smtClean="0">
                    <a:solidFill>
                      <a:schemeClr val="tx1"/>
                    </a:solidFill>
                    <a:latin typeface="+mn-lt"/>
                  </a:rPr>
                  <a:t>Azon </a:t>
                </a:r>
                <a14:m>
                  <m:oMath xmlns:m="http://schemas.openxmlformats.org/officeDocument/2006/math">
                    <m:r>
                      <a:rPr lang="en-US" altLang="hu-HU" sz="2000" b="1" i="1" smtClean="0">
                        <a:solidFill>
                          <a:schemeClr val="tx1"/>
                        </a:solidFill>
                        <a:latin typeface="Cambria Math"/>
                        <a:ea typeface="Cambria Math"/>
                        <a:cs typeface="Times New Roman" panose="02020603050405020304" pitchFamily="18" charset="0"/>
                      </a:rPr>
                      <m:t>𝒓</m:t>
                    </m:r>
                    <m:r>
                      <a:rPr lang="en-US" altLang="hu-HU" sz="2000" b="1" i="1">
                        <a:solidFill>
                          <a:schemeClr val="tx1"/>
                        </a:solidFill>
                        <a:latin typeface="Cambria Math"/>
                        <a:ea typeface="Cambria Math"/>
                        <a:cs typeface="Times New Roman" panose="02020603050405020304" pitchFamily="18" charset="0"/>
                      </a:rPr>
                      <m:t>(</m:t>
                    </m:r>
                    <m:r>
                      <a:rPr lang="en-US" altLang="hu-HU" sz="2000" i="1">
                        <a:solidFill>
                          <a:schemeClr val="tx1"/>
                        </a:solidFill>
                        <a:latin typeface="Cambria Math"/>
                        <a:cs typeface="Times New Roman" panose="02020603050405020304" pitchFamily="18" charset="0"/>
                      </a:rPr>
                      <m:t>𝑥</m:t>
                    </m:r>
                  </m:oMath>
                </a14:m>
                <a:r>
                  <a:rPr lang="en-US" altLang="en-US" sz="2000" dirty="0">
                    <a:solidFill>
                      <a:schemeClr val="tx1"/>
                    </a:solidFill>
                    <a:cs typeface="Times New Roman" panose="02020603050405020304" pitchFamily="18" charset="0"/>
                  </a:rPr>
                  <a:t>,</a:t>
                </a:r>
                <a14:m>
                  <m:oMath xmlns:m="http://schemas.openxmlformats.org/officeDocument/2006/math">
                    <m:r>
                      <a:rPr lang="en-US" altLang="hu-HU" sz="2000" i="1">
                        <a:solidFill>
                          <a:schemeClr val="tx1"/>
                        </a:solidFill>
                        <a:latin typeface="Cambria Math"/>
                        <a:cs typeface="Times New Roman" panose="02020603050405020304" pitchFamily="18" charset="0"/>
                      </a:rPr>
                      <m:t>𝑦</m:t>
                    </m:r>
                    <m:r>
                      <a:rPr lang="hu-HU" altLang="hu-HU" sz="2000" b="0" i="1" smtClean="0">
                        <a:solidFill>
                          <a:schemeClr val="tx1"/>
                        </a:solidFill>
                        <a:latin typeface="Cambria Math" panose="02040503050406030204" pitchFamily="18" charset="0"/>
                        <a:cs typeface="Times New Roman" panose="02020603050405020304" pitchFamily="18" charset="0"/>
                      </a:rPr>
                      <m:t>,</m:t>
                    </m:r>
                    <m:r>
                      <a:rPr lang="hu-HU" altLang="hu-HU" sz="2000" b="0" i="1" smtClean="0">
                        <a:solidFill>
                          <a:schemeClr val="tx1"/>
                        </a:solidFill>
                        <a:latin typeface="Cambria Math" panose="02040503050406030204" pitchFamily="18" charset="0"/>
                        <a:cs typeface="Times New Roman" panose="02020603050405020304" pitchFamily="18" charset="0"/>
                      </a:rPr>
                      <m:t>𝑧</m:t>
                    </m:r>
                  </m:oMath>
                </a14:m>
                <a:r>
                  <a:rPr lang="en-US" altLang="en-US" sz="2000" dirty="0">
                    <a:solidFill>
                      <a:schemeClr val="tx1"/>
                    </a:solidFill>
                    <a:cs typeface="Times New Roman" panose="02020603050405020304" pitchFamily="18" charset="0"/>
                  </a:rPr>
                  <a:t>)</a:t>
                </a:r>
                <a:r>
                  <a:rPr lang="en-US" altLang="en-US" sz="2000" dirty="0">
                    <a:solidFill>
                      <a:schemeClr val="tx1"/>
                    </a:solidFill>
                    <a:latin typeface="+mn-lt"/>
                  </a:rPr>
                  <a:t> </a:t>
                </a:r>
                <a:r>
                  <a:rPr lang="hu-HU" altLang="en-US" sz="2000" dirty="0">
                    <a:solidFill>
                      <a:schemeClr val="tx1"/>
                    </a:solidFill>
                    <a:latin typeface="+mn-lt"/>
                  </a:rPr>
                  <a:t>pontok mértani helye, amelyek a </a:t>
                </a:r>
                <a14:m>
                  <m:oMath xmlns:m="http://schemas.openxmlformats.org/officeDocument/2006/math">
                    <m:r>
                      <a:rPr lang="en-US" altLang="hu-HU" sz="2000" b="1" i="1">
                        <a:solidFill>
                          <a:schemeClr val="tx1"/>
                        </a:solidFill>
                        <a:latin typeface="Cambria Math"/>
                        <a:ea typeface="Cambria Math"/>
                        <a:cs typeface="Times New Roman" panose="02020603050405020304" pitchFamily="18" charset="0"/>
                      </a:rPr>
                      <m:t>𝒄</m:t>
                    </m:r>
                    <m:r>
                      <a:rPr lang="en-US" altLang="hu-HU" sz="2000" b="1" i="1" smtClean="0">
                        <a:solidFill>
                          <a:schemeClr val="tx1"/>
                        </a:solidFill>
                        <a:latin typeface="Cambria Math"/>
                        <a:ea typeface="Cambria Math"/>
                        <a:cs typeface="Times New Roman" panose="02020603050405020304" pitchFamily="18" charset="0"/>
                      </a:rPr>
                      <m:t>(</m:t>
                    </m:r>
                    <m:sSub>
                      <m:sSubPr>
                        <m:ctrlPr>
                          <a:rPr lang="en-US" altLang="hu-HU" sz="2000" i="1">
                            <a:solidFill>
                              <a:schemeClr val="tx1"/>
                            </a:solidFill>
                            <a:latin typeface="Cambria Math"/>
                            <a:cs typeface="Times New Roman" panose="02020603050405020304" pitchFamily="18" charset="0"/>
                            <a:sym typeface="Symbol" pitchFamily="18" charset="2"/>
                          </a:rPr>
                        </m:ctrlPr>
                      </m:sSubPr>
                      <m:e>
                        <m:r>
                          <a:rPr lang="en-US" altLang="hu-HU" sz="2000" i="1">
                            <a:solidFill>
                              <a:schemeClr val="tx1"/>
                            </a:solidFill>
                            <a:latin typeface="Cambria Math"/>
                            <a:cs typeface="Times New Roman" panose="02020603050405020304" pitchFamily="18" charset="0"/>
                            <a:sym typeface="Symbol" pitchFamily="18" charset="2"/>
                          </a:rPr>
                          <m:t>𝑐</m:t>
                        </m:r>
                      </m:e>
                      <m:sub>
                        <m:r>
                          <a:rPr lang="en-US" altLang="hu-HU" sz="2000" i="1">
                            <a:solidFill>
                              <a:schemeClr val="tx1"/>
                            </a:solidFill>
                            <a:latin typeface="Cambria Math"/>
                            <a:cs typeface="Times New Roman" panose="02020603050405020304" pitchFamily="18" charset="0"/>
                            <a:sym typeface="Symbol" pitchFamily="18" charset="2"/>
                          </a:rPr>
                          <m:t>𝑥</m:t>
                        </m:r>
                      </m:sub>
                    </m:sSub>
                  </m:oMath>
                </a14:m>
                <a:r>
                  <a:rPr lang="en-US" altLang="en-US" sz="2000" dirty="0" smtClean="0">
                    <a:solidFill>
                      <a:schemeClr val="tx1"/>
                    </a:solidFill>
                    <a:latin typeface="+mn-lt"/>
                    <a:cs typeface="Times New Roman" panose="02020603050405020304" pitchFamily="18" charset="0"/>
                  </a:rPr>
                  <a:t>,</a:t>
                </a:r>
                <a14:m>
                  <m:oMath xmlns:m="http://schemas.openxmlformats.org/officeDocument/2006/math">
                    <m:sSub>
                      <m:sSubPr>
                        <m:ctrlPr>
                          <a:rPr lang="en-US" altLang="hu-HU" sz="2000" i="1">
                            <a:solidFill>
                              <a:schemeClr val="tx1"/>
                            </a:solidFill>
                            <a:latin typeface="Cambria Math"/>
                            <a:cs typeface="Times New Roman" panose="02020603050405020304" pitchFamily="18" charset="0"/>
                            <a:sym typeface="Symbol" pitchFamily="18" charset="2"/>
                          </a:rPr>
                        </m:ctrlPr>
                      </m:sSubPr>
                      <m:e>
                        <m:r>
                          <a:rPr lang="en-US" altLang="hu-HU" sz="2000" i="1">
                            <a:solidFill>
                              <a:schemeClr val="tx1"/>
                            </a:solidFill>
                            <a:latin typeface="Cambria Math"/>
                            <a:cs typeface="Times New Roman" panose="02020603050405020304" pitchFamily="18" charset="0"/>
                            <a:sym typeface="Symbol" pitchFamily="18" charset="2"/>
                          </a:rPr>
                          <m:t>𝑐</m:t>
                        </m:r>
                      </m:e>
                      <m:sub>
                        <m:r>
                          <a:rPr lang="en-US" altLang="hu-HU" sz="2000" i="1">
                            <a:solidFill>
                              <a:schemeClr val="tx1"/>
                            </a:solidFill>
                            <a:latin typeface="Cambria Math"/>
                            <a:cs typeface="Times New Roman" panose="02020603050405020304" pitchFamily="18" charset="0"/>
                            <a:sym typeface="Symbol" pitchFamily="18" charset="2"/>
                          </a:rPr>
                          <m:t>𝑦</m:t>
                        </m:r>
                      </m:sub>
                    </m:sSub>
                  </m:oMath>
                </a14:m>
                <a:r>
                  <a:rPr lang="en-US" altLang="en-US" sz="2000" dirty="0">
                    <a:cs typeface="Times New Roman" panose="02020603050405020304" pitchFamily="18" charset="0"/>
                  </a:rPr>
                  <a:t>,</a:t>
                </a:r>
                <a14:m>
                  <m:oMath xmlns:m="http://schemas.openxmlformats.org/officeDocument/2006/math">
                    <m:sSub>
                      <m:sSubPr>
                        <m:ctrlPr>
                          <a:rPr lang="en-US" altLang="hu-HU" sz="2000" i="1">
                            <a:latin typeface="Cambria Math"/>
                            <a:cs typeface="Times New Roman" panose="02020603050405020304" pitchFamily="18" charset="0"/>
                            <a:sym typeface="Symbol" pitchFamily="18" charset="2"/>
                          </a:rPr>
                        </m:ctrlPr>
                      </m:sSubPr>
                      <m:e>
                        <m:r>
                          <a:rPr lang="en-US" altLang="hu-HU" sz="2000" i="1">
                            <a:latin typeface="Cambria Math"/>
                            <a:cs typeface="Times New Roman" panose="02020603050405020304" pitchFamily="18" charset="0"/>
                            <a:sym typeface="Symbol" pitchFamily="18" charset="2"/>
                          </a:rPr>
                          <m:t>𝑐</m:t>
                        </m:r>
                      </m:e>
                      <m:sub>
                        <m:r>
                          <a:rPr lang="hu-HU" altLang="hu-HU" sz="2000" b="0" i="1" smtClean="0">
                            <a:latin typeface="Cambria Math" panose="02040503050406030204" pitchFamily="18" charset="0"/>
                            <a:cs typeface="Times New Roman" panose="02020603050405020304" pitchFamily="18" charset="0"/>
                            <a:sym typeface="Symbol" pitchFamily="18" charset="2"/>
                          </a:rPr>
                          <m:t>𝑧</m:t>
                        </m:r>
                      </m:sub>
                    </m:sSub>
                  </m:oMath>
                </a14:m>
                <a:r>
                  <a:rPr lang="en-US" altLang="en-US" sz="2000" dirty="0" smtClean="0">
                    <a:solidFill>
                      <a:schemeClr val="tx1"/>
                    </a:solidFill>
                    <a:latin typeface="+mn-lt"/>
                    <a:cs typeface="Times New Roman" panose="02020603050405020304" pitchFamily="18" charset="0"/>
                  </a:rPr>
                  <a:t>)</a:t>
                </a:r>
                <a:r>
                  <a:rPr lang="en-US" altLang="en-US" sz="2000" dirty="0">
                    <a:solidFill>
                      <a:schemeClr val="tx1"/>
                    </a:solidFill>
                    <a:latin typeface="+mn-lt"/>
                    <a:cs typeface="Times New Roman" panose="02020603050405020304" pitchFamily="18" charset="0"/>
                  </a:rPr>
                  <a:t> </a:t>
                </a:r>
                <a:r>
                  <a:rPr lang="hu-HU" altLang="en-US" sz="2000" dirty="0" smtClean="0">
                    <a:solidFill>
                      <a:schemeClr val="tx1"/>
                    </a:solidFill>
                    <a:latin typeface="+mn-lt"/>
                  </a:rPr>
                  <a:t>középponttól</a:t>
                </a:r>
                <a:r>
                  <a:rPr lang="en-US" altLang="en-US" sz="2000" dirty="0" smtClean="0">
                    <a:solidFill>
                      <a:schemeClr val="tx1"/>
                    </a:solidFill>
                    <a:latin typeface="+mn-lt"/>
                  </a:rPr>
                  <a:t> </a:t>
                </a:r>
                <a:r>
                  <a:rPr lang="hu-HU" altLang="en-US" sz="2000" dirty="0" smtClean="0">
                    <a:solidFill>
                      <a:schemeClr val="tx1"/>
                    </a:solidFill>
                    <a:latin typeface="+mn-lt"/>
                  </a:rPr>
                  <a:t> </a:t>
                </a:r>
                <a14:m>
                  <m:oMath xmlns:m="http://schemas.openxmlformats.org/officeDocument/2006/math">
                    <m:r>
                      <a:rPr lang="en-US" altLang="hu-HU" sz="2000" i="1">
                        <a:solidFill>
                          <a:schemeClr val="tx1"/>
                        </a:solidFill>
                        <a:latin typeface="Cambria Math"/>
                        <a:cs typeface="Times New Roman" panose="02020603050405020304" pitchFamily="18" charset="0"/>
                      </a:rPr>
                      <m:t>𝑅</m:t>
                    </m:r>
                  </m:oMath>
                </a14:m>
                <a:r>
                  <a:rPr lang="hu-HU" altLang="en-US" sz="2000" dirty="0">
                    <a:solidFill>
                      <a:schemeClr val="tx1"/>
                    </a:solidFill>
                    <a:latin typeface="+mn-lt"/>
                  </a:rPr>
                  <a:t> távolságra vannak</a:t>
                </a:r>
                <a:r>
                  <a:rPr lang="hu-HU" altLang="en-US" sz="2000" dirty="0" smtClean="0">
                    <a:solidFill>
                      <a:schemeClr val="tx1"/>
                    </a:solidFill>
                    <a:latin typeface="+mn-lt"/>
                  </a:rPr>
                  <a:t>:</a:t>
                </a:r>
                <a:r>
                  <a:rPr lang="en-US" altLang="en-US" sz="2000" dirty="0">
                    <a:solidFill>
                      <a:schemeClr val="tx1"/>
                    </a:solidFill>
                    <a:latin typeface="+mn-lt"/>
                  </a:rPr>
                  <a:t> </a:t>
                </a:r>
                <a:r>
                  <a:rPr lang="en-US" altLang="en-US" sz="2000" dirty="0" smtClean="0">
                    <a:solidFill>
                      <a:schemeClr val="tx1"/>
                    </a:solidFill>
                    <a:latin typeface="+mn-lt"/>
                  </a:rPr>
                  <a:t> </a:t>
                </a:r>
                <a14:m>
                  <m:oMath xmlns:m="http://schemas.openxmlformats.org/officeDocument/2006/math">
                    <m:d>
                      <m:dPr>
                        <m:begChr m:val="|"/>
                        <m:endChr m:val="|"/>
                        <m:ctrlPr>
                          <a:rPr lang="hu-HU" altLang="hu-HU" sz="2000" i="1">
                            <a:solidFill>
                              <a:schemeClr val="tx1"/>
                            </a:solidFill>
                            <a:latin typeface="Cambria Math"/>
                            <a:cs typeface="Times New Roman" panose="02020603050405020304" pitchFamily="18" charset="0"/>
                          </a:rPr>
                        </m:ctrlPr>
                      </m:dPr>
                      <m:e>
                        <m:r>
                          <a:rPr lang="en-US" altLang="hu-HU" sz="2000" b="1" i="1" smtClean="0">
                            <a:solidFill>
                              <a:schemeClr val="tx1"/>
                            </a:solidFill>
                            <a:latin typeface="Cambria Math"/>
                            <a:ea typeface="Cambria Math"/>
                            <a:cs typeface="Times New Roman" panose="02020603050405020304" pitchFamily="18" charset="0"/>
                          </a:rPr>
                          <m:t>𝒓</m:t>
                        </m:r>
                        <m:r>
                          <a:rPr lang="en-US" altLang="hu-HU" sz="2000" i="1">
                            <a:solidFill>
                              <a:schemeClr val="tx1"/>
                            </a:solidFill>
                            <a:latin typeface="Cambria Math"/>
                            <a:ea typeface="Cambria Math"/>
                            <a:cs typeface="Times New Roman" panose="02020603050405020304" pitchFamily="18" charset="0"/>
                          </a:rPr>
                          <m:t>−</m:t>
                        </m:r>
                        <m:r>
                          <a:rPr lang="en-US" altLang="hu-HU" sz="2000" b="1" i="1">
                            <a:solidFill>
                              <a:schemeClr val="tx1"/>
                            </a:solidFill>
                            <a:latin typeface="Cambria Math"/>
                            <a:ea typeface="Cambria Math"/>
                            <a:cs typeface="Times New Roman" panose="02020603050405020304" pitchFamily="18" charset="0"/>
                          </a:rPr>
                          <m:t>𝒄</m:t>
                        </m:r>
                      </m:e>
                    </m:d>
                    <m:r>
                      <a:rPr lang="en-US" altLang="hu-HU" sz="2000" b="0" i="1" smtClean="0">
                        <a:solidFill>
                          <a:schemeClr val="tx1"/>
                        </a:solidFill>
                        <a:latin typeface="Cambria Math"/>
                        <a:cs typeface="Times New Roman" panose="02020603050405020304" pitchFamily="18" charset="0"/>
                      </a:rPr>
                      <m:t>=</m:t>
                    </m:r>
                    <m:r>
                      <a:rPr lang="en-US" altLang="hu-HU" sz="2000" i="1">
                        <a:solidFill>
                          <a:schemeClr val="tx1"/>
                        </a:solidFill>
                        <a:latin typeface="Cambria Math"/>
                        <a:cs typeface="Times New Roman" panose="02020603050405020304" pitchFamily="18" charset="0"/>
                      </a:rPr>
                      <m:t>𝑅</m:t>
                    </m:r>
                  </m:oMath>
                </a14:m>
                <a:r>
                  <a:rPr lang="en-US" altLang="en-US" sz="2000" dirty="0" smtClean="0">
                    <a:solidFill>
                      <a:schemeClr val="tx1"/>
                    </a:solidFill>
                    <a:latin typeface="+mn-lt"/>
                    <a:sym typeface="Symbol" pitchFamily="18" charset="2"/>
                  </a:rPr>
                  <a:t>  </a:t>
                </a:r>
                <a:endParaRPr lang="hu-HU" sz="2000" b="1" u="sng" dirty="0" smtClean="0">
                  <a:solidFill>
                    <a:schemeClr val="tx1"/>
                  </a:solidFill>
                  <a:latin typeface="+mn-lt"/>
                </a:endParaRPr>
              </a:p>
              <a:p>
                <a:pPr marL="342900" lvl="0" indent="-342900" algn="l">
                  <a:spcAft>
                    <a:spcPts val="1800"/>
                  </a:spcAft>
                  <a:buFont typeface="Arial" panose="020B0604020202020204" pitchFamily="34" charset="0"/>
                  <a:buChar char="•"/>
                </a:pPr>
                <a:r>
                  <a:rPr lang="hu-HU" altLang="hu-HU" sz="2000" b="1" u="sng" dirty="0" smtClean="0">
                    <a:solidFill>
                      <a:prstClr val="black"/>
                    </a:solidFill>
                    <a:latin typeface="Calibri"/>
                  </a:rPr>
                  <a:t>Henger</a:t>
                </a:r>
                <a:r>
                  <a:rPr lang="en-US" altLang="hu-HU" sz="2000" b="1" u="sng" dirty="0" smtClean="0">
                    <a:solidFill>
                      <a:prstClr val="black"/>
                    </a:solidFill>
                    <a:latin typeface="Calibri"/>
                  </a:rPr>
                  <a:t>: </a:t>
                </a:r>
                <a:r>
                  <a:rPr lang="hu-HU" altLang="en-US" sz="2000" dirty="0">
                    <a:solidFill>
                      <a:prstClr val="black"/>
                    </a:solidFill>
                    <a:latin typeface="Calibri"/>
                  </a:rPr>
                  <a:t>Azon </a:t>
                </a:r>
                <a14:m>
                  <m:oMath xmlns:m="http://schemas.openxmlformats.org/officeDocument/2006/math">
                    <m:r>
                      <a:rPr lang="en-US" altLang="hu-HU" sz="2000" b="1" i="1">
                        <a:solidFill>
                          <a:prstClr val="black"/>
                        </a:solidFill>
                        <a:latin typeface="Cambria Math"/>
                        <a:ea typeface="Cambria Math"/>
                        <a:cs typeface="Times New Roman" panose="02020603050405020304" pitchFamily="18" charset="0"/>
                      </a:rPr>
                      <m:t>𝒓</m:t>
                    </m:r>
                  </m:oMath>
                </a14:m>
                <a:r>
                  <a:rPr lang="en-US" altLang="en-US" sz="2000" dirty="0">
                    <a:solidFill>
                      <a:prstClr val="black"/>
                    </a:solidFill>
                    <a:latin typeface="Calibri"/>
                  </a:rPr>
                  <a:t> </a:t>
                </a:r>
                <a:r>
                  <a:rPr lang="hu-HU" altLang="en-US" sz="2000" dirty="0" smtClean="0">
                    <a:solidFill>
                      <a:prstClr val="black"/>
                    </a:solidFill>
                    <a:latin typeface="Calibri"/>
                  </a:rPr>
                  <a:t>pontok, </a:t>
                </a:r>
                <a:r>
                  <a:rPr lang="hu-HU" altLang="en-US" sz="2000" dirty="0">
                    <a:solidFill>
                      <a:prstClr val="black"/>
                    </a:solidFill>
                    <a:latin typeface="Calibri"/>
                  </a:rPr>
                  <a:t>amelyek </a:t>
                </a:r>
                <a:r>
                  <a:rPr lang="hu-HU" altLang="en-US" sz="2000" dirty="0" smtClean="0">
                    <a:solidFill>
                      <a:prstClr val="black"/>
                    </a:solidFill>
                    <a:latin typeface="Calibri"/>
                  </a:rPr>
                  <a:t>a </a:t>
                </a:r>
                <a14:m>
                  <m:oMath xmlns:m="http://schemas.openxmlformats.org/officeDocument/2006/math">
                    <m:sSup>
                      <m:sSupPr>
                        <m:ctrlPr>
                          <a:rPr lang="en-US" sz="2000" i="1">
                            <a:latin typeface="Cambria Math"/>
                          </a:rPr>
                        </m:ctrlPr>
                      </m:sSupPr>
                      <m:e>
                        <m:r>
                          <a:rPr lang="hu-HU" sz="2000" b="1" i="1" smtClean="0">
                            <a:latin typeface="Cambria Math"/>
                          </a:rPr>
                          <m:t>𝒗</m:t>
                        </m:r>
                      </m:e>
                      <m:sup>
                        <m:r>
                          <a:rPr lang="en-US" sz="2000" i="1">
                            <a:latin typeface="Cambria Math"/>
                          </a:rPr>
                          <m:t>0</m:t>
                        </m:r>
                      </m:sup>
                    </m:sSup>
                  </m:oMath>
                </a14:m>
                <a:r>
                  <a:rPr lang="hu-HU" altLang="en-US" sz="2000" dirty="0" smtClean="0">
                    <a:latin typeface="Calibri"/>
                  </a:rPr>
                  <a:t> irányvektorú </a:t>
                </a:r>
                <a:r>
                  <a:rPr lang="hu-HU" altLang="en-US" sz="2000" dirty="0">
                    <a:latin typeface="Calibri"/>
                  </a:rPr>
                  <a:t>és </a:t>
                </a:r>
                <a14:m>
                  <m:oMath xmlns:m="http://schemas.openxmlformats.org/officeDocument/2006/math">
                    <m:r>
                      <a:rPr lang="en-US" sz="2000" b="1" i="1">
                        <a:latin typeface="Cambria Math"/>
                      </a:rPr>
                      <m:t>𝒑</m:t>
                    </m:r>
                    <m:r>
                      <a:rPr lang="en-US" sz="2000" b="1" i="1">
                        <a:latin typeface="Cambria Math"/>
                      </a:rPr>
                      <m:t> </m:t>
                    </m:r>
                  </m:oMath>
                </a14:m>
                <a:r>
                  <a:rPr lang="hu-HU" altLang="en-US" sz="2000" dirty="0">
                    <a:latin typeface="Calibri"/>
                  </a:rPr>
                  <a:t>helyvektorú egyenestől mért </a:t>
                </a:r>
                <a:r>
                  <a:rPr lang="hu-HU" altLang="en-US" sz="2000" dirty="0" smtClean="0">
                    <a:latin typeface="Calibri"/>
                  </a:rPr>
                  <a:t>távolsága </a:t>
                </a:r>
                <a14:m>
                  <m:oMath xmlns:m="http://schemas.openxmlformats.org/officeDocument/2006/math">
                    <m:r>
                      <a:rPr lang="en-US" altLang="hu-HU" sz="2000" i="1">
                        <a:latin typeface="Cambria Math"/>
                        <a:cs typeface="Times New Roman" panose="02020603050405020304" pitchFamily="18" charset="0"/>
                      </a:rPr>
                      <m:t>𝑅</m:t>
                    </m:r>
                  </m:oMath>
                </a14:m>
                <a:r>
                  <a:rPr lang="hu-HU" altLang="en-US" sz="2000" dirty="0" smtClean="0">
                    <a:solidFill>
                      <a:prstClr val="black"/>
                    </a:solidFill>
                    <a:latin typeface="Calibri"/>
                  </a:rPr>
                  <a:t>:</a:t>
                </a:r>
                <a:r>
                  <a:rPr lang="en-US" altLang="en-US" sz="2000" dirty="0" smtClean="0">
                    <a:solidFill>
                      <a:prstClr val="black"/>
                    </a:solidFill>
                    <a:latin typeface="Calibri"/>
                  </a:rPr>
                  <a:t>  </a:t>
                </a:r>
                <a14:m>
                  <m:oMath xmlns:m="http://schemas.openxmlformats.org/officeDocument/2006/math">
                    <m:d>
                      <m:dPr>
                        <m:begChr m:val="|"/>
                        <m:endChr m:val="|"/>
                        <m:ctrlPr>
                          <a:rPr lang="hu-HU" altLang="hu-HU" sz="2000" i="1">
                            <a:solidFill>
                              <a:prstClr val="black"/>
                            </a:solidFill>
                            <a:latin typeface="Cambria Math"/>
                            <a:cs typeface="Times New Roman" panose="02020603050405020304" pitchFamily="18" charset="0"/>
                          </a:rPr>
                        </m:ctrlPr>
                      </m:dPr>
                      <m:e>
                        <m:r>
                          <a:rPr lang="en-US" altLang="hu-HU" sz="2000" b="1" i="1">
                            <a:solidFill>
                              <a:prstClr val="black"/>
                            </a:solidFill>
                            <a:latin typeface="Cambria Math"/>
                            <a:ea typeface="Cambria Math"/>
                            <a:cs typeface="Times New Roman" panose="02020603050405020304" pitchFamily="18" charset="0"/>
                          </a:rPr>
                          <m:t>𝒓</m:t>
                        </m:r>
                        <m:r>
                          <a:rPr lang="hu-HU" altLang="hu-HU" sz="2000" b="1" i="1" smtClean="0">
                            <a:solidFill>
                              <a:prstClr val="black"/>
                            </a:solidFill>
                            <a:latin typeface="Cambria Math"/>
                            <a:ea typeface="Cambria Math"/>
                            <a:cs typeface="Times New Roman" panose="02020603050405020304" pitchFamily="18" charset="0"/>
                          </a:rPr>
                          <m:t>−</m:t>
                        </m:r>
                        <m:r>
                          <a:rPr lang="hu-HU" altLang="hu-HU" sz="2000" b="1" i="1" smtClean="0">
                            <a:solidFill>
                              <a:prstClr val="black"/>
                            </a:solidFill>
                            <a:latin typeface="Cambria Math"/>
                            <a:ea typeface="Cambria Math"/>
                            <a:cs typeface="Times New Roman" panose="02020603050405020304" pitchFamily="18" charset="0"/>
                          </a:rPr>
                          <m:t>𝒑</m:t>
                        </m:r>
                        <m:r>
                          <a:rPr lang="en-US" altLang="hu-HU" sz="2000" b="0" i="1" smtClean="0">
                            <a:solidFill>
                              <a:prstClr val="black"/>
                            </a:solidFill>
                            <a:latin typeface="Cambria Math"/>
                            <a:ea typeface="Cambria Math"/>
                            <a:cs typeface="Times New Roman" panose="02020603050405020304" pitchFamily="18" charset="0"/>
                          </a:rPr>
                          <m:t>−</m:t>
                        </m:r>
                        <m:sSup>
                          <m:sSupPr>
                            <m:ctrlPr>
                              <a:rPr lang="en-US" sz="2000" i="1">
                                <a:latin typeface="Cambria Math"/>
                              </a:rPr>
                            </m:ctrlPr>
                          </m:sSupPr>
                          <m:e>
                            <m:r>
                              <a:rPr lang="hu-HU" sz="2000" b="1" i="1">
                                <a:latin typeface="Cambria Math"/>
                              </a:rPr>
                              <m:t>𝒗</m:t>
                            </m:r>
                          </m:e>
                          <m:sup>
                            <m:r>
                              <a:rPr lang="en-US" sz="2000" i="1">
                                <a:latin typeface="Cambria Math"/>
                              </a:rPr>
                              <m:t>0</m:t>
                            </m:r>
                          </m:sup>
                        </m:sSup>
                        <m:r>
                          <a:rPr lang="hu-HU" sz="2000" b="0" i="1" smtClean="0">
                            <a:latin typeface="Cambria Math"/>
                          </a:rPr>
                          <m:t>(</m:t>
                        </m:r>
                        <m:sSup>
                          <m:sSupPr>
                            <m:ctrlPr>
                              <a:rPr lang="en-US" sz="2000" i="1">
                                <a:latin typeface="Cambria Math"/>
                              </a:rPr>
                            </m:ctrlPr>
                          </m:sSupPr>
                          <m:e>
                            <m:d>
                              <m:dPr>
                                <m:ctrlPr>
                                  <a:rPr lang="hu-HU" sz="2000" b="1" i="1" smtClean="0">
                                    <a:latin typeface="Cambria Math"/>
                                  </a:rPr>
                                </m:ctrlPr>
                              </m:dPr>
                              <m:e>
                                <m:r>
                                  <a:rPr lang="hu-HU" sz="2000" b="1" i="1" smtClean="0">
                                    <a:latin typeface="Cambria Math"/>
                                  </a:rPr>
                                  <m:t>𝒓</m:t>
                                </m:r>
                                <m:r>
                                  <a:rPr lang="hu-HU" sz="2000" b="1" i="1" smtClean="0">
                                    <a:latin typeface="Cambria Math"/>
                                  </a:rPr>
                                  <m:t>−</m:t>
                                </m:r>
                                <m:r>
                                  <a:rPr lang="hu-HU" sz="2000" b="1" i="1" smtClean="0">
                                    <a:latin typeface="Cambria Math"/>
                                  </a:rPr>
                                  <m:t>𝒑</m:t>
                                </m:r>
                              </m:e>
                            </m:d>
                            <m:r>
                              <a:rPr lang="en-US" sz="2000" b="1" i="1">
                                <a:latin typeface="Cambria Math"/>
                                <a:ea typeface="Cambria Math"/>
                              </a:rPr>
                              <m:t>∙</m:t>
                            </m:r>
                            <m:r>
                              <a:rPr lang="hu-HU" sz="2000" b="1" i="1">
                                <a:latin typeface="Cambria Math"/>
                              </a:rPr>
                              <m:t>𝒗</m:t>
                            </m:r>
                          </m:e>
                          <m:sup>
                            <m:r>
                              <a:rPr lang="en-US" sz="2000" i="1">
                                <a:latin typeface="Cambria Math"/>
                              </a:rPr>
                              <m:t>0</m:t>
                            </m:r>
                          </m:sup>
                        </m:sSup>
                        <m:r>
                          <a:rPr lang="hu-HU" sz="2000" b="0" i="1" smtClean="0">
                            <a:latin typeface="Cambria Math"/>
                          </a:rPr>
                          <m:t>)</m:t>
                        </m:r>
                        <m:r>
                          <a:rPr lang="en-US" altLang="hu-HU" sz="2000" i="1" smtClean="0">
                            <a:solidFill>
                              <a:prstClr val="black"/>
                            </a:solidFill>
                            <a:latin typeface="Cambria Math"/>
                            <a:ea typeface="Cambria Math"/>
                            <a:cs typeface="Times New Roman" panose="02020603050405020304" pitchFamily="18" charset="0"/>
                          </a:rPr>
                          <m:t> </m:t>
                        </m:r>
                      </m:e>
                    </m:d>
                    <m:r>
                      <a:rPr lang="en-US" altLang="hu-HU" sz="2000" i="1">
                        <a:solidFill>
                          <a:prstClr val="black"/>
                        </a:solidFill>
                        <a:latin typeface="Cambria Math"/>
                        <a:cs typeface="Times New Roman" panose="02020603050405020304" pitchFamily="18" charset="0"/>
                      </a:rPr>
                      <m:t>=</m:t>
                    </m:r>
                    <m:r>
                      <a:rPr lang="en-US" altLang="hu-HU" sz="2000" i="1">
                        <a:solidFill>
                          <a:prstClr val="black"/>
                        </a:solidFill>
                        <a:latin typeface="Cambria Math"/>
                        <a:cs typeface="Times New Roman" panose="02020603050405020304" pitchFamily="18" charset="0"/>
                      </a:rPr>
                      <m:t>𝑅</m:t>
                    </m:r>
                  </m:oMath>
                </a14:m>
                <a:r>
                  <a:rPr lang="en-US" altLang="en-US" sz="2000" dirty="0">
                    <a:solidFill>
                      <a:prstClr val="black"/>
                    </a:solidFill>
                    <a:latin typeface="Calibri"/>
                    <a:sym typeface="Symbol" pitchFamily="18" charset="2"/>
                  </a:rPr>
                  <a:t>  </a:t>
                </a:r>
                <a:endParaRPr lang="hu-HU" altLang="en-US" sz="2000" dirty="0">
                  <a:solidFill>
                    <a:prstClr val="black"/>
                  </a:solidFill>
                  <a:latin typeface="Calibri"/>
                  <a:sym typeface="Symbol" pitchFamily="18" charset="2"/>
                </a:endParaRPr>
              </a:p>
              <a:p>
                <a:pPr marL="342900" indent="-342900" algn="l">
                  <a:spcAft>
                    <a:spcPts val="1800"/>
                  </a:spcAft>
                  <a:buFont typeface="Arial" panose="020B0604020202020204" pitchFamily="34" charset="0"/>
                  <a:buChar char="•"/>
                </a:pPr>
                <a:r>
                  <a:rPr lang="en-US" sz="2000" b="1" u="sng" dirty="0" err="1" smtClean="0">
                    <a:solidFill>
                      <a:schemeClr val="tx1"/>
                    </a:solidFill>
                    <a:latin typeface="+mn-lt"/>
                  </a:rPr>
                  <a:t>Ellipsz</a:t>
                </a:r>
                <a:r>
                  <a:rPr lang="hu-HU" sz="2000" b="1" u="sng" dirty="0" err="1" smtClean="0">
                    <a:solidFill>
                      <a:schemeClr val="tx1"/>
                    </a:solidFill>
                    <a:latin typeface="+mn-lt"/>
                  </a:rPr>
                  <a:t>oid</a:t>
                </a:r>
                <a:r>
                  <a:rPr lang="en-US" sz="2000" b="1" u="sng" dirty="0" smtClean="0">
                    <a:solidFill>
                      <a:schemeClr val="tx1"/>
                    </a:solidFill>
                    <a:latin typeface="+mn-lt"/>
                  </a:rPr>
                  <a:t>:</a:t>
                </a:r>
                <a:r>
                  <a:rPr lang="en-US" sz="2000" dirty="0" smtClean="0">
                    <a:solidFill>
                      <a:schemeClr val="tx1"/>
                    </a:solidFill>
                    <a:latin typeface="+mn-lt"/>
                  </a:rPr>
                  <a:t> </a:t>
                </a:r>
                <a:r>
                  <a:rPr lang="en-US" sz="2000" dirty="0" err="1" smtClean="0">
                    <a:solidFill>
                      <a:schemeClr val="tx1"/>
                    </a:solidFill>
                    <a:latin typeface="+mn-lt"/>
                  </a:rPr>
                  <a:t>Azon</a:t>
                </a:r>
                <a:r>
                  <a:rPr lang="en-US" sz="2000" dirty="0" smtClean="0">
                    <a:solidFill>
                      <a:schemeClr val="tx1"/>
                    </a:solidFill>
                    <a:latin typeface="+mn-lt"/>
                  </a:rPr>
                  <a:t> </a:t>
                </a:r>
                <a14:m>
                  <m:oMath xmlns:m="http://schemas.openxmlformats.org/officeDocument/2006/math">
                    <m:r>
                      <a:rPr lang="en-US" altLang="hu-HU" sz="2000" b="1" i="1" smtClean="0">
                        <a:solidFill>
                          <a:schemeClr val="tx1"/>
                        </a:solidFill>
                        <a:latin typeface="Cambria Math"/>
                        <a:ea typeface="Cambria Math"/>
                        <a:cs typeface="Times New Roman" panose="02020603050405020304" pitchFamily="18" charset="0"/>
                      </a:rPr>
                      <m:t>𝒓</m:t>
                    </m:r>
                  </m:oMath>
                </a14:m>
                <a:r>
                  <a:rPr lang="en-US" altLang="en-US" sz="2000" dirty="0">
                    <a:solidFill>
                      <a:schemeClr val="tx1"/>
                    </a:solidFill>
                    <a:latin typeface="Calibri"/>
                  </a:rPr>
                  <a:t> </a:t>
                </a:r>
                <a:r>
                  <a:rPr lang="hu-HU" altLang="en-US" sz="2000" dirty="0" smtClean="0">
                    <a:solidFill>
                      <a:schemeClr val="tx1"/>
                    </a:solidFill>
                    <a:latin typeface="Calibri"/>
                  </a:rPr>
                  <a:t>pontok, </a:t>
                </a:r>
                <a:r>
                  <a:rPr lang="hu-HU" altLang="en-US" sz="2000" dirty="0">
                    <a:solidFill>
                      <a:schemeClr val="tx1"/>
                    </a:solidFill>
                    <a:latin typeface="Calibri"/>
                  </a:rPr>
                  <a:t>amelyek a </a:t>
                </a:r>
                <a14:m>
                  <m:oMath xmlns:m="http://schemas.openxmlformats.org/officeDocument/2006/math">
                    <m:sSub>
                      <m:sSubPr>
                        <m:ctrlPr>
                          <a:rPr lang="en-US" altLang="hu-HU" sz="2000" b="1" i="1" smtClean="0">
                            <a:solidFill>
                              <a:schemeClr val="tx1"/>
                            </a:solidFill>
                            <a:latin typeface="Cambria Math"/>
                            <a:ea typeface="Cambria Math"/>
                            <a:cs typeface="Times New Roman" panose="02020603050405020304" pitchFamily="18" charset="0"/>
                          </a:rPr>
                        </m:ctrlPr>
                      </m:sSubPr>
                      <m:e>
                        <m:r>
                          <a:rPr lang="en-US" altLang="hu-HU" sz="2000" b="1" i="1" smtClean="0">
                            <a:solidFill>
                              <a:schemeClr val="tx1"/>
                            </a:solidFill>
                            <a:latin typeface="Cambria Math"/>
                            <a:ea typeface="Cambria Math"/>
                            <a:cs typeface="Times New Roman" panose="02020603050405020304" pitchFamily="18" charset="0"/>
                          </a:rPr>
                          <m:t>𝒇</m:t>
                        </m:r>
                      </m:e>
                      <m:sub>
                        <m:r>
                          <a:rPr lang="en-US" altLang="hu-HU" sz="2000" b="0" i="1" smtClean="0">
                            <a:solidFill>
                              <a:schemeClr val="tx1"/>
                            </a:solidFill>
                            <a:latin typeface="Cambria Math"/>
                            <a:ea typeface="Cambria Math"/>
                            <a:cs typeface="Times New Roman" panose="02020603050405020304" pitchFamily="18" charset="0"/>
                          </a:rPr>
                          <m:t>1</m:t>
                        </m:r>
                      </m:sub>
                    </m:sSub>
                    <m:r>
                      <a:rPr lang="hu-HU" altLang="hu-HU" sz="2000" b="0" i="0" smtClean="0">
                        <a:solidFill>
                          <a:schemeClr val="tx1"/>
                        </a:solidFill>
                        <a:latin typeface="Cambria Math"/>
                        <a:ea typeface="Cambria Math"/>
                        <a:cs typeface="Times New Roman" panose="02020603050405020304" pitchFamily="18" charset="0"/>
                      </a:rPr>
                      <m:t>é</m:t>
                    </m:r>
                    <m:r>
                      <m:rPr>
                        <m:sty m:val="p"/>
                      </m:rPr>
                      <a:rPr lang="hu-HU" altLang="hu-HU" sz="2000" b="0" i="0" smtClean="0">
                        <a:solidFill>
                          <a:schemeClr val="tx1"/>
                        </a:solidFill>
                        <a:latin typeface="Cambria Math"/>
                        <a:ea typeface="Cambria Math"/>
                        <a:cs typeface="Times New Roman" panose="02020603050405020304" pitchFamily="18" charset="0"/>
                      </a:rPr>
                      <m:t>s</m:t>
                    </m:r>
                    <m:sSub>
                      <m:sSubPr>
                        <m:ctrlPr>
                          <a:rPr lang="en-US" altLang="hu-HU" sz="2000" b="1" i="1">
                            <a:solidFill>
                              <a:schemeClr val="tx1"/>
                            </a:solidFill>
                            <a:latin typeface="Cambria Math"/>
                            <a:ea typeface="Cambria Math"/>
                            <a:cs typeface="Times New Roman" panose="02020603050405020304" pitchFamily="18" charset="0"/>
                          </a:rPr>
                        </m:ctrlPr>
                      </m:sSubPr>
                      <m:e>
                        <m:r>
                          <a:rPr lang="hu-HU" altLang="hu-HU" sz="2000" b="1" i="1" smtClean="0">
                            <a:solidFill>
                              <a:schemeClr val="tx1"/>
                            </a:solidFill>
                            <a:latin typeface="Cambria Math"/>
                            <a:ea typeface="Cambria Math"/>
                            <a:cs typeface="Times New Roman" panose="02020603050405020304" pitchFamily="18" charset="0"/>
                          </a:rPr>
                          <m:t> </m:t>
                        </m:r>
                        <m:r>
                          <a:rPr lang="en-US" altLang="hu-HU" sz="2000" b="1" i="1">
                            <a:solidFill>
                              <a:schemeClr val="tx1"/>
                            </a:solidFill>
                            <a:latin typeface="Cambria Math"/>
                            <a:ea typeface="Cambria Math"/>
                            <a:cs typeface="Times New Roman" panose="02020603050405020304" pitchFamily="18" charset="0"/>
                          </a:rPr>
                          <m:t>𝒇</m:t>
                        </m:r>
                      </m:e>
                      <m:sub>
                        <m:r>
                          <a:rPr lang="hu-HU" altLang="hu-HU" sz="2000" b="0" i="1" smtClean="0">
                            <a:solidFill>
                              <a:schemeClr val="tx1"/>
                            </a:solidFill>
                            <a:latin typeface="Cambria Math"/>
                            <a:ea typeface="Cambria Math"/>
                            <a:cs typeface="Times New Roman" panose="02020603050405020304" pitchFamily="18" charset="0"/>
                          </a:rPr>
                          <m:t>2</m:t>
                        </m:r>
                      </m:sub>
                    </m:sSub>
                  </m:oMath>
                </a14:m>
                <a:r>
                  <a:rPr lang="hu-HU" altLang="en-US" sz="2000" dirty="0" smtClean="0">
                    <a:solidFill>
                      <a:schemeClr val="tx1"/>
                    </a:solidFill>
                    <a:latin typeface="Calibri"/>
                  </a:rPr>
                  <a:t> </a:t>
                </a:r>
                <a:r>
                  <a:rPr lang="hu-HU" altLang="en-US" sz="2000" dirty="0" err="1" smtClean="0">
                    <a:solidFill>
                      <a:schemeClr val="tx1"/>
                    </a:solidFill>
                    <a:latin typeface="Calibri"/>
                  </a:rPr>
                  <a:t>fó</a:t>
                </a:r>
                <a:r>
                  <a:rPr lang="en-US" altLang="en-US" sz="2000" dirty="0" err="1" smtClean="0">
                    <a:solidFill>
                      <a:schemeClr val="tx1"/>
                    </a:solidFill>
                    <a:latin typeface="Calibri"/>
                  </a:rPr>
                  <a:t>kuszpontokt</a:t>
                </a:r>
                <a:r>
                  <a:rPr lang="hu-HU" altLang="en-US" sz="2000" dirty="0" smtClean="0">
                    <a:solidFill>
                      <a:schemeClr val="tx1"/>
                    </a:solidFill>
                    <a:latin typeface="Calibri"/>
                  </a:rPr>
                  <a:t>ól mért távolság összege állandó </a:t>
                </a:r>
                <a14:m>
                  <m:oMath xmlns:m="http://schemas.openxmlformats.org/officeDocument/2006/math">
                    <m:r>
                      <a:rPr lang="hu-HU" altLang="hu-HU" sz="2000" b="0" i="1" smtClean="0">
                        <a:solidFill>
                          <a:schemeClr val="tx1"/>
                        </a:solidFill>
                        <a:latin typeface="Cambria Math"/>
                        <a:cs typeface="Times New Roman" panose="02020603050405020304" pitchFamily="18" charset="0"/>
                        <a:sym typeface="Symbol" pitchFamily="18" charset="2"/>
                      </a:rPr>
                      <m:t>𝐶</m:t>
                    </m:r>
                  </m:oMath>
                </a14:m>
                <a:r>
                  <a:rPr lang="hu-HU" sz="2000" dirty="0" smtClean="0">
                    <a:solidFill>
                      <a:schemeClr val="tx1"/>
                    </a:solidFill>
                    <a:latin typeface="+mn-lt"/>
                  </a:rPr>
                  <a:t>:  </a:t>
                </a:r>
                <a14:m>
                  <m:oMath xmlns:m="http://schemas.openxmlformats.org/officeDocument/2006/math">
                    <m:d>
                      <m:dPr>
                        <m:begChr m:val="|"/>
                        <m:endChr m:val="|"/>
                        <m:ctrlPr>
                          <a:rPr lang="en-US" sz="2000" i="1">
                            <a:solidFill>
                              <a:schemeClr val="tx1"/>
                            </a:solidFill>
                            <a:latin typeface="Cambria Math"/>
                          </a:rPr>
                        </m:ctrlPr>
                      </m:dPr>
                      <m:e>
                        <m:r>
                          <a:rPr lang="en-US" sz="2000" b="1" i="1">
                            <a:solidFill>
                              <a:schemeClr val="tx1"/>
                            </a:solidFill>
                            <a:latin typeface="Cambria Math"/>
                          </a:rPr>
                          <m:t>𝒓</m:t>
                        </m:r>
                        <m:r>
                          <a:rPr lang="en-US" sz="2000">
                            <a:solidFill>
                              <a:schemeClr val="tx1"/>
                            </a:solidFill>
                            <a:latin typeface="Cambria Math"/>
                          </a:rPr>
                          <m:t>−</m:t>
                        </m:r>
                        <m:sSub>
                          <m:sSubPr>
                            <m:ctrlPr>
                              <a:rPr lang="en-US" sz="2000" i="1">
                                <a:solidFill>
                                  <a:schemeClr val="tx1"/>
                                </a:solidFill>
                                <a:latin typeface="Cambria Math"/>
                              </a:rPr>
                            </m:ctrlPr>
                          </m:sSubPr>
                          <m:e>
                            <m:r>
                              <a:rPr lang="en-US" sz="2000" b="1" i="1">
                                <a:solidFill>
                                  <a:schemeClr val="tx1"/>
                                </a:solidFill>
                                <a:latin typeface="Cambria Math"/>
                              </a:rPr>
                              <m:t>𝒇</m:t>
                            </m:r>
                          </m:e>
                          <m:sub>
                            <m:r>
                              <a:rPr lang="en-US" sz="2000" i="1">
                                <a:solidFill>
                                  <a:schemeClr val="tx1"/>
                                </a:solidFill>
                                <a:latin typeface="Cambria Math"/>
                              </a:rPr>
                              <m:t>1</m:t>
                            </m:r>
                          </m:sub>
                        </m:sSub>
                      </m:e>
                    </m:d>
                    <m:r>
                      <a:rPr lang="en-US" sz="2000" i="1">
                        <a:solidFill>
                          <a:schemeClr val="tx1"/>
                        </a:solidFill>
                        <a:latin typeface="Cambria Math"/>
                      </a:rPr>
                      <m:t>+</m:t>
                    </m:r>
                    <m:d>
                      <m:dPr>
                        <m:begChr m:val="|"/>
                        <m:endChr m:val="|"/>
                        <m:ctrlPr>
                          <a:rPr lang="en-US" sz="2000" i="1">
                            <a:solidFill>
                              <a:schemeClr val="tx1"/>
                            </a:solidFill>
                            <a:latin typeface="Cambria Math"/>
                          </a:rPr>
                        </m:ctrlPr>
                      </m:dPr>
                      <m:e>
                        <m:r>
                          <a:rPr lang="en-US" sz="2000" b="1" i="1">
                            <a:solidFill>
                              <a:schemeClr val="tx1"/>
                            </a:solidFill>
                            <a:latin typeface="Cambria Math"/>
                          </a:rPr>
                          <m:t>𝒓</m:t>
                        </m:r>
                        <m:r>
                          <a:rPr lang="en-US" sz="2000">
                            <a:solidFill>
                              <a:schemeClr val="tx1"/>
                            </a:solidFill>
                            <a:latin typeface="Cambria Math"/>
                          </a:rPr>
                          <m:t>−</m:t>
                        </m:r>
                        <m:sSub>
                          <m:sSubPr>
                            <m:ctrlPr>
                              <a:rPr lang="en-US" sz="2000" i="1">
                                <a:solidFill>
                                  <a:schemeClr val="tx1"/>
                                </a:solidFill>
                                <a:latin typeface="Cambria Math"/>
                              </a:rPr>
                            </m:ctrlPr>
                          </m:sSubPr>
                          <m:e>
                            <m:r>
                              <a:rPr lang="en-US" sz="2000" b="1" i="1">
                                <a:solidFill>
                                  <a:schemeClr val="tx1"/>
                                </a:solidFill>
                                <a:latin typeface="Cambria Math"/>
                              </a:rPr>
                              <m:t>𝒇</m:t>
                            </m:r>
                          </m:e>
                          <m:sub>
                            <m:r>
                              <a:rPr lang="en-US" sz="2000" i="1">
                                <a:solidFill>
                                  <a:schemeClr val="tx1"/>
                                </a:solidFill>
                                <a:latin typeface="Cambria Math"/>
                              </a:rPr>
                              <m:t>2</m:t>
                            </m:r>
                          </m:sub>
                        </m:sSub>
                      </m:e>
                    </m:d>
                    <m:r>
                      <a:rPr lang="en-US" sz="2000" i="1">
                        <a:solidFill>
                          <a:schemeClr val="tx1"/>
                        </a:solidFill>
                        <a:latin typeface="Cambria Math"/>
                      </a:rPr>
                      <m:t>=</m:t>
                    </m:r>
                    <m:r>
                      <a:rPr lang="en-US" sz="2000" i="1">
                        <a:solidFill>
                          <a:schemeClr val="tx1"/>
                        </a:solidFill>
                        <a:latin typeface="Cambria Math"/>
                      </a:rPr>
                      <m:t>𝐶</m:t>
                    </m:r>
                  </m:oMath>
                </a14:m>
                <a:endParaRPr lang="hu-HU" sz="2000" dirty="0" smtClean="0">
                  <a:solidFill>
                    <a:schemeClr val="tx1"/>
                  </a:solidFill>
                  <a:latin typeface="+mn-lt"/>
                </a:endParaRPr>
              </a:p>
              <a:p>
                <a:pPr marL="342900" lvl="0" indent="-342900" algn="l">
                  <a:spcAft>
                    <a:spcPts val="1800"/>
                  </a:spcAft>
                  <a:buFont typeface="Arial" panose="020B0604020202020204" pitchFamily="34" charset="0"/>
                  <a:buChar char="•"/>
                </a:pPr>
                <a:r>
                  <a:rPr lang="hu-HU" sz="2000" b="1" u="sng" dirty="0" err="1" smtClean="0">
                    <a:solidFill>
                      <a:schemeClr val="tx1"/>
                    </a:solidFill>
                    <a:latin typeface="+mn-lt"/>
                  </a:rPr>
                  <a:t>Hiperboloid</a:t>
                </a:r>
                <a:r>
                  <a:rPr lang="hu-HU" sz="2000" b="1" u="sng" dirty="0" smtClean="0">
                    <a:solidFill>
                      <a:schemeClr val="tx1"/>
                    </a:solidFill>
                    <a:latin typeface="+mn-lt"/>
                  </a:rPr>
                  <a:t>:</a:t>
                </a:r>
                <a:r>
                  <a:rPr lang="hu-HU" sz="2000" dirty="0" smtClean="0">
                    <a:solidFill>
                      <a:schemeClr val="tx1"/>
                    </a:solidFill>
                    <a:latin typeface="+mn-lt"/>
                  </a:rPr>
                  <a:t> </a:t>
                </a:r>
                <a:r>
                  <a:rPr lang="en-US" sz="2000" dirty="0">
                    <a:solidFill>
                      <a:schemeClr val="tx1"/>
                    </a:solidFill>
                    <a:latin typeface="Calibri"/>
                  </a:rPr>
                  <a:t>Azon </a:t>
                </a:r>
                <a14:m>
                  <m:oMath xmlns:m="http://schemas.openxmlformats.org/officeDocument/2006/math">
                    <m:r>
                      <a:rPr lang="en-US" altLang="hu-HU" sz="2000" b="1" i="1" smtClean="0">
                        <a:solidFill>
                          <a:schemeClr val="tx1"/>
                        </a:solidFill>
                        <a:latin typeface="Cambria Math"/>
                        <a:ea typeface="Cambria Math"/>
                        <a:cs typeface="Times New Roman" panose="02020603050405020304" pitchFamily="18" charset="0"/>
                      </a:rPr>
                      <m:t>𝒓</m:t>
                    </m:r>
                  </m:oMath>
                </a14:m>
                <a:r>
                  <a:rPr lang="en-US" altLang="en-US" sz="2000" dirty="0">
                    <a:solidFill>
                      <a:schemeClr val="tx1"/>
                    </a:solidFill>
                    <a:latin typeface="Calibri"/>
                  </a:rPr>
                  <a:t> </a:t>
                </a:r>
                <a:r>
                  <a:rPr lang="hu-HU" altLang="en-US" sz="2000" dirty="0" smtClean="0">
                    <a:solidFill>
                      <a:schemeClr val="tx1"/>
                    </a:solidFill>
                    <a:latin typeface="Calibri"/>
                  </a:rPr>
                  <a:t>pontok, melyek </a:t>
                </a:r>
                <a:r>
                  <a:rPr lang="hu-HU" altLang="en-US" sz="2000" dirty="0">
                    <a:solidFill>
                      <a:schemeClr val="tx1"/>
                    </a:solidFill>
                    <a:latin typeface="Calibri"/>
                  </a:rPr>
                  <a:t>a </a:t>
                </a:r>
                <a14:m>
                  <m:oMath xmlns:m="http://schemas.openxmlformats.org/officeDocument/2006/math">
                    <m:sSub>
                      <m:sSubPr>
                        <m:ctrlPr>
                          <a:rPr lang="en-US" altLang="hu-HU" sz="2000" b="1" i="1">
                            <a:solidFill>
                              <a:schemeClr val="tx1"/>
                            </a:solidFill>
                            <a:latin typeface="Cambria Math"/>
                            <a:ea typeface="Cambria Math"/>
                            <a:cs typeface="Times New Roman" panose="02020603050405020304" pitchFamily="18" charset="0"/>
                          </a:rPr>
                        </m:ctrlPr>
                      </m:sSubPr>
                      <m:e>
                        <m:r>
                          <a:rPr lang="en-US" altLang="hu-HU" sz="2000" b="1" i="1">
                            <a:solidFill>
                              <a:schemeClr val="tx1"/>
                            </a:solidFill>
                            <a:latin typeface="Cambria Math"/>
                            <a:ea typeface="Cambria Math"/>
                            <a:cs typeface="Times New Roman" panose="02020603050405020304" pitchFamily="18" charset="0"/>
                          </a:rPr>
                          <m:t>𝒇</m:t>
                        </m:r>
                      </m:e>
                      <m:sub>
                        <m:r>
                          <a:rPr lang="en-US" altLang="hu-HU" sz="2000" i="1">
                            <a:solidFill>
                              <a:schemeClr val="tx1"/>
                            </a:solidFill>
                            <a:latin typeface="Cambria Math"/>
                            <a:ea typeface="Cambria Math"/>
                            <a:cs typeface="Times New Roman" panose="02020603050405020304" pitchFamily="18" charset="0"/>
                          </a:rPr>
                          <m:t>1</m:t>
                        </m:r>
                      </m:sub>
                    </m:sSub>
                    <m:r>
                      <a:rPr lang="hu-HU" altLang="hu-HU" sz="2000">
                        <a:solidFill>
                          <a:schemeClr val="tx1"/>
                        </a:solidFill>
                        <a:latin typeface="Cambria Math"/>
                        <a:ea typeface="Cambria Math"/>
                        <a:cs typeface="Times New Roman" panose="02020603050405020304" pitchFamily="18" charset="0"/>
                      </a:rPr>
                      <m:t>é</m:t>
                    </m:r>
                    <m:r>
                      <m:rPr>
                        <m:sty m:val="p"/>
                      </m:rPr>
                      <a:rPr lang="hu-HU" altLang="hu-HU" sz="2000">
                        <a:solidFill>
                          <a:schemeClr val="tx1"/>
                        </a:solidFill>
                        <a:latin typeface="Cambria Math"/>
                        <a:ea typeface="Cambria Math"/>
                        <a:cs typeface="Times New Roman" panose="02020603050405020304" pitchFamily="18" charset="0"/>
                      </a:rPr>
                      <m:t>s</m:t>
                    </m:r>
                    <m:sSub>
                      <m:sSubPr>
                        <m:ctrlPr>
                          <a:rPr lang="en-US" altLang="hu-HU" sz="2000" b="1" i="1">
                            <a:solidFill>
                              <a:schemeClr val="tx1"/>
                            </a:solidFill>
                            <a:latin typeface="Cambria Math"/>
                            <a:ea typeface="Cambria Math"/>
                            <a:cs typeface="Times New Roman" panose="02020603050405020304" pitchFamily="18" charset="0"/>
                          </a:rPr>
                        </m:ctrlPr>
                      </m:sSubPr>
                      <m:e>
                        <m:r>
                          <a:rPr lang="hu-HU" altLang="hu-HU" sz="2000" b="1" i="1">
                            <a:solidFill>
                              <a:schemeClr val="tx1"/>
                            </a:solidFill>
                            <a:latin typeface="Cambria Math"/>
                            <a:ea typeface="Cambria Math"/>
                            <a:cs typeface="Times New Roman" panose="02020603050405020304" pitchFamily="18" charset="0"/>
                          </a:rPr>
                          <m:t> </m:t>
                        </m:r>
                        <m:r>
                          <a:rPr lang="en-US" altLang="hu-HU" sz="2000" b="1" i="1">
                            <a:solidFill>
                              <a:schemeClr val="tx1"/>
                            </a:solidFill>
                            <a:latin typeface="Cambria Math"/>
                            <a:ea typeface="Cambria Math"/>
                            <a:cs typeface="Times New Roman" panose="02020603050405020304" pitchFamily="18" charset="0"/>
                          </a:rPr>
                          <m:t>𝒇</m:t>
                        </m:r>
                      </m:e>
                      <m:sub>
                        <m:r>
                          <a:rPr lang="hu-HU" altLang="hu-HU" sz="2000" i="1">
                            <a:solidFill>
                              <a:schemeClr val="tx1"/>
                            </a:solidFill>
                            <a:latin typeface="Cambria Math"/>
                            <a:ea typeface="Cambria Math"/>
                            <a:cs typeface="Times New Roman" panose="02020603050405020304" pitchFamily="18" charset="0"/>
                          </a:rPr>
                          <m:t>2</m:t>
                        </m:r>
                      </m:sub>
                    </m:sSub>
                  </m:oMath>
                </a14:m>
                <a:r>
                  <a:rPr lang="hu-HU" altLang="en-US" sz="2000" dirty="0">
                    <a:solidFill>
                      <a:schemeClr val="tx1"/>
                    </a:solidFill>
                    <a:latin typeface="Calibri"/>
                  </a:rPr>
                  <a:t> </a:t>
                </a:r>
                <a:r>
                  <a:rPr lang="hu-HU" altLang="en-US" sz="2000" dirty="0" err="1">
                    <a:solidFill>
                      <a:schemeClr val="tx1"/>
                    </a:solidFill>
                    <a:latin typeface="Calibri"/>
                  </a:rPr>
                  <a:t>fó</a:t>
                </a:r>
                <a:r>
                  <a:rPr lang="en-US" altLang="en-US" sz="2000" dirty="0" err="1">
                    <a:solidFill>
                      <a:schemeClr val="tx1"/>
                    </a:solidFill>
                    <a:latin typeface="Calibri"/>
                  </a:rPr>
                  <a:t>kuszpontokt</a:t>
                </a:r>
                <a:r>
                  <a:rPr lang="hu-HU" altLang="en-US" sz="2000" dirty="0">
                    <a:solidFill>
                      <a:schemeClr val="tx1"/>
                    </a:solidFill>
                    <a:latin typeface="Calibri"/>
                  </a:rPr>
                  <a:t>ól mért távolság </a:t>
                </a:r>
                <a:r>
                  <a:rPr lang="hu-HU" altLang="en-US" sz="2000" dirty="0" smtClean="0">
                    <a:solidFill>
                      <a:schemeClr val="tx1"/>
                    </a:solidFill>
                    <a:latin typeface="Calibri"/>
                  </a:rPr>
                  <a:t>különbsége </a:t>
                </a:r>
                <a:r>
                  <a:rPr lang="hu-HU" altLang="en-US" sz="2000" dirty="0">
                    <a:solidFill>
                      <a:schemeClr val="tx1"/>
                    </a:solidFill>
                    <a:latin typeface="Calibri"/>
                  </a:rPr>
                  <a:t>állandó </a:t>
                </a:r>
                <a14:m>
                  <m:oMath xmlns:m="http://schemas.openxmlformats.org/officeDocument/2006/math">
                    <m:r>
                      <a:rPr lang="hu-HU" altLang="hu-HU" sz="2000" i="1">
                        <a:solidFill>
                          <a:schemeClr val="tx1"/>
                        </a:solidFill>
                        <a:latin typeface="Cambria Math"/>
                        <a:cs typeface="Times New Roman" panose="02020603050405020304" pitchFamily="18" charset="0"/>
                        <a:sym typeface="Symbol" pitchFamily="18" charset="2"/>
                      </a:rPr>
                      <m:t>𝐶</m:t>
                    </m:r>
                  </m:oMath>
                </a14:m>
                <a:r>
                  <a:rPr lang="hu-HU" sz="2000" dirty="0" smtClean="0">
                    <a:solidFill>
                      <a:schemeClr val="tx1"/>
                    </a:solidFill>
                    <a:latin typeface="Calibri"/>
                  </a:rPr>
                  <a:t>:  </a:t>
                </a:r>
                <a14:m>
                  <m:oMath xmlns:m="http://schemas.openxmlformats.org/officeDocument/2006/math">
                    <m:d>
                      <m:dPr>
                        <m:begChr m:val="|"/>
                        <m:endChr m:val="|"/>
                        <m:ctrlPr>
                          <a:rPr lang="en-US" sz="2000" i="1">
                            <a:solidFill>
                              <a:schemeClr val="tx1"/>
                            </a:solidFill>
                            <a:latin typeface="Cambria Math"/>
                          </a:rPr>
                        </m:ctrlPr>
                      </m:dPr>
                      <m:e>
                        <m:r>
                          <a:rPr lang="en-US" sz="2000" b="1" i="1">
                            <a:solidFill>
                              <a:schemeClr val="tx1"/>
                            </a:solidFill>
                            <a:latin typeface="Cambria Math"/>
                          </a:rPr>
                          <m:t>𝒓</m:t>
                        </m:r>
                        <m:r>
                          <a:rPr lang="en-US" sz="2000">
                            <a:solidFill>
                              <a:schemeClr val="tx1"/>
                            </a:solidFill>
                            <a:latin typeface="Cambria Math"/>
                          </a:rPr>
                          <m:t>−</m:t>
                        </m:r>
                        <m:sSub>
                          <m:sSubPr>
                            <m:ctrlPr>
                              <a:rPr lang="en-US" sz="2000" i="1">
                                <a:solidFill>
                                  <a:schemeClr val="tx1"/>
                                </a:solidFill>
                                <a:latin typeface="Cambria Math"/>
                              </a:rPr>
                            </m:ctrlPr>
                          </m:sSubPr>
                          <m:e>
                            <m:r>
                              <a:rPr lang="en-US" sz="2000" b="1" i="1">
                                <a:solidFill>
                                  <a:schemeClr val="tx1"/>
                                </a:solidFill>
                                <a:latin typeface="Cambria Math"/>
                              </a:rPr>
                              <m:t>𝒇</m:t>
                            </m:r>
                          </m:e>
                          <m:sub>
                            <m:r>
                              <a:rPr lang="en-US" sz="2000" i="1">
                                <a:solidFill>
                                  <a:schemeClr val="tx1"/>
                                </a:solidFill>
                                <a:latin typeface="Cambria Math"/>
                              </a:rPr>
                              <m:t>1</m:t>
                            </m:r>
                          </m:sub>
                        </m:sSub>
                      </m:e>
                    </m:d>
                    <m:r>
                      <a:rPr lang="hu-HU" sz="2000" b="0" i="1" smtClean="0">
                        <a:solidFill>
                          <a:schemeClr val="tx1"/>
                        </a:solidFill>
                        <a:latin typeface="Cambria Math"/>
                      </a:rPr>
                      <m:t>−</m:t>
                    </m:r>
                    <m:d>
                      <m:dPr>
                        <m:begChr m:val="|"/>
                        <m:endChr m:val="|"/>
                        <m:ctrlPr>
                          <a:rPr lang="en-US" sz="2000" i="1">
                            <a:solidFill>
                              <a:schemeClr val="tx1"/>
                            </a:solidFill>
                            <a:latin typeface="Cambria Math"/>
                          </a:rPr>
                        </m:ctrlPr>
                      </m:dPr>
                      <m:e>
                        <m:r>
                          <a:rPr lang="en-US" sz="2000" b="1" i="1">
                            <a:solidFill>
                              <a:schemeClr val="tx1"/>
                            </a:solidFill>
                            <a:latin typeface="Cambria Math"/>
                          </a:rPr>
                          <m:t>𝒓</m:t>
                        </m:r>
                        <m:r>
                          <a:rPr lang="en-US" sz="2000">
                            <a:solidFill>
                              <a:schemeClr val="tx1"/>
                            </a:solidFill>
                            <a:latin typeface="Cambria Math"/>
                          </a:rPr>
                          <m:t>−</m:t>
                        </m:r>
                        <m:sSub>
                          <m:sSubPr>
                            <m:ctrlPr>
                              <a:rPr lang="en-US" sz="2000" i="1">
                                <a:solidFill>
                                  <a:schemeClr val="tx1"/>
                                </a:solidFill>
                                <a:latin typeface="Cambria Math"/>
                              </a:rPr>
                            </m:ctrlPr>
                          </m:sSubPr>
                          <m:e>
                            <m:r>
                              <a:rPr lang="en-US" sz="2000" b="1" i="1">
                                <a:solidFill>
                                  <a:schemeClr val="tx1"/>
                                </a:solidFill>
                                <a:latin typeface="Cambria Math"/>
                              </a:rPr>
                              <m:t>𝒇</m:t>
                            </m:r>
                          </m:e>
                          <m:sub>
                            <m:r>
                              <a:rPr lang="en-US" sz="2000" i="1">
                                <a:solidFill>
                                  <a:schemeClr val="tx1"/>
                                </a:solidFill>
                                <a:latin typeface="Cambria Math"/>
                              </a:rPr>
                              <m:t>2</m:t>
                            </m:r>
                          </m:sub>
                        </m:sSub>
                      </m:e>
                    </m:d>
                    <m:r>
                      <a:rPr lang="en-US" sz="2000" i="1">
                        <a:solidFill>
                          <a:schemeClr val="tx1"/>
                        </a:solidFill>
                        <a:latin typeface="Cambria Math"/>
                      </a:rPr>
                      <m:t>=</m:t>
                    </m:r>
                    <m:r>
                      <a:rPr lang="en-US" sz="2000" i="1">
                        <a:solidFill>
                          <a:schemeClr val="tx1"/>
                        </a:solidFill>
                        <a:latin typeface="Cambria Math"/>
                      </a:rPr>
                      <m:t>𝐶</m:t>
                    </m:r>
                  </m:oMath>
                </a14:m>
                <a:endParaRPr lang="hu-HU" sz="2000" dirty="0">
                  <a:solidFill>
                    <a:schemeClr val="tx1"/>
                  </a:solidFill>
                  <a:latin typeface="Calibri"/>
                </a:endParaRPr>
              </a:p>
              <a:p>
                <a:pPr marL="342900" lvl="0" indent="-342900" algn="l">
                  <a:spcAft>
                    <a:spcPts val="1800"/>
                  </a:spcAft>
                  <a:buFont typeface="Arial" panose="020B0604020202020204" pitchFamily="34" charset="0"/>
                  <a:buChar char="•"/>
                </a:pPr>
                <a:r>
                  <a:rPr lang="hu-HU" sz="2000" b="1" u="sng" dirty="0" err="1" smtClean="0">
                    <a:solidFill>
                      <a:schemeClr val="tx1"/>
                    </a:solidFill>
                    <a:latin typeface="+mn-lt"/>
                  </a:rPr>
                  <a:t>Paraboloid</a:t>
                </a:r>
                <a:r>
                  <a:rPr lang="hu-HU" sz="2000" b="1" u="sng" dirty="0" smtClean="0">
                    <a:solidFill>
                      <a:schemeClr val="tx1"/>
                    </a:solidFill>
                    <a:latin typeface="+mn-lt"/>
                  </a:rPr>
                  <a:t>:</a:t>
                </a:r>
                <a:r>
                  <a:rPr lang="hu-HU" sz="2000" dirty="0" smtClean="0">
                    <a:solidFill>
                      <a:schemeClr val="tx1"/>
                    </a:solidFill>
                    <a:latin typeface="+mn-lt"/>
                  </a:rPr>
                  <a:t> </a:t>
                </a:r>
                <a14:m>
                  <m:oMath xmlns:m="http://schemas.openxmlformats.org/officeDocument/2006/math">
                    <m:r>
                      <a:rPr lang="en-US" altLang="hu-HU" sz="2000" b="1" i="1" smtClean="0">
                        <a:solidFill>
                          <a:schemeClr val="tx1"/>
                        </a:solidFill>
                        <a:latin typeface="Cambria Math"/>
                        <a:ea typeface="Cambria Math"/>
                        <a:cs typeface="Times New Roman" panose="02020603050405020304" pitchFamily="18" charset="0"/>
                      </a:rPr>
                      <m:t>𝒓</m:t>
                    </m:r>
                  </m:oMath>
                </a14:m>
                <a:r>
                  <a:rPr lang="en-US" altLang="en-US" sz="2000" dirty="0">
                    <a:solidFill>
                      <a:schemeClr val="tx1"/>
                    </a:solidFill>
                    <a:latin typeface="Calibri"/>
                  </a:rPr>
                  <a:t> </a:t>
                </a:r>
                <a:r>
                  <a:rPr lang="hu-HU" altLang="en-US" sz="2000" dirty="0" smtClean="0">
                    <a:solidFill>
                      <a:schemeClr val="tx1"/>
                    </a:solidFill>
                    <a:latin typeface="Calibri"/>
                  </a:rPr>
                  <a:t>pontok, </a:t>
                </a:r>
                <a:r>
                  <a:rPr lang="hu-HU" altLang="en-US" sz="2000" dirty="0">
                    <a:solidFill>
                      <a:schemeClr val="tx1"/>
                    </a:solidFill>
                    <a:latin typeface="Calibri"/>
                  </a:rPr>
                  <a:t>amelyek </a:t>
                </a:r>
                <a:r>
                  <a:rPr lang="hu-HU" altLang="en-US" sz="2000" dirty="0" smtClean="0">
                    <a:solidFill>
                      <a:schemeClr val="tx1"/>
                    </a:solidFill>
                    <a:latin typeface="Calibri"/>
                  </a:rPr>
                  <a:t>az </a:t>
                </a:r>
                <a14:m>
                  <m:oMath xmlns:m="http://schemas.openxmlformats.org/officeDocument/2006/math">
                    <m:r>
                      <a:rPr lang="en-US" sz="2000" b="1" i="1">
                        <a:solidFill>
                          <a:schemeClr val="tx1"/>
                        </a:solidFill>
                        <a:latin typeface="Cambria Math"/>
                      </a:rPr>
                      <m:t>𝒇</m:t>
                    </m:r>
                  </m:oMath>
                </a14:m>
                <a:r>
                  <a:rPr lang="hu-HU" altLang="en-US" sz="2000" dirty="0" smtClean="0">
                    <a:solidFill>
                      <a:schemeClr val="tx1"/>
                    </a:solidFill>
                    <a:latin typeface="Calibri"/>
                  </a:rPr>
                  <a:t> fókuszponttól mért távolság</a:t>
                </a:r>
                <a:r>
                  <a:rPr lang="en-US" altLang="en-US" sz="2000" dirty="0" smtClean="0">
                    <a:solidFill>
                      <a:schemeClr val="tx1"/>
                    </a:solidFill>
                    <a:latin typeface="Calibri"/>
                  </a:rPr>
                  <a:t>a</a:t>
                </a:r>
                <a:r>
                  <a:rPr lang="hu-HU" altLang="en-US" sz="2000" dirty="0" smtClean="0">
                    <a:solidFill>
                      <a:schemeClr val="tx1"/>
                    </a:solidFill>
                    <a:latin typeface="Calibri"/>
                  </a:rPr>
                  <a:t> megegyezik az </a:t>
                </a:r>
                <a14:m>
                  <m:oMath xmlns:m="http://schemas.openxmlformats.org/officeDocument/2006/math">
                    <m:r>
                      <a:rPr lang="en-US" sz="2000" b="1" i="1">
                        <a:solidFill>
                          <a:schemeClr val="tx1"/>
                        </a:solidFill>
                        <a:latin typeface="Cambria Math"/>
                        <a:ea typeface="Cambria Math"/>
                      </a:rPr>
                      <m:t>𝒏</m:t>
                    </m:r>
                    <m:r>
                      <a:rPr lang="en-US" sz="2000" b="1" i="1">
                        <a:solidFill>
                          <a:schemeClr val="tx1"/>
                        </a:solidFill>
                        <a:latin typeface="Cambria Math"/>
                        <a:ea typeface="Cambria Math"/>
                      </a:rPr>
                      <m:t> </m:t>
                    </m:r>
                  </m:oMath>
                </a14:m>
                <a:r>
                  <a:rPr lang="hu-HU" altLang="en-US" sz="2000" dirty="0" smtClean="0">
                    <a:solidFill>
                      <a:schemeClr val="tx1"/>
                    </a:solidFill>
                    <a:latin typeface="Calibri"/>
                  </a:rPr>
                  <a:t> normálvektorú és </a:t>
                </a:r>
                <a14:m>
                  <m:oMath xmlns:m="http://schemas.openxmlformats.org/officeDocument/2006/math">
                    <m:r>
                      <a:rPr lang="en-US" sz="2000" b="1" i="1">
                        <a:solidFill>
                          <a:schemeClr val="tx1"/>
                        </a:solidFill>
                        <a:latin typeface="Cambria Math"/>
                      </a:rPr>
                      <m:t>𝒑</m:t>
                    </m:r>
                    <m:r>
                      <a:rPr lang="en-US" sz="2000" b="1" i="1">
                        <a:solidFill>
                          <a:schemeClr val="tx1"/>
                        </a:solidFill>
                        <a:latin typeface="Cambria Math"/>
                      </a:rPr>
                      <m:t> </m:t>
                    </m:r>
                  </m:oMath>
                </a14:m>
                <a:r>
                  <a:rPr lang="hu-HU" altLang="en-US" sz="2000" dirty="0" smtClean="0">
                    <a:solidFill>
                      <a:schemeClr val="tx1"/>
                    </a:solidFill>
                    <a:latin typeface="Calibri"/>
                  </a:rPr>
                  <a:t>helyvektorú síktól mért távolsággal: </a:t>
                </a:r>
                <a14:m>
                  <m:oMath xmlns:m="http://schemas.openxmlformats.org/officeDocument/2006/math">
                    <m:d>
                      <m:dPr>
                        <m:begChr m:val="|"/>
                        <m:endChr m:val="|"/>
                        <m:ctrlPr>
                          <a:rPr lang="en-US" sz="2000" i="1">
                            <a:solidFill>
                              <a:schemeClr val="tx1"/>
                            </a:solidFill>
                            <a:latin typeface="Cambria Math"/>
                          </a:rPr>
                        </m:ctrlPr>
                      </m:dPr>
                      <m:e>
                        <m:r>
                          <a:rPr lang="en-US" sz="2000" b="1" i="1">
                            <a:solidFill>
                              <a:schemeClr val="tx1"/>
                            </a:solidFill>
                            <a:latin typeface="Cambria Math"/>
                          </a:rPr>
                          <m:t>𝒓</m:t>
                        </m:r>
                        <m:r>
                          <a:rPr lang="en-US" sz="2000">
                            <a:solidFill>
                              <a:schemeClr val="tx1"/>
                            </a:solidFill>
                            <a:latin typeface="Cambria Math"/>
                          </a:rPr>
                          <m:t>−</m:t>
                        </m:r>
                        <m:r>
                          <a:rPr lang="en-US" sz="2000" b="1" i="1">
                            <a:solidFill>
                              <a:schemeClr val="tx1"/>
                            </a:solidFill>
                            <a:latin typeface="Cambria Math"/>
                          </a:rPr>
                          <m:t>𝒇</m:t>
                        </m:r>
                      </m:e>
                    </m:d>
                    <m:r>
                      <a:rPr lang="en-US" sz="2000" i="1">
                        <a:solidFill>
                          <a:schemeClr val="tx1"/>
                        </a:solidFill>
                        <a:latin typeface="Cambria Math"/>
                      </a:rPr>
                      <m:t>=</m:t>
                    </m:r>
                    <m:d>
                      <m:dPr>
                        <m:begChr m:val="|"/>
                        <m:endChr m:val="|"/>
                        <m:ctrlPr>
                          <a:rPr lang="en-US" sz="2000" i="1">
                            <a:solidFill>
                              <a:schemeClr val="tx1"/>
                            </a:solidFill>
                            <a:latin typeface="Cambria Math"/>
                          </a:rPr>
                        </m:ctrlPr>
                      </m:dPr>
                      <m:e>
                        <m:sSup>
                          <m:sSupPr>
                            <m:ctrlPr>
                              <a:rPr lang="en-US" sz="2000" i="1">
                                <a:solidFill>
                                  <a:schemeClr val="tx1"/>
                                </a:solidFill>
                                <a:latin typeface="Cambria Math"/>
                              </a:rPr>
                            </m:ctrlPr>
                          </m:sSupPr>
                          <m:e>
                            <m:r>
                              <a:rPr lang="en-US" sz="2000" b="1" i="1">
                                <a:solidFill>
                                  <a:schemeClr val="tx1"/>
                                </a:solidFill>
                                <a:latin typeface="Cambria Math"/>
                              </a:rPr>
                              <m:t>𝒏</m:t>
                            </m:r>
                          </m:e>
                          <m:sup>
                            <m:r>
                              <a:rPr lang="en-US" sz="2000" i="1">
                                <a:solidFill>
                                  <a:schemeClr val="tx1"/>
                                </a:solidFill>
                                <a:latin typeface="Cambria Math"/>
                              </a:rPr>
                              <m:t>0</m:t>
                            </m:r>
                          </m:sup>
                        </m:sSup>
                        <m:r>
                          <a:rPr lang="en-US" sz="2000" b="1" i="1">
                            <a:solidFill>
                              <a:schemeClr val="tx1"/>
                            </a:solidFill>
                            <a:latin typeface="Cambria Math"/>
                            <a:ea typeface="Cambria Math"/>
                          </a:rPr>
                          <m:t>∙(</m:t>
                        </m:r>
                        <m:r>
                          <a:rPr lang="en-US" sz="2000" b="1" i="1">
                            <a:solidFill>
                              <a:schemeClr val="tx1"/>
                            </a:solidFill>
                            <a:latin typeface="Cambria Math"/>
                          </a:rPr>
                          <m:t>𝒓</m:t>
                        </m:r>
                        <m:r>
                          <a:rPr lang="en-US" sz="2000">
                            <a:solidFill>
                              <a:schemeClr val="tx1"/>
                            </a:solidFill>
                            <a:latin typeface="Cambria Math"/>
                          </a:rPr>
                          <m:t>−</m:t>
                        </m:r>
                        <m:r>
                          <a:rPr lang="en-US" sz="2000" b="1" i="1">
                            <a:solidFill>
                              <a:schemeClr val="tx1"/>
                            </a:solidFill>
                            <a:latin typeface="Cambria Math"/>
                          </a:rPr>
                          <m:t>𝒑</m:t>
                        </m:r>
                        <m:r>
                          <a:rPr lang="en-US" sz="2000" i="1">
                            <a:solidFill>
                              <a:schemeClr val="tx1"/>
                            </a:solidFill>
                            <a:latin typeface="Cambria Math"/>
                          </a:rPr>
                          <m:t>)</m:t>
                        </m:r>
                      </m:e>
                    </m:d>
                  </m:oMath>
                </a14:m>
                <a:endParaRPr lang="en-US" sz="2000" dirty="0" smtClean="0">
                  <a:solidFill>
                    <a:schemeClr val="tx1"/>
                  </a:solidFill>
                  <a:latin typeface="+mn-lt"/>
                </a:endParaRPr>
              </a:p>
            </p:txBody>
          </p:sp>
        </mc:Choice>
        <mc:Fallback xmlns="">
          <p:sp>
            <p:nvSpPr>
              <p:cNvPr id="4" name="Szövegdoboz 2"/>
              <p:cNvSpPr txBox="1">
                <a:spLocks noRot="1" noChangeAspect="1" noMove="1" noResize="1" noEditPoints="1" noAdjustHandles="1" noChangeArrowheads="1" noChangeShapeType="1" noTextEdit="1"/>
              </p:cNvSpPr>
              <p:nvPr/>
            </p:nvSpPr>
            <p:spPr bwMode="auto">
              <a:xfrm>
                <a:off x="70868" y="897564"/>
                <a:ext cx="9073132" cy="4117602"/>
              </a:xfrm>
              <a:prstGeom prst="rect">
                <a:avLst/>
              </a:prstGeom>
              <a:blipFill>
                <a:blip r:embed="rId2"/>
                <a:stretch>
                  <a:fillRect l="-605" t="-740" b="-162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spTree>
    <p:extLst>
      <p:ext uri="{BB962C8B-B14F-4D97-AF65-F5344CB8AC3E}">
        <p14:creationId xmlns:p14="http://schemas.microsoft.com/office/powerpoint/2010/main" val="313449119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FF0000"/>
                </a:solidFill>
              </a:rPr>
              <a:t>Implicit kvadratikus felületek</a:t>
            </a:r>
            <a:endParaRPr lang="en-US" dirty="0">
              <a:solidFill>
                <a:srgbClr val="FF0000"/>
              </a:solidFill>
            </a:endParaRPr>
          </a:p>
        </p:txBody>
      </p:sp>
      <p:pic>
        <p:nvPicPr>
          <p:cNvPr id="5122" name="Picture 2" descr="Ellipsoid Quadri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78175"/>
            <a:ext cx="1951288" cy="1620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araboloid Quadri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7840" y="2292288"/>
            <a:ext cx="1954161" cy="16200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yperboloid Of One Sheet Quadri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90962" y="2247894"/>
            <a:ext cx="1985294" cy="16200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Elliptic Cylinder Quadri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54344" y="2281826"/>
            <a:ext cx="1954161" cy="1620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églalap 6"/>
              <p:cNvSpPr/>
              <p:nvPr/>
            </p:nvSpPr>
            <p:spPr>
              <a:xfrm>
                <a:off x="376917" y="958724"/>
                <a:ext cx="4572000" cy="1341649"/>
              </a:xfrm>
              <a:prstGeom prst="rect">
                <a:avLst/>
              </a:prstGeom>
            </p:spPr>
            <p:txBody>
              <a:bodyPr>
                <a:spAutoFit/>
              </a:bodyPr>
              <a:lstStyle/>
              <a:p>
                <a:pPr marL="0" indent="0">
                  <a:buNone/>
                </a:pPr>
                <a14:m>
                  <m:oMathPara xmlns:m="http://schemas.openxmlformats.org/officeDocument/2006/math">
                    <m:oMathParaPr>
                      <m:jc m:val="centerGroup"/>
                    </m:oMathParaPr>
                    <m:oMath xmlns:m="http://schemas.openxmlformats.org/officeDocument/2006/math">
                      <m:r>
                        <a:rPr lang="hu-HU" i="1" smtClean="0">
                          <a:latin typeface="Cambria Math"/>
                        </a:rPr>
                        <m:t>𝑓</m:t>
                      </m:r>
                      <m:d>
                        <m:dPr>
                          <m:ctrlPr>
                            <a:rPr lang="hu-HU" b="0" i="1" smtClean="0">
                              <a:latin typeface="Cambria Math"/>
                            </a:rPr>
                          </m:ctrlPr>
                        </m:dPr>
                        <m:e>
                          <m:r>
                            <a:rPr lang="hu-HU" b="0" i="1" smtClean="0">
                              <a:latin typeface="Cambria Math"/>
                            </a:rPr>
                            <m:t>𝑥</m:t>
                          </m:r>
                          <m:r>
                            <a:rPr lang="hu-HU" b="0" i="1" smtClean="0">
                              <a:latin typeface="Cambria Math"/>
                            </a:rPr>
                            <m:t>,</m:t>
                          </m:r>
                          <m:r>
                            <a:rPr lang="hu-HU" b="0" i="1" smtClean="0">
                              <a:latin typeface="Cambria Math"/>
                            </a:rPr>
                            <m:t>𝑦</m:t>
                          </m:r>
                          <m:r>
                            <a:rPr lang="hu-HU" b="0" i="1" smtClean="0">
                              <a:latin typeface="Cambria Math"/>
                            </a:rPr>
                            <m:t>,</m:t>
                          </m:r>
                          <m:r>
                            <a:rPr lang="hu-HU" b="0" i="1" smtClean="0">
                              <a:latin typeface="Cambria Math"/>
                            </a:rPr>
                            <m:t>𝑧</m:t>
                          </m:r>
                        </m:e>
                      </m:d>
                      <m:r>
                        <a:rPr lang="en-US" b="0" i="1" smtClean="0">
                          <a:latin typeface="Cambria Math"/>
                        </a:rPr>
                        <m:t>=</m:t>
                      </m:r>
                      <m:r>
                        <a:rPr lang="hu-HU" i="1">
                          <a:latin typeface="Cambria Math"/>
                        </a:rPr>
                        <m:t> </m:t>
                      </m:r>
                      <m:d>
                        <m:dPr>
                          <m:begChr m:val="["/>
                          <m:endChr m:val="]"/>
                          <m:ctrlPr>
                            <a:rPr lang="en-US" sz="2000" i="1" smtClean="0">
                              <a:latin typeface="Cambria Math"/>
                            </a:rPr>
                          </m:ctrlPr>
                        </m:dPr>
                        <m:e>
                          <m:r>
                            <a:rPr lang="en-US" sz="2000" b="0" i="1" smtClean="0">
                              <a:latin typeface="Cambria Math"/>
                            </a:rPr>
                            <m:t>𝑥</m:t>
                          </m:r>
                          <m:r>
                            <a:rPr lang="en-US" sz="2000" i="1">
                              <a:latin typeface="Cambria Math"/>
                            </a:rPr>
                            <m:t>,</m:t>
                          </m:r>
                          <m:r>
                            <a:rPr lang="en-US" sz="2000" b="0" i="1" smtClean="0">
                              <a:latin typeface="Cambria Math"/>
                            </a:rPr>
                            <m:t>𝑦</m:t>
                          </m:r>
                          <m:r>
                            <a:rPr lang="en-US" sz="2000" i="1">
                              <a:latin typeface="Cambria Math"/>
                            </a:rPr>
                            <m:t>,</m:t>
                          </m:r>
                          <m:r>
                            <a:rPr lang="en-US" sz="2000" b="0" i="1" smtClean="0">
                              <a:latin typeface="Cambria Math"/>
                            </a:rPr>
                            <m:t>𝑧</m:t>
                          </m:r>
                          <m:r>
                            <a:rPr lang="en-US" sz="2000" i="1">
                              <a:latin typeface="Cambria Math"/>
                            </a:rPr>
                            <m:t>,1</m:t>
                          </m:r>
                        </m:e>
                      </m:d>
                      <m:r>
                        <a:rPr lang="en-US" sz="2000" b="1" i="0" smtClean="0">
                          <a:latin typeface="Cambria Math"/>
                        </a:rPr>
                        <m:t>𝐐</m:t>
                      </m:r>
                      <m:d>
                        <m:dPr>
                          <m:begChr m:val="["/>
                          <m:endChr m:val="]"/>
                          <m:ctrlPr>
                            <a:rPr lang="en-US" sz="2000" i="1">
                              <a:latin typeface="Cambria Math"/>
                            </a:rPr>
                          </m:ctrlPr>
                        </m:dPr>
                        <m:e>
                          <m:eqArr>
                            <m:eqArrPr>
                              <m:ctrlPr>
                                <a:rPr lang="en-US" sz="2000" i="1">
                                  <a:latin typeface="Cambria Math"/>
                                </a:rPr>
                              </m:ctrlPr>
                            </m:eqArrPr>
                            <m:e>
                              <m:r>
                                <a:rPr lang="en-US" sz="2000" b="0" i="1" smtClean="0">
                                  <a:latin typeface="Cambria Math"/>
                                </a:rPr>
                                <m:t>𝑥</m:t>
                              </m:r>
                            </m:e>
                            <m:e>
                              <m:r>
                                <a:rPr lang="en-US" sz="2000" b="0" i="1" smtClean="0">
                                  <a:latin typeface="Cambria Math"/>
                                </a:rPr>
                                <m:t>𝑦</m:t>
                              </m:r>
                            </m:e>
                            <m:e>
                              <m:r>
                                <a:rPr lang="en-US" sz="2000" b="0" i="1" smtClean="0">
                                  <a:latin typeface="Cambria Math"/>
                                </a:rPr>
                                <m:t>𝑧</m:t>
                              </m:r>
                            </m:e>
                            <m:e>
                              <m:r>
                                <a:rPr lang="en-US" sz="2000" b="0" i="1" smtClean="0">
                                  <a:latin typeface="Cambria Math"/>
                                </a:rPr>
                                <m:t>1</m:t>
                              </m:r>
                            </m:e>
                          </m:eqArr>
                        </m:e>
                      </m:d>
                      <m:r>
                        <a:rPr lang="en-US" sz="2000" i="1">
                          <a:latin typeface="Cambria Math"/>
                        </a:rPr>
                        <m:t>=0</m:t>
                      </m:r>
                    </m:oMath>
                  </m:oMathPara>
                </a14:m>
                <a:endParaRPr lang="hu-HU" sz="1600" dirty="0"/>
              </a:p>
            </p:txBody>
          </p:sp>
        </mc:Choice>
        <mc:Fallback xmlns="">
          <p:sp>
            <p:nvSpPr>
              <p:cNvPr id="7" name="Téglalap 6"/>
              <p:cNvSpPr>
                <a:spLocks noRot="1" noChangeAspect="1" noMove="1" noResize="1" noEditPoints="1" noAdjustHandles="1" noChangeArrowheads="1" noChangeShapeType="1" noTextEdit="1"/>
              </p:cNvSpPr>
              <p:nvPr/>
            </p:nvSpPr>
            <p:spPr>
              <a:xfrm>
                <a:off x="376917" y="958724"/>
                <a:ext cx="4572000" cy="1341649"/>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églalap 7"/>
              <p:cNvSpPr/>
              <p:nvPr/>
            </p:nvSpPr>
            <p:spPr>
              <a:xfrm>
                <a:off x="156970" y="3916065"/>
                <a:ext cx="2107115" cy="586507"/>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f>
                        <m:fPr>
                          <m:ctrlPr>
                            <a:rPr lang="en-US" sz="1600" i="1" smtClean="0">
                              <a:latin typeface="Cambria Math"/>
                            </a:rPr>
                          </m:ctrlPr>
                        </m:fPr>
                        <m:num>
                          <m:sSup>
                            <m:sSupPr>
                              <m:ctrlPr>
                                <a:rPr lang="en-US" sz="1600" i="1" smtClean="0">
                                  <a:latin typeface="Cambria Math"/>
                                </a:rPr>
                              </m:ctrlPr>
                            </m:sSupPr>
                            <m:e>
                              <m:r>
                                <a:rPr lang="en-US" sz="1600" i="1" smtClean="0">
                                  <a:latin typeface="Cambria Math"/>
                                </a:rPr>
                                <m:t>𝑥</m:t>
                              </m:r>
                            </m:e>
                            <m:sup>
                              <m:r>
                                <a:rPr lang="en-US" sz="1600" i="1" smtClean="0">
                                  <a:latin typeface="Cambria Math"/>
                                </a:rPr>
                                <m:t>2</m:t>
                              </m:r>
                            </m:sup>
                          </m:sSup>
                        </m:num>
                        <m:den>
                          <m:sSup>
                            <m:sSupPr>
                              <m:ctrlPr>
                                <a:rPr lang="en-US" sz="1600" i="1">
                                  <a:latin typeface="Cambria Math"/>
                                </a:rPr>
                              </m:ctrlPr>
                            </m:sSupPr>
                            <m:e>
                              <m:r>
                                <a:rPr lang="en-US" sz="1600" i="1">
                                  <a:latin typeface="Cambria Math"/>
                                </a:rPr>
                                <m:t>𝑎</m:t>
                              </m:r>
                            </m:e>
                            <m:sup>
                              <m:r>
                                <a:rPr lang="en-US" sz="1600" i="1">
                                  <a:latin typeface="Cambria Math"/>
                                </a:rPr>
                                <m:t>2</m:t>
                              </m:r>
                            </m:sup>
                          </m:sSup>
                        </m:den>
                      </m:f>
                      <m:r>
                        <a:rPr lang="en-US" sz="1600" b="0" i="1" smtClean="0">
                          <a:latin typeface="Cambria Math"/>
                        </a:rPr>
                        <m:t>+</m:t>
                      </m:r>
                      <m:f>
                        <m:fPr>
                          <m:ctrlPr>
                            <a:rPr lang="en-US" sz="1600" i="1">
                              <a:latin typeface="Cambria Math"/>
                            </a:rPr>
                          </m:ctrlPr>
                        </m:fPr>
                        <m:num>
                          <m:sSup>
                            <m:sSupPr>
                              <m:ctrlPr>
                                <a:rPr lang="en-US" sz="1600" i="1">
                                  <a:latin typeface="Cambria Math"/>
                                </a:rPr>
                              </m:ctrlPr>
                            </m:sSupPr>
                            <m:e>
                              <m:r>
                                <a:rPr lang="en-US" sz="1600" b="0" i="1" smtClean="0">
                                  <a:latin typeface="Cambria Math"/>
                                </a:rPr>
                                <m:t>𝑦</m:t>
                              </m:r>
                            </m:e>
                            <m:sup>
                              <m:r>
                                <a:rPr lang="en-US" sz="1600" i="1">
                                  <a:latin typeface="Cambria Math"/>
                                </a:rPr>
                                <m:t>2</m:t>
                              </m:r>
                            </m:sup>
                          </m:sSup>
                        </m:num>
                        <m:den>
                          <m:sSup>
                            <m:sSupPr>
                              <m:ctrlPr>
                                <a:rPr lang="en-US" sz="1600" i="1">
                                  <a:latin typeface="Cambria Math"/>
                                </a:rPr>
                              </m:ctrlPr>
                            </m:sSupPr>
                            <m:e>
                              <m:r>
                                <a:rPr lang="en-US" sz="1600" b="0" i="1" smtClean="0">
                                  <a:latin typeface="Cambria Math"/>
                                </a:rPr>
                                <m:t>𝑏</m:t>
                              </m:r>
                            </m:e>
                            <m:sup>
                              <m:r>
                                <a:rPr lang="en-US" sz="1600" i="1">
                                  <a:latin typeface="Cambria Math"/>
                                </a:rPr>
                                <m:t>2</m:t>
                              </m:r>
                            </m:sup>
                          </m:sSup>
                        </m:den>
                      </m:f>
                      <m:r>
                        <a:rPr lang="en-US" sz="1600" b="0" i="1" smtClean="0">
                          <a:latin typeface="Cambria Math"/>
                        </a:rPr>
                        <m:t>+</m:t>
                      </m:r>
                      <m:f>
                        <m:fPr>
                          <m:ctrlPr>
                            <a:rPr lang="en-US" sz="1600" i="1">
                              <a:latin typeface="Cambria Math"/>
                            </a:rPr>
                          </m:ctrlPr>
                        </m:fPr>
                        <m:num>
                          <m:sSup>
                            <m:sSupPr>
                              <m:ctrlPr>
                                <a:rPr lang="en-US" sz="1600" i="1">
                                  <a:latin typeface="Cambria Math"/>
                                </a:rPr>
                              </m:ctrlPr>
                            </m:sSupPr>
                            <m:e>
                              <m:r>
                                <a:rPr lang="en-US" sz="1600" b="0" i="1" smtClean="0">
                                  <a:latin typeface="Cambria Math"/>
                                </a:rPr>
                                <m:t>𝑧</m:t>
                              </m:r>
                            </m:e>
                            <m:sup>
                              <m:r>
                                <a:rPr lang="en-US" sz="1600" i="1">
                                  <a:latin typeface="Cambria Math"/>
                                </a:rPr>
                                <m:t>2</m:t>
                              </m:r>
                            </m:sup>
                          </m:sSup>
                        </m:num>
                        <m:den>
                          <m:sSup>
                            <m:sSupPr>
                              <m:ctrlPr>
                                <a:rPr lang="en-US" sz="1600" i="1">
                                  <a:latin typeface="Cambria Math"/>
                                </a:rPr>
                              </m:ctrlPr>
                            </m:sSupPr>
                            <m:e>
                              <m:r>
                                <a:rPr lang="en-US" sz="1600" b="0" i="1" smtClean="0">
                                  <a:latin typeface="Cambria Math"/>
                                </a:rPr>
                                <m:t>𝑐</m:t>
                              </m:r>
                            </m:e>
                            <m:sup>
                              <m:r>
                                <a:rPr lang="en-US" sz="1600" i="1">
                                  <a:latin typeface="Cambria Math"/>
                                </a:rPr>
                                <m:t>2</m:t>
                              </m:r>
                            </m:sup>
                          </m:sSup>
                        </m:den>
                      </m:f>
                      <m:r>
                        <a:rPr lang="en-US" sz="1600" b="0" i="1" smtClean="0">
                          <a:latin typeface="Cambria Math"/>
                        </a:rPr>
                        <m:t>−1=0</m:t>
                      </m:r>
                    </m:oMath>
                  </m:oMathPara>
                </a14:m>
                <a:endParaRPr lang="hu-HU" sz="1600" dirty="0"/>
              </a:p>
            </p:txBody>
          </p:sp>
        </mc:Choice>
        <mc:Fallback xmlns="">
          <p:sp>
            <p:nvSpPr>
              <p:cNvPr id="8" name="Téglalap 7"/>
              <p:cNvSpPr>
                <a:spLocks noRot="1" noChangeAspect="1" noMove="1" noResize="1" noEditPoints="1" noAdjustHandles="1" noChangeArrowheads="1" noChangeShapeType="1" noTextEdit="1"/>
              </p:cNvSpPr>
              <p:nvPr/>
            </p:nvSpPr>
            <p:spPr>
              <a:xfrm>
                <a:off x="156970" y="3916065"/>
                <a:ext cx="2107115" cy="586507"/>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églalap 8"/>
              <p:cNvSpPr/>
              <p:nvPr/>
            </p:nvSpPr>
            <p:spPr>
              <a:xfrm>
                <a:off x="2876711" y="3916064"/>
                <a:ext cx="1646605" cy="586443"/>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f>
                        <m:fPr>
                          <m:ctrlPr>
                            <a:rPr lang="en-US" sz="1600" i="1">
                              <a:latin typeface="Cambria Math"/>
                            </a:rPr>
                          </m:ctrlPr>
                        </m:fPr>
                        <m:num>
                          <m:sSup>
                            <m:sSupPr>
                              <m:ctrlPr>
                                <a:rPr lang="en-US" sz="1600" i="1">
                                  <a:latin typeface="Cambria Math"/>
                                </a:rPr>
                              </m:ctrlPr>
                            </m:sSupPr>
                            <m:e>
                              <m:r>
                                <a:rPr lang="en-US" sz="1600" i="1">
                                  <a:latin typeface="Cambria Math"/>
                                </a:rPr>
                                <m:t>𝑥</m:t>
                              </m:r>
                            </m:e>
                            <m:sup>
                              <m:r>
                                <a:rPr lang="en-US" sz="1600" i="1">
                                  <a:latin typeface="Cambria Math"/>
                                </a:rPr>
                                <m:t>2</m:t>
                              </m:r>
                            </m:sup>
                          </m:sSup>
                        </m:num>
                        <m:den>
                          <m:sSup>
                            <m:sSupPr>
                              <m:ctrlPr>
                                <a:rPr lang="en-US" sz="1600" i="1">
                                  <a:latin typeface="Cambria Math"/>
                                </a:rPr>
                              </m:ctrlPr>
                            </m:sSupPr>
                            <m:e>
                              <m:r>
                                <a:rPr lang="en-US" sz="1600" i="1">
                                  <a:latin typeface="Cambria Math"/>
                                </a:rPr>
                                <m:t>𝑎</m:t>
                              </m:r>
                            </m:e>
                            <m:sup>
                              <m:r>
                                <a:rPr lang="en-US" sz="1600" i="1">
                                  <a:latin typeface="Cambria Math"/>
                                </a:rPr>
                                <m:t>2</m:t>
                              </m:r>
                            </m:sup>
                          </m:sSup>
                        </m:den>
                      </m:f>
                      <m:r>
                        <a:rPr lang="en-US" sz="1600" b="0" i="1" smtClean="0">
                          <a:latin typeface="Cambria Math"/>
                        </a:rPr>
                        <m:t>+</m:t>
                      </m:r>
                      <m:f>
                        <m:fPr>
                          <m:ctrlPr>
                            <a:rPr lang="en-US" sz="1600" i="1">
                              <a:latin typeface="Cambria Math"/>
                            </a:rPr>
                          </m:ctrlPr>
                        </m:fPr>
                        <m:num>
                          <m:sSup>
                            <m:sSupPr>
                              <m:ctrlPr>
                                <a:rPr lang="en-US" sz="1600" i="1">
                                  <a:latin typeface="Cambria Math"/>
                                </a:rPr>
                              </m:ctrlPr>
                            </m:sSupPr>
                            <m:e>
                              <m:r>
                                <a:rPr lang="en-US" sz="1600" i="1">
                                  <a:latin typeface="Cambria Math"/>
                                </a:rPr>
                                <m:t>𝑦</m:t>
                              </m:r>
                            </m:e>
                            <m:sup>
                              <m:r>
                                <a:rPr lang="en-US" sz="1600" i="1">
                                  <a:latin typeface="Cambria Math"/>
                                </a:rPr>
                                <m:t>2</m:t>
                              </m:r>
                            </m:sup>
                          </m:sSup>
                        </m:num>
                        <m:den>
                          <m:sSup>
                            <m:sSupPr>
                              <m:ctrlPr>
                                <a:rPr lang="en-US" sz="1600" i="1">
                                  <a:latin typeface="Cambria Math"/>
                                </a:rPr>
                              </m:ctrlPr>
                            </m:sSupPr>
                            <m:e>
                              <m:r>
                                <a:rPr lang="en-US" sz="1600" i="1">
                                  <a:latin typeface="Cambria Math"/>
                                </a:rPr>
                                <m:t>𝑏</m:t>
                              </m:r>
                            </m:e>
                            <m:sup>
                              <m:r>
                                <a:rPr lang="en-US" sz="1600" i="1">
                                  <a:latin typeface="Cambria Math"/>
                                </a:rPr>
                                <m:t>2</m:t>
                              </m:r>
                            </m:sup>
                          </m:sSup>
                        </m:den>
                      </m:f>
                      <m:r>
                        <a:rPr lang="en-US" sz="1600" b="0" i="1" smtClean="0">
                          <a:latin typeface="Cambria Math"/>
                        </a:rPr>
                        <m:t>−</m:t>
                      </m:r>
                      <m:r>
                        <a:rPr lang="en-US" sz="1600" i="1" smtClean="0">
                          <a:latin typeface="Cambria Math"/>
                        </a:rPr>
                        <m:t>𝑧</m:t>
                      </m:r>
                      <m:r>
                        <a:rPr lang="en-US" sz="1600" b="0" i="1" smtClean="0">
                          <a:latin typeface="Cambria Math"/>
                        </a:rPr>
                        <m:t>=0</m:t>
                      </m:r>
                    </m:oMath>
                  </m:oMathPara>
                </a14:m>
                <a:endParaRPr lang="hu-HU" sz="1600" dirty="0"/>
              </a:p>
            </p:txBody>
          </p:sp>
        </mc:Choice>
        <mc:Fallback xmlns="">
          <p:sp>
            <p:nvSpPr>
              <p:cNvPr id="9" name="Téglalap 8"/>
              <p:cNvSpPr>
                <a:spLocks noRot="1" noChangeAspect="1" noMove="1" noResize="1" noEditPoints="1" noAdjustHandles="1" noChangeArrowheads="1" noChangeShapeType="1" noTextEdit="1"/>
              </p:cNvSpPr>
              <p:nvPr/>
            </p:nvSpPr>
            <p:spPr>
              <a:xfrm>
                <a:off x="2876711" y="3916064"/>
                <a:ext cx="1646605" cy="586443"/>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églalap 2"/>
              <p:cNvSpPr/>
              <p:nvPr/>
            </p:nvSpPr>
            <p:spPr>
              <a:xfrm>
                <a:off x="4923520" y="3916064"/>
                <a:ext cx="2107115" cy="586507"/>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f>
                        <m:fPr>
                          <m:ctrlPr>
                            <a:rPr lang="en-US" sz="1600" i="1">
                              <a:latin typeface="Cambria Math"/>
                            </a:rPr>
                          </m:ctrlPr>
                        </m:fPr>
                        <m:num>
                          <m:sSup>
                            <m:sSupPr>
                              <m:ctrlPr>
                                <a:rPr lang="en-US" sz="1600" i="1">
                                  <a:latin typeface="Cambria Math"/>
                                </a:rPr>
                              </m:ctrlPr>
                            </m:sSupPr>
                            <m:e>
                              <m:r>
                                <a:rPr lang="en-US" sz="1600" i="1">
                                  <a:latin typeface="Cambria Math"/>
                                </a:rPr>
                                <m:t>𝑥</m:t>
                              </m:r>
                            </m:e>
                            <m:sup>
                              <m:r>
                                <a:rPr lang="en-US" sz="1600" i="1">
                                  <a:latin typeface="Cambria Math"/>
                                </a:rPr>
                                <m:t>2</m:t>
                              </m:r>
                            </m:sup>
                          </m:sSup>
                        </m:num>
                        <m:den>
                          <m:sSup>
                            <m:sSupPr>
                              <m:ctrlPr>
                                <a:rPr lang="en-US" sz="1600" i="1">
                                  <a:latin typeface="Cambria Math"/>
                                </a:rPr>
                              </m:ctrlPr>
                            </m:sSupPr>
                            <m:e>
                              <m:r>
                                <a:rPr lang="en-US" sz="1600" i="1">
                                  <a:latin typeface="Cambria Math"/>
                                </a:rPr>
                                <m:t>𝑎</m:t>
                              </m:r>
                            </m:e>
                            <m:sup>
                              <m:r>
                                <a:rPr lang="en-US" sz="1600" i="1">
                                  <a:latin typeface="Cambria Math"/>
                                </a:rPr>
                                <m:t>2</m:t>
                              </m:r>
                            </m:sup>
                          </m:sSup>
                        </m:den>
                      </m:f>
                      <m:r>
                        <a:rPr lang="en-US" sz="1600" i="1">
                          <a:latin typeface="Cambria Math"/>
                        </a:rPr>
                        <m:t>+</m:t>
                      </m:r>
                      <m:f>
                        <m:fPr>
                          <m:ctrlPr>
                            <a:rPr lang="en-US" sz="1600" i="1">
                              <a:latin typeface="Cambria Math"/>
                            </a:rPr>
                          </m:ctrlPr>
                        </m:fPr>
                        <m:num>
                          <m:sSup>
                            <m:sSupPr>
                              <m:ctrlPr>
                                <a:rPr lang="en-US" sz="1600" i="1">
                                  <a:latin typeface="Cambria Math"/>
                                </a:rPr>
                              </m:ctrlPr>
                            </m:sSupPr>
                            <m:e>
                              <m:r>
                                <a:rPr lang="en-US" sz="1600" i="1">
                                  <a:latin typeface="Cambria Math"/>
                                </a:rPr>
                                <m:t>𝑦</m:t>
                              </m:r>
                            </m:e>
                            <m:sup>
                              <m:r>
                                <a:rPr lang="en-US" sz="1600" i="1">
                                  <a:latin typeface="Cambria Math"/>
                                </a:rPr>
                                <m:t>2</m:t>
                              </m:r>
                            </m:sup>
                          </m:sSup>
                        </m:num>
                        <m:den>
                          <m:sSup>
                            <m:sSupPr>
                              <m:ctrlPr>
                                <a:rPr lang="en-US" sz="1600" i="1">
                                  <a:latin typeface="Cambria Math"/>
                                </a:rPr>
                              </m:ctrlPr>
                            </m:sSupPr>
                            <m:e>
                              <m:r>
                                <a:rPr lang="en-US" sz="1600" i="1">
                                  <a:latin typeface="Cambria Math"/>
                                </a:rPr>
                                <m:t>𝑏</m:t>
                              </m:r>
                            </m:e>
                            <m:sup>
                              <m:r>
                                <a:rPr lang="en-US" sz="1600" i="1">
                                  <a:latin typeface="Cambria Math"/>
                                </a:rPr>
                                <m:t>2</m:t>
                              </m:r>
                            </m:sup>
                          </m:sSup>
                        </m:den>
                      </m:f>
                      <m:r>
                        <a:rPr lang="en-US" sz="1600" i="1">
                          <a:latin typeface="Cambria Math"/>
                        </a:rPr>
                        <m:t>−</m:t>
                      </m:r>
                      <m:f>
                        <m:fPr>
                          <m:ctrlPr>
                            <a:rPr lang="en-US" sz="1600" i="1">
                              <a:latin typeface="Cambria Math"/>
                            </a:rPr>
                          </m:ctrlPr>
                        </m:fPr>
                        <m:num>
                          <m:sSup>
                            <m:sSupPr>
                              <m:ctrlPr>
                                <a:rPr lang="en-US" sz="1600" i="1">
                                  <a:latin typeface="Cambria Math"/>
                                </a:rPr>
                              </m:ctrlPr>
                            </m:sSupPr>
                            <m:e>
                              <m:r>
                                <a:rPr lang="en-US" sz="1600" i="1">
                                  <a:latin typeface="Cambria Math"/>
                                </a:rPr>
                                <m:t>𝑧</m:t>
                              </m:r>
                            </m:e>
                            <m:sup>
                              <m:r>
                                <a:rPr lang="en-US" sz="1600" i="1">
                                  <a:latin typeface="Cambria Math"/>
                                </a:rPr>
                                <m:t>2</m:t>
                              </m:r>
                            </m:sup>
                          </m:sSup>
                        </m:num>
                        <m:den>
                          <m:sSup>
                            <m:sSupPr>
                              <m:ctrlPr>
                                <a:rPr lang="en-US" sz="1600" i="1">
                                  <a:latin typeface="Cambria Math"/>
                                </a:rPr>
                              </m:ctrlPr>
                            </m:sSupPr>
                            <m:e>
                              <m:r>
                                <a:rPr lang="en-US" sz="1600" i="1">
                                  <a:latin typeface="Cambria Math"/>
                                </a:rPr>
                                <m:t>𝑐</m:t>
                              </m:r>
                            </m:e>
                            <m:sup>
                              <m:r>
                                <a:rPr lang="en-US" sz="1600" i="1">
                                  <a:latin typeface="Cambria Math"/>
                                </a:rPr>
                                <m:t>2</m:t>
                              </m:r>
                            </m:sup>
                          </m:sSup>
                        </m:den>
                      </m:f>
                      <m:r>
                        <a:rPr lang="en-US" sz="1600" i="1">
                          <a:latin typeface="Cambria Math"/>
                        </a:rPr>
                        <m:t>−1=0</m:t>
                      </m:r>
                    </m:oMath>
                  </m:oMathPara>
                </a14:m>
                <a:endParaRPr lang="hu-HU" sz="1600" dirty="0"/>
              </a:p>
            </p:txBody>
          </p:sp>
        </mc:Choice>
        <mc:Fallback xmlns="">
          <p:sp>
            <p:nvSpPr>
              <p:cNvPr id="3" name="Téglalap 2"/>
              <p:cNvSpPr>
                <a:spLocks noRot="1" noChangeAspect="1" noMove="1" noResize="1" noEditPoints="1" noAdjustHandles="1" noChangeArrowheads="1" noChangeShapeType="1" noTextEdit="1"/>
              </p:cNvSpPr>
              <p:nvPr/>
            </p:nvSpPr>
            <p:spPr>
              <a:xfrm>
                <a:off x="4923520" y="3916064"/>
                <a:ext cx="2107115" cy="586507"/>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églalap 10"/>
              <p:cNvSpPr/>
              <p:nvPr/>
            </p:nvSpPr>
            <p:spPr>
              <a:xfrm>
                <a:off x="7364021" y="3891865"/>
                <a:ext cx="1657505" cy="586443"/>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f>
                        <m:fPr>
                          <m:ctrlPr>
                            <a:rPr lang="en-US" sz="1600" i="1">
                              <a:latin typeface="Cambria Math"/>
                            </a:rPr>
                          </m:ctrlPr>
                        </m:fPr>
                        <m:num>
                          <m:sSup>
                            <m:sSupPr>
                              <m:ctrlPr>
                                <a:rPr lang="en-US" sz="1600" i="1">
                                  <a:latin typeface="Cambria Math"/>
                                </a:rPr>
                              </m:ctrlPr>
                            </m:sSupPr>
                            <m:e>
                              <m:r>
                                <a:rPr lang="en-US" sz="1600" i="1">
                                  <a:latin typeface="Cambria Math"/>
                                </a:rPr>
                                <m:t>𝑥</m:t>
                              </m:r>
                            </m:e>
                            <m:sup>
                              <m:r>
                                <a:rPr lang="en-US" sz="1600" i="1">
                                  <a:latin typeface="Cambria Math"/>
                                </a:rPr>
                                <m:t>2</m:t>
                              </m:r>
                            </m:sup>
                          </m:sSup>
                        </m:num>
                        <m:den>
                          <m:sSup>
                            <m:sSupPr>
                              <m:ctrlPr>
                                <a:rPr lang="en-US" sz="1600" i="1">
                                  <a:latin typeface="Cambria Math"/>
                                </a:rPr>
                              </m:ctrlPr>
                            </m:sSupPr>
                            <m:e>
                              <m:r>
                                <a:rPr lang="en-US" sz="1600" i="1">
                                  <a:latin typeface="Cambria Math"/>
                                </a:rPr>
                                <m:t>𝑎</m:t>
                              </m:r>
                            </m:e>
                            <m:sup>
                              <m:r>
                                <a:rPr lang="en-US" sz="1600" i="1">
                                  <a:latin typeface="Cambria Math"/>
                                </a:rPr>
                                <m:t>2</m:t>
                              </m:r>
                            </m:sup>
                          </m:sSup>
                        </m:den>
                      </m:f>
                      <m:r>
                        <a:rPr lang="en-US" sz="1600" b="0" i="1" smtClean="0">
                          <a:latin typeface="Cambria Math"/>
                        </a:rPr>
                        <m:t>+</m:t>
                      </m:r>
                      <m:f>
                        <m:fPr>
                          <m:ctrlPr>
                            <a:rPr lang="en-US" sz="1600" i="1">
                              <a:latin typeface="Cambria Math"/>
                            </a:rPr>
                          </m:ctrlPr>
                        </m:fPr>
                        <m:num>
                          <m:sSup>
                            <m:sSupPr>
                              <m:ctrlPr>
                                <a:rPr lang="en-US" sz="1600" i="1">
                                  <a:latin typeface="Cambria Math"/>
                                </a:rPr>
                              </m:ctrlPr>
                            </m:sSupPr>
                            <m:e>
                              <m:r>
                                <a:rPr lang="en-US" sz="1600" i="1">
                                  <a:latin typeface="Cambria Math"/>
                                </a:rPr>
                                <m:t>𝑦</m:t>
                              </m:r>
                            </m:e>
                            <m:sup>
                              <m:r>
                                <a:rPr lang="en-US" sz="1600" i="1">
                                  <a:latin typeface="Cambria Math"/>
                                </a:rPr>
                                <m:t>2</m:t>
                              </m:r>
                            </m:sup>
                          </m:sSup>
                        </m:num>
                        <m:den>
                          <m:sSup>
                            <m:sSupPr>
                              <m:ctrlPr>
                                <a:rPr lang="en-US" sz="1600" i="1">
                                  <a:latin typeface="Cambria Math"/>
                                </a:rPr>
                              </m:ctrlPr>
                            </m:sSupPr>
                            <m:e>
                              <m:r>
                                <a:rPr lang="en-US" sz="1600" i="1">
                                  <a:latin typeface="Cambria Math"/>
                                </a:rPr>
                                <m:t>𝑏</m:t>
                              </m:r>
                            </m:e>
                            <m:sup>
                              <m:r>
                                <a:rPr lang="en-US" sz="1600" i="1">
                                  <a:latin typeface="Cambria Math"/>
                                </a:rPr>
                                <m:t>2</m:t>
                              </m:r>
                            </m:sup>
                          </m:sSup>
                        </m:den>
                      </m:f>
                      <m:r>
                        <a:rPr lang="en-US" sz="1600" b="0" i="1" smtClean="0">
                          <a:latin typeface="Cambria Math"/>
                        </a:rPr>
                        <m:t>−1=0</m:t>
                      </m:r>
                    </m:oMath>
                  </m:oMathPara>
                </a14:m>
                <a:endParaRPr lang="hu-HU" sz="1600" dirty="0"/>
              </a:p>
            </p:txBody>
          </p:sp>
        </mc:Choice>
        <mc:Fallback xmlns="">
          <p:sp>
            <p:nvSpPr>
              <p:cNvPr id="11" name="Téglalap 10"/>
              <p:cNvSpPr>
                <a:spLocks noRot="1" noChangeAspect="1" noMove="1" noResize="1" noEditPoints="1" noAdjustHandles="1" noChangeArrowheads="1" noChangeShapeType="1" noTextEdit="1"/>
              </p:cNvSpPr>
              <p:nvPr/>
            </p:nvSpPr>
            <p:spPr>
              <a:xfrm>
                <a:off x="7364021" y="3891865"/>
                <a:ext cx="1657505" cy="586443"/>
              </a:xfrm>
              <a:prstGeom prst="rect">
                <a:avLst/>
              </a:prstGeom>
              <a:blipFill rotWithShape="1">
                <a:blip r:embed="rId11"/>
                <a:stretch>
                  <a:fillRect/>
                </a:stretch>
              </a:blipFill>
            </p:spPr>
            <p:txBody>
              <a:bodyPr/>
              <a:lstStyle/>
              <a:p>
                <a:r>
                  <a:rPr lang="en-US">
                    <a:noFill/>
                  </a:rPr>
                  <a:t> </a:t>
                </a:r>
              </a:p>
            </p:txBody>
          </p:sp>
        </mc:Fallback>
      </mc:AlternateContent>
      <p:sp>
        <p:nvSpPr>
          <p:cNvPr id="4" name="Szövegdoboz 3"/>
          <p:cNvSpPr txBox="1"/>
          <p:nvPr/>
        </p:nvSpPr>
        <p:spPr>
          <a:xfrm>
            <a:off x="332889" y="4520278"/>
            <a:ext cx="1143711" cy="400110"/>
          </a:xfrm>
          <a:prstGeom prst="rect">
            <a:avLst/>
          </a:prstGeom>
          <a:noFill/>
        </p:spPr>
        <p:txBody>
          <a:bodyPr wrap="none" rtlCol="0">
            <a:spAutoFit/>
          </a:bodyPr>
          <a:lstStyle/>
          <a:p>
            <a:r>
              <a:rPr lang="en-US" sz="2000" dirty="0" err="1" smtClean="0">
                <a:latin typeface="+mn-lt"/>
              </a:rPr>
              <a:t>Ellipszoid</a:t>
            </a:r>
            <a:endParaRPr lang="en-US" sz="2000" dirty="0">
              <a:latin typeface="+mn-lt"/>
            </a:endParaRPr>
          </a:p>
        </p:txBody>
      </p:sp>
      <p:sp>
        <p:nvSpPr>
          <p:cNvPr id="13" name="Szövegdoboz 12"/>
          <p:cNvSpPr txBox="1"/>
          <p:nvPr/>
        </p:nvSpPr>
        <p:spPr>
          <a:xfrm>
            <a:off x="3035666" y="4526822"/>
            <a:ext cx="1300805" cy="400110"/>
          </a:xfrm>
          <a:prstGeom prst="rect">
            <a:avLst/>
          </a:prstGeom>
          <a:noFill/>
        </p:spPr>
        <p:txBody>
          <a:bodyPr wrap="none" rtlCol="0">
            <a:spAutoFit/>
          </a:bodyPr>
          <a:lstStyle/>
          <a:p>
            <a:r>
              <a:rPr lang="en-US" sz="2000" dirty="0" smtClean="0">
                <a:latin typeface="+mn-lt"/>
              </a:rPr>
              <a:t>Paraboloid</a:t>
            </a:r>
            <a:endParaRPr lang="en-US" sz="2000" dirty="0">
              <a:latin typeface="+mn-lt"/>
            </a:endParaRPr>
          </a:p>
        </p:txBody>
      </p:sp>
      <p:sp>
        <p:nvSpPr>
          <p:cNvPr id="14" name="Szövegdoboz 13"/>
          <p:cNvSpPr txBox="1"/>
          <p:nvPr/>
        </p:nvSpPr>
        <p:spPr>
          <a:xfrm>
            <a:off x="5162580" y="4496993"/>
            <a:ext cx="1414169" cy="400110"/>
          </a:xfrm>
          <a:prstGeom prst="rect">
            <a:avLst/>
          </a:prstGeom>
          <a:noFill/>
        </p:spPr>
        <p:txBody>
          <a:bodyPr wrap="none" rtlCol="0">
            <a:spAutoFit/>
          </a:bodyPr>
          <a:lstStyle/>
          <a:p>
            <a:r>
              <a:rPr lang="en-US" sz="2000" dirty="0" err="1" smtClean="0">
                <a:latin typeface="+mn-lt"/>
              </a:rPr>
              <a:t>Hiperboloid</a:t>
            </a:r>
            <a:endParaRPr lang="en-US" sz="2000" dirty="0">
              <a:latin typeface="+mn-lt"/>
            </a:endParaRPr>
          </a:p>
        </p:txBody>
      </p:sp>
      <p:sp>
        <p:nvSpPr>
          <p:cNvPr id="15" name="Szövegdoboz 14"/>
          <p:cNvSpPr txBox="1"/>
          <p:nvPr/>
        </p:nvSpPr>
        <p:spPr>
          <a:xfrm>
            <a:off x="7559282" y="4439026"/>
            <a:ext cx="1116396" cy="707886"/>
          </a:xfrm>
          <a:prstGeom prst="rect">
            <a:avLst/>
          </a:prstGeom>
          <a:noFill/>
        </p:spPr>
        <p:txBody>
          <a:bodyPr wrap="none" rtlCol="0">
            <a:spAutoFit/>
          </a:bodyPr>
          <a:lstStyle/>
          <a:p>
            <a:r>
              <a:rPr lang="hu-HU" sz="2000" dirty="0" smtClean="0">
                <a:latin typeface="+mn-lt"/>
              </a:rPr>
              <a:t>Elliptikus</a:t>
            </a:r>
          </a:p>
          <a:p>
            <a:r>
              <a:rPr lang="hu-HU" sz="2000" dirty="0" smtClean="0">
                <a:latin typeface="+mn-lt"/>
              </a:rPr>
              <a:t>h</a:t>
            </a:r>
            <a:r>
              <a:rPr lang="en-US" sz="2000" dirty="0" err="1" smtClean="0">
                <a:latin typeface="+mn-lt"/>
              </a:rPr>
              <a:t>enger</a:t>
            </a:r>
            <a:endParaRPr lang="en-US" sz="2000" dirty="0">
              <a:latin typeface="+mn-lt"/>
            </a:endParaRPr>
          </a:p>
        </p:txBody>
      </p:sp>
      <p:sp>
        <p:nvSpPr>
          <p:cNvPr id="5" name="Szövegdoboz 4"/>
          <p:cNvSpPr txBox="1"/>
          <p:nvPr/>
        </p:nvSpPr>
        <p:spPr>
          <a:xfrm>
            <a:off x="5284995" y="1275606"/>
            <a:ext cx="3182522" cy="707886"/>
          </a:xfrm>
          <a:prstGeom prst="rect">
            <a:avLst/>
          </a:prstGeom>
          <a:noFill/>
        </p:spPr>
        <p:txBody>
          <a:bodyPr wrap="square" rtlCol="0">
            <a:spAutoFit/>
          </a:bodyPr>
          <a:lstStyle/>
          <a:p>
            <a:pPr algn="l"/>
            <a:r>
              <a:rPr lang="hu-HU" sz="2000" dirty="0">
                <a:latin typeface="+mn-lt"/>
              </a:rPr>
              <a:t>Mindig felírható úgy is, hogy </a:t>
            </a:r>
            <a:r>
              <a:rPr lang="hu-HU" sz="2000" b="1" dirty="0">
                <a:latin typeface="+mn-lt"/>
              </a:rPr>
              <a:t>Q</a:t>
            </a:r>
            <a:r>
              <a:rPr lang="hu-HU" sz="2000" dirty="0">
                <a:latin typeface="+mn-lt"/>
              </a:rPr>
              <a:t> </a:t>
            </a:r>
            <a:r>
              <a:rPr lang="hu-HU" sz="2000" dirty="0" smtClean="0">
                <a:latin typeface="+mn-lt"/>
              </a:rPr>
              <a:t>szimmetrikus</a:t>
            </a:r>
            <a:endParaRPr lang="en-US" sz="2000" dirty="0">
              <a:latin typeface="+mn-lt"/>
            </a:endParaRPr>
          </a:p>
        </p:txBody>
      </p:sp>
    </p:spTree>
    <p:extLst>
      <p:ext uri="{BB962C8B-B14F-4D97-AF65-F5344CB8AC3E}">
        <p14:creationId xmlns:p14="http://schemas.microsoft.com/office/powerpoint/2010/main" val="7648908"/>
      </p:ext>
    </p:extLst>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02332"/>
            <a:ext cx="8229600" cy="857250"/>
          </a:xfrm>
        </p:spPr>
        <p:txBody>
          <a:bodyPr/>
          <a:lstStyle/>
          <a:p>
            <a:r>
              <a:rPr lang="hu-HU" dirty="0" smtClean="0">
                <a:solidFill>
                  <a:srgbClr val="FF0000"/>
                </a:solidFill>
              </a:rPr>
              <a:t>Kvadratikus objektum</a:t>
            </a:r>
            <a:endParaRPr lang="en-US" dirty="0">
              <a:solidFill>
                <a:srgbClr val="FF0000"/>
              </a:solidFill>
            </a:endParaRPr>
          </a:p>
        </p:txBody>
      </p:sp>
      <mc:AlternateContent xmlns:mc="http://schemas.openxmlformats.org/markup-compatibility/2006" xmlns:a14="http://schemas.microsoft.com/office/drawing/2010/main">
        <mc:Choice Requires="a14">
          <p:sp>
            <p:nvSpPr>
              <p:cNvPr id="4" name="Téglalap 3"/>
              <p:cNvSpPr/>
              <p:nvPr/>
            </p:nvSpPr>
            <p:spPr>
              <a:xfrm>
                <a:off x="323528" y="916195"/>
                <a:ext cx="4176464" cy="1341649"/>
              </a:xfrm>
              <a:prstGeom prst="rect">
                <a:avLst/>
              </a:prstGeom>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r>
                        <a:rPr lang="hu-HU" i="1" smtClean="0">
                          <a:latin typeface="Cambria Math"/>
                        </a:rPr>
                        <m:t>𝑓</m:t>
                      </m:r>
                      <m:d>
                        <m:dPr>
                          <m:ctrlPr>
                            <a:rPr lang="hu-HU" b="0" i="1" smtClean="0">
                              <a:latin typeface="Cambria Math"/>
                            </a:rPr>
                          </m:ctrlPr>
                        </m:dPr>
                        <m:e>
                          <m:r>
                            <a:rPr lang="hu-HU" b="0" i="1" smtClean="0">
                              <a:latin typeface="Cambria Math"/>
                            </a:rPr>
                            <m:t>𝑥</m:t>
                          </m:r>
                          <m:r>
                            <a:rPr lang="hu-HU" b="0" i="1" smtClean="0">
                              <a:latin typeface="Cambria Math"/>
                            </a:rPr>
                            <m:t>,</m:t>
                          </m:r>
                          <m:r>
                            <a:rPr lang="hu-HU" b="0" i="1" smtClean="0">
                              <a:latin typeface="Cambria Math"/>
                            </a:rPr>
                            <m:t>𝑦</m:t>
                          </m:r>
                          <m:r>
                            <a:rPr lang="hu-HU" b="0" i="1" smtClean="0">
                              <a:latin typeface="Cambria Math"/>
                            </a:rPr>
                            <m:t>,</m:t>
                          </m:r>
                          <m:r>
                            <a:rPr lang="hu-HU" b="0" i="1" smtClean="0">
                              <a:latin typeface="Cambria Math"/>
                            </a:rPr>
                            <m:t>𝑧</m:t>
                          </m:r>
                        </m:e>
                      </m:d>
                      <m:r>
                        <a:rPr lang="en-US" b="0" i="1" smtClean="0">
                          <a:latin typeface="Cambria Math"/>
                        </a:rPr>
                        <m:t>=</m:t>
                      </m:r>
                      <m:r>
                        <a:rPr lang="hu-HU" i="1">
                          <a:latin typeface="Cambria Math"/>
                        </a:rPr>
                        <m:t> </m:t>
                      </m:r>
                      <m:d>
                        <m:dPr>
                          <m:begChr m:val="["/>
                          <m:endChr m:val="]"/>
                          <m:ctrlPr>
                            <a:rPr lang="en-US" sz="2000" i="1" smtClean="0">
                              <a:latin typeface="Cambria Math"/>
                            </a:rPr>
                          </m:ctrlPr>
                        </m:dPr>
                        <m:e>
                          <m:r>
                            <a:rPr lang="en-US" sz="2000" b="0" i="1" smtClean="0">
                              <a:latin typeface="Cambria Math"/>
                            </a:rPr>
                            <m:t>𝑥</m:t>
                          </m:r>
                          <m:r>
                            <a:rPr lang="en-US" sz="2000" i="1">
                              <a:latin typeface="Cambria Math"/>
                            </a:rPr>
                            <m:t>,</m:t>
                          </m:r>
                          <m:r>
                            <a:rPr lang="en-US" sz="2000" b="0" i="1" smtClean="0">
                              <a:latin typeface="Cambria Math"/>
                            </a:rPr>
                            <m:t>𝑦</m:t>
                          </m:r>
                          <m:r>
                            <a:rPr lang="en-US" sz="2000" i="1">
                              <a:latin typeface="Cambria Math"/>
                            </a:rPr>
                            <m:t>,</m:t>
                          </m:r>
                          <m:r>
                            <a:rPr lang="en-US" sz="2000" b="0" i="1" smtClean="0">
                              <a:latin typeface="Cambria Math"/>
                            </a:rPr>
                            <m:t>𝑧</m:t>
                          </m:r>
                          <m:r>
                            <a:rPr lang="en-US" sz="2000" i="1">
                              <a:latin typeface="Cambria Math"/>
                            </a:rPr>
                            <m:t>,</m:t>
                          </m:r>
                          <m:r>
                            <a:rPr lang="en-US" sz="2000" i="1">
                              <a:latin typeface="Cambria Math"/>
                            </a:rPr>
                            <m:t>1</m:t>
                          </m:r>
                        </m:e>
                      </m:d>
                      <m:r>
                        <a:rPr lang="en-US" sz="2000" b="1" i="0" smtClean="0">
                          <a:latin typeface="Cambria Math"/>
                        </a:rPr>
                        <m:t>𝐐</m:t>
                      </m:r>
                      <m:d>
                        <m:dPr>
                          <m:begChr m:val="["/>
                          <m:endChr m:val="]"/>
                          <m:ctrlPr>
                            <a:rPr lang="en-US" sz="2000" i="1">
                              <a:latin typeface="Cambria Math"/>
                            </a:rPr>
                          </m:ctrlPr>
                        </m:dPr>
                        <m:e>
                          <m:eqArr>
                            <m:eqArrPr>
                              <m:ctrlPr>
                                <a:rPr lang="en-US" sz="2000" i="1">
                                  <a:latin typeface="Cambria Math"/>
                                </a:rPr>
                              </m:ctrlPr>
                            </m:eqArrPr>
                            <m:e>
                              <m:r>
                                <a:rPr lang="en-US" sz="2000" i="1">
                                  <a:latin typeface="Cambria Math"/>
                                </a:rPr>
                                <m:t>𝑥</m:t>
                              </m:r>
                            </m:e>
                            <m:e>
                              <m:r>
                                <a:rPr lang="en-US" sz="2000" i="1">
                                  <a:latin typeface="Cambria Math"/>
                                </a:rPr>
                                <m:t>𝑦</m:t>
                              </m:r>
                            </m:e>
                            <m:e>
                              <m:r>
                                <a:rPr lang="en-US" sz="2000" i="1">
                                  <a:latin typeface="Cambria Math"/>
                                </a:rPr>
                                <m:t>𝑧</m:t>
                              </m:r>
                            </m:e>
                            <m:e>
                              <m:r>
                                <a:rPr lang="en-US" sz="2000" i="1">
                                  <a:latin typeface="Cambria Math"/>
                                </a:rPr>
                                <m:t>1</m:t>
                              </m:r>
                            </m:e>
                          </m:eqArr>
                        </m:e>
                      </m:d>
                    </m:oMath>
                  </m:oMathPara>
                </a14:m>
                <a:endParaRPr lang="hu-HU" sz="1600" dirty="0"/>
              </a:p>
            </p:txBody>
          </p:sp>
        </mc:Choice>
        <mc:Fallback xmlns="">
          <p:sp>
            <p:nvSpPr>
              <p:cNvPr id="4" name="Téglalap 3"/>
              <p:cNvSpPr>
                <a:spLocks noRot="1" noChangeAspect="1" noMove="1" noResize="1" noEditPoints="1" noAdjustHandles="1" noChangeArrowheads="1" noChangeShapeType="1" noTextEdit="1"/>
              </p:cNvSpPr>
              <p:nvPr/>
            </p:nvSpPr>
            <p:spPr>
              <a:xfrm>
                <a:off x="323528" y="916195"/>
                <a:ext cx="4176464" cy="1341649"/>
              </a:xfrm>
              <a:prstGeom prst="rect">
                <a:avLst/>
              </a:prstGeom>
              <a:blipFill>
                <a:blip r:embed="rId2"/>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 name="Téglalap 4"/>
              <p:cNvSpPr/>
              <p:nvPr/>
            </p:nvSpPr>
            <p:spPr>
              <a:xfrm>
                <a:off x="5004048" y="916195"/>
                <a:ext cx="3654558" cy="2063770"/>
              </a:xfrm>
              <a:prstGeom prst="rect">
                <a:avLst/>
              </a:prstGeom>
            </p:spPr>
            <p:txBody>
              <a:bodyPr wrap="square">
                <a:spAutoFit/>
              </a:bodyPr>
              <a:lstStyle/>
              <a:p>
                <a:pPr marL="0" indent="0">
                  <a:buNone/>
                </a:pPr>
                <a14:m>
                  <m:oMathPara xmlns:m="http://schemas.openxmlformats.org/officeDocument/2006/math">
                    <m:oMathParaPr>
                      <m:jc m:val="left"/>
                    </m:oMathParaPr>
                    <m:oMath xmlns:m="http://schemas.openxmlformats.org/officeDocument/2006/math">
                      <m:f>
                        <m:fPr>
                          <m:ctrlPr>
                            <a:rPr lang="hu-HU" sz="1800" i="1" smtClean="0">
                              <a:latin typeface="Cambria Math"/>
                            </a:rPr>
                          </m:ctrlPr>
                        </m:fPr>
                        <m:num>
                          <m:r>
                            <a:rPr lang="hu-HU" sz="1800" i="1" smtClean="0">
                              <a:latin typeface="Cambria Math"/>
                            </a:rPr>
                            <m:t>𝜕</m:t>
                          </m:r>
                          <m:r>
                            <a:rPr lang="hu-HU" sz="1800" b="0" i="1" smtClean="0">
                              <a:latin typeface="Cambria Math"/>
                            </a:rPr>
                            <m:t>𝑓</m:t>
                          </m:r>
                        </m:num>
                        <m:den>
                          <m:r>
                            <a:rPr lang="hu-HU" sz="1800" i="1" smtClean="0">
                              <a:latin typeface="Cambria Math"/>
                            </a:rPr>
                            <m:t>𝜕</m:t>
                          </m:r>
                          <m:r>
                            <a:rPr lang="hu-HU" sz="1800" i="1" smtClean="0">
                              <a:latin typeface="Cambria Math"/>
                            </a:rPr>
                            <m:t>𝑥</m:t>
                          </m:r>
                        </m:den>
                      </m:f>
                      <m:r>
                        <a:rPr lang="en-US" sz="1800" b="0" i="1" smtClean="0">
                          <a:latin typeface="Cambria Math"/>
                        </a:rPr>
                        <m:t>=</m:t>
                      </m:r>
                      <m:d>
                        <m:dPr>
                          <m:begChr m:val="["/>
                          <m:endChr m:val="]"/>
                          <m:ctrlPr>
                            <a:rPr lang="en-US" sz="1800" b="0" i="1" smtClean="0">
                              <a:latin typeface="Cambria Math"/>
                            </a:rPr>
                          </m:ctrlPr>
                        </m:dPr>
                        <m:e>
                          <m:r>
                            <a:rPr lang="en-US" sz="1800" b="0" i="1" smtClean="0">
                              <a:latin typeface="Cambria Math"/>
                            </a:rPr>
                            <m:t>1</m:t>
                          </m:r>
                          <m:r>
                            <a:rPr lang="en-US" sz="1800" b="0" i="1" smtClean="0">
                              <a:latin typeface="Cambria Math"/>
                            </a:rPr>
                            <m:t>,</m:t>
                          </m:r>
                          <m:r>
                            <a:rPr lang="en-US" sz="1800" b="0" i="1" smtClean="0">
                              <a:latin typeface="Cambria Math"/>
                            </a:rPr>
                            <m:t>0</m:t>
                          </m:r>
                          <m:r>
                            <a:rPr lang="en-US" sz="1800" b="0" i="1" smtClean="0">
                              <a:latin typeface="Cambria Math"/>
                            </a:rPr>
                            <m:t>,</m:t>
                          </m:r>
                          <m:r>
                            <a:rPr lang="en-US" sz="1800" b="0" i="1" smtClean="0">
                              <a:latin typeface="Cambria Math"/>
                            </a:rPr>
                            <m:t>0</m:t>
                          </m:r>
                          <m:r>
                            <a:rPr lang="en-US" sz="1800" b="0" i="1" smtClean="0">
                              <a:latin typeface="Cambria Math"/>
                            </a:rPr>
                            <m:t>,</m:t>
                          </m:r>
                          <m:r>
                            <a:rPr lang="en-US" sz="1800" b="0" i="1" smtClean="0">
                              <a:latin typeface="Cambria Math"/>
                            </a:rPr>
                            <m:t>0</m:t>
                          </m:r>
                        </m:e>
                      </m:d>
                      <m:r>
                        <a:rPr lang="en-US" sz="1600" b="1">
                          <a:latin typeface="Cambria Math"/>
                        </a:rPr>
                        <m:t>𝐐</m:t>
                      </m:r>
                      <m:d>
                        <m:dPr>
                          <m:begChr m:val="["/>
                          <m:endChr m:val="]"/>
                          <m:ctrlPr>
                            <a:rPr lang="en-US" sz="1600" i="1" smtClean="0">
                              <a:latin typeface="Cambria Math"/>
                            </a:rPr>
                          </m:ctrlPr>
                        </m:dPr>
                        <m:e>
                          <m:eqArr>
                            <m:eqArrPr>
                              <m:ctrlPr>
                                <a:rPr lang="en-US" sz="1600" i="1">
                                  <a:latin typeface="Cambria Math"/>
                                </a:rPr>
                              </m:ctrlPr>
                            </m:eqArrPr>
                            <m:e>
                              <m:r>
                                <a:rPr lang="en-US" sz="1600" i="1">
                                  <a:latin typeface="Cambria Math"/>
                                </a:rPr>
                                <m:t>𝑥</m:t>
                              </m:r>
                            </m:e>
                            <m:e>
                              <m:r>
                                <a:rPr lang="en-US" sz="1600" i="1">
                                  <a:latin typeface="Cambria Math"/>
                                </a:rPr>
                                <m:t>𝑦</m:t>
                              </m:r>
                            </m:e>
                            <m:e>
                              <m:r>
                                <a:rPr lang="en-US" sz="1600" i="1">
                                  <a:latin typeface="Cambria Math"/>
                                </a:rPr>
                                <m:t>𝑧</m:t>
                              </m:r>
                            </m:e>
                            <m:e>
                              <m:r>
                                <a:rPr lang="en-US" sz="1600" i="1">
                                  <a:latin typeface="Cambria Math"/>
                                </a:rPr>
                                <m:t>1</m:t>
                              </m:r>
                            </m:e>
                          </m:eqArr>
                        </m:e>
                      </m:d>
                      <m:r>
                        <a:rPr lang="en-US" sz="1600" b="0" i="1" smtClean="0">
                          <a:latin typeface="Cambria Math"/>
                        </a:rPr>
                        <m:t>+</m:t>
                      </m:r>
                      <m:d>
                        <m:dPr>
                          <m:begChr m:val="["/>
                          <m:endChr m:val="]"/>
                          <m:ctrlPr>
                            <a:rPr lang="en-US" sz="1800" i="1">
                              <a:latin typeface="Cambria Math"/>
                            </a:rPr>
                          </m:ctrlPr>
                        </m:dPr>
                        <m:e>
                          <m:r>
                            <a:rPr lang="en-US" sz="1800" b="0" i="1" smtClean="0">
                              <a:latin typeface="Cambria Math"/>
                            </a:rPr>
                            <m:t>𝑥</m:t>
                          </m:r>
                          <m:r>
                            <a:rPr lang="en-US" sz="1800" i="1">
                              <a:latin typeface="Cambria Math"/>
                            </a:rPr>
                            <m:t>,</m:t>
                          </m:r>
                          <m:r>
                            <a:rPr lang="en-US" sz="1800" b="0" i="1" smtClean="0">
                              <a:latin typeface="Cambria Math"/>
                            </a:rPr>
                            <m:t>𝑦</m:t>
                          </m:r>
                          <m:r>
                            <a:rPr lang="en-US" sz="1800" i="1">
                              <a:latin typeface="Cambria Math"/>
                            </a:rPr>
                            <m:t>,</m:t>
                          </m:r>
                          <m:r>
                            <a:rPr lang="en-US" sz="1800" b="0" i="1" smtClean="0">
                              <a:latin typeface="Cambria Math"/>
                            </a:rPr>
                            <m:t>𝑧</m:t>
                          </m:r>
                          <m:r>
                            <a:rPr lang="en-US" sz="1800" i="1">
                              <a:latin typeface="Cambria Math"/>
                            </a:rPr>
                            <m:t>,</m:t>
                          </m:r>
                          <m:r>
                            <a:rPr lang="en-US" sz="1800" b="0" i="1" smtClean="0">
                              <a:latin typeface="Cambria Math"/>
                            </a:rPr>
                            <m:t>1</m:t>
                          </m:r>
                        </m:e>
                      </m:d>
                      <m:r>
                        <a:rPr lang="en-US" sz="1600" b="1">
                          <a:latin typeface="Cambria Math"/>
                        </a:rPr>
                        <m:t>𝐐</m:t>
                      </m:r>
                      <m:d>
                        <m:dPr>
                          <m:begChr m:val="["/>
                          <m:endChr m:val="]"/>
                          <m:ctrlPr>
                            <a:rPr lang="en-US" sz="1600" i="1">
                              <a:latin typeface="Cambria Math"/>
                            </a:rPr>
                          </m:ctrlPr>
                        </m:dPr>
                        <m:e>
                          <m:eqArr>
                            <m:eqArrPr>
                              <m:ctrlPr>
                                <a:rPr lang="en-US" sz="1600" i="1">
                                  <a:latin typeface="Cambria Math"/>
                                </a:rPr>
                              </m:ctrlPr>
                            </m:eqArrPr>
                            <m:e>
                              <m:r>
                                <a:rPr lang="en-US" sz="1600" b="0" i="1" smtClean="0">
                                  <a:latin typeface="Cambria Math"/>
                                </a:rPr>
                                <m:t>1</m:t>
                              </m:r>
                            </m:e>
                            <m:e>
                              <m:r>
                                <a:rPr lang="en-US" sz="1600" b="0" i="1" smtClean="0">
                                  <a:latin typeface="Cambria Math"/>
                                </a:rPr>
                                <m:t>0</m:t>
                              </m:r>
                            </m:e>
                            <m:e>
                              <m:r>
                                <a:rPr lang="en-US" sz="1600" b="0" i="1" smtClean="0">
                                  <a:latin typeface="Cambria Math"/>
                                </a:rPr>
                                <m:t>0</m:t>
                              </m:r>
                            </m:e>
                            <m:e>
                              <m:r>
                                <a:rPr lang="en-US" sz="1600" b="0" i="1" smtClean="0">
                                  <a:latin typeface="Cambria Math"/>
                                </a:rPr>
                                <m:t>0</m:t>
                              </m:r>
                            </m:e>
                          </m:eqArr>
                        </m:e>
                      </m:d>
                      <m:r>
                        <a:rPr lang="en-US" sz="1800" b="0" i="1" smtClean="0">
                          <a:latin typeface="Cambria Math"/>
                        </a:rPr>
                        <m:t>=</m:t>
                      </m:r>
                      <m:d>
                        <m:dPr>
                          <m:begChr m:val="["/>
                          <m:endChr m:val="]"/>
                          <m:ctrlPr>
                            <a:rPr lang="en-US" sz="1800" i="1">
                              <a:latin typeface="Cambria Math"/>
                            </a:rPr>
                          </m:ctrlPr>
                        </m:dPr>
                        <m:e>
                          <m:r>
                            <a:rPr lang="en-US" sz="1800" i="1">
                              <a:latin typeface="Cambria Math"/>
                            </a:rPr>
                            <m:t>𝑥</m:t>
                          </m:r>
                          <m:r>
                            <a:rPr lang="en-US" sz="1800" i="1">
                              <a:latin typeface="Cambria Math"/>
                            </a:rPr>
                            <m:t>,</m:t>
                          </m:r>
                          <m:r>
                            <a:rPr lang="en-US" sz="1800" i="1">
                              <a:latin typeface="Cambria Math"/>
                            </a:rPr>
                            <m:t>𝑦</m:t>
                          </m:r>
                          <m:r>
                            <a:rPr lang="en-US" sz="1800" i="1">
                              <a:latin typeface="Cambria Math"/>
                            </a:rPr>
                            <m:t>,</m:t>
                          </m:r>
                          <m:r>
                            <a:rPr lang="en-US" sz="1800" i="1">
                              <a:latin typeface="Cambria Math"/>
                            </a:rPr>
                            <m:t>𝑧</m:t>
                          </m:r>
                          <m:r>
                            <a:rPr lang="en-US" sz="1800" i="1">
                              <a:latin typeface="Cambria Math"/>
                            </a:rPr>
                            <m:t>,</m:t>
                          </m:r>
                          <m:r>
                            <a:rPr lang="en-US" sz="1800" i="1">
                              <a:latin typeface="Cambria Math"/>
                            </a:rPr>
                            <m:t>1</m:t>
                          </m:r>
                        </m:e>
                      </m:d>
                      <m:r>
                        <a:rPr lang="en-US" sz="1600" b="1" i="0" smtClean="0">
                          <a:latin typeface="Cambria Math"/>
                        </a:rPr>
                        <m:t>𝐐</m:t>
                      </m:r>
                      <m:d>
                        <m:dPr>
                          <m:begChr m:val="["/>
                          <m:endChr m:val="]"/>
                          <m:ctrlPr>
                            <a:rPr lang="en-US" sz="1600" i="1">
                              <a:latin typeface="Cambria Math"/>
                            </a:rPr>
                          </m:ctrlPr>
                        </m:dPr>
                        <m:e>
                          <m:eqArr>
                            <m:eqArrPr>
                              <m:ctrlPr>
                                <a:rPr lang="en-US" sz="1600" i="1">
                                  <a:latin typeface="Cambria Math"/>
                                </a:rPr>
                              </m:ctrlPr>
                            </m:eqArrPr>
                            <m:e>
                              <m:r>
                                <a:rPr lang="hu-HU" sz="1600" b="0" i="1" smtClean="0">
                                  <a:latin typeface="Cambria Math"/>
                                </a:rPr>
                                <m:t>2</m:t>
                              </m:r>
                            </m:e>
                            <m:e>
                              <m:r>
                                <a:rPr lang="en-US" sz="1600" i="1">
                                  <a:latin typeface="Cambria Math"/>
                                </a:rPr>
                                <m:t>0</m:t>
                              </m:r>
                            </m:e>
                            <m:e>
                              <m:r>
                                <a:rPr lang="en-US" sz="1600" i="1">
                                  <a:latin typeface="Cambria Math"/>
                                </a:rPr>
                                <m:t>0</m:t>
                              </m:r>
                            </m:e>
                            <m:e>
                              <m:r>
                                <a:rPr lang="en-US" sz="1600" i="1">
                                  <a:latin typeface="Cambria Math"/>
                                </a:rPr>
                                <m:t>0</m:t>
                              </m:r>
                            </m:e>
                          </m:eqArr>
                        </m:e>
                      </m:d>
                    </m:oMath>
                  </m:oMathPara>
                </a14:m>
                <a:endParaRPr lang="hu-HU" sz="1050" dirty="0"/>
              </a:p>
            </p:txBody>
          </p:sp>
        </mc:Choice>
        <mc:Fallback xmlns="">
          <p:sp>
            <p:nvSpPr>
              <p:cNvPr id="5" name="Téglalap 4"/>
              <p:cNvSpPr>
                <a:spLocks noRot="1" noChangeAspect="1" noMove="1" noResize="1" noEditPoints="1" noAdjustHandles="1" noChangeArrowheads="1" noChangeShapeType="1" noTextEdit="1"/>
              </p:cNvSpPr>
              <p:nvPr/>
            </p:nvSpPr>
            <p:spPr>
              <a:xfrm>
                <a:off x="5004048" y="916195"/>
                <a:ext cx="3654558" cy="2063770"/>
              </a:xfrm>
              <a:prstGeom prst="rect">
                <a:avLst/>
              </a:prstGeom>
              <a:blipFill rotWithShape="1">
                <a:blip r:embed="rId3"/>
                <a:stretch>
                  <a:fillRect/>
                </a:stretch>
              </a:blipFill>
            </p:spPr>
            <p:txBody>
              <a:bodyPr/>
              <a:lstStyle/>
              <a:p>
                <a:r>
                  <a:rPr lang="en-US">
                    <a:noFill/>
                  </a:rPr>
                  <a:t> </a:t>
                </a:r>
              </a:p>
            </p:txBody>
          </p:sp>
        </mc:Fallback>
      </mc:AlternateContent>
      <p:sp>
        <p:nvSpPr>
          <p:cNvPr id="7" name="Szövegdoboz 6"/>
          <p:cNvSpPr txBox="1"/>
          <p:nvPr/>
        </p:nvSpPr>
        <p:spPr>
          <a:xfrm>
            <a:off x="347582" y="2283718"/>
            <a:ext cx="4584458" cy="2800767"/>
          </a:xfrm>
          <a:prstGeom prst="rect">
            <a:avLst/>
          </a:prstGeom>
          <a:solidFill>
            <a:schemeClr val="accent6">
              <a:lumMod val="20000"/>
              <a:lumOff val="80000"/>
            </a:schemeClr>
          </a:solidFill>
          <a:ln>
            <a:solidFill>
              <a:schemeClr val="tx1"/>
            </a:solidFill>
          </a:ln>
        </p:spPr>
        <p:txBody>
          <a:bodyPr wrap="square" rtlCol="0">
            <a:spAutoFit/>
          </a:bodyPr>
          <a:lstStyle/>
          <a:p>
            <a:pPr algn="l"/>
            <a:r>
              <a:rPr lang="en-US" sz="1600" b="1" dirty="0" err="1" smtClean="0">
                <a:latin typeface="Courier New" panose="02070309020205020404" pitchFamily="49" charset="0"/>
                <a:cs typeface="Courier New" panose="02070309020205020404" pitchFamily="49" charset="0"/>
              </a:rPr>
              <a:t>struct</a:t>
            </a:r>
            <a:r>
              <a:rPr lang="en-US" sz="1600" b="1" dirty="0" smtClean="0">
                <a:latin typeface="Courier New" panose="02070309020205020404" pitchFamily="49" charset="0"/>
                <a:cs typeface="Courier New" panose="02070309020205020404" pitchFamily="49" charset="0"/>
              </a:rPr>
              <a:t> Quadrics {</a:t>
            </a:r>
          </a:p>
          <a:p>
            <a:pPr algn="l"/>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mat4 Q; // symmetric matrix</a:t>
            </a:r>
          </a:p>
          <a:p>
            <a:pPr algn="l"/>
            <a:endParaRPr lang="en-US" sz="800" b="1" dirty="0">
              <a:latin typeface="Courier New" panose="02070309020205020404" pitchFamily="49" charset="0"/>
              <a:cs typeface="Courier New" panose="02070309020205020404" pitchFamily="49" charset="0"/>
            </a:endParaRPr>
          </a:p>
          <a:p>
            <a:pPr algn="l"/>
            <a:r>
              <a:rPr lang="en-US" sz="1600" b="1" dirty="0" smtClean="0">
                <a:latin typeface="Courier New" panose="02070309020205020404" pitchFamily="49" charset="0"/>
                <a:cs typeface="Courier New" panose="02070309020205020404" pitchFamily="49" charset="0"/>
              </a:rPr>
              <a:t>   </a:t>
            </a:r>
            <a:r>
              <a:rPr lang="hu-HU" sz="1600" b="1" dirty="0" err="1" smtClean="0">
                <a:latin typeface="Courier New" panose="02070309020205020404" pitchFamily="49" charset="0"/>
                <a:cs typeface="Courier New" panose="02070309020205020404" pitchFamily="49" charset="0"/>
              </a:rPr>
              <a:t>float</a:t>
            </a:r>
            <a:r>
              <a:rPr lang="en-US" sz="1600" b="1" dirty="0" smtClean="0">
                <a:latin typeface="Courier New" panose="02070309020205020404" pitchFamily="49" charset="0"/>
                <a:cs typeface="Courier New" panose="02070309020205020404" pitchFamily="49" charset="0"/>
              </a:rPr>
              <a:t> </a:t>
            </a:r>
            <a:r>
              <a:rPr lang="hu-HU" sz="1600" b="1" dirty="0" smtClean="0">
                <a:latin typeface="Courier New" panose="02070309020205020404" pitchFamily="49" charset="0"/>
                <a:cs typeface="Courier New" panose="02070309020205020404" pitchFamily="49" charset="0"/>
              </a:rPr>
              <a:t>f</a:t>
            </a:r>
            <a:r>
              <a:rPr lang="en-US" sz="1600" b="1" dirty="0" smtClean="0">
                <a:latin typeface="Courier New" panose="02070309020205020404" pitchFamily="49" charset="0"/>
                <a:cs typeface="Courier New" panose="02070309020205020404" pitchFamily="49" charset="0"/>
              </a:rPr>
              <a:t>(vec4 r) { // </a:t>
            </a:r>
            <a:r>
              <a:rPr lang="en-US" sz="1600" b="1" dirty="0" err="1" smtClean="0">
                <a:latin typeface="Courier New" panose="02070309020205020404" pitchFamily="49" charset="0"/>
                <a:cs typeface="Courier New" panose="02070309020205020404" pitchFamily="49" charset="0"/>
              </a:rPr>
              <a:t>r.w</a:t>
            </a:r>
            <a:r>
              <a:rPr lang="en-US" sz="1600" b="1" dirty="0" smtClean="0">
                <a:latin typeface="Courier New" panose="02070309020205020404" pitchFamily="49" charset="0"/>
                <a:cs typeface="Courier New" panose="02070309020205020404" pitchFamily="49" charset="0"/>
              </a:rPr>
              <a:t> = 1</a:t>
            </a:r>
          </a:p>
          <a:p>
            <a:pPr algn="l"/>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return </a:t>
            </a:r>
            <a:r>
              <a:rPr lang="hu-HU" sz="1600" b="1" dirty="0" err="1" smtClean="0">
                <a:latin typeface="Courier New" panose="02070309020205020404" pitchFamily="49" charset="0"/>
                <a:cs typeface="Courier New" panose="02070309020205020404" pitchFamily="49" charset="0"/>
              </a:rPr>
              <a:t>dot</a:t>
            </a:r>
            <a:r>
              <a:rPr lang="en-US" sz="1600" b="1" dirty="0">
                <a:latin typeface="Courier New" panose="02070309020205020404" pitchFamily="49" charset="0"/>
                <a:cs typeface="Courier New" panose="02070309020205020404" pitchFamily="49" charset="0"/>
              </a:rPr>
              <a:t>(</a:t>
            </a:r>
            <a:r>
              <a:rPr lang="en-US" sz="1600" b="1" dirty="0" smtClean="0">
                <a:latin typeface="Courier New" panose="02070309020205020404" pitchFamily="49" charset="0"/>
                <a:cs typeface="Courier New" panose="02070309020205020404" pitchFamily="49" charset="0"/>
              </a:rPr>
              <a:t>r * Q, r);</a:t>
            </a:r>
          </a:p>
          <a:p>
            <a:pPr algn="l"/>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p>
          <a:p>
            <a:pPr algn="l"/>
            <a:endParaRPr lang="en-US" sz="700" b="1" dirty="0" smtClean="0">
              <a:latin typeface="Courier New" panose="02070309020205020404" pitchFamily="49" charset="0"/>
              <a:cs typeface="Courier New" panose="02070309020205020404" pitchFamily="49" charset="0"/>
            </a:endParaRPr>
          </a:p>
          <a:p>
            <a:pPr algn="l"/>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vec3 </a:t>
            </a:r>
            <a:r>
              <a:rPr lang="hu-HU" sz="1600" b="1" dirty="0" err="1" smtClean="0">
                <a:latin typeface="Courier New" panose="02070309020205020404" pitchFamily="49" charset="0"/>
                <a:cs typeface="Courier New" panose="02070309020205020404" pitchFamily="49" charset="0"/>
              </a:rPr>
              <a:t>gradf</a:t>
            </a:r>
            <a:r>
              <a:rPr lang="en-US" sz="1600" b="1" dirty="0" smtClean="0">
                <a:latin typeface="Courier New" panose="02070309020205020404" pitchFamily="49" charset="0"/>
                <a:cs typeface="Courier New" panose="02070309020205020404" pitchFamily="49" charset="0"/>
              </a:rPr>
              <a:t>(vec4 r) { // </a:t>
            </a:r>
            <a:r>
              <a:rPr lang="en-US" sz="1600" b="1" dirty="0" err="1" smtClean="0">
                <a:latin typeface="Courier New" panose="02070309020205020404" pitchFamily="49" charset="0"/>
                <a:cs typeface="Courier New" panose="02070309020205020404" pitchFamily="49" charset="0"/>
              </a:rPr>
              <a:t>r.w</a:t>
            </a:r>
            <a:r>
              <a:rPr lang="en-US" sz="1600" b="1" dirty="0" smtClean="0">
                <a:latin typeface="Courier New" panose="02070309020205020404" pitchFamily="49" charset="0"/>
                <a:cs typeface="Courier New" panose="02070309020205020404" pitchFamily="49" charset="0"/>
              </a:rPr>
              <a:t> = 1</a:t>
            </a:r>
          </a:p>
          <a:p>
            <a:pPr algn="l"/>
            <a:r>
              <a:rPr lang="hu-HU" sz="1600" b="1" dirty="0">
                <a:latin typeface="Courier New" panose="02070309020205020404" pitchFamily="49" charset="0"/>
                <a:cs typeface="Courier New" panose="02070309020205020404" pitchFamily="49" charset="0"/>
              </a:rPr>
              <a:t> </a:t>
            </a:r>
            <a:r>
              <a:rPr lang="hu-HU"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vec4 g = r * Q * 2;</a:t>
            </a:r>
          </a:p>
          <a:p>
            <a:pPr algn="l"/>
            <a:r>
              <a:rPr lang="hu-HU" sz="1600" b="1" dirty="0">
                <a:latin typeface="Courier New" panose="02070309020205020404" pitchFamily="49" charset="0"/>
                <a:cs typeface="Courier New" panose="02070309020205020404" pitchFamily="49" charset="0"/>
              </a:rPr>
              <a:t> </a:t>
            </a:r>
            <a:r>
              <a:rPr lang="hu-HU"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return </a:t>
            </a:r>
            <a:r>
              <a:rPr lang="en-US" sz="1600" b="1" dirty="0" err="1" smtClean="0">
                <a:latin typeface="Courier New" panose="02070309020205020404" pitchFamily="49" charset="0"/>
                <a:cs typeface="Courier New" panose="02070309020205020404" pitchFamily="49" charset="0"/>
              </a:rPr>
              <a:t>vec</a:t>
            </a:r>
            <a:r>
              <a:rPr lang="hu-HU" sz="1600" b="1" dirty="0" smtClean="0">
                <a:latin typeface="Courier New" panose="02070309020205020404" pitchFamily="49" charset="0"/>
                <a:cs typeface="Courier New" panose="02070309020205020404" pitchFamily="49" charset="0"/>
              </a:rPr>
              <a:t>3</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g.x</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g.y</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g.z</a:t>
            </a:r>
            <a:r>
              <a:rPr lang="en-US" sz="1600" b="1" dirty="0" smtClean="0">
                <a:latin typeface="Courier New" panose="02070309020205020404" pitchFamily="49" charset="0"/>
                <a:cs typeface="Courier New" panose="02070309020205020404" pitchFamily="49" charset="0"/>
              </a:rPr>
              <a:t>);</a:t>
            </a:r>
          </a:p>
          <a:p>
            <a:pPr algn="l"/>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p>
          <a:p>
            <a:pPr algn="l"/>
            <a:r>
              <a:rPr lang="en-US" sz="1600" b="1" dirty="0" smtClean="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659375235"/>
      </p:ext>
    </p:extLst>
  </p:cSld>
  <p:clrMapOvr>
    <a:masterClrMapping/>
  </p:clrMapOvr>
  <p:transition>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1026"/>
          <p:cNvSpPr>
            <a:spLocks noGrp="1" noChangeArrowheads="1"/>
          </p:cNvSpPr>
          <p:nvPr>
            <p:ph type="title"/>
          </p:nvPr>
        </p:nvSpPr>
        <p:spPr>
          <a:xfrm>
            <a:off x="0" y="205979"/>
            <a:ext cx="9144000" cy="857250"/>
          </a:xfrm>
        </p:spPr>
        <p:txBody>
          <a:bodyPr>
            <a:normAutofit/>
          </a:bodyPr>
          <a:lstStyle/>
          <a:p>
            <a:r>
              <a:rPr lang="hu-HU" altLang="en-US" dirty="0" smtClean="0">
                <a:solidFill>
                  <a:srgbClr val="FF0000"/>
                </a:solidFill>
              </a:rPr>
              <a:t>Parametrikus felületek:</a:t>
            </a:r>
            <a:r>
              <a:rPr lang="en-US" altLang="en-US" dirty="0" smtClean="0">
                <a:solidFill>
                  <a:srgbClr val="FF0000"/>
                </a:solidFill>
              </a:rPr>
              <a:t> </a:t>
            </a:r>
            <a:r>
              <a:rPr lang="hu-HU" altLang="en-US" dirty="0" smtClean="0">
                <a:solidFill>
                  <a:srgbClr val="FF0000"/>
                </a:solidFill>
              </a:rPr>
              <a:t>Kihúzás</a:t>
            </a:r>
            <a:endParaRPr lang="hu-HU" altLang="en-US" dirty="0">
              <a:solidFill>
                <a:srgbClr val="FF0000"/>
              </a:solidFill>
            </a:endParaRPr>
          </a:p>
        </p:txBody>
      </p:sp>
      <mc:AlternateContent xmlns:mc="http://schemas.openxmlformats.org/markup-compatibility/2006" xmlns:a14="http://schemas.microsoft.com/office/drawing/2010/main">
        <mc:Choice Requires="a14">
          <p:sp>
            <p:nvSpPr>
              <p:cNvPr id="239620" name="Text Box 1028"/>
              <p:cNvSpPr txBox="1">
                <a:spLocks noChangeArrowheads="1"/>
              </p:cNvSpPr>
              <p:nvPr/>
            </p:nvSpPr>
            <p:spPr bwMode="auto">
              <a:xfrm>
                <a:off x="566908" y="1059583"/>
                <a:ext cx="1953675" cy="523220"/>
              </a:xfrm>
              <a:prstGeom prst="rect">
                <a:avLst/>
              </a:prstGeom>
              <a:noFill/>
              <a:ln>
                <a:noFill/>
              </a:ln>
              <a:effectLst/>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14:m>
                  <m:oMath xmlns:m="http://schemas.openxmlformats.org/officeDocument/2006/math">
                    <m:r>
                      <a:rPr lang="en-US" altLang="en-US" sz="2800" b="1" i="1" smtClean="0">
                        <a:solidFill>
                          <a:schemeClr val="tx2"/>
                        </a:solidFill>
                        <a:latin typeface="Cambria Math"/>
                      </a:rPr>
                      <m:t>𝒔</m:t>
                    </m:r>
                    <m:r>
                      <a:rPr lang="en-US" altLang="en-US" sz="2800" b="1" i="1">
                        <a:solidFill>
                          <a:schemeClr val="tx2"/>
                        </a:solidFill>
                        <a:latin typeface="Cambria Math"/>
                      </a:rPr>
                      <m:t>(</m:t>
                    </m:r>
                    <m:r>
                      <a:rPr lang="en-US" altLang="en-US" sz="2800" b="0" i="1" smtClean="0">
                        <a:solidFill>
                          <a:schemeClr val="tx2"/>
                        </a:solidFill>
                        <a:latin typeface="Cambria Math"/>
                      </a:rPr>
                      <m:t>𝑣</m:t>
                    </m:r>
                    <m:r>
                      <a:rPr lang="en-US" altLang="en-US" sz="2800" b="1" i="1">
                        <a:solidFill>
                          <a:schemeClr val="tx2"/>
                        </a:solidFill>
                        <a:latin typeface="Cambria Math"/>
                      </a:rPr>
                      <m:t>)</m:t>
                    </m:r>
                  </m:oMath>
                </a14:m>
                <a:r>
                  <a:rPr lang="hu-HU" altLang="en-US" sz="2800" dirty="0">
                    <a:solidFill>
                      <a:schemeClr val="tx2"/>
                    </a:solidFill>
                  </a:rPr>
                  <a:t>: gerinc</a:t>
                </a:r>
              </a:p>
            </p:txBody>
          </p:sp>
        </mc:Choice>
        <mc:Fallback xmlns="">
          <p:sp>
            <p:nvSpPr>
              <p:cNvPr id="239620" name="Text Box 1028"/>
              <p:cNvSpPr txBox="1">
                <a:spLocks noRot="1" noChangeAspect="1" noMove="1" noResize="1" noEditPoints="1" noAdjustHandles="1" noChangeArrowheads="1" noChangeShapeType="1" noTextEdit="1"/>
              </p:cNvSpPr>
              <p:nvPr/>
            </p:nvSpPr>
            <p:spPr bwMode="auto">
              <a:xfrm>
                <a:off x="566908" y="1059583"/>
                <a:ext cx="1953675" cy="523220"/>
              </a:xfrm>
              <a:prstGeom prst="rect">
                <a:avLst/>
              </a:prstGeom>
              <a:blipFill rotWithShape="1">
                <a:blip r:embed="rId3"/>
                <a:stretch>
                  <a:fillRect t="-11628" r="-5625" b="-31395"/>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9621" name="Text Box 1029"/>
              <p:cNvSpPr txBox="1">
                <a:spLocks noChangeArrowheads="1"/>
              </p:cNvSpPr>
              <p:nvPr/>
            </p:nvSpPr>
            <p:spPr bwMode="auto">
              <a:xfrm>
                <a:off x="1162549" y="4096367"/>
                <a:ext cx="1904175" cy="523220"/>
              </a:xfrm>
              <a:prstGeom prst="rect">
                <a:avLst/>
              </a:prstGeom>
              <a:noFill/>
              <a:ln>
                <a:noFill/>
              </a:ln>
              <a:effectLst/>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14:m>
                  <m:oMath xmlns:m="http://schemas.openxmlformats.org/officeDocument/2006/math">
                    <m:r>
                      <a:rPr lang="en-US" altLang="en-US" sz="2800" b="1" i="1" smtClean="0">
                        <a:solidFill>
                          <a:srgbClr val="FF0000"/>
                        </a:solidFill>
                        <a:latin typeface="Cambria Math"/>
                      </a:rPr>
                      <m:t>𝒃</m:t>
                    </m:r>
                    <m:r>
                      <a:rPr lang="en-US" altLang="en-US" sz="2800" b="1" i="1" smtClean="0">
                        <a:solidFill>
                          <a:srgbClr val="FF0000"/>
                        </a:solidFill>
                        <a:latin typeface="Cambria Math"/>
                      </a:rPr>
                      <m:t>(</m:t>
                    </m:r>
                    <m:r>
                      <a:rPr lang="en-US" altLang="en-US" sz="2800" b="0" i="1" smtClean="0">
                        <a:solidFill>
                          <a:srgbClr val="FF0000"/>
                        </a:solidFill>
                        <a:latin typeface="Cambria Math"/>
                      </a:rPr>
                      <m:t>𝑢</m:t>
                    </m:r>
                    <m:r>
                      <a:rPr lang="en-US" altLang="en-US" sz="2800" b="1" i="1" smtClean="0">
                        <a:solidFill>
                          <a:srgbClr val="FF0000"/>
                        </a:solidFill>
                        <a:latin typeface="Cambria Math"/>
                      </a:rPr>
                      <m:t>)</m:t>
                    </m:r>
                  </m:oMath>
                </a14:m>
                <a:r>
                  <a:rPr lang="hu-HU" altLang="en-US" sz="2800" dirty="0">
                    <a:solidFill>
                      <a:srgbClr val="FF0000"/>
                    </a:solidFill>
                  </a:rPr>
                  <a:t>: profil</a:t>
                </a:r>
              </a:p>
            </p:txBody>
          </p:sp>
        </mc:Choice>
        <mc:Fallback xmlns="">
          <p:sp>
            <p:nvSpPr>
              <p:cNvPr id="239621" name="Text Box 1029"/>
              <p:cNvSpPr txBox="1">
                <a:spLocks noRot="1" noChangeAspect="1" noMove="1" noResize="1" noEditPoints="1" noAdjustHandles="1" noChangeArrowheads="1" noChangeShapeType="1" noTextEdit="1"/>
              </p:cNvSpPr>
              <p:nvPr/>
            </p:nvSpPr>
            <p:spPr bwMode="auto">
              <a:xfrm>
                <a:off x="1162549" y="4096367"/>
                <a:ext cx="1904175" cy="523220"/>
              </a:xfrm>
              <a:prstGeom prst="rect">
                <a:avLst/>
              </a:prstGeom>
              <a:blipFill rotWithShape="1">
                <a:blip r:embed="rId4"/>
                <a:stretch>
                  <a:fillRect t="-11628" r="-5128" b="-31395"/>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 name="Akciógomb: Tovább vagy Következő 3">
            <a:hlinkClick r:id="rId5" action="ppaction://hlinkfile" highlightClick="1"/>
          </p:cNvPr>
          <p:cNvSpPr/>
          <p:nvPr/>
        </p:nvSpPr>
        <p:spPr>
          <a:xfrm>
            <a:off x="8426500" y="33468"/>
            <a:ext cx="609997" cy="51952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llipszis 1"/>
          <p:cNvSpPr/>
          <p:nvPr/>
        </p:nvSpPr>
        <p:spPr>
          <a:xfrm>
            <a:off x="1192055" y="3450491"/>
            <a:ext cx="1355725" cy="6329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5" name="Egyenes összekötő nyíllal 4"/>
          <p:cNvCxnSpPr/>
          <p:nvPr/>
        </p:nvCxnSpPr>
        <p:spPr>
          <a:xfrm flipH="1">
            <a:off x="1469866" y="3730025"/>
            <a:ext cx="427484" cy="2092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Egyenes összekötő nyíllal 17"/>
          <p:cNvCxnSpPr/>
          <p:nvPr/>
        </p:nvCxnSpPr>
        <p:spPr>
          <a:xfrm flipV="1">
            <a:off x="1897350" y="3318470"/>
            <a:ext cx="0" cy="43304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Egyenes összekötő nyíllal 19"/>
          <p:cNvCxnSpPr/>
          <p:nvPr/>
        </p:nvCxnSpPr>
        <p:spPr>
          <a:xfrm>
            <a:off x="1897350" y="3731822"/>
            <a:ext cx="389334" cy="18071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Ellipszis 21"/>
          <p:cNvSpPr/>
          <p:nvPr/>
        </p:nvSpPr>
        <p:spPr>
          <a:xfrm>
            <a:off x="1192055" y="3462159"/>
            <a:ext cx="1355725" cy="6329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 name="Szabadkézi sokszög 9"/>
          <p:cNvSpPr/>
          <p:nvPr/>
        </p:nvSpPr>
        <p:spPr>
          <a:xfrm>
            <a:off x="700925" y="1542203"/>
            <a:ext cx="1335669" cy="2193191"/>
          </a:xfrm>
          <a:custGeom>
            <a:avLst/>
            <a:gdLst>
              <a:gd name="connsiteX0" fmla="*/ 1238296 w 1335669"/>
              <a:gd name="connsiteY0" fmla="*/ 133416 h 2924241"/>
              <a:gd name="connsiteX1" fmla="*/ 866821 w 1335669"/>
              <a:gd name="connsiteY1" fmla="*/ 47691 h 2924241"/>
              <a:gd name="connsiteX2" fmla="*/ 552496 w 1335669"/>
              <a:gd name="connsiteY2" fmla="*/ 66 h 2924241"/>
              <a:gd name="connsiteX3" fmla="*/ 285796 w 1335669"/>
              <a:gd name="connsiteY3" fmla="*/ 57216 h 2924241"/>
              <a:gd name="connsiteX4" fmla="*/ 85771 w 1335669"/>
              <a:gd name="connsiteY4" fmla="*/ 181041 h 2924241"/>
              <a:gd name="connsiteX5" fmla="*/ 46 w 1335669"/>
              <a:gd name="connsiteY5" fmla="*/ 562041 h 2924241"/>
              <a:gd name="connsiteX6" fmla="*/ 95296 w 1335669"/>
              <a:gd name="connsiteY6" fmla="*/ 1028766 h 2924241"/>
              <a:gd name="connsiteX7" fmla="*/ 266746 w 1335669"/>
              <a:gd name="connsiteY7" fmla="*/ 1352616 h 2924241"/>
              <a:gd name="connsiteX8" fmla="*/ 390571 w 1335669"/>
              <a:gd name="connsiteY8" fmla="*/ 1476441 h 2924241"/>
              <a:gd name="connsiteX9" fmla="*/ 676321 w 1335669"/>
              <a:gd name="connsiteY9" fmla="*/ 1714566 h 2924241"/>
              <a:gd name="connsiteX10" fmla="*/ 923971 w 1335669"/>
              <a:gd name="connsiteY10" fmla="*/ 1876491 h 2924241"/>
              <a:gd name="connsiteX11" fmla="*/ 1152571 w 1335669"/>
              <a:gd name="connsiteY11" fmla="*/ 2047941 h 2924241"/>
              <a:gd name="connsiteX12" fmla="*/ 1324021 w 1335669"/>
              <a:gd name="connsiteY12" fmla="*/ 2314641 h 2924241"/>
              <a:gd name="connsiteX13" fmla="*/ 1304971 w 1335669"/>
              <a:gd name="connsiteY13" fmla="*/ 2571816 h 2924241"/>
              <a:gd name="connsiteX14" fmla="*/ 1181146 w 1335669"/>
              <a:gd name="connsiteY14" fmla="*/ 2924241 h 2924241"/>
              <a:gd name="connsiteX0" fmla="*/ 1276396 w 1335669"/>
              <a:gd name="connsiteY0" fmla="*/ 162005 h 2924255"/>
              <a:gd name="connsiteX1" fmla="*/ 866821 w 1335669"/>
              <a:gd name="connsiteY1" fmla="*/ 47705 h 2924255"/>
              <a:gd name="connsiteX2" fmla="*/ 552496 w 1335669"/>
              <a:gd name="connsiteY2" fmla="*/ 80 h 2924255"/>
              <a:gd name="connsiteX3" fmla="*/ 285796 w 1335669"/>
              <a:gd name="connsiteY3" fmla="*/ 57230 h 2924255"/>
              <a:gd name="connsiteX4" fmla="*/ 85771 w 1335669"/>
              <a:gd name="connsiteY4" fmla="*/ 181055 h 2924255"/>
              <a:gd name="connsiteX5" fmla="*/ 46 w 1335669"/>
              <a:gd name="connsiteY5" fmla="*/ 562055 h 2924255"/>
              <a:gd name="connsiteX6" fmla="*/ 95296 w 1335669"/>
              <a:gd name="connsiteY6" fmla="*/ 1028780 h 2924255"/>
              <a:gd name="connsiteX7" fmla="*/ 266746 w 1335669"/>
              <a:gd name="connsiteY7" fmla="*/ 1352630 h 2924255"/>
              <a:gd name="connsiteX8" fmla="*/ 390571 w 1335669"/>
              <a:gd name="connsiteY8" fmla="*/ 1476455 h 2924255"/>
              <a:gd name="connsiteX9" fmla="*/ 676321 w 1335669"/>
              <a:gd name="connsiteY9" fmla="*/ 1714580 h 2924255"/>
              <a:gd name="connsiteX10" fmla="*/ 923971 w 1335669"/>
              <a:gd name="connsiteY10" fmla="*/ 1876505 h 2924255"/>
              <a:gd name="connsiteX11" fmla="*/ 1152571 w 1335669"/>
              <a:gd name="connsiteY11" fmla="*/ 2047955 h 2924255"/>
              <a:gd name="connsiteX12" fmla="*/ 1324021 w 1335669"/>
              <a:gd name="connsiteY12" fmla="*/ 2314655 h 2924255"/>
              <a:gd name="connsiteX13" fmla="*/ 1304971 w 1335669"/>
              <a:gd name="connsiteY13" fmla="*/ 2571830 h 2924255"/>
              <a:gd name="connsiteX14" fmla="*/ 1181146 w 1335669"/>
              <a:gd name="connsiteY14" fmla="*/ 2924255 h 2924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35669" h="2924255">
                <a:moveTo>
                  <a:pt x="1276396" y="162005"/>
                </a:moveTo>
                <a:cubicBezTo>
                  <a:pt x="1147808" y="130255"/>
                  <a:pt x="987471" y="74693"/>
                  <a:pt x="866821" y="47705"/>
                </a:cubicBezTo>
                <a:cubicBezTo>
                  <a:pt x="746171" y="20718"/>
                  <a:pt x="649333" y="-1507"/>
                  <a:pt x="552496" y="80"/>
                </a:cubicBezTo>
                <a:cubicBezTo>
                  <a:pt x="455659" y="1667"/>
                  <a:pt x="363583" y="27067"/>
                  <a:pt x="285796" y="57230"/>
                </a:cubicBezTo>
                <a:cubicBezTo>
                  <a:pt x="208008" y="87392"/>
                  <a:pt x="133396" y="96917"/>
                  <a:pt x="85771" y="181055"/>
                </a:cubicBezTo>
                <a:cubicBezTo>
                  <a:pt x="38146" y="265193"/>
                  <a:pt x="-1541" y="420768"/>
                  <a:pt x="46" y="562055"/>
                </a:cubicBezTo>
                <a:cubicBezTo>
                  <a:pt x="1633" y="703342"/>
                  <a:pt x="50846" y="897018"/>
                  <a:pt x="95296" y="1028780"/>
                </a:cubicBezTo>
                <a:cubicBezTo>
                  <a:pt x="139746" y="1160542"/>
                  <a:pt x="217534" y="1278018"/>
                  <a:pt x="266746" y="1352630"/>
                </a:cubicBezTo>
                <a:cubicBezTo>
                  <a:pt x="315958" y="1427242"/>
                  <a:pt x="322309" y="1416130"/>
                  <a:pt x="390571" y="1476455"/>
                </a:cubicBezTo>
                <a:cubicBezTo>
                  <a:pt x="458833" y="1536780"/>
                  <a:pt x="587421" y="1647905"/>
                  <a:pt x="676321" y="1714580"/>
                </a:cubicBezTo>
                <a:cubicBezTo>
                  <a:pt x="765221" y="1781255"/>
                  <a:pt x="844596" y="1820943"/>
                  <a:pt x="923971" y="1876505"/>
                </a:cubicBezTo>
                <a:cubicBezTo>
                  <a:pt x="1003346" y="1932067"/>
                  <a:pt x="1085896" y="1974930"/>
                  <a:pt x="1152571" y="2047955"/>
                </a:cubicBezTo>
                <a:cubicBezTo>
                  <a:pt x="1219246" y="2120980"/>
                  <a:pt x="1298621" y="2227343"/>
                  <a:pt x="1324021" y="2314655"/>
                </a:cubicBezTo>
                <a:cubicBezTo>
                  <a:pt x="1349421" y="2401967"/>
                  <a:pt x="1328783" y="2470230"/>
                  <a:pt x="1304971" y="2571830"/>
                </a:cubicBezTo>
                <a:cubicBezTo>
                  <a:pt x="1281159" y="2673430"/>
                  <a:pt x="1231152" y="2798842"/>
                  <a:pt x="1181146" y="292425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239627" name="Group 1035"/>
          <p:cNvGrpSpPr>
            <a:grpSpLocks/>
          </p:cNvGrpSpPr>
          <p:nvPr/>
        </p:nvGrpSpPr>
        <p:grpSpPr bwMode="auto">
          <a:xfrm>
            <a:off x="1024823" y="1685138"/>
            <a:ext cx="2074863" cy="2050257"/>
            <a:chOff x="2448" y="1650"/>
            <a:chExt cx="1307" cy="1722"/>
          </a:xfrm>
        </p:grpSpPr>
        <p:sp>
          <p:nvSpPr>
            <p:cNvPr id="239624" name="Line 1032"/>
            <p:cNvSpPr>
              <a:spLocks noChangeShapeType="1"/>
            </p:cNvSpPr>
            <p:nvPr/>
          </p:nvSpPr>
          <p:spPr bwMode="auto">
            <a:xfrm flipH="1" flipV="1">
              <a:off x="2496" y="2457"/>
              <a:ext cx="494" cy="915"/>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solidFill>
                  <a:srgbClr val="FFFF00"/>
                </a:solidFill>
              </a:endParaRPr>
            </a:p>
          </p:txBody>
        </p:sp>
        <p:sp>
          <p:nvSpPr>
            <p:cNvPr id="239625" name="Line 1033"/>
            <p:cNvSpPr>
              <a:spLocks noChangeShapeType="1"/>
            </p:cNvSpPr>
            <p:nvPr/>
          </p:nvSpPr>
          <p:spPr bwMode="auto">
            <a:xfrm flipV="1">
              <a:off x="2499" y="2347"/>
              <a:ext cx="364" cy="9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solidFill>
                  <a:srgbClr val="FFFF00"/>
                </a:solidFill>
              </a:endParaRPr>
            </a:p>
          </p:txBody>
        </p:sp>
        <mc:AlternateContent xmlns:mc="http://schemas.openxmlformats.org/markup-compatibility/2006" xmlns:a14="http://schemas.microsoft.com/office/drawing/2010/main">
          <mc:Choice Requires="a14">
            <p:sp>
              <p:nvSpPr>
                <p:cNvPr id="239626" name="Rectangle 1034"/>
                <p:cNvSpPr>
                  <a:spLocks noChangeArrowheads="1"/>
                </p:cNvSpPr>
                <p:nvPr/>
              </p:nvSpPr>
              <p:spPr bwMode="auto">
                <a:xfrm>
                  <a:off x="2595" y="1650"/>
                  <a:ext cx="1160" cy="698"/>
                </a:xfrm>
                <a:prstGeom prst="rect">
                  <a:avLst/>
                </a:prstGeom>
                <a:solidFill>
                  <a:srgbClr val="FFFFFF"/>
                </a:solidFill>
                <a:ln w="12700">
                  <a:solidFill>
                    <a:schemeClr val="tx1"/>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b="1" i="1" smtClean="0">
                            <a:solidFill>
                              <a:srgbClr val="D60093"/>
                            </a:solidFill>
                            <a:latin typeface="Cambria Math"/>
                          </a:rPr>
                          <m:t>𝒓</m:t>
                        </m:r>
                        <m:d>
                          <m:dPr>
                            <m:ctrlPr>
                              <a:rPr lang="en-US" altLang="en-US" b="1" i="1" smtClean="0">
                                <a:solidFill>
                                  <a:srgbClr val="D60093"/>
                                </a:solidFill>
                                <a:latin typeface="Cambria Math"/>
                              </a:rPr>
                            </m:ctrlPr>
                          </m:dPr>
                          <m:e>
                            <m:r>
                              <a:rPr lang="en-US" altLang="en-US" i="1">
                                <a:solidFill>
                                  <a:srgbClr val="D60093"/>
                                </a:solidFill>
                                <a:latin typeface="Cambria Math"/>
                              </a:rPr>
                              <m:t>𝑢</m:t>
                            </m:r>
                            <m:r>
                              <a:rPr lang="en-US" altLang="en-US" b="0" i="1" smtClean="0">
                                <a:solidFill>
                                  <a:srgbClr val="D60093"/>
                                </a:solidFill>
                                <a:latin typeface="Cambria Math"/>
                              </a:rPr>
                              <m:t>,</m:t>
                            </m:r>
                            <m:r>
                              <a:rPr lang="en-US" altLang="en-US" b="0" i="1" smtClean="0">
                                <a:solidFill>
                                  <a:srgbClr val="D60093"/>
                                </a:solidFill>
                                <a:latin typeface="Cambria Math"/>
                              </a:rPr>
                              <m:t>𝑣</m:t>
                            </m:r>
                          </m:e>
                        </m:d>
                        <m:r>
                          <a:rPr lang="en-US" altLang="en-US" b="1" i="1" smtClean="0">
                            <a:solidFill>
                              <a:srgbClr val="D60093"/>
                            </a:solidFill>
                            <a:latin typeface="Cambria Math"/>
                          </a:rPr>
                          <m:t>=</m:t>
                        </m:r>
                      </m:oMath>
                    </m:oMathPara>
                  </a14:m>
                  <a:endParaRPr lang="en-US" altLang="en-US" b="1" i="1" dirty="0" smtClean="0">
                    <a:solidFill>
                      <a:srgbClr val="D60093"/>
                    </a:solidFill>
                    <a:latin typeface="Cambria Math"/>
                  </a:endParaRPr>
                </a:p>
                <a:p>
                  <a:pPr/>
                  <a14:m>
                    <m:oMathPara xmlns:m="http://schemas.openxmlformats.org/officeDocument/2006/math">
                      <m:oMathParaPr>
                        <m:jc m:val="centerGroup"/>
                      </m:oMathParaPr>
                      <m:oMath xmlns:m="http://schemas.openxmlformats.org/officeDocument/2006/math">
                        <m:r>
                          <a:rPr lang="en-US" altLang="en-US" b="1" i="1" smtClean="0">
                            <a:solidFill>
                              <a:schemeClr val="tx2"/>
                            </a:solidFill>
                            <a:latin typeface="Cambria Math"/>
                          </a:rPr>
                          <m:t>𝒔</m:t>
                        </m:r>
                        <m:d>
                          <m:dPr>
                            <m:ctrlPr>
                              <a:rPr lang="en-US" altLang="en-US" b="1" i="1" smtClean="0">
                                <a:solidFill>
                                  <a:schemeClr val="tx2"/>
                                </a:solidFill>
                                <a:latin typeface="Cambria Math"/>
                              </a:rPr>
                            </m:ctrlPr>
                          </m:dPr>
                          <m:e>
                            <m:r>
                              <a:rPr lang="en-US" altLang="en-US" b="0" i="1" smtClean="0">
                                <a:solidFill>
                                  <a:schemeClr val="tx2"/>
                                </a:solidFill>
                                <a:latin typeface="Cambria Math"/>
                              </a:rPr>
                              <m:t>𝑣</m:t>
                            </m:r>
                          </m:e>
                        </m:d>
                        <m:r>
                          <a:rPr lang="en-US" altLang="en-US" b="1" i="1" smtClean="0">
                            <a:solidFill>
                              <a:srgbClr val="D60093"/>
                            </a:solidFill>
                            <a:latin typeface="Cambria Math"/>
                          </a:rPr>
                          <m:t>+</m:t>
                        </m:r>
                        <m:r>
                          <a:rPr lang="en-US" altLang="en-US" b="1" i="1" smtClean="0">
                            <a:solidFill>
                              <a:srgbClr val="FF0000"/>
                            </a:solidFill>
                            <a:latin typeface="Cambria Math"/>
                          </a:rPr>
                          <m:t>𝒃</m:t>
                        </m:r>
                        <m:r>
                          <a:rPr lang="en-US" altLang="en-US" b="1" i="1" smtClean="0">
                            <a:solidFill>
                              <a:srgbClr val="FF0000"/>
                            </a:solidFill>
                            <a:latin typeface="Cambria Math"/>
                          </a:rPr>
                          <m:t>(</m:t>
                        </m:r>
                        <m:r>
                          <a:rPr lang="en-US" altLang="en-US" b="0" i="1" smtClean="0">
                            <a:solidFill>
                              <a:srgbClr val="FF0000"/>
                            </a:solidFill>
                            <a:latin typeface="Cambria Math"/>
                          </a:rPr>
                          <m:t>𝑢</m:t>
                        </m:r>
                        <m:r>
                          <a:rPr lang="en-US" altLang="en-US" b="1" i="1" smtClean="0">
                            <a:solidFill>
                              <a:srgbClr val="FF0000"/>
                            </a:solidFill>
                            <a:latin typeface="Cambria Math"/>
                          </a:rPr>
                          <m:t>)</m:t>
                        </m:r>
                      </m:oMath>
                    </m:oMathPara>
                  </a14:m>
                  <a:endParaRPr lang="hu-HU" altLang="en-US" dirty="0">
                    <a:solidFill>
                      <a:srgbClr val="FF0000"/>
                    </a:solidFill>
                  </a:endParaRPr>
                </a:p>
              </p:txBody>
            </p:sp>
          </mc:Choice>
          <mc:Fallback xmlns="">
            <p:sp>
              <p:nvSpPr>
                <p:cNvPr id="239626" name="Rectangle 1034"/>
                <p:cNvSpPr>
                  <a:spLocks noRot="1" noChangeAspect="1" noMove="1" noResize="1" noEditPoints="1" noAdjustHandles="1" noChangeArrowheads="1" noChangeShapeType="1" noTextEdit="1"/>
                </p:cNvSpPr>
                <p:nvPr/>
              </p:nvSpPr>
              <p:spPr bwMode="auto">
                <a:xfrm>
                  <a:off x="2508" y="1650"/>
                  <a:ext cx="1334" cy="601"/>
                </a:xfrm>
                <a:prstGeom prst="rect">
                  <a:avLst/>
                </a:prstGeom>
                <a:blipFill rotWithShape="1">
                  <a:blip r:embed="rId6"/>
                  <a:stretch>
                    <a:fillRect/>
                  </a:stretch>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39623" name="Oval 1031"/>
            <p:cNvSpPr>
              <a:spLocks noChangeArrowheads="1"/>
            </p:cNvSpPr>
            <p:nvPr/>
          </p:nvSpPr>
          <p:spPr bwMode="auto">
            <a:xfrm>
              <a:off x="2448" y="2432"/>
              <a:ext cx="96" cy="48"/>
            </a:xfrm>
            <a:prstGeom prst="ellipse">
              <a:avLst/>
            </a:prstGeom>
            <a:solidFill>
              <a:schemeClr val="accent1"/>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solidFill>
                  <a:srgbClr val="FFFF00"/>
                </a:solidFill>
              </a:endParaRPr>
            </a:p>
          </p:txBody>
        </p:sp>
      </p:grpSp>
      <p:pic>
        <p:nvPicPr>
          <p:cNvPr id="24" name="Picture 1027" descr="EXTRUDE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3889" y="1278873"/>
            <a:ext cx="5535513" cy="3248921"/>
          </a:xfrm>
          <a:prstGeom prst="rect">
            <a:avLst/>
          </a:prstGeom>
          <a:noFill/>
          <a:extLst>
            <a:ext uri="{909E8E84-426E-40DD-AFC4-6F175D3DCCD1}">
              <a14:hiddenFill xmlns:a14="http://schemas.microsoft.com/office/drawing/2010/main">
                <a:solidFill>
                  <a:srgbClr val="FFFFFF"/>
                </a:solidFill>
              </a14:hiddenFill>
            </a:ext>
          </a:extLst>
        </p:spPr>
      </p:pic>
      <p:sp>
        <p:nvSpPr>
          <p:cNvPr id="29" name="Ellipszis 28"/>
          <p:cNvSpPr/>
          <p:nvPr/>
        </p:nvSpPr>
        <p:spPr>
          <a:xfrm>
            <a:off x="1200052" y="3451008"/>
            <a:ext cx="1355725" cy="6329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11111E-6 -4.07407E-6 L 0.01632 -0.08263 L -0.00104 -0.12939 L -0.05 -0.17916 L -0.08576 -0.22176 L -0.11337 -0.26157 L -0.12656 -0.33171 L -0.12257 -0.40601 L -0.0776 -0.43356 L -0.0276 -0.42268 L 0.00208 -0.41157 " pathEditMode="relative" rAng="0" ptsTypes="AAAAAAAAAAA">
                                      <p:cBhvr>
                                        <p:cTn id="6" dur="2000" fill="hold"/>
                                        <p:tgtEl>
                                          <p:spTgt spid="2"/>
                                        </p:tgtEl>
                                        <p:attrNameLst>
                                          <p:attrName>ppt_x</p:attrName>
                                          <p:attrName>ppt_y</p:attrName>
                                        </p:attrNameLst>
                                      </p:cBhvr>
                                      <p:rCtr x="-5521" y="-2169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1.11111E-6 1.11111E-6 L 0.01632 -0.08148 L -0.00104 -0.12778 L -0.05 -0.17685 L -0.08993 -0.22824 " pathEditMode="relative" rAng="0" ptsTypes="AAAAA">
                                      <p:cBhvr>
                                        <p:cTn id="10" dur="2000" fill="hold"/>
                                        <p:tgtEl>
                                          <p:spTgt spid="22"/>
                                        </p:tgtEl>
                                        <p:attrNameLst>
                                          <p:attrName>ppt_x</p:attrName>
                                          <p:attrName>ppt_y</p:attrName>
                                        </p:attrNameLst>
                                      </p:cBhvr>
                                      <p:rCtr x="-3681" y="-11412"/>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96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Egyenes összekötő nyíllal 25"/>
          <p:cNvCxnSpPr>
            <a:endCxn id="46" idx="1"/>
          </p:cNvCxnSpPr>
          <p:nvPr/>
        </p:nvCxnSpPr>
        <p:spPr>
          <a:xfrm flipV="1">
            <a:off x="6981438" y="1257563"/>
            <a:ext cx="1" cy="153047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Egyenes összekötő nyíllal 33"/>
          <p:cNvCxnSpPr/>
          <p:nvPr/>
        </p:nvCxnSpPr>
        <p:spPr>
          <a:xfrm>
            <a:off x="6981437" y="2800613"/>
            <a:ext cx="206375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3714" name="Rectangle 2050"/>
          <p:cNvSpPr>
            <a:spLocks noGrp="1" noChangeArrowheads="1"/>
          </p:cNvSpPr>
          <p:nvPr>
            <p:ph type="title"/>
          </p:nvPr>
        </p:nvSpPr>
        <p:spPr>
          <a:xfrm>
            <a:off x="457200" y="110951"/>
            <a:ext cx="8229600" cy="857250"/>
          </a:xfrm>
        </p:spPr>
        <p:txBody>
          <a:bodyPr/>
          <a:lstStyle/>
          <a:p>
            <a:r>
              <a:rPr lang="hu-HU" altLang="en-US" dirty="0" smtClean="0">
                <a:solidFill>
                  <a:srgbClr val="FF0000"/>
                </a:solidFill>
              </a:rPr>
              <a:t>Parametrikus felületek: Forgatás</a:t>
            </a:r>
            <a:endParaRPr lang="hu-HU" altLang="en-US" dirty="0">
              <a:solidFill>
                <a:srgbClr val="FF0000"/>
              </a:solidFill>
            </a:endParaRPr>
          </a:p>
        </p:txBody>
      </p:sp>
      <p:sp>
        <p:nvSpPr>
          <p:cNvPr id="37" name="Szövegdoboz 36"/>
          <p:cNvSpPr txBox="1"/>
          <p:nvPr/>
        </p:nvSpPr>
        <p:spPr>
          <a:xfrm>
            <a:off x="1733830" y="869184"/>
            <a:ext cx="1300356" cy="400110"/>
          </a:xfrm>
          <a:prstGeom prst="rect">
            <a:avLst/>
          </a:prstGeom>
          <a:noFill/>
        </p:spPr>
        <p:txBody>
          <a:bodyPr wrap="none" rtlCol="0">
            <a:spAutoFit/>
          </a:bodyPr>
          <a:lstStyle/>
          <a:p>
            <a:r>
              <a:rPr lang="hu-HU" sz="2000" dirty="0" smtClean="0">
                <a:latin typeface="+mn-lt"/>
              </a:rPr>
              <a:t>Oldalnézet</a:t>
            </a:r>
            <a:endParaRPr lang="en-US" sz="2000" dirty="0">
              <a:latin typeface="+mn-lt"/>
            </a:endParaRPr>
          </a:p>
        </p:txBody>
      </p:sp>
      <p:sp>
        <p:nvSpPr>
          <p:cNvPr id="38" name="Szövegdoboz 37"/>
          <p:cNvSpPr txBox="1"/>
          <p:nvPr/>
        </p:nvSpPr>
        <p:spPr>
          <a:xfrm>
            <a:off x="6335072" y="852490"/>
            <a:ext cx="1250086" cy="400110"/>
          </a:xfrm>
          <a:prstGeom prst="rect">
            <a:avLst/>
          </a:prstGeom>
          <a:noFill/>
        </p:spPr>
        <p:txBody>
          <a:bodyPr wrap="none" rtlCol="0">
            <a:spAutoFit/>
          </a:bodyPr>
          <a:lstStyle/>
          <a:p>
            <a:r>
              <a:rPr lang="hu-HU" sz="2000" dirty="0" smtClean="0">
                <a:latin typeface="+mn-lt"/>
              </a:rPr>
              <a:t>Felülnézet</a:t>
            </a:r>
            <a:endParaRPr lang="en-US" sz="2000" dirty="0">
              <a:latin typeface="+mn-lt"/>
            </a:endParaRPr>
          </a:p>
        </p:txBody>
      </p:sp>
      <mc:AlternateContent xmlns:mc="http://schemas.openxmlformats.org/markup-compatibility/2006" xmlns:a14="http://schemas.microsoft.com/office/drawing/2010/main">
        <mc:Choice Requires="a14">
          <p:sp>
            <p:nvSpPr>
              <p:cNvPr id="42" name="Text Box 2052"/>
              <p:cNvSpPr txBox="1">
                <a:spLocks noChangeArrowheads="1"/>
              </p:cNvSpPr>
              <p:nvPr/>
            </p:nvSpPr>
            <p:spPr bwMode="auto">
              <a:xfrm>
                <a:off x="1750935" y="2318026"/>
                <a:ext cx="1616789" cy="830997"/>
              </a:xfrm>
              <a:prstGeom prst="rect">
                <a:avLst/>
              </a:prstGeom>
              <a:solidFill>
                <a:schemeClr val="bg1">
                  <a:lumMod val="95000"/>
                </a:schemeClr>
              </a:solidFill>
              <a:ln>
                <a:solidFill>
                  <a:schemeClr val="tx1"/>
                </a:solidFill>
              </a:ln>
              <a:effectLst/>
            </p:spPr>
            <p:txBody>
              <a:bodyPr wrap="none">
                <a:spAutoFit/>
              </a:bodyPr>
              <a:lstStyle/>
              <a:p>
                <a:pPr algn="l"/>
                <a14:m>
                  <m:oMathPara xmlns:m="http://schemas.openxmlformats.org/officeDocument/2006/math">
                    <m:oMathParaPr>
                      <m:jc m:val="left"/>
                    </m:oMathParaPr>
                    <m:oMath xmlns:m="http://schemas.openxmlformats.org/officeDocument/2006/math">
                      <m:r>
                        <a:rPr lang="en-US" altLang="en-US" i="1" smtClean="0">
                          <a:solidFill>
                            <a:srgbClr val="FF0000"/>
                          </a:solidFill>
                          <a:latin typeface="Cambria Math"/>
                        </a:rPr>
                        <m:t>𝑥</m:t>
                      </m:r>
                      <m:r>
                        <a:rPr lang="en-US" altLang="en-US" b="1" i="1">
                          <a:solidFill>
                            <a:srgbClr val="FF0000"/>
                          </a:solidFill>
                          <a:latin typeface="Cambria Math"/>
                        </a:rPr>
                        <m:t>=</m:t>
                      </m:r>
                      <m:sSub>
                        <m:sSubPr>
                          <m:ctrlPr>
                            <a:rPr lang="en-US" altLang="en-US" b="1" i="1">
                              <a:solidFill>
                                <a:srgbClr val="FF0000"/>
                              </a:solidFill>
                              <a:latin typeface="Cambria Math"/>
                            </a:rPr>
                          </m:ctrlPr>
                        </m:sSubPr>
                        <m:e>
                          <m:r>
                            <a:rPr lang="en-US" altLang="en-US" b="1" i="1">
                              <a:solidFill>
                                <a:srgbClr val="FF0000"/>
                              </a:solidFill>
                              <a:latin typeface="Cambria Math"/>
                            </a:rPr>
                            <m:t>𝒑</m:t>
                          </m:r>
                        </m:e>
                        <m:sub>
                          <m:r>
                            <a:rPr lang="en-US" altLang="en-US" i="1">
                              <a:solidFill>
                                <a:srgbClr val="FF0000"/>
                              </a:solidFill>
                              <a:latin typeface="Cambria Math"/>
                            </a:rPr>
                            <m:t>𝑥</m:t>
                          </m:r>
                        </m:sub>
                      </m:sSub>
                      <m:d>
                        <m:dPr>
                          <m:ctrlPr>
                            <a:rPr lang="en-US" altLang="en-US" i="1">
                              <a:solidFill>
                                <a:srgbClr val="FF0000"/>
                              </a:solidFill>
                              <a:latin typeface="Cambria Math"/>
                            </a:rPr>
                          </m:ctrlPr>
                        </m:dPr>
                        <m:e>
                          <m:r>
                            <a:rPr lang="en-US" altLang="en-US" i="1">
                              <a:solidFill>
                                <a:srgbClr val="FF0000"/>
                              </a:solidFill>
                              <a:latin typeface="Cambria Math"/>
                            </a:rPr>
                            <m:t>𝑢</m:t>
                          </m:r>
                        </m:e>
                      </m:d>
                    </m:oMath>
                  </m:oMathPara>
                </a14:m>
                <a:endParaRPr lang="en-US" altLang="en-US" i="1" dirty="0" smtClean="0">
                  <a:solidFill>
                    <a:srgbClr val="FF0000"/>
                  </a:solidFill>
                </a:endParaRPr>
              </a:p>
              <a:p>
                <a:pPr algn="l"/>
                <a14:m>
                  <m:oMathPara xmlns:m="http://schemas.openxmlformats.org/officeDocument/2006/math">
                    <m:oMathParaPr>
                      <m:jc m:val="left"/>
                    </m:oMathParaPr>
                    <m:oMath xmlns:m="http://schemas.openxmlformats.org/officeDocument/2006/math">
                      <m:r>
                        <a:rPr lang="en-US" altLang="en-US" i="1">
                          <a:solidFill>
                            <a:srgbClr val="FF0000"/>
                          </a:solidFill>
                          <a:latin typeface="Cambria Math"/>
                        </a:rPr>
                        <m:t>𝑧</m:t>
                      </m:r>
                      <m:r>
                        <a:rPr lang="en-US" altLang="en-US" i="1">
                          <a:solidFill>
                            <a:srgbClr val="FF0000"/>
                          </a:solidFill>
                          <a:latin typeface="Cambria Math"/>
                        </a:rPr>
                        <m:t>=</m:t>
                      </m:r>
                      <m:sSub>
                        <m:sSubPr>
                          <m:ctrlPr>
                            <a:rPr lang="en-US" altLang="en-US" b="1" i="1">
                              <a:solidFill>
                                <a:srgbClr val="FF0000"/>
                              </a:solidFill>
                              <a:latin typeface="Cambria Math"/>
                            </a:rPr>
                          </m:ctrlPr>
                        </m:sSubPr>
                        <m:e>
                          <m:r>
                            <a:rPr lang="en-US" altLang="en-US" b="1" i="1">
                              <a:solidFill>
                                <a:srgbClr val="FF0000"/>
                              </a:solidFill>
                              <a:latin typeface="Cambria Math"/>
                            </a:rPr>
                            <m:t>𝒑</m:t>
                          </m:r>
                        </m:e>
                        <m:sub>
                          <m:r>
                            <a:rPr lang="en-US" altLang="en-US" i="1">
                              <a:solidFill>
                                <a:srgbClr val="FF0000"/>
                              </a:solidFill>
                              <a:latin typeface="Cambria Math"/>
                            </a:rPr>
                            <m:t>𝑧</m:t>
                          </m:r>
                        </m:sub>
                      </m:sSub>
                      <m:d>
                        <m:dPr>
                          <m:ctrlPr>
                            <a:rPr lang="en-US" altLang="en-US" i="1">
                              <a:solidFill>
                                <a:srgbClr val="FF0000"/>
                              </a:solidFill>
                              <a:latin typeface="Cambria Math"/>
                            </a:rPr>
                          </m:ctrlPr>
                        </m:dPr>
                        <m:e>
                          <m:r>
                            <a:rPr lang="en-US" altLang="en-US" i="1">
                              <a:solidFill>
                                <a:srgbClr val="FF0000"/>
                              </a:solidFill>
                              <a:latin typeface="Cambria Math"/>
                            </a:rPr>
                            <m:t>𝑢</m:t>
                          </m:r>
                        </m:e>
                      </m:d>
                    </m:oMath>
                  </m:oMathPara>
                </a14:m>
                <a:endParaRPr lang="en-US" altLang="en-US" i="1" dirty="0">
                  <a:solidFill>
                    <a:srgbClr val="D60093"/>
                  </a:solidFill>
                  <a:latin typeface="Cambria Math"/>
                </a:endParaRPr>
              </a:p>
            </p:txBody>
          </p:sp>
        </mc:Choice>
        <mc:Fallback xmlns="">
          <p:sp>
            <p:nvSpPr>
              <p:cNvPr id="42" name="Text Box 2052"/>
              <p:cNvSpPr txBox="1">
                <a:spLocks noRot="1" noChangeAspect="1" noMove="1" noResize="1" noEditPoints="1" noAdjustHandles="1" noChangeArrowheads="1" noChangeShapeType="1" noTextEdit="1"/>
              </p:cNvSpPr>
              <p:nvPr/>
            </p:nvSpPr>
            <p:spPr bwMode="auto">
              <a:xfrm>
                <a:off x="1750935" y="2318026"/>
                <a:ext cx="1616789" cy="830997"/>
              </a:xfrm>
              <a:prstGeom prst="rect">
                <a:avLst/>
              </a:prstGeom>
              <a:blipFill rotWithShape="1">
                <a:blip r:embed="rId3"/>
                <a:stretch>
                  <a:fillRect b="-5755"/>
                </a:stretch>
              </a:blipFill>
              <a:ln>
                <a:solidFill>
                  <a:schemeClr val="tx1"/>
                </a:solidFill>
              </a:ln>
              <a:effectLst/>
            </p:spPr>
            <p:txBody>
              <a:bodyPr/>
              <a:lstStyle/>
              <a:p>
                <a:r>
                  <a:rPr lang="en-US">
                    <a:noFill/>
                  </a:rPr>
                  <a:t> </a:t>
                </a:r>
              </a:p>
            </p:txBody>
          </p:sp>
        </mc:Fallback>
      </mc:AlternateContent>
      <p:sp>
        <p:nvSpPr>
          <p:cNvPr id="44" name="Line 2054"/>
          <p:cNvSpPr>
            <a:spLocks noChangeShapeType="1"/>
          </p:cNvSpPr>
          <p:nvPr/>
        </p:nvSpPr>
        <p:spPr bwMode="auto">
          <a:xfrm flipV="1">
            <a:off x="6981437" y="2022799"/>
            <a:ext cx="1031875" cy="777813"/>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mc:AlternateContent xmlns:mc="http://schemas.openxmlformats.org/markup-compatibility/2006" xmlns:a14="http://schemas.microsoft.com/office/drawing/2010/main">
        <mc:Choice Requires="a14">
          <p:sp>
            <p:nvSpPr>
              <p:cNvPr id="45" name="Rectangle 2055"/>
              <p:cNvSpPr>
                <a:spLocks noChangeArrowheads="1"/>
              </p:cNvSpPr>
              <p:nvPr/>
            </p:nvSpPr>
            <p:spPr bwMode="auto">
              <a:xfrm>
                <a:off x="7318543" y="2821829"/>
                <a:ext cx="1043811" cy="461665"/>
              </a:xfrm>
              <a:prstGeom prst="rect">
                <a:avLst/>
              </a:prstGeom>
              <a:noFill/>
              <a:ln>
                <a:noFill/>
              </a:ln>
              <a:effectLst/>
              <a:extLst>
                <a:ext uri="{909E8E84-426E-40DD-AFC4-6F175D3DCCD1}">
                  <a14:hiddenFill>
                    <a:solidFill>
                      <a:srgbClr val="FFFFFF"/>
                    </a:solidFill>
                  </a14:hiddenFill>
                </a:ext>
                <a:ext uri="{91240B29-F687-4F45-9708-019B960494DF}">
                  <a14:hiddenLine w="12700">
                    <a:solidFill>
                      <a:schemeClr val="bg2"/>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en-US" b="1" i="1">
                              <a:solidFill>
                                <a:srgbClr val="FF0000"/>
                              </a:solidFill>
                              <a:latin typeface="Cambria Math"/>
                            </a:rPr>
                          </m:ctrlPr>
                        </m:sSubPr>
                        <m:e>
                          <m:r>
                            <a:rPr lang="en-US" altLang="en-US" b="1" i="1">
                              <a:solidFill>
                                <a:srgbClr val="FF0000"/>
                              </a:solidFill>
                              <a:latin typeface="Cambria Math"/>
                            </a:rPr>
                            <m:t>𝒑</m:t>
                          </m:r>
                        </m:e>
                        <m:sub>
                          <m:r>
                            <a:rPr lang="en-US" altLang="en-US" i="1">
                              <a:solidFill>
                                <a:srgbClr val="FF0000"/>
                              </a:solidFill>
                              <a:latin typeface="Cambria Math"/>
                            </a:rPr>
                            <m:t>𝑥</m:t>
                          </m:r>
                        </m:sub>
                      </m:sSub>
                      <m:d>
                        <m:dPr>
                          <m:ctrlPr>
                            <a:rPr lang="en-US" altLang="en-US" i="1">
                              <a:solidFill>
                                <a:srgbClr val="FF0000"/>
                              </a:solidFill>
                              <a:latin typeface="Cambria Math"/>
                            </a:rPr>
                          </m:ctrlPr>
                        </m:dPr>
                        <m:e>
                          <m:r>
                            <a:rPr lang="en-US" altLang="en-US" i="1">
                              <a:solidFill>
                                <a:srgbClr val="FF0000"/>
                              </a:solidFill>
                              <a:latin typeface="Cambria Math"/>
                            </a:rPr>
                            <m:t>𝑢</m:t>
                          </m:r>
                        </m:e>
                      </m:d>
                    </m:oMath>
                  </m:oMathPara>
                </a14:m>
                <a:endParaRPr lang="hu-HU" altLang="en-US" dirty="0"/>
              </a:p>
            </p:txBody>
          </p:sp>
        </mc:Choice>
        <mc:Fallback xmlns="">
          <p:sp>
            <p:nvSpPr>
              <p:cNvPr id="45" name="Rectangle 2055"/>
              <p:cNvSpPr>
                <a:spLocks noRot="1" noChangeAspect="1" noMove="1" noResize="1" noEditPoints="1" noAdjustHandles="1" noChangeArrowheads="1" noChangeShapeType="1" noTextEdit="1"/>
              </p:cNvSpPr>
              <p:nvPr/>
            </p:nvSpPr>
            <p:spPr bwMode="auto">
              <a:xfrm>
                <a:off x="7318543" y="2821829"/>
                <a:ext cx="1043811" cy="461665"/>
              </a:xfrm>
              <a:prstGeom prst="rect">
                <a:avLst/>
              </a:prstGeom>
              <a:blipFill rotWithShape="1">
                <a:blip r:embed="rId4"/>
                <a:stretch>
                  <a:fillRect l="-1754" b="-11842"/>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6" name="Line 2056"/>
          <p:cNvSpPr>
            <a:spLocks noChangeShapeType="1"/>
          </p:cNvSpPr>
          <p:nvPr/>
        </p:nvSpPr>
        <p:spPr bwMode="auto">
          <a:xfrm flipV="1">
            <a:off x="6981437" y="1257563"/>
            <a:ext cx="0" cy="15430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48" name="Line 2059"/>
          <p:cNvSpPr>
            <a:spLocks noChangeShapeType="1"/>
          </p:cNvSpPr>
          <p:nvPr/>
        </p:nvSpPr>
        <p:spPr bwMode="auto">
          <a:xfrm>
            <a:off x="8032901" y="2029087"/>
            <a:ext cx="0" cy="771525"/>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49" name="Line 2060"/>
          <p:cNvSpPr>
            <a:spLocks noChangeShapeType="1"/>
          </p:cNvSpPr>
          <p:nvPr/>
        </p:nvSpPr>
        <p:spPr bwMode="auto">
          <a:xfrm flipH="1" flipV="1">
            <a:off x="6960114" y="2022799"/>
            <a:ext cx="1053197" cy="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latin typeface="+mn-lt"/>
            </a:endParaRPr>
          </a:p>
        </p:txBody>
      </p:sp>
      <p:sp>
        <p:nvSpPr>
          <p:cNvPr id="52" name="Rectangle 2063"/>
          <p:cNvSpPr>
            <a:spLocks noChangeArrowheads="1"/>
          </p:cNvSpPr>
          <p:nvPr/>
        </p:nvSpPr>
        <p:spPr bwMode="auto">
          <a:xfrm>
            <a:off x="3867796" y="3710750"/>
            <a:ext cx="343364"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en-US" sz="2800" i="1" dirty="0"/>
              <a:t>x</a:t>
            </a:r>
          </a:p>
        </p:txBody>
      </p:sp>
      <p:sp>
        <p:nvSpPr>
          <p:cNvPr id="53" name="Line 2064"/>
          <p:cNvSpPr>
            <a:spLocks noChangeShapeType="1"/>
          </p:cNvSpPr>
          <p:nvPr/>
        </p:nvSpPr>
        <p:spPr bwMode="auto">
          <a:xfrm flipV="1">
            <a:off x="632753" y="1678218"/>
            <a:ext cx="0" cy="255530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4" name="Rectangle 2065"/>
          <p:cNvSpPr>
            <a:spLocks noChangeArrowheads="1"/>
          </p:cNvSpPr>
          <p:nvPr/>
        </p:nvSpPr>
        <p:spPr bwMode="auto">
          <a:xfrm>
            <a:off x="745937" y="1437712"/>
            <a:ext cx="324127"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en-US" sz="2800" i="1" dirty="0"/>
              <a:t>z</a:t>
            </a:r>
          </a:p>
        </p:txBody>
      </p:sp>
      <p:sp>
        <p:nvSpPr>
          <p:cNvPr id="55" name="Rectangle 2066"/>
          <p:cNvSpPr>
            <a:spLocks noChangeArrowheads="1"/>
          </p:cNvSpPr>
          <p:nvPr/>
        </p:nvSpPr>
        <p:spPr bwMode="auto">
          <a:xfrm>
            <a:off x="8679830" y="2800613"/>
            <a:ext cx="343364" cy="523220"/>
          </a:xfrm>
          <a:prstGeom prst="rect">
            <a:avLst/>
          </a:prstGeom>
          <a:noFill/>
          <a:ln w="1270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en-US" sz="2800" i="1" dirty="0"/>
              <a:t>x</a:t>
            </a:r>
          </a:p>
        </p:txBody>
      </p:sp>
      <p:sp>
        <p:nvSpPr>
          <p:cNvPr id="56" name="Téglalap 55"/>
          <p:cNvSpPr/>
          <p:nvPr/>
        </p:nvSpPr>
        <p:spPr>
          <a:xfrm>
            <a:off x="7421744" y="2260267"/>
            <a:ext cx="367408" cy="584775"/>
          </a:xfrm>
          <a:prstGeom prst="rect">
            <a:avLst/>
          </a:prstGeom>
          <a:ln>
            <a:noFill/>
          </a:ln>
        </p:spPr>
        <p:txBody>
          <a:bodyPr wrap="none">
            <a:spAutoFit/>
          </a:bodyPr>
          <a:lstStyle/>
          <a:p>
            <a:r>
              <a:rPr lang="hu-HU" altLang="en-US" sz="3200" i="1" dirty="0">
                <a:sym typeface="Symbol" pitchFamily="18" charset="2"/>
              </a:rPr>
              <a:t>v</a:t>
            </a:r>
            <a:endParaRPr lang="en-US" sz="3200" dirty="0"/>
          </a:p>
        </p:txBody>
      </p:sp>
      <p:sp>
        <p:nvSpPr>
          <p:cNvPr id="25" name="Rectangle 2065"/>
          <p:cNvSpPr>
            <a:spLocks noChangeArrowheads="1"/>
          </p:cNvSpPr>
          <p:nvPr/>
        </p:nvSpPr>
        <p:spPr bwMode="auto">
          <a:xfrm>
            <a:off x="6620142" y="2688211"/>
            <a:ext cx="324127"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en-US" sz="2800" i="1" dirty="0"/>
              <a:t>z</a:t>
            </a:r>
          </a:p>
        </p:txBody>
      </p:sp>
      <p:cxnSp>
        <p:nvCxnSpPr>
          <p:cNvPr id="28" name="Egyenes összekötő nyíllal 27"/>
          <p:cNvCxnSpPr>
            <a:stCxn id="53" idx="0"/>
          </p:cNvCxnSpPr>
          <p:nvPr/>
        </p:nvCxnSpPr>
        <p:spPr>
          <a:xfrm>
            <a:off x="632753" y="4233521"/>
            <a:ext cx="3600400"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Szabadkézi sokszög 6"/>
          <p:cNvSpPr/>
          <p:nvPr/>
        </p:nvSpPr>
        <p:spPr>
          <a:xfrm>
            <a:off x="604762" y="1198739"/>
            <a:ext cx="3825551" cy="3046489"/>
          </a:xfrm>
          <a:custGeom>
            <a:avLst/>
            <a:gdLst>
              <a:gd name="connsiteX0" fmla="*/ 0 w 3825551"/>
              <a:gd name="connsiteY0" fmla="*/ 4040156 h 4061985"/>
              <a:gd name="connsiteX1" fmla="*/ 811763 w 3825551"/>
              <a:gd name="connsiteY1" fmla="*/ 4040156 h 4061985"/>
              <a:gd name="connsiteX2" fmla="*/ 1763486 w 3825551"/>
              <a:gd name="connsiteY2" fmla="*/ 4058817 h 4061985"/>
              <a:gd name="connsiteX3" fmla="*/ 2416629 w 3825551"/>
              <a:gd name="connsiteY3" fmla="*/ 3965511 h 4061985"/>
              <a:gd name="connsiteX4" fmla="*/ 1968759 w 3825551"/>
              <a:gd name="connsiteY4" fmla="*/ 3816221 h 4061985"/>
              <a:gd name="connsiteX5" fmla="*/ 933061 w 3825551"/>
              <a:gd name="connsiteY5" fmla="*/ 3638939 h 4061985"/>
              <a:gd name="connsiteX6" fmla="*/ 513184 w 3825551"/>
              <a:gd name="connsiteY6" fmla="*/ 3508311 h 4061985"/>
              <a:gd name="connsiteX7" fmla="*/ 466531 w 3825551"/>
              <a:gd name="connsiteY7" fmla="*/ 2500605 h 4061985"/>
              <a:gd name="connsiteX8" fmla="*/ 485192 w 3825551"/>
              <a:gd name="connsiteY8" fmla="*/ 1679511 h 4061985"/>
              <a:gd name="connsiteX9" fmla="*/ 690465 w 3825551"/>
              <a:gd name="connsiteY9" fmla="*/ 1427584 h 4061985"/>
              <a:gd name="connsiteX10" fmla="*/ 1912776 w 3825551"/>
              <a:gd name="connsiteY10" fmla="*/ 1306286 h 4061985"/>
              <a:gd name="connsiteX11" fmla="*/ 2687216 w 3825551"/>
              <a:gd name="connsiteY11" fmla="*/ 1110343 h 4061985"/>
              <a:gd name="connsiteX12" fmla="*/ 3265714 w 3825551"/>
              <a:gd name="connsiteY12" fmla="*/ 811764 h 4061985"/>
              <a:gd name="connsiteX13" fmla="*/ 3498980 w 3825551"/>
              <a:gd name="connsiteY13" fmla="*/ 550507 h 4061985"/>
              <a:gd name="connsiteX14" fmla="*/ 3825551 w 3825551"/>
              <a:gd name="connsiteY14" fmla="*/ 0 h 4061985"/>
              <a:gd name="connsiteX0" fmla="*/ 0 w 3825551"/>
              <a:gd name="connsiteY0" fmla="*/ 4040156 h 4061985"/>
              <a:gd name="connsiteX1" fmla="*/ 811763 w 3825551"/>
              <a:gd name="connsiteY1" fmla="*/ 4040156 h 4061985"/>
              <a:gd name="connsiteX2" fmla="*/ 1763486 w 3825551"/>
              <a:gd name="connsiteY2" fmla="*/ 4058817 h 4061985"/>
              <a:gd name="connsiteX3" fmla="*/ 2416629 w 3825551"/>
              <a:gd name="connsiteY3" fmla="*/ 3965511 h 4061985"/>
              <a:gd name="connsiteX4" fmla="*/ 1968759 w 3825551"/>
              <a:gd name="connsiteY4" fmla="*/ 3816221 h 4061985"/>
              <a:gd name="connsiteX5" fmla="*/ 933061 w 3825551"/>
              <a:gd name="connsiteY5" fmla="*/ 3638939 h 4061985"/>
              <a:gd name="connsiteX6" fmla="*/ 494523 w 3825551"/>
              <a:gd name="connsiteY6" fmla="*/ 3396343 h 4061985"/>
              <a:gd name="connsiteX7" fmla="*/ 466531 w 3825551"/>
              <a:gd name="connsiteY7" fmla="*/ 2500605 h 4061985"/>
              <a:gd name="connsiteX8" fmla="*/ 485192 w 3825551"/>
              <a:gd name="connsiteY8" fmla="*/ 1679511 h 4061985"/>
              <a:gd name="connsiteX9" fmla="*/ 690465 w 3825551"/>
              <a:gd name="connsiteY9" fmla="*/ 1427584 h 4061985"/>
              <a:gd name="connsiteX10" fmla="*/ 1912776 w 3825551"/>
              <a:gd name="connsiteY10" fmla="*/ 1306286 h 4061985"/>
              <a:gd name="connsiteX11" fmla="*/ 2687216 w 3825551"/>
              <a:gd name="connsiteY11" fmla="*/ 1110343 h 4061985"/>
              <a:gd name="connsiteX12" fmla="*/ 3265714 w 3825551"/>
              <a:gd name="connsiteY12" fmla="*/ 811764 h 4061985"/>
              <a:gd name="connsiteX13" fmla="*/ 3498980 w 3825551"/>
              <a:gd name="connsiteY13" fmla="*/ 550507 h 4061985"/>
              <a:gd name="connsiteX14" fmla="*/ 3825551 w 3825551"/>
              <a:gd name="connsiteY14" fmla="*/ 0 h 406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5551" h="4061985">
                <a:moveTo>
                  <a:pt x="0" y="4040156"/>
                </a:moveTo>
                <a:lnTo>
                  <a:pt x="811763" y="4040156"/>
                </a:lnTo>
                <a:cubicBezTo>
                  <a:pt x="1105677" y="4043266"/>
                  <a:pt x="1496008" y="4071258"/>
                  <a:pt x="1763486" y="4058817"/>
                </a:cubicBezTo>
                <a:cubicBezTo>
                  <a:pt x="2030964" y="4046376"/>
                  <a:pt x="2382417" y="4005944"/>
                  <a:pt x="2416629" y="3965511"/>
                </a:cubicBezTo>
                <a:cubicBezTo>
                  <a:pt x="2450841" y="3925078"/>
                  <a:pt x="2216020" y="3870650"/>
                  <a:pt x="1968759" y="3816221"/>
                </a:cubicBezTo>
                <a:cubicBezTo>
                  <a:pt x="1721498" y="3761792"/>
                  <a:pt x="1178767" y="3708919"/>
                  <a:pt x="933061" y="3638939"/>
                </a:cubicBezTo>
                <a:cubicBezTo>
                  <a:pt x="687355" y="3568959"/>
                  <a:pt x="572278" y="3586065"/>
                  <a:pt x="494523" y="3396343"/>
                </a:cubicBezTo>
                <a:cubicBezTo>
                  <a:pt x="416768" y="3206621"/>
                  <a:pt x="468086" y="2786744"/>
                  <a:pt x="466531" y="2500605"/>
                </a:cubicBezTo>
                <a:cubicBezTo>
                  <a:pt x="464976" y="2214466"/>
                  <a:pt x="447870" y="1858348"/>
                  <a:pt x="485192" y="1679511"/>
                </a:cubicBezTo>
                <a:cubicBezTo>
                  <a:pt x="522514" y="1500674"/>
                  <a:pt x="452534" y="1489788"/>
                  <a:pt x="690465" y="1427584"/>
                </a:cubicBezTo>
                <a:cubicBezTo>
                  <a:pt x="928396" y="1365380"/>
                  <a:pt x="1579984" y="1359159"/>
                  <a:pt x="1912776" y="1306286"/>
                </a:cubicBezTo>
                <a:cubicBezTo>
                  <a:pt x="2245568" y="1253413"/>
                  <a:pt x="2461726" y="1192763"/>
                  <a:pt x="2687216" y="1110343"/>
                </a:cubicBezTo>
                <a:cubicBezTo>
                  <a:pt x="2912706" y="1027923"/>
                  <a:pt x="3130420" y="905070"/>
                  <a:pt x="3265714" y="811764"/>
                </a:cubicBezTo>
                <a:cubicBezTo>
                  <a:pt x="3401008" y="718458"/>
                  <a:pt x="3405674" y="685801"/>
                  <a:pt x="3498980" y="550507"/>
                </a:cubicBezTo>
                <a:cubicBezTo>
                  <a:pt x="3592286" y="415213"/>
                  <a:pt x="3708918" y="207606"/>
                  <a:pt x="382555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9" name="Rectangle 2063"/>
          <p:cNvSpPr>
            <a:spLocks noChangeArrowheads="1"/>
          </p:cNvSpPr>
          <p:nvPr/>
        </p:nvSpPr>
        <p:spPr bwMode="auto">
          <a:xfrm>
            <a:off x="7073631" y="1007684"/>
            <a:ext cx="343364"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i="1" dirty="0"/>
              <a:t>y</a:t>
            </a:r>
            <a:endParaRPr lang="hu-HU" altLang="en-US" sz="2800" i="1" dirty="0"/>
          </a:p>
        </p:txBody>
      </p:sp>
      <p:sp>
        <p:nvSpPr>
          <p:cNvPr id="43" name="Oval 2053"/>
          <p:cNvSpPr>
            <a:spLocks noChangeArrowheads="1"/>
          </p:cNvSpPr>
          <p:nvPr/>
        </p:nvSpPr>
        <p:spPr bwMode="auto">
          <a:xfrm>
            <a:off x="5724128" y="1486163"/>
            <a:ext cx="2592288" cy="2514600"/>
          </a:xfrm>
          <a:prstGeom prst="ellipse">
            <a:avLst/>
          </a:prstGeom>
          <a:noFill/>
          <a:ln w="57150">
            <a:solidFill>
              <a:srgbClr val="D6009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mc:AlternateContent xmlns:mc="http://schemas.openxmlformats.org/markup-compatibility/2006" xmlns:a14="http://schemas.microsoft.com/office/drawing/2010/main">
        <mc:Choice Requires="a14">
          <p:sp>
            <p:nvSpPr>
              <p:cNvPr id="50" name="Rectangle 2061"/>
              <p:cNvSpPr>
                <a:spLocks noChangeArrowheads="1"/>
              </p:cNvSpPr>
              <p:nvPr/>
            </p:nvSpPr>
            <p:spPr bwMode="auto">
              <a:xfrm>
                <a:off x="5305037" y="3936194"/>
                <a:ext cx="3200530" cy="1200329"/>
              </a:xfrm>
              <a:prstGeom prst="rect">
                <a:avLst/>
              </a:prstGeom>
              <a:solidFill>
                <a:schemeClr val="bg1">
                  <a:lumMod val="95000"/>
                </a:schemeClr>
              </a:solidFill>
              <a:ln>
                <a:solidFill>
                  <a:schemeClr val="tx1"/>
                </a:solidFill>
              </a:ln>
              <a:effectLst/>
            </p:spPr>
            <p:txBody>
              <a:bodyPr wrap="square">
                <a:spAutoFit/>
              </a:bodyPr>
              <a:lstStyle/>
              <a:p>
                <a:pPr algn="l"/>
                <a14:m>
                  <m:oMathPara xmlns:m="http://schemas.openxmlformats.org/officeDocument/2006/math">
                    <m:oMathParaPr>
                      <m:jc m:val="left"/>
                    </m:oMathParaPr>
                    <m:oMath xmlns:m="http://schemas.openxmlformats.org/officeDocument/2006/math">
                      <m:r>
                        <a:rPr lang="en-US" altLang="en-US" b="0" i="1" smtClean="0">
                          <a:solidFill>
                            <a:srgbClr val="D60093"/>
                          </a:solidFill>
                          <a:latin typeface="Cambria Math"/>
                        </a:rPr>
                        <m:t>𝑥</m:t>
                      </m:r>
                      <m:r>
                        <a:rPr lang="en-US" altLang="en-US" b="1" i="1">
                          <a:solidFill>
                            <a:srgbClr val="D60093"/>
                          </a:solidFill>
                          <a:latin typeface="Cambria Math"/>
                        </a:rPr>
                        <m:t>=</m:t>
                      </m:r>
                      <m:sSub>
                        <m:sSubPr>
                          <m:ctrlPr>
                            <a:rPr lang="en-US" altLang="en-US" b="1" i="1" smtClean="0">
                              <a:solidFill>
                                <a:srgbClr val="FF0000"/>
                              </a:solidFill>
                              <a:latin typeface="Cambria Math"/>
                            </a:rPr>
                          </m:ctrlPr>
                        </m:sSubPr>
                        <m:e>
                          <m:r>
                            <a:rPr lang="en-US" altLang="en-US" b="1" i="1" smtClean="0">
                              <a:solidFill>
                                <a:srgbClr val="FF0000"/>
                              </a:solidFill>
                              <a:latin typeface="Cambria Math"/>
                            </a:rPr>
                            <m:t>𝒑</m:t>
                          </m:r>
                        </m:e>
                        <m:sub>
                          <m:r>
                            <a:rPr lang="en-US" altLang="en-US" b="0" i="1" smtClean="0">
                              <a:solidFill>
                                <a:srgbClr val="FF0000"/>
                              </a:solidFill>
                              <a:latin typeface="Cambria Math"/>
                            </a:rPr>
                            <m:t>𝑥</m:t>
                          </m:r>
                        </m:sub>
                      </m:sSub>
                      <m:d>
                        <m:dPr>
                          <m:ctrlPr>
                            <a:rPr lang="en-US" altLang="en-US" b="0" i="1" smtClean="0">
                              <a:solidFill>
                                <a:srgbClr val="FF0000"/>
                              </a:solidFill>
                              <a:latin typeface="Cambria Math"/>
                            </a:rPr>
                          </m:ctrlPr>
                        </m:dPr>
                        <m:e>
                          <m:r>
                            <a:rPr lang="en-US" altLang="en-US" b="0" i="1" smtClean="0">
                              <a:solidFill>
                                <a:srgbClr val="FF0000"/>
                              </a:solidFill>
                              <a:latin typeface="Cambria Math"/>
                            </a:rPr>
                            <m:t>𝑢</m:t>
                          </m:r>
                        </m:e>
                      </m:d>
                      <m:func>
                        <m:funcPr>
                          <m:ctrlPr>
                            <a:rPr lang="en-US" altLang="en-US" i="1">
                              <a:solidFill>
                                <a:schemeClr val="tx2"/>
                              </a:solidFill>
                              <a:latin typeface="Cambria Math"/>
                            </a:rPr>
                          </m:ctrlPr>
                        </m:funcPr>
                        <m:fName>
                          <m:r>
                            <m:rPr>
                              <m:sty m:val="p"/>
                            </m:rPr>
                            <a:rPr lang="en-US" altLang="en-US">
                              <a:solidFill>
                                <a:schemeClr val="tx2"/>
                              </a:solidFill>
                              <a:latin typeface="Cambria Math"/>
                            </a:rPr>
                            <m:t>cos</m:t>
                          </m:r>
                        </m:fName>
                        <m:e>
                          <m:d>
                            <m:dPr>
                              <m:ctrlPr>
                                <a:rPr lang="en-US" altLang="en-US" i="1">
                                  <a:solidFill>
                                    <a:schemeClr val="tx2"/>
                                  </a:solidFill>
                                  <a:latin typeface="Cambria Math"/>
                                </a:rPr>
                              </m:ctrlPr>
                            </m:dPr>
                            <m:e>
                              <m:r>
                                <a:rPr lang="en-US" altLang="en-US" i="1">
                                  <a:solidFill>
                                    <a:schemeClr val="tx2"/>
                                  </a:solidFill>
                                  <a:latin typeface="Cambria Math"/>
                                </a:rPr>
                                <m:t>𝑣</m:t>
                              </m:r>
                            </m:e>
                          </m:d>
                        </m:e>
                      </m:func>
                    </m:oMath>
                  </m:oMathPara>
                </a14:m>
                <a:endParaRPr lang="en-US" altLang="en-US" b="0" i="1" dirty="0" smtClean="0">
                  <a:solidFill>
                    <a:srgbClr val="D60093"/>
                  </a:solidFill>
                  <a:latin typeface="Cambria Math"/>
                </a:endParaRPr>
              </a:p>
              <a:p>
                <a:pPr algn="l"/>
                <a14:m>
                  <m:oMathPara xmlns:m="http://schemas.openxmlformats.org/officeDocument/2006/math">
                    <m:oMathParaPr>
                      <m:jc m:val="left"/>
                    </m:oMathParaPr>
                    <m:oMath xmlns:m="http://schemas.openxmlformats.org/officeDocument/2006/math">
                      <m:r>
                        <a:rPr lang="en-US" altLang="en-US" b="0" i="1" smtClean="0">
                          <a:solidFill>
                            <a:srgbClr val="D60093"/>
                          </a:solidFill>
                          <a:latin typeface="Cambria Math"/>
                        </a:rPr>
                        <m:t>𝑦</m:t>
                      </m:r>
                      <m:r>
                        <a:rPr lang="en-US" altLang="en-US" b="0" i="1">
                          <a:solidFill>
                            <a:srgbClr val="D60093"/>
                          </a:solidFill>
                          <a:latin typeface="Cambria Math"/>
                        </a:rPr>
                        <m:t>=</m:t>
                      </m:r>
                      <m:sSub>
                        <m:sSubPr>
                          <m:ctrlPr>
                            <a:rPr lang="en-US" altLang="en-US" b="1" i="1" smtClean="0">
                              <a:solidFill>
                                <a:srgbClr val="FF0000"/>
                              </a:solidFill>
                              <a:latin typeface="Cambria Math"/>
                            </a:rPr>
                          </m:ctrlPr>
                        </m:sSubPr>
                        <m:e>
                          <m:r>
                            <a:rPr lang="en-US" altLang="en-US" b="1" i="1">
                              <a:solidFill>
                                <a:srgbClr val="FF0000"/>
                              </a:solidFill>
                              <a:latin typeface="Cambria Math"/>
                            </a:rPr>
                            <m:t>𝒑</m:t>
                          </m:r>
                        </m:e>
                        <m:sub>
                          <m:r>
                            <a:rPr lang="en-US" altLang="en-US" i="1">
                              <a:solidFill>
                                <a:srgbClr val="FF0000"/>
                              </a:solidFill>
                              <a:latin typeface="Cambria Math"/>
                            </a:rPr>
                            <m:t>𝑥</m:t>
                          </m:r>
                        </m:sub>
                      </m:sSub>
                      <m:d>
                        <m:dPr>
                          <m:ctrlPr>
                            <a:rPr lang="en-US" altLang="en-US" i="1">
                              <a:solidFill>
                                <a:srgbClr val="FF0000"/>
                              </a:solidFill>
                              <a:latin typeface="Cambria Math"/>
                            </a:rPr>
                          </m:ctrlPr>
                        </m:dPr>
                        <m:e>
                          <m:r>
                            <a:rPr lang="en-US" altLang="en-US" i="1">
                              <a:solidFill>
                                <a:srgbClr val="FF0000"/>
                              </a:solidFill>
                              <a:latin typeface="Cambria Math"/>
                            </a:rPr>
                            <m:t>𝑢</m:t>
                          </m:r>
                        </m:e>
                      </m:d>
                      <m:r>
                        <m:rPr>
                          <m:sty m:val="p"/>
                        </m:rPr>
                        <a:rPr lang="en-US" altLang="en-US" b="0" i="0" smtClean="0">
                          <a:solidFill>
                            <a:schemeClr val="tx2"/>
                          </a:solidFill>
                          <a:latin typeface="Cambria Math"/>
                        </a:rPr>
                        <m:t>sin</m:t>
                      </m:r>
                      <m:r>
                        <a:rPr lang="en-US" altLang="en-US" i="1">
                          <a:solidFill>
                            <a:schemeClr val="tx2"/>
                          </a:solidFill>
                          <a:latin typeface="Cambria Math"/>
                        </a:rPr>
                        <m:t>⁡(</m:t>
                      </m:r>
                      <m:r>
                        <a:rPr lang="en-US" altLang="en-US" i="1">
                          <a:solidFill>
                            <a:schemeClr val="tx2"/>
                          </a:solidFill>
                          <a:latin typeface="Cambria Math"/>
                        </a:rPr>
                        <m:t>𝑣</m:t>
                      </m:r>
                      <m:r>
                        <a:rPr lang="en-US" altLang="en-US" i="1">
                          <a:solidFill>
                            <a:schemeClr val="tx2"/>
                          </a:solidFill>
                          <a:latin typeface="Cambria Math"/>
                        </a:rPr>
                        <m:t>)</m:t>
                      </m:r>
                    </m:oMath>
                  </m:oMathPara>
                </a14:m>
                <a:endParaRPr lang="en-US" altLang="en-US" i="1" dirty="0">
                  <a:solidFill>
                    <a:schemeClr val="tx2"/>
                  </a:solidFill>
                  <a:latin typeface="Cambria Math"/>
                </a:endParaRPr>
              </a:p>
              <a:p>
                <a:pPr algn="l"/>
                <a14:m>
                  <m:oMathPara xmlns:m="http://schemas.openxmlformats.org/officeDocument/2006/math">
                    <m:oMathParaPr>
                      <m:jc m:val="left"/>
                    </m:oMathParaPr>
                    <m:oMath xmlns:m="http://schemas.openxmlformats.org/officeDocument/2006/math">
                      <m:r>
                        <a:rPr lang="en-US" altLang="en-US" b="0" i="1" smtClean="0">
                          <a:solidFill>
                            <a:srgbClr val="D60093"/>
                          </a:solidFill>
                          <a:latin typeface="Cambria Math"/>
                        </a:rPr>
                        <m:t>𝑧</m:t>
                      </m:r>
                      <m:r>
                        <a:rPr lang="en-US" altLang="en-US" i="1">
                          <a:solidFill>
                            <a:srgbClr val="D60093"/>
                          </a:solidFill>
                          <a:latin typeface="Cambria Math"/>
                        </a:rPr>
                        <m:t>=</m:t>
                      </m:r>
                      <m:sSub>
                        <m:sSubPr>
                          <m:ctrlPr>
                            <a:rPr lang="en-US" altLang="en-US" b="1" i="1" smtClean="0">
                              <a:solidFill>
                                <a:srgbClr val="FF0000"/>
                              </a:solidFill>
                              <a:latin typeface="Cambria Math"/>
                            </a:rPr>
                          </m:ctrlPr>
                        </m:sSubPr>
                        <m:e>
                          <m:r>
                            <a:rPr lang="en-US" altLang="en-US" b="1" i="1">
                              <a:solidFill>
                                <a:srgbClr val="FF0000"/>
                              </a:solidFill>
                              <a:latin typeface="Cambria Math"/>
                            </a:rPr>
                            <m:t>𝒑</m:t>
                          </m:r>
                        </m:e>
                        <m:sub>
                          <m:r>
                            <a:rPr lang="en-US" altLang="en-US" b="0" i="1" smtClean="0">
                              <a:solidFill>
                                <a:srgbClr val="FF0000"/>
                              </a:solidFill>
                              <a:latin typeface="Cambria Math"/>
                            </a:rPr>
                            <m:t>𝑧</m:t>
                          </m:r>
                        </m:sub>
                      </m:sSub>
                      <m:d>
                        <m:dPr>
                          <m:ctrlPr>
                            <a:rPr lang="en-US" altLang="en-US" i="1">
                              <a:solidFill>
                                <a:srgbClr val="FF0000"/>
                              </a:solidFill>
                              <a:latin typeface="Cambria Math"/>
                            </a:rPr>
                          </m:ctrlPr>
                        </m:dPr>
                        <m:e>
                          <m:r>
                            <a:rPr lang="en-US" altLang="en-US" i="1">
                              <a:solidFill>
                                <a:srgbClr val="FF0000"/>
                              </a:solidFill>
                              <a:latin typeface="Cambria Math"/>
                            </a:rPr>
                            <m:t>𝑢</m:t>
                          </m:r>
                        </m:e>
                      </m:d>
                    </m:oMath>
                  </m:oMathPara>
                </a14:m>
                <a:endParaRPr lang="en-US" altLang="en-US" i="1" dirty="0">
                  <a:solidFill>
                    <a:srgbClr val="D60093"/>
                  </a:solidFill>
                  <a:latin typeface="Cambria Math"/>
                </a:endParaRPr>
              </a:p>
            </p:txBody>
          </p:sp>
        </mc:Choice>
        <mc:Fallback xmlns="">
          <p:sp>
            <p:nvSpPr>
              <p:cNvPr id="50" name="Rectangle 2061"/>
              <p:cNvSpPr>
                <a:spLocks noRot="1" noChangeAspect="1" noMove="1" noResize="1" noEditPoints="1" noAdjustHandles="1" noChangeArrowheads="1" noChangeShapeType="1" noTextEdit="1"/>
              </p:cNvSpPr>
              <p:nvPr/>
            </p:nvSpPr>
            <p:spPr bwMode="auto">
              <a:xfrm>
                <a:off x="5305037" y="3936194"/>
                <a:ext cx="3200530" cy="1200329"/>
              </a:xfrm>
              <a:prstGeom prst="rect">
                <a:avLst/>
              </a:prstGeom>
              <a:blipFill rotWithShape="1">
                <a:blip r:embed="rId5"/>
                <a:stretch>
                  <a:fillRect l="-190" b="-4020"/>
                </a:stretch>
              </a:blipFill>
              <a:ln>
                <a:solidFill>
                  <a:schemeClr val="tx1"/>
                </a:solidFill>
              </a:ln>
              <a:effectLst/>
            </p:spPr>
            <p:txBody>
              <a:bodyPr/>
              <a:lstStyle/>
              <a:p>
                <a:r>
                  <a:rPr lang="en-US">
                    <a:noFill/>
                  </a:rPr>
                  <a:t> </a:t>
                </a:r>
              </a:p>
            </p:txBody>
          </p:sp>
        </mc:Fallback>
      </mc:AlternateContent>
      <p:sp>
        <p:nvSpPr>
          <p:cNvPr id="57" name="Line 2054"/>
          <p:cNvSpPr>
            <a:spLocks noChangeShapeType="1"/>
          </p:cNvSpPr>
          <p:nvPr/>
        </p:nvSpPr>
        <p:spPr bwMode="auto">
          <a:xfrm>
            <a:off x="7010031" y="2788037"/>
            <a:ext cx="1352323" cy="0"/>
          </a:xfrm>
          <a:prstGeom prst="line">
            <a:avLst/>
          </a:prstGeom>
          <a:noFill/>
          <a:ln w="5715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8" name="Line 2054"/>
          <p:cNvSpPr>
            <a:spLocks noChangeShapeType="1"/>
          </p:cNvSpPr>
          <p:nvPr/>
        </p:nvSpPr>
        <p:spPr bwMode="auto">
          <a:xfrm>
            <a:off x="641131" y="2169833"/>
            <a:ext cx="1647806" cy="3144"/>
          </a:xfrm>
          <a:prstGeom prst="line">
            <a:avLst/>
          </a:prstGeom>
          <a:noFill/>
          <a:ln w="5715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499"/>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8" grpId="0" animBg="1"/>
      <p:bldP spid="49" grpId="0" animBg="1"/>
      <p:bldP spid="56" grpId="0"/>
      <p:bldP spid="50"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611560" y="141480"/>
            <a:ext cx="7772400" cy="857250"/>
          </a:xfrm>
        </p:spPr>
        <p:txBody>
          <a:bodyPr/>
          <a:lstStyle/>
          <a:p>
            <a:r>
              <a:rPr lang="hu-HU" altLang="en-US" dirty="0">
                <a:solidFill>
                  <a:srgbClr val="FF0000"/>
                </a:solidFill>
              </a:rPr>
              <a:t>Forgatás</a:t>
            </a:r>
          </a:p>
        </p:txBody>
      </p:sp>
      <p:pic>
        <p:nvPicPr>
          <p:cNvPr id="244739" name="Picture 3" descr="ROTAT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998730"/>
            <a:ext cx="6768752" cy="40924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Freeform 27"/>
          <p:cNvSpPr>
            <a:spLocks/>
          </p:cNvSpPr>
          <p:nvPr/>
        </p:nvSpPr>
        <p:spPr bwMode="auto">
          <a:xfrm>
            <a:off x="399729" y="1859589"/>
            <a:ext cx="320675" cy="285750"/>
          </a:xfrm>
          <a:custGeom>
            <a:avLst/>
            <a:gdLst>
              <a:gd name="T0" fmla="*/ 2147483647 w 407"/>
              <a:gd name="T1" fmla="*/ 0 h 528"/>
              <a:gd name="T2" fmla="*/ 2147483647 w 407"/>
              <a:gd name="T3" fmla="*/ 2147483647 h 528"/>
              <a:gd name="T4" fmla="*/ 2147483647 w 407"/>
              <a:gd name="T5" fmla="*/ 2147483647 h 528"/>
              <a:gd name="T6" fmla="*/ 2147483647 w 407"/>
              <a:gd name="T7" fmla="*/ 2147483647 h 528"/>
              <a:gd name="T8" fmla="*/ 2147483647 w 407"/>
              <a:gd name="T9" fmla="*/ 2147483647 h 528"/>
              <a:gd name="T10" fmla="*/ 2147483647 w 407"/>
              <a:gd name="T11" fmla="*/ 2147483647 h 528"/>
              <a:gd name="T12" fmla="*/ 2147483647 w 407"/>
              <a:gd name="T13" fmla="*/ 0 h 528"/>
              <a:gd name="T14" fmla="*/ 0 60000 65536"/>
              <a:gd name="T15" fmla="*/ 0 60000 65536"/>
              <a:gd name="T16" fmla="*/ 0 60000 65536"/>
              <a:gd name="T17" fmla="*/ 0 60000 65536"/>
              <a:gd name="T18" fmla="*/ 0 60000 65536"/>
              <a:gd name="T19" fmla="*/ 0 60000 65536"/>
              <a:gd name="T20" fmla="*/ 0 60000 65536"/>
              <a:gd name="T21" fmla="*/ 0 w 407"/>
              <a:gd name="T22" fmla="*/ 0 h 528"/>
              <a:gd name="T23" fmla="*/ 407 w 407"/>
              <a:gd name="T24" fmla="*/ 528 h 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7" h="528">
                <a:moveTo>
                  <a:pt x="205" y="0"/>
                </a:moveTo>
                <a:cubicBezTo>
                  <a:pt x="176" y="2"/>
                  <a:pt x="159" y="150"/>
                  <a:pt x="127" y="206"/>
                </a:cubicBezTo>
                <a:cubicBezTo>
                  <a:pt x="95" y="262"/>
                  <a:pt x="0" y="282"/>
                  <a:pt x="13" y="336"/>
                </a:cubicBezTo>
                <a:cubicBezTo>
                  <a:pt x="26" y="390"/>
                  <a:pt x="141" y="528"/>
                  <a:pt x="205" y="528"/>
                </a:cubicBezTo>
                <a:cubicBezTo>
                  <a:pt x="269" y="528"/>
                  <a:pt x="387" y="389"/>
                  <a:pt x="397" y="336"/>
                </a:cubicBezTo>
                <a:cubicBezTo>
                  <a:pt x="407" y="283"/>
                  <a:pt x="296" y="267"/>
                  <a:pt x="264" y="211"/>
                </a:cubicBezTo>
                <a:cubicBezTo>
                  <a:pt x="232" y="155"/>
                  <a:pt x="217" y="44"/>
                  <a:pt x="205" y="0"/>
                </a:cubicBezTo>
                <a:close/>
              </a:path>
            </a:pathLst>
          </a:custGeom>
          <a:solidFill>
            <a:srgbClr val="00B0F0"/>
          </a:solidFill>
          <a:ln w="12700">
            <a:solidFill>
              <a:schemeClr val="hlink"/>
            </a:solidFill>
            <a:round/>
            <a:headEnd/>
            <a:tailEnd/>
          </a:ln>
        </p:spPr>
        <p:txBody>
          <a:bodyPr wrap="none" anchor="ctr"/>
          <a:lstStyle/>
          <a:p>
            <a:endParaRPr lang="hu-HU" sz="2000"/>
          </a:p>
        </p:txBody>
      </p:sp>
      <p:sp>
        <p:nvSpPr>
          <p:cNvPr id="6154" name="Freeform 28"/>
          <p:cNvSpPr>
            <a:spLocks/>
          </p:cNvSpPr>
          <p:nvPr/>
        </p:nvSpPr>
        <p:spPr bwMode="auto">
          <a:xfrm>
            <a:off x="3752528" y="1345239"/>
            <a:ext cx="304800" cy="342900"/>
          </a:xfrm>
          <a:custGeom>
            <a:avLst/>
            <a:gdLst>
              <a:gd name="T0" fmla="*/ 2147483647 w 407"/>
              <a:gd name="T1" fmla="*/ 0 h 528"/>
              <a:gd name="T2" fmla="*/ 2147483647 w 407"/>
              <a:gd name="T3" fmla="*/ 2147483647 h 528"/>
              <a:gd name="T4" fmla="*/ 2147483647 w 407"/>
              <a:gd name="T5" fmla="*/ 2147483647 h 528"/>
              <a:gd name="T6" fmla="*/ 2147483647 w 407"/>
              <a:gd name="T7" fmla="*/ 2147483647 h 528"/>
              <a:gd name="T8" fmla="*/ 2147483647 w 407"/>
              <a:gd name="T9" fmla="*/ 2147483647 h 528"/>
              <a:gd name="T10" fmla="*/ 2147483647 w 407"/>
              <a:gd name="T11" fmla="*/ 2147483647 h 528"/>
              <a:gd name="T12" fmla="*/ 2147483647 w 407"/>
              <a:gd name="T13" fmla="*/ 0 h 528"/>
              <a:gd name="T14" fmla="*/ 0 60000 65536"/>
              <a:gd name="T15" fmla="*/ 0 60000 65536"/>
              <a:gd name="T16" fmla="*/ 0 60000 65536"/>
              <a:gd name="T17" fmla="*/ 0 60000 65536"/>
              <a:gd name="T18" fmla="*/ 0 60000 65536"/>
              <a:gd name="T19" fmla="*/ 0 60000 65536"/>
              <a:gd name="T20" fmla="*/ 0 60000 65536"/>
              <a:gd name="T21" fmla="*/ 0 w 407"/>
              <a:gd name="T22" fmla="*/ 0 h 528"/>
              <a:gd name="T23" fmla="*/ 407 w 407"/>
              <a:gd name="T24" fmla="*/ 528 h 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7" h="528">
                <a:moveTo>
                  <a:pt x="205" y="0"/>
                </a:moveTo>
                <a:cubicBezTo>
                  <a:pt x="176" y="2"/>
                  <a:pt x="159" y="150"/>
                  <a:pt x="127" y="206"/>
                </a:cubicBezTo>
                <a:cubicBezTo>
                  <a:pt x="95" y="262"/>
                  <a:pt x="0" y="282"/>
                  <a:pt x="13" y="336"/>
                </a:cubicBezTo>
                <a:cubicBezTo>
                  <a:pt x="26" y="390"/>
                  <a:pt x="141" y="528"/>
                  <a:pt x="205" y="528"/>
                </a:cubicBezTo>
                <a:cubicBezTo>
                  <a:pt x="269" y="528"/>
                  <a:pt x="387" y="389"/>
                  <a:pt x="397" y="336"/>
                </a:cubicBezTo>
                <a:cubicBezTo>
                  <a:pt x="407" y="283"/>
                  <a:pt x="296" y="267"/>
                  <a:pt x="264" y="211"/>
                </a:cubicBezTo>
                <a:cubicBezTo>
                  <a:pt x="232" y="155"/>
                  <a:pt x="217" y="44"/>
                  <a:pt x="205" y="0"/>
                </a:cubicBezTo>
                <a:close/>
              </a:path>
            </a:pathLst>
          </a:custGeom>
          <a:solidFill>
            <a:srgbClr val="00B0F0"/>
          </a:solidFill>
          <a:ln w="12700">
            <a:solidFill>
              <a:schemeClr val="hlink"/>
            </a:solidFill>
            <a:round/>
            <a:headEnd/>
            <a:tailEnd/>
          </a:ln>
        </p:spPr>
        <p:txBody>
          <a:bodyPr wrap="none" anchor="ctr"/>
          <a:lstStyle/>
          <a:p>
            <a:endParaRPr lang="hu-HU" sz="2000"/>
          </a:p>
        </p:txBody>
      </p:sp>
      <p:sp>
        <p:nvSpPr>
          <p:cNvPr id="6155" name="Freeform 29"/>
          <p:cNvSpPr>
            <a:spLocks/>
          </p:cNvSpPr>
          <p:nvPr/>
        </p:nvSpPr>
        <p:spPr bwMode="auto">
          <a:xfrm>
            <a:off x="1695128" y="1402389"/>
            <a:ext cx="646112" cy="628650"/>
          </a:xfrm>
          <a:custGeom>
            <a:avLst/>
            <a:gdLst>
              <a:gd name="T0" fmla="*/ 2147483647 w 407"/>
              <a:gd name="T1" fmla="*/ 0 h 528"/>
              <a:gd name="T2" fmla="*/ 2147483647 w 407"/>
              <a:gd name="T3" fmla="*/ 2147483647 h 528"/>
              <a:gd name="T4" fmla="*/ 2147483647 w 407"/>
              <a:gd name="T5" fmla="*/ 2147483647 h 528"/>
              <a:gd name="T6" fmla="*/ 2147483647 w 407"/>
              <a:gd name="T7" fmla="*/ 2147483647 h 528"/>
              <a:gd name="T8" fmla="*/ 2147483647 w 407"/>
              <a:gd name="T9" fmla="*/ 2147483647 h 528"/>
              <a:gd name="T10" fmla="*/ 2147483647 w 407"/>
              <a:gd name="T11" fmla="*/ 2147483647 h 528"/>
              <a:gd name="T12" fmla="*/ 2147483647 w 407"/>
              <a:gd name="T13" fmla="*/ 0 h 528"/>
              <a:gd name="T14" fmla="*/ 0 60000 65536"/>
              <a:gd name="T15" fmla="*/ 0 60000 65536"/>
              <a:gd name="T16" fmla="*/ 0 60000 65536"/>
              <a:gd name="T17" fmla="*/ 0 60000 65536"/>
              <a:gd name="T18" fmla="*/ 0 60000 65536"/>
              <a:gd name="T19" fmla="*/ 0 60000 65536"/>
              <a:gd name="T20" fmla="*/ 0 60000 65536"/>
              <a:gd name="T21" fmla="*/ 0 w 407"/>
              <a:gd name="T22" fmla="*/ 0 h 528"/>
              <a:gd name="T23" fmla="*/ 407 w 407"/>
              <a:gd name="T24" fmla="*/ 528 h 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7" h="528">
                <a:moveTo>
                  <a:pt x="205" y="0"/>
                </a:moveTo>
                <a:cubicBezTo>
                  <a:pt x="176" y="2"/>
                  <a:pt x="159" y="150"/>
                  <a:pt x="127" y="206"/>
                </a:cubicBezTo>
                <a:cubicBezTo>
                  <a:pt x="95" y="262"/>
                  <a:pt x="0" y="282"/>
                  <a:pt x="13" y="336"/>
                </a:cubicBezTo>
                <a:cubicBezTo>
                  <a:pt x="26" y="390"/>
                  <a:pt x="141" y="528"/>
                  <a:pt x="205" y="528"/>
                </a:cubicBezTo>
                <a:cubicBezTo>
                  <a:pt x="269" y="528"/>
                  <a:pt x="387" y="389"/>
                  <a:pt x="397" y="336"/>
                </a:cubicBezTo>
                <a:cubicBezTo>
                  <a:pt x="407" y="283"/>
                  <a:pt x="296" y="267"/>
                  <a:pt x="264" y="211"/>
                </a:cubicBezTo>
                <a:cubicBezTo>
                  <a:pt x="232" y="155"/>
                  <a:pt x="217" y="44"/>
                  <a:pt x="205" y="0"/>
                </a:cubicBezTo>
                <a:close/>
              </a:path>
            </a:pathLst>
          </a:custGeom>
          <a:solidFill>
            <a:srgbClr val="00B0F0"/>
          </a:solidFill>
          <a:ln w="12700">
            <a:solidFill>
              <a:schemeClr val="hlink"/>
            </a:solidFill>
            <a:round/>
            <a:headEnd/>
            <a:tailEnd/>
          </a:ln>
        </p:spPr>
        <p:txBody>
          <a:bodyPr wrap="none" anchor="ctr"/>
          <a:lstStyle/>
          <a:p>
            <a:endParaRPr lang="hu-HU" sz="2000"/>
          </a:p>
        </p:txBody>
      </p:sp>
      <p:sp>
        <p:nvSpPr>
          <p:cNvPr id="6159" name="Freeform 33"/>
          <p:cNvSpPr>
            <a:spLocks/>
          </p:cNvSpPr>
          <p:nvPr/>
        </p:nvSpPr>
        <p:spPr bwMode="auto">
          <a:xfrm>
            <a:off x="5124128" y="1745289"/>
            <a:ext cx="152400" cy="228600"/>
          </a:xfrm>
          <a:custGeom>
            <a:avLst/>
            <a:gdLst>
              <a:gd name="T0" fmla="*/ 2147483647 w 407"/>
              <a:gd name="T1" fmla="*/ 0 h 528"/>
              <a:gd name="T2" fmla="*/ 2147483647 w 407"/>
              <a:gd name="T3" fmla="*/ 2147483647 h 528"/>
              <a:gd name="T4" fmla="*/ 2147483647 w 407"/>
              <a:gd name="T5" fmla="*/ 2147483647 h 528"/>
              <a:gd name="T6" fmla="*/ 2147483647 w 407"/>
              <a:gd name="T7" fmla="*/ 2147483647 h 528"/>
              <a:gd name="T8" fmla="*/ 2147483647 w 407"/>
              <a:gd name="T9" fmla="*/ 2147483647 h 528"/>
              <a:gd name="T10" fmla="*/ 2147483647 w 407"/>
              <a:gd name="T11" fmla="*/ 2147483647 h 528"/>
              <a:gd name="T12" fmla="*/ 2147483647 w 407"/>
              <a:gd name="T13" fmla="*/ 0 h 528"/>
              <a:gd name="T14" fmla="*/ 0 60000 65536"/>
              <a:gd name="T15" fmla="*/ 0 60000 65536"/>
              <a:gd name="T16" fmla="*/ 0 60000 65536"/>
              <a:gd name="T17" fmla="*/ 0 60000 65536"/>
              <a:gd name="T18" fmla="*/ 0 60000 65536"/>
              <a:gd name="T19" fmla="*/ 0 60000 65536"/>
              <a:gd name="T20" fmla="*/ 0 60000 65536"/>
              <a:gd name="T21" fmla="*/ 0 w 407"/>
              <a:gd name="T22" fmla="*/ 0 h 528"/>
              <a:gd name="T23" fmla="*/ 407 w 407"/>
              <a:gd name="T24" fmla="*/ 528 h 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7" h="528">
                <a:moveTo>
                  <a:pt x="205" y="0"/>
                </a:moveTo>
                <a:cubicBezTo>
                  <a:pt x="176" y="2"/>
                  <a:pt x="159" y="150"/>
                  <a:pt x="127" y="206"/>
                </a:cubicBezTo>
                <a:cubicBezTo>
                  <a:pt x="95" y="262"/>
                  <a:pt x="0" y="282"/>
                  <a:pt x="13" y="336"/>
                </a:cubicBezTo>
                <a:cubicBezTo>
                  <a:pt x="26" y="390"/>
                  <a:pt x="141" y="528"/>
                  <a:pt x="205" y="528"/>
                </a:cubicBezTo>
                <a:cubicBezTo>
                  <a:pt x="269" y="528"/>
                  <a:pt x="387" y="389"/>
                  <a:pt x="397" y="336"/>
                </a:cubicBezTo>
                <a:cubicBezTo>
                  <a:pt x="407" y="283"/>
                  <a:pt x="296" y="267"/>
                  <a:pt x="264" y="211"/>
                </a:cubicBezTo>
                <a:cubicBezTo>
                  <a:pt x="232" y="155"/>
                  <a:pt x="217" y="44"/>
                  <a:pt x="205" y="0"/>
                </a:cubicBezTo>
                <a:close/>
              </a:path>
            </a:pathLst>
          </a:custGeom>
          <a:solidFill>
            <a:srgbClr val="00B0F0"/>
          </a:solidFill>
          <a:ln w="12700">
            <a:solidFill>
              <a:schemeClr val="hlink"/>
            </a:solidFill>
            <a:round/>
            <a:headEnd/>
            <a:tailEnd/>
          </a:ln>
        </p:spPr>
        <p:txBody>
          <a:bodyPr wrap="none" anchor="ctr"/>
          <a:lstStyle/>
          <a:p>
            <a:endParaRPr lang="hu-HU" sz="2000"/>
          </a:p>
        </p:txBody>
      </p:sp>
      <p:sp>
        <p:nvSpPr>
          <p:cNvPr id="3" name="Cím 1"/>
          <p:cNvSpPr>
            <a:spLocks noGrp="1"/>
          </p:cNvSpPr>
          <p:nvPr>
            <p:ph type="title"/>
          </p:nvPr>
        </p:nvSpPr>
        <p:spPr>
          <a:xfrm>
            <a:off x="0" y="141685"/>
            <a:ext cx="9144000" cy="857250"/>
          </a:xfrm>
        </p:spPr>
        <p:txBody>
          <a:bodyPr/>
          <a:lstStyle/>
          <a:p>
            <a:pPr>
              <a:defRPr/>
            </a:pPr>
            <a:r>
              <a:rPr lang="hu-HU" dirty="0" err="1" smtClean="0">
                <a:solidFill>
                  <a:srgbClr val="FF0000"/>
                </a:solidFill>
              </a:rPr>
              <a:t>Baricentrikus</a:t>
            </a:r>
            <a:r>
              <a:rPr lang="hu-HU" dirty="0" smtClean="0">
                <a:solidFill>
                  <a:srgbClr val="FF0000"/>
                </a:solidFill>
              </a:rPr>
              <a:t> (homogén) koordináták</a:t>
            </a:r>
            <a:endParaRPr lang="hu-HU" dirty="0">
              <a:solidFill>
                <a:srgbClr val="FF0000"/>
              </a:solidFill>
            </a:endParaRPr>
          </a:p>
        </p:txBody>
      </p:sp>
      <mc:AlternateContent xmlns:mc="http://schemas.openxmlformats.org/markup-compatibility/2006" xmlns:a14="http://schemas.microsoft.com/office/drawing/2010/main">
        <mc:Choice Requires="a14">
          <p:sp>
            <p:nvSpPr>
              <p:cNvPr id="4" name="Tartalom helye 30"/>
              <p:cNvSpPr txBox="1">
                <a:spLocks/>
              </p:cNvSpPr>
              <p:nvPr/>
            </p:nvSpPr>
            <p:spPr>
              <a:xfrm>
                <a:off x="386403" y="2724832"/>
                <a:ext cx="8604250" cy="1944290"/>
              </a:xfrm>
              <a:prstGeom prst="rect">
                <a:avLst/>
              </a:prstGeom>
            </p:spPr>
            <p:txBody>
              <a:bodyPr/>
              <a:lstStyle/>
              <a:p>
                <a:pPr marL="457200" indent="-457200" algn="l">
                  <a:spcBef>
                    <a:spcPct val="20000"/>
                  </a:spcBef>
                  <a:buSzPct val="75000"/>
                  <a:buFont typeface="Arial" panose="020B0604020202020204" pitchFamily="34" charset="0"/>
                  <a:buChar char="•"/>
                  <a:defRPr/>
                </a:pPr>
                <a14:m>
                  <m:oMath xmlns:m="http://schemas.openxmlformats.org/officeDocument/2006/math">
                    <m:r>
                      <a:rPr lang="hu-HU" altLang="hu-HU" b="1" i="1" smtClean="0">
                        <a:latin typeface="Cambria Math"/>
                        <a:cs typeface="Times New Roman" panose="02020603050405020304" pitchFamily="18" charset="0"/>
                        <a:sym typeface="Symbol" pitchFamily="18" charset="2"/>
                      </a:rPr>
                      <m:t>𝒓</m:t>
                    </m:r>
                  </m:oMath>
                </a14:m>
                <a:r>
                  <a:rPr lang="en-US" kern="0" dirty="0">
                    <a:latin typeface="+mn-lt"/>
                  </a:rPr>
                  <a:t>  </a:t>
                </a:r>
                <a:r>
                  <a:rPr lang="hu-HU" kern="0" dirty="0">
                    <a:latin typeface="+mn-lt"/>
                  </a:rPr>
                  <a:t>az </a:t>
                </a:r>
                <a14:m>
                  <m:oMath xmlns:m="http://schemas.openxmlformats.org/officeDocument/2006/math">
                    <m:sSub>
                      <m:sSubPr>
                        <m:ctrlPr>
                          <a:rPr lang="en-US" altLang="hu-HU" i="1">
                            <a:latin typeface="Cambria Math"/>
                            <a:cs typeface="Times New Roman" panose="02020603050405020304" pitchFamily="18" charset="0"/>
                            <a:sym typeface="Symbol" pitchFamily="18" charset="2"/>
                          </a:rPr>
                        </m:ctrlPr>
                      </m:sSubPr>
                      <m:e>
                        <m:r>
                          <a:rPr lang="hu-HU" altLang="hu-HU" b="1" i="1">
                            <a:latin typeface="Cambria Math"/>
                            <a:cs typeface="Times New Roman" panose="02020603050405020304" pitchFamily="18" charset="0"/>
                            <a:sym typeface="Symbol" pitchFamily="18" charset="2"/>
                          </a:rPr>
                          <m:t>𝒓</m:t>
                        </m:r>
                      </m:e>
                      <m:sub>
                        <m:r>
                          <a:rPr lang="hu-HU" altLang="hu-HU" i="1">
                            <a:latin typeface="Cambria Math"/>
                            <a:cs typeface="Times New Roman" panose="02020603050405020304" pitchFamily="18" charset="0"/>
                            <a:sym typeface="Symbol" pitchFamily="18" charset="2"/>
                          </a:rPr>
                          <m:t>1</m:t>
                        </m:r>
                      </m:sub>
                    </m:sSub>
                  </m:oMath>
                </a14:m>
                <a:r>
                  <a:rPr lang="en-US" kern="0" dirty="0">
                    <a:latin typeface="+mn-lt"/>
                    <a:cs typeface="Times New Roman" panose="02020603050405020304" pitchFamily="18" charset="0"/>
                  </a:rPr>
                  <a:t>,</a:t>
                </a:r>
                <a:r>
                  <a:rPr lang="en-US" b="1" i="1" kern="0" dirty="0">
                    <a:latin typeface="+mn-lt"/>
                    <a:cs typeface="Times New Roman" panose="02020603050405020304" pitchFamily="18" charset="0"/>
                  </a:rPr>
                  <a:t> </a:t>
                </a:r>
                <a14:m>
                  <m:oMath xmlns:m="http://schemas.openxmlformats.org/officeDocument/2006/math">
                    <m:sSub>
                      <m:sSubPr>
                        <m:ctrlPr>
                          <a:rPr lang="en-US" altLang="hu-HU" i="1">
                            <a:latin typeface="Cambria Math"/>
                            <a:cs typeface="Times New Roman" panose="02020603050405020304" pitchFamily="18" charset="0"/>
                            <a:sym typeface="Symbol" pitchFamily="18" charset="2"/>
                          </a:rPr>
                        </m:ctrlPr>
                      </m:sSubPr>
                      <m:e>
                        <m:r>
                          <a:rPr lang="hu-HU" altLang="hu-HU" b="1" i="1">
                            <a:latin typeface="Cambria Math"/>
                            <a:cs typeface="Times New Roman" panose="02020603050405020304" pitchFamily="18" charset="0"/>
                            <a:sym typeface="Symbol" pitchFamily="18" charset="2"/>
                          </a:rPr>
                          <m:t>𝒓</m:t>
                        </m:r>
                      </m:e>
                      <m:sub>
                        <m:r>
                          <a:rPr lang="hu-HU" altLang="hu-HU" i="1">
                            <a:latin typeface="Cambria Math"/>
                            <a:cs typeface="Times New Roman" panose="02020603050405020304" pitchFamily="18" charset="0"/>
                            <a:sym typeface="Symbol" pitchFamily="18" charset="2"/>
                          </a:rPr>
                          <m:t>2</m:t>
                        </m:r>
                      </m:sub>
                    </m:sSub>
                  </m:oMath>
                </a14:m>
                <a:r>
                  <a:rPr lang="en-US" kern="0" dirty="0" smtClean="0">
                    <a:latin typeface="+mn-lt"/>
                    <a:cs typeface="Times New Roman" panose="02020603050405020304" pitchFamily="18" charset="0"/>
                  </a:rPr>
                  <a:t>,…</a:t>
                </a:r>
                <a:r>
                  <a:rPr lang="hu-HU" kern="0" dirty="0" smtClean="0">
                    <a:latin typeface="+mn-lt"/>
                    <a:cs typeface="Times New Roman" panose="02020603050405020304" pitchFamily="18" charset="0"/>
                  </a:rPr>
                  <a:t>,</a:t>
                </a:r>
                <a:r>
                  <a:rPr lang="en-US" kern="0" dirty="0" smtClean="0">
                    <a:latin typeface="+mn-lt"/>
                    <a:cs typeface="Times New Roman" panose="02020603050405020304" pitchFamily="18" charset="0"/>
                  </a:rPr>
                  <a:t> </a:t>
                </a:r>
                <a14:m>
                  <m:oMath xmlns:m="http://schemas.openxmlformats.org/officeDocument/2006/math">
                    <m:sSub>
                      <m:sSubPr>
                        <m:ctrlPr>
                          <a:rPr lang="en-US" altLang="hu-HU" i="1">
                            <a:latin typeface="Cambria Math"/>
                            <a:cs typeface="Times New Roman" panose="02020603050405020304" pitchFamily="18" charset="0"/>
                            <a:sym typeface="Symbol" pitchFamily="18" charset="2"/>
                          </a:rPr>
                        </m:ctrlPr>
                      </m:sSubPr>
                      <m:e>
                        <m:r>
                          <a:rPr lang="hu-HU" altLang="hu-HU" b="1" i="1">
                            <a:latin typeface="Cambria Math"/>
                            <a:cs typeface="Times New Roman" panose="02020603050405020304" pitchFamily="18" charset="0"/>
                            <a:sym typeface="Symbol" pitchFamily="18" charset="2"/>
                          </a:rPr>
                          <m:t>𝒓</m:t>
                        </m:r>
                      </m:e>
                      <m:sub>
                        <m:r>
                          <a:rPr lang="hu-HU" altLang="hu-HU" b="0" i="1" smtClean="0">
                            <a:latin typeface="Cambria Math"/>
                            <a:cs typeface="Times New Roman" panose="02020603050405020304" pitchFamily="18" charset="0"/>
                            <a:sym typeface="Symbol" pitchFamily="18" charset="2"/>
                          </a:rPr>
                          <m:t>𝑛</m:t>
                        </m:r>
                      </m:sub>
                    </m:sSub>
                  </m:oMath>
                </a14:m>
                <a:r>
                  <a:rPr lang="hu-HU" i="1" kern="0" baseline="-25000" dirty="0">
                    <a:latin typeface="+mn-lt"/>
                    <a:cs typeface="Times New Roman" panose="02020603050405020304" pitchFamily="18" charset="0"/>
                  </a:rPr>
                  <a:t> </a:t>
                </a:r>
                <a:r>
                  <a:rPr lang="hu-HU" b="1" u="sng" kern="0" dirty="0">
                    <a:latin typeface="+mn-lt"/>
                  </a:rPr>
                  <a:t>pontok kombinációja</a:t>
                </a:r>
                <a:endParaRPr lang="en-US" b="1" u="sng" kern="0" dirty="0">
                  <a:latin typeface="+mn-lt"/>
                </a:endParaRPr>
              </a:p>
              <a:p>
                <a:pPr marL="457200" indent="-457200" algn="l">
                  <a:spcBef>
                    <a:spcPct val="20000"/>
                  </a:spcBef>
                  <a:buSzPct val="75000"/>
                  <a:buFont typeface="Arial" panose="020B0604020202020204" pitchFamily="34" charset="0"/>
                  <a:buChar char="•"/>
                  <a:defRPr/>
                </a:pPr>
                <a:r>
                  <a:rPr lang="hu-HU" kern="0" dirty="0" smtClean="0">
                    <a:latin typeface="+mn-lt"/>
                  </a:rPr>
                  <a:t>Ha </a:t>
                </a:r>
                <a:r>
                  <a:rPr lang="hu-HU" kern="0" dirty="0">
                    <a:latin typeface="+mn-lt"/>
                  </a:rPr>
                  <a:t>a súlyok nem negatívak</a:t>
                </a:r>
                <a:r>
                  <a:rPr lang="en-US" kern="0" dirty="0">
                    <a:latin typeface="+mn-lt"/>
                  </a:rPr>
                  <a:t>: </a:t>
                </a:r>
                <a:r>
                  <a:rPr lang="hu-HU" b="1" u="sng" kern="0" dirty="0">
                    <a:latin typeface="+mn-lt"/>
                  </a:rPr>
                  <a:t>k</a:t>
                </a:r>
                <a:r>
                  <a:rPr lang="en-US" b="1" u="sng" kern="0" dirty="0" err="1">
                    <a:latin typeface="+mn-lt"/>
                  </a:rPr>
                  <a:t>onvex</a:t>
                </a:r>
                <a:r>
                  <a:rPr lang="en-US" b="1" u="sng" kern="0" dirty="0">
                    <a:latin typeface="+mn-lt"/>
                  </a:rPr>
                  <a:t> </a:t>
                </a:r>
                <a:r>
                  <a:rPr lang="hu-HU" b="1" u="sng" kern="0" dirty="0">
                    <a:latin typeface="+mn-lt"/>
                  </a:rPr>
                  <a:t>kombináció</a:t>
                </a:r>
                <a:endParaRPr lang="en-US" b="1" u="sng" kern="0" dirty="0">
                  <a:latin typeface="+mn-lt"/>
                </a:endParaRPr>
              </a:p>
              <a:p>
                <a:pPr marL="457200" indent="-457200" algn="l">
                  <a:spcBef>
                    <a:spcPct val="20000"/>
                  </a:spcBef>
                  <a:buSzPct val="75000"/>
                  <a:buFont typeface="Arial" panose="020B0604020202020204" pitchFamily="34" charset="0"/>
                  <a:buChar char="•"/>
                  <a:defRPr/>
                </a:pPr>
                <a:r>
                  <a:rPr lang="hu-HU" kern="0" dirty="0">
                    <a:latin typeface="+mn-lt"/>
                  </a:rPr>
                  <a:t>Konvex kombináció a </a:t>
                </a:r>
                <a:r>
                  <a:rPr lang="hu-HU" b="1" u="sng" kern="0" dirty="0">
                    <a:latin typeface="+mn-lt"/>
                  </a:rPr>
                  <a:t>konvex burkon </a:t>
                </a:r>
                <a:r>
                  <a:rPr lang="hu-HU" kern="0" dirty="0">
                    <a:latin typeface="+mn-lt"/>
                  </a:rPr>
                  <a:t>belül van</a:t>
                </a:r>
                <a:endParaRPr lang="en-US" u="sng" kern="0" dirty="0">
                  <a:latin typeface="+mn-lt"/>
                </a:endParaRPr>
              </a:p>
              <a:p>
                <a:pPr marL="457200" indent="-457200" algn="l">
                  <a:spcBef>
                    <a:spcPct val="20000"/>
                  </a:spcBef>
                  <a:buSzPct val="75000"/>
                  <a:buFont typeface="Arial" panose="020B0604020202020204" pitchFamily="34" charset="0"/>
                  <a:buChar char="•"/>
                  <a:defRPr/>
                </a:pPr>
                <a:r>
                  <a:rPr lang="hu-HU" kern="0" dirty="0">
                    <a:latin typeface="+mn-lt"/>
                  </a:rPr>
                  <a:t>Egyenes</a:t>
                </a:r>
                <a:r>
                  <a:rPr lang="en-US" kern="0" dirty="0">
                    <a:latin typeface="+mn-lt"/>
                  </a:rPr>
                  <a:t> (s</a:t>
                </a:r>
                <a:r>
                  <a:rPr lang="hu-HU" kern="0" dirty="0" err="1">
                    <a:latin typeface="+mn-lt"/>
                  </a:rPr>
                  <a:t>zakasz</a:t>
                </a:r>
                <a:r>
                  <a:rPr lang="en-US" kern="0" dirty="0">
                    <a:latin typeface="+mn-lt"/>
                  </a:rPr>
                  <a:t>) = </a:t>
                </a:r>
                <a:r>
                  <a:rPr lang="hu-HU" kern="0" dirty="0">
                    <a:latin typeface="+mn-lt"/>
                  </a:rPr>
                  <a:t>két pont </a:t>
                </a:r>
                <a:r>
                  <a:rPr lang="en-US" kern="0" dirty="0">
                    <a:latin typeface="+mn-lt"/>
                  </a:rPr>
                  <a:t>(</a:t>
                </a:r>
                <a:r>
                  <a:rPr lang="hu-HU" kern="0" dirty="0">
                    <a:latin typeface="+mn-lt"/>
                  </a:rPr>
                  <a:t>konvex</a:t>
                </a:r>
                <a:r>
                  <a:rPr lang="en-US" kern="0" dirty="0">
                    <a:latin typeface="+mn-lt"/>
                  </a:rPr>
                  <a:t>) </a:t>
                </a:r>
                <a:r>
                  <a:rPr lang="hu-HU" kern="0" dirty="0">
                    <a:latin typeface="+mn-lt"/>
                  </a:rPr>
                  <a:t>kombinációja</a:t>
                </a:r>
                <a:endParaRPr lang="en-US" kern="0" dirty="0">
                  <a:latin typeface="+mn-lt"/>
                </a:endParaRPr>
              </a:p>
              <a:p>
                <a:pPr marL="457200" indent="-457200" algn="l">
                  <a:spcBef>
                    <a:spcPct val="20000"/>
                  </a:spcBef>
                  <a:buSzPct val="75000"/>
                  <a:buFont typeface="Arial" panose="020B0604020202020204" pitchFamily="34" charset="0"/>
                  <a:buChar char="•"/>
                  <a:defRPr/>
                </a:pPr>
                <a:r>
                  <a:rPr lang="hu-HU" kern="0" dirty="0">
                    <a:latin typeface="+mn-lt"/>
                  </a:rPr>
                  <a:t>Sík</a:t>
                </a:r>
                <a:r>
                  <a:rPr lang="en-US" kern="0" dirty="0">
                    <a:latin typeface="+mn-lt"/>
                  </a:rPr>
                  <a:t> (</a:t>
                </a:r>
                <a:r>
                  <a:rPr lang="hu-HU" kern="0" dirty="0">
                    <a:latin typeface="+mn-lt"/>
                  </a:rPr>
                  <a:t>háromszög</a:t>
                </a:r>
                <a:r>
                  <a:rPr lang="en-US" kern="0" dirty="0">
                    <a:latin typeface="+mn-lt"/>
                  </a:rPr>
                  <a:t>) = </a:t>
                </a:r>
                <a:r>
                  <a:rPr lang="hu-HU" kern="0" dirty="0">
                    <a:latin typeface="+mn-lt"/>
                  </a:rPr>
                  <a:t>három pont </a:t>
                </a:r>
                <a:r>
                  <a:rPr lang="en-US" kern="0" dirty="0">
                    <a:latin typeface="+mn-lt"/>
                  </a:rPr>
                  <a:t>(</a:t>
                </a:r>
                <a:r>
                  <a:rPr lang="hu-HU" kern="0" dirty="0">
                    <a:latin typeface="+mn-lt"/>
                  </a:rPr>
                  <a:t>k</a:t>
                </a:r>
                <a:r>
                  <a:rPr lang="en-US" kern="0" dirty="0" err="1">
                    <a:latin typeface="+mn-lt"/>
                  </a:rPr>
                  <a:t>onvex</a:t>
                </a:r>
                <a:r>
                  <a:rPr lang="en-US" kern="0" dirty="0">
                    <a:latin typeface="+mn-lt"/>
                  </a:rPr>
                  <a:t>) </a:t>
                </a:r>
                <a:r>
                  <a:rPr lang="hu-HU" kern="0" dirty="0">
                    <a:latin typeface="+mn-lt"/>
                  </a:rPr>
                  <a:t>kombinációja</a:t>
                </a:r>
                <a:endParaRPr lang="en-US" kern="0" dirty="0">
                  <a:latin typeface="+mn-lt"/>
                </a:endParaRPr>
              </a:p>
            </p:txBody>
          </p:sp>
        </mc:Choice>
        <mc:Fallback xmlns="">
          <p:sp>
            <p:nvSpPr>
              <p:cNvPr id="4" name="Tartalom helye 30"/>
              <p:cNvSpPr txBox="1">
                <a:spLocks noRot="1" noChangeAspect="1" noMove="1" noResize="1" noEditPoints="1" noAdjustHandles="1" noChangeArrowheads="1" noChangeShapeType="1" noTextEdit="1"/>
              </p:cNvSpPr>
              <p:nvPr/>
            </p:nvSpPr>
            <p:spPr>
              <a:xfrm>
                <a:off x="386403" y="2724832"/>
                <a:ext cx="8604250" cy="1944290"/>
              </a:xfrm>
              <a:prstGeom prst="rect">
                <a:avLst/>
              </a:prstGeom>
              <a:blipFill rotWithShape="1">
                <a:blip r:embed="rId3"/>
                <a:stretch>
                  <a:fillRect l="-425" t="-2508" b="-21003"/>
                </a:stretch>
              </a:blipFill>
            </p:spPr>
            <p:txBody>
              <a:bodyPr/>
              <a:lstStyle/>
              <a:p>
                <a:r>
                  <a:rPr lang="en-US">
                    <a:noFill/>
                  </a:rPr>
                  <a:t> </a:t>
                </a:r>
              </a:p>
            </p:txBody>
          </p:sp>
        </mc:Fallback>
      </mc:AlternateContent>
      <p:sp>
        <p:nvSpPr>
          <p:cNvPr id="6149" name="Oval 23"/>
          <p:cNvSpPr>
            <a:spLocks noChangeArrowheads="1"/>
          </p:cNvSpPr>
          <p:nvPr/>
        </p:nvSpPr>
        <p:spPr bwMode="auto">
          <a:xfrm>
            <a:off x="2533328" y="1459539"/>
            <a:ext cx="152400" cy="1143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sz="2000"/>
          </a:p>
        </p:txBody>
      </p:sp>
      <p:sp>
        <p:nvSpPr>
          <p:cNvPr id="6150" name="Oval 24"/>
          <p:cNvSpPr>
            <a:spLocks noChangeArrowheads="1"/>
          </p:cNvSpPr>
          <p:nvPr/>
        </p:nvSpPr>
        <p:spPr bwMode="auto">
          <a:xfrm>
            <a:off x="1923728" y="1345239"/>
            <a:ext cx="152400" cy="11430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sz="2000"/>
          </a:p>
        </p:txBody>
      </p:sp>
      <p:sp>
        <p:nvSpPr>
          <p:cNvPr id="6151" name="Oval 25"/>
          <p:cNvSpPr>
            <a:spLocks noChangeArrowheads="1"/>
          </p:cNvSpPr>
          <p:nvPr/>
        </p:nvSpPr>
        <p:spPr bwMode="auto">
          <a:xfrm>
            <a:off x="3828728" y="1288089"/>
            <a:ext cx="152400" cy="11430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sz="2000"/>
          </a:p>
        </p:txBody>
      </p:sp>
      <p:sp>
        <p:nvSpPr>
          <p:cNvPr id="6152" name="Oval 26"/>
          <p:cNvSpPr>
            <a:spLocks noChangeArrowheads="1"/>
          </p:cNvSpPr>
          <p:nvPr/>
        </p:nvSpPr>
        <p:spPr bwMode="auto">
          <a:xfrm>
            <a:off x="475928" y="1802439"/>
            <a:ext cx="152400" cy="11430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sz="2000"/>
          </a:p>
        </p:txBody>
      </p:sp>
      <mc:AlternateContent xmlns:mc="http://schemas.openxmlformats.org/markup-compatibility/2006" xmlns:a14="http://schemas.microsoft.com/office/drawing/2010/main">
        <mc:Choice Requires="a14">
          <p:sp>
            <p:nvSpPr>
              <p:cNvPr id="6156" name="Text Box 30"/>
              <p:cNvSpPr txBox="1">
                <a:spLocks noChangeArrowheads="1"/>
              </p:cNvSpPr>
              <p:nvPr/>
            </p:nvSpPr>
            <p:spPr bwMode="auto">
              <a:xfrm>
                <a:off x="323529" y="1402389"/>
                <a:ext cx="479490" cy="392993"/>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altLang="hu-HU" sz="2000" i="1" smtClean="0">
                              <a:latin typeface="Cambria Math"/>
                              <a:cs typeface="Times New Roman" panose="02020603050405020304" pitchFamily="18" charset="0"/>
                              <a:sym typeface="Symbol" pitchFamily="18" charset="2"/>
                            </a:rPr>
                          </m:ctrlPr>
                        </m:sSubPr>
                        <m:e>
                          <m:r>
                            <a:rPr lang="hu-HU" altLang="hu-HU" sz="2000" b="1" i="1">
                              <a:latin typeface="Cambria Math"/>
                              <a:cs typeface="Times New Roman" panose="02020603050405020304" pitchFamily="18" charset="0"/>
                              <a:sym typeface="Symbol" pitchFamily="18" charset="2"/>
                            </a:rPr>
                            <m:t>𝒓</m:t>
                          </m:r>
                        </m:e>
                        <m:sub>
                          <m:r>
                            <a:rPr lang="hu-HU" altLang="hu-HU" sz="2000" b="0" i="1" smtClean="0">
                              <a:latin typeface="Cambria Math"/>
                              <a:cs typeface="Times New Roman" panose="02020603050405020304" pitchFamily="18" charset="0"/>
                              <a:sym typeface="Symbol" pitchFamily="18" charset="2"/>
                            </a:rPr>
                            <m:t>1</m:t>
                          </m:r>
                        </m:sub>
                      </m:sSub>
                    </m:oMath>
                  </m:oMathPara>
                </a14:m>
                <a:endParaRPr lang="hu-HU" altLang="en-US" sz="2000" baseline="-25000" dirty="0"/>
              </a:p>
            </p:txBody>
          </p:sp>
        </mc:Choice>
        <mc:Fallback xmlns="">
          <p:sp>
            <p:nvSpPr>
              <p:cNvPr id="6156" name="Text Box 30"/>
              <p:cNvSpPr txBox="1">
                <a:spLocks noRot="1" noChangeAspect="1" noMove="1" noResize="1" noEditPoints="1" noAdjustHandles="1" noChangeArrowheads="1" noChangeShapeType="1" noTextEdit="1"/>
              </p:cNvSpPr>
              <p:nvPr/>
            </p:nvSpPr>
            <p:spPr bwMode="auto">
              <a:xfrm>
                <a:off x="323529" y="1402389"/>
                <a:ext cx="479490" cy="392993"/>
              </a:xfrm>
              <a:prstGeom prst="rect">
                <a:avLst/>
              </a:prstGeom>
              <a:blipFill rotWithShape="1">
                <a:blip r:embed="rId4"/>
                <a:stretch>
                  <a:fillRect b="-15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57" name="Text Box 31"/>
              <p:cNvSpPr txBox="1">
                <a:spLocks noChangeArrowheads="1"/>
              </p:cNvSpPr>
              <p:nvPr/>
            </p:nvSpPr>
            <p:spPr bwMode="auto">
              <a:xfrm>
                <a:off x="1771329" y="945189"/>
                <a:ext cx="485453" cy="392993"/>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altLang="hu-HU" sz="2000" i="1" smtClean="0">
                              <a:latin typeface="Cambria Math"/>
                              <a:cs typeface="Times New Roman" panose="02020603050405020304" pitchFamily="18" charset="0"/>
                              <a:sym typeface="Symbol" pitchFamily="18" charset="2"/>
                            </a:rPr>
                          </m:ctrlPr>
                        </m:sSubPr>
                        <m:e>
                          <m:r>
                            <a:rPr lang="hu-HU" altLang="hu-HU" sz="2000" b="1" i="1">
                              <a:latin typeface="Cambria Math"/>
                              <a:cs typeface="Times New Roman" panose="02020603050405020304" pitchFamily="18" charset="0"/>
                              <a:sym typeface="Symbol" pitchFamily="18" charset="2"/>
                            </a:rPr>
                            <m:t>𝒓</m:t>
                          </m:r>
                        </m:e>
                        <m:sub>
                          <m:r>
                            <a:rPr lang="hu-HU" altLang="hu-HU" sz="2000" b="0" i="1" smtClean="0">
                              <a:latin typeface="Cambria Math"/>
                              <a:cs typeface="Times New Roman" panose="02020603050405020304" pitchFamily="18" charset="0"/>
                              <a:sym typeface="Symbol" pitchFamily="18" charset="2"/>
                            </a:rPr>
                            <m:t>2</m:t>
                          </m:r>
                        </m:sub>
                      </m:sSub>
                    </m:oMath>
                  </m:oMathPara>
                </a14:m>
                <a:endParaRPr lang="hu-HU" altLang="en-US" sz="2000" baseline="-25000" dirty="0"/>
              </a:p>
            </p:txBody>
          </p:sp>
        </mc:Choice>
        <mc:Fallback xmlns="">
          <p:sp>
            <p:nvSpPr>
              <p:cNvPr id="6157" name="Text Box 31"/>
              <p:cNvSpPr txBox="1">
                <a:spLocks noRot="1" noChangeAspect="1" noMove="1" noResize="1" noEditPoints="1" noAdjustHandles="1" noChangeArrowheads="1" noChangeShapeType="1" noTextEdit="1"/>
              </p:cNvSpPr>
              <p:nvPr/>
            </p:nvSpPr>
            <p:spPr bwMode="auto">
              <a:xfrm>
                <a:off x="1771329" y="945189"/>
                <a:ext cx="485453" cy="392993"/>
              </a:xfrm>
              <a:prstGeom prst="rect">
                <a:avLst/>
              </a:prstGeom>
              <a:blipFill rotWithShape="1">
                <a:blip r:embed="rId5"/>
                <a:stretch>
                  <a:fillRect b="-307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6158" name="Oval 32"/>
          <p:cNvSpPr>
            <a:spLocks noChangeArrowheads="1"/>
          </p:cNvSpPr>
          <p:nvPr/>
        </p:nvSpPr>
        <p:spPr bwMode="auto">
          <a:xfrm>
            <a:off x="5124128" y="1630989"/>
            <a:ext cx="152400" cy="11430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sz="2000"/>
          </a:p>
        </p:txBody>
      </p:sp>
      <mc:AlternateContent xmlns:mc="http://schemas.openxmlformats.org/markup-compatibility/2006" xmlns:a14="http://schemas.microsoft.com/office/drawing/2010/main">
        <mc:Choice Requires="a14">
          <p:sp>
            <p:nvSpPr>
              <p:cNvPr id="6160" name="Text Box 34"/>
              <p:cNvSpPr txBox="1">
                <a:spLocks noChangeArrowheads="1"/>
              </p:cNvSpPr>
              <p:nvPr/>
            </p:nvSpPr>
            <p:spPr bwMode="auto">
              <a:xfrm>
                <a:off x="4971729" y="1173789"/>
                <a:ext cx="501484" cy="392993"/>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altLang="hu-HU" sz="2000" i="1" smtClean="0">
                              <a:latin typeface="Cambria Math"/>
                              <a:cs typeface="Times New Roman" panose="02020603050405020304" pitchFamily="18" charset="0"/>
                              <a:sym typeface="Symbol" pitchFamily="18" charset="2"/>
                            </a:rPr>
                          </m:ctrlPr>
                        </m:sSubPr>
                        <m:e>
                          <m:r>
                            <a:rPr lang="hu-HU" altLang="hu-HU" sz="2000" b="1" i="1">
                              <a:latin typeface="Cambria Math"/>
                              <a:cs typeface="Times New Roman" panose="02020603050405020304" pitchFamily="18" charset="0"/>
                              <a:sym typeface="Symbol" pitchFamily="18" charset="2"/>
                            </a:rPr>
                            <m:t>𝒓</m:t>
                          </m:r>
                        </m:e>
                        <m:sub>
                          <m:r>
                            <a:rPr lang="hu-HU" altLang="hu-HU" sz="2000" b="0" i="1" smtClean="0">
                              <a:latin typeface="Cambria Math"/>
                              <a:cs typeface="Times New Roman" panose="02020603050405020304" pitchFamily="18" charset="0"/>
                              <a:sym typeface="Symbol" pitchFamily="18" charset="2"/>
                            </a:rPr>
                            <m:t>𝑛</m:t>
                          </m:r>
                        </m:sub>
                      </m:sSub>
                    </m:oMath>
                  </m:oMathPara>
                </a14:m>
                <a:endParaRPr lang="hu-HU" altLang="en-US" sz="2000" baseline="-25000" dirty="0"/>
              </a:p>
            </p:txBody>
          </p:sp>
        </mc:Choice>
        <mc:Fallback xmlns="">
          <p:sp>
            <p:nvSpPr>
              <p:cNvPr id="6160" name="Text Box 34"/>
              <p:cNvSpPr txBox="1">
                <a:spLocks noRot="1" noChangeAspect="1" noMove="1" noResize="1" noEditPoints="1" noAdjustHandles="1" noChangeArrowheads="1" noChangeShapeType="1" noTextEdit="1"/>
              </p:cNvSpPr>
              <p:nvPr/>
            </p:nvSpPr>
            <p:spPr bwMode="auto">
              <a:xfrm>
                <a:off x="4971729" y="1173789"/>
                <a:ext cx="501484" cy="392993"/>
              </a:xfrm>
              <a:prstGeom prst="rect">
                <a:avLst/>
              </a:prstGeom>
              <a:blipFill rotWithShape="1">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61" name="Rectangle 35"/>
              <p:cNvSpPr>
                <a:spLocks noChangeArrowheads="1"/>
              </p:cNvSpPr>
              <p:nvPr/>
            </p:nvSpPr>
            <p:spPr bwMode="auto">
              <a:xfrm>
                <a:off x="337815" y="2139386"/>
                <a:ext cx="577273"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altLang="hu-HU" sz="2000" i="1" smtClean="0">
                              <a:latin typeface="Cambria Math"/>
                              <a:cs typeface="Times New Roman" panose="02020603050405020304" pitchFamily="18" charset="0"/>
                              <a:sym typeface="Symbol" pitchFamily="18" charset="2"/>
                            </a:rPr>
                          </m:ctrlPr>
                        </m:sSubPr>
                        <m:e>
                          <m:r>
                            <a:rPr lang="hu-HU" altLang="hu-HU" sz="2000" i="1">
                              <a:latin typeface="Cambria Math"/>
                              <a:cs typeface="Times New Roman" panose="02020603050405020304" pitchFamily="18" charset="0"/>
                              <a:sym typeface="Symbol" pitchFamily="18" charset="2"/>
                            </a:rPr>
                            <m:t>𝑚</m:t>
                          </m:r>
                        </m:e>
                        <m:sub>
                          <m:r>
                            <a:rPr lang="hu-HU" altLang="hu-HU" sz="2000" b="0" i="1" smtClean="0">
                              <a:latin typeface="Cambria Math"/>
                              <a:cs typeface="Times New Roman" panose="02020603050405020304" pitchFamily="18" charset="0"/>
                              <a:sym typeface="Symbol" pitchFamily="18" charset="2"/>
                            </a:rPr>
                            <m:t>1</m:t>
                          </m:r>
                        </m:sub>
                      </m:sSub>
                    </m:oMath>
                  </m:oMathPara>
                </a14:m>
                <a:endParaRPr lang="hu-HU" altLang="en-US" sz="2000" dirty="0"/>
              </a:p>
            </p:txBody>
          </p:sp>
        </mc:Choice>
        <mc:Fallback xmlns="">
          <p:sp>
            <p:nvSpPr>
              <p:cNvPr id="6161" name="Rectangle 35"/>
              <p:cNvSpPr>
                <a:spLocks noRot="1" noChangeAspect="1" noMove="1" noResize="1" noEditPoints="1" noAdjustHandles="1" noChangeArrowheads="1" noChangeShapeType="1" noTextEdit="1"/>
              </p:cNvSpPr>
              <p:nvPr/>
            </p:nvSpPr>
            <p:spPr bwMode="auto">
              <a:xfrm>
                <a:off x="337815" y="2139386"/>
                <a:ext cx="577273" cy="400110"/>
              </a:xfrm>
              <a:prstGeom prst="rect">
                <a:avLst/>
              </a:prstGeom>
              <a:blipFill rotWithShape="1">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62" name="Rectangle 36"/>
              <p:cNvSpPr>
                <a:spLocks noChangeArrowheads="1"/>
              </p:cNvSpPr>
              <p:nvPr/>
            </p:nvSpPr>
            <p:spPr bwMode="auto">
              <a:xfrm>
                <a:off x="1706241" y="2031039"/>
                <a:ext cx="583237"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altLang="hu-HU" sz="2000" i="1" smtClean="0">
                              <a:latin typeface="Cambria Math"/>
                              <a:cs typeface="Times New Roman" panose="02020603050405020304" pitchFamily="18" charset="0"/>
                              <a:sym typeface="Symbol" pitchFamily="18" charset="2"/>
                            </a:rPr>
                          </m:ctrlPr>
                        </m:sSubPr>
                        <m:e>
                          <m:r>
                            <a:rPr lang="hu-HU" altLang="hu-HU" sz="2000" i="1">
                              <a:latin typeface="Cambria Math"/>
                              <a:cs typeface="Times New Roman" panose="02020603050405020304" pitchFamily="18" charset="0"/>
                              <a:sym typeface="Symbol" pitchFamily="18" charset="2"/>
                            </a:rPr>
                            <m:t>𝑚</m:t>
                          </m:r>
                        </m:e>
                        <m:sub>
                          <m:r>
                            <a:rPr lang="hu-HU" altLang="hu-HU" sz="2000" b="0" i="1" smtClean="0">
                              <a:latin typeface="Cambria Math"/>
                              <a:cs typeface="Times New Roman" panose="02020603050405020304" pitchFamily="18" charset="0"/>
                              <a:sym typeface="Symbol" pitchFamily="18" charset="2"/>
                            </a:rPr>
                            <m:t>2</m:t>
                          </m:r>
                        </m:sub>
                      </m:sSub>
                    </m:oMath>
                  </m:oMathPara>
                </a14:m>
                <a:endParaRPr lang="hu-HU" altLang="en-US" sz="2000" dirty="0"/>
              </a:p>
            </p:txBody>
          </p:sp>
        </mc:Choice>
        <mc:Fallback xmlns="">
          <p:sp>
            <p:nvSpPr>
              <p:cNvPr id="6162" name="Rectangle 36"/>
              <p:cNvSpPr>
                <a:spLocks noRot="1" noChangeAspect="1" noMove="1" noResize="1" noEditPoints="1" noAdjustHandles="1" noChangeArrowheads="1" noChangeShapeType="1" noTextEdit="1"/>
              </p:cNvSpPr>
              <p:nvPr/>
            </p:nvSpPr>
            <p:spPr bwMode="auto">
              <a:xfrm>
                <a:off x="1706241" y="2031039"/>
                <a:ext cx="583237" cy="400110"/>
              </a:xfrm>
              <a:prstGeom prst="rect">
                <a:avLst/>
              </a:prstGeom>
              <a:blipFill rotWithShape="1">
                <a:blip r:embed="rId8"/>
                <a:stretch>
                  <a:fillRect b="-151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63" name="Rectangle 37"/>
              <p:cNvSpPr>
                <a:spLocks noChangeArrowheads="1"/>
              </p:cNvSpPr>
              <p:nvPr/>
            </p:nvSpPr>
            <p:spPr bwMode="auto">
              <a:xfrm>
                <a:off x="3577904" y="1815536"/>
                <a:ext cx="583237"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altLang="hu-HU" sz="2000" i="1" smtClean="0">
                              <a:latin typeface="Cambria Math"/>
                              <a:cs typeface="Times New Roman" panose="02020603050405020304" pitchFamily="18" charset="0"/>
                              <a:sym typeface="Symbol" pitchFamily="18" charset="2"/>
                            </a:rPr>
                          </m:ctrlPr>
                        </m:sSubPr>
                        <m:e>
                          <m:r>
                            <a:rPr lang="hu-HU" altLang="hu-HU" sz="2000" i="1">
                              <a:latin typeface="Cambria Math"/>
                              <a:cs typeface="Times New Roman" panose="02020603050405020304" pitchFamily="18" charset="0"/>
                              <a:sym typeface="Symbol" pitchFamily="18" charset="2"/>
                            </a:rPr>
                            <m:t>𝑚</m:t>
                          </m:r>
                        </m:e>
                        <m:sub>
                          <m:r>
                            <a:rPr lang="hu-HU" altLang="hu-HU" sz="2000" b="0" i="1" smtClean="0">
                              <a:latin typeface="Cambria Math"/>
                              <a:cs typeface="Times New Roman" panose="02020603050405020304" pitchFamily="18" charset="0"/>
                              <a:sym typeface="Symbol" pitchFamily="18" charset="2"/>
                            </a:rPr>
                            <m:t>3</m:t>
                          </m:r>
                        </m:sub>
                      </m:sSub>
                    </m:oMath>
                  </m:oMathPara>
                </a14:m>
                <a:endParaRPr lang="hu-HU" altLang="en-US" sz="2000" dirty="0"/>
              </a:p>
            </p:txBody>
          </p:sp>
        </mc:Choice>
        <mc:Fallback xmlns="">
          <p:sp>
            <p:nvSpPr>
              <p:cNvPr id="6163" name="Rectangle 37"/>
              <p:cNvSpPr>
                <a:spLocks noRot="1" noChangeAspect="1" noMove="1" noResize="1" noEditPoints="1" noAdjustHandles="1" noChangeArrowheads="1" noChangeShapeType="1" noTextEdit="1"/>
              </p:cNvSpPr>
              <p:nvPr/>
            </p:nvSpPr>
            <p:spPr bwMode="auto">
              <a:xfrm>
                <a:off x="3577904" y="1815536"/>
                <a:ext cx="583237" cy="400110"/>
              </a:xfrm>
              <a:prstGeom prst="rect">
                <a:avLst/>
              </a:prstGeom>
              <a:blipFill rotWithShape="1">
                <a:blip r:embed="rId9"/>
                <a:stretch>
                  <a:fillRect b="-307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64" name="Rectangle 38"/>
              <p:cNvSpPr>
                <a:spLocks noChangeArrowheads="1"/>
              </p:cNvSpPr>
              <p:nvPr/>
            </p:nvSpPr>
            <p:spPr bwMode="auto">
              <a:xfrm>
                <a:off x="4971729" y="1916739"/>
                <a:ext cx="599267"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altLang="hu-HU" sz="2000" i="1" smtClean="0">
                              <a:latin typeface="Cambria Math"/>
                              <a:cs typeface="Times New Roman" panose="02020603050405020304" pitchFamily="18" charset="0"/>
                              <a:sym typeface="Symbol" pitchFamily="18" charset="2"/>
                            </a:rPr>
                          </m:ctrlPr>
                        </m:sSubPr>
                        <m:e>
                          <m:r>
                            <a:rPr lang="hu-HU" altLang="hu-HU" sz="2000" i="1">
                              <a:latin typeface="Cambria Math"/>
                              <a:cs typeface="Times New Roman" panose="02020603050405020304" pitchFamily="18" charset="0"/>
                              <a:sym typeface="Symbol" pitchFamily="18" charset="2"/>
                            </a:rPr>
                            <m:t>𝑚</m:t>
                          </m:r>
                        </m:e>
                        <m:sub>
                          <m:r>
                            <a:rPr lang="hu-HU" altLang="hu-HU" sz="2000" b="0" i="1" smtClean="0">
                              <a:latin typeface="Cambria Math"/>
                              <a:cs typeface="Times New Roman" panose="02020603050405020304" pitchFamily="18" charset="0"/>
                              <a:sym typeface="Symbol" pitchFamily="18" charset="2"/>
                            </a:rPr>
                            <m:t>𝑛</m:t>
                          </m:r>
                        </m:sub>
                      </m:sSub>
                    </m:oMath>
                  </m:oMathPara>
                </a14:m>
                <a:endParaRPr lang="hu-HU" altLang="en-US" sz="2000" dirty="0"/>
              </a:p>
            </p:txBody>
          </p:sp>
        </mc:Choice>
        <mc:Fallback xmlns="">
          <p:sp>
            <p:nvSpPr>
              <p:cNvPr id="6164" name="Rectangle 38"/>
              <p:cNvSpPr>
                <a:spLocks noRot="1" noChangeAspect="1" noMove="1" noResize="1" noEditPoints="1" noAdjustHandles="1" noChangeArrowheads="1" noChangeShapeType="1" noTextEdit="1"/>
              </p:cNvSpPr>
              <p:nvPr/>
            </p:nvSpPr>
            <p:spPr bwMode="auto">
              <a:xfrm>
                <a:off x="4971729" y="1916739"/>
                <a:ext cx="599267" cy="400110"/>
              </a:xfrm>
              <a:prstGeom prst="rect">
                <a:avLst/>
              </a:prstGeom>
              <a:blipFill rotWithShape="1">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6165" name="Rectangle 40"/>
          <p:cNvSpPr>
            <a:spLocks noChangeArrowheads="1"/>
          </p:cNvSpPr>
          <p:nvPr/>
        </p:nvSpPr>
        <p:spPr bwMode="auto">
          <a:xfrm>
            <a:off x="2685729" y="1345239"/>
            <a:ext cx="3449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en-US" sz="3200" b="1" i="1"/>
              <a:t>r</a:t>
            </a:r>
            <a:endParaRPr lang="hu-HU" altLang="en-US" sz="3200" i="1"/>
          </a:p>
        </p:txBody>
      </p:sp>
      <mc:AlternateContent xmlns:mc="http://schemas.openxmlformats.org/markup-compatibility/2006" xmlns:a14="http://schemas.microsoft.com/office/drawing/2010/main">
        <mc:Choice Requires="a14">
          <p:sp>
            <p:nvSpPr>
              <p:cNvPr id="6169" name="Text Box 51"/>
              <p:cNvSpPr txBox="1">
                <a:spLocks noChangeArrowheads="1"/>
              </p:cNvSpPr>
              <p:nvPr/>
            </p:nvSpPr>
            <p:spPr bwMode="auto">
              <a:xfrm>
                <a:off x="3793804" y="897564"/>
                <a:ext cx="485453" cy="392993"/>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altLang="hu-HU" sz="2000" i="1" smtClean="0">
                              <a:latin typeface="Cambria Math"/>
                              <a:cs typeface="Times New Roman" panose="02020603050405020304" pitchFamily="18" charset="0"/>
                              <a:sym typeface="Symbol" pitchFamily="18" charset="2"/>
                            </a:rPr>
                          </m:ctrlPr>
                        </m:sSubPr>
                        <m:e>
                          <m:r>
                            <a:rPr lang="hu-HU" altLang="hu-HU" sz="2000" b="1" i="1">
                              <a:latin typeface="Cambria Math"/>
                              <a:cs typeface="Times New Roman" panose="02020603050405020304" pitchFamily="18" charset="0"/>
                              <a:sym typeface="Symbol" pitchFamily="18" charset="2"/>
                            </a:rPr>
                            <m:t>𝒓</m:t>
                          </m:r>
                        </m:e>
                        <m:sub>
                          <m:r>
                            <a:rPr lang="hu-HU" altLang="hu-HU" sz="2000" b="0" i="1" smtClean="0">
                              <a:latin typeface="Cambria Math"/>
                              <a:cs typeface="Times New Roman" panose="02020603050405020304" pitchFamily="18" charset="0"/>
                              <a:sym typeface="Symbol" pitchFamily="18" charset="2"/>
                            </a:rPr>
                            <m:t>3</m:t>
                          </m:r>
                        </m:sub>
                      </m:sSub>
                    </m:oMath>
                  </m:oMathPara>
                </a14:m>
                <a:endParaRPr lang="hu-HU" altLang="en-US" baseline="-25000" dirty="0"/>
              </a:p>
            </p:txBody>
          </p:sp>
        </mc:Choice>
        <mc:Fallback xmlns="">
          <p:sp>
            <p:nvSpPr>
              <p:cNvPr id="6169" name="Text Box 51"/>
              <p:cNvSpPr txBox="1">
                <a:spLocks noRot="1" noChangeAspect="1" noMove="1" noResize="1" noEditPoints="1" noAdjustHandles="1" noChangeArrowheads="1" noChangeShapeType="1" noTextEdit="1"/>
              </p:cNvSpPr>
              <p:nvPr/>
            </p:nvSpPr>
            <p:spPr bwMode="auto">
              <a:xfrm>
                <a:off x="3793804" y="897564"/>
                <a:ext cx="485453" cy="392993"/>
              </a:xfrm>
              <a:prstGeom prst="rect">
                <a:avLst/>
              </a:prstGeom>
              <a:blipFill rotWithShape="1">
                <a:blip r:embed="rId11"/>
                <a:stretch>
                  <a:fillRect b="-307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2" name="Akciógomb: Tovább vagy Következő 1">
            <a:hlinkClick r:id="rId12" action="ppaction://program" highlightClick="1"/>
          </p:cNvPr>
          <p:cNvSpPr/>
          <p:nvPr/>
        </p:nvSpPr>
        <p:spPr>
          <a:xfrm>
            <a:off x="8496436" y="4679580"/>
            <a:ext cx="540060" cy="40504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7" name="Szövegdoboz 27"/>
          <p:cNvSpPr txBox="1">
            <a:spLocks noChangeArrowheads="1"/>
          </p:cNvSpPr>
          <p:nvPr/>
        </p:nvSpPr>
        <p:spPr bwMode="auto">
          <a:xfrm>
            <a:off x="6261497" y="816555"/>
            <a:ext cx="26147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2000" dirty="0" err="1" smtClean="0">
                <a:latin typeface="+mn-lt"/>
              </a:rPr>
              <a:t>Forgat</a:t>
            </a:r>
            <a:r>
              <a:rPr lang="hu-HU" altLang="en-US" sz="2000" dirty="0" err="1" smtClean="0">
                <a:latin typeface="+mn-lt"/>
              </a:rPr>
              <a:t>ónyomaték</a:t>
            </a:r>
            <a:r>
              <a:rPr lang="hu-HU" altLang="en-US" sz="2000" dirty="0" smtClean="0">
                <a:latin typeface="+mn-lt"/>
              </a:rPr>
              <a:t> zérus</a:t>
            </a:r>
            <a:endParaRPr lang="hu-HU" altLang="en-US" sz="2000" dirty="0">
              <a:latin typeface="+mn-lt"/>
            </a:endParaRPr>
          </a:p>
        </p:txBody>
      </p:sp>
      <mc:AlternateContent xmlns:mc="http://schemas.openxmlformats.org/markup-compatibility/2006" xmlns:a14="http://schemas.microsoft.com/office/drawing/2010/main">
        <mc:Choice Requires="a14">
          <p:sp>
            <p:nvSpPr>
              <p:cNvPr id="30" name="Téglalap 29"/>
              <p:cNvSpPr/>
              <p:nvPr/>
            </p:nvSpPr>
            <p:spPr>
              <a:xfrm>
                <a:off x="5907972" y="1115472"/>
                <a:ext cx="2826415" cy="661335"/>
              </a:xfrm>
              <a:prstGeom prst="rect">
                <a:avLst/>
              </a:prstGeom>
              <a:ln>
                <a:noFill/>
              </a:ln>
            </p:spPr>
            <p:txBody>
              <a:bodyPr wrap="none">
                <a:spAutoFit/>
              </a:bodyPr>
              <a:lstStyle/>
              <a:p>
                <a:pPr marL="0" lvl="1" algn="l"/>
                <a14:m>
                  <m:oMathPara xmlns:m="http://schemas.openxmlformats.org/officeDocument/2006/math">
                    <m:oMathParaPr>
                      <m:jc m:val="centerGroup"/>
                    </m:oMathParaPr>
                    <m:oMath xmlns:m="http://schemas.openxmlformats.org/officeDocument/2006/math">
                      <m:nary>
                        <m:naryPr>
                          <m:chr m:val="∑"/>
                          <m:limLoc m:val="subSup"/>
                          <m:supHide m:val="on"/>
                          <m:ctrlPr>
                            <a:rPr lang="en-US" altLang="hu-HU" sz="2000" b="0" i="1" smtClean="0">
                              <a:latin typeface="Cambria Math"/>
                              <a:cs typeface="Times New Roman" panose="02020603050405020304" pitchFamily="18" charset="0"/>
                              <a:sym typeface="Symbol" pitchFamily="18" charset="2"/>
                            </a:rPr>
                          </m:ctrlPr>
                        </m:naryPr>
                        <m:sub>
                          <m:r>
                            <m:rPr>
                              <m:brk m:alnAt="9"/>
                            </m:rPr>
                            <a:rPr lang="hu-HU" altLang="hu-HU" sz="2000" b="0" i="1" smtClean="0">
                              <a:latin typeface="Cambria Math"/>
                              <a:cs typeface="Times New Roman" panose="02020603050405020304" pitchFamily="18" charset="0"/>
                              <a:sym typeface="Symbol" pitchFamily="18" charset="2"/>
                            </a:rPr>
                            <m:t>𝑖</m:t>
                          </m:r>
                        </m:sub>
                        <m:sup/>
                        <m:e>
                          <m:d>
                            <m:dPr>
                              <m:ctrlPr>
                                <a:rPr lang="en-US" altLang="hu-HU" sz="2000" b="0" i="1" smtClean="0">
                                  <a:latin typeface="Cambria Math"/>
                                  <a:cs typeface="Times New Roman" panose="02020603050405020304" pitchFamily="18" charset="0"/>
                                  <a:sym typeface="Symbol" pitchFamily="18" charset="2"/>
                                </a:rPr>
                              </m:ctrlPr>
                            </m:dPr>
                            <m:e>
                              <m:sSub>
                                <m:sSubPr>
                                  <m:ctrlPr>
                                    <a:rPr lang="en-US" altLang="hu-HU" sz="2000" b="0" i="1" smtClean="0">
                                      <a:latin typeface="Cambria Math"/>
                                      <a:cs typeface="Times New Roman" panose="02020603050405020304" pitchFamily="18" charset="0"/>
                                      <a:sym typeface="Symbol" pitchFamily="18" charset="2"/>
                                    </a:rPr>
                                  </m:ctrlPr>
                                </m:sSubPr>
                                <m:e>
                                  <m:r>
                                    <a:rPr lang="hu-HU" altLang="hu-HU" sz="2000" b="1" i="1" smtClean="0">
                                      <a:latin typeface="Cambria Math"/>
                                      <a:cs typeface="Times New Roman" panose="02020603050405020304" pitchFamily="18" charset="0"/>
                                      <a:sym typeface="Symbol" pitchFamily="18" charset="2"/>
                                    </a:rPr>
                                    <m:t>𝒓</m:t>
                                  </m:r>
                                </m:e>
                                <m:sub>
                                  <m:r>
                                    <a:rPr lang="hu-HU" altLang="hu-HU" sz="2000" b="0" i="1" smtClean="0">
                                      <a:latin typeface="Cambria Math"/>
                                      <a:cs typeface="Times New Roman" panose="02020603050405020304" pitchFamily="18" charset="0"/>
                                      <a:sym typeface="Symbol" pitchFamily="18" charset="2"/>
                                    </a:rPr>
                                    <m:t>𝑖</m:t>
                                  </m:r>
                                </m:sub>
                              </m:sSub>
                              <m:r>
                                <a:rPr lang="hu-HU" altLang="hu-HU" sz="2000" b="0" i="1" smtClean="0">
                                  <a:latin typeface="Cambria Math"/>
                                  <a:cs typeface="Times New Roman" panose="02020603050405020304" pitchFamily="18" charset="0"/>
                                  <a:sym typeface="Symbol" pitchFamily="18" charset="2"/>
                                </a:rPr>
                                <m:t>−</m:t>
                              </m:r>
                              <m:r>
                                <a:rPr lang="hu-HU" altLang="hu-HU" sz="2000" b="1" i="1" smtClean="0">
                                  <a:latin typeface="Cambria Math"/>
                                  <a:cs typeface="Times New Roman" panose="02020603050405020304" pitchFamily="18" charset="0"/>
                                  <a:sym typeface="Symbol" pitchFamily="18" charset="2"/>
                                </a:rPr>
                                <m:t>𝒓</m:t>
                              </m:r>
                            </m:e>
                          </m:d>
                          <m:r>
                            <a:rPr lang="en-US" altLang="hu-HU" sz="2000" b="0" i="1" smtClean="0">
                              <a:latin typeface="Cambria Math"/>
                              <a:ea typeface="Cambria Math"/>
                              <a:cs typeface="Times New Roman" panose="02020603050405020304" pitchFamily="18" charset="0"/>
                              <a:sym typeface="Symbol" pitchFamily="18" charset="2"/>
                            </a:rPr>
                            <m:t>×</m:t>
                          </m:r>
                          <m:sSub>
                            <m:sSubPr>
                              <m:ctrlPr>
                                <a:rPr lang="en-US" altLang="hu-HU" sz="2000" i="1">
                                  <a:latin typeface="Cambria Math"/>
                                  <a:cs typeface="Times New Roman" panose="02020603050405020304" pitchFamily="18" charset="0"/>
                                  <a:sym typeface="Symbol" pitchFamily="18" charset="2"/>
                                </a:rPr>
                              </m:ctrlPr>
                            </m:sSubPr>
                            <m:e>
                              <m:r>
                                <a:rPr lang="hu-HU" altLang="hu-HU" sz="2000" b="0" i="1" smtClean="0">
                                  <a:latin typeface="Cambria Math"/>
                                  <a:cs typeface="Times New Roman" panose="02020603050405020304" pitchFamily="18" charset="0"/>
                                  <a:sym typeface="Symbol" pitchFamily="18" charset="2"/>
                                </a:rPr>
                                <m:t>𝑚</m:t>
                              </m:r>
                            </m:e>
                            <m:sub>
                              <m:r>
                                <a:rPr lang="hu-HU" altLang="hu-HU" sz="2000" i="1">
                                  <a:latin typeface="Cambria Math"/>
                                  <a:cs typeface="Times New Roman" panose="02020603050405020304" pitchFamily="18" charset="0"/>
                                  <a:sym typeface="Symbol" pitchFamily="18" charset="2"/>
                                </a:rPr>
                                <m:t>𝑖</m:t>
                              </m:r>
                            </m:sub>
                          </m:sSub>
                        </m:e>
                      </m:nary>
                      <m:r>
                        <a:rPr lang="hu-HU" altLang="hu-HU" sz="2000" b="1" i="1" smtClean="0">
                          <a:latin typeface="Cambria Math"/>
                          <a:cs typeface="Times New Roman" panose="02020603050405020304" pitchFamily="18" charset="0"/>
                          <a:sym typeface="Symbol" pitchFamily="18" charset="2"/>
                        </a:rPr>
                        <m:t>𝒈</m:t>
                      </m:r>
                      <m:r>
                        <a:rPr lang="en-US" altLang="hu-HU" sz="2000" b="0" i="1" smtClean="0">
                          <a:latin typeface="Cambria Math"/>
                          <a:cs typeface="Times New Roman" panose="02020603050405020304" pitchFamily="18" charset="0"/>
                          <a:sym typeface="Symbol" pitchFamily="18" charset="2"/>
                        </a:rPr>
                        <m:t>=</m:t>
                      </m:r>
                      <m:r>
                        <a:rPr lang="hu-HU" altLang="hu-HU" sz="2000" b="0" i="1" smtClean="0">
                          <a:latin typeface="Cambria Math"/>
                          <a:cs typeface="Times New Roman" panose="02020603050405020304" pitchFamily="18" charset="0"/>
                          <a:sym typeface="Symbol" pitchFamily="18" charset="2"/>
                        </a:rPr>
                        <m:t>0</m:t>
                      </m:r>
                    </m:oMath>
                  </m:oMathPara>
                </a14:m>
                <a:endParaRPr lang="en-US" altLang="hu-HU" sz="2000" dirty="0">
                  <a:cs typeface="Times New Roman" panose="02020603050405020304" pitchFamily="18" charset="0"/>
                  <a:sym typeface="Symbol" pitchFamily="18" charset="2"/>
                </a:endParaRPr>
              </a:p>
            </p:txBody>
          </p:sp>
        </mc:Choice>
        <mc:Fallback xmlns="">
          <p:sp>
            <p:nvSpPr>
              <p:cNvPr id="30" name="Téglalap 29"/>
              <p:cNvSpPr>
                <a:spLocks noRot="1" noChangeAspect="1" noMove="1" noResize="1" noEditPoints="1" noAdjustHandles="1" noChangeArrowheads="1" noChangeShapeType="1" noTextEdit="1"/>
              </p:cNvSpPr>
              <p:nvPr/>
            </p:nvSpPr>
            <p:spPr>
              <a:xfrm>
                <a:off x="5907972" y="1115472"/>
                <a:ext cx="2826415" cy="661335"/>
              </a:xfrm>
              <a:prstGeom prst="rect">
                <a:avLst/>
              </a:prstGeom>
              <a:blipFill rotWithShape="1">
                <a:blip r:embed="rId1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églalap 30"/>
              <p:cNvSpPr/>
              <p:nvPr/>
            </p:nvSpPr>
            <p:spPr>
              <a:xfrm>
                <a:off x="5724128" y="1851670"/>
                <a:ext cx="3319307" cy="891398"/>
              </a:xfrm>
              <a:prstGeom prst="rect">
                <a:avLst/>
              </a:prstGeom>
              <a:ln>
                <a:solidFill>
                  <a:schemeClr val="tx1"/>
                </a:solidFill>
              </a:ln>
            </p:spPr>
            <p:txBody>
              <a:bodyPr wrap="none">
                <a:spAutoFit/>
              </a:bodyPr>
              <a:lstStyle/>
              <a:p>
                <a:pPr marL="0" lvl="1" algn="l"/>
                <a14:m>
                  <m:oMathPara xmlns:m="http://schemas.openxmlformats.org/officeDocument/2006/math">
                    <m:oMathParaPr>
                      <m:jc m:val="centerGroup"/>
                    </m:oMathParaPr>
                    <m:oMath xmlns:m="http://schemas.openxmlformats.org/officeDocument/2006/math">
                      <m:r>
                        <a:rPr lang="hu-HU" altLang="hu-HU" b="1" i="1" smtClean="0">
                          <a:latin typeface="Cambria Math"/>
                          <a:cs typeface="Times New Roman" panose="02020603050405020304" pitchFamily="18" charset="0"/>
                          <a:sym typeface="Symbol" pitchFamily="18" charset="2"/>
                        </a:rPr>
                        <m:t>𝒓</m:t>
                      </m:r>
                      <m:r>
                        <a:rPr lang="en-US" altLang="hu-HU" i="1">
                          <a:latin typeface="Cambria Math"/>
                          <a:cs typeface="Times New Roman" panose="02020603050405020304" pitchFamily="18" charset="0"/>
                          <a:sym typeface="Symbol" pitchFamily="18" charset="2"/>
                        </a:rPr>
                        <m:t>=</m:t>
                      </m:r>
                      <m:f>
                        <m:fPr>
                          <m:ctrlPr>
                            <a:rPr lang="en-US" altLang="hu-HU" i="1" smtClean="0">
                              <a:latin typeface="Cambria Math"/>
                              <a:cs typeface="Times New Roman" panose="02020603050405020304" pitchFamily="18" charset="0"/>
                              <a:sym typeface="Symbol" pitchFamily="18" charset="2"/>
                            </a:rPr>
                          </m:ctrlPr>
                        </m:fPr>
                        <m:num>
                          <m:nary>
                            <m:naryPr>
                              <m:chr m:val="∑"/>
                              <m:limLoc m:val="subSup"/>
                              <m:supHide m:val="on"/>
                              <m:ctrlPr>
                                <a:rPr lang="en-US" altLang="hu-HU" i="1">
                                  <a:latin typeface="Cambria Math"/>
                                  <a:cs typeface="Times New Roman" panose="02020603050405020304" pitchFamily="18" charset="0"/>
                                  <a:sym typeface="Symbol" pitchFamily="18" charset="2"/>
                                </a:rPr>
                              </m:ctrlPr>
                            </m:naryPr>
                            <m:sub>
                              <m:r>
                                <m:rPr>
                                  <m:brk m:alnAt="9"/>
                                </m:rPr>
                                <a:rPr lang="hu-HU" altLang="hu-HU" i="1">
                                  <a:latin typeface="Cambria Math"/>
                                  <a:cs typeface="Times New Roman" panose="02020603050405020304" pitchFamily="18" charset="0"/>
                                  <a:sym typeface="Symbol" pitchFamily="18" charset="2"/>
                                </a:rPr>
                                <m:t>𝑖</m:t>
                              </m:r>
                            </m:sub>
                            <m:sup/>
                            <m:e>
                              <m:sSub>
                                <m:sSubPr>
                                  <m:ctrlPr>
                                    <a:rPr lang="en-US" altLang="hu-HU" i="1">
                                      <a:latin typeface="Cambria Math"/>
                                      <a:cs typeface="Times New Roman" panose="02020603050405020304" pitchFamily="18" charset="0"/>
                                      <a:sym typeface="Symbol" pitchFamily="18" charset="2"/>
                                    </a:rPr>
                                  </m:ctrlPr>
                                </m:sSubPr>
                                <m:e>
                                  <m:r>
                                    <a:rPr lang="hu-HU" altLang="hu-HU" i="1">
                                      <a:latin typeface="Cambria Math"/>
                                      <a:cs typeface="Times New Roman" panose="02020603050405020304" pitchFamily="18" charset="0"/>
                                      <a:sym typeface="Symbol" pitchFamily="18" charset="2"/>
                                    </a:rPr>
                                    <m:t>𝑚</m:t>
                                  </m:r>
                                </m:e>
                                <m:sub>
                                  <m:r>
                                    <a:rPr lang="hu-HU" altLang="hu-HU" i="1">
                                      <a:latin typeface="Cambria Math"/>
                                      <a:cs typeface="Times New Roman" panose="02020603050405020304" pitchFamily="18" charset="0"/>
                                      <a:sym typeface="Symbol" pitchFamily="18" charset="2"/>
                                    </a:rPr>
                                    <m:t>𝑖</m:t>
                                  </m:r>
                                </m:sub>
                              </m:sSub>
                              <m:sSub>
                                <m:sSubPr>
                                  <m:ctrlPr>
                                    <a:rPr lang="en-US" altLang="hu-HU" i="1">
                                      <a:latin typeface="Cambria Math"/>
                                      <a:cs typeface="Times New Roman" panose="02020603050405020304" pitchFamily="18" charset="0"/>
                                      <a:sym typeface="Symbol" pitchFamily="18" charset="2"/>
                                    </a:rPr>
                                  </m:ctrlPr>
                                </m:sSubPr>
                                <m:e>
                                  <m:r>
                                    <a:rPr lang="hu-HU" altLang="hu-HU" b="1" i="1">
                                      <a:latin typeface="Cambria Math"/>
                                      <a:cs typeface="Times New Roman" panose="02020603050405020304" pitchFamily="18" charset="0"/>
                                      <a:sym typeface="Symbol" pitchFamily="18" charset="2"/>
                                    </a:rPr>
                                    <m:t>𝒓</m:t>
                                  </m:r>
                                </m:e>
                                <m:sub>
                                  <m:r>
                                    <a:rPr lang="hu-HU" altLang="hu-HU" i="1">
                                      <a:latin typeface="Cambria Math"/>
                                      <a:cs typeface="Times New Roman" panose="02020603050405020304" pitchFamily="18" charset="0"/>
                                      <a:sym typeface="Symbol" pitchFamily="18" charset="2"/>
                                    </a:rPr>
                                    <m:t>𝑖</m:t>
                                  </m:r>
                                </m:sub>
                              </m:sSub>
                            </m:e>
                          </m:nary>
                        </m:num>
                        <m:den>
                          <m:nary>
                            <m:naryPr>
                              <m:chr m:val="∑"/>
                              <m:limLoc m:val="subSup"/>
                              <m:supHide m:val="on"/>
                              <m:ctrlPr>
                                <a:rPr lang="en-US" altLang="hu-HU" i="1">
                                  <a:latin typeface="Cambria Math"/>
                                  <a:cs typeface="Times New Roman" panose="02020603050405020304" pitchFamily="18" charset="0"/>
                                  <a:sym typeface="Symbol" pitchFamily="18" charset="2"/>
                                </a:rPr>
                              </m:ctrlPr>
                            </m:naryPr>
                            <m:sub>
                              <m:r>
                                <m:rPr>
                                  <m:brk m:alnAt="9"/>
                                </m:rPr>
                                <a:rPr lang="hu-HU" altLang="hu-HU" i="1">
                                  <a:latin typeface="Cambria Math"/>
                                  <a:cs typeface="Times New Roman" panose="02020603050405020304" pitchFamily="18" charset="0"/>
                                  <a:sym typeface="Symbol" pitchFamily="18" charset="2"/>
                                </a:rPr>
                                <m:t>𝑖</m:t>
                              </m:r>
                            </m:sub>
                            <m:sup/>
                            <m:e>
                              <m:sSub>
                                <m:sSubPr>
                                  <m:ctrlPr>
                                    <a:rPr lang="en-US" altLang="hu-HU" i="1">
                                      <a:latin typeface="Cambria Math"/>
                                      <a:cs typeface="Times New Roman" panose="02020603050405020304" pitchFamily="18" charset="0"/>
                                      <a:sym typeface="Symbol" pitchFamily="18" charset="2"/>
                                    </a:rPr>
                                  </m:ctrlPr>
                                </m:sSubPr>
                                <m:e>
                                  <m:r>
                                    <a:rPr lang="hu-HU" altLang="hu-HU" i="1">
                                      <a:latin typeface="Cambria Math"/>
                                      <a:cs typeface="Times New Roman" panose="02020603050405020304" pitchFamily="18" charset="0"/>
                                      <a:sym typeface="Symbol" pitchFamily="18" charset="2"/>
                                    </a:rPr>
                                    <m:t>𝑚</m:t>
                                  </m:r>
                                </m:e>
                                <m:sub>
                                  <m:r>
                                    <a:rPr lang="hu-HU" altLang="hu-HU" i="1">
                                      <a:latin typeface="Cambria Math"/>
                                      <a:cs typeface="Times New Roman" panose="02020603050405020304" pitchFamily="18" charset="0"/>
                                      <a:sym typeface="Symbol" pitchFamily="18" charset="2"/>
                                    </a:rPr>
                                    <m:t>𝑖</m:t>
                                  </m:r>
                                </m:sub>
                              </m:sSub>
                            </m:e>
                          </m:nary>
                        </m:den>
                      </m:f>
                      <m:r>
                        <a:rPr lang="en-US" altLang="hu-HU" b="0" i="1" smtClean="0">
                          <a:latin typeface="Cambria Math" panose="02040503050406030204" pitchFamily="18" charset="0"/>
                          <a:cs typeface="Times New Roman" panose="02020603050405020304" pitchFamily="18" charset="0"/>
                          <a:sym typeface="Symbol" pitchFamily="18" charset="2"/>
                        </a:rPr>
                        <m:t>=</m:t>
                      </m:r>
                      <m:nary>
                        <m:naryPr>
                          <m:chr m:val="∑"/>
                          <m:limLoc m:val="subSup"/>
                          <m:supHide m:val="on"/>
                          <m:ctrlPr>
                            <a:rPr lang="en-US" altLang="hu-HU" i="1">
                              <a:latin typeface="Cambria Math"/>
                              <a:cs typeface="Times New Roman" panose="02020603050405020304" pitchFamily="18" charset="0"/>
                              <a:sym typeface="Symbol" pitchFamily="18" charset="2"/>
                            </a:rPr>
                          </m:ctrlPr>
                        </m:naryPr>
                        <m:sub>
                          <m:r>
                            <m:rPr>
                              <m:brk m:alnAt="9"/>
                            </m:rPr>
                            <a:rPr lang="hu-HU" altLang="hu-HU" i="1">
                              <a:latin typeface="Cambria Math"/>
                              <a:cs typeface="Times New Roman" panose="02020603050405020304" pitchFamily="18" charset="0"/>
                              <a:sym typeface="Symbol" pitchFamily="18" charset="2"/>
                            </a:rPr>
                            <m:t>𝑖</m:t>
                          </m:r>
                        </m:sub>
                        <m:sup/>
                        <m:e>
                          <m:sSub>
                            <m:sSubPr>
                              <m:ctrlPr>
                                <a:rPr lang="en-US" altLang="hu-HU" i="1">
                                  <a:latin typeface="Cambria Math"/>
                                  <a:cs typeface="Times New Roman" panose="02020603050405020304" pitchFamily="18" charset="0"/>
                                  <a:sym typeface="Symbol" pitchFamily="18" charset="2"/>
                                </a:rPr>
                              </m:ctrlPr>
                            </m:sSubPr>
                            <m:e>
                              <m:r>
                                <a:rPr lang="hu-HU" altLang="hu-HU" i="1" smtClean="0">
                                  <a:latin typeface="Cambria Math" panose="02040503050406030204" pitchFamily="18" charset="0"/>
                                  <a:ea typeface="Cambria Math" panose="02040503050406030204" pitchFamily="18" charset="0"/>
                                  <a:cs typeface="Times New Roman" panose="02020603050405020304" pitchFamily="18" charset="0"/>
                                  <a:sym typeface="Symbol" pitchFamily="18" charset="2"/>
                                </a:rPr>
                                <m:t>𝛼</m:t>
                              </m:r>
                            </m:e>
                            <m:sub>
                              <m:r>
                                <a:rPr lang="hu-HU" altLang="hu-HU" i="1">
                                  <a:latin typeface="Cambria Math"/>
                                  <a:cs typeface="Times New Roman" panose="02020603050405020304" pitchFamily="18" charset="0"/>
                                  <a:sym typeface="Symbol" pitchFamily="18" charset="2"/>
                                </a:rPr>
                                <m:t>𝑖</m:t>
                              </m:r>
                            </m:sub>
                          </m:sSub>
                          <m:sSub>
                            <m:sSubPr>
                              <m:ctrlPr>
                                <a:rPr lang="en-US" altLang="hu-HU" i="1">
                                  <a:latin typeface="Cambria Math"/>
                                  <a:cs typeface="Times New Roman" panose="02020603050405020304" pitchFamily="18" charset="0"/>
                                  <a:sym typeface="Symbol" pitchFamily="18" charset="2"/>
                                </a:rPr>
                              </m:ctrlPr>
                            </m:sSubPr>
                            <m:e>
                              <m:r>
                                <a:rPr lang="hu-HU" altLang="hu-HU" b="1" i="1">
                                  <a:latin typeface="Cambria Math"/>
                                  <a:cs typeface="Times New Roman" panose="02020603050405020304" pitchFamily="18" charset="0"/>
                                  <a:sym typeface="Symbol" pitchFamily="18" charset="2"/>
                                </a:rPr>
                                <m:t>𝒓</m:t>
                              </m:r>
                            </m:e>
                            <m:sub>
                              <m:r>
                                <a:rPr lang="hu-HU" altLang="hu-HU" i="1">
                                  <a:latin typeface="Cambria Math"/>
                                  <a:cs typeface="Times New Roman" panose="02020603050405020304" pitchFamily="18" charset="0"/>
                                  <a:sym typeface="Symbol" pitchFamily="18" charset="2"/>
                                </a:rPr>
                                <m:t>𝑖</m:t>
                              </m:r>
                            </m:sub>
                          </m:sSub>
                        </m:e>
                      </m:nary>
                    </m:oMath>
                  </m:oMathPara>
                </a14:m>
                <a:endParaRPr lang="en-US" altLang="hu-HU" dirty="0">
                  <a:cs typeface="Times New Roman" panose="02020603050405020304" pitchFamily="18" charset="0"/>
                  <a:sym typeface="Symbol" pitchFamily="18" charset="2"/>
                </a:endParaRPr>
              </a:p>
            </p:txBody>
          </p:sp>
        </mc:Choice>
        <mc:Fallback xmlns="">
          <p:sp>
            <p:nvSpPr>
              <p:cNvPr id="31" name="Téglalap 30"/>
              <p:cNvSpPr>
                <a:spLocks noRot="1" noChangeAspect="1" noMove="1" noResize="1" noEditPoints="1" noAdjustHandles="1" noChangeArrowheads="1" noChangeShapeType="1" noTextEdit="1"/>
              </p:cNvSpPr>
              <p:nvPr/>
            </p:nvSpPr>
            <p:spPr>
              <a:xfrm>
                <a:off x="5724128" y="1851670"/>
                <a:ext cx="3319307" cy="891398"/>
              </a:xfrm>
              <a:prstGeom prst="rect">
                <a:avLst/>
              </a:prstGeom>
              <a:blipFill>
                <a:blip r:embed="rId14"/>
                <a:stretch>
                  <a:fillRect/>
                </a:stretch>
              </a:blipFill>
              <a:ln>
                <a:solidFill>
                  <a:schemeClr val="tx1"/>
                </a:solidFill>
              </a:ln>
            </p:spPr>
            <p:txBody>
              <a:bodyPr/>
              <a:lstStyle/>
              <a:p>
                <a:r>
                  <a:rPr lang="hu-HU">
                    <a:noFill/>
                  </a:rPr>
                  <a:t> </a:t>
                </a:r>
              </a:p>
            </p:txBody>
          </p:sp>
        </mc:Fallback>
      </mc:AlternateContent>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7" grpId="0"/>
      <p:bldP spid="30" grpId="0"/>
      <p:bldP spid="3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llipszis 24"/>
          <p:cNvSpPr/>
          <p:nvPr/>
        </p:nvSpPr>
        <p:spPr>
          <a:xfrm>
            <a:off x="2207071" y="2628000"/>
            <a:ext cx="2536725" cy="716708"/>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 name="Cím 1"/>
          <p:cNvSpPr>
            <a:spLocks noGrp="1"/>
          </p:cNvSpPr>
          <p:nvPr>
            <p:ph type="title"/>
          </p:nvPr>
        </p:nvSpPr>
        <p:spPr>
          <a:xfrm>
            <a:off x="971600" y="215003"/>
            <a:ext cx="7200800" cy="857250"/>
          </a:xfrm>
        </p:spPr>
        <p:txBody>
          <a:bodyPr>
            <a:normAutofit/>
          </a:bodyPr>
          <a:lstStyle/>
          <a:p>
            <a:r>
              <a:rPr lang="en-US" dirty="0" err="1" smtClean="0">
                <a:solidFill>
                  <a:srgbClr val="FF0000"/>
                </a:solidFill>
              </a:rPr>
              <a:t>Henger</a:t>
            </a:r>
            <a:endParaRPr lang="en-US" dirty="0">
              <a:solidFill>
                <a:srgbClr val="FF0000"/>
              </a:solidFill>
            </a:endParaRPr>
          </a:p>
        </p:txBody>
      </p:sp>
      <mc:AlternateContent xmlns:mc="http://schemas.openxmlformats.org/markup-compatibility/2006" xmlns:a14="http://schemas.microsoft.com/office/drawing/2010/main">
        <mc:Choice Requires="a14">
          <p:sp>
            <p:nvSpPr>
              <p:cNvPr id="6" name="Szövegdoboz 5"/>
              <p:cNvSpPr txBox="1"/>
              <p:nvPr/>
            </p:nvSpPr>
            <p:spPr>
              <a:xfrm>
                <a:off x="6024659" y="1753711"/>
                <a:ext cx="2773261" cy="1323439"/>
              </a:xfrm>
              <a:prstGeom prst="rect">
                <a:avLst/>
              </a:prstGeom>
              <a:solidFill>
                <a:schemeClr val="bg2"/>
              </a:solidFill>
              <a:ln>
                <a:solidFill>
                  <a:schemeClr val="tx1"/>
                </a:solidFill>
              </a:ln>
            </p:spPr>
            <p:txBody>
              <a:bodyPr wrap="square" rtlCol="0">
                <a:spAutoFit/>
              </a:bodyPr>
              <a:lstStyle/>
              <a:p>
                <a:pPr algn="l"/>
                <a14:m>
                  <m:oMath xmlns:m="http://schemas.openxmlformats.org/officeDocument/2006/math">
                    <m:r>
                      <a:rPr lang="en-US" sz="2000" b="0" i="1" smtClean="0">
                        <a:latin typeface="Cambria Math"/>
                      </a:rPr>
                      <m:t>𝑥</m:t>
                    </m:r>
                    <m:d>
                      <m:dPr>
                        <m:ctrlPr>
                          <a:rPr lang="en-US" sz="2000" b="0" i="1" smtClean="0">
                            <a:latin typeface="Cambria Math"/>
                          </a:rPr>
                        </m:ctrlPr>
                      </m:dPr>
                      <m:e>
                        <m:r>
                          <a:rPr lang="en-US" sz="2000" b="0" i="1" smtClean="0">
                            <a:latin typeface="Cambria Math"/>
                          </a:rPr>
                          <m:t>𝑈</m:t>
                        </m:r>
                        <m:r>
                          <a:rPr lang="en-US" sz="2000" b="0" i="1" smtClean="0">
                            <a:latin typeface="Cambria Math"/>
                          </a:rPr>
                          <m:t>,</m:t>
                        </m:r>
                        <m:r>
                          <a:rPr lang="en-US" sz="2000" b="0" i="1" smtClean="0">
                            <a:latin typeface="Cambria Math"/>
                          </a:rPr>
                          <m:t>𝑉</m:t>
                        </m:r>
                      </m:e>
                    </m:d>
                    <m:r>
                      <a:rPr lang="en-US" sz="2000" b="0" i="1" smtClean="0">
                        <a:latin typeface="Cambria Math"/>
                      </a:rPr>
                      <m:t>=</m:t>
                    </m:r>
                    <m:r>
                      <a:rPr lang="en-US" sz="2000" b="0" i="1" smtClean="0">
                        <a:latin typeface="Cambria Math"/>
                      </a:rPr>
                      <m:t>𝑟</m:t>
                    </m:r>
                    <m:r>
                      <m:rPr>
                        <m:sty m:val="p"/>
                      </m:rPr>
                      <a:rPr lang="en-US" sz="2000">
                        <a:latin typeface="Cambria Math"/>
                      </a:rPr>
                      <m:t>cos</m:t>
                    </m:r>
                    <m:d>
                      <m:dPr>
                        <m:ctrlPr>
                          <a:rPr lang="en-US" sz="2000" i="1">
                            <a:latin typeface="Cambria Math"/>
                          </a:rPr>
                        </m:ctrlPr>
                      </m:dPr>
                      <m:e>
                        <m:r>
                          <a:rPr lang="en-US" sz="2000" i="1">
                            <a:latin typeface="Cambria Math"/>
                          </a:rPr>
                          <m:t>𝑈</m:t>
                        </m:r>
                      </m:e>
                    </m:d>
                  </m:oMath>
                </a14:m>
                <a:r>
                  <a:rPr lang="hu-HU" sz="2000" b="0" dirty="0" smtClean="0"/>
                  <a:t> </a:t>
                </a:r>
              </a:p>
              <a:p>
                <a:pPr algn="l"/>
                <a:r>
                  <a:rPr lang="hu-HU" sz="2000" b="0" i="1" dirty="0" smtClean="0"/>
                  <a:t>y</a:t>
                </a:r>
                <a14:m>
                  <m:oMath xmlns:m="http://schemas.openxmlformats.org/officeDocument/2006/math">
                    <m:d>
                      <m:dPr>
                        <m:ctrlPr>
                          <a:rPr lang="en-US" sz="2000" i="1">
                            <a:latin typeface="Cambria Math"/>
                          </a:rPr>
                        </m:ctrlPr>
                      </m:dPr>
                      <m:e>
                        <m:r>
                          <a:rPr lang="en-US" sz="2000" i="1">
                            <a:latin typeface="Cambria Math"/>
                          </a:rPr>
                          <m:t>𝑈</m:t>
                        </m:r>
                        <m:r>
                          <a:rPr lang="en-US" sz="2000" i="1">
                            <a:latin typeface="Cambria Math"/>
                          </a:rPr>
                          <m:t>,</m:t>
                        </m:r>
                        <m:r>
                          <a:rPr lang="en-US" sz="2000" i="1">
                            <a:latin typeface="Cambria Math"/>
                          </a:rPr>
                          <m:t>𝑉</m:t>
                        </m:r>
                      </m:e>
                    </m:d>
                    <m:r>
                      <a:rPr lang="en-US" sz="2000" i="1">
                        <a:latin typeface="Cambria Math"/>
                      </a:rPr>
                      <m:t>=</m:t>
                    </m:r>
                    <m:r>
                      <a:rPr lang="en-US" sz="2000" b="0" i="1" smtClean="0">
                        <a:latin typeface="Cambria Math"/>
                      </a:rPr>
                      <m:t>𝑟</m:t>
                    </m:r>
                    <m:r>
                      <m:rPr>
                        <m:sty m:val="p"/>
                      </m:rPr>
                      <a:rPr lang="hu-HU" sz="2000" b="0" i="0" smtClean="0">
                        <a:latin typeface="Cambria Math"/>
                      </a:rPr>
                      <m:t>sin</m:t>
                    </m:r>
                    <m:d>
                      <m:dPr>
                        <m:ctrlPr>
                          <a:rPr lang="en-US" sz="2000" i="1">
                            <a:latin typeface="Cambria Math"/>
                          </a:rPr>
                        </m:ctrlPr>
                      </m:dPr>
                      <m:e>
                        <m:r>
                          <a:rPr lang="en-US" sz="2000" i="1">
                            <a:latin typeface="Cambria Math"/>
                          </a:rPr>
                          <m:t>𝑈</m:t>
                        </m:r>
                      </m:e>
                    </m:d>
                  </m:oMath>
                </a14:m>
                <a:endParaRPr lang="hu-HU" sz="2000" i="1" dirty="0" smtClean="0">
                  <a:latin typeface="Cambria Math"/>
                </a:endParaRPr>
              </a:p>
              <a:p>
                <a:pPr algn="l"/>
                <a14:m>
                  <m:oMathPara xmlns:m="http://schemas.openxmlformats.org/officeDocument/2006/math">
                    <m:oMathParaPr>
                      <m:jc m:val="left"/>
                    </m:oMathParaPr>
                    <m:oMath xmlns:m="http://schemas.openxmlformats.org/officeDocument/2006/math">
                      <m:r>
                        <a:rPr lang="en-US" sz="2000" b="0" i="1" smtClean="0">
                          <a:latin typeface="Cambria Math"/>
                        </a:rPr>
                        <m:t>𝑧</m:t>
                      </m:r>
                      <m:d>
                        <m:dPr>
                          <m:ctrlPr>
                            <a:rPr lang="en-US" sz="2000" i="1">
                              <a:latin typeface="Cambria Math"/>
                            </a:rPr>
                          </m:ctrlPr>
                        </m:dPr>
                        <m:e>
                          <m:r>
                            <a:rPr lang="en-US" sz="2000" b="0" i="1" smtClean="0">
                              <a:latin typeface="Cambria Math"/>
                            </a:rPr>
                            <m:t>𝑈</m:t>
                          </m:r>
                          <m:r>
                            <a:rPr lang="en-US" sz="2000" i="1">
                              <a:latin typeface="Cambria Math"/>
                            </a:rPr>
                            <m:t>,</m:t>
                          </m:r>
                          <m:r>
                            <a:rPr lang="en-US" sz="2000" b="0" i="1" smtClean="0">
                              <a:latin typeface="Cambria Math"/>
                            </a:rPr>
                            <m:t>𝑉</m:t>
                          </m:r>
                        </m:e>
                      </m:d>
                      <m:r>
                        <a:rPr lang="en-US" sz="2000" i="1">
                          <a:latin typeface="Cambria Math"/>
                        </a:rPr>
                        <m:t>=</m:t>
                      </m:r>
                      <m:r>
                        <a:rPr lang="en-US" sz="2000" b="0" i="1" smtClean="0">
                          <a:latin typeface="Cambria Math"/>
                        </a:rPr>
                        <m:t>𝑉</m:t>
                      </m:r>
                    </m:oMath>
                  </m:oMathPara>
                </a14:m>
                <a:endParaRPr lang="en-US" sz="2000" b="0" i="1" dirty="0" smtClean="0">
                  <a:latin typeface="Cambria Math"/>
                </a:endParaRPr>
              </a:p>
              <a:p>
                <a:pPr algn="l"/>
                <a14:m>
                  <m:oMath xmlns:m="http://schemas.openxmlformats.org/officeDocument/2006/math">
                    <m:r>
                      <a:rPr lang="hu-HU" sz="2000" b="0" i="1" smtClean="0">
                        <a:latin typeface="Cambria Math"/>
                      </a:rPr>
                      <m:t>𝑈</m:t>
                    </m:r>
                    <m:r>
                      <a:rPr lang="hu-HU" sz="2000" b="0" i="1" smtClean="0">
                        <a:latin typeface="Cambria Math"/>
                        <a:ea typeface="Cambria Math"/>
                      </a:rPr>
                      <m:t>∈</m:t>
                    </m:r>
                    <m:d>
                      <m:dPr>
                        <m:begChr m:val="["/>
                        <m:endChr m:val="]"/>
                        <m:ctrlPr>
                          <a:rPr lang="en-US" sz="2000" b="0" i="1" smtClean="0">
                            <a:latin typeface="Cambria Math"/>
                            <a:ea typeface="Cambria Math"/>
                          </a:rPr>
                        </m:ctrlPr>
                      </m:dPr>
                      <m:e>
                        <m:r>
                          <a:rPr lang="en-US" sz="2000" b="0" i="1" smtClean="0">
                            <a:latin typeface="Cambria Math"/>
                            <a:ea typeface="Cambria Math"/>
                          </a:rPr>
                          <m:t>0,2</m:t>
                        </m:r>
                        <m:r>
                          <a:rPr lang="en-US" sz="2000" b="0" i="1" smtClean="0">
                            <a:latin typeface="Cambria Math"/>
                            <a:ea typeface="Cambria Math"/>
                          </a:rPr>
                          <m:t>𝜋</m:t>
                        </m:r>
                      </m:e>
                    </m:d>
                    <m:r>
                      <a:rPr lang="en-US" sz="2000" b="0" i="1" smtClean="0">
                        <a:latin typeface="Cambria Math"/>
                        <a:ea typeface="Cambria Math"/>
                      </a:rPr>
                      <m:t>,   </m:t>
                    </m:r>
                    <m:r>
                      <a:rPr lang="en-US" sz="2000" b="0" i="1" smtClean="0">
                        <a:latin typeface="Cambria Math"/>
                        <a:ea typeface="Cambria Math"/>
                      </a:rPr>
                      <m:t>𝑉</m:t>
                    </m:r>
                  </m:oMath>
                </a14:m>
                <a:r>
                  <a:rPr lang="en-US" sz="2000" dirty="0" smtClean="0"/>
                  <a:t> </a:t>
                </a:r>
                <a14:m>
                  <m:oMath xmlns:m="http://schemas.openxmlformats.org/officeDocument/2006/math">
                    <m:r>
                      <a:rPr lang="hu-HU" sz="2000" i="1">
                        <a:latin typeface="Cambria Math"/>
                        <a:ea typeface="Cambria Math"/>
                      </a:rPr>
                      <m:t>∈</m:t>
                    </m:r>
                    <m:d>
                      <m:dPr>
                        <m:begChr m:val="["/>
                        <m:endChr m:val="]"/>
                        <m:ctrlPr>
                          <a:rPr lang="en-US" sz="2000" i="1">
                            <a:latin typeface="Cambria Math"/>
                            <a:ea typeface="Cambria Math"/>
                          </a:rPr>
                        </m:ctrlPr>
                      </m:dPr>
                      <m:e>
                        <m:r>
                          <a:rPr lang="en-US" sz="2000" b="0" i="1" smtClean="0">
                            <a:latin typeface="Cambria Math"/>
                            <a:ea typeface="Cambria Math"/>
                          </a:rPr>
                          <m:t>0,</m:t>
                        </m:r>
                        <m:r>
                          <a:rPr lang="hu-HU" sz="2000" b="0" i="1" smtClean="0">
                            <a:latin typeface="Cambria Math"/>
                            <a:ea typeface="Cambria Math"/>
                          </a:rPr>
                          <m:t>h</m:t>
                        </m:r>
                      </m:e>
                    </m:d>
                  </m:oMath>
                </a14:m>
                <a:r>
                  <a:rPr lang="en-US" sz="2000" dirty="0" smtClean="0"/>
                  <a:t>  </a:t>
                </a:r>
                <a:endParaRPr lang="en-US" sz="2000" dirty="0"/>
              </a:p>
            </p:txBody>
          </p:sp>
        </mc:Choice>
        <mc:Fallback xmlns="">
          <p:sp>
            <p:nvSpPr>
              <p:cNvPr id="6" name="Szövegdoboz 5"/>
              <p:cNvSpPr txBox="1">
                <a:spLocks noRot="1" noChangeAspect="1" noMove="1" noResize="1" noEditPoints="1" noAdjustHandles="1" noChangeArrowheads="1" noChangeShapeType="1" noTextEdit="1"/>
              </p:cNvSpPr>
              <p:nvPr/>
            </p:nvSpPr>
            <p:spPr>
              <a:xfrm>
                <a:off x="6024659" y="1753711"/>
                <a:ext cx="2773261" cy="1323439"/>
              </a:xfrm>
              <a:prstGeom prst="rect">
                <a:avLst/>
              </a:prstGeom>
              <a:blipFill>
                <a:blip r:embed="rId3"/>
                <a:stretch>
                  <a:fillRect l="-1969"/>
                </a:stretch>
              </a:blipFill>
              <a:ln>
                <a:solidFill>
                  <a:schemeClr val="tx1"/>
                </a:solidFill>
              </a:ln>
            </p:spPr>
            <p:txBody>
              <a:bodyPr/>
              <a:lstStyle/>
              <a:p>
                <a:r>
                  <a:rPr lang="hu-HU">
                    <a:noFill/>
                  </a:rPr>
                  <a:t> </a:t>
                </a:r>
              </a:p>
            </p:txBody>
          </p:sp>
        </mc:Fallback>
      </mc:AlternateContent>
      <p:cxnSp>
        <p:nvCxnSpPr>
          <p:cNvPr id="7" name="Egyenes összekötő nyíllal 6"/>
          <p:cNvCxnSpPr/>
          <p:nvPr/>
        </p:nvCxnSpPr>
        <p:spPr>
          <a:xfrm flipH="1">
            <a:off x="2595143" y="2967795"/>
            <a:ext cx="864096" cy="5178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Egyenes összekötő nyíllal 8"/>
          <p:cNvCxnSpPr/>
          <p:nvPr/>
        </p:nvCxnSpPr>
        <p:spPr>
          <a:xfrm>
            <a:off x="3448895" y="2973222"/>
            <a:ext cx="1522512" cy="107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églalap 9"/>
          <p:cNvSpPr/>
          <p:nvPr/>
        </p:nvSpPr>
        <p:spPr>
          <a:xfrm>
            <a:off x="2285444" y="3206738"/>
            <a:ext cx="298479" cy="400110"/>
          </a:xfrm>
          <a:prstGeom prst="rect">
            <a:avLst/>
          </a:prstGeom>
        </p:spPr>
        <p:txBody>
          <a:bodyPr wrap="none">
            <a:spAutoFit/>
          </a:bodyPr>
          <a:lstStyle/>
          <a:p>
            <a:r>
              <a:rPr lang="en-US" altLang="hu-HU" sz="2000" i="1" dirty="0"/>
              <a:t>x</a:t>
            </a:r>
            <a:endParaRPr lang="en-US" sz="2000" dirty="0"/>
          </a:p>
        </p:txBody>
      </p:sp>
      <p:sp>
        <p:nvSpPr>
          <p:cNvPr id="11" name="Téglalap 10"/>
          <p:cNvSpPr/>
          <p:nvPr/>
        </p:nvSpPr>
        <p:spPr>
          <a:xfrm>
            <a:off x="4733714" y="2958813"/>
            <a:ext cx="298479" cy="400110"/>
          </a:xfrm>
          <a:prstGeom prst="rect">
            <a:avLst/>
          </a:prstGeom>
        </p:spPr>
        <p:txBody>
          <a:bodyPr wrap="none">
            <a:spAutoFit/>
          </a:bodyPr>
          <a:lstStyle/>
          <a:p>
            <a:r>
              <a:rPr lang="hu-HU" sz="2000" i="1" dirty="0"/>
              <a:t>y</a:t>
            </a:r>
            <a:endParaRPr lang="en-US" sz="2000" dirty="0"/>
          </a:p>
        </p:txBody>
      </p:sp>
      <p:cxnSp>
        <p:nvCxnSpPr>
          <p:cNvPr id="15" name="Egyenes összekötő 14"/>
          <p:cNvCxnSpPr/>
          <p:nvPr/>
        </p:nvCxnSpPr>
        <p:spPr>
          <a:xfrm flipH="1" flipV="1">
            <a:off x="3459242" y="2975795"/>
            <a:ext cx="450797" cy="3295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églalap 16"/>
          <p:cNvSpPr/>
          <p:nvPr/>
        </p:nvSpPr>
        <p:spPr>
          <a:xfrm>
            <a:off x="3243215" y="2958813"/>
            <a:ext cx="370614" cy="400110"/>
          </a:xfrm>
          <a:prstGeom prst="rect">
            <a:avLst/>
          </a:prstGeom>
        </p:spPr>
        <p:txBody>
          <a:bodyPr wrap="none">
            <a:spAutoFit/>
          </a:bodyPr>
          <a:lstStyle/>
          <a:p>
            <a:r>
              <a:rPr lang="en-US" sz="2000" i="1" dirty="0" smtClean="0">
                <a:sym typeface="Symbol"/>
              </a:rPr>
              <a:t>U</a:t>
            </a:r>
            <a:endParaRPr lang="en-US" sz="2000" i="1" dirty="0"/>
          </a:p>
        </p:txBody>
      </p:sp>
      <p:cxnSp>
        <p:nvCxnSpPr>
          <p:cNvPr id="18" name="Egyenes összekötő 17"/>
          <p:cNvCxnSpPr/>
          <p:nvPr/>
        </p:nvCxnSpPr>
        <p:spPr>
          <a:xfrm flipH="1">
            <a:off x="2919179" y="3304596"/>
            <a:ext cx="1002366"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Egyenes összekötő 18"/>
          <p:cNvCxnSpPr/>
          <p:nvPr/>
        </p:nvCxnSpPr>
        <p:spPr>
          <a:xfrm flipH="1">
            <a:off x="3921546" y="2975793"/>
            <a:ext cx="501183" cy="32880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0" name="Szabadkézi sokszög 19"/>
          <p:cNvSpPr/>
          <p:nvPr/>
        </p:nvSpPr>
        <p:spPr>
          <a:xfrm>
            <a:off x="3459240" y="2239585"/>
            <a:ext cx="93785" cy="175846"/>
          </a:xfrm>
          <a:custGeom>
            <a:avLst/>
            <a:gdLst>
              <a:gd name="connsiteX0" fmla="*/ 0 w 93785"/>
              <a:gd name="connsiteY0" fmla="*/ 140676 h 234461"/>
              <a:gd name="connsiteX1" fmla="*/ 93785 w 93785"/>
              <a:gd name="connsiteY1" fmla="*/ 234461 h 234461"/>
              <a:gd name="connsiteX2" fmla="*/ 93785 w 93785"/>
              <a:gd name="connsiteY2" fmla="*/ 0 h 234461"/>
            </a:gdLst>
            <a:ahLst/>
            <a:cxnLst>
              <a:cxn ang="0">
                <a:pos x="connsiteX0" y="connsiteY0"/>
              </a:cxn>
              <a:cxn ang="0">
                <a:pos x="connsiteX1" y="connsiteY1"/>
              </a:cxn>
              <a:cxn ang="0">
                <a:pos x="connsiteX2" y="connsiteY2"/>
              </a:cxn>
            </a:cxnLst>
            <a:rect l="l" t="t" r="r" b="b"/>
            <a:pathLst>
              <a:path w="93785" h="234461">
                <a:moveTo>
                  <a:pt x="0" y="140676"/>
                </a:moveTo>
                <a:lnTo>
                  <a:pt x="93785" y="234461"/>
                </a:lnTo>
                <a:lnTo>
                  <a:pt x="9378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 name="Szabadkézi sokszög 20"/>
          <p:cNvSpPr/>
          <p:nvPr/>
        </p:nvSpPr>
        <p:spPr>
          <a:xfrm>
            <a:off x="3087657" y="3206738"/>
            <a:ext cx="187570" cy="96716"/>
          </a:xfrm>
          <a:custGeom>
            <a:avLst/>
            <a:gdLst>
              <a:gd name="connsiteX0" fmla="*/ 0 w 187570"/>
              <a:gd name="connsiteY0" fmla="*/ 0 h 128954"/>
              <a:gd name="connsiteX1" fmla="*/ 187570 w 187570"/>
              <a:gd name="connsiteY1" fmla="*/ 0 h 128954"/>
              <a:gd name="connsiteX2" fmla="*/ 46893 w 187570"/>
              <a:gd name="connsiteY2" fmla="*/ 128954 h 128954"/>
            </a:gdLst>
            <a:ahLst/>
            <a:cxnLst>
              <a:cxn ang="0">
                <a:pos x="connsiteX0" y="connsiteY0"/>
              </a:cxn>
              <a:cxn ang="0">
                <a:pos x="connsiteX1" y="connsiteY1"/>
              </a:cxn>
              <a:cxn ang="0">
                <a:pos x="connsiteX2" y="connsiteY2"/>
              </a:cxn>
            </a:cxnLst>
            <a:rect l="l" t="t" r="r" b="b"/>
            <a:pathLst>
              <a:path w="187570" h="128954">
                <a:moveTo>
                  <a:pt x="0" y="0"/>
                </a:moveTo>
                <a:lnTo>
                  <a:pt x="187570" y="0"/>
                </a:lnTo>
                <a:lnTo>
                  <a:pt x="46893" y="12895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Ellipszis 25"/>
          <p:cNvSpPr/>
          <p:nvPr/>
        </p:nvSpPr>
        <p:spPr>
          <a:xfrm>
            <a:off x="2195736" y="1563638"/>
            <a:ext cx="2536725" cy="716708"/>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9" name="Egyenes összekötő 28"/>
          <p:cNvCxnSpPr>
            <a:stCxn id="13" idx="1"/>
          </p:cNvCxnSpPr>
          <p:nvPr/>
        </p:nvCxnSpPr>
        <p:spPr>
          <a:xfrm flipH="1" flipV="1">
            <a:off x="3495244" y="2209328"/>
            <a:ext cx="377137" cy="2346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Egyenes összekötő 31"/>
          <p:cNvCxnSpPr>
            <a:stCxn id="26" idx="6"/>
            <a:endCxn id="25" idx="6"/>
          </p:cNvCxnSpPr>
          <p:nvPr/>
        </p:nvCxnSpPr>
        <p:spPr>
          <a:xfrm>
            <a:off x="4732461" y="1921992"/>
            <a:ext cx="11335" cy="1064363"/>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Egyenes összekötő 32"/>
          <p:cNvCxnSpPr/>
          <p:nvPr/>
        </p:nvCxnSpPr>
        <p:spPr>
          <a:xfrm>
            <a:off x="2190068" y="1952397"/>
            <a:ext cx="11335" cy="1064363"/>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 name="Téglalap 2"/>
          <p:cNvSpPr/>
          <p:nvPr/>
        </p:nvSpPr>
        <p:spPr>
          <a:xfrm>
            <a:off x="2207071" y="2443968"/>
            <a:ext cx="2536725" cy="514845"/>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8" name="Egyenes összekötő nyíllal 7"/>
          <p:cNvCxnSpPr/>
          <p:nvPr/>
        </p:nvCxnSpPr>
        <p:spPr>
          <a:xfrm flipH="1" flipV="1">
            <a:off x="3448895" y="1617644"/>
            <a:ext cx="10344" cy="13581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Egyenes összekötő nyíllal 26"/>
          <p:cNvCxnSpPr/>
          <p:nvPr/>
        </p:nvCxnSpPr>
        <p:spPr>
          <a:xfrm flipV="1">
            <a:off x="3452873" y="2209328"/>
            <a:ext cx="11225" cy="758466"/>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3" name="Ellipszis 12"/>
          <p:cNvSpPr/>
          <p:nvPr/>
        </p:nvSpPr>
        <p:spPr>
          <a:xfrm>
            <a:off x="3856781" y="2427734"/>
            <a:ext cx="106514" cy="1108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4" name="Egyenes összekötő 13"/>
          <p:cNvCxnSpPr/>
          <p:nvPr/>
        </p:nvCxnSpPr>
        <p:spPr>
          <a:xfrm flipV="1">
            <a:off x="3910038" y="2535747"/>
            <a:ext cx="0" cy="74497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Egyenes összekötő nyíllal 30"/>
          <p:cNvCxnSpPr/>
          <p:nvPr/>
        </p:nvCxnSpPr>
        <p:spPr>
          <a:xfrm flipV="1">
            <a:off x="1681254" y="2751030"/>
            <a:ext cx="1739108" cy="3891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églalap 27"/>
          <p:cNvSpPr/>
          <p:nvPr/>
        </p:nvSpPr>
        <p:spPr>
          <a:xfrm>
            <a:off x="3482181" y="1575743"/>
            <a:ext cx="284052" cy="400110"/>
          </a:xfrm>
          <a:prstGeom prst="rect">
            <a:avLst/>
          </a:prstGeom>
        </p:spPr>
        <p:txBody>
          <a:bodyPr wrap="none">
            <a:spAutoFit/>
          </a:bodyPr>
          <a:lstStyle/>
          <a:p>
            <a:r>
              <a:rPr lang="hu-HU" sz="2000" i="1" dirty="0"/>
              <a:t>z</a:t>
            </a:r>
            <a:endParaRPr lang="en-US" sz="2000" dirty="0"/>
          </a:p>
        </p:txBody>
      </p:sp>
      <mc:AlternateContent xmlns:mc="http://schemas.openxmlformats.org/markup-compatibility/2006" xmlns:a14="http://schemas.microsoft.com/office/drawing/2010/main">
        <mc:Choice Requires="a14">
          <p:sp>
            <p:nvSpPr>
              <p:cNvPr id="2" name="Téglalap 1"/>
              <p:cNvSpPr/>
              <p:nvPr/>
            </p:nvSpPr>
            <p:spPr>
              <a:xfrm>
                <a:off x="2550808" y="3705392"/>
                <a:ext cx="357783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2000" b="1" i="1" smtClean="0">
                          <a:solidFill>
                            <a:schemeClr val="tx1"/>
                          </a:solidFill>
                          <a:latin typeface="Cambria Math"/>
                        </a:rPr>
                        <m:t>𝒃</m:t>
                      </m:r>
                      <m:d>
                        <m:dPr>
                          <m:ctrlPr>
                            <a:rPr lang="en-US" altLang="en-US" sz="2000" b="1" i="1" smtClean="0">
                              <a:solidFill>
                                <a:schemeClr val="tx1"/>
                              </a:solidFill>
                              <a:latin typeface="Cambria Math"/>
                            </a:rPr>
                          </m:ctrlPr>
                        </m:dPr>
                        <m:e>
                          <m:r>
                            <a:rPr lang="en-US" altLang="en-US" sz="2000" b="0" i="1" smtClean="0">
                              <a:solidFill>
                                <a:schemeClr val="tx1"/>
                              </a:solidFill>
                              <a:latin typeface="Cambria Math"/>
                            </a:rPr>
                            <m:t>𝑈</m:t>
                          </m:r>
                        </m:e>
                      </m:d>
                      <m:r>
                        <a:rPr lang="en-US" altLang="en-US" sz="2000" b="0" i="1" smtClean="0">
                          <a:solidFill>
                            <a:schemeClr val="tx1"/>
                          </a:solidFill>
                          <a:latin typeface="Cambria Math"/>
                        </a:rPr>
                        <m:t>=(</m:t>
                      </m:r>
                      <m:r>
                        <a:rPr lang="en-US" altLang="en-US" sz="2000" b="0" i="1" smtClean="0">
                          <a:solidFill>
                            <a:schemeClr val="tx1"/>
                          </a:solidFill>
                          <a:latin typeface="Cambria Math"/>
                        </a:rPr>
                        <m:t>𝑟</m:t>
                      </m:r>
                      <m:func>
                        <m:funcPr>
                          <m:ctrlPr>
                            <a:rPr lang="en-US" altLang="en-US" sz="2000" b="0" i="1" smtClean="0">
                              <a:solidFill>
                                <a:schemeClr val="tx1"/>
                              </a:solidFill>
                              <a:latin typeface="Cambria Math"/>
                            </a:rPr>
                          </m:ctrlPr>
                        </m:funcPr>
                        <m:fName>
                          <m:r>
                            <m:rPr>
                              <m:sty m:val="p"/>
                            </m:rPr>
                            <a:rPr lang="en-US" altLang="en-US" sz="2000" b="0" i="0" smtClean="0">
                              <a:solidFill>
                                <a:schemeClr val="tx1"/>
                              </a:solidFill>
                              <a:latin typeface="Cambria Math"/>
                            </a:rPr>
                            <m:t>cos</m:t>
                          </m:r>
                        </m:fName>
                        <m:e>
                          <m:d>
                            <m:dPr>
                              <m:ctrlPr>
                                <a:rPr lang="en-US" altLang="en-US" sz="2000" b="0" i="1" smtClean="0">
                                  <a:solidFill>
                                    <a:schemeClr val="tx1"/>
                                  </a:solidFill>
                                  <a:latin typeface="Cambria Math"/>
                                </a:rPr>
                              </m:ctrlPr>
                            </m:dPr>
                            <m:e>
                              <m:r>
                                <a:rPr lang="en-US" altLang="en-US" sz="2000" b="0" i="1" smtClean="0">
                                  <a:solidFill>
                                    <a:schemeClr val="tx1"/>
                                  </a:solidFill>
                                  <a:latin typeface="Cambria Math"/>
                                </a:rPr>
                                <m:t>𝑈</m:t>
                              </m:r>
                            </m:e>
                          </m:d>
                        </m:e>
                      </m:func>
                      <m:r>
                        <a:rPr lang="en-US" altLang="en-US" sz="2000" b="0" i="1" smtClean="0">
                          <a:solidFill>
                            <a:schemeClr val="tx1"/>
                          </a:solidFill>
                          <a:latin typeface="Cambria Math"/>
                        </a:rPr>
                        <m:t>,</m:t>
                      </m:r>
                      <m:r>
                        <a:rPr lang="en-US" altLang="en-US" sz="2000" b="0" i="1" smtClean="0">
                          <a:solidFill>
                            <a:schemeClr val="tx1"/>
                          </a:solidFill>
                          <a:latin typeface="Cambria Math"/>
                        </a:rPr>
                        <m:t>𝑟</m:t>
                      </m:r>
                      <m:func>
                        <m:funcPr>
                          <m:ctrlPr>
                            <a:rPr lang="en-US" altLang="en-US" sz="2000" b="0" i="1" smtClean="0">
                              <a:solidFill>
                                <a:schemeClr val="tx1"/>
                              </a:solidFill>
                              <a:latin typeface="Cambria Math"/>
                            </a:rPr>
                          </m:ctrlPr>
                        </m:funcPr>
                        <m:fName>
                          <m:r>
                            <m:rPr>
                              <m:sty m:val="p"/>
                            </m:rPr>
                            <a:rPr lang="en-US" altLang="en-US" sz="2000" b="0" i="0" smtClean="0">
                              <a:solidFill>
                                <a:schemeClr val="tx1"/>
                              </a:solidFill>
                              <a:latin typeface="Cambria Math"/>
                            </a:rPr>
                            <m:t>sin</m:t>
                          </m:r>
                        </m:fName>
                        <m:e>
                          <m:d>
                            <m:dPr>
                              <m:ctrlPr>
                                <a:rPr lang="en-US" altLang="en-US" sz="2000" b="0" i="1" smtClean="0">
                                  <a:solidFill>
                                    <a:schemeClr val="tx1"/>
                                  </a:solidFill>
                                  <a:latin typeface="Cambria Math"/>
                                </a:rPr>
                              </m:ctrlPr>
                            </m:dPr>
                            <m:e>
                              <m:r>
                                <a:rPr lang="en-US" altLang="en-US" sz="2000" b="0" i="1" smtClean="0">
                                  <a:solidFill>
                                    <a:schemeClr val="tx1"/>
                                  </a:solidFill>
                                  <a:latin typeface="Cambria Math"/>
                                </a:rPr>
                                <m:t>𝑈</m:t>
                              </m:r>
                            </m:e>
                          </m:d>
                        </m:e>
                      </m:func>
                      <m:r>
                        <a:rPr lang="en-US" altLang="en-US" sz="2000" b="0" i="1" smtClean="0">
                          <a:solidFill>
                            <a:schemeClr val="tx1"/>
                          </a:solidFill>
                          <a:latin typeface="Cambria Math"/>
                        </a:rPr>
                        <m:t>,0)</m:t>
                      </m:r>
                    </m:oMath>
                  </m:oMathPara>
                </a14:m>
                <a:endParaRPr lang="en-US" sz="2000" dirty="0">
                  <a:solidFill>
                    <a:schemeClr val="tx1"/>
                  </a:solidFill>
                </a:endParaRPr>
              </a:p>
            </p:txBody>
          </p:sp>
        </mc:Choice>
        <mc:Fallback xmlns="">
          <p:sp>
            <p:nvSpPr>
              <p:cNvPr id="2" name="Téglalap 1"/>
              <p:cNvSpPr>
                <a:spLocks noRot="1" noChangeAspect="1" noMove="1" noResize="1" noEditPoints="1" noAdjustHandles="1" noChangeArrowheads="1" noChangeShapeType="1" noTextEdit="1"/>
              </p:cNvSpPr>
              <p:nvPr/>
            </p:nvSpPr>
            <p:spPr>
              <a:xfrm>
                <a:off x="2550808" y="3705392"/>
                <a:ext cx="3577838" cy="400110"/>
              </a:xfrm>
              <a:prstGeom prst="rect">
                <a:avLst/>
              </a:prstGeom>
              <a:blipFill>
                <a:blip r:embed="rId4"/>
                <a:stretch>
                  <a:fillRect b="-16923"/>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4" name="Téglalap 33"/>
              <p:cNvSpPr/>
              <p:nvPr/>
            </p:nvSpPr>
            <p:spPr>
              <a:xfrm>
                <a:off x="309385" y="3112702"/>
                <a:ext cx="194989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2000" b="1" i="1" smtClean="0">
                          <a:solidFill>
                            <a:schemeClr val="tx1"/>
                          </a:solidFill>
                          <a:latin typeface="Cambria Math"/>
                        </a:rPr>
                        <m:t>𝒔</m:t>
                      </m:r>
                      <m:d>
                        <m:dPr>
                          <m:ctrlPr>
                            <a:rPr lang="en-US" altLang="en-US" sz="2000" b="1" i="1" smtClean="0">
                              <a:solidFill>
                                <a:schemeClr val="tx1"/>
                              </a:solidFill>
                              <a:latin typeface="Cambria Math"/>
                            </a:rPr>
                          </m:ctrlPr>
                        </m:dPr>
                        <m:e>
                          <m:r>
                            <a:rPr lang="en-US" altLang="en-US" sz="2000" b="0" i="1" smtClean="0">
                              <a:solidFill>
                                <a:schemeClr val="tx1"/>
                              </a:solidFill>
                              <a:latin typeface="Cambria Math"/>
                            </a:rPr>
                            <m:t>𝑉</m:t>
                          </m:r>
                        </m:e>
                      </m:d>
                      <m:r>
                        <a:rPr lang="en-US" altLang="en-US" sz="2000" b="0" i="1" smtClean="0">
                          <a:solidFill>
                            <a:schemeClr val="tx1"/>
                          </a:solidFill>
                          <a:latin typeface="Cambria Math"/>
                        </a:rPr>
                        <m:t>=(0, 0, </m:t>
                      </m:r>
                      <m:r>
                        <a:rPr lang="en-US" altLang="en-US" sz="2000" b="0" i="1" smtClean="0">
                          <a:solidFill>
                            <a:schemeClr val="tx1"/>
                          </a:solidFill>
                          <a:latin typeface="Cambria Math"/>
                        </a:rPr>
                        <m:t>𝑉</m:t>
                      </m:r>
                      <m:r>
                        <a:rPr lang="en-US" altLang="en-US" sz="2000" b="0" i="1" smtClean="0">
                          <a:solidFill>
                            <a:schemeClr val="tx1"/>
                          </a:solidFill>
                          <a:latin typeface="Cambria Math"/>
                        </a:rPr>
                        <m:t>)</m:t>
                      </m:r>
                    </m:oMath>
                  </m:oMathPara>
                </a14:m>
                <a:endParaRPr lang="en-US" sz="2000" dirty="0">
                  <a:solidFill>
                    <a:schemeClr val="tx1"/>
                  </a:solidFill>
                </a:endParaRPr>
              </a:p>
            </p:txBody>
          </p:sp>
        </mc:Choice>
        <mc:Fallback xmlns="">
          <p:sp>
            <p:nvSpPr>
              <p:cNvPr id="34" name="Téglalap 33"/>
              <p:cNvSpPr>
                <a:spLocks noRot="1" noChangeAspect="1" noMove="1" noResize="1" noEditPoints="1" noAdjustHandles="1" noChangeArrowheads="1" noChangeShapeType="1" noTextEdit="1"/>
              </p:cNvSpPr>
              <p:nvPr/>
            </p:nvSpPr>
            <p:spPr>
              <a:xfrm>
                <a:off x="309385" y="3112702"/>
                <a:ext cx="1949893" cy="400110"/>
              </a:xfrm>
              <a:prstGeom prst="rect">
                <a:avLst/>
              </a:prstGeom>
              <a:blipFill>
                <a:blip r:embed="rId5"/>
                <a:stretch>
                  <a:fillRect b="-16923"/>
                </a:stretch>
              </a:blipFill>
            </p:spPr>
            <p:txBody>
              <a:bodyPr/>
              <a:lstStyle/>
              <a:p>
                <a:r>
                  <a:rPr lang="hu-HU">
                    <a:noFill/>
                  </a:rPr>
                  <a:t> </a:t>
                </a:r>
              </a:p>
            </p:txBody>
          </p:sp>
        </mc:Fallback>
      </mc:AlternateContent>
    </p:spTree>
    <p:extLst>
      <p:ext uri="{BB962C8B-B14F-4D97-AF65-F5344CB8AC3E}">
        <p14:creationId xmlns:p14="http://schemas.microsoft.com/office/powerpoint/2010/main" val="150964174"/>
      </p:ext>
    </p:extLst>
  </p:cSld>
  <p:clrMapOvr>
    <a:masterClrMapping/>
  </p:clrMapOvr>
  <p:transition>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zabadkézi sokszög 25"/>
          <p:cNvSpPr/>
          <p:nvPr/>
        </p:nvSpPr>
        <p:spPr>
          <a:xfrm>
            <a:off x="3209047" y="1783174"/>
            <a:ext cx="413140" cy="1817315"/>
          </a:xfrm>
          <a:custGeom>
            <a:avLst/>
            <a:gdLst>
              <a:gd name="connsiteX0" fmla="*/ 434448 w 468738"/>
              <a:gd name="connsiteY0" fmla="*/ 0 h 1394460"/>
              <a:gd name="connsiteX1" fmla="*/ 108 w 468738"/>
              <a:gd name="connsiteY1" fmla="*/ 742950 h 1394460"/>
              <a:gd name="connsiteX2" fmla="*/ 468738 w 468738"/>
              <a:gd name="connsiteY2" fmla="*/ 1394460 h 1394460"/>
              <a:gd name="connsiteX0" fmla="*/ 434448 w 468738"/>
              <a:gd name="connsiteY0" fmla="*/ 0 h 1360170"/>
              <a:gd name="connsiteX1" fmla="*/ 108 w 468738"/>
              <a:gd name="connsiteY1" fmla="*/ 742950 h 1360170"/>
              <a:gd name="connsiteX2" fmla="*/ 468738 w 468738"/>
              <a:gd name="connsiteY2" fmla="*/ 1360170 h 1360170"/>
              <a:gd name="connsiteX0" fmla="*/ 826266 w 826266"/>
              <a:gd name="connsiteY0" fmla="*/ 0 h 1798170"/>
              <a:gd name="connsiteX1" fmla="*/ 40 w 826266"/>
              <a:gd name="connsiteY1" fmla="*/ 1180950 h 1798170"/>
              <a:gd name="connsiteX2" fmla="*/ 468670 w 826266"/>
              <a:gd name="connsiteY2" fmla="*/ 1798170 h 1798170"/>
              <a:gd name="connsiteX0" fmla="*/ 826272 w 826272"/>
              <a:gd name="connsiteY0" fmla="*/ 0 h 1798170"/>
              <a:gd name="connsiteX1" fmla="*/ 46 w 826272"/>
              <a:gd name="connsiteY1" fmla="*/ 1180950 h 1798170"/>
              <a:gd name="connsiteX2" fmla="*/ 468676 w 826272"/>
              <a:gd name="connsiteY2" fmla="*/ 1798170 h 1798170"/>
              <a:gd name="connsiteX0" fmla="*/ 826272 w 826272"/>
              <a:gd name="connsiteY0" fmla="*/ 0 h 2106392"/>
              <a:gd name="connsiteX1" fmla="*/ 46 w 826272"/>
              <a:gd name="connsiteY1" fmla="*/ 1180950 h 2106392"/>
              <a:gd name="connsiteX2" fmla="*/ 823238 w 826272"/>
              <a:gd name="connsiteY2" fmla="*/ 2106392 h 2106392"/>
              <a:gd name="connsiteX0" fmla="*/ 826272 w 826272"/>
              <a:gd name="connsiteY0" fmla="*/ 0 h 2106392"/>
              <a:gd name="connsiteX1" fmla="*/ 46 w 826272"/>
              <a:gd name="connsiteY1" fmla="*/ 1180950 h 2106392"/>
              <a:gd name="connsiteX2" fmla="*/ 823238 w 826272"/>
              <a:gd name="connsiteY2" fmla="*/ 2106392 h 2106392"/>
              <a:gd name="connsiteX0" fmla="*/ 826280 w 826280"/>
              <a:gd name="connsiteY0" fmla="*/ 0 h 2106392"/>
              <a:gd name="connsiteX1" fmla="*/ 54 w 826280"/>
              <a:gd name="connsiteY1" fmla="*/ 1180950 h 2106392"/>
              <a:gd name="connsiteX2" fmla="*/ 823246 w 826280"/>
              <a:gd name="connsiteY2" fmla="*/ 2106392 h 2106392"/>
            </a:gdLst>
            <a:ahLst/>
            <a:cxnLst>
              <a:cxn ang="0">
                <a:pos x="connsiteX0" y="connsiteY0"/>
              </a:cxn>
              <a:cxn ang="0">
                <a:pos x="connsiteX1" y="connsiteY1"/>
              </a:cxn>
              <a:cxn ang="0">
                <a:pos x="connsiteX2" y="connsiteY2"/>
              </a:cxn>
            </a:cxnLst>
            <a:rect l="l" t="t" r="r" b="b"/>
            <a:pathLst>
              <a:path w="826280" h="2106392">
                <a:moveTo>
                  <a:pt x="826280" y="0"/>
                </a:moveTo>
                <a:cubicBezTo>
                  <a:pt x="438302" y="230937"/>
                  <a:pt x="-5661" y="954255"/>
                  <a:pt x="54" y="1180950"/>
                </a:cubicBezTo>
                <a:cubicBezTo>
                  <a:pt x="5769" y="1407645"/>
                  <a:pt x="573128" y="1904953"/>
                  <a:pt x="823246" y="2106392"/>
                </a:cubicBezTo>
              </a:path>
            </a:pathLst>
          </a:cu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 name="Cím 1"/>
          <p:cNvSpPr>
            <a:spLocks noGrp="1"/>
          </p:cNvSpPr>
          <p:nvPr>
            <p:ph type="title"/>
          </p:nvPr>
        </p:nvSpPr>
        <p:spPr>
          <a:xfrm>
            <a:off x="467544" y="291300"/>
            <a:ext cx="8136904" cy="857250"/>
          </a:xfrm>
        </p:spPr>
        <p:txBody>
          <a:bodyPr>
            <a:normAutofit/>
          </a:bodyPr>
          <a:lstStyle/>
          <a:p>
            <a:r>
              <a:rPr lang="en-US" dirty="0" smtClean="0">
                <a:solidFill>
                  <a:srgbClr val="FF0000"/>
                </a:solidFill>
              </a:rPr>
              <a:t>(</a:t>
            </a:r>
            <a:r>
              <a:rPr lang="en-US" dirty="0" err="1" smtClean="0">
                <a:solidFill>
                  <a:srgbClr val="FF0000"/>
                </a:solidFill>
              </a:rPr>
              <a:t>egyk</a:t>
            </a:r>
            <a:r>
              <a:rPr lang="hu-HU" dirty="0" err="1" smtClean="0">
                <a:solidFill>
                  <a:srgbClr val="FF0000"/>
                </a:solidFill>
              </a:rPr>
              <a:t>öpenyű</a:t>
            </a:r>
            <a:r>
              <a:rPr lang="hu-HU" dirty="0" smtClean="0">
                <a:solidFill>
                  <a:srgbClr val="FF0000"/>
                </a:solidFill>
              </a:rPr>
              <a:t>) H</a:t>
            </a:r>
            <a:r>
              <a:rPr lang="en-US" dirty="0" err="1" smtClean="0">
                <a:solidFill>
                  <a:srgbClr val="FF0000"/>
                </a:solidFill>
              </a:rPr>
              <a:t>iperboloid</a:t>
            </a:r>
            <a:endParaRPr lang="en-US" dirty="0">
              <a:solidFill>
                <a:srgbClr val="FF0000"/>
              </a:solidFill>
            </a:endParaRPr>
          </a:p>
        </p:txBody>
      </p:sp>
      <mc:AlternateContent xmlns:mc="http://schemas.openxmlformats.org/markup-compatibility/2006" xmlns:a14="http://schemas.microsoft.com/office/drawing/2010/main">
        <mc:Choice Requires="a14">
          <p:sp>
            <p:nvSpPr>
              <p:cNvPr id="5" name="Szövegdoboz 4"/>
              <p:cNvSpPr txBox="1"/>
              <p:nvPr/>
            </p:nvSpPr>
            <p:spPr>
              <a:xfrm>
                <a:off x="5436096" y="2014315"/>
                <a:ext cx="3451212" cy="1323439"/>
              </a:xfrm>
              <a:prstGeom prst="rect">
                <a:avLst/>
              </a:prstGeom>
              <a:solidFill>
                <a:schemeClr val="bg2"/>
              </a:solidFill>
              <a:ln>
                <a:solidFill>
                  <a:schemeClr val="tx1"/>
                </a:solidFill>
              </a:ln>
            </p:spPr>
            <p:txBody>
              <a:bodyPr wrap="square" rtlCol="0">
                <a:spAutoFit/>
              </a:bodyPr>
              <a:lstStyle/>
              <a:p>
                <a:pPr algn="l"/>
                <a14:m>
                  <m:oMathPara xmlns:m="http://schemas.openxmlformats.org/officeDocument/2006/math">
                    <m:oMathParaPr>
                      <m:jc m:val="left"/>
                    </m:oMathParaPr>
                    <m:oMath xmlns:m="http://schemas.openxmlformats.org/officeDocument/2006/math">
                      <m:r>
                        <a:rPr lang="en-US" sz="2000" b="0" i="1" smtClean="0">
                          <a:latin typeface="Cambria Math"/>
                        </a:rPr>
                        <m:t>𝑥</m:t>
                      </m:r>
                      <m:d>
                        <m:dPr>
                          <m:ctrlPr>
                            <a:rPr lang="en-US" sz="2000" b="0" i="1" smtClean="0">
                              <a:latin typeface="Cambria Math"/>
                            </a:rPr>
                          </m:ctrlPr>
                        </m:dPr>
                        <m:e>
                          <m:r>
                            <a:rPr lang="en-US" sz="2000" b="0" i="1" smtClean="0">
                              <a:latin typeface="Cambria Math"/>
                            </a:rPr>
                            <m:t>𝑈</m:t>
                          </m:r>
                          <m:r>
                            <a:rPr lang="en-US" sz="2000" b="0" i="1" smtClean="0">
                              <a:latin typeface="Cambria Math"/>
                            </a:rPr>
                            <m:t>,</m:t>
                          </m:r>
                          <m:r>
                            <a:rPr lang="en-US" sz="2000" b="0" i="1" smtClean="0">
                              <a:latin typeface="Cambria Math"/>
                            </a:rPr>
                            <m:t>𝑉</m:t>
                          </m:r>
                        </m:e>
                      </m:d>
                      <m:r>
                        <a:rPr lang="en-US" sz="2000" b="0" i="1" smtClean="0">
                          <a:latin typeface="Cambria Math"/>
                        </a:rPr>
                        <m:t>=</m:t>
                      </m:r>
                      <m:r>
                        <m:rPr>
                          <m:sty m:val="p"/>
                        </m:rPr>
                        <a:rPr lang="hu-HU" sz="2000" b="0" i="0" smtClean="0">
                          <a:latin typeface="Cambria Math"/>
                        </a:rPr>
                        <m:t>cosh</m:t>
                      </m:r>
                      <m:r>
                        <a:rPr lang="hu-HU" sz="2000" b="0" i="1" smtClean="0">
                          <a:latin typeface="Cambria Math"/>
                        </a:rPr>
                        <m:t>⁡(</m:t>
                      </m:r>
                      <m:r>
                        <a:rPr lang="en-US" sz="2000" b="0" i="1" smtClean="0">
                          <a:latin typeface="Cambria Math"/>
                        </a:rPr>
                        <m:t>𝑈</m:t>
                      </m:r>
                      <m:r>
                        <a:rPr lang="hu-HU" sz="2000" b="0" i="1" smtClean="0">
                          <a:latin typeface="Cambria Math"/>
                        </a:rPr>
                        <m:t>)</m:t>
                      </m:r>
                      <m:r>
                        <m:rPr>
                          <m:sty m:val="p"/>
                        </m:rPr>
                        <a:rPr lang="en-US" sz="2000">
                          <a:latin typeface="Cambria Math"/>
                        </a:rPr>
                        <m:t>cos</m:t>
                      </m:r>
                      <m:d>
                        <m:dPr>
                          <m:ctrlPr>
                            <a:rPr lang="en-US" sz="2000" i="1">
                              <a:latin typeface="Cambria Math"/>
                            </a:rPr>
                          </m:ctrlPr>
                        </m:dPr>
                        <m:e>
                          <m:r>
                            <a:rPr lang="en-US" sz="2000" b="0" i="1" smtClean="0">
                              <a:latin typeface="Cambria Math"/>
                            </a:rPr>
                            <m:t>𝑉</m:t>
                          </m:r>
                        </m:e>
                      </m:d>
                    </m:oMath>
                  </m:oMathPara>
                </a14:m>
                <a:endParaRPr lang="hu-HU" sz="2000" b="0" dirty="0" smtClean="0"/>
              </a:p>
              <a:p>
                <a:pPr algn="l"/>
                <a:r>
                  <a:rPr lang="hu-HU" sz="2000" b="0" i="1" dirty="0" smtClean="0"/>
                  <a:t>y</a:t>
                </a:r>
                <a14:m>
                  <m:oMath xmlns:m="http://schemas.openxmlformats.org/officeDocument/2006/math">
                    <m:d>
                      <m:dPr>
                        <m:ctrlPr>
                          <a:rPr lang="en-US" sz="2000" i="1">
                            <a:latin typeface="Cambria Math"/>
                          </a:rPr>
                        </m:ctrlPr>
                      </m:dPr>
                      <m:e>
                        <m:r>
                          <a:rPr lang="en-US" sz="2000" i="1">
                            <a:latin typeface="Cambria Math"/>
                          </a:rPr>
                          <m:t>𝑈</m:t>
                        </m:r>
                        <m:r>
                          <a:rPr lang="en-US" sz="2000" i="1">
                            <a:latin typeface="Cambria Math"/>
                          </a:rPr>
                          <m:t>,</m:t>
                        </m:r>
                        <m:r>
                          <a:rPr lang="en-US" sz="2000" i="1">
                            <a:latin typeface="Cambria Math"/>
                          </a:rPr>
                          <m:t>𝑉</m:t>
                        </m:r>
                      </m:e>
                    </m:d>
                    <m:r>
                      <a:rPr lang="en-US" sz="2000" i="1">
                        <a:latin typeface="Cambria Math"/>
                      </a:rPr>
                      <m:t>=</m:t>
                    </m:r>
                    <m:r>
                      <m:rPr>
                        <m:sty m:val="p"/>
                      </m:rPr>
                      <a:rPr lang="hu-HU" sz="2000">
                        <a:latin typeface="Cambria Math"/>
                      </a:rPr>
                      <m:t>cosh</m:t>
                    </m:r>
                    <m:r>
                      <a:rPr lang="hu-HU" sz="2000" i="1">
                        <a:latin typeface="Cambria Math"/>
                      </a:rPr>
                      <m:t>⁡(</m:t>
                    </m:r>
                    <m:r>
                      <a:rPr lang="en-US" sz="2000" b="0" i="1" smtClean="0">
                        <a:latin typeface="Cambria Math"/>
                      </a:rPr>
                      <m:t>𝑈</m:t>
                    </m:r>
                    <m:r>
                      <a:rPr lang="hu-HU" sz="2000" i="1">
                        <a:latin typeface="Cambria Math"/>
                      </a:rPr>
                      <m:t>)</m:t>
                    </m:r>
                    <m:r>
                      <m:rPr>
                        <m:sty m:val="p"/>
                      </m:rPr>
                      <a:rPr lang="hu-HU" sz="2000">
                        <a:latin typeface="Cambria Math"/>
                      </a:rPr>
                      <m:t>sin</m:t>
                    </m:r>
                    <m:d>
                      <m:dPr>
                        <m:ctrlPr>
                          <a:rPr lang="en-US" sz="2000" i="1">
                            <a:latin typeface="Cambria Math"/>
                          </a:rPr>
                        </m:ctrlPr>
                      </m:dPr>
                      <m:e>
                        <m:r>
                          <a:rPr lang="en-US" sz="2000" b="0" i="1" smtClean="0">
                            <a:latin typeface="Cambria Math"/>
                          </a:rPr>
                          <m:t>𝑉</m:t>
                        </m:r>
                      </m:e>
                    </m:d>
                  </m:oMath>
                </a14:m>
                <a:endParaRPr lang="hu-HU" sz="2000" i="1" dirty="0" smtClean="0">
                  <a:latin typeface="Cambria Math"/>
                </a:endParaRPr>
              </a:p>
              <a:p>
                <a:pPr algn="l"/>
                <a14:m>
                  <m:oMathPara xmlns:m="http://schemas.openxmlformats.org/officeDocument/2006/math">
                    <m:oMathParaPr>
                      <m:jc m:val="left"/>
                    </m:oMathParaPr>
                    <m:oMath xmlns:m="http://schemas.openxmlformats.org/officeDocument/2006/math">
                      <m:r>
                        <a:rPr lang="en-US" sz="2000" b="0" i="1" smtClean="0">
                          <a:latin typeface="Cambria Math"/>
                        </a:rPr>
                        <m:t>𝑧</m:t>
                      </m:r>
                      <m:d>
                        <m:dPr>
                          <m:ctrlPr>
                            <a:rPr lang="en-US" sz="2000" i="1">
                              <a:latin typeface="Cambria Math"/>
                            </a:rPr>
                          </m:ctrlPr>
                        </m:dPr>
                        <m:e>
                          <m:r>
                            <a:rPr lang="en-US" sz="2000" b="0" i="1" smtClean="0">
                              <a:latin typeface="Cambria Math"/>
                            </a:rPr>
                            <m:t>𝑈</m:t>
                          </m:r>
                          <m:r>
                            <a:rPr lang="en-US" sz="2000" i="1">
                              <a:latin typeface="Cambria Math"/>
                            </a:rPr>
                            <m:t>,</m:t>
                          </m:r>
                          <m:r>
                            <a:rPr lang="en-US" sz="2000" b="0" i="1" smtClean="0">
                              <a:latin typeface="Cambria Math"/>
                            </a:rPr>
                            <m:t>𝑉</m:t>
                          </m:r>
                        </m:e>
                      </m:d>
                      <m:r>
                        <a:rPr lang="en-US" sz="2000" i="1">
                          <a:latin typeface="Cambria Math"/>
                        </a:rPr>
                        <m:t>=</m:t>
                      </m:r>
                      <m:r>
                        <m:rPr>
                          <m:sty m:val="p"/>
                        </m:rPr>
                        <a:rPr lang="en-US" sz="2000" b="0" i="0" smtClean="0">
                          <a:latin typeface="Cambria Math"/>
                        </a:rPr>
                        <m:t>sin</m:t>
                      </m:r>
                      <m:r>
                        <m:rPr>
                          <m:sty m:val="p"/>
                        </m:rPr>
                        <a:rPr lang="hu-HU" sz="2000">
                          <a:latin typeface="Cambria Math"/>
                        </a:rPr>
                        <m:t>h</m:t>
                      </m:r>
                      <m:r>
                        <a:rPr lang="hu-HU" sz="2000" i="1">
                          <a:latin typeface="Cambria Math"/>
                        </a:rPr>
                        <m:t>⁡(</m:t>
                      </m:r>
                      <m:r>
                        <a:rPr lang="en-US" sz="2000" b="0" i="1" smtClean="0">
                          <a:latin typeface="Cambria Math"/>
                        </a:rPr>
                        <m:t>𝑈</m:t>
                      </m:r>
                      <m:r>
                        <a:rPr lang="hu-HU" sz="2000" i="1">
                          <a:latin typeface="Cambria Math"/>
                        </a:rPr>
                        <m:t>)</m:t>
                      </m:r>
                    </m:oMath>
                  </m:oMathPara>
                </a14:m>
                <a:endParaRPr lang="en-US" sz="2000" b="0" i="1" dirty="0" smtClean="0">
                  <a:latin typeface="Cambria Math"/>
                </a:endParaRPr>
              </a:p>
              <a:p>
                <a:pPr algn="l"/>
                <a14:m>
                  <m:oMath xmlns:m="http://schemas.openxmlformats.org/officeDocument/2006/math">
                    <m:r>
                      <a:rPr lang="en-US" sz="2000" b="0" i="1" smtClean="0">
                        <a:latin typeface="Cambria Math"/>
                      </a:rPr>
                      <m:t>𝑉</m:t>
                    </m:r>
                    <m:r>
                      <a:rPr lang="hu-HU" sz="2000" b="0" i="1" smtClean="0">
                        <a:latin typeface="Cambria Math"/>
                        <a:ea typeface="Cambria Math"/>
                      </a:rPr>
                      <m:t>∈</m:t>
                    </m:r>
                    <m:d>
                      <m:dPr>
                        <m:begChr m:val="["/>
                        <m:endChr m:val="]"/>
                        <m:ctrlPr>
                          <a:rPr lang="en-US" sz="2000" b="0" i="1" smtClean="0">
                            <a:latin typeface="Cambria Math"/>
                            <a:ea typeface="Cambria Math"/>
                          </a:rPr>
                        </m:ctrlPr>
                      </m:dPr>
                      <m:e>
                        <m:r>
                          <a:rPr lang="en-US" sz="2000" b="0" i="1" smtClean="0">
                            <a:latin typeface="Cambria Math"/>
                            <a:ea typeface="Cambria Math"/>
                          </a:rPr>
                          <m:t>0,2</m:t>
                        </m:r>
                        <m:r>
                          <a:rPr lang="en-US" sz="2000" b="0" i="1" smtClean="0">
                            <a:latin typeface="Cambria Math"/>
                            <a:ea typeface="Cambria Math"/>
                          </a:rPr>
                          <m:t>𝜋</m:t>
                        </m:r>
                      </m:e>
                    </m:d>
                    <m:r>
                      <a:rPr lang="en-US" sz="2000" b="0" i="1" smtClean="0">
                        <a:latin typeface="Cambria Math"/>
                        <a:ea typeface="Cambria Math"/>
                      </a:rPr>
                      <m:t>,   </m:t>
                    </m:r>
                    <m:r>
                      <a:rPr lang="en-US" sz="2000" b="0" i="1" smtClean="0">
                        <a:latin typeface="Cambria Math"/>
                        <a:ea typeface="Cambria Math"/>
                      </a:rPr>
                      <m:t>𝑈</m:t>
                    </m:r>
                  </m:oMath>
                </a14:m>
                <a:r>
                  <a:rPr lang="en-US" sz="2000" dirty="0" smtClean="0"/>
                  <a:t> </a:t>
                </a:r>
                <a14:m>
                  <m:oMath xmlns:m="http://schemas.openxmlformats.org/officeDocument/2006/math">
                    <m:r>
                      <a:rPr lang="hu-HU" sz="2000" i="1">
                        <a:latin typeface="Cambria Math"/>
                        <a:ea typeface="Cambria Math"/>
                      </a:rPr>
                      <m:t>∈</m:t>
                    </m:r>
                    <m:d>
                      <m:dPr>
                        <m:begChr m:val="["/>
                        <m:endChr m:val="]"/>
                        <m:ctrlPr>
                          <a:rPr lang="en-US" sz="2000" i="1">
                            <a:latin typeface="Cambria Math"/>
                            <a:ea typeface="Cambria Math"/>
                          </a:rPr>
                        </m:ctrlPr>
                      </m:dPr>
                      <m:e>
                        <m:r>
                          <a:rPr lang="en-US" sz="2000" b="0" i="1" smtClean="0">
                            <a:latin typeface="Cambria Math"/>
                            <a:ea typeface="Cambria Math"/>
                          </a:rPr>
                          <m:t>−</m:t>
                        </m:r>
                        <m:r>
                          <a:rPr lang="en-US" sz="2000" b="0" i="1" smtClean="0">
                            <a:latin typeface="Cambria Math"/>
                            <a:ea typeface="Cambria Math"/>
                          </a:rPr>
                          <m:t>h</m:t>
                        </m:r>
                        <m:r>
                          <a:rPr lang="en-US" sz="2000" b="0" i="1" smtClean="0">
                            <a:latin typeface="Cambria Math"/>
                            <a:ea typeface="Cambria Math"/>
                          </a:rPr>
                          <m:t>/2,</m:t>
                        </m:r>
                        <m:r>
                          <a:rPr lang="hu-HU" sz="2000" b="0" i="1" smtClean="0">
                            <a:latin typeface="Cambria Math"/>
                            <a:ea typeface="Cambria Math"/>
                          </a:rPr>
                          <m:t>h</m:t>
                        </m:r>
                        <m:r>
                          <a:rPr lang="en-US" sz="2000" b="0" i="1" smtClean="0">
                            <a:latin typeface="Cambria Math"/>
                            <a:ea typeface="Cambria Math"/>
                          </a:rPr>
                          <m:t>/2</m:t>
                        </m:r>
                      </m:e>
                    </m:d>
                  </m:oMath>
                </a14:m>
                <a:r>
                  <a:rPr lang="en-US" sz="2000" dirty="0" smtClean="0"/>
                  <a:t>  </a:t>
                </a:r>
                <a:endParaRPr lang="en-US" sz="2000" dirty="0"/>
              </a:p>
            </p:txBody>
          </p:sp>
        </mc:Choice>
        <mc:Fallback xmlns="">
          <p:sp>
            <p:nvSpPr>
              <p:cNvPr id="5" name="Szövegdoboz 4"/>
              <p:cNvSpPr txBox="1">
                <a:spLocks noRot="1" noChangeAspect="1" noMove="1" noResize="1" noEditPoints="1" noAdjustHandles="1" noChangeArrowheads="1" noChangeShapeType="1" noTextEdit="1"/>
              </p:cNvSpPr>
              <p:nvPr/>
            </p:nvSpPr>
            <p:spPr>
              <a:xfrm>
                <a:off x="5436096" y="2014315"/>
                <a:ext cx="3451212" cy="1323439"/>
              </a:xfrm>
              <a:prstGeom prst="rect">
                <a:avLst/>
              </a:prstGeom>
              <a:blipFill>
                <a:blip r:embed="rId3"/>
                <a:stretch>
                  <a:fillRect l="-1761" b="-3182"/>
                </a:stretch>
              </a:blipFill>
              <a:ln>
                <a:solidFill>
                  <a:schemeClr val="tx1"/>
                </a:solidFill>
              </a:ln>
            </p:spPr>
            <p:txBody>
              <a:bodyPr/>
              <a:lstStyle/>
              <a:p>
                <a:r>
                  <a:rPr lang="hu-HU">
                    <a:noFill/>
                  </a:rPr>
                  <a:t> </a:t>
                </a:r>
              </a:p>
            </p:txBody>
          </p:sp>
        </mc:Fallback>
      </mc:AlternateContent>
      <p:cxnSp>
        <p:nvCxnSpPr>
          <p:cNvPr id="7" name="Egyenes összekötő nyíllal 6"/>
          <p:cNvCxnSpPr/>
          <p:nvPr/>
        </p:nvCxnSpPr>
        <p:spPr>
          <a:xfrm flipH="1">
            <a:off x="675596" y="2668035"/>
            <a:ext cx="1476164" cy="8640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Egyenes összekötő nyíllal 7"/>
          <p:cNvCxnSpPr/>
          <p:nvPr/>
        </p:nvCxnSpPr>
        <p:spPr>
          <a:xfrm flipH="1" flipV="1">
            <a:off x="2140923" y="1574230"/>
            <a:ext cx="10837" cy="16509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Egyenes összekötő nyíllal 8"/>
          <p:cNvCxnSpPr/>
          <p:nvPr/>
        </p:nvCxnSpPr>
        <p:spPr>
          <a:xfrm>
            <a:off x="2141416" y="2673463"/>
            <a:ext cx="1522512" cy="107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églalap 9"/>
              <p:cNvSpPr/>
              <p:nvPr/>
            </p:nvSpPr>
            <p:spPr>
              <a:xfrm>
                <a:off x="567816" y="3479195"/>
                <a:ext cx="39741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𝑦</m:t>
                      </m:r>
                    </m:oMath>
                  </m:oMathPara>
                </a14:m>
                <a:endParaRPr lang="en-US" sz="2000" dirty="0"/>
              </a:p>
            </p:txBody>
          </p:sp>
        </mc:Choice>
        <mc:Fallback xmlns="">
          <p:sp>
            <p:nvSpPr>
              <p:cNvPr id="10" name="Téglalap 9"/>
              <p:cNvSpPr>
                <a:spLocks noRot="1" noChangeAspect="1" noMove="1" noResize="1" noEditPoints="1" noAdjustHandles="1" noChangeArrowheads="1" noChangeShapeType="1" noTextEdit="1"/>
              </p:cNvSpPr>
              <p:nvPr/>
            </p:nvSpPr>
            <p:spPr>
              <a:xfrm>
                <a:off x="567816" y="3479195"/>
                <a:ext cx="397416" cy="400110"/>
              </a:xfrm>
              <a:prstGeom prst="rect">
                <a:avLst/>
              </a:prstGeom>
              <a:blipFill>
                <a:blip r:embed="rId4"/>
                <a:stretch>
                  <a:fillRect b="-9231"/>
                </a:stretch>
              </a:blipFill>
            </p:spPr>
            <p:txBody>
              <a:bodyPr/>
              <a:lstStyle/>
              <a:p>
                <a:r>
                  <a:rPr lang="hu-HU">
                    <a:noFill/>
                  </a:rPr>
                  <a:t> </a:t>
                </a:r>
              </a:p>
            </p:txBody>
          </p:sp>
        </mc:Fallback>
      </mc:AlternateContent>
      <p:sp>
        <p:nvSpPr>
          <p:cNvPr id="11" name="Téglalap 10"/>
          <p:cNvSpPr/>
          <p:nvPr/>
        </p:nvSpPr>
        <p:spPr>
          <a:xfrm>
            <a:off x="3493818" y="2252678"/>
            <a:ext cx="298479" cy="400110"/>
          </a:xfrm>
          <a:prstGeom prst="rect">
            <a:avLst/>
          </a:prstGeom>
        </p:spPr>
        <p:txBody>
          <a:bodyPr wrap="none">
            <a:spAutoFit/>
          </a:bodyPr>
          <a:lstStyle/>
          <a:p>
            <a:r>
              <a:rPr lang="en-US" sz="2000" i="1" dirty="0" smtClean="0"/>
              <a:t>x</a:t>
            </a:r>
            <a:endParaRPr lang="en-US" sz="2000" dirty="0"/>
          </a:p>
        </p:txBody>
      </p:sp>
      <p:sp>
        <p:nvSpPr>
          <p:cNvPr id="13" name="Ellipszis 12"/>
          <p:cNvSpPr/>
          <p:nvPr/>
        </p:nvSpPr>
        <p:spPr>
          <a:xfrm>
            <a:off x="2439792" y="2565540"/>
            <a:ext cx="106514" cy="1108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4" name="Egyenes összekötő 13"/>
          <p:cNvCxnSpPr/>
          <p:nvPr/>
        </p:nvCxnSpPr>
        <p:spPr>
          <a:xfrm flipV="1">
            <a:off x="2511800" y="2630220"/>
            <a:ext cx="0" cy="23519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Egyenes összekötő 14"/>
          <p:cNvCxnSpPr/>
          <p:nvPr/>
        </p:nvCxnSpPr>
        <p:spPr>
          <a:xfrm flipH="1" flipV="1">
            <a:off x="2151763" y="2676035"/>
            <a:ext cx="341287" cy="18936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églalap 16"/>
          <p:cNvSpPr/>
          <p:nvPr/>
        </p:nvSpPr>
        <p:spPr>
          <a:xfrm>
            <a:off x="1785779" y="2417928"/>
            <a:ext cx="341760" cy="400110"/>
          </a:xfrm>
          <a:prstGeom prst="rect">
            <a:avLst/>
          </a:prstGeom>
        </p:spPr>
        <p:txBody>
          <a:bodyPr wrap="none">
            <a:spAutoFit/>
          </a:bodyPr>
          <a:lstStyle/>
          <a:p>
            <a:r>
              <a:rPr lang="en-US" sz="2000" i="1" dirty="0" smtClean="0">
                <a:sym typeface="Symbol"/>
              </a:rPr>
              <a:t>V</a:t>
            </a:r>
            <a:endParaRPr lang="en-US" sz="2000" i="1" dirty="0"/>
          </a:p>
        </p:txBody>
      </p:sp>
      <p:sp>
        <p:nvSpPr>
          <p:cNvPr id="18" name="Téglalap 17"/>
          <p:cNvSpPr/>
          <p:nvPr/>
        </p:nvSpPr>
        <p:spPr>
          <a:xfrm>
            <a:off x="1935736" y="2659054"/>
            <a:ext cx="370614" cy="400110"/>
          </a:xfrm>
          <a:prstGeom prst="rect">
            <a:avLst/>
          </a:prstGeom>
        </p:spPr>
        <p:txBody>
          <a:bodyPr wrap="none">
            <a:spAutoFit/>
          </a:bodyPr>
          <a:lstStyle/>
          <a:p>
            <a:r>
              <a:rPr lang="en-US" sz="2000" i="1" dirty="0" smtClean="0">
                <a:sym typeface="Symbol"/>
              </a:rPr>
              <a:t>U</a:t>
            </a:r>
            <a:endParaRPr lang="en-US" sz="2000" i="1" dirty="0"/>
          </a:p>
        </p:txBody>
      </p:sp>
      <p:cxnSp>
        <p:nvCxnSpPr>
          <p:cNvPr id="19" name="Egyenes összekötő 18"/>
          <p:cNvCxnSpPr/>
          <p:nvPr/>
        </p:nvCxnSpPr>
        <p:spPr>
          <a:xfrm flipH="1">
            <a:off x="1779284" y="2865717"/>
            <a:ext cx="696513" cy="865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 name="Egyenes összekötő 19"/>
          <p:cNvCxnSpPr/>
          <p:nvPr/>
        </p:nvCxnSpPr>
        <p:spPr>
          <a:xfrm flipH="1">
            <a:off x="2493049" y="2659054"/>
            <a:ext cx="324556" cy="21531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1" name="Ellipszis 30"/>
          <p:cNvSpPr/>
          <p:nvPr/>
        </p:nvSpPr>
        <p:spPr>
          <a:xfrm>
            <a:off x="899592" y="2931790"/>
            <a:ext cx="2536725" cy="716708"/>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2" name="Ellipszis 31"/>
          <p:cNvSpPr/>
          <p:nvPr/>
        </p:nvSpPr>
        <p:spPr>
          <a:xfrm>
            <a:off x="888257" y="1758288"/>
            <a:ext cx="2536725" cy="716708"/>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7" name="Szabadkézi sokszög 36"/>
          <p:cNvSpPr/>
          <p:nvPr/>
        </p:nvSpPr>
        <p:spPr>
          <a:xfrm>
            <a:off x="3209021" y="2116642"/>
            <a:ext cx="234369" cy="1173503"/>
          </a:xfrm>
          <a:custGeom>
            <a:avLst/>
            <a:gdLst>
              <a:gd name="connsiteX0" fmla="*/ 434448 w 468738"/>
              <a:gd name="connsiteY0" fmla="*/ 0 h 1394460"/>
              <a:gd name="connsiteX1" fmla="*/ 108 w 468738"/>
              <a:gd name="connsiteY1" fmla="*/ 742950 h 1394460"/>
              <a:gd name="connsiteX2" fmla="*/ 468738 w 468738"/>
              <a:gd name="connsiteY2" fmla="*/ 1394460 h 1394460"/>
              <a:gd name="connsiteX0" fmla="*/ 434448 w 468738"/>
              <a:gd name="connsiteY0" fmla="*/ 0 h 1360170"/>
              <a:gd name="connsiteX1" fmla="*/ 108 w 468738"/>
              <a:gd name="connsiteY1" fmla="*/ 742950 h 1360170"/>
              <a:gd name="connsiteX2" fmla="*/ 468738 w 468738"/>
              <a:gd name="connsiteY2" fmla="*/ 1360170 h 1360170"/>
            </a:gdLst>
            <a:ahLst/>
            <a:cxnLst>
              <a:cxn ang="0">
                <a:pos x="connsiteX0" y="connsiteY0"/>
              </a:cxn>
              <a:cxn ang="0">
                <a:pos x="connsiteX1" y="connsiteY1"/>
              </a:cxn>
              <a:cxn ang="0">
                <a:pos x="connsiteX2" y="connsiteY2"/>
              </a:cxn>
            </a:cxnLst>
            <a:rect l="l" t="t" r="r" b="b"/>
            <a:pathLst>
              <a:path w="468738" h="1360170">
                <a:moveTo>
                  <a:pt x="434448" y="0"/>
                </a:moveTo>
                <a:cubicBezTo>
                  <a:pt x="214420" y="255270"/>
                  <a:pt x="-5607" y="516255"/>
                  <a:pt x="108" y="742950"/>
                </a:cubicBezTo>
                <a:cubicBezTo>
                  <a:pt x="5823" y="969645"/>
                  <a:pt x="237280" y="1150620"/>
                  <a:pt x="468738" y="136017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8" name="Szabadkézi sokszög 37"/>
          <p:cNvSpPr/>
          <p:nvPr/>
        </p:nvSpPr>
        <p:spPr>
          <a:xfrm flipH="1">
            <a:off x="888256" y="2206617"/>
            <a:ext cx="219388" cy="1083527"/>
          </a:xfrm>
          <a:custGeom>
            <a:avLst/>
            <a:gdLst>
              <a:gd name="connsiteX0" fmla="*/ 434448 w 468738"/>
              <a:gd name="connsiteY0" fmla="*/ 0 h 1394460"/>
              <a:gd name="connsiteX1" fmla="*/ 108 w 468738"/>
              <a:gd name="connsiteY1" fmla="*/ 742950 h 1394460"/>
              <a:gd name="connsiteX2" fmla="*/ 468738 w 468738"/>
              <a:gd name="connsiteY2" fmla="*/ 1394460 h 1394460"/>
              <a:gd name="connsiteX0" fmla="*/ 434448 w 468738"/>
              <a:gd name="connsiteY0" fmla="*/ 0 h 1360170"/>
              <a:gd name="connsiteX1" fmla="*/ 108 w 468738"/>
              <a:gd name="connsiteY1" fmla="*/ 742950 h 1360170"/>
              <a:gd name="connsiteX2" fmla="*/ 468738 w 468738"/>
              <a:gd name="connsiteY2" fmla="*/ 1360170 h 1360170"/>
            </a:gdLst>
            <a:ahLst/>
            <a:cxnLst>
              <a:cxn ang="0">
                <a:pos x="connsiteX0" y="connsiteY0"/>
              </a:cxn>
              <a:cxn ang="0">
                <a:pos x="connsiteX1" y="connsiteY1"/>
              </a:cxn>
              <a:cxn ang="0">
                <a:pos x="connsiteX2" y="connsiteY2"/>
              </a:cxn>
            </a:cxnLst>
            <a:rect l="l" t="t" r="r" b="b"/>
            <a:pathLst>
              <a:path w="468738" h="1360170">
                <a:moveTo>
                  <a:pt x="434448" y="0"/>
                </a:moveTo>
                <a:cubicBezTo>
                  <a:pt x="214420" y="255270"/>
                  <a:pt x="-5607" y="516255"/>
                  <a:pt x="108" y="742950"/>
                </a:cubicBezTo>
                <a:cubicBezTo>
                  <a:pt x="5823" y="969645"/>
                  <a:pt x="237280" y="1150620"/>
                  <a:pt x="468738" y="136017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41" name="Egyenes összekötő 40"/>
          <p:cNvCxnSpPr/>
          <p:nvPr/>
        </p:nvCxnSpPr>
        <p:spPr>
          <a:xfrm flipH="1" flipV="1">
            <a:off x="2141416" y="2401139"/>
            <a:ext cx="271746" cy="16440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églalap 23"/>
          <p:cNvSpPr/>
          <p:nvPr/>
        </p:nvSpPr>
        <p:spPr>
          <a:xfrm>
            <a:off x="2214921" y="1258062"/>
            <a:ext cx="284052" cy="400110"/>
          </a:xfrm>
          <a:prstGeom prst="rect">
            <a:avLst/>
          </a:prstGeom>
        </p:spPr>
        <p:txBody>
          <a:bodyPr wrap="none">
            <a:spAutoFit/>
          </a:bodyPr>
          <a:lstStyle/>
          <a:p>
            <a:r>
              <a:rPr lang="hu-HU" sz="2000" i="1" dirty="0"/>
              <a:t>z</a:t>
            </a:r>
            <a:endParaRPr lang="en-US" sz="2000" dirty="0"/>
          </a:p>
        </p:txBody>
      </p:sp>
      <mc:AlternateContent xmlns:mc="http://schemas.openxmlformats.org/markup-compatibility/2006" xmlns:a14="http://schemas.microsoft.com/office/drawing/2010/main">
        <mc:Choice Requires="a14">
          <p:sp>
            <p:nvSpPr>
              <p:cNvPr id="27" name="Téglalap 26"/>
              <p:cNvSpPr/>
              <p:nvPr/>
            </p:nvSpPr>
            <p:spPr>
              <a:xfrm>
                <a:off x="1548528" y="3710001"/>
                <a:ext cx="343587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2000" b="1" i="1" smtClean="0">
                          <a:solidFill>
                            <a:schemeClr val="tx1"/>
                          </a:solidFill>
                          <a:latin typeface="Cambria Math"/>
                        </a:rPr>
                        <m:t>𝒑</m:t>
                      </m:r>
                      <m:d>
                        <m:dPr>
                          <m:ctrlPr>
                            <a:rPr lang="en-US" altLang="en-US" sz="2000" b="1" i="1" smtClean="0">
                              <a:solidFill>
                                <a:schemeClr val="tx1"/>
                              </a:solidFill>
                              <a:latin typeface="Cambria Math"/>
                            </a:rPr>
                          </m:ctrlPr>
                        </m:dPr>
                        <m:e>
                          <m:r>
                            <a:rPr lang="en-US" altLang="en-US" sz="2000" b="0" i="1" smtClean="0">
                              <a:solidFill>
                                <a:schemeClr val="tx1"/>
                              </a:solidFill>
                              <a:latin typeface="Cambria Math"/>
                            </a:rPr>
                            <m:t>𝑈</m:t>
                          </m:r>
                        </m:e>
                      </m:d>
                      <m:r>
                        <a:rPr lang="en-US" altLang="en-US" sz="2000" b="0" i="1" smtClean="0">
                          <a:solidFill>
                            <a:schemeClr val="tx1"/>
                          </a:solidFill>
                          <a:latin typeface="Cambria Math"/>
                        </a:rPr>
                        <m:t>=(</m:t>
                      </m:r>
                      <m:r>
                        <m:rPr>
                          <m:sty m:val="p"/>
                        </m:rPr>
                        <a:rPr lang="en-US" altLang="en-US" sz="2000">
                          <a:latin typeface="Cambria Math"/>
                        </a:rPr>
                        <m:t>cosh</m:t>
                      </m:r>
                      <m:r>
                        <a:rPr lang="en-US" altLang="en-US" sz="2000">
                          <a:latin typeface="Cambria Math"/>
                        </a:rPr>
                        <m:t>(</m:t>
                      </m:r>
                      <m:r>
                        <a:rPr lang="en-US" altLang="en-US" sz="2000" i="1">
                          <a:latin typeface="Cambria Math"/>
                        </a:rPr>
                        <m:t>𝑈</m:t>
                      </m:r>
                      <m:r>
                        <a:rPr lang="en-US" altLang="en-US" sz="2000">
                          <a:latin typeface="Cambria Math"/>
                        </a:rPr>
                        <m:t>)</m:t>
                      </m:r>
                      <m:r>
                        <a:rPr lang="en-US" altLang="en-US" sz="2000" b="0" i="1" smtClean="0">
                          <a:solidFill>
                            <a:schemeClr val="tx1"/>
                          </a:solidFill>
                          <a:latin typeface="Cambria Math"/>
                        </a:rPr>
                        <m:t>,0, </m:t>
                      </m:r>
                      <m:func>
                        <m:funcPr>
                          <m:ctrlPr>
                            <a:rPr lang="en-US" altLang="en-US" sz="2000" b="0" i="1" smtClean="0">
                              <a:solidFill>
                                <a:schemeClr val="tx1"/>
                              </a:solidFill>
                              <a:latin typeface="Cambria Math"/>
                            </a:rPr>
                          </m:ctrlPr>
                        </m:funcPr>
                        <m:fName>
                          <m:r>
                            <m:rPr>
                              <m:sty m:val="p"/>
                            </m:rPr>
                            <a:rPr lang="en-US" altLang="en-US" sz="2000" b="0" i="0" smtClean="0">
                              <a:solidFill>
                                <a:schemeClr val="tx1"/>
                              </a:solidFill>
                              <a:latin typeface="Cambria Math"/>
                            </a:rPr>
                            <m:t>sinh</m:t>
                          </m:r>
                        </m:fName>
                        <m:e>
                          <m:d>
                            <m:dPr>
                              <m:ctrlPr>
                                <a:rPr lang="en-US" altLang="en-US" sz="2000" b="0" i="1" smtClean="0">
                                  <a:solidFill>
                                    <a:schemeClr val="tx1"/>
                                  </a:solidFill>
                                  <a:latin typeface="Cambria Math"/>
                                </a:rPr>
                              </m:ctrlPr>
                            </m:dPr>
                            <m:e>
                              <m:r>
                                <a:rPr lang="en-US" altLang="en-US" sz="2000" b="0" i="1" smtClean="0">
                                  <a:solidFill>
                                    <a:schemeClr val="tx1"/>
                                  </a:solidFill>
                                  <a:latin typeface="Cambria Math"/>
                                </a:rPr>
                                <m:t>𝑈</m:t>
                              </m:r>
                            </m:e>
                          </m:d>
                        </m:e>
                      </m:func>
                      <m:r>
                        <a:rPr lang="en-US" altLang="en-US" sz="2000" b="0" i="1" smtClean="0">
                          <a:solidFill>
                            <a:schemeClr val="tx1"/>
                          </a:solidFill>
                          <a:latin typeface="Cambria Math"/>
                        </a:rPr>
                        <m:t>)</m:t>
                      </m:r>
                    </m:oMath>
                  </m:oMathPara>
                </a14:m>
                <a:endParaRPr lang="en-US" sz="2000" dirty="0">
                  <a:solidFill>
                    <a:schemeClr val="tx1"/>
                  </a:solidFill>
                </a:endParaRPr>
              </a:p>
            </p:txBody>
          </p:sp>
        </mc:Choice>
        <mc:Fallback xmlns="">
          <p:sp>
            <p:nvSpPr>
              <p:cNvPr id="27" name="Téglalap 26"/>
              <p:cNvSpPr>
                <a:spLocks noRot="1" noChangeAspect="1" noMove="1" noResize="1" noEditPoints="1" noAdjustHandles="1" noChangeArrowheads="1" noChangeShapeType="1" noTextEdit="1"/>
              </p:cNvSpPr>
              <p:nvPr/>
            </p:nvSpPr>
            <p:spPr>
              <a:xfrm>
                <a:off x="1548528" y="3710001"/>
                <a:ext cx="3435876" cy="400110"/>
              </a:xfrm>
              <a:prstGeom prst="rect">
                <a:avLst/>
              </a:prstGeom>
              <a:blipFill>
                <a:blip r:embed="rId5"/>
                <a:stretch>
                  <a:fillRect b="-16923"/>
                </a:stretch>
              </a:blipFill>
            </p:spPr>
            <p:txBody>
              <a:bodyPr/>
              <a:lstStyle/>
              <a:p>
                <a:r>
                  <a:rPr lang="hu-HU">
                    <a:noFill/>
                  </a:rPr>
                  <a:t> </a:t>
                </a:r>
              </a:p>
            </p:txBody>
          </p:sp>
        </mc:Fallback>
      </mc:AlternateContent>
    </p:spTree>
    <p:extLst>
      <p:ext uri="{BB962C8B-B14F-4D97-AF65-F5344CB8AC3E}">
        <p14:creationId xmlns:p14="http://schemas.microsoft.com/office/powerpoint/2010/main" val="3377532532"/>
      </p:ext>
    </p:extLst>
  </p:cSld>
  <p:clrMapOvr>
    <a:masterClrMapping/>
  </p:clrMapOvr>
  <p:transition>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upload.wikimedia.org/wikipedia/commons/9/9f/Torus_illustration.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2000" contrast="14000"/>
                    </a14:imgEffect>
                  </a14:imgLayer>
                </a14:imgProps>
              </a:ext>
              <a:ext uri="{28A0092B-C50C-407E-A947-70E740481C1C}">
                <a14:useLocalDpi xmlns:a14="http://schemas.microsoft.com/office/drawing/2010/main" val="0"/>
              </a:ext>
            </a:extLst>
          </a:blip>
          <a:srcRect/>
          <a:stretch>
            <a:fillRect/>
          </a:stretch>
        </p:blipFill>
        <p:spPr bwMode="auto">
          <a:xfrm>
            <a:off x="209154" y="1585925"/>
            <a:ext cx="4824412" cy="318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llipszis 21"/>
          <p:cNvSpPr>
            <a:spLocks noChangeArrowheads="1"/>
          </p:cNvSpPr>
          <p:nvPr/>
        </p:nvSpPr>
        <p:spPr bwMode="auto">
          <a:xfrm>
            <a:off x="3809604" y="2593987"/>
            <a:ext cx="1079500" cy="1008063"/>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cxnSp>
        <p:nvCxnSpPr>
          <p:cNvPr id="6" name="Egyenes összekötő nyíllal 23"/>
          <p:cNvCxnSpPr>
            <a:cxnSpLocks noChangeShapeType="1"/>
          </p:cNvCxnSpPr>
          <p:nvPr/>
        </p:nvCxnSpPr>
        <p:spPr bwMode="auto">
          <a:xfrm>
            <a:off x="2585641" y="3097225"/>
            <a:ext cx="2447925" cy="9525"/>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 name="Egyenes összekötő nyíllal 24"/>
          <p:cNvCxnSpPr>
            <a:cxnSpLocks noChangeShapeType="1"/>
          </p:cNvCxnSpPr>
          <p:nvPr/>
        </p:nvCxnSpPr>
        <p:spPr bwMode="auto">
          <a:xfrm flipV="1">
            <a:off x="2585641" y="1360500"/>
            <a:ext cx="0" cy="1736725"/>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 name="Egyenes összekötő nyíllal 28"/>
          <p:cNvCxnSpPr>
            <a:cxnSpLocks noChangeShapeType="1"/>
          </p:cNvCxnSpPr>
          <p:nvPr/>
        </p:nvCxnSpPr>
        <p:spPr bwMode="auto">
          <a:xfrm flipH="1">
            <a:off x="856854" y="3097225"/>
            <a:ext cx="1728787" cy="1584325"/>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 name="Szövegdoboz 33"/>
          <p:cNvSpPr txBox="1">
            <a:spLocks noChangeArrowheads="1"/>
          </p:cNvSpPr>
          <p:nvPr/>
        </p:nvSpPr>
        <p:spPr bwMode="auto">
          <a:xfrm>
            <a:off x="4950785" y="2665425"/>
            <a:ext cx="3433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2800" i="1"/>
              <a:t>x</a:t>
            </a:r>
            <a:endParaRPr lang="hu-HU" altLang="hu-HU" sz="2800" i="1"/>
          </a:p>
        </p:txBody>
      </p:sp>
      <p:sp>
        <p:nvSpPr>
          <p:cNvPr id="10" name="Szövegdoboz 34"/>
          <p:cNvSpPr txBox="1">
            <a:spLocks noChangeArrowheads="1"/>
          </p:cNvSpPr>
          <p:nvPr/>
        </p:nvSpPr>
        <p:spPr bwMode="auto">
          <a:xfrm>
            <a:off x="2655353" y="1154125"/>
            <a:ext cx="3241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sz="2800" i="1" dirty="0"/>
              <a:t>z</a:t>
            </a:r>
          </a:p>
        </p:txBody>
      </p:sp>
      <p:sp>
        <p:nvSpPr>
          <p:cNvPr id="11" name="Szövegdoboz 35"/>
          <p:cNvSpPr txBox="1">
            <a:spLocks noChangeArrowheads="1"/>
          </p:cNvSpPr>
          <p:nvPr/>
        </p:nvSpPr>
        <p:spPr bwMode="auto">
          <a:xfrm>
            <a:off x="569393" y="4249750"/>
            <a:ext cx="320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i="1" dirty="0" smtClean="0"/>
              <a:t>y</a:t>
            </a:r>
            <a:endParaRPr lang="hu-HU" altLang="hu-HU" i="1" dirty="0"/>
          </a:p>
        </p:txBody>
      </p:sp>
      <p:sp>
        <p:nvSpPr>
          <p:cNvPr id="12" name="Ellipszis 11"/>
          <p:cNvSpPr>
            <a:spLocks noChangeArrowheads="1"/>
          </p:cNvSpPr>
          <p:nvPr/>
        </p:nvSpPr>
        <p:spPr bwMode="auto">
          <a:xfrm>
            <a:off x="4314429" y="3025787"/>
            <a:ext cx="142875" cy="144463"/>
          </a:xfrm>
          <a:prstGeom prst="ellipse">
            <a:avLst/>
          </a:prstGeom>
          <a:solidFill>
            <a:schemeClr val="accent1"/>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cxnSp>
        <p:nvCxnSpPr>
          <p:cNvPr id="13" name="Egyenes összekötő nyíllal 12"/>
          <p:cNvCxnSpPr>
            <a:cxnSpLocks noChangeShapeType="1"/>
          </p:cNvCxnSpPr>
          <p:nvPr/>
        </p:nvCxnSpPr>
        <p:spPr bwMode="auto">
          <a:xfrm>
            <a:off x="2657079" y="3170250"/>
            <a:ext cx="1657350"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 name="Egyenes összekötő nyíllal 13"/>
          <p:cNvCxnSpPr>
            <a:cxnSpLocks noChangeShapeType="1"/>
            <a:stCxn id="12" idx="1"/>
            <a:endCxn id="19" idx="5"/>
          </p:cNvCxnSpPr>
          <p:nvPr/>
        </p:nvCxnSpPr>
        <p:spPr bwMode="auto">
          <a:xfrm flipH="1" flipV="1">
            <a:off x="4149329" y="2716225"/>
            <a:ext cx="185737" cy="33020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15" name="Szövegdoboz 14"/>
              <p:cNvSpPr txBox="1">
                <a:spLocks noChangeArrowheads="1"/>
              </p:cNvSpPr>
              <p:nvPr/>
            </p:nvSpPr>
            <p:spPr bwMode="auto">
              <a:xfrm>
                <a:off x="3265732" y="3046425"/>
                <a:ext cx="514180"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sz="2800" i="1" dirty="0" smtClean="0">
                          <a:latin typeface="Cambria Math"/>
                        </a:rPr>
                        <m:t>𝑅</m:t>
                      </m:r>
                    </m:oMath>
                  </m:oMathPara>
                </a14:m>
                <a:endParaRPr lang="hu-HU" altLang="hu-HU" sz="2800" i="1" dirty="0"/>
              </a:p>
            </p:txBody>
          </p:sp>
        </mc:Choice>
        <mc:Fallback xmlns="">
          <p:sp>
            <p:nvSpPr>
              <p:cNvPr id="15" name="Szövegdoboz 14"/>
              <p:cNvSpPr txBox="1">
                <a:spLocks noRot="1" noChangeAspect="1" noMove="1" noResize="1" noEditPoints="1" noAdjustHandles="1" noChangeArrowheads="1" noChangeShapeType="1" noTextEdit="1"/>
              </p:cNvSpPr>
              <p:nvPr/>
            </p:nvSpPr>
            <p:spPr bwMode="auto">
              <a:xfrm>
                <a:off x="3265732" y="3046425"/>
                <a:ext cx="514180" cy="523220"/>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6" name="Szövegdoboz 15"/>
              <p:cNvSpPr txBox="1">
                <a:spLocks noChangeArrowheads="1"/>
              </p:cNvSpPr>
              <p:nvPr/>
            </p:nvSpPr>
            <p:spPr bwMode="auto">
              <a:xfrm>
                <a:off x="4140748" y="2467756"/>
                <a:ext cx="453842"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sz="2800" i="1" dirty="0" smtClean="0">
                          <a:latin typeface="Cambria Math"/>
                        </a:rPr>
                        <m:t>𝑟</m:t>
                      </m:r>
                    </m:oMath>
                  </m:oMathPara>
                </a14:m>
                <a:endParaRPr lang="hu-HU" altLang="hu-HU" sz="2800" i="1" dirty="0"/>
              </a:p>
            </p:txBody>
          </p:sp>
        </mc:Choice>
        <mc:Fallback xmlns="">
          <p:sp>
            <p:nvSpPr>
              <p:cNvPr id="16" name="Szövegdoboz 15"/>
              <p:cNvSpPr txBox="1">
                <a:spLocks noRot="1" noChangeAspect="1" noMove="1" noResize="1" noEditPoints="1" noAdjustHandles="1" noChangeArrowheads="1" noChangeShapeType="1" noTextEdit="1"/>
              </p:cNvSpPr>
              <p:nvPr/>
            </p:nvSpPr>
            <p:spPr bwMode="auto">
              <a:xfrm>
                <a:off x="4140748" y="2467756"/>
                <a:ext cx="453842" cy="523220"/>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7" name="Szövegdoboz 16"/>
              <p:cNvSpPr txBox="1">
                <a:spLocks noChangeArrowheads="1"/>
              </p:cNvSpPr>
              <p:nvPr/>
            </p:nvSpPr>
            <p:spPr bwMode="auto">
              <a:xfrm>
                <a:off x="4331746" y="2665425"/>
                <a:ext cx="528286"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sz="2800" i="1" dirty="0" smtClean="0">
                          <a:latin typeface="Cambria Math"/>
                        </a:rPr>
                        <m:t>𝑈</m:t>
                      </m:r>
                    </m:oMath>
                  </m:oMathPara>
                </a14:m>
                <a:endParaRPr lang="hu-HU" altLang="hu-HU" sz="2800" i="1" dirty="0"/>
              </a:p>
            </p:txBody>
          </p:sp>
        </mc:Choice>
        <mc:Fallback xmlns="">
          <p:sp>
            <p:nvSpPr>
              <p:cNvPr id="17" name="Szövegdoboz 16"/>
              <p:cNvSpPr txBox="1">
                <a:spLocks noRot="1" noChangeAspect="1" noMove="1" noResize="1" noEditPoints="1" noAdjustHandles="1" noChangeArrowheads="1" noChangeShapeType="1" noTextEdit="1"/>
              </p:cNvSpPr>
              <p:nvPr/>
            </p:nvSpPr>
            <p:spPr bwMode="auto">
              <a:xfrm>
                <a:off x="4331746" y="2665425"/>
                <a:ext cx="528286" cy="523220"/>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sp>
        <p:nvSpPr>
          <p:cNvPr id="18" name="Ellipszis 17"/>
          <p:cNvSpPr/>
          <p:nvPr/>
        </p:nvSpPr>
        <p:spPr bwMode="auto">
          <a:xfrm>
            <a:off x="1072754" y="1944700"/>
            <a:ext cx="3024187" cy="1728787"/>
          </a:xfrm>
          <a:prstGeom prst="ellipse">
            <a:avLst/>
          </a:prstGeom>
          <a:noFill/>
          <a:ln w="38100" cap="flat" cmpd="sng" algn="ctr">
            <a:solidFill>
              <a:schemeClr val="tx1"/>
            </a:solidFill>
            <a:prstDash val="solid"/>
            <a:round/>
            <a:headEnd type="none" w="med" len="med"/>
            <a:tailEnd type="none" w="med" len="med"/>
          </a:ln>
          <a:effectLst/>
        </p:spPr>
        <p:txBody>
          <a:bodyPr/>
          <a:lstStyle/>
          <a:p>
            <a:pPr>
              <a:defRPr/>
            </a:pPr>
            <a:endParaRPr lang="hu-HU"/>
          </a:p>
        </p:txBody>
      </p:sp>
      <p:sp>
        <p:nvSpPr>
          <p:cNvPr id="19" name="Ellipszis 51"/>
          <p:cNvSpPr>
            <a:spLocks noChangeArrowheads="1"/>
          </p:cNvSpPr>
          <p:nvPr/>
        </p:nvSpPr>
        <p:spPr bwMode="auto">
          <a:xfrm>
            <a:off x="4025504" y="2593987"/>
            <a:ext cx="144462" cy="142875"/>
          </a:xfrm>
          <a:prstGeom prst="ellipse">
            <a:avLst/>
          </a:prstGeom>
          <a:solidFill>
            <a:srgbClr val="FF00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cxnSp>
        <p:nvCxnSpPr>
          <p:cNvPr id="20" name="Egyenes összekötő nyíllal 19"/>
          <p:cNvCxnSpPr>
            <a:cxnSpLocks noChangeShapeType="1"/>
          </p:cNvCxnSpPr>
          <p:nvPr/>
        </p:nvCxnSpPr>
        <p:spPr bwMode="auto">
          <a:xfrm>
            <a:off x="2585641" y="2665425"/>
            <a:ext cx="1439863" cy="0"/>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 name="Egyenes összekötő nyíllal 20"/>
          <p:cNvCxnSpPr>
            <a:cxnSpLocks noChangeShapeType="1"/>
          </p:cNvCxnSpPr>
          <p:nvPr/>
        </p:nvCxnSpPr>
        <p:spPr bwMode="auto">
          <a:xfrm>
            <a:off x="2585641" y="2665425"/>
            <a:ext cx="410091" cy="901615"/>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22" name="Szövegdoboz 21"/>
              <p:cNvSpPr txBox="1">
                <a:spLocks noChangeArrowheads="1"/>
              </p:cNvSpPr>
              <p:nvPr/>
            </p:nvSpPr>
            <p:spPr bwMode="auto">
              <a:xfrm>
                <a:off x="2693580" y="2582875"/>
                <a:ext cx="510268"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sz="2800" i="1" dirty="0" smtClean="0">
                          <a:latin typeface="Cambria Math"/>
                        </a:rPr>
                        <m:t>𝑉</m:t>
                      </m:r>
                    </m:oMath>
                  </m:oMathPara>
                </a14:m>
                <a:endParaRPr lang="hu-HU" altLang="hu-HU" sz="2800" i="1" dirty="0"/>
              </a:p>
            </p:txBody>
          </p:sp>
        </mc:Choice>
        <mc:Fallback xmlns="">
          <p:sp>
            <p:nvSpPr>
              <p:cNvPr id="22" name="Szövegdoboz 21"/>
              <p:cNvSpPr txBox="1">
                <a:spLocks noRot="1" noChangeAspect="1" noMove="1" noResize="1" noEditPoints="1" noAdjustHandles="1" noChangeArrowheads="1" noChangeShapeType="1" noTextEdit="1"/>
              </p:cNvSpPr>
              <p:nvPr/>
            </p:nvSpPr>
            <p:spPr bwMode="auto">
              <a:xfrm>
                <a:off x="2693580" y="2582875"/>
                <a:ext cx="510268" cy="523220"/>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sp>
        <p:nvSpPr>
          <p:cNvPr id="23" name="Ellipszis 22"/>
          <p:cNvSpPr>
            <a:spLocks noChangeArrowheads="1"/>
          </p:cNvSpPr>
          <p:nvPr/>
        </p:nvSpPr>
        <p:spPr bwMode="auto">
          <a:xfrm>
            <a:off x="2946004" y="3548075"/>
            <a:ext cx="142875" cy="144462"/>
          </a:xfrm>
          <a:prstGeom prst="ellipse">
            <a:avLst/>
          </a:prstGeom>
          <a:solidFill>
            <a:srgbClr val="FFC0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mc:AlternateContent xmlns:mc="http://schemas.openxmlformats.org/markup-compatibility/2006" xmlns:a14="http://schemas.microsoft.com/office/drawing/2010/main">
        <mc:Choice Requires="a14">
          <p:sp>
            <p:nvSpPr>
              <p:cNvPr id="24" name="Szövegdoboz 23"/>
              <p:cNvSpPr txBox="1">
                <a:spLocks noChangeArrowheads="1"/>
              </p:cNvSpPr>
              <p:nvPr/>
            </p:nvSpPr>
            <p:spPr bwMode="auto">
              <a:xfrm>
                <a:off x="2879629" y="2233625"/>
                <a:ext cx="1028102"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sz="2800" i="1" dirty="0" smtClean="0">
                          <a:latin typeface="Cambria Math"/>
                        </a:rPr>
                        <m:t>𝑥</m:t>
                      </m:r>
                      <m:r>
                        <a:rPr lang="en-US" altLang="hu-HU" sz="2800" i="1" dirty="0" smtClean="0">
                          <a:latin typeface="Cambria Math"/>
                        </a:rPr>
                        <m:t>(</m:t>
                      </m:r>
                      <m:r>
                        <a:rPr lang="hu-HU" altLang="hu-HU" sz="2800" i="1" dirty="0" smtClean="0">
                          <a:latin typeface="Cambria Math"/>
                        </a:rPr>
                        <m:t>𝑈</m:t>
                      </m:r>
                      <m:r>
                        <a:rPr lang="en-US" altLang="hu-HU" sz="2800" i="1" dirty="0" smtClean="0">
                          <a:latin typeface="Cambria Math"/>
                        </a:rPr>
                        <m:t>)</m:t>
                      </m:r>
                    </m:oMath>
                  </m:oMathPara>
                </a14:m>
                <a:endParaRPr lang="hu-HU" altLang="hu-HU" sz="2800" dirty="0"/>
              </a:p>
            </p:txBody>
          </p:sp>
        </mc:Choice>
        <mc:Fallback xmlns="">
          <p:sp>
            <p:nvSpPr>
              <p:cNvPr id="24" name="Szövegdoboz 23"/>
              <p:cNvSpPr txBox="1">
                <a:spLocks noRot="1" noChangeAspect="1" noMove="1" noResize="1" noEditPoints="1" noAdjustHandles="1" noChangeArrowheads="1" noChangeShapeType="1" noTextEdit="1"/>
              </p:cNvSpPr>
              <p:nvPr/>
            </p:nvSpPr>
            <p:spPr bwMode="auto">
              <a:xfrm>
                <a:off x="2879629" y="2233625"/>
                <a:ext cx="1028102" cy="523220"/>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sp>
        <p:nvSpPr>
          <p:cNvPr id="25" name="Cím 1"/>
          <p:cNvSpPr>
            <a:spLocks noGrp="1"/>
          </p:cNvSpPr>
          <p:nvPr>
            <p:ph type="title"/>
          </p:nvPr>
        </p:nvSpPr>
        <p:spPr>
          <a:xfrm>
            <a:off x="311672" y="297114"/>
            <a:ext cx="8291264" cy="857250"/>
          </a:xfrm>
        </p:spPr>
        <p:txBody>
          <a:bodyPr/>
          <a:lstStyle/>
          <a:p>
            <a:r>
              <a:rPr lang="en-US" dirty="0" smtClean="0">
                <a:solidFill>
                  <a:srgbClr val="FF0000"/>
                </a:solidFill>
              </a:rPr>
              <a:t>T</a:t>
            </a:r>
            <a:r>
              <a:rPr lang="hu-HU" dirty="0" smtClean="0">
                <a:solidFill>
                  <a:srgbClr val="FF0000"/>
                </a:solidFill>
              </a:rPr>
              <a:t>ó</a:t>
            </a:r>
            <a:r>
              <a:rPr lang="en-US" dirty="0" err="1" smtClean="0">
                <a:solidFill>
                  <a:srgbClr val="FF0000"/>
                </a:solidFill>
              </a:rPr>
              <a:t>rus</a:t>
            </a:r>
            <a:r>
              <a:rPr lang="hu-HU" dirty="0">
                <a:solidFill>
                  <a:srgbClr val="FF0000"/>
                </a:solidFill>
              </a:rPr>
              <a:t>z</a:t>
            </a:r>
          </a:p>
        </p:txBody>
      </p:sp>
      <mc:AlternateContent xmlns:mc="http://schemas.openxmlformats.org/markup-compatibility/2006" xmlns:a14="http://schemas.microsoft.com/office/drawing/2010/main">
        <mc:Choice Requires="a14">
          <p:sp>
            <p:nvSpPr>
              <p:cNvPr id="26" name="Szövegdoboz 25"/>
              <p:cNvSpPr txBox="1"/>
              <p:nvPr/>
            </p:nvSpPr>
            <p:spPr>
              <a:xfrm>
                <a:off x="5137045" y="3397454"/>
                <a:ext cx="3793036" cy="1402692"/>
              </a:xfrm>
              <a:prstGeom prst="rect">
                <a:avLst/>
              </a:prstGeom>
              <a:solidFill>
                <a:schemeClr val="bg2"/>
              </a:solidFill>
              <a:ln>
                <a:solidFill>
                  <a:schemeClr val="tx1"/>
                </a:solidFill>
              </a:ln>
            </p:spPr>
            <p:txBody>
              <a:bodyPr wrap="square" rtlCol="0">
                <a:spAutoFit/>
              </a:bodyPr>
              <a:lstStyle/>
              <a:p>
                <a:pPr algn="l"/>
                <a14:m>
                  <m:oMath xmlns:m="http://schemas.openxmlformats.org/officeDocument/2006/math">
                    <m:r>
                      <a:rPr lang="en-US" sz="2000" b="0" i="1" smtClean="0">
                        <a:latin typeface="Cambria Math"/>
                      </a:rPr>
                      <m:t>𝑥</m:t>
                    </m:r>
                    <m:d>
                      <m:dPr>
                        <m:ctrlPr>
                          <a:rPr lang="en-US" sz="2000" b="0" i="1" smtClean="0">
                            <a:latin typeface="Cambria Math"/>
                          </a:rPr>
                        </m:ctrlPr>
                      </m:dPr>
                      <m:e>
                        <m:r>
                          <a:rPr lang="en-US" sz="2000" b="0" i="1" smtClean="0">
                            <a:latin typeface="Cambria Math"/>
                          </a:rPr>
                          <m:t>𝑈</m:t>
                        </m:r>
                        <m:r>
                          <a:rPr lang="en-US" sz="2000" b="0" i="1" smtClean="0">
                            <a:latin typeface="Cambria Math"/>
                          </a:rPr>
                          <m:t>,</m:t>
                        </m:r>
                        <m:r>
                          <a:rPr lang="en-US" sz="2000" b="0" i="1" smtClean="0">
                            <a:latin typeface="Cambria Math"/>
                          </a:rPr>
                          <m:t>𝑉</m:t>
                        </m:r>
                      </m:e>
                    </m:d>
                    <m:r>
                      <a:rPr lang="en-US" sz="2000" b="0" i="1" smtClean="0">
                        <a:latin typeface="Cambria Math"/>
                      </a:rPr>
                      <m:t>=</m:t>
                    </m:r>
                    <m:d>
                      <m:dPr>
                        <m:ctrlPr>
                          <a:rPr lang="en-US" sz="2000" b="0" i="1" smtClean="0">
                            <a:latin typeface="Cambria Math"/>
                          </a:rPr>
                        </m:ctrlPr>
                      </m:dPr>
                      <m:e>
                        <m:r>
                          <a:rPr lang="en-US" sz="2000" b="0" i="1" smtClean="0">
                            <a:latin typeface="Cambria Math"/>
                          </a:rPr>
                          <m:t>𝑅</m:t>
                        </m:r>
                        <m:r>
                          <a:rPr lang="en-US" sz="2000" b="0" i="1" smtClean="0">
                            <a:latin typeface="Cambria Math"/>
                          </a:rPr>
                          <m:t>+</m:t>
                        </m:r>
                        <m:r>
                          <a:rPr lang="en-US" sz="2000" b="0" i="1" smtClean="0">
                            <a:latin typeface="Cambria Math"/>
                          </a:rPr>
                          <m:t>𝑟</m:t>
                        </m:r>
                        <m:r>
                          <a:rPr lang="en-US" sz="2000" b="0" i="1" smtClean="0">
                            <a:latin typeface="Cambria Math"/>
                          </a:rPr>
                          <m:t> </m:t>
                        </m:r>
                        <m:r>
                          <m:rPr>
                            <m:sty m:val="p"/>
                          </m:rPr>
                          <a:rPr lang="en-US" sz="2000" b="0" i="0" smtClean="0">
                            <a:latin typeface="Cambria Math"/>
                          </a:rPr>
                          <m:t>cos</m:t>
                        </m:r>
                        <m:d>
                          <m:dPr>
                            <m:ctrlPr>
                              <a:rPr lang="en-US" sz="2000" b="0" i="1" smtClean="0">
                                <a:latin typeface="Cambria Math"/>
                              </a:rPr>
                            </m:ctrlPr>
                          </m:dPr>
                          <m:e>
                            <m:r>
                              <a:rPr lang="en-US" sz="2000" b="0" i="1" smtClean="0">
                                <a:latin typeface="Cambria Math"/>
                              </a:rPr>
                              <m:t>𝑈</m:t>
                            </m:r>
                          </m:e>
                        </m:d>
                      </m:e>
                    </m:d>
                    <m:r>
                      <m:rPr>
                        <m:sty m:val="p"/>
                      </m:rPr>
                      <a:rPr lang="en-US" sz="2000" b="0" i="0" smtClean="0">
                        <a:latin typeface="Cambria Math"/>
                      </a:rPr>
                      <m:t>cos</m:t>
                    </m:r>
                    <m:d>
                      <m:dPr>
                        <m:ctrlPr>
                          <a:rPr lang="en-US" sz="2000" b="0" i="1" smtClean="0">
                            <a:latin typeface="Cambria Math"/>
                          </a:rPr>
                        </m:ctrlPr>
                      </m:dPr>
                      <m:e>
                        <m:r>
                          <a:rPr lang="en-US" sz="2000" b="0" i="1" smtClean="0">
                            <a:latin typeface="Cambria Math"/>
                          </a:rPr>
                          <m:t>𝑉</m:t>
                        </m:r>
                      </m:e>
                    </m:d>
                  </m:oMath>
                </a14:m>
                <a:r>
                  <a:rPr lang="en-US" sz="2000" b="0" dirty="0" smtClean="0"/>
                  <a:t> </a:t>
                </a:r>
              </a:p>
              <a:p>
                <a:pPr algn="l"/>
                <a14:m>
                  <m:oMath xmlns:m="http://schemas.openxmlformats.org/officeDocument/2006/math">
                    <m:r>
                      <a:rPr lang="en-US" sz="2000" b="0" i="1" smtClean="0">
                        <a:latin typeface="Cambria Math"/>
                      </a:rPr>
                      <m:t>𝑦</m:t>
                    </m:r>
                    <m:d>
                      <m:dPr>
                        <m:ctrlPr>
                          <a:rPr lang="en-US" sz="2000" i="1">
                            <a:latin typeface="Cambria Math"/>
                          </a:rPr>
                        </m:ctrlPr>
                      </m:dPr>
                      <m:e>
                        <m:r>
                          <a:rPr lang="en-US" sz="2000" b="0" i="1" smtClean="0">
                            <a:latin typeface="Cambria Math"/>
                          </a:rPr>
                          <m:t>𝑈</m:t>
                        </m:r>
                        <m:r>
                          <a:rPr lang="en-US" sz="2000" i="1">
                            <a:latin typeface="Cambria Math"/>
                          </a:rPr>
                          <m:t>,</m:t>
                        </m:r>
                        <m:r>
                          <a:rPr lang="en-US" sz="2000" b="0" i="1" smtClean="0">
                            <a:latin typeface="Cambria Math"/>
                          </a:rPr>
                          <m:t>𝑉</m:t>
                        </m:r>
                      </m:e>
                    </m:d>
                    <m:r>
                      <a:rPr lang="en-US" sz="2000" i="1">
                        <a:latin typeface="Cambria Math"/>
                      </a:rPr>
                      <m:t>=</m:t>
                    </m:r>
                    <m:d>
                      <m:dPr>
                        <m:ctrlPr>
                          <a:rPr lang="en-US" sz="2000" i="1">
                            <a:latin typeface="Cambria Math"/>
                          </a:rPr>
                        </m:ctrlPr>
                      </m:dPr>
                      <m:e>
                        <m:r>
                          <a:rPr lang="en-US" sz="2000" i="1">
                            <a:latin typeface="Cambria Math"/>
                          </a:rPr>
                          <m:t>𝑅</m:t>
                        </m:r>
                        <m:r>
                          <a:rPr lang="en-US" sz="2000" i="1">
                            <a:latin typeface="Cambria Math"/>
                          </a:rPr>
                          <m:t>+</m:t>
                        </m:r>
                        <m:r>
                          <a:rPr lang="en-US" sz="2000" i="1">
                            <a:latin typeface="Cambria Math"/>
                          </a:rPr>
                          <m:t>𝑟</m:t>
                        </m:r>
                        <m:r>
                          <a:rPr lang="en-US" sz="2000" i="1">
                            <a:latin typeface="Cambria Math"/>
                          </a:rPr>
                          <m:t> </m:t>
                        </m:r>
                        <m:r>
                          <m:rPr>
                            <m:sty m:val="p"/>
                          </m:rPr>
                          <a:rPr lang="en-US" sz="2000">
                            <a:latin typeface="Cambria Math"/>
                          </a:rPr>
                          <m:t>cos</m:t>
                        </m:r>
                        <m:d>
                          <m:dPr>
                            <m:ctrlPr>
                              <a:rPr lang="en-US" sz="2000" i="1">
                                <a:latin typeface="Cambria Math"/>
                              </a:rPr>
                            </m:ctrlPr>
                          </m:dPr>
                          <m:e>
                            <m:r>
                              <a:rPr lang="en-US" sz="2000" b="0" i="1" smtClean="0">
                                <a:latin typeface="Cambria Math"/>
                              </a:rPr>
                              <m:t>𝑈</m:t>
                            </m:r>
                          </m:e>
                        </m:d>
                      </m:e>
                    </m:d>
                    <m:r>
                      <m:rPr>
                        <m:sty m:val="p"/>
                      </m:rPr>
                      <a:rPr lang="en-US" sz="2000" b="0" i="0" smtClean="0">
                        <a:latin typeface="Cambria Math"/>
                      </a:rPr>
                      <m:t>sin</m:t>
                    </m:r>
                    <m:d>
                      <m:dPr>
                        <m:ctrlPr>
                          <a:rPr lang="en-US" sz="2000" i="1">
                            <a:latin typeface="Cambria Math"/>
                          </a:rPr>
                        </m:ctrlPr>
                      </m:dPr>
                      <m:e>
                        <m:r>
                          <a:rPr lang="en-US" sz="2000" b="0" i="1" smtClean="0">
                            <a:latin typeface="Cambria Math"/>
                          </a:rPr>
                          <m:t>𝑉</m:t>
                        </m:r>
                      </m:e>
                    </m:d>
                  </m:oMath>
                </a14:m>
                <a:r>
                  <a:rPr lang="en-US" sz="2000" i="1" dirty="0" smtClean="0">
                    <a:latin typeface="Cambria Math"/>
                  </a:rPr>
                  <a:t> </a:t>
                </a:r>
              </a:p>
              <a:p>
                <a:pPr algn="l"/>
                <a14:m>
                  <m:oMath xmlns:m="http://schemas.openxmlformats.org/officeDocument/2006/math">
                    <m:r>
                      <a:rPr lang="en-US" sz="2000" b="0" i="1" smtClean="0">
                        <a:latin typeface="Cambria Math"/>
                      </a:rPr>
                      <m:t>𝑧</m:t>
                    </m:r>
                    <m:d>
                      <m:dPr>
                        <m:ctrlPr>
                          <a:rPr lang="en-US" sz="2000" i="1">
                            <a:latin typeface="Cambria Math"/>
                          </a:rPr>
                        </m:ctrlPr>
                      </m:dPr>
                      <m:e>
                        <m:r>
                          <a:rPr lang="en-US" sz="2000" b="0" i="1" smtClean="0">
                            <a:latin typeface="Cambria Math"/>
                          </a:rPr>
                          <m:t>𝑈</m:t>
                        </m:r>
                        <m:r>
                          <a:rPr lang="en-US" sz="2000" i="1">
                            <a:latin typeface="Cambria Math"/>
                          </a:rPr>
                          <m:t>,</m:t>
                        </m:r>
                        <m:r>
                          <a:rPr lang="en-US" sz="2000" b="0" i="1" smtClean="0">
                            <a:latin typeface="Cambria Math"/>
                          </a:rPr>
                          <m:t>𝑉</m:t>
                        </m:r>
                      </m:e>
                    </m:d>
                    <m:r>
                      <a:rPr lang="en-US" sz="2000" i="1">
                        <a:latin typeface="Cambria Math"/>
                      </a:rPr>
                      <m:t>=</m:t>
                    </m:r>
                    <m:r>
                      <a:rPr lang="en-US" sz="2000" i="1">
                        <a:latin typeface="Cambria Math"/>
                      </a:rPr>
                      <m:t>𝑟</m:t>
                    </m:r>
                    <m:r>
                      <a:rPr lang="en-US" sz="2000" i="1">
                        <a:latin typeface="Cambria Math"/>
                      </a:rPr>
                      <m:t> </m:t>
                    </m:r>
                    <m:r>
                      <m:rPr>
                        <m:sty m:val="p"/>
                      </m:rPr>
                      <a:rPr lang="en-US" sz="2000">
                        <a:latin typeface="Cambria Math"/>
                      </a:rPr>
                      <m:t>sin</m:t>
                    </m:r>
                    <m:d>
                      <m:dPr>
                        <m:ctrlPr>
                          <a:rPr lang="en-US" sz="2000" i="1">
                            <a:latin typeface="Cambria Math"/>
                          </a:rPr>
                        </m:ctrlPr>
                      </m:dPr>
                      <m:e>
                        <m:r>
                          <a:rPr lang="en-US" sz="2000" b="0" i="1" smtClean="0">
                            <a:latin typeface="Cambria Math"/>
                          </a:rPr>
                          <m:t>𝑈</m:t>
                        </m:r>
                      </m:e>
                    </m:d>
                  </m:oMath>
                </a14:m>
                <a:r>
                  <a:rPr lang="en-US" sz="2000" dirty="0" smtClean="0"/>
                  <a:t>  </a:t>
                </a:r>
              </a:p>
              <a:p>
                <a:pPr algn="l"/>
                <a14:m>
                  <m:oMath xmlns:m="http://schemas.openxmlformats.org/officeDocument/2006/math">
                    <m:r>
                      <a:rPr lang="hu-HU" sz="2000" i="1">
                        <a:latin typeface="Cambria Math"/>
                      </a:rPr>
                      <m:t>𝑈</m:t>
                    </m:r>
                    <m:r>
                      <a:rPr lang="hu-HU" sz="2000" i="1">
                        <a:latin typeface="Cambria Math"/>
                        <a:ea typeface="Cambria Math"/>
                      </a:rPr>
                      <m:t>∈</m:t>
                    </m:r>
                    <m:d>
                      <m:dPr>
                        <m:begChr m:val="["/>
                        <m:endChr m:val="]"/>
                        <m:ctrlPr>
                          <a:rPr lang="en-US" sz="2000" i="1">
                            <a:latin typeface="Cambria Math"/>
                            <a:ea typeface="Cambria Math"/>
                          </a:rPr>
                        </m:ctrlPr>
                      </m:dPr>
                      <m:e>
                        <m:r>
                          <a:rPr lang="en-US" sz="2000" i="1">
                            <a:latin typeface="Cambria Math"/>
                            <a:ea typeface="Cambria Math"/>
                          </a:rPr>
                          <m:t>0</m:t>
                        </m:r>
                        <m:r>
                          <a:rPr lang="en-US" sz="2000" i="1">
                            <a:latin typeface="Cambria Math"/>
                            <a:ea typeface="Cambria Math"/>
                          </a:rPr>
                          <m:t>,</m:t>
                        </m:r>
                        <m:r>
                          <a:rPr lang="en-US" sz="2000" i="1">
                            <a:latin typeface="Cambria Math"/>
                            <a:ea typeface="Cambria Math"/>
                          </a:rPr>
                          <m:t>2</m:t>
                        </m:r>
                        <m:r>
                          <a:rPr lang="en-US" sz="2000" i="1">
                            <a:latin typeface="Cambria Math"/>
                            <a:ea typeface="Cambria Math"/>
                          </a:rPr>
                          <m:t>𝜋</m:t>
                        </m:r>
                      </m:e>
                    </m:d>
                    <m:r>
                      <a:rPr lang="en-US" sz="2000" i="1">
                        <a:latin typeface="Cambria Math"/>
                        <a:ea typeface="Cambria Math"/>
                      </a:rPr>
                      <m:t>,   </m:t>
                    </m:r>
                    <m:r>
                      <a:rPr lang="en-US" sz="2000" i="1">
                        <a:latin typeface="Cambria Math"/>
                        <a:ea typeface="Cambria Math"/>
                      </a:rPr>
                      <m:t>𝑉</m:t>
                    </m:r>
                  </m:oMath>
                </a14:m>
                <a:r>
                  <a:rPr lang="en-US" sz="2000" dirty="0"/>
                  <a:t> </a:t>
                </a:r>
                <a14:m>
                  <m:oMath xmlns:m="http://schemas.openxmlformats.org/officeDocument/2006/math">
                    <m:r>
                      <a:rPr lang="hu-HU" sz="2000" i="1">
                        <a:latin typeface="Cambria Math"/>
                        <a:ea typeface="Cambria Math"/>
                      </a:rPr>
                      <m:t>∈</m:t>
                    </m:r>
                    <m:d>
                      <m:dPr>
                        <m:begChr m:val="["/>
                        <m:endChr m:val="]"/>
                        <m:ctrlPr>
                          <a:rPr lang="en-US" sz="2000" i="1">
                            <a:latin typeface="Cambria Math"/>
                            <a:ea typeface="Cambria Math"/>
                          </a:rPr>
                        </m:ctrlPr>
                      </m:dPr>
                      <m:e>
                        <m:r>
                          <a:rPr lang="en-US" sz="2000" i="1">
                            <a:latin typeface="Cambria Math"/>
                            <a:ea typeface="Cambria Math"/>
                          </a:rPr>
                          <m:t>0</m:t>
                        </m:r>
                        <m:r>
                          <a:rPr lang="en-US" sz="2000" i="1">
                            <a:latin typeface="Cambria Math"/>
                            <a:ea typeface="Cambria Math"/>
                          </a:rPr>
                          <m:t>,</m:t>
                        </m:r>
                        <m:r>
                          <a:rPr lang="en-US" sz="2000" b="0" i="1" smtClean="0">
                            <a:latin typeface="Cambria Math"/>
                            <a:ea typeface="Cambria Math"/>
                          </a:rPr>
                          <m:t>2</m:t>
                        </m:r>
                        <m:r>
                          <a:rPr lang="en-US" sz="2000" i="1">
                            <a:latin typeface="Cambria Math"/>
                            <a:ea typeface="Cambria Math"/>
                          </a:rPr>
                          <m:t>𝜋</m:t>
                        </m:r>
                      </m:e>
                    </m:d>
                  </m:oMath>
                </a14:m>
                <a:r>
                  <a:rPr lang="en-US" sz="2000" dirty="0"/>
                  <a:t>  </a:t>
                </a:r>
              </a:p>
            </p:txBody>
          </p:sp>
        </mc:Choice>
        <mc:Fallback xmlns="">
          <p:sp>
            <p:nvSpPr>
              <p:cNvPr id="26" name="Szövegdoboz 25"/>
              <p:cNvSpPr txBox="1">
                <a:spLocks noRot="1" noChangeAspect="1" noMove="1" noResize="1" noEditPoints="1" noAdjustHandles="1" noChangeArrowheads="1" noChangeShapeType="1" noTextEdit="1"/>
              </p:cNvSpPr>
              <p:nvPr/>
            </p:nvSpPr>
            <p:spPr>
              <a:xfrm>
                <a:off x="5137045" y="3397454"/>
                <a:ext cx="3793036" cy="1402692"/>
              </a:xfrm>
              <a:prstGeom prst="rect">
                <a:avLst/>
              </a:prstGeom>
              <a:blipFill>
                <a:blip r:embed="rId9"/>
                <a:stretch>
                  <a:fillRect/>
                </a:stretch>
              </a:blipFill>
              <a:ln>
                <a:solidFill>
                  <a:schemeClr val="tx1"/>
                </a:solidFill>
              </a:ln>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7" name="Téglalap 26"/>
              <p:cNvSpPr/>
              <p:nvPr/>
            </p:nvSpPr>
            <p:spPr>
              <a:xfrm>
                <a:off x="4860032" y="1715169"/>
                <a:ext cx="2485460" cy="707886"/>
              </a:xfrm>
              <a:prstGeom prst="rect">
                <a:avLst/>
              </a:prstGeom>
            </p:spPr>
            <p:txBody>
              <a:bodyPr wrap="square">
                <a:spAutoFit/>
              </a:bodyPr>
              <a:lstStyle/>
              <a:p>
                <a:pPr algn="l"/>
                <a14:m>
                  <m:oMathPara xmlns:m="http://schemas.openxmlformats.org/officeDocument/2006/math">
                    <m:oMathParaPr>
                      <m:jc m:val="left"/>
                    </m:oMathParaPr>
                    <m:oMath xmlns:m="http://schemas.openxmlformats.org/officeDocument/2006/math">
                      <m:r>
                        <a:rPr lang="en-US" sz="2000" i="1">
                          <a:latin typeface="Cambria Math"/>
                        </a:rPr>
                        <m:t>𝑥</m:t>
                      </m:r>
                      <m:d>
                        <m:dPr>
                          <m:ctrlPr>
                            <a:rPr lang="en-US" sz="2000" i="1">
                              <a:latin typeface="Cambria Math"/>
                            </a:rPr>
                          </m:ctrlPr>
                        </m:dPr>
                        <m:e>
                          <m:r>
                            <a:rPr lang="en-US" sz="2000" i="1">
                              <a:latin typeface="Cambria Math"/>
                            </a:rPr>
                            <m:t>𝑈</m:t>
                          </m:r>
                        </m:e>
                      </m:d>
                      <m:r>
                        <a:rPr lang="en-US" sz="2000" i="1">
                          <a:latin typeface="Cambria Math"/>
                        </a:rPr>
                        <m:t>=</m:t>
                      </m:r>
                      <m:r>
                        <a:rPr lang="en-US" sz="2000" i="1">
                          <a:latin typeface="Cambria Math"/>
                        </a:rPr>
                        <m:t>𝑅</m:t>
                      </m:r>
                      <m:r>
                        <a:rPr lang="en-US" sz="2000" i="1">
                          <a:latin typeface="Cambria Math"/>
                        </a:rPr>
                        <m:t>+</m:t>
                      </m:r>
                      <m:r>
                        <a:rPr lang="en-US" sz="2000" i="1">
                          <a:latin typeface="Cambria Math"/>
                        </a:rPr>
                        <m:t>𝑟</m:t>
                      </m:r>
                      <m:r>
                        <a:rPr lang="en-US" sz="2000" i="1">
                          <a:latin typeface="Cambria Math"/>
                        </a:rPr>
                        <m:t> </m:t>
                      </m:r>
                      <m:r>
                        <m:rPr>
                          <m:sty m:val="p"/>
                        </m:rPr>
                        <a:rPr lang="en-US" sz="2000">
                          <a:latin typeface="Cambria Math"/>
                        </a:rPr>
                        <m:t>cos</m:t>
                      </m:r>
                      <m:d>
                        <m:dPr>
                          <m:ctrlPr>
                            <a:rPr lang="en-US" sz="2000" i="1">
                              <a:latin typeface="Cambria Math"/>
                            </a:rPr>
                          </m:ctrlPr>
                        </m:dPr>
                        <m:e>
                          <m:r>
                            <a:rPr lang="en-US" sz="2000" i="1">
                              <a:latin typeface="Cambria Math"/>
                            </a:rPr>
                            <m:t>𝑈</m:t>
                          </m:r>
                        </m:e>
                      </m:d>
                    </m:oMath>
                  </m:oMathPara>
                </a14:m>
                <a:endParaRPr lang="en-US" sz="2000" dirty="0"/>
              </a:p>
              <a:p>
                <a:pPr algn="l"/>
                <a14:m>
                  <m:oMath xmlns:m="http://schemas.openxmlformats.org/officeDocument/2006/math">
                    <m:r>
                      <a:rPr lang="en-US" sz="2000" i="1">
                        <a:latin typeface="Cambria Math"/>
                      </a:rPr>
                      <m:t>𝑧</m:t>
                    </m:r>
                    <m:d>
                      <m:dPr>
                        <m:ctrlPr>
                          <a:rPr lang="en-US" sz="2000" i="1">
                            <a:latin typeface="Cambria Math"/>
                          </a:rPr>
                        </m:ctrlPr>
                      </m:dPr>
                      <m:e>
                        <m:r>
                          <a:rPr lang="en-US" sz="2000" i="1">
                            <a:latin typeface="Cambria Math"/>
                          </a:rPr>
                          <m:t>𝑈</m:t>
                        </m:r>
                      </m:e>
                    </m:d>
                    <m:r>
                      <a:rPr lang="en-US" sz="2000" i="1">
                        <a:latin typeface="Cambria Math"/>
                      </a:rPr>
                      <m:t>=</m:t>
                    </m:r>
                    <m:r>
                      <a:rPr lang="en-US" sz="2000" i="1">
                        <a:latin typeface="Cambria Math"/>
                      </a:rPr>
                      <m:t>𝑟</m:t>
                    </m:r>
                    <m:r>
                      <a:rPr lang="en-US" sz="2000" i="1">
                        <a:latin typeface="Cambria Math"/>
                      </a:rPr>
                      <m:t> </m:t>
                    </m:r>
                    <m:r>
                      <m:rPr>
                        <m:sty m:val="p"/>
                      </m:rPr>
                      <a:rPr lang="en-US" sz="2000">
                        <a:latin typeface="Cambria Math"/>
                      </a:rPr>
                      <m:t>sin</m:t>
                    </m:r>
                    <m:d>
                      <m:dPr>
                        <m:ctrlPr>
                          <a:rPr lang="en-US" sz="2000" i="1">
                            <a:latin typeface="Cambria Math"/>
                          </a:rPr>
                        </m:ctrlPr>
                      </m:dPr>
                      <m:e>
                        <m:r>
                          <a:rPr lang="en-US" sz="2000" i="1">
                            <a:latin typeface="Cambria Math"/>
                          </a:rPr>
                          <m:t>𝑈</m:t>
                        </m:r>
                      </m:e>
                    </m:d>
                  </m:oMath>
                </a14:m>
                <a:r>
                  <a:rPr lang="en-US" sz="2000" dirty="0"/>
                  <a:t>  </a:t>
                </a:r>
              </a:p>
            </p:txBody>
          </p:sp>
        </mc:Choice>
        <mc:Fallback xmlns="">
          <p:sp>
            <p:nvSpPr>
              <p:cNvPr id="27" name="Téglalap 26"/>
              <p:cNvSpPr>
                <a:spLocks noRot="1" noChangeAspect="1" noMove="1" noResize="1" noEditPoints="1" noAdjustHandles="1" noChangeArrowheads="1" noChangeShapeType="1" noTextEdit="1"/>
              </p:cNvSpPr>
              <p:nvPr/>
            </p:nvSpPr>
            <p:spPr>
              <a:xfrm>
                <a:off x="4860032" y="1715169"/>
                <a:ext cx="2485460" cy="707886"/>
              </a:xfrm>
              <a:prstGeom prst="rect">
                <a:avLst/>
              </a:prstGeom>
              <a:blipFill>
                <a:blip r:embed="rId10"/>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282097826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4"/>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6" grpId="0"/>
      <p:bldP spid="17" grpId="0"/>
      <p:bldP spid="18" grpId="0" animBg="1"/>
      <p:bldP spid="22" grpId="0"/>
      <p:bldP spid="23" grpId="0" animBg="1"/>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ím 2"/>
          <p:cNvSpPr>
            <a:spLocks noGrp="1"/>
          </p:cNvSpPr>
          <p:nvPr>
            <p:ph type="title"/>
          </p:nvPr>
        </p:nvSpPr>
        <p:spPr>
          <a:xfrm>
            <a:off x="251520" y="205979"/>
            <a:ext cx="7273954" cy="857250"/>
          </a:xfrm>
        </p:spPr>
        <p:txBody>
          <a:bodyPr/>
          <a:lstStyle/>
          <a:p>
            <a:r>
              <a:rPr lang="hu-HU" dirty="0" smtClean="0">
                <a:solidFill>
                  <a:srgbClr val="FF0000"/>
                </a:solidFill>
              </a:rPr>
              <a:t>Szabadformájú felület</a:t>
            </a:r>
            <a:endParaRPr lang="hu-HU" dirty="0">
              <a:solidFill>
                <a:srgbClr val="FF0000"/>
              </a:solidFill>
            </a:endParaRPr>
          </a:p>
        </p:txBody>
      </p:sp>
      <p:sp>
        <p:nvSpPr>
          <p:cNvPr id="21" name="Rectangle 3"/>
          <p:cNvSpPr>
            <a:spLocks noChangeArrowheads="1"/>
          </p:cNvSpPr>
          <p:nvPr/>
        </p:nvSpPr>
        <p:spPr bwMode="auto">
          <a:xfrm>
            <a:off x="216593" y="951570"/>
            <a:ext cx="8229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indent="0" algn="l">
              <a:spcBef>
                <a:spcPct val="20000"/>
              </a:spcBef>
              <a:buClr>
                <a:schemeClr val="accent2"/>
              </a:buClr>
              <a:buSzPct val="75000"/>
            </a:pPr>
            <a:r>
              <a:rPr lang="hu-HU" altLang="hu-HU" sz="2800" dirty="0" smtClean="0">
                <a:latin typeface="+mn-lt"/>
              </a:rPr>
              <a:t>Definíció kontroll pontokkal:</a:t>
            </a:r>
            <a:endParaRPr lang="en-US" altLang="hu-HU" sz="2800" dirty="0">
              <a:latin typeface="+mn-lt"/>
            </a:endParaRPr>
          </a:p>
        </p:txBody>
      </p:sp>
      <p:sp>
        <p:nvSpPr>
          <p:cNvPr id="24" name="Oval 4"/>
          <p:cNvSpPr>
            <a:spLocks noChangeArrowheads="1"/>
          </p:cNvSpPr>
          <p:nvPr/>
        </p:nvSpPr>
        <p:spPr bwMode="auto">
          <a:xfrm>
            <a:off x="519113" y="2782974"/>
            <a:ext cx="152400" cy="1143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sz="2000"/>
          </a:p>
        </p:txBody>
      </p:sp>
      <p:sp>
        <p:nvSpPr>
          <p:cNvPr id="25" name="Oval 5"/>
          <p:cNvSpPr>
            <a:spLocks noChangeArrowheads="1"/>
          </p:cNvSpPr>
          <p:nvPr/>
        </p:nvSpPr>
        <p:spPr bwMode="auto">
          <a:xfrm>
            <a:off x="1357313" y="2211474"/>
            <a:ext cx="152400" cy="1143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sz="2000"/>
          </a:p>
        </p:txBody>
      </p:sp>
      <p:sp>
        <p:nvSpPr>
          <p:cNvPr id="26" name="Oval 6"/>
          <p:cNvSpPr>
            <a:spLocks noChangeArrowheads="1"/>
          </p:cNvSpPr>
          <p:nvPr/>
        </p:nvSpPr>
        <p:spPr bwMode="auto">
          <a:xfrm>
            <a:off x="2805113" y="2211474"/>
            <a:ext cx="152400" cy="1143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sz="2000"/>
          </a:p>
        </p:txBody>
      </p:sp>
      <p:sp>
        <p:nvSpPr>
          <p:cNvPr id="27" name="Oval 7"/>
          <p:cNvSpPr>
            <a:spLocks noChangeArrowheads="1"/>
          </p:cNvSpPr>
          <p:nvPr/>
        </p:nvSpPr>
        <p:spPr bwMode="auto">
          <a:xfrm>
            <a:off x="4100513" y="2782974"/>
            <a:ext cx="152400" cy="1143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sz="2000"/>
          </a:p>
        </p:txBody>
      </p:sp>
      <p:sp>
        <p:nvSpPr>
          <p:cNvPr id="28" name="Freeform 8"/>
          <p:cNvSpPr>
            <a:spLocks/>
          </p:cNvSpPr>
          <p:nvPr/>
        </p:nvSpPr>
        <p:spPr bwMode="auto">
          <a:xfrm>
            <a:off x="442913" y="2316249"/>
            <a:ext cx="3886200" cy="504825"/>
          </a:xfrm>
          <a:custGeom>
            <a:avLst/>
            <a:gdLst>
              <a:gd name="T0" fmla="*/ 0 w 2448"/>
              <a:gd name="T1" fmla="*/ 2147483647 h 424"/>
              <a:gd name="T2" fmla="*/ 2147483647 w 2448"/>
              <a:gd name="T3" fmla="*/ 2147483647 h 424"/>
              <a:gd name="T4" fmla="*/ 2147483647 w 2448"/>
              <a:gd name="T5" fmla="*/ 2147483647 h 424"/>
              <a:gd name="T6" fmla="*/ 2147483647 w 2448"/>
              <a:gd name="T7" fmla="*/ 2147483647 h 424"/>
              <a:gd name="T8" fmla="*/ 2147483647 w 2448"/>
              <a:gd name="T9" fmla="*/ 2147483647 h 424"/>
              <a:gd name="T10" fmla="*/ 2147483647 w 2448"/>
              <a:gd name="T11" fmla="*/ 2147483647 h 424"/>
              <a:gd name="T12" fmla="*/ 0 60000 65536"/>
              <a:gd name="T13" fmla="*/ 0 60000 65536"/>
              <a:gd name="T14" fmla="*/ 0 60000 65536"/>
              <a:gd name="T15" fmla="*/ 0 60000 65536"/>
              <a:gd name="T16" fmla="*/ 0 60000 65536"/>
              <a:gd name="T17" fmla="*/ 0 60000 65536"/>
              <a:gd name="T18" fmla="*/ 0 w 2448"/>
              <a:gd name="T19" fmla="*/ 0 h 424"/>
              <a:gd name="T20" fmla="*/ 2448 w 2448"/>
              <a:gd name="T21" fmla="*/ 424 h 424"/>
            </a:gdLst>
            <a:ahLst/>
            <a:cxnLst>
              <a:cxn ang="T12">
                <a:pos x="T0" y="T1"/>
              </a:cxn>
              <a:cxn ang="T13">
                <a:pos x="T2" y="T3"/>
              </a:cxn>
              <a:cxn ang="T14">
                <a:pos x="T4" y="T5"/>
              </a:cxn>
              <a:cxn ang="T15">
                <a:pos x="T6" y="T7"/>
              </a:cxn>
              <a:cxn ang="T16">
                <a:pos x="T8" y="T9"/>
              </a:cxn>
              <a:cxn ang="T17">
                <a:pos x="T10" y="T11"/>
              </a:cxn>
            </a:cxnLst>
            <a:rect l="T18" t="T19" r="T20" b="T21"/>
            <a:pathLst>
              <a:path w="2448" h="424">
                <a:moveTo>
                  <a:pt x="0" y="344"/>
                </a:moveTo>
                <a:cubicBezTo>
                  <a:pt x="148" y="276"/>
                  <a:pt x="296" y="208"/>
                  <a:pt x="480" y="152"/>
                </a:cubicBezTo>
                <a:cubicBezTo>
                  <a:pt x="664" y="96"/>
                  <a:pt x="912" y="16"/>
                  <a:pt x="1104" y="8"/>
                </a:cubicBezTo>
                <a:cubicBezTo>
                  <a:pt x="1296" y="0"/>
                  <a:pt x="1480" y="40"/>
                  <a:pt x="1632" y="104"/>
                </a:cubicBezTo>
                <a:cubicBezTo>
                  <a:pt x="1784" y="168"/>
                  <a:pt x="1880" y="360"/>
                  <a:pt x="2016" y="392"/>
                </a:cubicBezTo>
                <a:cubicBezTo>
                  <a:pt x="2152" y="424"/>
                  <a:pt x="2376" y="312"/>
                  <a:pt x="2448" y="296"/>
                </a:cubicBezTo>
              </a:path>
            </a:pathLst>
          </a:custGeom>
          <a:noFill/>
          <a:ln w="57150">
            <a:solidFill>
              <a:srgbClr val="7030A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sz="2000"/>
          </a:p>
        </p:txBody>
      </p:sp>
      <p:sp>
        <p:nvSpPr>
          <p:cNvPr id="29" name="Freeform 13"/>
          <p:cNvSpPr>
            <a:spLocks/>
          </p:cNvSpPr>
          <p:nvPr/>
        </p:nvSpPr>
        <p:spPr bwMode="auto">
          <a:xfrm>
            <a:off x="174625" y="1800709"/>
            <a:ext cx="3886200" cy="504825"/>
          </a:xfrm>
          <a:custGeom>
            <a:avLst/>
            <a:gdLst>
              <a:gd name="T0" fmla="*/ 0 w 2448"/>
              <a:gd name="T1" fmla="*/ 2147483647 h 424"/>
              <a:gd name="T2" fmla="*/ 2147483647 w 2448"/>
              <a:gd name="T3" fmla="*/ 2147483647 h 424"/>
              <a:gd name="T4" fmla="*/ 2147483647 w 2448"/>
              <a:gd name="T5" fmla="*/ 2147483647 h 424"/>
              <a:gd name="T6" fmla="*/ 2147483647 w 2448"/>
              <a:gd name="T7" fmla="*/ 2147483647 h 424"/>
              <a:gd name="T8" fmla="*/ 2147483647 w 2448"/>
              <a:gd name="T9" fmla="*/ 2147483647 h 424"/>
              <a:gd name="T10" fmla="*/ 2147483647 w 2448"/>
              <a:gd name="T11" fmla="*/ 2147483647 h 424"/>
              <a:gd name="T12" fmla="*/ 0 60000 65536"/>
              <a:gd name="T13" fmla="*/ 0 60000 65536"/>
              <a:gd name="T14" fmla="*/ 0 60000 65536"/>
              <a:gd name="T15" fmla="*/ 0 60000 65536"/>
              <a:gd name="T16" fmla="*/ 0 60000 65536"/>
              <a:gd name="T17" fmla="*/ 0 60000 65536"/>
              <a:gd name="T18" fmla="*/ 0 w 2448"/>
              <a:gd name="T19" fmla="*/ 0 h 424"/>
              <a:gd name="T20" fmla="*/ 2448 w 2448"/>
              <a:gd name="T21" fmla="*/ 424 h 424"/>
            </a:gdLst>
            <a:ahLst/>
            <a:cxnLst>
              <a:cxn ang="T12">
                <a:pos x="T0" y="T1"/>
              </a:cxn>
              <a:cxn ang="T13">
                <a:pos x="T2" y="T3"/>
              </a:cxn>
              <a:cxn ang="T14">
                <a:pos x="T4" y="T5"/>
              </a:cxn>
              <a:cxn ang="T15">
                <a:pos x="T6" y="T7"/>
              </a:cxn>
              <a:cxn ang="T16">
                <a:pos x="T8" y="T9"/>
              </a:cxn>
              <a:cxn ang="T17">
                <a:pos x="T10" y="T11"/>
              </a:cxn>
            </a:cxnLst>
            <a:rect l="T18" t="T19" r="T20" b="T21"/>
            <a:pathLst>
              <a:path w="2448" h="424">
                <a:moveTo>
                  <a:pt x="0" y="344"/>
                </a:moveTo>
                <a:cubicBezTo>
                  <a:pt x="148" y="276"/>
                  <a:pt x="296" y="208"/>
                  <a:pt x="480" y="152"/>
                </a:cubicBezTo>
                <a:cubicBezTo>
                  <a:pt x="664" y="96"/>
                  <a:pt x="912" y="16"/>
                  <a:pt x="1104" y="8"/>
                </a:cubicBezTo>
                <a:cubicBezTo>
                  <a:pt x="1296" y="0"/>
                  <a:pt x="1480" y="40"/>
                  <a:pt x="1632" y="104"/>
                </a:cubicBezTo>
                <a:cubicBezTo>
                  <a:pt x="1784" y="168"/>
                  <a:pt x="1880" y="360"/>
                  <a:pt x="2016" y="392"/>
                </a:cubicBezTo>
                <a:cubicBezTo>
                  <a:pt x="2152" y="424"/>
                  <a:pt x="2376" y="312"/>
                  <a:pt x="2448" y="296"/>
                </a:cubicBezTo>
              </a:path>
            </a:pathLst>
          </a:cu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sz="2000"/>
          </a:p>
        </p:txBody>
      </p:sp>
      <p:sp>
        <p:nvSpPr>
          <p:cNvPr id="30" name="Freeform 23"/>
          <p:cNvSpPr>
            <a:spLocks/>
          </p:cNvSpPr>
          <p:nvPr/>
        </p:nvSpPr>
        <p:spPr bwMode="auto">
          <a:xfrm>
            <a:off x="990600" y="2949662"/>
            <a:ext cx="3886200" cy="504825"/>
          </a:xfrm>
          <a:custGeom>
            <a:avLst/>
            <a:gdLst>
              <a:gd name="T0" fmla="*/ 0 w 2448"/>
              <a:gd name="T1" fmla="*/ 2147483647 h 424"/>
              <a:gd name="T2" fmla="*/ 2147483647 w 2448"/>
              <a:gd name="T3" fmla="*/ 2147483647 h 424"/>
              <a:gd name="T4" fmla="*/ 2147483647 w 2448"/>
              <a:gd name="T5" fmla="*/ 2147483647 h 424"/>
              <a:gd name="T6" fmla="*/ 2147483647 w 2448"/>
              <a:gd name="T7" fmla="*/ 2147483647 h 424"/>
              <a:gd name="T8" fmla="*/ 2147483647 w 2448"/>
              <a:gd name="T9" fmla="*/ 2147483647 h 424"/>
              <a:gd name="T10" fmla="*/ 2147483647 w 2448"/>
              <a:gd name="T11" fmla="*/ 2147483647 h 424"/>
              <a:gd name="T12" fmla="*/ 0 60000 65536"/>
              <a:gd name="T13" fmla="*/ 0 60000 65536"/>
              <a:gd name="T14" fmla="*/ 0 60000 65536"/>
              <a:gd name="T15" fmla="*/ 0 60000 65536"/>
              <a:gd name="T16" fmla="*/ 0 60000 65536"/>
              <a:gd name="T17" fmla="*/ 0 60000 65536"/>
              <a:gd name="T18" fmla="*/ 0 w 2448"/>
              <a:gd name="T19" fmla="*/ 0 h 424"/>
              <a:gd name="T20" fmla="*/ 2448 w 2448"/>
              <a:gd name="T21" fmla="*/ 424 h 424"/>
            </a:gdLst>
            <a:ahLst/>
            <a:cxnLst>
              <a:cxn ang="T12">
                <a:pos x="T0" y="T1"/>
              </a:cxn>
              <a:cxn ang="T13">
                <a:pos x="T2" y="T3"/>
              </a:cxn>
              <a:cxn ang="T14">
                <a:pos x="T4" y="T5"/>
              </a:cxn>
              <a:cxn ang="T15">
                <a:pos x="T6" y="T7"/>
              </a:cxn>
              <a:cxn ang="T16">
                <a:pos x="T8" y="T9"/>
              </a:cxn>
              <a:cxn ang="T17">
                <a:pos x="T10" y="T11"/>
              </a:cxn>
            </a:cxnLst>
            <a:rect l="T18" t="T19" r="T20" b="T21"/>
            <a:pathLst>
              <a:path w="2448" h="424">
                <a:moveTo>
                  <a:pt x="0" y="344"/>
                </a:moveTo>
                <a:cubicBezTo>
                  <a:pt x="148" y="276"/>
                  <a:pt x="296" y="208"/>
                  <a:pt x="480" y="152"/>
                </a:cubicBezTo>
                <a:cubicBezTo>
                  <a:pt x="664" y="96"/>
                  <a:pt x="912" y="16"/>
                  <a:pt x="1104" y="8"/>
                </a:cubicBezTo>
                <a:cubicBezTo>
                  <a:pt x="1296" y="0"/>
                  <a:pt x="1480" y="40"/>
                  <a:pt x="1632" y="104"/>
                </a:cubicBezTo>
                <a:cubicBezTo>
                  <a:pt x="1784" y="168"/>
                  <a:pt x="1880" y="360"/>
                  <a:pt x="2016" y="392"/>
                </a:cubicBezTo>
                <a:cubicBezTo>
                  <a:pt x="2152" y="424"/>
                  <a:pt x="2376" y="312"/>
                  <a:pt x="2448" y="296"/>
                </a:cubicBezTo>
              </a:path>
            </a:pathLst>
          </a:cu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sz="2000"/>
          </a:p>
        </p:txBody>
      </p:sp>
      <p:sp>
        <p:nvSpPr>
          <p:cNvPr id="31" name="Freeform 24"/>
          <p:cNvSpPr>
            <a:spLocks/>
          </p:cNvSpPr>
          <p:nvPr/>
        </p:nvSpPr>
        <p:spPr bwMode="auto">
          <a:xfrm>
            <a:off x="4051301" y="2145990"/>
            <a:ext cx="817563" cy="1150144"/>
          </a:xfrm>
          <a:custGeom>
            <a:avLst/>
            <a:gdLst>
              <a:gd name="T0" fmla="*/ 0 w 515"/>
              <a:gd name="T1" fmla="*/ 0 h 966"/>
              <a:gd name="T2" fmla="*/ 2147483647 w 515"/>
              <a:gd name="T3" fmla="*/ 2147483647 h 966"/>
              <a:gd name="T4" fmla="*/ 2147483647 w 515"/>
              <a:gd name="T5" fmla="*/ 2147483647 h 966"/>
              <a:gd name="T6" fmla="*/ 2147483647 w 515"/>
              <a:gd name="T7" fmla="*/ 2147483647 h 966"/>
              <a:gd name="T8" fmla="*/ 0 60000 65536"/>
              <a:gd name="T9" fmla="*/ 0 60000 65536"/>
              <a:gd name="T10" fmla="*/ 0 60000 65536"/>
              <a:gd name="T11" fmla="*/ 0 60000 65536"/>
              <a:gd name="T12" fmla="*/ 0 w 515"/>
              <a:gd name="T13" fmla="*/ 0 h 966"/>
              <a:gd name="T14" fmla="*/ 515 w 515"/>
              <a:gd name="T15" fmla="*/ 966 h 966"/>
            </a:gdLst>
            <a:ahLst/>
            <a:cxnLst>
              <a:cxn ang="T8">
                <a:pos x="T0" y="T1"/>
              </a:cxn>
              <a:cxn ang="T9">
                <a:pos x="T2" y="T3"/>
              </a:cxn>
              <a:cxn ang="T10">
                <a:pos x="T4" y="T5"/>
              </a:cxn>
              <a:cxn ang="T11">
                <a:pos x="T6" y="T7"/>
              </a:cxn>
            </a:cxnLst>
            <a:rect l="T12" t="T13" r="T14" b="T15"/>
            <a:pathLst>
              <a:path w="515" h="966">
                <a:moveTo>
                  <a:pt x="0" y="0"/>
                </a:moveTo>
                <a:cubicBezTo>
                  <a:pt x="52" y="161"/>
                  <a:pt x="104" y="323"/>
                  <a:pt x="164" y="452"/>
                </a:cubicBezTo>
                <a:cubicBezTo>
                  <a:pt x="224" y="581"/>
                  <a:pt x="300" y="686"/>
                  <a:pt x="359" y="772"/>
                </a:cubicBezTo>
                <a:cubicBezTo>
                  <a:pt x="418" y="858"/>
                  <a:pt x="466" y="912"/>
                  <a:pt x="515" y="966"/>
                </a:cubicBezTo>
              </a:path>
            </a:pathLst>
          </a:cu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sz="2000"/>
          </a:p>
        </p:txBody>
      </p:sp>
      <p:sp>
        <p:nvSpPr>
          <p:cNvPr id="32" name="Freeform 25"/>
          <p:cNvSpPr>
            <a:spLocks/>
          </p:cNvSpPr>
          <p:nvPr/>
        </p:nvSpPr>
        <p:spPr bwMode="auto">
          <a:xfrm>
            <a:off x="179512" y="2213000"/>
            <a:ext cx="817562" cy="1150144"/>
          </a:xfrm>
          <a:custGeom>
            <a:avLst/>
            <a:gdLst>
              <a:gd name="T0" fmla="*/ 0 w 515"/>
              <a:gd name="T1" fmla="*/ 0 h 966"/>
              <a:gd name="T2" fmla="*/ 2147483647 w 515"/>
              <a:gd name="T3" fmla="*/ 2147483647 h 966"/>
              <a:gd name="T4" fmla="*/ 2147483647 w 515"/>
              <a:gd name="T5" fmla="*/ 2147483647 h 966"/>
              <a:gd name="T6" fmla="*/ 2147483647 w 515"/>
              <a:gd name="T7" fmla="*/ 2147483647 h 966"/>
              <a:gd name="T8" fmla="*/ 0 60000 65536"/>
              <a:gd name="T9" fmla="*/ 0 60000 65536"/>
              <a:gd name="T10" fmla="*/ 0 60000 65536"/>
              <a:gd name="T11" fmla="*/ 0 60000 65536"/>
              <a:gd name="T12" fmla="*/ 0 w 515"/>
              <a:gd name="T13" fmla="*/ 0 h 966"/>
              <a:gd name="T14" fmla="*/ 515 w 515"/>
              <a:gd name="T15" fmla="*/ 966 h 966"/>
            </a:gdLst>
            <a:ahLst/>
            <a:cxnLst>
              <a:cxn ang="T8">
                <a:pos x="T0" y="T1"/>
              </a:cxn>
              <a:cxn ang="T9">
                <a:pos x="T2" y="T3"/>
              </a:cxn>
              <a:cxn ang="T10">
                <a:pos x="T4" y="T5"/>
              </a:cxn>
              <a:cxn ang="T11">
                <a:pos x="T6" y="T7"/>
              </a:cxn>
            </a:cxnLst>
            <a:rect l="T12" t="T13" r="T14" b="T15"/>
            <a:pathLst>
              <a:path w="515" h="966">
                <a:moveTo>
                  <a:pt x="0" y="0"/>
                </a:moveTo>
                <a:cubicBezTo>
                  <a:pt x="52" y="161"/>
                  <a:pt x="104" y="323"/>
                  <a:pt x="164" y="452"/>
                </a:cubicBezTo>
                <a:cubicBezTo>
                  <a:pt x="224" y="581"/>
                  <a:pt x="300" y="686"/>
                  <a:pt x="359" y="772"/>
                </a:cubicBezTo>
                <a:cubicBezTo>
                  <a:pt x="418" y="858"/>
                  <a:pt x="466" y="912"/>
                  <a:pt x="515" y="966"/>
                </a:cubicBezTo>
              </a:path>
            </a:pathLst>
          </a:cu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sz="2000"/>
          </a:p>
        </p:txBody>
      </p:sp>
      <p:grpSp>
        <p:nvGrpSpPr>
          <p:cNvPr id="33" name="Group 34"/>
          <p:cNvGrpSpPr>
            <a:grpSpLocks/>
          </p:cNvGrpSpPr>
          <p:nvPr/>
        </p:nvGrpSpPr>
        <p:grpSpPr bwMode="auto">
          <a:xfrm>
            <a:off x="2133600" y="1635212"/>
            <a:ext cx="1066800" cy="1657350"/>
            <a:chOff x="1344" y="1584"/>
            <a:chExt cx="672" cy="1392"/>
          </a:xfrm>
        </p:grpSpPr>
        <p:sp>
          <p:nvSpPr>
            <p:cNvPr id="34" name="Freeform 28"/>
            <p:cNvSpPr>
              <a:spLocks/>
            </p:cNvSpPr>
            <p:nvPr/>
          </p:nvSpPr>
          <p:spPr bwMode="auto">
            <a:xfrm>
              <a:off x="1528" y="1623"/>
              <a:ext cx="328" cy="1200"/>
            </a:xfrm>
            <a:custGeom>
              <a:avLst/>
              <a:gdLst>
                <a:gd name="T0" fmla="*/ 0 w 328"/>
                <a:gd name="T1" fmla="*/ 0 h 1200"/>
                <a:gd name="T2" fmla="*/ 288 w 328"/>
                <a:gd name="T3" fmla="*/ 480 h 1200"/>
                <a:gd name="T4" fmla="*/ 240 w 328"/>
                <a:gd name="T5" fmla="*/ 1200 h 1200"/>
                <a:gd name="T6" fmla="*/ 0 60000 65536"/>
                <a:gd name="T7" fmla="*/ 0 60000 65536"/>
                <a:gd name="T8" fmla="*/ 0 60000 65536"/>
                <a:gd name="T9" fmla="*/ 0 w 328"/>
                <a:gd name="T10" fmla="*/ 0 h 1200"/>
                <a:gd name="T11" fmla="*/ 328 w 328"/>
                <a:gd name="T12" fmla="*/ 1200 h 1200"/>
              </a:gdLst>
              <a:ahLst/>
              <a:cxnLst>
                <a:cxn ang="T6">
                  <a:pos x="T0" y="T1"/>
                </a:cxn>
                <a:cxn ang="T7">
                  <a:pos x="T2" y="T3"/>
                </a:cxn>
                <a:cxn ang="T8">
                  <a:pos x="T4" y="T5"/>
                </a:cxn>
              </a:cxnLst>
              <a:rect l="T9" t="T10" r="T11" b="T12"/>
              <a:pathLst>
                <a:path w="328" h="1200">
                  <a:moveTo>
                    <a:pt x="0" y="0"/>
                  </a:moveTo>
                  <a:cubicBezTo>
                    <a:pt x="124" y="140"/>
                    <a:pt x="248" y="280"/>
                    <a:pt x="288" y="480"/>
                  </a:cubicBezTo>
                  <a:cubicBezTo>
                    <a:pt x="328" y="680"/>
                    <a:pt x="284" y="940"/>
                    <a:pt x="240" y="1200"/>
                  </a:cubicBezTo>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sz="2000"/>
            </a:p>
          </p:txBody>
        </p:sp>
        <p:sp>
          <p:nvSpPr>
            <p:cNvPr id="35" name="Oval 29"/>
            <p:cNvSpPr>
              <a:spLocks noChangeArrowheads="1"/>
            </p:cNvSpPr>
            <p:nvPr/>
          </p:nvSpPr>
          <p:spPr bwMode="auto">
            <a:xfrm>
              <a:off x="1344" y="1584"/>
              <a:ext cx="96" cy="96"/>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sz="2000"/>
            </a:p>
          </p:txBody>
        </p:sp>
        <p:sp>
          <p:nvSpPr>
            <p:cNvPr id="36" name="Oval 30"/>
            <p:cNvSpPr>
              <a:spLocks noChangeArrowheads="1"/>
            </p:cNvSpPr>
            <p:nvPr/>
          </p:nvSpPr>
          <p:spPr bwMode="auto">
            <a:xfrm>
              <a:off x="1872" y="1776"/>
              <a:ext cx="96" cy="96"/>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sz="2000"/>
            </a:p>
          </p:txBody>
        </p:sp>
        <p:sp>
          <p:nvSpPr>
            <p:cNvPr id="37" name="Oval 31"/>
            <p:cNvSpPr>
              <a:spLocks noChangeArrowheads="1"/>
            </p:cNvSpPr>
            <p:nvPr/>
          </p:nvSpPr>
          <p:spPr bwMode="auto">
            <a:xfrm>
              <a:off x="1920" y="2352"/>
              <a:ext cx="96" cy="96"/>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sz="2000"/>
            </a:p>
          </p:txBody>
        </p:sp>
        <p:sp>
          <p:nvSpPr>
            <p:cNvPr id="38" name="Oval 32"/>
            <p:cNvSpPr>
              <a:spLocks noChangeArrowheads="1"/>
            </p:cNvSpPr>
            <p:nvPr/>
          </p:nvSpPr>
          <p:spPr bwMode="auto">
            <a:xfrm>
              <a:off x="1584" y="2880"/>
              <a:ext cx="96" cy="96"/>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sz="2000"/>
            </a:p>
          </p:txBody>
        </p:sp>
      </p:grpSp>
      <mc:AlternateContent xmlns:mc="http://schemas.openxmlformats.org/markup-compatibility/2006" xmlns:a14="http://schemas.microsoft.com/office/drawing/2010/main">
        <mc:Choice Requires="a14">
          <p:sp>
            <p:nvSpPr>
              <p:cNvPr id="39" name="Téglalap 38"/>
              <p:cNvSpPr/>
              <p:nvPr/>
            </p:nvSpPr>
            <p:spPr>
              <a:xfrm>
                <a:off x="1829749" y="1760498"/>
                <a:ext cx="108606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en-US" sz="2800" i="1">
                              <a:solidFill>
                                <a:srgbClr val="C00000"/>
                              </a:solidFill>
                              <a:latin typeface="Cambria Math"/>
                            </a:rPr>
                          </m:ctrlPr>
                        </m:sSubPr>
                        <m:e>
                          <m:r>
                            <a:rPr lang="en-US" altLang="en-US" sz="2800" b="1" i="1">
                              <a:solidFill>
                                <a:srgbClr val="C00000"/>
                              </a:solidFill>
                              <a:latin typeface="Cambria Math"/>
                            </a:rPr>
                            <m:t>𝒓</m:t>
                          </m:r>
                        </m:e>
                        <m:sub>
                          <m:r>
                            <a:rPr lang="en-US" altLang="en-US" sz="2800" i="1">
                              <a:solidFill>
                                <a:srgbClr val="C00000"/>
                              </a:solidFill>
                              <a:latin typeface="Cambria Math"/>
                            </a:rPr>
                            <m:t>𝑖</m:t>
                          </m:r>
                        </m:sub>
                      </m:sSub>
                      <m:d>
                        <m:dPr>
                          <m:ctrlPr>
                            <a:rPr lang="en-US" altLang="en-US" sz="2800" i="1">
                              <a:solidFill>
                                <a:srgbClr val="C00000"/>
                              </a:solidFill>
                              <a:latin typeface="Cambria Math"/>
                            </a:rPr>
                          </m:ctrlPr>
                        </m:dPr>
                        <m:e>
                          <m:r>
                            <a:rPr lang="en-US" altLang="en-US" sz="2800" i="1">
                              <a:solidFill>
                                <a:srgbClr val="C00000"/>
                              </a:solidFill>
                              <a:latin typeface="Cambria Math"/>
                            </a:rPr>
                            <m:t>𝑣</m:t>
                          </m:r>
                        </m:e>
                      </m:d>
                    </m:oMath>
                  </m:oMathPara>
                </a14:m>
                <a:endParaRPr lang="en-US" sz="2800" dirty="0"/>
              </a:p>
            </p:txBody>
          </p:sp>
        </mc:Choice>
        <mc:Fallback xmlns="">
          <p:sp>
            <p:nvSpPr>
              <p:cNvPr id="39" name="Téglalap 38"/>
              <p:cNvSpPr>
                <a:spLocks noRot="1" noChangeAspect="1" noMove="1" noResize="1" noEditPoints="1" noAdjustHandles="1" noChangeArrowheads="1" noChangeShapeType="1" noTextEdit="1"/>
              </p:cNvSpPr>
              <p:nvPr/>
            </p:nvSpPr>
            <p:spPr>
              <a:xfrm>
                <a:off x="1829749" y="1760498"/>
                <a:ext cx="1086067" cy="52322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églalap 39"/>
              <p:cNvSpPr/>
              <p:nvPr/>
            </p:nvSpPr>
            <p:spPr>
              <a:xfrm>
                <a:off x="2866680" y="1399193"/>
                <a:ext cx="738343" cy="557910"/>
              </a:xfrm>
              <a:prstGeom prst="rect">
                <a:avLst/>
              </a:prstGeom>
            </p:spPr>
            <p:txBody>
              <a:bodyPr wrap="none">
                <a:spAutoFit/>
              </a:bodyPr>
              <a:lstStyle/>
              <a:p>
                <a:pPr algn="l">
                  <a:spcBef>
                    <a:spcPct val="20000"/>
                  </a:spcBef>
                  <a:buClr>
                    <a:schemeClr val="accent2"/>
                  </a:buClr>
                  <a:buSzPct val="75000"/>
                  <a:buFont typeface="Monotype Sorts" pitchFamily="2" charset="2"/>
                  <a:buNone/>
                </a:pPr>
                <a14:m>
                  <m:oMathPara xmlns:m="http://schemas.openxmlformats.org/officeDocument/2006/math">
                    <m:oMathParaPr>
                      <m:jc m:val="centerGroup"/>
                    </m:oMathParaPr>
                    <m:oMath xmlns:m="http://schemas.openxmlformats.org/officeDocument/2006/math">
                      <m:sSub>
                        <m:sSubPr>
                          <m:ctrlPr>
                            <a:rPr lang="en-US" altLang="en-US" sz="2800" i="1">
                              <a:solidFill>
                                <a:srgbClr val="00B050"/>
                              </a:solidFill>
                              <a:latin typeface="Cambria Math"/>
                            </a:rPr>
                          </m:ctrlPr>
                        </m:sSubPr>
                        <m:e>
                          <m:r>
                            <a:rPr lang="en-US" altLang="en-US" sz="2800" b="1" i="1">
                              <a:solidFill>
                                <a:srgbClr val="00B050"/>
                              </a:solidFill>
                              <a:latin typeface="Cambria Math"/>
                            </a:rPr>
                            <m:t>𝒓</m:t>
                          </m:r>
                        </m:e>
                        <m:sub>
                          <m:r>
                            <a:rPr lang="en-US" altLang="en-US" sz="2800" i="1">
                              <a:solidFill>
                                <a:srgbClr val="00B050"/>
                              </a:solidFill>
                              <a:latin typeface="Cambria Math"/>
                            </a:rPr>
                            <m:t>𝑖</m:t>
                          </m:r>
                          <m:r>
                            <a:rPr lang="en-US" altLang="en-US" sz="2800" i="1">
                              <a:solidFill>
                                <a:srgbClr val="00B050"/>
                              </a:solidFill>
                              <a:latin typeface="Cambria Math"/>
                            </a:rPr>
                            <m:t>,</m:t>
                          </m:r>
                          <m:r>
                            <a:rPr lang="en-US" altLang="en-US" sz="2800" i="1">
                              <a:solidFill>
                                <a:srgbClr val="00B050"/>
                              </a:solidFill>
                              <a:latin typeface="Cambria Math"/>
                            </a:rPr>
                            <m:t>𝑗</m:t>
                          </m:r>
                        </m:sub>
                      </m:sSub>
                    </m:oMath>
                  </m:oMathPara>
                </a14:m>
                <a:endParaRPr lang="en-US" altLang="hu-HU" sz="2800" baseline="-25000" dirty="0">
                  <a:solidFill>
                    <a:srgbClr val="669900"/>
                  </a:solidFill>
                  <a:cs typeface="Times New Roman" panose="02020603050405020304" pitchFamily="18" charset="0"/>
                </a:endParaRPr>
              </a:p>
            </p:txBody>
          </p:sp>
        </mc:Choice>
        <mc:Fallback xmlns="">
          <p:sp>
            <p:nvSpPr>
              <p:cNvPr id="40" name="Téglalap 39"/>
              <p:cNvSpPr>
                <a:spLocks noRot="1" noChangeAspect="1" noMove="1" noResize="1" noEditPoints="1" noAdjustHandles="1" noChangeArrowheads="1" noChangeShapeType="1" noTextEdit="1"/>
              </p:cNvSpPr>
              <p:nvPr/>
            </p:nvSpPr>
            <p:spPr>
              <a:xfrm>
                <a:off x="2866680" y="1399193"/>
                <a:ext cx="738343" cy="557910"/>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 name="Téglalap 1"/>
              <p:cNvSpPr/>
              <p:nvPr/>
            </p:nvSpPr>
            <p:spPr>
              <a:xfrm>
                <a:off x="203462" y="3597864"/>
                <a:ext cx="5304643" cy="1499641"/>
              </a:xfrm>
              <a:prstGeom prst="rect">
                <a:avLst/>
              </a:prstGeom>
              <a:ln>
                <a:solidFill>
                  <a:schemeClr val="tx1"/>
                </a:solidFill>
              </a:ln>
            </p:spPr>
            <p:txBody>
              <a:bodyPr wrap="square">
                <a:spAutoFit/>
              </a:bodyPr>
              <a:lstStyle/>
              <a:p>
                <a:pPr algn="l"/>
                <a14:m>
                  <m:oMathPara xmlns:m="http://schemas.openxmlformats.org/officeDocument/2006/math">
                    <m:oMathParaPr>
                      <m:jc m:val="left"/>
                    </m:oMathParaPr>
                    <m:oMath xmlns:m="http://schemas.openxmlformats.org/officeDocument/2006/math">
                      <m:r>
                        <a:rPr lang="en-US" altLang="en-US" b="1" i="1" smtClean="0">
                          <a:latin typeface="Cambria Math"/>
                        </a:rPr>
                        <m:t>𝒓</m:t>
                      </m:r>
                      <m:d>
                        <m:dPr>
                          <m:ctrlPr>
                            <a:rPr lang="en-US" altLang="en-US" b="1" i="1">
                              <a:latin typeface="Cambria Math"/>
                            </a:rPr>
                          </m:ctrlPr>
                        </m:dPr>
                        <m:e>
                          <m:r>
                            <a:rPr lang="en-US" altLang="en-US" i="1">
                              <a:latin typeface="Cambria Math"/>
                            </a:rPr>
                            <m:t>𝑢</m:t>
                          </m:r>
                          <m:r>
                            <a:rPr lang="en-US" altLang="en-US" i="1">
                              <a:latin typeface="Cambria Math"/>
                            </a:rPr>
                            <m:t>,</m:t>
                          </m:r>
                          <m:r>
                            <a:rPr lang="en-US" altLang="en-US" i="1">
                              <a:latin typeface="Cambria Math"/>
                            </a:rPr>
                            <m:t>𝑣</m:t>
                          </m:r>
                        </m:e>
                      </m:d>
                      <m:r>
                        <a:rPr lang="en-US" altLang="en-US" b="1" i="1" smtClean="0">
                          <a:latin typeface="Cambria Math"/>
                        </a:rPr>
                        <m:t>=</m:t>
                      </m:r>
                      <m:sSub>
                        <m:sSubPr>
                          <m:ctrlPr>
                            <a:rPr lang="en-US" altLang="en-US" i="1" smtClean="0">
                              <a:solidFill>
                                <a:srgbClr val="7030A0"/>
                              </a:solidFill>
                              <a:latin typeface="Cambria Math"/>
                            </a:rPr>
                          </m:ctrlPr>
                        </m:sSubPr>
                        <m:e>
                          <m:r>
                            <a:rPr lang="en-US" altLang="en-US" b="1" i="1" smtClean="0">
                              <a:solidFill>
                                <a:srgbClr val="7030A0"/>
                              </a:solidFill>
                              <a:latin typeface="Cambria Math"/>
                            </a:rPr>
                            <m:t>𝒓</m:t>
                          </m:r>
                        </m:e>
                        <m:sub>
                          <m:r>
                            <a:rPr lang="en-US" altLang="en-US" b="0" i="1" smtClean="0">
                              <a:solidFill>
                                <a:srgbClr val="7030A0"/>
                              </a:solidFill>
                              <a:latin typeface="Cambria Math"/>
                            </a:rPr>
                            <m:t>𝑣</m:t>
                          </m:r>
                        </m:sub>
                      </m:sSub>
                      <m:d>
                        <m:dPr>
                          <m:ctrlPr>
                            <a:rPr lang="en-US" altLang="en-US" i="1" smtClean="0">
                              <a:solidFill>
                                <a:srgbClr val="7030A0"/>
                              </a:solidFill>
                              <a:latin typeface="Cambria Math"/>
                            </a:rPr>
                          </m:ctrlPr>
                        </m:dPr>
                        <m:e>
                          <m:r>
                            <a:rPr lang="en-US" altLang="en-US" b="0" i="1" smtClean="0">
                              <a:solidFill>
                                <a:srgbClr val="7030A0"/>
                              </a:solidFill>
                              <a:latin typeface="Cambria Math"/>
                            </a:rPr>
                            <m:t>𝑢</m:t>
                          </m:r>
                        </m:e>
                      </m:d>
                      <m:r>
                        <a:rPr lang="en-US" altLang="en-US" b="0" i="1" smtClean="0">
                          <a:solidFill>
                            <a:srgbClr val="7030A0"/>
                          </a:solidFill>
                          <a:latin typeface="Cambria Math"/>
                        </a:rPr>
                        <m:t>=</m:t>
                      </m:r>
                      <m:nary>
                        <m:naryPr>
                          <m:chr m:val="∑"/>
                          <m:limLoc m:val="subSup"/>
                          <m:supHide m:val="on"/>
                          <m:ctrlPr>
                            <a:rPr lang="en-US" altLang="en-US" i="1" smtClean="0">
                              <a:solidFill>
                                <a:srgbClr val="7030A0"/>
                              </a:solidFill>
                              <a:latin typeface="Cambria Math"/>
                            </a:rPr>
                          </m:ctrlPr>
                        </m:naryPr>
                        <m:sub>
                          <m:r>
                            <m:rPr>
                              <m:brk m:alnAt="9"/>
                            </m:rPr>
                            <a:rPr lang="en-US" altLang="en-US" b="0" i="1" smtClean="0">
                              <a:solidFill>
                                <a:srgbClr val="7030A0"/>
                              </a:solidFill>
                              <a:latin typeface="Cambria Math"/>
                            </a:rPr>
                            <m:t>𝑖</m:t>
                          </m:r>
                        </m:sub>
                        <m:sup/>
                        <m:e>
                          <m:sSub>
                            <m:sSubPr>
                              <m:ctrlPr>
                                <a:rPr lang="en-US" altLang="en-US" i="1" smtClean="0">
                                  <a:solidFill>
                                    <a:srgbClr val="7030A0"/>
                                  </a:solidFill>
                                  <a:latin typeface="Cambria Math"/>
                                </a:rPr>
                              </m:ctrlPr>
                            </m:sSubPr>
                            <m:e>
                              <m:r>
                                <a:rPr lang="en-US" altLang="en-US" b="0" i="1" smtClean="0">
                                  <a:solidFill>
                                    <a:srgbClr val="7030A0"/>
                                  </a:solidFill>
                                  <a:latin typeface="Cambria Math"/>
                                </a:rPr>
                                <m:t>𝐵</m:t>
                              </m:r>
                            </m:e>
                            <m:sub>
                              <m:r>
                                <a:rPr lang="en-US" altLang="en-US" b="0" i="1" smtClean="0">
                                  <a:solidFill>
                                    <a:srgbClr val="7030A0"/>
                                  </a:solidFill>
                                  <a:latin typeface="Cambria Math"/>
                                </a:rPr>
                                <m:t>𝑖</m:t>
                              </m:r>
                            </m:sub>
                          </m:sSub>
                          <m:r>
                            <a:rPr lang="en-US" altLang="en-US" b="0" i="1" smtClean="0">
                              <a:solidFill>
                                <a:srgbClr val="7030A0"/>
                              </a:solidFill>
                              <a:latin typeface="Cambria Math"/>
                            </a:rPr>
                            <m:t>(</m:t>
                          </m:r>
                          <m:r>
                            <a:rPr lang="en-US" altLang="en-US" b="0" i="1" smtClean="0">
                              <a:solidFill>
                                <a:srgbClr val="7030A0"/>
                              </a:solidFill>
                              <a:latin typeface="Cambria Math"/>
                            </a:rPr>
                            <m:t>𝑢</m:t>
                          </m:r>
                          <m:r>
                            <a:rPr lang="en-US" altLang="en-US" b="0" i="1" smtClean="0">
                              <a:solidFill>
                                <a:srgbClr val="7030A0"/>
                              </a:solidFill>
                              <a:latin typeface="Cambria Math"/>
                            </a:rPr>
                            <m:t>)</m:t>
                          </m:r>
                        </m:e>
                      </m:nary>
                      <m:sSub>
                        <m:sSubPr>
                          <m:ctrlPr>
                            <a:rPr lang="en-US" altLang="en-US" i="1" smtClean="0">
                              <a:solidFill>
                                <a:srgbClr val="C00000"/>
                              </a:solidFill>
                              <a:latin typeface="Cambria Math"/>
                            </a:rPr>
                          </m:ctrlPr>
                        </m:sSubPr>
                        <m:e>
                          <m:r>
                            <a:rPr lang="en-US" altLang="en-US" b="1" i="1">
                              <a:solidFill>
                                <a:srgbClr val="C00000"/>
                              </a:solidFill>
                              <a:latin typeface="Cambria Math"/>
                            </a:rPr>
                            <m:t>𝒓</m:t>
                          </m:r>
                        </m:e>
                        <m:sub>
                          <m:r>
                            <a:rPr lang="en-US" altLang="en-US" b="0" i="1" smtClean="0">
                              <a:solidFill>
                                <a:srgbClr val="C00000"/>
                              </a:solidFill>
                              <a:latin typeface="Cambria Math"/>
                            </a:rPr>
                            <m:t>𝑖</m:t>
                          </m:r>
                        </m:sub>
                      </m:sSub>
                      <m:d>
                        <m:dPr>
                          <m:ctrlPr>
                            <a:rPr lang="en-US" altLang="en-US" i="1">
                              <a:solidFill>
                                <a:srgbClr val="C00000"/>
                              </a:solidFill>
                              <a:latin typeface="Cambria Math"/>
                            </a:rPr>
                          </m:ctrlPr>
                        </m:dPr>
                        <m:e>
                          <m:r>
                            <a:rPr lang="en-US" altLang="en-US" b="0" i="1" smtClean="0">
                              <a:solidFill>
                                <a:srgbClr val="C00000"/>
                              </a:solidFill>
                              <a:latin typeface="Cambria Math"/>
                            </a:rPr>
                            <m:t>𝑣</m:t>
                          </m:r>
                        </m:e>
                      </m:d>
                    </m:oMath>
                  </m:oMathPara>
                </a14:m>
                <a:endParaRPr lang="en-US" altLang="en-US" i="1" dirty="0" smtClean="0">
                  <a:latin typeface="Cambria Math"/>
                </a:endParaRPr>
              </a:p>
              <a:p>
                <a:pPr algn="l"/>
                <a14:m>
                  <m:oMathPara xmlns:m="http://schemas.openxmlformats.org/officeDocument/2006/math">
                    <m:oMathParaPr>
                      <m:jc m:val="left"/>
                    </m:oMathParaPr>
                    <m:oMath xmlns:m="http://schemas.openxmlformats.org/officeDocument/2006/math">
                      <m:sSub>
                        <m:sSubPr>
                          <m:ctrlPr>
                            <a:rPr lang="en-US" altLang="en-US" i="1" smtClean="0">
                              <a:solidFill>
                                <a:srgbClr val="C00000"/>
                              </a:solidFill>
                              <a:latin typeface="Cambria Math"/>
                            </a:rPr>
                          </m:ctrlPr>
                        </m:sSubPr>
                        <m:e>
                          <m:r>
                            <a:rPr lang="en-US" altLang="en-US" b="1" i="1">
                              <a:solidFill>
                                <a:srgbClr val="C00000"/>
                              </a:solidFill>
                              <a:latin typeface="Cambria Math"/>
                            </a:rPr>
                            <m:t>𝒓</m:t>
                          </m:r>
                        </m:e>
                        <m:sub>
                          <m:r>
                            <a:rPr lang="en-US" altLang="en-US" i="1">
                              <a:solidFill>
                                <a:srgbClr val="C00000"/>
                              </a:solidFill>
                              <a:latin typeface="Cambria Math"/>
                            </a:rPr>
                            <m:t>𝑖</m:t>
                          </m:r>
                        </m:sub>
                      </m:sSub>
                      <m:d>
                        <m:dPr>
                          <m:ctrlPr>
                            <a:rPr lang="en-US" altLang="en-US" i="1">
                              <a:solidFill>
                                <a:srgbClr val="C00000"/>
                              </a:solidFill>
                              <a:latin typeface="Cambria Math"/>
                            </a:rPr>
                          </m:ctrlPr>
                        </m:dPr>
                        <m:e>
                          <m:r>
                            <a:rPr lang="en-US" altLang="en-US" b="0" i="1" smtClean="0">
                              <a:solidFill>
                                <a:srgbClr val="C00000"/>
                              </a:solidFill>
                              <a:latin typeface="Cambria Math"/>
                            </a:rPr>
                            <m:t>𝑣</m:t>
                          </m:r>
                        </m:e>
                      </m:d>
                      <m:r>
                        <a:rPr lang="en-US" altLang="en-US" i="1">
                          <a:solidFill>
                            <a:srgbClr val="C00000"/>
                          </a:solidFill>
                          <a:latin typeface="Cambria Math"/>
                        </a:rPr>
                        <m:t>=</m:t>
                      </m:r>
                      <m:nary>
                        <m:naryPr>
                          <m:chr m:val="∑"/>
                          <m:limLoc m:val="subSup"/>
                          <m:supHide m:val="on"/>
                          <m:ctrlPr>
                            <a:rPr lang="en-US" altLang="en-US" i="1">
                              <a:solidFill>
                                <a:srgbClr val="C00000"/>
                              </a:solidFill>
                              <a:latin typeface="Cambria Math"/>
                            </a:rPr>
                          </m:ctrlPr>
                        </m:naryPr>
                        <m:sub>
                          <m:r>
                            <a:rPr lang="en-US" altLang="en-US" b="0" i="1" smtClean="0">
                              <a:solidFill>
                                <a:srgbClr val="C00000"/>
                              </a:solidFill>
                              <a:latin typeface="Cambria Math"/>
                            </a:rPr>
                            <m:t>𝑗</m:t>
                          </m:r>
                        </m:sub>
                        <m:sup/>
                        <m:e>
                          <m:sSub>
                            <m:sSubPr>
                              <m:ctrlPr>
                                <a:rPr lang="en-US" altLang="en-US" i="1">
                                  <a:solidFill>
                                    <a:srgbClr val="C00000"/>
                                  </a:solidFill>
                                  <a:latin typeface="Cambria Math"/>
                                </a:rPr>
                              </m:ctrlPr>
                            </m:sSubPr>
                            <m:e>
                              <m:r>
                                <a:rPr lang="en-US" altLang="en-US" i="1">
                                  <a:solidFill>
                                    <a:srgbClr val="C00000"/>
                                  </a:solidFill>
                                  <a:latin typeface="Cambria Math"/>
                                </a:rPr>
                                <m:t>𝐵</m:t>
                              </m:r>
                            </m:e>
                            <m:sub>
                              <m:r>
                                <a:rPr lang="en-US" altLang="en-US" b="0" i="1" smtClean="0">
                                  <a:solidFill>
                                    <a:srgbClr val="C00000"/>
                                  </a:solidFill>
                                  <a:latin typeface="Cambria Math"/>
                                </a:rPr>
                                <m:t>𝑗</m:t>
                              </m:r>
                            </m:sub>
                          </m:sSub>
                          <m:r>
                            <a:rPr lang="en-US" altLang="en-US" i="1">
                              <a:solidFill>
                                <a:srgbClr val="C00000"/>
                              </a:solidFill>
                              <a:latin typeface="Cambria Math"/>
                            </a:rPr>
                            <m:t>(</m:t>
                          </m:r>
                          <m:r>
                            <a:rPr lang="en-US" altLang="en-US" b="0" i="1" smtClean="0">
                              <a:solidFill>
                                <a:srgbClr val="C00000"/>
                              </a:solidFill>
                              <a:latin typeface="Cambria Math"/>
                            </a:rPr>
                            <m:t>𝑣</m:t>
                          </m:r>
                          <m:r>
                            <a:rPr lang="en-US" altLang="en-US" i="1">
                              <a:solidFill>
                                <a:srgbClr val="C00000"/>
                              </a:solidFill>
                              <a:latin typeface="Cambria Math"/>
                            </a:rPr>
                            <m:t>)</m:t>
                          </m:r>
                        </m:e>
                      </m:nary>
                      <m:sSub>
                        <m:sSubPr>
                          <m:ctrlPr>
                            <a:rPr lang="en-US" altLang="en-US" i="1" smtClean="0">
                              <a:solidFill>
                                <a:srgbClr val="00B050"/>
                              </a:solidFill>
                              <a:latin typeface="Cambria Math"/>
                            </a:rPr>
                          </m:ctrlPr>
                        </m:sSubPr>
                        <m:e>
                          <m:r>
                            <a:rPr lang="en-US" altLang="en-US" b="1" i="1">
                              <a:solidFill>
                                <a:srgbClr val="00B050"/>
                              </a:solidFill>
                              <a:latin typeface="Cambria Math"/>
                            </a:rPr>
                            <m:t>𝒓</m:t>
                          </m:r>
                        </m:e>
                        <m:sub>
                          <m:r>
                            <a:rPr lang="en-US" altLang="en-US" i="1">
                              <a:solidFill>
                                <a:srgbClr val="00B050"/>
                              </a:solidFill>
                              <a:latin typeface="Cambria Math"/>
                            </a:rPr>
                            <m:t>𝑖</m:t>
                          </m:r>
                          <m:r>
                            <a:rPr lang="en-US" altLang="en-US" b="0" i="1" smtClean="0">
                              <a:solidFill>
                                <a:srgbClr val="00B050"/>
                              </a:solidFill>
                              <a:latin typeface="Cambria Math"/>
                            </a:rPr>
                            <m:t>,</m:t>
                          </m:r>
                          <m:r>
                            <a:rPr lang="en-US" altLang="en-US" b="0" i="1" smtClean="0">
                              <a:solidFill>
                                <a:srgbClr val="00B050"/>
                              </a:solidFill>
                              <a:latin typeface="Cambria Math"/>
                            </a:rPr>
                            <m:t>𝑗</m:t>
                          </m:r>
                        </m:sub>
                      </m:sSub>
                    </m:oMath>
                  </m:oMathPara>
                </a14:m>
                <a:endParaRPr lang="en-US" altLang="en-US" dirty="0">
                  <a:latin typeface="Cambria Math"/>
                </a:endParaRPr>
              </a:p>
            </p:txBody>
          </p:sp>
        </mc:Choice>
        <mc:Fallback xmlns="">
          <p:sp>
            <p:nvSpPr>
              <p:cNvPr id="2" name="Téglalap 1"/>
              <p:cNvSpPr>
                <a:spLocks noRot="1" noChangeAspect="1" noMove="1" noResize="1" noEditPoints="1" noAdjustHandles="1" noChangeArrowheads="1" noChangeShapeType="1" noTextEdit="1"/>
              </p:cNvSpPr>
              <p:nvPr/>
            </p:nvSpPr>
            <p:spPr>
              <a:xfrm>
                <a:off x="203462" y="3597864"/>
                <a:ext cx="5304643" cy="1499641"/>
              </a:xfrm>
              <a:prstGeom prst="rect">
                <a:avLst/>
              </a:prstGeom>
              <a:blipFill rotWithShape="1">
                <a:blip r:embed="rId6"/>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églalap 3"/>
              <p:cNvSpPr/>
              <p:nvPr/>
            </p:nvSpPr>
            <p:spPr>
              <a:xfrm>
                <a:off x="4211961" y="1383619"/>
                <a:ext cx="4859783" cy="816890"/>
              </a:xfrm>
              <a:prstGeom prst="rect">
                <a:avLst/>
              </a:prstGeom>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US" altLang="en-US" b="1" i="1">
                          <a:latin typeface="Cambria Math"/>
                        </a:rPr>
                        <m:t>𝒓</m:t>
                      </m:r>
                      <m:d>
                        <m:dPr>
                          <m:ctrlPr>
                            <a:rPr lang="en-US" altLang="en-US" b="1" i="1">
                              <a:latin typeface="Cambria Math"/>
                            </a:rPr>
                          </m:ctrlPr>
                        </m:dPr>
                        <m:e>
                          <m:r>
                            <a:rPr lang="en-US" altLang="en-US" i="1">
                              <a:latin typeface="Cambria Math"/>
                            </a:rPr>
                            <m:t>𝑢</m:t>
                          </m:r>
                          <m:r>
                            <a:rPr lang="en-US" altLang="en-US" i="1">
                              <a:latin typeface="Cambria Math"/>
                            </a:rPr>
                            <m:t>,</m:t>
                          </m:r>
                          <m:r>
                            <a:rPr lang="en-US" altLang="en-US" i="1">
                              <a:latin typeface="Cambria Math"/>
                            </a:rPr>
                            <m:t>𝑣</m:t>
                          </m:r>
                        </m:e>
                      </m:d>
                      <m:r>
                        <a:rPr lang="en-US" altLang="en-US" b="1" i="1">
                          <a:latin typeface="Cambria Math"/>
                        </a:rPr>
                        <m:t>=</m:t>
                      </m:r>
                      <m:nary>
                        <m:naryPr>
                          <m:chr m:val="∑"/>
                          <m:limLoc m:val="subSup"/>
                          <m:supHide m:val="on"/>
                          <m:ctrlPr>
                            <a:rPr lang="en-US" altLang="en-US" i="1">
                              <a:solidFill>
                                <a:srgbClr val="7030A0"/>
                              </a:solidFill>
                              <a:latin typeface="Cambria Math"/>
                            </a:rPr>
                          </m:ctrlPr>
                        </m:naryPr>
                        <m:sub>
                          <m:r>
                            <m:rPr>
                              <m:brk m:alnAt="9"/>
                            </m:rPr>
                            <a:rPr lang="en-US" altLang="en-US" i="1">
                              <a:solidFill>
                                <a:srgbClr val="7030A0"/>
                              </a:solidFill>
                              <a:latin typeface="Cambria Math"/>
                            </a:rPr>
                            <m:t>𝑖</m:t>
                          </m:r>
                        </m:sub>
                        <m:sup/>
                        <m:e>
                          <m:sSub>
                            <m:sSubPr>
                              <m:ctrlPr>
                                <a:rPr lang="en-US" altLang="en-US" i="1">
                                  <a:solidFill>
                                    <a:srgbClr val="7030A0"/>
                                  </a:solidFill>
                                  <a:latin typeface="Cambria Math"/>
                                </a:rPr>
                              </m:ctrlPr>
                            </m:sSubPr>
                            <m:e>
                              <m:nary>
                                <m:naryPr>
                                  <m:chr m:val="∑"/>
                                  <m:limLoc m:val="subSup"/>
                                  <m:supHide m:val="on"/>
                                  <m:ctrlPr>
                                    <a:rPr lang="en-US" altLang="en-US" i="1">
                                      <a:solidFill>
                                        <a:srgbClr val="C00000"/>
                                      </a:solidFill>
                                      <a:latin typeface="Cambria Math"/>
                                    </a:rPr>
                                  </m:ctrlPr>
                                </m:naryPr>
                                <m:sub>
                                  <m:r>
                                    <a:rPr lang="en-US" altLang="en-US" i="1">
                                      <a:solidFill>
                                        <a:srgbClr val="C00000"/>
                                      </a:solidFill>
                                      <a:latin typeface="Cambria Math"/>
                                    </a:rPr>
                                    <m:t>𝑗</m:t>
                                  </m:r>
                                </m:sub>
                                <m:sup/>
                                <m:e>
                                  <m:sSub>
                                    <m:sSubPr>
                                      <m:ctrlPr>
                                        <a:rPr lang="en-US" altLang="en-US" i="1">
                                          <a:solidFill>
                                            <a:srgbClr val="C00000"/>
                                          </a:solidFill>
                                          <a:latin typeface="Cambria Math"/>
                                        </a:rPr>
                                      </m:ctrlPr>
                                    </m:sSubPr>
                                    <m:e>
                                      <m:r>
                                        <a:rPr lang="en-US" altLang="en-US" i="1">
                                          <a:solidFill>
                                            <a:srgbClr val="C00000"/>
                                          </a:solidFill>
                                          <a:latin typeface="Cambria Math"/>
                                        </a:rPr>
                                        <m:t>𝐵</m:t>
                                      </m:r>
                                    </m:e>
                                    <m:sub>
                                      <m:r>
                                        <a:rPr lang="en-US" altLang="en-US" i="1">
                                          <a:solidFill>
                                            <a:srgbClr val="C00000"/>
                                          </a:solidFill>
                                          <a:latin typeface="Cambria Math"/>
                                        </a:rPr>
                                        <m:t>𝑗</m:t>
                                      </m:r>
                                    </m:sub>
                                  </m:sSub>
                                  <m:r>
                                    <a:rPr lang="en-US" altLang="en-US" i="1">
                                      <a:solidFill>
                                        <a:srgbClr val="C00000"/>
                                      </a:solidFill>
                                      <a:latin typeface="Cambria Math"/>
                                    </a:rPr>
                                    <m:t>(</m:t>
                                  </m:r>
                                  <m:r>
                                    <a:rPr lang="en-US" altLang="en-US" i="1">
                                      <a:solidFill>
                                        <a:srgbClr val="C00000"/>
                                      </a:solidFill>
                                      <a:latin typeface="Cambria Math"/>
                                    </a:rPr>
                                    <m:t>𝑣</m:t>
                                  </m:r>
                                  <m:r>
                                    <a:rPr lang="en-US" altLang="en-US" i="1">
                                      <a:solidFill>
                                        <a:srgbClr val="C00000"/>
                                      </a:solidFill>
                                      <a:latin typeface="Cambria Math"/>
                                    </a:rPr>
                                    <m:t>)</m:t>
                                  </m:r>
                                </m:e>
                              </m:nary>
                              <m:r>
                                <a:rPr lang="en-US" altLang="en-US" i="1">
                                  <a:solidFill>
                                    <a:srgbClr val="7030A0"/>
                                  </a:solidFill>
                                  <a:latin typeface="Cambria Math"/>
                                </a:rPr>
                                <m:t>𝐵</m:t>
                              </m:r>
                            </m:e>
                            <m:sub>
                              <m:r>
                                <a:rPr lang="en-US" altLang="en-US" i="1">
                                  <a:solidFill>
                                    <a:srgbClr val="7030A0"/>
                                  </a:solidFill>
                                  <a:latin typeface="Cambria Math"/>
                                </a:rPr>
                                <m:t>𝑖</m:t>
                              </m:r>
                            </m:sub>
                          </m:sSub>
                          <m:r>
                            <a:rPr lang="en-US" altLang="en-US" i="1">
                              <a:solidFill>
                                <a:srgbClr val="7030A0"/>
                              </a:solidFill>
                              <a:latin typeface="Cambria Math"/>
                            </a:rPr>
                            <m:t>(</m:t>
                          </m:r>
                          <m:r>
                            <a:rPr lang="en-US" altLang="en-US" i="1">
                              <a:solidFill>
                                <a:srgbClr val="7030A0"/>
                              </a:solidFill>
                              <a:latin typeface="Cambria Math"/>
                            </a:rPr>
                            <m:t>𝑢</m:t>
                          </m:r>
                          <m:r>
                            <a:rPr lang="en-US" altLang="en-US" i="1">
                              <a:solidFill>
                                <a:srgbClr val="7030A0"/>
                              </a:solidFill>
                              <a:latin typeface="Cambria Math"/>
                            </a:rPr>
                            <m:t>)</m:t>
                          </m:r>
                          <m:sSub>
                            <m:sSubPr>
                              <m:ctrlPr>
                                <a:rPr lang="en-US" altLang="en-US" i="1">
                                  <a:solidFill>
                                    <a:srgbClr val="00B050"/>
                                  </a:solidFill>
                                  <a:latin typeface="Cambria Math"/>
                                </a:rPr>
                              </m:ctrlPr>
                            </m:sSubPr>
                            <m:e>
                              <m:r>
                                <a:rPr lang="en-US" altLang="en-US" b="1" i="1">
                                  <a:solidFill>
                                    <a:srgbClr val="00B050"/>
                                  </a:solidFill>
                                  <a:latin typeface="Cambria Math"/>
                                </a:rPr>
                                <m:t>𝒓</m:t>
                              </m:r>
                            </m:e>
                            <m:sub>
                              <m:r>
                                <a:rPr lang="en-US" altLang="en-US" i="1">
                                  <a:solidFill>
                                    <a:srgbClr val="00B050"/>
                                  </a:solidFill>
                                  <a:latin typeface="Cambria Math"/>
                                </a:rPr>
                                <m:t>𝑖</m:t>
                              </m:r>
                              <m:r>
                                <a:rPr lang="en-US" altLang="en-US" i="1">
                                  <a:solidFill>
                                    <a:srgbClr val="00B050"/>
                                  </a:solidFill>
                                  <a:latin typeface="Cambria Math"/>
                                </a:rPr>
                                <m:t>,</m:t>
                              </m:r>
                              <m:r>
                                <a:rPr lang="en-US" altLang="en-US" i="1">
                                  <a:solidFill>
                                    <a:srgbClr val="00B050"/>
                                  </a:solidFill>
                                  <a:latin typeface="Cambria Math"/>
                                </a:rPr>
                                <m:t>𝑗</m:t>
                              </m:r>
                            </m:sub>
                          </m:sSub>
                        </m:e>
                      </m:nary>
                    </m:oMath>
                  </m:oMathPara>
                </a14:m>
                <a:endParaRPr lang="en-US" dirty="0"/>
              </a:p>
            </p:txBody>
          </p:sp>
        </mc:Choice>
        <mc:Fallback xmlns="">
          <p:sp>
            <p:nvSpPr>
              <p:cNvPr id="4" name="Téglalap 3"/>
              <p:cNvSpPr>
                <a:spLocks noRot="1" noChangeAspect="1" noMove="1" noResize="1" noEditPoints="1" noAdjustHandles="1" noChangeArrowheads="1" noChangeShapeType="1" noTextEdit="1"/>
              </p:cNvSpPr>
              <p:nvPr/>
            </p:nvSpPr>
            <p:spPr>
              <a:xfrm>
                <a:off x="4211961" y="1383619"/>
                <a:ext cx="4859783" cy="816890"/>
              </a:xfrm>
              <a:prstGeom prst="rect">
                <a:avLst/>
              </a:prstGeom>
              <a:blipFill rotWithShape="1">
                <a:blip r:embed="rId7"/>
                <a:stretch>
                  <a:fillRect/>
                </a:stretch>
              </a:blipFill>
              <a:ln>
                <a:solidFill>
                  <a:schemeClr val="tx1"/>
                </a:solidFill>
              </a:ln>
            </p:spPr>
            <p:txBody>
              <a:bodyPr/>
              <a:lstStyle/>
              <a:p>
                <a:r>
                  <a:rPr lang="en-US">
                    <a:noFill/>
                  </a:rPr>
                  <a:t> </a:t>
                </a:r>
              </a:p>
            </p:txBody>
          </p:sp>
        </mc:Fallback>
      </mc:AlternateContent>
      <p:pic>
        <p:nvPicPr>
          <p:cNvPr id="717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6136" y="2261976"/>
            <a:ext cx="3275608" cy="279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2">
            <a:hlinkClick r:id="rId9" action="ppaction://hlinkfile"/>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25474" y="72268"/>
            <a:ext cx="1546269" cy="1203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40"/>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7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Freeform 9"/>
          <p:cNvSpPr>
            <a:spLocks/>
          </p:cNvSpPr>
          <p:nvPr/>
        </p:nvSpPr>
        <p:spPr bwMode="auto">
          <a:xfrm>
            <a:off x="4427984" y="3034903"/>
            <a:ext cx="1679825" cy="1514474"/>
          </a:xfrm>
          <a:custGeom>
            <a:avLst/>
            <a:gdLst>
              <a:gd name="T0" fmla="*/ 2147483647 w 407"/>
              <a:gd name="T1" fmla="*/ 0 h 528"/>
              <a:gd name="T2" fmla="*/ 2147483647 w 407"/>
              <a:gd name="T3" fmla="*/ 2147483647 h 528"/>
              <a:gd name="T4" fmla="*/ 2147483647 w 407"/>
              <a:gd name="T5" fmla="*/ 2147483647 h 528"/>
              <a:gd name="T6" fmla="*/ 2147483647 w 407"/>
              <a:gd name="T7" fmla="*/ 2147483647 h 528"/>
              <a:gd name="T8" fmla="*/ 2147483647 w 407"/>
              <a:gd name="T9" fmla="*/ 2147483647 h 528"/>
              <a:gd name="T10" fmla="*/ 2147483647 w 407"/>
              <a:gd name="T11" fmla="*/ 2147483647 h 528"/>
              <a:gd name="T12" fmla="*/ 2147483647 w 407"/>
              <a:gd name="T13" fmla="*/ 0 h 528"/>
              <a:gd name="T14" fmla="*/ 0 60000 65536"/>
              <a:gd name="T15" fmla="*/ 0 60000 65536"/>
              <a:gd name="T16" fmla="*/ 0 60000 65536"/>
              <a:gd name="T17" fmla="*/ 0 60000 65536"/>
              <a:gd name="T18" fmla="*/ 0 60000 65536"/>
              <a:gd name="T19" fmla="*/ 0 60000 65536"/>
              <a:gd name="T20" fmla="*/ 0 60000 65536"/>
              <a:gd name="T21" fmla="*/ 0 w 407"/>
              <a:gd name="T22" fmla="*/ 0 h 528"/>
              <a:gd name="T23" fmla="*/ 407 w 407"/>
              <a:gd name="T24" fmla="*/ 528 h 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7" h="528">
                <a:moveTo>
                  <a:pt x="205" y="0"/>
                </a:moveTo>
                <a:cubicBezTo>
                  <a:pt x="176" y="2"/>
                  <a:pt x="159" y="150"/>
                  <a:pt x="127" y="206"/>
                </a:cubicBezTo>
                <a:cubicBezTo>
                  <a:pt x="95" y="262"/>
                  <a:pt x="0" y="282"/>
                  <a:pt x="13" y="336"/>
                </a:cubicBezTo>
                <a:cubicBezTo>
                  <a:pt x="26" y="390"/>
                  <a:pt x="141" y="528"/>
                  <a:pt x="205" y="528"/>
                </a:cubicBezTo>
                <a:cubicBezTo>
                  <a:pt x="269" y="528"/>
                  <a:pt x="387" y="389"/>
                  <a:pt x="397" y="336"/>
                </a:cubicBezTo>
                <a:cubicBezTo>
                  <a:pt x="407" y="283"/>
                  <a:pt x="296" y="267"/>
                  <a:pt x="264" y="211"/>
                </a:cubicBezTo>
                <a:cubicBezTo>
                  <a:pt x="232" y="155"/>
                  <a:pt x="217" y="44"/>
                  <a:pt x="205" y="0"/>
                </a:cubicBezTo>
                <a:close/>
              </a:path>
            </a:pathLst>
          </a:custGeom>
          <a:solidFill>
            <a:schemeClr val="tx2">
              <a:lumMod val="40000"/>
              <a:lumOff val="60000"/>
            </a:schemeClr>
          </a:solidFill>
          <a:ln w="12700" cap="flat" cmpd="sng">
            <a:solidFill>
              <a:schemeClr val="hlink"/>
            </a:solidFill>
            <a:prstDash val="solid"/>
            <a:round/>
            <a:headEnd/>
            <a:tailEnd/>
          </a:ln>
        </p:spPr>
        <p:txBody>
          <a:bodyPr wrap="none" anchor="ctr"/>
          <a:lstStyle/>
          <a:p>
            <a:endParaRPr lang="hu-HU"/>
          </a:p>
        </p:txBody>
      </p:sp>
      <p:sp>
        <p:nvSpPr>
          <p:cNvPr id="24595" name="Freeform 25"/>
          <p:cNvSpPr>
            <a:spLocks/>
          </p:cNvSpPr>
          <p:nvPr/>
        </p:nvSpPr>
        <p:spPr bwMode="auto">
          <a:xfrm>
            <a:off x="2132013" y="1828800"/>
            <a:ext cx="4419600" cy="1771650"/>
          </a:xfrm>
          <a:custGeom>
            <a:avLst/>
            <a:gdLst>
              <a:gd name="T0" fmla="*/ 0 w 2784"/>
              <a:gd name="T1" fmla="*/ 2147483647 h 1488"/>
              <a:gd name="T2" fmla="*/ 2147483647 w 2784"/>
              <a:gd name="T3" fmla="*/ 0 h 1488"/>
              <a:gd name="T4" fmla="*/ 2147483647 w 2784"/>
              <a:gd name="T5" fmla="*/ 0 h 1488"/>
              <a:gd name="T6" fmla="*/ 2147483647 w 2784"/>
              <a:gd name="T7" fmla="*/ 2147483647 h 1488"/>
              <a:gd name="T8" fmla="*/ 2147483647 w 2784"/>
              <a:gd name="T9" fmla="*/ 2147483647 h 1488"/>
              <a:gd name="T10" fmla="*/ 2147483647 w 2784"/>
              <a:gd name="T11" fmla="*/ 2147483647 h 1488"/>
              <a:gd name="T12" fmla="*/ 2147483647 w 2784"/>
              <a:gd name="T13" fmla="*/ 2147483647 h 1488"/>
              <a:gd name="T14" fmla="*/ 2147483647 w 2784"/>
              <a:gd name="T15" fmla="*/ 2147483647 h 1488"/>
              <a:gd name="T16" fmla="*/ 2147483647 w 2784"/>
              <a:gd name="T17" fmla="*/ 2147483647 h 1488"/>
              <a:gd name="T18" fmla="*/ 2147483647 w 2784"/>
              <a:gd name="T19" fmla="*/ 2147483647 h 1488"/>
              <a:gd name="T20" fmla="*/ 2147483647 w 2784"/>
              <a:gd name="T21" fmla="*/ 2147483647 h 1488"/>
              <a:gd name="T22" fmla="*/ 2147483647 w 2784"/>
              <a:gd name="T23" fmla="*/ 2147483647 h 1488"/>
              <a:gd name="T24" fmla="*/ 0 w 2784"/>
              <a:gd name="T25" fmla="*/ 2147483647 h 14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84"/>
              <a:gd name="T40" fmla="*/ 0 h 1488"/>
              <a:gd name="T41" fmla="*/ 2784 w 2784"/>
              <a:gd name="T42" fmla="*/ 1488 h 14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84" h="1488">
                <a:moveTo>
                  <a:pt x="0" y="480"/>
                </a:moveTo>
                <a:lnTo>
                  <a:pt x="576" y="0"/>
                </a:lnTo>
                <a:lnTo>
                  <a:pt x="1488" y="0"/>
                </a:lnTo>
                <a:lnTo>
                  <a:pt x="2256" y="480"/>
                </a:lnTo>
                <a:lnTo>
                  <a:pt x="2448" y="960"/>
                </a:lnTo>
                <a:lnTo>
                  <a:pt x="2640" y="1248"/>
                </a:lnTo>
                <a:lnTo>
                  <a:pt x="2784" y="1488"/>
                </a:lnTo>
                <a:lnTo>
                  <a:pt x="1968" y="960"/>
                </a:lnTo>
                <a:lnTo>
                  <a:pt x="1056" y="960"/>
                </a:lnTo>
                <a:lnTo>
                  <a:pt x="528" y="1488"/>
                </a:lnTo>
                <a:lnTo>
                  <a:pt x="336" y="1248"/>
                </a:lnTo>
                <a:lnTo>
                  <a:pt x="192" y="912"/>
                </a:lnTo>
                <a:lnTo>
                  <a:pt x="0" y="48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4596" name="Freeform 26"/>
          <p:cNvSpPr>
            <a:spLocks/>
          </p:cNvSpPr>
          <p:nvPr/>
        </p:nvSpPr>
        <p:spPr bwMode="auto">
          <a:xfrm>
            <a:off x="3046413" y="1828800"/>
            <a:ext cx="2209800" cy="1143000"/>
          </a:xfrm>
          <a:custGeom>
            <a:avLst/>
            <a:gdLst>
              <a:gd name="T0" fmla="*/ 2147483647 w 1392"/>
              <a:gd name="T1" fmla="*/ 2147483647 h 960"/>
              <a:gd name="T2" fmla="*/ 2147483647 w 1392"/>
              <a:gd name="T3" fmla="*/ 2147483647 h 960"/>
              <a:gd name="T4" fmla="*/ 2147483647 w 1392"/>
              <a:gd name="T5" fmla="*/ 2147483647 h 960"/>
              <a:gd name="T6" fmla="*/ 2147483647 w 1392"/>
              <a:gd name="T7" fmla="*/ 0 h 960"/>
              <a:gd name="T8" fmla="*/ 0 w 1392"/>
              <a:gd name="T9" fmla="*/ 0 h 960"/>
              <a:gd name="T10" fmla="*/ 2147483647 w 1392"/>
              <a:gd name="T11" fmla="*/ 2147483647 h 960"/>
              <a:gd name="T12" fmla="*/ 2147483647 w 1392"/>
              <a:gd name="T13" fmla="*/ 2147483647 h 960"/>
              <a:gd name="T14" fmla="*/ 2147483647 w 1392"/>
              <a:gd name="T15" fmla="*/ 2147483647 h 960"/>
              <a:gd name="T16" fmla="*/ 0 60000 65536"/>
              <a:gd name="T17" fmla="*/ 0 60000 65536"/>
              <a:gd name="T18" fmla="*/ 0 60000 65536"/>
              <a:gd name="T19" fmla="*/ 0 60000 65536"/>
              <a:gd name="T20" fmla="*/ 0 60000 65536"/>
              <a:gd name="T21" fmla="*/ 0 60000 65536"/>
              <a:gd name="T22" fmla="*/ 0 60000 65536"/>
              <a:gd name="T23" fmla="*/ 0 60000 65536"/>
              <a:gd name="T24" fmla="*/ 0 w 1392"/>
              <a:gd name="T25" fmla="*/ 0 h 960"/>
              <a:gd name="T26" fmla="*/ 1392 w 1392"/>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2" h="960">
                <a:moveTo>
                  <a:pt x="1392" y="960"/>
                </a:moveTo>
                <a:lnTo>
                  <a:pt x="1200" y="720"/>
                </a:lnTo>
                <a:lnTo>
                  <a:pt x="1056" y="432"/>
                </a:lnTo>
                <a:lnTo>
                  <a:pt x="912" y="0"/>
                </a:lnTo>
                <a:lnTo>
                  <a:pt x="0" y="0"/>
                </a:lnTo>
                <a:lnTo>
                  <a:pt x="144" y="480"/>
                </a:lnTo>
                <a:lnTo>
                  <a:pt x="336" y="768"/>
                </a:lnTo>
                <a:lnTo>
                  <a:pt x="480" y="96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grpSp>
        <p:nvGrpSpPr>
          <p:cNvPr id="2" name="Group 30"/>
          <p:cNvGrpSpPr>
            <a:grpSpLocks/>
          </p:cNvGrpSpPr>
          <p:nvPr/>
        </p:nvGrpSpPr>
        <p:grpSpPr bwMode="auto">
          <a:xfrm>
            <a:off x="1979614" y="1885950"/>
            <a:ext cx="4702175" cy="1653779"/>
            <a:chOff x="528" y="1584"/>
            <a:chExt cx="2962" cy="1389"/>
          </a:xfrm>
        </p:grpSpPr>
        <p:sp>
          <p:nvSpPr>
            <p:cNvPr id="24602" name="Freeform 16"/>
            <p:cNvSpPr>
              <a:spLocks/>
            </p:cNvSpPr>
            <p:nvPr/>
          </p:nvSpPr>
          <p:spPr bwMode="auto">
            <a:xfrm>
              <a:off x="886" y="2320"/>
              <a:ext cx="2448" cy="424"/>
            </a:xfrm>
            <a:custGeom>
              <a:avLst/>
              <a:gdLst>
                <a:gd name="T0" fmla="*/ 0 w 2448"/>
                <a:gd name="T1" fmla="*/ 344 h 424"/>
                <a:gd name="T2" fmla="*/ 480 w 2448"/>
                <a:gd name="T3" fmla="*/ 152 h 424"/>
                <a:gd name="T4" fmla="*/ 1104 w 2448"/>
                <a:gd name="T5" fmla="*/ 8 h 424"/>
                <a:gd name="T6" fmla="*/ 1632 w 2448"/>
                <a:gd name="T7" fmla="*/ 104 h 424"/>
                <a:gd name="T8" fmla="*/ 2016 w 2448"/>
                <a:gd name="T9" fmla="*/ 392 h 424"/>
                <a:gd name="T10" fmla="*/ 2448 w 2448"/>
                <a:gd name="T11" fmla="*/ 296 h 424"/>
                <a:gd name="T12" fmla="*/ 0 60000 65536"/>
                <a:gd name="T13" fmla="*/ 0 60000 65536"/>
                <a:gd name="T14" fmla="*/ 0 60000 65536"/>
                <a:gd name="T15" fmla="*/ 0 60000 65536"/>
                <a:gd name="T16" fmla="*/ 0 60000 65536"/>
                <a:gd name="T17" fmla="*/ 0 60000 65536"/>
                <a:gd name="T18" fmla="*/ 0 w 2448"/>
                <a:gd name="T19" fmla="*/ 0 h 424"/>
                <a:gd name="T20" fmla="*/ 2448 w 2448"/>
                <a:gd name="T21" fmla="*/ 424 h 424"/>
              </a:gdLst>
              <a:ahLst/>
              <a:cxnLst>
                <a:cxn ang="T12">
                  <a:pos x="T0" y="T1"/>
                </a:cxn>
                <a:cxn ang="T13">
                  <a:pos x="T2" y="T3"/>
                </a:cxn>
                <a:cxn ang="T14">
                  <a:pos x="T4" y="T5"/>
                </a:cxn>
                <a:cxn ang="T15">
                  <a:pos x="T6" y="T7"/>
                </a:cxn>
                <a:cxn ang="T16">
                  <a:pos x="T8" y="T9"/>
                </a:cxn>
                <a:cxn ang="T17">
                  <a:pos x="T10" y="T11"/>
                </a:cxn>
              </a:cxnLst>
              <a:rect l="T18" t="T19" r="T20" b="T21"/>
              <a:pathLst>
                <a:path w="2448" h="424">
                  <a:moveTo>
                    <a:pt x="0" y="344"/>
                  </a:moveTo>
                  <a:cubicBezTo>
                    <a:pt x="148" y="276"/>
                    <a:pt x="296" y="208"/>
                    <a:pt x="480" y="152"/>
                  </a:cubicBezTo>
                  <a:cubicBezTo>
                    <a:pt x="664" y="96"/>
                    <a:pt x="912" y="16"/>
                    <a:pt x="1104" y="8"/>
                  </a:cubicBezTo>
                  <a:cubicBezTo>
                    <a:pt x="1296" y="0"/>
                    <a:pt x="1480" y="40"/>
                    <a:pt x="1632" y="104"/>
                  </a:cubicBezTo>
                  <a:cubicBezTo>
                    <a:pt x="1784" y="168"/>
                    <a:pt x="1880" y="360"/>
                    <a:pt x="2016" y="392"/>
                  </a:cubicBezTo>
                  <a:cubicBezTo>
                    <a:pt x="2152" y="424"/>
                    <a:pt x="2376" y="312"/>
                    <a:pt x="2448" y="296"/>
                  </a:cubicBezTo>
                </a:path>
              </a:pathLst>
            </a:cu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4603" name="Freeform 6"/>
            <p:cNvSpPr>
              <a:spLocks/>
            </p:cNvSpPr>
            <p:nvPr/>
          </p:nvSpPr>
          <p:spPr bwMode="auto">
            <a:xfrm>
              <a:off x="697" y="2017"/>
              <a:ext cx="2448" cy="424"/>
            </a:xfrm>
            <a:custGeom>
              <a:avLst/>
              <a:gdLst>
                <a:gd name="T0" fmla="*/ 0 w 2448"/>
                <a:gd name="T1" fmla="*/ 344 h 424"/>
                <a:gd name="T2" fmla="*/ 480 w 2448"/>
                <a:gd name="T3" fmla="*/ 152 h 424"/>
                <a:gd name="T4" fmla="*/ 1104 w 2448"/>
                <a:gd name="T5" fmla="*/ 8 h 424"/>
                <a:gd name="T6" fmla="*/ 1632 w 2448"/>
                <a:gd name="T7" fmla="*/ 104 h 424"/>
                <a:gd name="T8" fmla="*/ 2016 w 2448"/>
                <a:gd name="T9" fmla="*/ 392 h 424"/>
                <a:gd name="T10" fmla="*/ 2448 w 2448"/>
                <a:gd name="T11" fmla="*/ 296 h 424"/>
                <a:gd name="T12" fmla="*/ 0 60000 65536"/>
                <a:gd name="T13" fmla="*/ 0 60000 65536"/>
                <a:gd name="T14" fmla="*/ 0 60000 65536"/>
                <a:gd name="T15" fmla="*/ 0 60000 65536"/>
                <a:gd name="T16" fmla="*/ 0 60000 65536"/>
                <a:gd name="T17" fmla="*/ 0 60000 65536"/>
                <a:gd name="T18" fmla="*/ 0 w 2448"/>
                <a:gd name="T19" fmla="*/ 0 h 424"/>
                <a:gd name="T20" fmla="*/ 2448 w 2448"/>
                <a:gd name="T21" fmla="*/ 424 h 424"/>
              </a:gdLst>
              <a:ahLst/>
              <a:cxnLst>
                <a:cxn ang="T12">
                  <a:pos x="T0" y="T1"/>
                </a:cxn>
                <a:cxn ang="T13">
                  <a:pos x="T2" y="T3"/>
                </a:cxn>
                <a:cxn ang="T14">
                  <a:pos x="T4" y="T5"/>
                </a:cxn>
                <a:cxn ang="T15">
                  <a:pos x="T6" y="T7"/>
                </a:cxn>
                <a:cxn ang="T16">
                  <a:pos x="T8" y="T9"/>
                </a:cxn>
                <a:cxn ang="T17">
                  <a:pos x="T10" y="T11"/>
                </a:cxn>
              </a:cxnLst>
              <a:rect l="T18" t="T19" r="T20" b="T21"/>
              <a:pathLst>
                <a:path w="2448" h="424">
                  <a:moveTo>
                    <a:pt x="0" y="344"/>
                  </a:moveTo>
                  <a:cubicBezTo>
                    <a:pt x="148" y="276"/>
                    <a:pt x="296" y="208"/>
                    <a:pt x="480" y="152"/>
                  </a:cubicBezTo>
                  <a:cubicBezTo>
                    <a:pt x="664" y="96"/>
                    <a:pt x="912" y="16"/>
                    <a:pt x="1104" y="8"/>
                  </a:cubicBezTo>
                  <a:cubicBezTo>
                    <a:pt x="1296" y="0"/>
                    <a:pt x="1480" y="40"/>
                    <a:pt x="1632" y="104"/>
                  </a:cubicBezTo>
                  <a:cubicBezTo>
                    <a:pt x="1784" y="168"/>
                    <a:pt x="1880" y="360"/>
                    <a:pt x="2016" y="392"/>
                  </a:cubicBezTo>
                  <a:cubicBezTo>
                    <a:pt x="2152" y="424"/>
                    <a:pt x="2376" y="312"/>
                    <a:pt x="2448" y="296"/>
                  </a:cubicBezTo>
                </a:path>
              </a:pathLst>
            </a:cu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4604" name="Freeform 11"/>
            <p:cNvSpPr>
              <a:spLocks/>
            </p:cNvSpPr>
            <p:nvPr/>
          </p:nvSpPr>
          <p:spPr bwMode="auto">
            <a:xfrm>
              <a:off x="528" y="1584"/>
              <a:ext cx="2448" cy="424"/>
            </a:xfrm>
            <a:custGeom>
              <a:avLst/>
              <a:gdLst>
                <a:gd name="T0" fmla="*/ 0 w 2448"/>
                <a:gd name="T1" fmla="*/ 344 h 424"/>
                <a:gd name="T2" fmla="*/ 480 w 2448"/>
                <a:gd name="T3" fmla="*/ 152 h 424"/>
                <a:gd name="T4" fmla="*/ 1104 w 2448"/>
                <a:gd name="T5" fmla="*/ 8 h 424"/>
                <a:gd name="T6" fmla="*/ 1632 w 2448"/>
                <a:gd name="T7" fmla="*/ 104 h 424"/>
                <a:gd name="T8" fmla="*/ 2016 w 2448"/>
                <a:gd name="T9" fmla="*/ 392 h 424"/>
                <a:gd name="T10" fmla="*/ 2448 w 2448"/>
                <a:gd name="T11" fmla="*/ 296 h 424"/>
                <a:gd name="T12" fmla="*/ 0 60000 65536"/>
                <a:gd name="T13" fmla="*/ 0 60000 65536"/>
                <a:gd name="T14" fmla="*/ 0 60000 65536"/>
                <a:gd name="T15" fmla="*/ 0 60000 65536"/>
                <a:gd name="T16" fmla="*/ 0 60000 65536"/>
                <a:gd name="T17" fmla="*/ 0 60000 65536"/>
                <a:gd name="T18" fmla="*/ 0 w 2448"/>
                <a:gd name="T19" fmla="*/ 0 h 424"/>
                <a:gd name="T20" fmla="*/ 2448 w 2448"/>
                <a:gd name="T21" fmla="*/ 424 h 424"/>
              </a:gdLst>
              <a:ahLst/>
              <a:cxnLst>
                <a:cxn ang="T12">
                  <a:pos x="T0" y="T1"/>
                </a:cxn>
                <a:cxn ang="T13">
                  <a:pos x="T2" y="T3"/>
                </a:cxn>
                <a:cxn ang="T14">
                  <a:pos x="T4" y="T5"/>
                </a:cxn>
                <a:cxn ang="T15">
                  <a:pos x="T6" y="T7"/>
                </a:cxn>
                <a:cxn ang="T16">
                  <a:pos x="T8" y="T9"/>
                </a:cxn>
                <a:cxn ang="T17">
                  <a:pos x="T10" y="T11"/>
                </a:cxn>
              </a:cxnLst>
              <a:rect l="T18" t="T19" r="T20" b="T21"/>
              <a:pathLst>
                <a:path w="2448" h="424">
                  <a:moveTo>
                    <a:pt x="0" y="344"/>
                  </a:moveTo>
                  <a:cubicBezTo>
                    <a:pt x="148" y="276"/>
                    <a:pt x="296" y="208"/>
                    <a:pt x="480" y="152"/>
                  </a:cubicBezTo>
                  <a:cubicBezTo>
                    <a:pt x="664" y="96"/>
                    <a:pt x="912" y="16"/>
                    <a:pt x="1104" y="8"/>
                  </a:cubicBezTo>
                  <a:cubicBezTo>
                    <a:pt x="1296" y="0"/>
                    <a:pt x="1480" y="40"/>
                    <a:pt x="1632" y="104"/>
                  </a:cubicBezTo>
                  <a:cubicBezTo>
                    <a:pt x="1784" y="168"/>
                    <a:pt x="1880" y="360"/>
                    <a:pt x="2016" y="392"/>
                  </a:cubicBezTo>
                  <a:cubicBezTo>
                    <a:pt x="2152" y="424"/>
                    <a:pt x="2376" y="312"/>
                    <a:pt x="2448" y="296"/>
                  </a:cubicBezTo>
                </a:path>
              </a:pathLst>
            </a:cu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4605" name="Freeform 21"/>
            <p:cNvSpPr>
              <a:spLocks/>
            </p:cNvSpPr>
            <p:nvPr/>
          </p:nvSpPr>
          <p:spPr bwMode="auto">
            <a:xfrm>
              <a:off x="1042" y="2549"/>
              <a:ext cx="2448" cy="424"/>
            </a:xfrm>
            <a:custGeom>
              <a:avLst/>
              <a:gdLst>
                <a:gd name="T0" fmla="*/ 0 w 2448"/>
                <a:gd name="T1" fmla="*/ 344 h 424"/>
                <a:gd name="T2" fmla="*/ 480 w 2448"/>
                <a:gd name="T3" fmla="*/ 152 h 424"/>
                <a:gd name="T4" fmla="*/ 1104 w 2448"/>
                <a:gd name="T5" fmla="*/ 8 h 424"/>
                <a:gd name="T6" fmla="*/ 1632 w 2448"/>
                <a:gd name="T7" fmla="*/ 104 h 424"/>
                <a:gd name="T8" fmla="*/ 2016 w 2448"/>
                <a:gd name="T9" fmla="*/ 392 h 424"/>
                <a:gd name="T10" fmla="*/ 2448 w 2448"/>
                <a:gd name="T11" fmla="*/ 296 h 424"/>
                <a:gd name="T12" fmla="*/ 0 60000 65536"/>
                <a:gd name="T13" fmla="*/ 0 60000 65536"/>
                <a:gd name="T14" fmla="*/ 0 60000 65536"/>
                <a:gd name="T15" fmla="*/ 0 60000 65536"/>
                <a:gd name="T16" fmla="*/ 0 60000 65536"/>
                <a:gd name="T17" fmla="*/ 0 60000 65536"/>
                <a:gd name="T18" fmla="*/ 0 w 2448"/>
                <a:gd name="T19" fmla="*/ 0 h 424"/>
                <a:gd name="T20" fmla="*/ 2448 w 2448"/>
                <a:gd name="T21" fmla="*/ 424 h 424"/>
              </a:gdLst>
              <a:ahLst/>
              <a:cxnLst>
                <a:cxn ang="T12">
                  <a:pos x="T0" y="T1"/>
                </a:cxn>
                <a:cxn ang="T13">
                  <a:pos x="T2" y="T3"/>
                </a:cxn>
                <a:cxn ang="T14">
                  <a:pos x="T4" y="T5"/>
                </a:cxn>
                <a:cxn ang="T15">
                  <a:pos x="T6" y="T7"/>
                </a:cxn>
                <a:cxn ang="T16">
                  <a:pos x="T8" y="T9"/>
                </a:cxn>
                <a:cxn ang="T17">
                  <a:pos x="T10" y="T11"/>
                </a:cxn>
              </a:cxnLst>
              <a:rect l="T18" t="T19" r="T20" b="T21"/>
              <a:pathLst>
                <a:path w="2448" h="424">
                  <a:moveTo>
                    <a:pt x="0" y="344"/>
                  </a:moveTo>
                  <a:cubicBezTo>
                    <a:pt x="148" y="276"/>
                    <a:pt x="296" y="208"/>
                    <a:pt x="480" y="152"/>
                  </a:cubicBezTo>
                  <a:cubicBezTo>
                    <a:pt x="664" y="96"/>
                    <a:pt x="912" y="16"/>
                    <a:pt x="1104" y="8"/>
                  </a:cubicBezTo>
                  <a:cubicBezTo>
                    <a:pt x="1296" y="0"/>
                    <a:pt x="1480" y="40"/>
                    <a:pt x="1632" y="104"/>
                  </a:cubicBezTo>
                  <a:cubicBezTo>
                    <a:pt x="1784" y="168"/>
                    <a:pt x="1880" y="360"/>
                    <a:pt x="2016" y="392"/>
                  </a:cubicBezTo>
                  <a:cubicBezTo>
                    <a:pt x="2152" y="424"/>
                    <a:pt x="2376" y="312"/>
                    <a:pt x="2448" y="296"/>
                  </a:cubicBezTo>
                </a:path>
              </a:pathLst>
            </a:cu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4606" name="Freeform 22"/>
            <p:cNvSpPr>
              <a:spLocks/>
            </p:cNvSpPr>
            <p:nvPr/>
          </p:nvSpPr>
          <p:spPr bwMode="auto">
            <a:xfrm>
              <a:off x="2970" y="1874"/>
              <a:ext cx="515" cy="966"/>
            </a:xfrm>
            <a:custGeom>
              <a:avLst/>
              <a:gdLst>
                <a:gd name="T0" fmla="*/ 0 w 515"/>
                <a:gd name="T1" fmla="*/ 0 h 966"/>
                <a:gd name="T2" fmla="*/ 164 w 515"/>
                <a:gd name="T3" fmla="*/ 452 h 966"/>
                <a:gd name="T4" fmla="*/ 359 w 515"/>
                <a:gd name="T5" fmla="*/ 772 h 966"/>
                <a:gd name="T6" fmla="*/ 515 w 515"/>
                <a:gd name="T7" fmla="*/ 966 h 966"/>
                <a:gd name="T8" fmla="*/ 0 60000 65536"/>
                <a:gd name="T9" fmla="*/ 0 60000 65536"/>
                <a:gd name="T10" fmla="*/ 0 60000 65536"/>
                <a:gd name="T11" fmla="*/ 0 60000 65536"/>
                <a:gd name="T12" fmla="*/ 0 w 515"/>
                <a:gd name="T13" fmla="*/ 0 h 966"/>
                <a:gd name="T14" fmla="*/ 515 w 515"/>
                <a:gd name="T15" fmla="*/ 966 h 966"/>
              </a:gdLst>
              <a:ahLst/>
              <a:cxnLst>
                <a:cxn ang="T8">
                  <a:pos x="T0" y="T1"/>
                </a:cxn>
                <a:cxn ang="T9">
                  <a:pos x="T2" y="T3"/>
                </a:cxn>
                <a:cxn ang="T10">
                  <a:pos x="T4" y="T5"/>
                </a:cxn>
                <a:cxn ang="T11">
                  <a:pos x="T6" y="T7"/>
                </a:cxn>
              </a:cxnLst>
              <a:rect l="T12" t="T13" r="T14" b="T15"/>
              <a:pathLst>
                <a:path w="515" h="966">
                  <a:moveTo>
                    <a:pt x="0" y="0"/>
                  </a:moveTo>
                  <a:cubicBezTo>
                    <a:pt x="52" y="161"/>
                    <a:pt x="104" y="323"/>
                    <a:pt x="164" y="452"/>
                  </a:cubicBezTo>
                  <a:cubicBezTo>
                    <a:pt x="224" y="581"/>
                    <a:pt x="300" y="686"/>
                    <a:pt x="359" y="772"/>
                  </a:cubicBezTo>
                  <a:cubicBezTo>
                    <a:pt x="418" y="858"/>
                    <a:pt x="466" y="912"/>
                    <a:pt x="515" y="966"/>
                  </a:cubicBezTo>
                </a:path>
              </a:pathLst>
            </a:cu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4607" name="Freeform 23"/>
            <p:cNvSpPr>
              <a:spLocks/>
            </p:cNvSpPr>
            <p:nvPr/>
          </p:nvSpPr>
          <p:spPr bwMode="auto">
            <a:xfrm>
              <a:off x="528" y="1929"/>
              <a:ext cx="515" cy="966"/>
            </a:xfrm>
            <a:custGeom>
              <a:avLst/>
              <a:gdLst>
                <a:gd name="T0" fmla="*/ 0 w 515"/>
                <a:gd name="T1" fmla="*/ 0 h 966"/>
                <a:gd name="T2" fmla="*/ 164 w 515"/>
                <a:gd name="T3" fmla="*/ 452 h 966"/>
                <a:gd name="T4" fmla="*/ 359 w 515"/>
                <a:gd name="T5" fmla="*/ 772 h 966"/>
                <a:gd name="T6" fmla="*/ 515 w 515"/>
                <a:gd name="T7" fmla="*/ 966 h 966"/>
                <a:gd name="T8" fmla="*/ 0 60000 65536"/>
                <a:gd name="T9" fmla="*/ 0 60000 65536"/>
                <a:gd name="T10" fmla="*/ 0 60000 65536"/>
                <a:gd name="T11" fmla="*/ 0 60000 65536"/>
                <a:gd name="T12" fmla="*/ 0 w 515"/>
                <a:gd name="T13" fmla="*/ 0 h 966"/>
                <a:gd name="T14" fmla="*/ 515 w 515"/>
                <a:gd name="T15" fmla="*/ 966 h 966"/>
              </a:gdLst>
              <a:ahLst/>
              <a:cxnLst>
                <a:cxn ang="T8">
                  <a:pos x="T0" y="T1"/>
                </a:cxn>
                <a:cxn ang="T9">
                  <a:pos x="T2" y="T3"/>
                </a:cxn>
                <a:cxn ang="T10">
                  <a:pos x="T4" y="T5"/>
                </a:cxn>
                <a:cxn ang="T11">
                  <a:pos x="T6" y="T7"/>
                </a:cxn>
              </a:cxnLst>
              <a:rect l="T12" t="T13" r="T14" b="T15"/>
              <a:pathLst>
                <a:path w="515" h="966">
                  <a:moveTo>
                    <a:pt x="0" y="0"/>
                  </a:moveTo>
                  <a:cubicBezTo>
                    <a:pt x="52" y="161"/>
                    <a:pt x="104" y="323"/>
                    <a:pt x="164" y="452"/>
                  </a:cubicBezTo>
                  <a:cubicBezTo>
                    <a:pt x="224" y="581"/>
                    <a:pt x="300" y="686"/>
                    <a:pt x="359" y="772"/>
                  </a:cubicBezTo>
                  <a:cubicBezTo>
                    <a:pt x="418" y="858"/>
                    <a:pt x="466" y="912"/>
                    <a:pt x="515" y="966"/>
                  </a:cubicBezTo>
                </a:path>
              </a:pathLst>
            </a:cu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grpSp>
      <p:sp>
        <p:nvSpPr>
          <p:cNvPr id="24598" name="Freeform 27"/>
          <p:cNvSpPr>
            <a:spLocks/>
          </p:cNvSpPr>
          <p:nvPr/>
        </p:nvSpPr>
        <p:spPr bwMode="auto">
          <a:xfrm>
            <a:off x="2401888" y="2338388"/>
            <a:ext cx="3886200" cy="971550"/>
          </a:xfrm>
          <a:custGeom>
            <a:avLst/>
            <a:gdLst>
              <a:gd name="T0" fmla="*/ 0 w 2448"/>
              <a:gd name="T1" fmla="*/ 2147483647 h 816"/>
              <a:gd name="T2" fmla="*/ 2147483647 w 2448"/>
              <a:gd name="T3" fmla="*/ 0 h 816"/>
              <a:gd name="T4" fmla="*/ 2147483647 w 2448"/>
              <a:gd name="T5" fmla="*/ 0 h 816"/>
              <a:gd name="T6" fmla="*/ 2147483647 w 2448"/>
              <a:gd name="T7" fmla="*/ 2147483647 h 816"/>
              <a:gd name="T8" fmla="*/ 2147483647 w 2448"/>
              <a:gd name="T9" fmla="*/ 2147483647 h 816"/>
              <a:gd name="T10" fmla="*/ 2147483647 w 2448"/>
              <a:gd name="T11" fmla="*/ 2147483647 h 816"/>
              <a:gd name="T12" fmla="*/ 2147483647 w 2448"/>
              <a:gd name="T13" fmla="*/ 2147483647 h 816"/>
              <a:gd name="T14" fmla="*/ 2147483647 w 2448"/>
              <a:gd name="T15" fmla="*/ 2147483647 h 816"/>
              <a:gd name="T16" fmla="*/ 0 60000 65536"/>
              <a:gd name="T17" fmla="*/ 0 60000 65536"/>
              <a:gd name="T18" fmla="*/ 0 60000 65536"/>
              <a:gd name="T19" fmla="*/ 0 60000 65536"/>
              <a:gd name="T20" fmla="*/ 0 60000 65536"/>
              <a:gd name="T21" fmla="*/ 0 60000 65536"/>
              <a:gd name="T22" fmla="*/ 0 60000 65536"/>
              <a:gd name="T23" fmla="*/ 0 60000 65536"/>
              <a:gd name="T24" fmla="*/ 0 w 2448"/>
              <a:gd name="T25" fmla="*/ 0 h 816"/>
              <a:gd name="T26" fmla="*/ 2448 w 2448"/>
              <a:gd name="T27" fmla="*/ 816 h 8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48" h="816">
                <a:moveTo>
                  <a:pt x="0" y="480"/>
                </a:moveTo>
                <a:lnTo>
                  <a:pt x="528" y="0"/>
                </a:lnTo>
                <a:lnTo>
                  <a:pt x="1440" y="0"/>
                </a:lnTo>
                <a:lnTo>
                  <a:pt x="2256" y="480"/>
                </a:lnTo>
                <a:lnTo>
                  <a:pt x="2448" y="816"/>
                </a:lnTo>
                <a:lnTo>
                  <a:pt x="1584" y="288"/>
                </a:lnTo>
                <a:lnTo>
                  <a:pt x="672" y="288"/>
                </a:lnTo>
                <a:lnTo>
                  <a:pt x="144" y="816"/>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4" name="Cím 3"/>
          <p:cNvSpPr>
            <a:spLocks noGrp="1"/>
          </p:cNvSpPr>
          <p:nvPr>
            <p:ph type="title"/>
          </p:nvPr>
        </p:nvSpPr>
        <p:spPr/>
        <p:txBody>
          <a:bodyPr/>
          <a:lstStyle/>
          <a:p>
            <a:r>
              <a:rPr lang="hu-HU" dirty="0" smtClean="0">
                <a:solidFill>
                  <a:srgbClr val="FF0000"/>
                </a:solidFill>
              </a:rPr>
              <a:t>Poligonháló finomítása</a:t>
            </a:r>
            <a:endParaRPr lang="hu-HU" dirty="0">
              <a:solidFill>
                <a:srgbClr val="FF0000"/>
              </a:solidFill>
            </a:endParaRPr>
          </a:p>
        </p:txBody>
      </p:sp>
      <p:sp>
        <p:nvSpPr>
          <p:cNvPr id="24578" name="Oval 2"/>
          <p:cNvSpPr>
            <a:spLocks noChangeArrowheads="1"/>
          </p:cNvSpPr>
          <p:nvPr/>
        </p:nvSpPr>
        <p:spPr bwMode="auto">
          <a:xfrm>
            <a:off x="2359025" y="2872979"/>
            <a:ext cx="152400" cy="1143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4579" name="Oval 3"/>
          <p:cNvSpPr>
            <a:spLocks noChangeArrowheads="1"/>
          </p:cNvSpPr>
          <p:nvPr/>
        </p:nvSpPr>
        <p:spPr bwMode="auto">
          <a:xfrm>
            <a:off x="3197225" y="2301479"/>
            <a:ext cx="152400" cy="1143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4580" name="Oval 4"/>
          <p:cNvSpPr>
            <a:spLocks noChangeArrowheads="1"/>
          </p:cNvSpPr>
          <p:nvPr/>
        </p:nvSpPr>
        <p:spPr bwMode="auto">
          <a:xfrm>
            <a:off x="4645025" y="2301479"/>
            <a:ext cx="152400" cy="1143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4581" name="Oval 5"/>
          <p:cNvSpPr>
            <a:spLocks noChangeArrowheads="1"/>
          </p:cNvSpPr>
          <p:nvPr/>
        </p:nvSpPr>
        <p:spPr bwMode="auto">
          <a:xfrm>
            <a:off x="5940425" y="2872979"/>
            <a:ext cx="152400" cy="1143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4582" name="Oval 7"/>
          <p:cNvSpPr>
            <a:spLocks noChangeArrowheads="1"/>
          </p:cNvSpPr>
          <p:nvPr/>
        </p:nvSpPr>
        <p:spPr bwMode="auto">
          <a:xfrm>
            <a:off x="2090738" y="2357438"/>
            <a:ext cx="152400" cy="1143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4584" name="Oval 9"/>
          <p:cNvSpPr>
            <a:spLocks noChangeArrowheads="1"/>
          </p:cNvSpPr>
          <p:nvPr/>
        </p:nvSpPr>
        <p:spPr bwMode="auto">
          <a:xfrm>
            <a:off x="4376738" y="1785938"/>
            <a:ext cx="152400" cy="1143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4585" name="Oval 10"/>
          <p:cNvSpPr>
            <a:spLocks noChangeArrowheads="1"/>
          </p:cNvSpPr>
          <p:nvPr/>
        </p:nvSpPr>
        <p:spPr bwMode="auto">
          <a:xfrm>
            <a:off x="5672138" y="2357438"/>
            <a:ext cx="152400" cy="1143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4587" name="Oval 13"/>
          <p:cNvSpPr>
            <a:spLocks noChangeArrowheads="1"/>
          </p:cNvSpPr>
          <p:nvPr/>
        </p:nvSpPr>
        <p:spPr bwMode="auto">
          <a:xfrm>
            <a:off x="3462338" y="2657475"/>
            <a:ext cx="152400" cy="1143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4588" name="Oval 14"/>
          <p:cNvSpPr>
            <a:spLocks noChangeArrowheads="1"/>
          </p:cNvSpPr>
          <p:nvPr/>
        </p:nvSpPr>
        <p:spPr bwMode="auto">
          <a:xfrm>
            <a:off x="4910138" y="2657475"/>
            <a:ext cx="152400" cy="1143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4589" name="Oval 15"/>
          <p:cNvSpPr>
            <a:spLocks noChangeArrowheads="1"/>
          </p:cNvSpPr>
          <p:nvPr/>
        </p:nvSpPr>
        <p:spPr bwMode="auto">
          <a:xfrm>
            <a:off x="6205538" y="3228975"/>
            <a:ext cx="152400" cy="1143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4590" name="Oval 17"/>
          <p:cNvSpPr>
            <a:spLocks noChangeArrowheads="1"/>
          </p:cNvSpPr>
          <p:nvPr/>
        </p:nvSpPr>
        <p:spPr bwMode="auto">
          <a:xfrm>
            <a:off x="2906713" y="3506391"/>
            <a:ext cx="152400" cy="1143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4591" name="Oval 18"/>
          <p:cNvSpPr>
            <a:spLocks noChangeArrowheads="1"/>
          </p:cNvSpPr>
          <p:nvPr/>
        </p:nvSpPr>
        <p:spPr bwMode="auto">
          <a:xfrm>
            <a:off x="3744913" y="2934891"/>
            <a:ext cx="152400" cy="1143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4592" name="Oval 19"/>
          <p:cNvSpPr>
            <a:spLocks noChangeArrowheads="1"/>
          </p:cNvSpPr>
          <p:nvPr/>
        </p:nvSpPr>
        <p:spPr bwMode="auto">
          <a:xfrm>
            <a:off x="5192713" y="2934891"/>
            <a:ext cx="152400" cy="1143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4593" name="Oval 20"/>
          <p:cNvSpPr>
            <a:spLocks noChangeArrowheads="1"/>
          </p:cNvSpPr>
          <p:nvPr/>
        </p:nvSpPr>
        <p:spPr bwMode="auto">
          <a:xfrm>
            <a:off x="6488113" y="3506391"/>
            <a:ext cx="152400" cy="1143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4586" name="Oval 12"/>
          <p:cNvSpPr>
            <a:spLocks noChangeArrowheads="1"/>
          </p:cNvSpPr>
          <p:nvPr/>
        </p:nvSpPr>
        <p:spPr bwMode="auto">
          <a:xfrm>
            <a:off x="2624138" y="3228975"/>
            <a:ext cx="152400" cy="1143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grpSp>
        <p:nvGrpSpPr>
          <p:cNvPr id="3" name="Group 34"/>
          <p:cNvGrpSpPr>
            <a:grpSpLocks/>
          </p:cNvGrpSpPr>
          <p:nvPr/>
        </p:nvGrpSpPr>
        <p:grpSpPr bwMode="auto">
          <a:xfrm>
            <a:off x="2562226" y="2949178"/>
            <a:ext cx="941388" cy="479822"/>
            <a:chOff x="895" y="2477"/>
            <a:chExt cx="593" cy="403"/>
          </a:xfrm>
          <a:solidFill>
            <a:srgbClr val="FFFF00"/>
          </a:solidFill>
        </p:grpSpPr>
        <p:sp>
          <p:nvSpPr>
            <p:cNvPr id="24600" name="Freeform 31"/>
            <p:cNvSpPr>
              <a:spLocks/>
            </p:cNvSpPr>
            <p:nvPr/>
          </p:nvSpPr>
          <p:spPr bwMode="auto">
            <a:xfrm>
              <a:off x="895" y="2575"/>
              <a:ext cx="363" cy="305"/>
            </a:xfrm>
            <a:custGeom>
              <a:avLst/>
              <a:gdLst>
                <a:gd name="T0" fmla="*/ 144 w 336"/>
                <a:gd name="T1" fmla="*/ 336 h 336"/>
                <a:gd name="T2" fmla="*/ 0 w 336"/>
                <a:gd name="T3" fmla="*/ 144 h 336"/>
                <a:gd name="T4" fmla="*/ 192 w 336"/>
                <a:gd name="T5" fmla="*/ 0 h 336"/>
                <a:gd name="T6" fmla="*/ 336 w 336"/>
                <a:gd name="T7" fmla="*/ 240 h 336"/>
                <a:gd name="T8" fmla="*/ 144 w 336"/>
                <a:gd name="T9" fmla="*/ 336 h 336"/>
                <a:gd name="T10" fmla="*/ 0 60000 65536"/>
                <a:gd name="T11" fmla="*/ 0 60000 65536"/>
                <a:gd name="T12" fmla="*/ 0 60000 65536"/>
                <a:gd name="T13" fmla="*/ 0 60000 65536"/>
                <a:gd name="T14" fmla="*/ 0 60000 65536"/>
                <a:gd name="T15" fmla="*/ 0 w 336"/>
                <a:gd name="T16" fmla="*/ 0 h 336"/>
                <a:gd name="T17" fmla="*/ 336 w 336"/>
                <a:gd name="T18" fmla="*/ 336 h 336"/>
                <a:gd name="connsiteX0" fmla="*/ 4786 w 10500"/>
                <a:gd name="connsiteY0" fmla="*/ 10000 h 10000"/>
                <a:gd name="connsiteX1" fmla="*/ 0 w 10500"/>
                <a:gd name="connsiteY1" fmla="*/ 4286 h 10000"/>
                <a:gd name="connsiteX2" fmla="*/ 6214 w 10500"/>
                <a:gd name="connsiteY2" fmla="*/ 0 h 10000"/>
                <a:gd name="connsiteX3" fmla="*/ 10500 w 10500"/>
                <a:gd name="connsiteY3" fmla="*/ 7143 h 10000"/>
                <a:gd name="connsiteX4" fmla="*/ 4786 w 10500"/>
                <a:gd name="connsiteY4" fmla="*/ 10000 h 10000"/>
                <a:gd name="connsiteX0" fmla="*/ 4786 w 10500"/>
                <a:gd name="connsiteY0" fmla="*/ 9071 h 9071"/>
                <a:gd name="connsiteX1" fmla="*/ 0 w 10500"/>
                <a:gd name="connsiteY1" fmla="*/ 3357 h 9071"/>
                <a:gd name="connsiteX2" fmla="*/ 6285 w 10500"/>
                <a:gd name="connsiteY2" fmla="*/ 0 h 9071"/>
                <a:gd name="connsiteX3" fmla="*/ 10500 w 10500"/>
                <a:gd name="connsiteY3" fmla="*/ 6214 h 9071"/>
                <a:gd name="connsiteX4" fmla="*/ 4786 w 10500"/>
                <a:gd name="connsiteY4" fmla="*/ 9071 h 9071"/>
                <a:gd name="connsiteX0" fmla="*/ 4558 w 10272"/>
                <a:gd name="connsiteY0" fmla="*/ 10000 h 10000"/>
                <a:gd name="connsiteX1" fmla="*/ 0 w 10272"/>
                <a:gd name="connsiteY1" fmla="*/ 3701 h 10000"/>
                <a:gd name="connsiteX2" fmla="*/ 5986 w 10272"/>
                <a:gd name="connsiteY2" fmla="*/ 0 h 10000"/>
                <a:gd name="connsiteX3" fmla="*/ 10272 w 10272"/>
                <a:gd name="connsiteY3" fmla="*/ 6693 h 10000"/>
                <a:gd name="connsiteX4" fmla="*/ 4558 w 10272"/>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72" h="10000">
                  <a:moveTo>
                    <a:pt x="4558" y="10000"/>
                  </a:moveTo>
                  <a:lnTo>
                    <a:pt x="0" y="3701"/>
                  </a:lnTo>
                  <a:lnTo>
                    <a:pt x="5986" y="0"/>
                  </a:lnTo>
                  <a:lnTo>
                    <a:pt x="10272" y="6693"/>
                  </a:lnTo>
                  <a:lnTo>
                    <a:pt x="4558" y="10000"/>
                  </a:lnTo>
                  <a:close/>
                </a:path>
              </a:pathLst>
            </a:custGeom>
            <a:grpFill/>
            <a:ln w="28575">
              <a:solidFill>
                <a:schemeClr val="tx1"/>
              </a:solidFill>
              <a:round/>
              <a:headEnd/>
              <a:tailEnd/>
            </a:ln>
          </p:spPr>
          <p:txBody>
            <a:bodyPr wrap="none" anchor="ctr"/>
            <a:lstStyle/>
            <a:p>
              <a:endParaRPr lang="hu-HU"/>
            </a:p>
          </p:txBody>
        </p:sp>
        <p:sp>
          <p:nvSpPr>
            <p:cNvPr id="24601" name="Freeform 32"/>
            <p:cNvSpPr>
              <a:spLocks/>
            </p:cNvSpPr>
            <p:nvPr/>
          </p:nvSpPr>
          <p:spPr bwMode="auto">
            <a:xfrm>
              <a:off x="1106" y="2477"/>
              <a:ext cx="382" cy="300"/>
            </a:xfrm>
            <a:custGeom>
              <a:avLst/>
              <a:gdLst>
                <a:gd name="T0" fmla="*/ 154 w 382"/>
                <a:gd name="T1" fmla="*/ 300 h 300"/>
                <a:gd name="T2" fmla="*/ 0 w 382"/>
                <a:gd name="T3" fmla="*/ 94 h 300"/>
                <a:gd name="T4" fmla="*/ 257 w 382"/>
                <a:gd name="T5" fmla="*/ 0 h 300"/>
                <a:gd name="T6" fmla="*/ 382 w 382"/>
                <a:gd name="T7" fmla="*/ 211 h 300"/>
                <a:gd name="T8" fmla="*/ 154 w 382"/>
                <a:gd name="T9" fmla="*/ 300 h 300"/>
                <a:gd name="T10" fmla="*/ 0 60000 65536"/>
                <a:gd name="T11" fmla="*/ 0 60000 65536"/>
                <a:gd name="T12" fmla="*/ 0 60000 65536"/>
                <a:gd name="T13" fmla="*/ 0 60000 65536"/>
                <a:gd name="T14" fmla="*/ 0 60000 65536"/>
                <a:gd name="T15" fmla="*/ 0 w 382"/>
                <a:gd name="T16" fmla="*/ 0 h 300"/>
                <a:gd name="T17" fmla="*/ 382 w 382"/>
                <a:gd name="T18" fmla="*/ 300 h 300"/>
              </a:gdLst>
              <a:ahLst/>
              <a:cxnLst>
                <a:cxn ang="T10">
                  <a:pos x="T0" y="T1"/>
                </a:cxn>
                <a:cxn ang="T11">
                  <a:pos x="T2" y="T3"/>
                </a:cxn>
                <a:cxn ang="T12">
                  <a:pos x="T4" y="T5"/>
                </a:cxn>
                <a:cxn ang="T13">
                  <a:pos x="T6" y="T7"/>
                </a:cxn>
                <a:cxn ang="T14">
                  <a:pos x="T8" y="T9"/>
                </a:cxn>
              </a:cxnLst>
              <a:rect l="T15" t="T16" r="T17" b="T18"/>
              <a:pathLst>
                <a:path w="382" h="300">
                  <a:moveTo>
                    <a:pt x="154" y="300"/>
                  </a:moveTo>
                  <a:lnTo>
                    <a:pt x="0" y="94"/>
                  </a:lnTo>
                  <a:lnTo>
                    <a:pt x="257" y="0"/>
                  </a:lnTo>
                  <a:lnTo>
                    <a:pt x="382" y="211"/>
                  </a:lnTo>
                  <a:lnTo>
                    <a:pt x="154" y="300"/>
                  </a:lnTo>
                  <a:close/>
                </a:path>
              </a:pathLst>
            </a:custGeom>
            <a:grpFill/>
            <a:ln w="28575">
              <a:solidFill>
                <a:schemeClr val="tx1"/>
              </a:solidFill>
              <a:round/>
              <a:headEnd/>
              <a:tailEnd/>
            </a:ln>
          </p:spPr>
          <p:txBody>
            <a:bodyPr wrap="none" anchor="ctr"/>
            <a:lstStyle/>
            <a:p>
              <a:endParaRPr lang="hu-HU"/>
            </a:p>
          </p:txBody>
        </p:sp>
      </p:grpSp>
      <p:sp>
        <p:nvSpPr>
          <p:cNvPr id="24583" name="Oval 8"/>
          <p:cNvSpPr>
            <a:spLocks noChangeArrowheads="1"/>
          </p:cNvSpPr>
          <p:nvPr/>
        </p:nvSpPr>
        <p:spPr bwMode="auto">
          <a:xfrm>
            <a:off x="2928938" y="1785938"/>
            <a:ext cx="152400" cy="1143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mc:AlternateContent xmlns:mc="http://schemas.openxmlformats.org/markup-compatibility/2006" xmlns:a14="http://schemas.microsoft.com/office/drawing/2010/main">
        <mc:Choice Requires="a14">
          <p:sp>
            <p:nvSpPr>
              <p:cNvPr id="33" name="Text Box 11"/>
              <p:cNvSpPr txBox="1">
                <a:spLocks noChangeArrowheads="1"/>
              </p:cNvSpPr>
              <p:nvPr/>
            </p:nvSpPr>
            <p:spPr bwMode="auto">
              <a:xfrm>
                <a:off x="4572000" y="3701941"/>
                <a:ext cx="1531830" cy="523220"/>
              </a:xfrm>
              <a:prstGeom prst="rect">
                <a:avLst/>
              </a:prstGeom>
              <a:noFill/>
              <a:ln>
                <a:noFill/>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sz="2800" i="1" dirty="0" smtClean="0">
                          <a:latin typeface="Cambria Math" panose="02040503050406030204" pitchFamily="18" charset="0"/>
                        </a:rPr>
                        <m:t>𝐵</m:t>
                      </m:r>
                      <m:r>
                        <a:rPr lang="hu-HU" altLang="hu-HU" sz="2800" i="1" baseline="-25000" dirty="0" err="1" smtClean="0">
                          <a:latin typeface="Cambria Math" panose="02040503050406030204" pitchFamily="18" charset="0"/>
                        </a:rPr>
                        <m:t>𝑖𝑗</m:t>
                      </m:r>
                      <m:r>
                        <a:rPr lang="hu-HU" altLang="hu-HU" sz="2800" i="1" dirty="0" smtClean="0">
                          <a:latin typeface="Cambria Math" panose="02040503050406030204" pitchFamily="18" charset="0"/>
                        </a:rPr>
                        <m:t>(</m:t>
                      </m:r>
                      <m:r>
                        <a:rPr lang="hu-HU" altLang="hu-HU" sz="2800" i="1" dirty="0" smtClean="0">
                          <a:latin typeface="Cambria Math" panose="02040503050406030204" pitchFamily="18" charset="0"/>
                        </a:rPr>
                        <m:t>𝑢</m:t>
                      </m:r>
                      <m:r>
                        <a:rPr lang="hu-HU" altLang="hu-HU" sz="2800" i="1" dirty="0" smtClean="0">
                          <a:latin typeface="Cambria Math" panose="02040503050406030204" pitchFamily="18" charset="0"/>
                        </a:rPr>
                        <m:t>,</m:t>
                      </m:r>
                      <m:r>
                        <a:rPr lang="hu-HU" altLang="hu-HU" sz="2800" i="1" dirty="0" smtClean="0">
                          <a:latin typeface="Cambria Math" panose="02040503050406030204" pitchFamily="18" charset="0"/>
                        </a:rPr>
                        <m:t>𝑣</m:t>
                      </m:r>
                      <m:r>
                        <a:rPr lang="hu-HU" altLang="hu-HU" sz="2800" i="1" dirty="0" smtClean="0">
                          <a:latin typeface="Cambria Math" panose="02040503050406030204" pitchFamily="18" charset="0"/>
                        </a:rPr>
                        <m:t>)</m:t>
                      </m:r>
                    </m:oMath>
                  </m:oMathPara>
                </a14:m>
                <a:endParaRPr lang="hu-HU" altLang="hu-HU" sz="2800" dirty="0"/>
              </a:p>
            </p:txBody>
          </p:sp>
        </mc:Choice>
        <mc:Fallback xmlns="">
          <p:sp>
            <p:nvSpPr>
              <p:cNvPr id="33" name="Text Box 11"/>
              <p:cNvSpPr txBox="1">
                <a:spLocks noRot="1" noChangeAspect="1" noMove="1" noResize="1" noEditPoints="1" noAdjustHandles="1" noChangeArrowheads="1" noChangeShapeType="1" noTextEdit="1"/>
              </p:cNvSpPr>
              <p:nvPr/>
            </p:nvSpPr>
            <p:spPr bwMode="auto">
              <a:xfrm>
                <a:off x="4572000" y="3701941"/>
                <a:ext cx="1531830" cy="523220"/>
              </a:xfrm>
              <a:prstGeom prst="rect">
                <a:avLst/>
              </a:prstGeom>
              <a:blipFill>
                <a:blip r:embed="rId4"/>
                <a:stretch>
                  <a:fillRect b="-1163"/>
                </a:stretch>
              </a:blipFill>
              <a:ln>
                <a:noFill/>
              </a:ln>
            </p:spPr>
            <p:txBody>
              <a:bodyPr/>
              <a:lstStyle/>
              <a:p>
                <a:r>
                  <a:rPr lang="hu-HU">
                    <a:noFill/>
                  </a:rPr>
                  <a:t> </a:t>
                </a:r>
              </a:p>
            </p:txBody>
          </p:sp>
        </mc:Fallback>
      </mc:AlternateContent>
    </p:spTree>
    <p:custDataLst>
      <p:tags r:id="rId1"/>
    </p:custData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pPr>
              <a:defRPr/>
            </a:pPr>
            <a:r>
              <a:rPr lang="hu-HU" dirty="0" err="1" smtClean="0">
                <a:solidFill>
                  <a:srgbClr val="FF0000"/>
                </a:solidFill>
              </a:rPr>
              <a:t>Subdivision</a:t>
            </a:r>
            <a:r>
              <a:rPr lang="hu-HU" dirty="0" smtClean="0">
                <a:solidFill>
                  <a:srgbClr val="FF0000"/>
                </a:solidFill>
              </a:rPr>
              <a:t> görbék</a:t>
            </a:r>
          </a:p>
        </p:txBody>
      </p:sp>
      <p:sp>
        <p:nvSpPr>
          <p:cNvPr id="25603" name="Oval 3"/>
          <p:cNvSpPr>
            <a:spLocks noChangeArrowheads="1"/>
          </p:cNvSpPr>
          <p:nvPr/>
        </p:nvSpPr>
        <p:spPr bwMode="auto">
          <a:xfrm>
            <a:off x="990600" y="4057650"/>
            <a:ext cx="381000" cy="28575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5604" name="Oval 4"/>
          <p:cNvSpPr>
            <a:spLocks noChangeArrowheads="1"/>
          </p:cNvSpPr>
          <p:nvPr/>
        </p:nvSpPr>
        <p:spPr bwMode="auto">
          <a:xfrm>
            <a:off x="1752600" y="2457450"/>
            <a:ext cx="381000" cy="28575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5605" name="Oval 5"/>
          <p:cNvSpPr>
            <a:spLocks noChangeArrowheads="1"/>
          </p:cNvSpPr>
          <p:nvPr/>
        </p:nvSpPr>
        <p:spPr bwMode="auto">
          <a:xfrm>
            <a:off x="3962400" y="1771650"/>
            <a:ext cx="381000" cy="28575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5606" name="Oval 6"/>
          <p:cNvSpPr>
            <a:spLocks noChangeArrowheads="1"/>
          </p:cNvSpPr>
          <p:nvPr/>
        </p:nvSpPr>
        <p:spPr bwMode="auto">
          <a:xfrm>
            <a:off x="5029200" y="3886200"/>
            <a:ext cx="381000" cy="28575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5607" name="Oval 7"/>
          <p:cNvSpPr>
            <a:spLocks noChangeArrowheads="1"/>
          </p:cNvSpPr>
          <p:nvPr/>
        </p:nvSpPr>
        <p:spPr bwMode="auto">
          <a:xfrm>
            <a:off x="7391400" y="3943350"/>
            <a:ext cx="381000" cy="28575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52936" name="Freeform 8"/>
          <p:cNvSpPr>
            <a:spLocks/>
          </p:cNvSpPr>
          <p:nvPr/>
        </p:nvSpPr>
        <p:spPr bwMode="auto">
          <a:xfrm>
            <a:off x="1166745" y="1885951"/>
            <a:ext cx="6388989" cy="2321204"/>
          </a:xfrm>
          <a:custGeom>
            <a:avLst/>
            <a:gdLst>
              <a:gd name="T0" fmla="*/ 0 w 4032"/>
              <a:gd name="T1" fmla="*/ 2147483647 h 1377"/>
              <a:gd name="T2" fmla="*/ 2147483647 w 4032"/>
              <a:gd name="T3" fmla="*/ 2147483647 h 1377"/>
              <a:gd name="T4" fmla="*/ 2147483647 w 4032"/>
              <a:gd name="T5" fmla="*/ 0 h 1377"/>
              <a:gd name="T6" fmla="*/ 2147483647 w 4032"/>
              <a:gd name="T7" fmla="*/ 2147483647 h 1377"/>
              <a:gd name="T8" fmla="*/ 2147483647 w 4032"/>
              <a:gd name="T9" fmla="*/ 2147483647 h 1377"/>
              <a:gd name="T10" fmla="*/ 0 60000 65536"/>
              <a:gd name="T11" fmla="*/ 0 60000 65536"/>
              <a:gd name="T12" fmla="*/ 0 60000 65536"/>
              <a:gd name="T13" fmla="*/ 0 60000 65536"/>
              <a:gd name="T14" fmla="*/ 0 60000 65536"/>
              <a:gd name="T15" fmla="*/ 0 w 4032"/>
              <a:gd name="T16" fmla="*/ 0 h 1377"/>
              <a:gd name="T17" fmla="*/ 4032 w 4032"/>
              <a:gd name="T18" fmla="*/ 1377 h 1377"/>
              <a:gd name="connsiteX0" fmla="*/ 0 w 10263"/>
              <a:gd name="connsiteY0" fmla="*/ 10000 h 10000"/>
              <a:gd name="connsiteX1" fmla="*/ 1238 w 10263"/>
              <a:gd name="connsiteY1" fmla="*/ 2869 h 10000"/>
              <a:gd name="connsiteX2" fmla="*/ 4787 w 10263"/>
              <a:gd name="connsiteY2" fmla="*/ 0 h 10000"/>
              <a:gd name="connsiteX3" fmla="*/ 6381 w 10263"/>
              <a:gd name="connsiteY3" fmla="*/ 9281 h 10000"/>
              <a:gd name="connsiteX4" fmla="*/ 10263 w 10263"/>
              <a:gd name="connsiteY4" fmla="*/ 9536 h 10000"/>
              <a:gd name="connsiteX0" fmla="*/ 0 w 10263"/>
              <a:gd name="connsiteY0" fmla="*/ 10000 h 10000"/>
              <a:gd name="connsiteX1" fmla="*/ 1238 w 10263"/>
              <a:gd name="connsiteY1" fmla="*/ 2869 h 10000"/>
              <a:gd name="connsiteX2" fmla="*/ 4787 w 10263"/>
              <a:gd name="connsiteY2" fmla="*/ 0 h 10000"/>
              <a:gd name="connsiteX3" fmla="*/ 6494 w 10263"/>
              <a:gd name="connsiteY3" fmla="*/ 9435 h 10000"/>
              <a:gd name="connsiteX4" fmla="*/ 10263 w 10263"/>
              <a:gd name="connsiteY4" fmla="*/ 9536 h 10000"/>
              <a:gd name="connsiteX0" fmla="*/ 0 w 10225"/>
              <a:gd name="connsiteY0" fmla="*/ 10154 h 10154"/>
              <a:gd name="connsiteX1" fmla="*/ 1200 w 10225"/>
              <a:gd name="connsiteY1" fmla="*/ 2869 h 10154"/>
              <a:gd name="connsiteX2" fmla="*/ 4749 w 10225"/>
              <a:gd name="connsiteY2" fmla="*/ 0 h 10154"/>
              <a:gd name="connsiteX3" fmla="*/ 6456 w 10225"/>
              <a:gd name="connsiteY3" fmla="*/ 9435 h 10154"/>
              <a:gd name="connsiteX4" fmla="*/ 10225 w 10225"/>
              <a:gd name="connsiteY4" fmla="*/ 9536 h 1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5" h="10154">
                <a:moveTo>
                  <a:pt x="0" y="10154"/>
                </a:moveTo>
                <a:lnTo>
                  <a:pt x="1200" y="2869"/>
                </a:lnTo>
                <a:lnTo>
                  <a:pt x="4749" y="0"/>
                </a:lnTo>
                <a:lnTo>
                  <a:pt x="6456" y="9435"/>
                </a:lnTo>
                <a:cubicBezTo>
                  <a:pt x="7662" y="9558"/>
                  <a:pt x="9019" y="9413"/>
                  <a:pt x="10225" y="9536"/>
                </a:cubicBezTo>
              </a:path>
            </a:pathLst>
          </a:cu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grpSp>
        <p:nvGrpSpPr>
          <p:cNvPr id="2" name="Group 24"/>
          <p:cNvGrpSpPr>
            <a:grpSpLocks/>
          </p:cNvGrpSpPr>
          <p:nvPr/>
        </p:nvGrpSpPr>
        <p:grpSpPr bwMode="auto">
          <a:xfrm>
            <a:off x="1371600" y="2114550"/>
            <a:ext cx="5181600" cy="2057400"/>
            <a:chOff x="864" y="1776"/>
            <a:chExt cx="3264" cy="1728"/>
          </a:xfrm>
        </p:grpSpPr>
        <p:sp>
          <p:nvSpPr>
            <p:cNvPr id="25622" name="Oval 9"/>
            <p:cNvSpPr>
              <a:spLocks noChangeArrowheads="1"/>
            </p:cNvSpPr>
            <p:nvPr/>
          </p:nvSpPr>
          <p:spPr bwMode="auto">
            <a:xfrm>
              <a:off x="864" y="2640"/>
              <a:ext cx="240" cy="240"/>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5623" name="Oval 10"/>
            <p:cNvSpPr>
              <a:spLocks noChangeArrowheads="1"/>
            </p:cNvSpPr>
            <p:nvPr/>
          </p:nvSpPr>
          <p:spPr bwMode="auto">
            <a:xfrm>
              <a:off x="1776" y="1776"/>
              <a:ext cx="240" cy="240"/>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5624" name="Oval 11"/>
            <p:cNvSpPr>
              <a:spLocks noChangeArrowheads="1"/>
            </p:cNvSpPr>
            <p:nvPr/>
          </p:nvSpPr>
          <p:spPr bwMode="auto">
            <a:xfrm>
              <a:off x="2832" y="2352"/>
              <a:ext cx="240" cy="240"/>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5625" name="Oval 12"/>
            <p:cNvSpPr>
              <a:spLocks noChangeArrowheads="1"/>
            </p:cNvSpPr>
            <p:nvPr/>
          </p:nvSpPr>
          <p:spPr bwMode="auto">
            <a:xfrm>
              <a:off x="3888" y="3264"/>
              <a:ext cx="240" cy="240"/>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grpSp>
      <p:grpSp>
        <p:nvGrpSpPr>
          <p:cNvPr id="3" name="Group 25"/>
          <p:cNvGrpSpPr>
            <a:grpSpLocks/>
          </p:cNvGrpSpPr>
          <p:nvPr/>
        </p:nvGrpSpPr>
        <p:grpSpPr bwMode="auto">
          <a:xfrm>
            <a:off x="990600" y="2171700"/>
            <a:ext cx="6781800" cy="2171700"/>
            <a:chOff x="624" y="1824"/>
            <a:chExt cx="4272" cy="1824"/>
          </a:xfrm>
        </p:grpSpPr>
        <p:sp>
          <p:nvSpPr>
            <p:cNvPr id="25616" name="Oval 14"/>
            <p:cNvSpPr>
              <a:spLocks noChangeArrowheads="1"/>
            </p:cNvSpPr>
            <p:nvPr/>
          </p:nvSpPr>
          <p:spPr bwMode="auto">
            <a:xfrm>
              <a:off x="3264" y="2976"/>
              <a:ext cx="240" cy="240"/>
            </a:xfrm>
            <a:prstGeom prst="ellipse">
              <a:avLst/>
            </a:prstGeom>
            <a:solidFill>
              <a:srgbClr val="D6009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5617" name="Oval 15"/>
            <p:cNvSpPr>
              <a:spLocks noChangeArrowheads="1"/>
            </p:cNvSpPr>
            <p:nvPr/>
          </p:nvSpPr>
          <p:spPr bwMode="auto">
            <a:xfrm>
              <a:off x="2352" y="1824"/>
              <a:ext cx="240" cy="240"/>
            </a:xfrm>
            <a:prstGeom prst="ellipse">
              <a:avLst/>
            </a:prstGeom>
            <a:solidFill>
              <a:srgbClr val="D6009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5618" name="Oval 16"/>
            <p:cNvSpPr>
              <a:spLocks noChangeArrowheads="1"/>
            </p:cNvSpPr>
            <p:nvPr/>
          </p:nvSpPr>
          <p:spPr bwMode="auto">
            <a:xfrm>
              <a:off x="1248" y="2208"/>
              <a:ext cx="240" cy="240"/>
            </a:xfrm>
            <a:prstGeom prst="ellipse">
              <a:avLst/>
            </a:prstGeom>
            <a:solidFill>
              <a:srgbClr val="D6009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5619" name="Oval 17"/>
            <p:cNvSpPr>
              <a:spLocks noChangeArrowheads="1"/>
            </p:cNvSpPr>
            <p:nvPr/>
          </p:nvSpPr>
          <p:spPr bwMode="auto">
            <a:xfrm>
              <a:off x="624" y="3408"/>
              <a:ext cx="240" cy="240"/>
            </a:xfrm>
            <a:prstGeom prst="ellipse">
              <a:avLst/>
            </a:prstGeom>
            <a:solidFill>
              <a:srgbClr val="D6009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5620" name="Oval 18"/>
            <p:cNvSpPr>
              <a:spLocks noChangeArrowheads="1"/>
            </p:cNvSpPr>
            <p:nvPr/>
          </p:nvSpPr>
          <p:spPr bwMode="auto">
            <a:xfrm>
              <a:off x="4656" y="3312"/>
              <a:ext cx="240" cy="240"/>
            </a:xfrm>
            <a:prstGeom prst="ellipse">
              <a:avLst/>
            </a:prstGeom>
            <a:solidFill>
              <a:srgbClr val="D6009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5621" name="Freeform 23"/>
            <p:cNvSpPr>
              <a:spLocks/>
            </p:cNvSpPr>
            <p:nvPr/>
          </p:nvSpPr>
          <p:spPr bwMode="auto">
            <a:xfrm>
              <a:off x="720" y="1872"/>
              <a:ext cx="4032" cy="1680"/>
            </a:xfrm>
            <a:custGeom>
              <a:avLst/>
              <a:gdLst>
                <a:gd name="T0" fmla="*/ 0 w 4032"/>
                <a:gd name="T1" fmla="*/ 1680 h 1680"/>
                <a:gd name="T2" fmla="*/ 288 w 4032"/>
                <a:gd name="T3" fmla="*/ 864 h 1680"/>
                <a:gd name="T4" fmla="*/ 624 w 4032"/>
                <a:gd name="T5" fmla="*/ 432 h 1680"/>
                <a:gd name="T6" fmla="*/ 1200 w 4032"/>
                <a:gd name="T7" fmla="*/ 0 h 1680"/>
                <a:gd name="T8" fmla="*/ 1776 w 4032"/>
                <a:gd name="T9" fmla="*/ 96 h 1680"/>
                <a:gd name="T10" fmla="*/ 2208 w 4032"/>
                <a:gd name="T11" fmla="*/ 576 h 1680"/>
                <a:gd name="T12" fmla="*/ 2640 w 4032"/>
                <a:gd name="T13" fmla="*/ 1200 h 1680"/>
                <a:gd name="T14" fmla="*/ 3312 w 4032"/>
                <a:gd name="T15" fmla="*/ 1536 h 1680"/>
                <a:gd name="T16" fmla="*/ 4032 w 4032"/>
                <a:gd name="T17" fmla="*/ 1536 h 16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32"/>
                <a:gd name="T28" fmla="*/ 0 h 1680"/>
                <a:gd name="T29" fmla="*/ 4032 w 4032"/>
                <a:gd name="T30" fmla="*/ 1680 h 16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32" h="1680">
                  <a:moveTo>
                    <a:pt x="0" y="1680"/>
                  </a:moveTo>
                  <a:lnTo>
                    <a:pt x="288" y="864"/>
                  </a:lnTo>
                  <a:lnTo>
                    <a:pt x="624" y="432"/>
                  </a:lnTo>
                  <a:lnTo>
                    <a:pt x="1200" y="0"/>
                  </a:lnTo>
                  <a:lnTo>
                    <a:pt x="1776" y="96"/>
                  </a:lnTo>
                  <a:lnTo>
                    <a:pt x="2208" y="576"/>
                  </a:lnTo>
                  <a:lnTo>
                    <a:pt x="2640" y="1200"/>
                  </a:lnTo>
                  <a:lnTo>
                    <a:pt x="3312" y="1536"/>
                  </a:lnTo>
                  <a:lnTo>
                    <a:pt x="4032" y="1536"/>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grpSp>
      <p:sp>
        <p:nvSpPr>
          <p:cNvPr id="25612" name="Oval 26"/>
          <p:cNvSpPr>
            <a:spLocks noChangeArrowheads="1"/>
          </p:cNvSpPr>
          <p:nvPr/>
        </p:nvSpPr>
        <p:spPr bwMode="auto">
          <a:xfrm>
            <a:off x="6875463" y="1600200"/>
            <a:ext cx="304800" cy="22860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5613" name="Oval 27"/>
          <p:cNvSpPr>
            <a:spLocks noChangeArrowheads="1"/>
          </p:cNvSpPr>
          <p:nvPr/>
        </p:nvSpPr>
        <p:spPr bwMode="auto">
          <a:xfrm>
            <a:off x="5597525" y="1606154"/>
            <a:ext cx="304800" cy="228600"/>
          </a:xfrm>
          <a:prstGeom prst="ellipse">
            <a:avLst/>
          </a:prstGeom>
          <a:solidFill>
            <a:srgbClr val="D60093"/>
          </a:solidFill>
          <a:ln w="12700">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5614" name="Text Box 28"/>
          <p:cNvSpPr txBox="1">
            <a:spLocks noChangeArrowheads="1"/>
          </p:cNvSpPr>
          <p:nvPr/>
        </p:nvSpPr>
        <p:spPr bwMode="auto">
          <a:xfrm>
            <a:off x="5867400" y="1428066"/>
            <a:ext cx="27590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3200" dirty="0"/>
              <a:t>= 1/</a:t>
            </a:r>
            <a:r>
              <a:rPr lang="en-US" altLang="hu-HU" sz="3200" dirty="0"/>
              <a:t>2</a:t>
            </a:r>
            <a:r>
              <a:rPr lang="en-US" altLang="hu-HU" sz="3200" dirty="0">
                <a:sym typeface="Symbol" pitchFamily="18" charset="2"/>
              </a:rPr>
              <a:t>    </a:t>
            </a:r>
            <a:r>
              <a:rPr lang="hu-HU" altLang="hu-HU" sz="3200" dirty="0">
                <a:sym typeface="Symbol" pitchFamily="18" charset="2"/>
              </a:rPr>
              <a:t>+ </a:t>
            </a:r>
            <a:r>
              <a:rPr lang="hu-HU" altLang="hu-HU" sz="3200" dirty="0"/>
              <a:t>1/4 </a:t>
            </a:r>
            <a:r>
              <a:rPr lang="hu-HU" altLang="hu-HU" sz="3200" dirty="0">
                <a:sym typeface="Symbol" pitchFamily="18" charset="2"/>
              </a:rPr>
              <a:t> </a:t>
            </a:r>
          </a:p>
        </p:txBody>
      </p:sp>
      <p:sp>
        <p:nvSpPr>
          <p:cNvPr id="25615" name="Oval 29"/>
          <p:cNvSpPr>
            <a:spLocks noChangeArrowheads="1"/>
          </p:cNvSpPr>
          <p:nvPr/>
        </p:nvSpPr>
        <p:spPr bwMode="auto">
          <a:xfrm>
            <a:off x="8532813" y="1600200"/>
            <a:ext cx="304800" cy="228600"/>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52947" name="Freeform 19"/>
          <p:cNvSpPr>
            <a:spLocks/>
          </p:cNvSpPr>
          <p:nvPr/>
        </p:nvSpPr>
        <p:spPr bwMode="auto">
          <a:xfrm>
            <a:off x="1149109" y="2655796"/>
            <a:ext cx="6405450" cy="1562658"/>
          </a:xfrm>
          <a:custGeom>
            <a:avLst/>
            <a:gdLst>
              <a:gd name="T0" fmla="*/ 2147483647 w 4062"/>
              <a:gd name="T1" fmla="*/ 2147483647 h 1552"/>
              <a:gd name="T2" fmla="*/ 2147483647 w 4062"/>
              <a:gd name="T3" fmla="*/ 2147483647 h 1552"/>
              <a:gd name="T4" fmla="*/ 2147483647 w 4062"/>
              <a:gd name="T5" fmla="*/ 2147483647 h 1552"/>
              <a:gd name="T6" fmla="*/ 2147483647 w 4062"/>
              <a:gd name="T7" fmla="*/ 2147483647 h 1552"/>
              <a:gd name="T8" fmla="*/ 2147483647 w 4062"/>
              <a:gd name="T9" fmla="*/ 2147483647 h 1552"/>
              <a:gd name="T10" fmla="*/ 2147483647 w 4062"/>
              <a:gd name="T11" fmla="*/ 2147483647 h 1552"/>
              <a:gd name="T12" fmla="*/ 2147483647 w 4062"/>
              <a:gd name="T13" fmla="*/ 2147483647 h 1552"/>
              <a:gd name="T14" fmla="*/ 0 60000 65536"/>
              <a:gd name="T15" fmla="*/ 0 60000 65536"/>
              <a:gd name="T16" fmla="*/ 0 60000 65536"/>
              <a:gd name="T17" fmla="*/ 0 60000 65536"/>
              <a:gd name="T18" fmla="*/ 0 60000 65536"/>
              <a:gd name="T19" fmla="*/ 0 60000 65536"/>
              <a:gd name="T20" fmla="*/ 0 60000 65536"/>
              <a:gd name="T21" fmla="*/ 0 w 4062"/>
              <a:gd name="T22" fmla="*/ 0 h 1552"/>
              <a:gd name="T23" fmla="*/ 4062 w 4062"/>
              <a:gd name="T24" fmla="*/ 1552 h 1552"/>
              <a:gd name="connsiteX0" fmla="*/ 115 w 9957"/>
              <a:gd name="connsiteY0" fmla="*/ 8560 h 9346"/>
              <a:gd name="connsiteX1" fmla="*/ 79 w 9957"/>
              <a:gd name="connsiteY1" fmla="*/ 8974 h 9346"/>
              <a:gd name="connsiteX2" fmla="*/ 1060 w 9957"/>
              <a:gd name="connsiteY2" fmla="*/ 4004 h 9346"/>
              <a:gd name="connsiteX3" fmla="*/ 3182 w 9957"/>
              <a:gd name="connsiteY3" fmla="*/ 9 h 9346"/>
              <a:gd name="connsiteX4" fmla="*/ 6538 w 9957"/>
              <a:gd name="connsiteY4" fmla="*/ 5093 h 9346"/>
              <a:gd name="connsiteX5" fmla="*/ 8438 w 9957"/>
              <a:gd name="connsiteY5" fmla="*/ 7799 h 9346"/>
              <a:gd name="connsiteX6" fmla="*/ 9957 w 9957"/>
              <a:gd name="connsiteY6" fmla="*/ 8573 h 9346"/>
              <a:gd name="connsiteX0" fmla="*/ 83 w 9968"/>
              <a:gd name="connsiteY0" fmla="*/ 9159 h 10024"/>
              <a:gd name="connsiteX1" fmla="*/ 47 w 9968"/>
              <a:gd name="connsiteY1" fmla="*/ 9602 h 10024"/>
              <a:gd name="connsiteX2" fmla="*/ 1033 w 9968"/>
              <a:gd name="connsiteY2" fmla="*/ 4284 h 10024"/>
              <a:gd name="connsiteX3" fmla="*/ 3164 w 9968"/>
              <a:gd name="connsiteY3" fmla="*/ 10 h 10024"/>
              <a:gd name="connsiteX4" fmla="*/ 6534 w 9968"/>
              <a:gd name="connsiteY4" fmla="*/ 5449 h 10024"/>
              <a:gd name="connsiteX5" fmla="*/ 8442 w 9968"/>
              <a:gd name="connsiteY5" fmla="*/ 8345 h 10024"/>
              <a:gd name="connsiteX6" fmla="*/ 9968 w 9968"/>
              <a:gd name="connsiteY6" fmla="*/ 9173 h 10024"/>
              <a:gd name="connsiteX0" fmla="*/ 83 w 10000"/>
              <a:gd name="connsiteY0" fmla="*/ 8226 h 9088"/>
              <a:gd name="connsiteX1" fmla="*/ 47 w 10000"/>
              <a:gd name="connsiteY1" fmla="*/ 8668 h 9088"/>
              <a:gd name="connsiteX2" fmla="*/ 1036 w 10000"/>
              <a:gd name="connsiteY2" fmla="*/ 3363 h 9088"/>
              <a:gd name="connsiteX3" fmla="*/ 3211 w 10000"/>
              <a:gd name="connsiteY3" fmla="*/ 13 h 9088"/>
              <a:gd name="connsiteX4" fmla="*/ 6555 w 10000"/>
              <a:gd name="connsiteY4" fmla="*/ 4525 h 9088"/>
              <a:gd name="connsiteX5" fmla="*/ 8469 w 10000"/>
              <a:gd name="connsiteY5" fmla="*/ 7414 h 9088"/>
              <a:gd name="connsiteX6" fmla="*/ 10000 w 10000"/>
              <a:gd name="connsiteY6" fmla="*/ 8240 h 9088"/>
              <a:gd name="connsiteX0" fmla="*/ 121 w 10038"/>
              <a:gd name="connsiteY0" fmla="*/ 9050 h 9970"/>
              <a:gd name="connsiteX1" fmla="*/ 85 w 10038"/>
              <a:gd name="connsiteY1" fmla="*/ 9537 h 9970"/>
              <a:gd name="connsiteX2" fmla="*/ 1166 w 10038"/>
              <a:gd name="connsiteY2" fmla="*/ 3755 h 9970"/>
              <a:gd name="connsiteX3" fmla="*/ 3249 w 10038"/>
              <a:gd name="connsiteY3" fmla="*/ 13 h 9970"/>
              <a:gd name="connsiteX4" fmla="*/ 6593 w 10038"/>
              <a:gd name="connsiteY4" fmla="*/ 4978 h 9970"/>
              <a:gd name="connsiteX5" fmla="*/ 8507 w 10038"/>
              <a:gd name="connsiteY5" fmla="*/ 8157 h 9970"/>
              <a:gd name="connsiteX6" fmla="*/ 10038 w 10038"/>
              <a:gd name="connsiteY6" fmla="*/ 9066 h 9970"/>
              <a:gd name="connsiteX0" fmla="*/ 10 w 10528"/>
              <a:gd name="connsiteY0" fmla="*/ 10310 h 10694"/>
              <a:gd name="connsiteX1" fmla="*/ 613 w 10528"/>
              <a:gd name="connsiteY1" fmla="*/ 9566 h 10694"/>
              <a:gd name="connsiteX2" fmla="*/ 1690 w 10528"/>
              <a:gd name="connsiteY2" fmla="*/ 3766 h 10694"/>
              <a:gd name="connsiteX3" fmla="*/ 3765 w 10528"/>
              <a:gd name="connsiteY3" fmla="*/ 13 h 10694"/>
              <a:gd name="connsiteX4" fmla="*/ 7096 w 10528"/>
              <a:gd name="connsiteY4" fmla="*/ 4993 h 10694"/>
              <a:gd name="connsiteX5" fmla="*/ 9003 w 10528"/>
              <a:gd name="connsiteY5" fmla="*/ 8182 h 10694"/>
              <a:gd name="connsiteX6" fmla="*/ 10528 w 10528"/>
              <a:gd name="connsiteY6" fmla="*/ 9093 h 10694"/>
              <a:gd name="connsiteX0" fmla="*/ 0 w 9915"/>
              <a:gd name="connsiteY0" fmla="*/ 9566 h 9566"/>
              <a:gd name="connsiteX1" fmla="*/ 1077 w 9915"/>
              <a:gd name="connsiteY1" fmla="*/ 3766 h 9566"/>
              <a:gd name="connsiteX2" fmla="*/ 3152 w 9915"/>
              <a:gd name="connsiteY2" fmla="*/ 13 h 9566"/>
              <a:gd name="connsiteX3" fmla="*/ 6483 w 9915"/>
              <a:gd name="connsiteY3" fmla="*/ 4993 h 9566"/>
              <a:gd name="connsiteX4" fmla="*/ 8390 w 9915"/>
              <a:gd name="connsiteY4" fmla="*/ 8182 h 9566"/>
              <a:gd name="connsiteX5" fmla="*/ 9915 w 9915"/>
              <a:gd name="connsiteY5" fmla="*/ 9093 h 9566"/>
              <a:gd name="connsiteX0" fmla="*/ 0 w 10000"/>
              <a:gd name="connsiteY0" fmla="*/ 10000 h 10000"/>
              <a:gd name="connsiteX1" fmla="*/ 1086 w 10000"/>
              <a:gd name="connsiteY1" fmla="*/ 3937 h 10000"/>
              <a:gd name="connsiteX2" fmla="*/ 3179 w 10000"/>
              <a:gd name="connsiteY2" fmla="*/ 14 h 10000"/>
              <a:gd name="connsiteX3" fmla="*/ 6539 w 10000"/>
              <a:gd name="connsiteY3" fmla="*/ 5220 h 10000"/>
              <a:gd name="connsiteX4" fmla="*/ 8462 w 10000"/>
              <a:gd name="connsiteY4" fmla="*/ 8553 h 10000"/>
              <a:gd name="connsiteX5" fmla="*/ 10000 w 10000"/>
              <a:gd name="connsiteY5" fmla="*/ 9506 h 10000"/>
              <a:gd name="connsiteX0" fmla="*/ 0 w 10000"/>
              <a:gd name="connsiteY0" fmla="*/ 10003 h 10003"/>
              <a:gd name="connsiteX1" fmla="*/ 1233 w 10000"/>
              <a:gd name="connsiteY1" fmla="*/ 3764 h 10003"/>
              <a:gd name="connsiteX2" fmla="*/ 3179 w 10000"/>
              <a:gd name="connsiteY2" fmla="*/ 17 h 10003"/>
              <a:gd name="connsiteX3" fmla="*/ 6539 w 10000"/>
              <a:gd name="connsiteY3" fmla="*/ 5223 h 10003"/>
              <a:gd name="connsiteX4" fmla="*/ 8462 w 10000"/>
              <a:gd name="connsiteY4" fmla="*/ 8556 h 10003"/>
              <a:gd name="connsiteX5" fmla="*/ 10000 w 10000"/>
              <a:gd name="connsiteY5" fmla="*/ 9509 h 10003"/>
              <a:gd name="connsiteX0" fmla="*/ 0 w 10000"/>
              <a:gd name="connsiteY0" fmla="*/ 9422 h 9422"/>
              <a:gd name="connsiteX1" fmla="*/ 1233 w 10000"/>
              <a:gd name="connsiteY1" fmla="*/ 3183 h 9422"/>
              <a:gd name="connsiteX2" fmla="*/ 3234 w 10000"/>
              <a:gd name="connsiteY2" fmla="*/ 22 h 9422"/>
              <a:gd name="connsiteX3" fmla="*/ 6539 w 10000"/>
              <a:gd name="connsiteY3" fmla="*/ 4642 h 9422"/>
              <a:gd name="connsiteX4" fmla="*/ 8462 w 10000"/>
              <a:gd name="connsiteY4" fmla="*/ 7975 h 9422"/>
              <a:gd name="connsiteX5" fmla="*/ 10000 w 10000"/>
              <a:gd name="connsiteY5" fmla="*/ 8928 h 9422"/>
              <a:gd name="connsiteX0" fmla="*/ 0 w 10000"/>
              <a:gd name="connsiteY0" fmla="*/ 10009 h 10009"/>
              <a:gd name="connsiteX1" fmla="*/ 1233 w 10000"/>
              <a:gd name="connsiteY1" fmla="*/ 3387 h 10009"/>
              <a:gd name="connsiteX2" fmla="*/ 3234 w 10000"/>
              <a:gd name="connsiteY2" fmla="*/ 32 h 10009"/>
              <a:gd name="connsiteX3" fmla="*/ 6392 w 10000"/>
              <a:gd name="connsiteY3" fmla="*/ 5247 h 10009"/>
              <a:gd name="connsiteX4" fmla="*/ 8462 w 10000"/>
              <a:gd name="connsiteY4" fmla="*/ 8473 h 10009"/>
              <a:gd name="connsiteX5" fmla="*/ 10000 w 10000"/>
              <a:gd name="connsiteY5" fmla="*/ 9485 h 10009"/>
              <a:gd name="connsiteX0" fmla="*/ 0 w 10000"/>
              <a:gd name="connsiteY0" fmla="*/ 10625 h 10625"/>
              <a:gd name="connsiteX1" fmla="*/ 1233 w 10000"/>
              <a:gd name="connsiteY1" fmla="*/ 4003 h 10625"/>
              <a:gd name="connsiteX2" fmla="*/ 3252 w 10000"/>
              <a:gd name="connsiteY2" fmla="*/ 26 h 10625"/>
              <a:gd name="connsiteX3" fmla="*/ 6392 w 10000"/>
              <a:gd name="connsiteY3" fmla="*/ 5863 h 10625"/>
              <a:gd name="connsiteX4" fmla="*/ 8462 w 10000"/>
              <a:gd name="connsiteY4" fmla="*/ 9089 h 10625"/>
              <a:gd name="connsiteX5" fmla="*/ 10000 w 10000"/>
              <a:gd name="connsiteY5" fmla="*/ 10101 h 10625"/>
              <a:gd name="connsiteX0" fmla="*/ 0 w 10000"/>
              <a:gd name="connsiteY0" fmla="*/ 10618 h 10618"/>
              <a:gd name="connsiteX1" fmla="*/ 1233 w 10000"/>
              <a:gd name="connsiteY1" fmla="*/ 3996 h 10618"/>
              <a:gd name="connsiteX2" fmla="*/ 3252 w 10000"/>
              <a:gd name="connsiteY2" fmla="*/ 19 h 10618"/>
              <a:gd name="connsiteX3" fmla="*/ 6429 w 10000"/>
              <a:gd name="connsiteY3" fmla="*/ 5545 h 10618"/>
              <a:gd name="connsiteX4" fmla="*/ 8462 w 10000"/>
              <a:gd name="connsiteY4" fmla="*/ 9082 h 10618"/>
              <a:gd name="connsiteX5" fmla="*/ 10000 w 10000"/>
              <a:gd name="connsiteY5" fmla="*/ 10094 h 10618"/>
              <a:gd name="connsiteX0" fmla="*/ 0 w 10000"/>
              <a:gd name="connsiteY0" fmla="*/ 10618 h 10618"/>
              <a:gd name="connsiteX1" fmla="*/ 1233 w 10000"/>
              <a:gd name="connsiteY1" fmla="*/ 3996 h 10618"/>
              <a:gd name="connsiteX2" fmla="*/ 3252 w 10000"/>
              <a:gd name="connsiteY2" fmla="*/ 19 h 10618"/>
              <a:gd name="connsiteX3" fmla="*/ 6429 w 10000"/>
              <a:gd name="connsiteY3" fmla="*/ 5545 h 10618"/>
              <a:gd name="connsiteX4" fmla="*/ 8020 w 10000"/>
              <a:gd name="connsiteY4" fmla="*/ 8211 h 10618"/>
              <a:gd name="connsiteX5" fmla="*/ 10000 w 10000"/>
              <a:gd name="connsiteY5" fmla="*/ 10094 h 10618"/>
              <a:gd name="connsiteX0" fmla="*/ 0 w 10000"/>
              <a:gd name="connsiteY0" fmla="*/ 10618 h 10618"/>
              <a:gd name="connsiteX1" fmla="*/ 1233 w 10000"/>
              <a:gd name="connsiteY1" fmla="*/ 3996 h 10618"/>
              <a:gd name="connsiteX2" fmla="*/ 3252 w 10000"/>
              <a:gd name="connsiteY2" fmla="*/ 19 h 10618"/>
              <a:gd name="connsiteX3" fmla="*/ 6429 w 10000"/>
              <a:gd name="connsiteY3" fmla="*/ 5545 h 10618"/>
              <a:gd name="connsiteX4" fmla="*/ 8020 w 10000"/>
              <a:gd name="connsiteY4" fmla="*/ 8211 h 10618"/>
              <a:gd name="connsiteX5" fmla="*/ 10000 w 10000"/>
              <a:gd name="connsiteY5" fmla="*/ 9845 h 10618"/>
              <a:gd name="connsiteX0" fmla="*/ 0 w 9982"/>
              <a:gd name="connsiteY0" fmla="*/ 10618 h 10618"/>
              <a:gd name="connsiteX1" fmla="*/ 1233 w 9982"/>
              <a:gd name="connsiteY1" fmla="*/ 3996 h 10618"/>
              <a:gd name="connsiteX2" fmla="*/ 3252 w 9982"/>
              <a:gd name="connsiteY2" fmla="*/ 19 h 10618"/>
              <a:gd name="connsiteX3" fmla="*/ 6429 w 9982"/>
              <a:gd name="connsiteY3" fmla="*/ 5545 h 10618"/>
              <a:gd name="connsiteX4" fmla="*/ 8020 w 9982"/>
              <a:gd name="connsiteY4" fmla="*/ 8211 h 10618"/>
              <a:gd name="connsiteX5" fmla="*/ 9982 w 9982"/>
              <a:gd name="connsiteY5" fmla="*/ 10032 h 10618"/>
              <a:gd name="connsiteX0" fmla="*/ 0 w 10000"/>
              <a:gd name="connsiteY0" fmla="*/ 10000 h 10000"/>
              <a:gd name="connsiteX1" fmla="*/ 1235 w 10000"/>
              <a:gd name="connsiteY1" fmla="*/ 3763 h 10000"/>
              <a:gd name="connsiteX2" fmla="*/ 3258 w 10000"/>
              <a:gd name="connsiteY2" fmla="*/ 18 h 10000"/>
              <a:gd name="connsiteX3" fmla="*/ 6441 w 10000"/>
              <a:gd name="connsiteY3" fmla="*/ 5222 h 10000"/>
              <a:gd name="connsiteX4" fmla="*/ 8034 w 10000"/>
              <a:gd name="connsiteY4" fmla="*/ 7733 h 10000"/>
              <a:gd name="connsiteX5" fmla="*/ 10000 w 10000"/>
              <a:gd name="connsiteY5" fmla="*/ 9448 h 10000"/>
              <a:gd name="connsiteX0" fmla="*/ 0 w 10074"/>
              <a:gd name="connsiteY0" fmla="*/ 10410 h 10410"/>
              <a:gd name="connsiteX1" fmla="*/ 1309 w 10074"/>
              <a:gd name="connsiteY1" fmla="*/ 3763 h 10410"/>
              <a:gd name="connsiteX2" fmla="*/ 3332 w 10074"/>
              <a:gd name="connsiteY2" fmla="*/ 18 h 10410"/>
              <a:gd name="connsiteX3" fmla="*/ 6515 w 10074"/>
              <a:gd name="connsiteY3" fmla="*/ 5222 h 10410"/>
              <a:gd name="connsiteX4" fmla="*/ 8108 w 10074"/>
              <a:gd name="connsiteY4" fmla="*/ 7733 h 10410"/>
              <a:gd name="connsiteX5" fmla="*/ 10074 w 10074"/>
              <a:gd name="connsiteY5" fmla="*/ 9448 h 10410"/>
              <a:gd name="connsiteX0" fmla="*/ 0 w 10074"/>
              <a:gd name="connsiteY0" fmla="*/ 10410 h 10410"/>
              <a:gd name="connsiteX1" fmla="*/ 1309 w 10074"/>
              <a:gd name="connsiteY1" fmla="*/ 3763 h 10410"/>
              <a:gd name="connsiteX2" fmla="*/ 3332 w 10074"/>
              <a:gd name="connsiteY2" fmla="*/ 18 h 10410"/>
              <a:gd name="connsiteX3" fmla="*/ 6515 w 10074"/>
              <a:gd name="connsiteY3" fmla="*/ 5222 h 10410"/>
              <a:gd name="connsiteX4" fmla="*/ 8108 w 10074"/>
              <a:gd name="connsiteY4" fmla="*/ 7733 h 10410"/>
              <a:gd name="connsiteX5" fmla="*/ 10074 w 10074"/>
              <a:gd name="connsiteY5" fmla="*/ 9331 h 1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4" h="10410">
                <a:moveTo>
                  <a:pt x="0" y="10410"/>
                </a:moveTo>
                <a:cubicBezTo>
                  <a:pt x="208" y="8451"/>
                  <a:pt x="754" y="5495"/>
                  <a:pt x="1309" y="3763"/>
                </a:cubicBezTo>
                <a:cubicBezTo>
                  <a:pt x="1864" y="2031"/>
                  <a:pt x="2464" y="-225"/>
                  <a:pt x="3332" y="18"/>
                </a:cubicBezTo>
                <a:cubicBezTo>
                  <a:pt x="4199" y="261"/>
                  <a:pt x="5718" y="3937"/>
                  <a:pt x="6515" y="5222"/>
                </a:cubicBezTo>
                <a:cubicBezTo>
                  <a:pt x="7311" y="6508"/>
                  <a:pt x="7531" y="7018"/>
                  <a:pt x="8108" y="7733"/>
                </a:cubicBezTo>
                <a:cubicBezTo>
                  <a:pt x="8687" y="8447"/>
                  <a:pt x="9385" y="9365"/>
                  <a:pt x="10074" y="9331"/>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Tree>
    <p:custDataLst>
      <p:tags r:id="rId1"/>
    </p:custData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29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29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6" grpId="0" animBg="1"/>
      <p:bldP spid="252947"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9428" y="0"/>
            <a:ext cx="1084540" cy="969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2" descr="Képtalálat a következőre: „edwin catmu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3548"/>
            <a:ext cx="1018998" cy="1017985"/>
          </a:xfrm>
          <a:prstGeom prst="rect">
            <a:avLst/>
          </a:prstGeom>
          <a:noFill/>
          <a:extLst>
            <a:ext uri="{909E8E84-426E-40DD-AFC4-6F175D3DCCD1}">
              <a14:hiddenFill xmlns:a14="http://schemas.microsoft.com/office/drawing/2010/main">
                <a:solidFill>
                  <a:srgbClr val="FFFFFF"/>
                </a:solidFill>
              </a14:hiddenFill>
            </a:ext>
          </a:extLst>
        </p:spPr>
      </p:pic>
      <p:sp>
        <p:nvSpPr>
          <p:cNvPr id="222246" name="Line 38"/>
          <p:cNvSpPr>
            <a:spLocks noChangeShapeType="1"/>
          </p:cNvSpPr>
          <p:nvPr/>
        </p:nvSpPr>
        <p:spPr bwMode="auto">
          <a:xfrm>
            <a:off x="6659563" y="1545432"/>
            <a:ext cx="576262" cy="5476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222242" name="Line 34"/>
          <p:cNvSpPr>
            <a:spLocks noChangeShapeType="1"/>
          </p:cNvSpPr>
          <p:nvPr/>
        </p:nvSpPr>
        <p:spPr bwMode="auto">
          <a:xfrm flipH="1" flipV="1">
            <a:off x="7596188" y="1707357"/>
            <a:ext cx="576262" cy="27027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222210" name="Rectangle 2"/>
          <p:cNvSpPr>
            <a:spLocks noGrp="1" noChangeArrowheads="1"/>
          </p:cNvSpPr>
          <p:nvPr>
            <p:ph type="title"/>
          </p:nvPr>
        </p:nvSpPr>
        <p:spPr>
          <a:xfrm>
            <a:off x="179388" y="457200"/>
            <a:ext cx="5307012" cy="857250"/>
          </a:xfrm>
        </p:spPr>
        <p:txBody>
          <a:bodyPr>
            <a:normAutofit fontScale="90000"/>
          </a:bodyPr>
          <a:lstStyle/>
          <a:p>
            <a:pPr>
              <a:defRPr/>
            </a:pPr>
            <a:r>
              <a:rPr lang="hu-HU" sz="3100" dirty="0" smtClean="0">
                <a:solidFill>
                  <a:srgbClr val="FF0000"/>
                </a:solidFill>
              </a:rPr>
              <a:t>(Edwin) </a:t>
            </a:r>
            <a:r>
              <a:rPr lang="en-US" sz="4000" dirty="0" err="1" smtClean="0">
                <a:solidFill>
                  <a:srgbClr val="FF0000"/>
                </a:solidFill>
              </a:rPr>
              <a:t>Catmull</a:t>
            </a:r>
            <a:r>
              <a:rPr lang="en-US" sz="4000" dirty="0" smtClean="0">
                <a:solidFill>
                  <a:srgbClr val="FF0000"/>
                </a:solidFill>
              </a:rPr>
              <a:t>-</a:t>
            </a:r>
            <a:r>
              <a:rPr lang="hu-HU" sz="4000" dirty="0" smtClean="0">
                <a:solidFill>
                  <a:srgbClr val="FF0000"/>
                </a:solidFill>
              </a:rPr>
              <a:t> </a:t>
            </a:r>
            <a:r>
              <a:rPr lang="hu-HU" sz="3100" dirty="0" smtClean="0">
                <a:solidFill>
                  <a:srgbClr val="FF0000"/>
                </a:solidFill>
              </a:rPr>
              <a:t>(James) </a:t>
            </a:r>
            <a:r>
              <a:rPr lang="en-US" sz="4000" dirty="0" smtClean="0">
                <a:solidFill>
                  <a:srgbClr val="FF0000"/>
                </a:solidFill>
              </a:rPr>
              <a:t>Clark</a:t>
            </a:r>
            <a:r>
              <a:rPr lang="hu-HU" sz="4000" dirty="0" smtClean="0">
                <a:solidFill>
                  <a:srgbClr val="FF0000"/>
                </a:solidFill>
              </a:rPr>
              <a:t> </a:t>
            </a:r>
            <a:r>
              <a:rPr lang="hu-HU" sz="4000" dirty="0" err="1" smtClean="0">
                <a:solidFill>
                  <a:srgbClr val="FF0000"/>
                </a:solidFill>
              </a:rPr>
              <a:t>subdivision</a:t>
            </a:r>
            <a:r>
              <a:rPr lang="hu-HU" sz="4000" dirty="0" smtClean="0">
                <a:solidFill>
                  <a:srgbClr val="FF0000"/>
                </a:solidFill>
              </a:rPr>
              <a:t> felület</a:t>
            </a:r>
          </a:p>
        </p:txBody>
      </p:sp>
      <p:sp>
        <p:nvSpPr>
          <p:cNvPr id="26629" name="Freeform 3"/>
          <p:cNvSpPr>
            <a:spLocks/>
          </p:cNvSpPr>
          <p:nvPr/>
        </p:nvSpPr>
        <p:spPr bwMode="auto">
          <a:xfrm>
            <a:off x="4962525" y="111919"/>
            <a:ext cx="4217988" cy="3269456"/>
          </a:xfrm>
          <a:custGeom>
            <a:avLst/>
            <a:gdLst>
              <a:gd name="T0" fmla="*/ 2147483647 w 2657"/>
              <a:gd name="T1" fmla="*/ 2147483647 h 2746"/>
              <a:gd name="T2" fmla="*/ 2147483647 w 2657"/>
              <a:gd name="T3" fmla="*/ 2147483647 h 2746"/>
              <a:gd name="T4" fmla="*/ 0 w 2657"/>
              <a:gd name="T5" fmla="*/ 2147483647 h 2746"/>
              <a:gd name="T6" fmla="*/ 2147483647 w 2657"/>
              <a:gd name="T7" fmla="*/ 2147483647 h 2746"/>
              <a:gd name="T8" fmla="*/ 2147483647 w 2657"/>
              <a:gd name="T9" fmla="*/ 2147483647 h 2746"/>
              <a:gd name="T10" fmla="*/ 2147483647 w 2657"/>
              <a:gd name="T11" fmla="*/ 2147483647 h 2746"/>
              <a:gd name="T12" fmla="*/ 2147483647 w 2657"/>
              <a:gd name="T13" fmla="*/ 2147483647 h 2746"/>
              <a:gd name="T14" fmla="*/ 2147483647 w 2657"/>
              <a:gd name="T15" fmla="*/ 2147483647 h 2746"/>
              <a:gd name="T16" fmla="*/ 2147483647 w 2657"/>
              <a:gd name="T17" fmla="*/ 2147483647 h 2746"/>
              <a:gd name="T18" fmla="*/ 2147483647 w 2657"/>
              <a:gd name="T19" fmla="*/ 2147483647 h 2746"/>
              <a:gd name="T20" fmla="*/ 2147483647 w 2657"/>
              <a:gd name="T21" fmla="*/ 2147483647 h 2746"/>
              <a:gd name="T22" fmla="*/ 2147483647 w 2657"/>
              <a:gd name="T23" fmla="*/ 2147483647 h 2746"/>
              <a:gd name="T24" fmla="*/ 2147483647 w 2657"/>
              <a:gd name="T25" fmla="*/ 2147483647 h 2746"/>
              <a:gd name="T26" fmla="*/ 2147483647 w 2657"/>
              <a:gd name="T27" fmla="*/ 2147483647 h 2746"/>
              <a:gd name="T28" fmla="*/ 2147483647 w 2657"/>
              <a:gd name="T29" fmla="*/ 2147483647 h 2746"/>
              <a:gd name="T30" fmla="*/ 2147483647 w 2657"/>
              <a:gd name="T31" fmla="*/ 2147483647 h 2746"/>
              <a:gd name="T32" fmla="*/ 2147483647 w 2657"/>
              <a:gd name="T33" fmla="*/ 2147483647 h 2746"/>
              <a:gd name="T34" fmla="*/ 2147483647 w 2657"/>
              <a:gd name="T35" fmla="*/ 2147483647 h 2746"/>
              <a:gd name="T36" fmla="*/ 2147483647 w 2657"/>
              <a:gd name="T37" fmla="*/ 2147483647 h 2746"/>
              <a:gd name="T38" fmla="*/ 2147483647 w 2657"/>
              <a:gd name="T39" fmla="*/ 2147483647 h 2746"/>
              <a:gd name="T40" fmla="*/ 2147483647 w 2657"/>
              <a:gd name="T41" fmla="*/ 2147483647 h 2746"/>
              <a:gd name="T42" fmla="*/ 2147483647 w 2657"/>
              <a:gd name="T43" fmla="*/ 2147483647 h 2746"/>
              <a:gd name="T44" fmla="*/ 2147483647 w 2657"/>
              <a:gd name="T45" fmla="*/ 2147483647 h 2746"/>
              <a:gd name="T46" fmla="*/ 2147483647 w 2657"/>
              <a:gd name="T47" fmla="*/ 0 h 2746"/>
              <a:gd name="T48" fmla="*/ 2147483647 w 2657"/>
              <a:gd name="T49" fmla="*/ 2147483647 h 27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57"/>
              <a:gd name="T76" fmla="*/ 0 h 2746"/>
              <a:gd name="T77" fmla="*/ 2657 w 2657"/>
              <a:gd name="T78" fmla="*/ 2746 h 27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57" h="2746">
                <a:moveTo>
                  <a:pt x="785" y="818"/>
                </a:moveTo>
                <a:lnTo>
                  <a:pt x="454" y="401"/>
                </a:lnTo>
                <a:lnTo>
                  <a:pt x="0" y="1138"/>
                </a:lnTo>
                <a:lnTo>
                  <a:pt x="305" y="1488"/>
                </a:lnTo>
                <a:lnTo>
                  <a:pt x="785" y="816"/>
                </a:lnTo>
                <a:lnTo>
                  <a:pt x="1599" y="912"/>
                </a:lnTo>
                <a:lnTo>
                  <a:pt x="1457" y="1680"/>
                </a:lnTo>
                <a:lnTo>
                  <a:pt x="305" y="1488"/>
                </a:lnTo>
                <a:lnTo>
                  <a:pt x="296" y="2746"/>
                </a:lnTo>
                <a:lnTo>
                  <a:pt x="1488" y="2661"/>
                </a:lnTo>
                <a:lnTo>
                  <a:pt x="1457" y="1680"/>
                </a:lnTo>
                <a:lnTo>
                  <a:pt x="2276" y="2206"/>
                </a:lnTo>
                <a:lnTo>
                  <a:pt x="2182" y="2686"/>
                </a:lnTo>
                <a:lnTo>
                  <a:pt x="1488" y="2661"/>
                </a:lnTo>
                <a:lnTo>
                  <a:pt x="1457" y="1680"/>
                </a:lnTo>
                <a:lnTo>
                  <a:pt x="1601" y="912"/>
                </a:lnTo>
                <a:lnTo>
                  <a:pt x="2542" y="1349"/>
                </a:lnTo>
                <a:lnTo>
                  <a:pt x="2276" y="2181"/>
                </a:lnTo>
                <a:lnTo>
                  <a:pt x="2542" y="1341"/>
                </a:lnTo>
                <a:lnTo>
                  <a:pt x="2657" y="288"/>
                </a:lnTo>
                <a:lnTo>
                  <a:pt x="1649" y="192"/>
                </a:lnTo>
                <a:lnTo>
                  <a:pt x="1616" y="921"/>
                </a:lnTo>
                <a:lnTo>
                  <a:pt x="785" y="816"/>
                </a:lnTo>
                <a:lnTo>
                  <a:pt x="785" y="0"/>
                </a:lnTo>
                <a:lnTo>
                  <a:pt x="1649" y="192"/>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grpSp>
        <p:nvGrpSpPr>
          <p:cNvPr id="2" name="Group 61"/>
          <p:cNvGrpSpPr>
            <a:grpSpLocks/>
          </p:cNvGrpSpPr>
          <p:nvPr/>
        </p:nvGrpSpPr>
        <p:grpSpPr bwMode="auto">
          <a:xfrm>
            <a:off x="5343525" y="226219"/>
            <a:ext cx="3836988" cy="3108722"/>
            <a:chOff x="2957" y="1392"/>
            <a:chExt cx="2417" cy="2611"/>
          </a:xfrm>
        </p:grpSpPr>
        <p:sp>
          <p:nvSpPr>
            <p:cNvPr id="26669" name="Freeform 6"/>
            <p:cNvSpPr>
              <a:spLocks/>
            </p:cNvSpPr>
            <p:nvPr/>
          </p:nvSpPr>
          <p:spPr bwMode="auto">
            <a:xfrm>
              <a:off x="2957" y="2057"/>
              <a:ext cx="2186" cy="1063"/>
            </a:xfrm>
            <a:custGeom>
              <a:avLst/>
              <a:gdLst>
                <a:gd name="T0" fmla="*/ 2186 w 2186"/>
                <a:gd name="T1" fmla="*/ 1063 h 1063"/>
                <a:gd name="T2" fmla="*/ 1312 w 2186"/>
                <a:gd name="T3" fmla="*/ 480 h 1063"/>
                <a:gd name="T4" fmla="*/ 305 w 2186"/>
                <a:gd name="T5" fmla="*/ 391 h 1063"/>
                <a:gd name="T6" fmla="*/ 0 w 2186"/>
                <a:gd name="T7" fmla="*/ 0 h 1063"/>
                <a:gd name="T8" fmla="*/ 0 60000 65536"/>
                <a:gd name="T9" fmla="*/ 0 60000 65536"/>
                <a:gd name="T10" fmla="*/ 0 60000 65536"/>
                <a:gd name="T11" fmla="*/ 0 60000 65536"/>
                <a:gd name="T12" fmla="*/ 0 w 2186"/>
                <a:gd name="T13" fmla="*/ 0 h 1063"/>
                <a:gd name="T14" fmla="*/ 2186 w 2186"/>
                <a:gd name="T15" fmla="*/ 1063 h 1063"/>
              </a:gdLst>
              <a:ahLst/>
              <a:cxnLst>
                <a:cxn ang="T8">
                  <a:pos x="T0" y="T1"/>
                </a:cxn>
                <a:cxn ang="T9">
                  <a:pos x="T2" y="T3"/>
                </a:cxn>
                <a:cxn ang="T10">
                  <a:pos x="T4" y="T5"/>
                </a:cxn>
                <a:cxn ang="T11">
                  <a:pos x="T6" y="T7"/>
                </a:cxn>
              </a:cxnLst>
              <a:rect l="T12" t="T13" r="T14" b="T15"/>
              <a:pathLst>
                <a:path w="2186" h="1063">
                  <a:moveTo>
                    <a:pt x="2186" y="1063"/>
                  </a:moveTo>
                  <a:lnTo>
                    <a:pt x="1312" y="480"/>
                  </a:lnTo>
                  <a:lnTo>
                    <a:pt x="305" y="391"/>
                  </a:lnTo>
                  <a:lnTo>
                    <a:pt x="0" y="0"/>
                  </a:lnTo>
                </a:path>
              </a:pathLst>
            </a:custGeom>
            <a:noFill/>
            <a:ln w="127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6670" name="Freeform 7"/>
            <p:cNvSpPr>
              <a:spLocks/>
            </p:cNvSpPr>
            <p:nvPr/>
          </p:nvSpPr>
          <p:spPr bwMode="auto">
            <a:xfrm>
              <a:off x="3583" y="1392"/>
              <a:ext cx="351" cy="2611"/>
            </a:xfrm>
            <a:custGeom>
              <a:avLst/>
              <a:gdLst>
                <a:gd name="T0" fmla="*/ 351 w 351"/>
                <a:gd name="T1" fmla="*/ 0 h 2611"/>
                <a:gd name="T2" fmla="*/ 303 w 351"/>
                <a:gd name="T3" fmla="*/ 768 h 2611"/>
                <a:gd name="T4" fmla="*/ 15 w 351"/>
                <a:gd name="T5" fmla="*/ 1488 h 2611"/>
                <a:gd name="T6" fmla="*/ 0 w 351"/>
                <a:gd name="T7" fmla="*/ 2611 h 2611"/>
                <a:gd name="T8" fmla="*/ 0 60000 65536"/>
                <a:gd name="T9" fmla="*/ 0 60000 65536"/>
                <a:gd name="T10" fmla="*/ 0 60000 65536"/>
                <a:gd name="T11" fmla="*/ 0 60000 65536"/>
                <a:gd name="T12" fmla="*/ 0 w 351"/>
                <a:gd name="T13" fmla="*/ 0 h 2611"/>
                <a:gd name="T14" fmla="*/ 351 w 351"/>
                <a:gd name="T15" fmla="*/ 2611 h 2611"/>
              </a:gdLst>
              <a:ahLst/>
              <a:cxnLst>
                <a:cxn ang="T8">
                  <a:pos x="T0" y="T1"/>
                </a:cxn>
                <a:cxn ang="T9">
                  <a:pos x="T2" y="T3"/>
                </a:cxn>
                <a:cxn ang="T10">
                  <a:pos x="T4" y="T5"/>
                </a:cxn>
                <a:cxn ang="T11">
                  <a:pos x="T6" y="T7"/>
                </a:cxn>
              </a:cxnLst>
              <a:rect l="T12" t="T13" r="T14" b="T15"/>
              <a:pathLst>
                <a:path w="351" h="2611">
                  <a:moveTo>
                    <a:pt x="351" y="0"/>
                  </a:moveTo>
                  <a:lnTo>
                    <a:pt x="303" y="768"/>
                  </a:lnTo>
                  <a:lnTo>
                    <a:pt x="15" y="1488"/>
                  </a:lnTo>
                  <a:lnTo>
                    <a:pt x="0" y="2611"/>
                  </a:lnTo>
                </a:path>
              </a:pathLst>
            </a:custGeom>
            <a:noFill/>
            <a:ln w="127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6671" name="Freeform 8"/>
            <p:cNvSpPr>
              <a:spLocks/>
            </p:cNvSpPr>
            <p:nvPr/>
          </p:nvSpPr>
          <p:spPr bwMode="auto">
            <a:xfrm>
              <a:off x="4594" y="1536"/>
              <a:ext cx="300" cy="2450"/>
            </a:xfrm>
            <a:custGeom>
              <a:avLst/>
              <a:gdLst>
                <a:gd name="T0" fmla="*/ 300 w 300"/>
                <a:gd name="T1" fmla="*/ 0 h 2450"/>
                <a:gd name="T2" fmla="*/ 283 w 300"/>
                <a:gd name="T3" fmla="*/ 907 h 2450"/>
                <a:gd name="T4" fmla="*/ 0 w 300"/>
                <a:gd name="T5" fmla="*/ 1704 h 2450"/>
                <a:gd name="T6" fmla="*/ 0 w 300"/>
                <a:gd name="T7" fmla="*/ 2450 h 2450"/>
                <a:gd name="T8" fmla="*/ 0 60000 65536"/>
                <a:gd name="T9" fmla="*/ 0 60000 65536"/>
                <a:gd name="T10" fmla="*/ 0 60000 65536"/>
                <a:gd name="T11" fmla="*/ 0 60000 65536"/>
                <a:gd name="T12" fmla="*/ 0 w 300"/>
                <a:gd name="T13" fmla="*/ 0 h 2450"/>
                <a:gd name="T14" fmla="*/ 300 w 300"/>
                <a:gd name="T15" fmla="*/ 2450 h 2450"/>
              </a:gdLst>
              <a:ahLst/>
              <a:cxnLst>
                <a:cxn ang="T8">
                  <a:pos x="T0" y="T1"/>
                </a:cxn>
                <a:cxn ang="T9">
                  <a:pos x="T2" y="T3"/>
                </a:cxn>
                <a:cxn ang="T10">
                  <a:pos x="T4" y="T5"/>
                </a:cxn>
                <a:cxn ang="T11">
                  <a:pos x="T6" y="T7"/>
                </a:cxn>
              </a:cxnLst>
              <a:rect l="T12" t="T13" r="T14" b="T15"/>
              <a:pathLst>
                <a:path w="300" h="2450">
                  <a:moveTo>
                    <a:pt x="300" y="0"/>
                  </a:moveTo>
                  <a:lnTo>
                    <a:pt x="283" y="907"/>
                  </a:lnTo>
                  <a:lnTo>
                    <a:pt x="0" y="1704"/>
                  </a:lnTo>
                  <a:lnTo>
                    <a:pt x="0" y="2450"/>
                  </a:lnTo>
                </a:path>
              </a:pathLst>
            </a:custGeom>
            <a:noFill/>
            <a:ln w="127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6672" name="Freeform 9"/>
            <p:cNvSpPr>
              <a:spLocks/>
            </p:cNvSpPr>
            <p:nvPr/>
          </p:nvSpPr>
          <p:spPr bwMode="auto">
            <a:xfrm>
              <a:off x="3502" y="1728"/>
              <a:ext cx="1872" cy="288"/>
            </a:xfrm>
            <a:custGeom>
              <a:avLst/>
              <a:gdLst>
                <a:gd name="T0" fmla="*/ 0 w 1872"/>
                <a:gd name="T1" fmla="*/ 0 h 288"/>
                <a:gd name="T2" fmla="*/ 864 w 1872"/>
                <a:gd name="T3" fmla="*/ 144 h 288"/>
                <a:gd name="T4" fmla="*/ 1872 w 1872"/>
                <a:gd name="T5" fmla="*/ 288 h 288"/>
                <a:gd name="T6" fmla="*/ 0 60000 65536"/>
                <a:gd name="T7" fmla="*/ 0 60000 65536"/>
                <a:gd name="T8" fmla="*/ 0 60000 65536"/>
                <a:gd name="T9" fmla="*/ 0 w 1872"/>
                <a:gd name="T10" fmla="*/ 0 h 288"/>
                <a:gd name="T11" fmla="*/ 1872 w 1872"/>
                <a:gd name="T12" fmla="*/ 288 h 288"/>
              </a:gdLst>
              <a:ahLst/>
              <a:cxnLst>
                <a:cxn ang="T6">
                  <a:pos x="T0" y="T1"/>
                </a:cxn>
                <a:cxn ang="T7">
                  <a:pos x="T2" y="T3"/>
                </a:cxn>
                <a:cxn ang="T8">
                  <a:pos x="T4" y="T5"/>
                </a:cxn>
              </a:cxnLst>
              <a:rect l="T9" t="T10" r="T11" b="T12"/>
              <a:pathLst>
                <a:path w="1872" h="288">
                  <a:moveTo>
                    <a:pt x="0" y="0"/>
                  </a:moveTo>
                  <a:lnTo>
                    <a:pt x="864" y="144"/>
                  </a:lnTo>
                  <a:lnTo>
                    <a:pt x="1872" y="288"/>
                  </a:lnTo>
                </a:path>
              </a:pathLst>
            </a:custGeom>
            <a:noFill/>
            <a:ln w="127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6673" name="Freeform 10"/>
            <p:cNvSpPr>
              <a:spLocks/>
            </p:cNvSpPr>
            <p:nvPr/>
          </p:nvSpPr>
          <p:spPr bwMode="auto">
            <a:xfrm>
              <a:off x="3017" y="3463"/>
              <a:ext cx="1929" cy="317"/>
            </a:xfrm>
            <a:custGeom>
              <a:avLst/>
              <a:gdLst>
                <a:gd name="T0" fmla="*/ 0 w 1929"/>
                <a:gd name="T1" fmla="*/ 17 h 317"/>
                <a:gd name="T2" fmla="*/ 1174 w 1929"/>
                <a:gd name="T3" fmla="*/ 0 h 317"/>
                <a:gd name="T4" fmla="*/ 1929 w 1929"/>
                <a:gd name="T5" fmla="*/ 317 h 317"/>
                <a:gd name="T6" fmla="*/ 0 60000 65536"/>
                <a:gd name="T7" fmla="*/ 0 60000 65536"/>
                <a:gd name="T8" fmla="*/ 0 60000 65536"/>
                <a:gd name="T9" fmla="*/ 0 w 1929"/>
                <a:gd name="T10" fmla="*/ 0 h 317"/>
                <a:gd name="T11" fmla="*/ 1929 w 1929"/>
                <a:gd name="T12" fmla="*/ 317 h 317"/>
              </a:gdLst>
              <a:ahLst/>
              <a:cxnLst>
                <a:cxn ang="T6">
                  <a:pos x="T0" y="T1"/>
                </a:cxn>
                <a:cxn ang="T7">
                  <a:pos x="T2" y="T3"/>
                </a:cxn>
                <a:cxn ang="T8">
                  <a:pos x="T4" y="T5"/>
                </a:cxn>
              </a:cxnLst>
              <a:rect l="T9" t="T10" r="T11" b="T12"/>
              <a:pathLst>
                <a:path w="1929" h="317">
                  <a:moveTo>
                    <a:pt x="0" y="17"/>
                  </a:moveTo>
                  <a:lnTo>
                    <a:pt x="1174" y="0"/>
                  </a:lnTo>
                  <a:lnTo>
                    <a:pt x="1929" y="317"/>
                  </a:lnTo>
                </a:path>
              </a:pathLst>
            </a:custGeom>
            <a:noFill/>
            <a:ln w="127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grpSp>
      <p:sp>
        <p:nvSpPr>
          <p:cNvPr id="222212" name="Oval 4"/>
          <p:cNvSpPr>
            <a:spLocks noChangeArrowheads="1"/>
          </p:cNvSpPr>
          <p:nvPr/>
        </p:nvSpPr>
        <p:spPr bwMode="auto">
          <a:xfrm>
            <a:off x="7126289" y="2055019"/>
            <a:ext cx="231775" cy="17145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6632" name="Oval 5"/>
          <p:cNvSpPr>
            <a:spLocks noChangeArrowheads="1"/>
          </p:cNvSpPr>
          <p:nvPr/>
        </p:nvSpPr>
        <p:spPr bwMode="auto">
          <a:xfrm>
            <a:off x="7431088" y="1083469"/>
            <a:ext cx="231775" cy="17145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6633" name="Oval 12"/>
          <p:cNvSpPr>
            <a:spLocks noChangeArrowheads="1"/>
          </p:cNvSpPr>
          <p:nvPr/>
        </p:nvSpPr>
        <p:spPr bwMode="auto">
          <a:xfrm>
            <a:off x="5370514" y="1787129"/>
            <a:ext cx="231775" cy="17145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6634" name="Oval 13"/>
          <p:cNvSpPr>
            <a:spLocks noChangeArrowheads="1"/>
          </p:cNvSpPr>
          <p:nvPr/>
        </p:nvSpPr>
        <p:spPr bwMode="auto">
          <a:xfrm>
            <a:off x="6132514" y="969169"/>
            <a:ext cx="231775" cy="17145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6635" name="Oval 23"/>
          <p:cNvSpPr>
            <a:spLocks noChangeArrowheads="1"/>
          </p:cNvSpPr>
          <p:nvPr/>
        </p:nvSpPr>
        <p:spPr bwMode="auto">
          <a:xfrm>
            <a:off x="1963738" y="1569244"/>
            <a:ext cx="304800" cy="22860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6636" name="Oval 24"/>
          <p:cNvSpPr>
            <a:spLocks noChangeArrowheads="1"/>
          </p:cNvSpPr>
          <p:nvPr/>
        </p:nvSpPr>
        <p:spPr bwMode="auto">
          <a:xfrm>
            <a:off x="539750" y="1569244"/>
            <a:ext cx="304800" cy="228600"/>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6637" name="Text Box 25"/>
          <p:cNvSpPr txBox="1">
            <a:spLocks noChangeArrowheads="1"/>
          </p:cNvSpPr>
          <p:nvPr/>
        </p:nvSpPr>
        <p:spPr bwMode="auto">
          <a:xfrm>
            <a:off x="822172" y="1491854"/>
            <a:ext cx="11480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sz="2800"/>
              <a:t>= </a:t>
            </a:r>
            <a:r>
              <a:rPr lang="en-GB" altLang="hu-HU" sz="2800"/>
              <a:t>1/4</a:t>
            </a:r>
            <a:r>
              <a:rPr lang="en-GB" altLang="hu-HU" sz="2800">
                <a:sym typeface="Symbol" pitchFamily="18" charset="2"/>
              </a:rPr>
              <a:t></a:t>
            </a:r>
          </a:p>
        </p:txBody>
      </p:sp>
      <p:sp>
        <p:nvSpPr>
          <p:cNvPr id="26638" name="Oval 27"/>
          <p:cNvSpPr>
            <a:spLocks noChangeArrowheads="1"/>
          </p:cNvSpPr>
          <p:nvPr/>
        </p:nvSpPr>
        <p:spPr bwMode="auto">
          <a:xfrm>
            <a:off x="1963738" y="1993106"/>
            <a:ext cx="304800" cy="22860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6639" name="Oval 28"/>
          <p:cNvSpPr>
            <a:spLocks noChangeArrowheads="1"/>
          </p:cNvSpPr>
          <p:nvPr/>
        </p:nvSpPr>
        <p:spPr bwMode="auto">
          <a:xfrm>
            <a:off x="539750" y="1993106"/>
            <a:ext cx="304800" cy="228600"/>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b="1" i="1"/>
              <a:t>i</a:t>
            </a:r>
          </a:p>
        </p:txBody>
      </p:sp>
      <p:sp>
        <p:nvSpPr>
          <p:cNvPr id="26640" name="Text Box 29"/>
          <p:cNvSpPr txBox="1">
            <a:spLocks noChangeArrowheads="1"/>
          </p:cNvSpPr>
          <p:nvPr/>
        </p:nvSpPr>
        <p:spPr bwMode="auto">
          <a:xfrm>
            <a:off x="828675" y="1915716"/>
            <a:ext cx="11480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2800"/>
              <a:t>= </a:t>
            </a:r>
            <a:r>
              <a:rPr lang="en-GB" altLang="hu-HU" sz="2800"/>
              <a:t>1/2</a:t>
            </a:r>
            <a:r>
              <a:rPr lang="en-GB" altLang="hu-HU" sz="2800">
                <a:sym typeface="Symbol" pitchFamily="18" charset="2"/>
              </a:rPr>
              <a:t></a:t>
            </a:r>
            <a:endParaRPr lang="hu-HU" altLang="hu-HU" sz="2800">
              <a:sym typeface="Symbol" pitchFamily="18" charset="2"/>
            </a:endParaRPr>
          </a:p>
        </p:txBody>
      </p:sp>
      <p:grpSp>
        <p:nvGrpSpPr>
          <p:cNvPr id="3" name="Group 40"/>
          <p:cNvGrpSpPr>
            <a:grpSpLocks/>
          </p:cNvGrpSpPr>
          <p:nvPr/>
        </p:nvGrpSpPr>
        <p:grpSpPr bwMode="auto">
          <a:xfrm>
            <a:off x="6288088" y="1483519"/>
            <a:ext cx="1981200" cy="1485900"/>
            <a:chOff x="3552" y="2448"/>
            <a:chExt cx="1248" cy="1248"/>
          </a:xfrm>
        </p:grpSpPr>
        <p:sp>
          <p:nvSpPr>
            <p:cNvPr id="26665" name="Oval 22"/>
            <p:cNvSpPr>
              <a:spLocks noChangeArrowheads="1"/>
            </p:cNvSpPr>
            <p:nvPr/>
          </p:nvSpPr>
          <p:spPr bwMode="auto">
            <a:xfrm>
              <a:off x="3696" y="2448"/>
              <a:ext cx="144" cy="144"/>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6666" name="Oval 31"/>
            <p:cNvSpPr>
              <a:spLocks noChangeArrowheads="1"/>
            </p:cNvSpPr>
            <p:nvPr/>
          </p:nvSpPr>
          <p:spPr bwMode="auto">
            <a:xfrm>
              <a:off x="4656" y="2784"/>
              <a:ext cx="144" cy="144"/>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6667" name="Oval 32"/>
            <p:cNvSpPr>
              <a:spLocks noChangeArrowheads="1"/>
            </p:cNvSpPr>
            <p:nvPr/>
          </p:nvSpPr>
          <p:spPr bwMode="auto">
            <a:xfrm>
              <a:off x="3552" y="3408"/>
              <a:ext cx="144" cy="144"/>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6668" name="Oval 33"/>
            <p:cNvSpPr>
              <a:spLocks noChangeArrowheads="1"/>
            </p:cNvSpPr>
            <p:nvPr/>
          </p:nvSpPr>
          <p:spPr bwMode="auto">
            <a:xfrm>
              <a:off x="4512" y="3552"/>
              <a:ext cx="144" cy="144"/>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grpSp>
      <p:sp>
        <p:nvSpPr>
          <p:cNvPr id="222234" name="Oval 26"/>
          <p:cNvSpPr>
            <a:spLocks noChangeArrowheads="1"/>
          </p:cNvSpPr>
          <p:nvPr/>
        </p:nvSpPr>
        <p:spPr bwMode="auto">
          <a:xfrm>
            <a:off x="7308850" y="1545431"/>
            <a:ext cx="228600" cy="171450"/>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22249" name="Oval 41"/>
          <p:cNvSpPr>
            <a:spLocks noChangeArrowheads="1"/>
          </p:cNvSpPr>
          <p:nvPr/>
        </p:nvSpPr>
        <p:spPr bwMode="auto">
          <a:xfrm>
            <a:off x="6227763" y="1924050"/>
            <a:ext cx="228600" cy="171450"/>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22251" name="Oval 43"/>
          <p:cNvSpPr>
            <a:spLocks noChangeArrowheads="1"/>
          </p:cNvSpPr>
          <p:nvPr/>
        </p:nvSpPr>
        <p:spPr bwMode="auto">
          <a:xfrm>
            <a:off x="7885113" y="2356247"/>
            <a:ext cx="228600" cy="171450"/>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grpSp>
        <p:nvGrpSpPr>
          <p:cNvPr id="4" name="Group 59"/>
          <p:cNvGrpSpPr>
            <a:grpSpLocks/>
          </p:cNvGrpSpPr>
          <p:nvPr/>
        </p:nvGrpSpPr>
        <p:grpSpPr bwMode="auto">
          <a:xfrm>
            <a:off x="6516688" y="1653779"/>
            <a:ext cx="1600200" cy="1143000"/>
            <a:chOff x="3696" y="2592"/>
            <a:chExt cx="1008" cy="960"/>
          </a:xfrm>
        </p:grpSpPr>
        <p:sp>
          <p:nvSpPr>
            <p:cNvPr id="26657" name="Line 51"/>
            <p:cNvSpPr>
              <a:spLocks noChangeShapeType="1"/>
            </p:cNvSpPr>
            <p:nvPr/>
          </p:nvSpPr>
          <p:spPr bwMode="auto">
            <a:xfrm flipH="1">
              <a:off x="4272" y="2880"/>
              <a:ext cx="432" cy="4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26658" name="Line 52"/>
            <p:cNvSpPr>
              <a:spLocks noChangeShapeType="1"/>
            </p:cNvSpPr>
            <p:nvPr/>
          </p:nvSpPr>
          <p:spPr bwMode="auto">
            <a:xfrm flipH="1" flipV="1">
              <a:off x="4272" y="3024"/>
              <a:ext cx="336" cy="14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26659" name="Line 53"/>
            <p:cNvSpPr>
              <a:spLocks noChangeShapeType="1"/>
            </p:cNvSpPr>
            <p:nvPr/>
          </p:nvSpPr>
          <p:spPr bwMode="auto">
            <a:xfrm flipH="1" flipV="1">
              <a:off x="4224" y="3120"/>
              <a:ext cx="336" cy="43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26660" name="Line 54"/>
            <p:cNvSpPr>
              <a:spLocks noChangeShapeType="1"/>
            </p:cNvSpPr>
            <p:nvPr/>
          </p:nvSpPr>
          <p:spPr bwMode="auto">
            <a:xfrm flipV="1">
              <a:off x="4128" y="3168"/>
              <a:ext cx="0" cy="33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26661" name="Line 55"/>
            <p:cNvSpPr>
              <a:spLocks noChangeShapeType="1"/>
            </p:cNvSpPr>
            <p:nvPr/>
          </p:nvSpPr>
          <p:spPr bwMode="auto">
            <a:xfrm flipV="1">
              <a:off x="3696" y="3120"/>
              <a:ext cx="384" cy="2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26662" name="Line 56"/>
            <p:cNvSpPr>
              <a:spLocks noChangeShapeType="1"/>
            </p:cNvSpPr>
            <p:nvPr/>
          </p:nvSpPr>
          <p:spPr bwMode="auto">
            <a:xfrm>
              <a:off x="3792" y="2976"/>
              <a:ext cx="288" cy="4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26663" name="Line 57"/>
            <p:cNvSpPr>
              <a:spLocks noChangeShapeType="1"/>
            </p:cNvSpPr>
            <p:nvPr/>
          </p:nvSpPr>
          <p:spPr bwMode="auto">
            <a:xfrm>
              <a:off x="3840" y="2592"/>
              <a:ext cx="240" cy="2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26664" name="Line 58"/>
            <p:cNvSpPr>
              <a:spLocks noChangeShapeType="1"/>
            </p:cNvSpPr>
            <p:nvPr/>
          </p:nvSpPr>
          <p:spPr bwMode="auto">
            <a:xfrm flipH="1">
              <a:off x="4224" y="2688"/>
              <a:ext cx="96" cy="19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grpSp>
      <p:pic>
        <p:nvPicPr>
          <p:cNvPr id="26646" name="Object 1"/>
          <p:cNvPicPr>
            <a:picLocks noChangeArrowheads="1"/>
          </p:cNvPicPr>
          <p:nvPr/>
        </p:nvPicPr>
        <p:blipFill>
          <a:blip r:embed="rId6" cstate="print">
            <a:extLst>
              <a:ext uri="{28A0092B-C50C-407E-A947-70E740481C1C}">
                <a14:useLocalDpi xmlns:a14="http://schemas.microsoft.com/office/drawing/2010/main" val="0"/>
              </a:ext>
            </a:extLst>
          </a:blip>
          <a:srcRect l="-1353" t="-5792" b="-1730"/>
          <a:stretch>
            <a:fillRect/>
          </a:stretch>
        </p:blipFill>
        <p:spPr bwMode="auto">
          <a:xfrm>
            <a:off x="317500" y="3489852"/>
            <a:ext cx="8496300" cy="1550194"/>
          </a:xfrm>
          <a:prstGeom prst="rect">
            <a:avLst/>
          </a:prstGeom>
          <a:noFill/>
          <a:ln>
            <a:noFill/>
          </a:ln>
        </p:spPr>
      </p:pic>
      <p:sp>
        <p:nvSpPr>
          <p:cNvPr id="26647" name="Oval 71"/>
          <p:cNvSpPr>
            <a:spLocks noChangeArrowheads="1"/>
          </p:cNvSpPr>
          <p:nvPr/>
        </p:nvSpPr>
        <p:spPr bwMode="auto">
          <a:xfrm>
            <a:off x="1963738" y="2378869"/>
            <a:ext cx="304800" cy="228600"/>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6648" name="Oval 72"/>
          <p:cNvSpPr>
            <a:spLocks noChangeArrowheads="1"/>
          </p:cNvSpPr>
          <p:nvPr/>
        </p:nvSpPr>
        <p:spPr bwMode="auto">
          <a:xfrm>
            <a:off x="552450" y="2378869"/>
            <a:ext cx="304800" cy="22860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b="1" i="1"/>
          </a:p>
        </p:txBody>
      </p:sp>
      <p:sp>
        <p:nvSpPr>
          <p:cNvPr id="26649" name="Text Box 73"/>
          <p:cNvSpPr txBox="1">
            <a:spLocks noChangeArrowheads="1"/>
          </p:cNvSpPr>
          <p:nvPr/>
        </p:nvSpPr>
        <p:spPr bwMode="auto">
          <a:xfrm>
            <a:off x="828676" y="2301478"/>
            <a:ext cx="409759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2800"/>
              <a:t>= </a:t>
            </a:r>
            <a:r>
              <a:rPr lang="en-GB" altLang="hu-HU" sz="2800"/>
              <a:t>1/</a:t>
            </a:r>
            <a:r>
              <a:rPr lang="en-GB" altLang="hu-HU" sz="2800" i="1"/>
              <a:t>v</a:t>
            </a:r>
            <a:r>
              <a:rPr lang="en-GB" altLang="hu-HU" sz="2800" baseline="30000"/>
              <a:t>2</a:t>
            </a:r>
            <a:r>
              <a:rPr lang="en-GB" altLang="hu-HU" sz="2800">
                <a:sym typeface="Symbol" pitchFamily="18" charset="2"/>
              </a:rPr>
              <a:t></a:t>
            </a:r>
            <a:r>
              <a:rPr lang="hu-HU" altLang="hu-HU" sz="2800">
                <a:sym typeface="Symbol" pitchFamily="18" charset="2"/>
              </a:rPr>
              <a:t> </a:t>
            </a:r>
            <a:r>
              <a:rPr lang="en-GB" altLang="hu-HU" sz="2800">
                <a:sym typeface="Symbol" pitchFamily="18" charset="2"/>
              </a:rPr>
              <a:t>   </a:t>
            </a:r>
            <a:r>
              <a:rPr lang="hu-HU" altLang="hu-HU" sz="2800">
                <a:sym typeface="Symbol" pitchFamily="18" charset="2"/>
              </a:rPr>
              <a:t>+</a:t>
            </a:r>
            <a:r>
              <a:rPr lang="en-GB" altLang="hu-HU" sz="2800"/>
              <a:t>2/</a:t>
            </a:r>
            <a:r>
              <a:rPr lang="en-GB" altLang="hu-HU" sz="2800" i="1"/>
              <a:t>v</a:t>
            </a:r>
            <a:r>
              <a:rPr lang="en-GB" altLang="hu-HU" sz="2800" baseline="30000"/>
              <a:t>2</a:t>
            </a:r>
            <a:r>
              <a:rPr lang="en-GB" altLang="hu-HU" sz="2800">
                <a:sym typeface="Symbol" pitchFamily="18" charset="2"/>
              </a:rPr>
              <a:t>    </a:t>
            </a:r>
            <a:r>
              <a:rPr lang="hu-HU" altLang="hu-HU" sz="2800">
                <a:sym typeface="Symbol" pitchFamily="18" charset="2"/>
              </a:rPr>
              <a:t>+</a:t>
            </a:r>
            <a:r>
              <a:rPr lang="en-GB" altLang="hu-HU" sz="2800"/>
              <a:t>(</a:t>
            </a:r>
            <a:r>
              <a:rPr lang="en-GB" altLang="hu-HU" sz="2800" i="1"/>
              <a:t>v</a:t>
            </a:r>
            <a:r>
              <a:rPr lang="en-GB" altLang="hu-HU" sz="2800"/>
              <a:t>-3)/</a:t>
            </a:r>
            <a:r>
              <a:rPr lang="en-GB" altLang="hu-HU" sz="2800" i="1"/>
              <a:t>v</a:t>
            </a:r>
            <a:endParaRPr lang="hu-HU" altLang="hu-HU" sz="2800">
              <a:sym typeface="Symbol" pitchFamily="18" charset="2"/>
            </a:endParaRPr>
          </a:p>
          <a:p>
            <a:pPr algn="l"/>
            <a:endParaRPr lang="hu-HU" altLang="hu-HU" sz="2800">
              <a:sym typeface="Symbol" pitchFamily="18" charset="2"/>
            </a:endParaRPr>
          </a:p>
        </p:txBody>
      </p:sp>
      <p:sp>
        <p:nvSpPr>
          <p:cNvPr id="26650" name="Oval 74"/>
          <p:cNvSpPr>
            <a:spLocks noChangeArrowheads="1"/>
          </p:cNvSpPr>
          <p:nvPr/>
        </p:nvSpPr>
        <p:spPr bwMode="auto">
          <a:xfrm>
            <a:off x="3330575" y="2396729"/>
            <a:ext cx="304800" cy="228600"/>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b="1" i="1"/>
              <a:t>i</a:t>
            </a:r>
          </a:p>
        </p:txBody>
      </p:sp>
      <p:sp>
        <p:nvSpPr>
          <p:cNvPr id="26651" name="Oval 75"/>
          <p:cNvSpPr>
            <a:spLocks noChangeArrowheads="1"/>
          </p:cNvSpPr>
          <p:nvPr/>
        </p:nvSpPr>
        <p:spPr bwMode="auto">
          <a:xfrm>
            <a:off x="4859338" y="2409825"/>
            <a:ext cx="304800" cy="22860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6652" name="Text Box 76"/>
          <p:cNvSpPr txBox="1">
            <a:spLocks noChangeArrowheads="1"/>
          </p:cNvSpPr>
          <p:nvPr/>
        </p:nvSpPr>
        <p:spPr bwMode="auto">
          <a:xfrm>
            <a:off x="849314" y="2680097"/>
            <a:ext cx="23471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2800"/>
              <a:t>= </a:t>
            </a:r>
            <a:r>
              <a:rPr lang="en-GB" altLang="hu-HU" sz="2800"/>
              <a:t>1/4</a:t>
            </a:r>
            <a:r>
              <a:rPr lang="en-GB" altLang="hu-HU" sz="2800">
                <a:sym typeface="Symbol" pitchFamily="18" charset="2"/>
              </a:rPr>
              <a:t></a:t>
            </a:r>
            <a:r>
              <a:rPr lang="hu-HU" altLang="hu-HU" sz="2800">
                <a:sym typeface="Symbol" pitchFamily="18" charset="2"/>
              </a:rPr>
              <a:t> </a:t>
            </a:r>
            <a:r>
              <a:rPr lang="en-GB" altLang="hu-HU" sz="2800">
                <a:sym typeface="Symbol" pitchFamily="18" charset="2"/>
              </a:rPr>
              <a:t>    </a:t>
            </a:r>
            <a:r>
              <a:rPr lang="hu-HU" altLang="hu-HU" sz="2800">
                <a:sym typeface="Symbol" pitchFamily="18" charset="2"/>
              </a:rPr>
              <a:t>+ </a:t>
            </a:r>
            <a:r>
              <a:rPr lang="en-GB" altLang="hu-HU" sz="2800"/>
              <a:t>1/2</a:t>
            </a:r>
            <a:endParaRPr lang="hu-HU" altLang="hu-HU" sz="2800">
              <a:sym typeface="Symbol" pitchFamily="18" charset="2"/>
            </a:endParaRPr>
          </a:p>
        </p:txBody>
      </p:sp>
      <p:sp>
        <p:nvSpPr>
          <p:cNvPr id="26653" name="Oval 77"/>
          <p:cNvSpPr>
            <a:spLocks noChangeArrowheads="1"/>
          </p:cNvSpPr>
          <p:nvPr/>
        </p:nvSpPr>
        <p:spPr bwMode="auto">
          <a:xfrm>
            <a:off x="539750" y="2787253"/>
            <a:ext cx="304800" cy="228600"/>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6654" name="Oval 78"/>
          <p:cNvSpPr>
            <a:spLocks noChangeArrowheads="1"/>
          </p:cNvSpPr>
          <p:nvPr/>
        </p:nvSpPr>
        <p:spPr bwMode="auto">
          <a:xfrm>
            <a:off x="1963738" y="2775347"/>
            <a:ext cx="304800" cy="228600"/>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6655" name="Oval 79"/>
          <p:cNvSpPr>
            <a:spLocks noChangeArrowheads="1"/>
          </p:cNvSpPr>
          <p:nvPr/>
        </p:nvSpPr>
        <p:spPr bwMode="auto">
          <a:xfrm>
            <a:off x="3114675" y="2775347"/>
            <a:ext cx="304800" cy="228600"/>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b="1" i="1"/>
              <a:t>i</a:t>
            </a:r>
          </a:p>
        </p:txBody>
      </p:sp>
      <p:sp>
        <p:nvSpPr>
          <p:cNvPr id="222250" name="Oval 42"/>
          <p:cNvSpPr>
            <a:spLocks noChangeArrowheads="1"/>
          </p:cNvSpPr>
          <p:nvPr/>
        </p:nvSpPr>
        <p:spPr bwMode="auto">
          <a:xfrm>
            <a:off x="7164388" y="2625329"/>
            <a:ext cx="228600" cy="171450"/>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Tree>
    <p:custDataLst>
      <p:tags r:id="rId1"/>
    </p:custData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3"/>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222250"/>
                                        </p:tgtEl>
                                        <p:attrNameLst>
                                          <p:attrName>style.visibility</p:attrName>
                                        </p:attrNameLst>
                                      </p:cBhvr>
                                      <p:to>
                                        <p:strVal val="visible"/>
                                      </p:to>
                                    </p:set>
                                  </p:childTnLst>
                                </p:cTn>
                              </p:par>
                            </p:childTnLst>
                          </p:cTn>
                        </p:par>
                        <p:par>
                          <p:cTn id="13" fill="hold" nodeType="afterGroup">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222251"/>
                                        </p:tgtEl>
                                        <p:attrNameLst>
                                          <p:attrName>style.visibility</p:attrName>
                                        </p:attrNameLst>
                                      </p:cBhvr>
                                      <p:to>
                                        <p:strVal val="visible"/>
                                      </p:to>
                                    </p:set>
                                  </p:childTnLst>
                                </p:cTn>
                              </p:par>
                            </p:childTnLst>
                          </p:cTn>
                        </p:par>
                        <p:par>
                          <p:cTn id="16" fill="hold" nodeType="afterGroup">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222234"/>
                                        </p:tgtEl>
                                        <p:attrNameLst>
                                          <p:attrName>style.visibility</p:attrName>
                                        </p:attrNameLst>
                                      </p:cBhvr>
                                      <p:to>
                                        <p:strVal val="visible"/>
                                      </p:to>
                                    </p:set>
                                  </p:childTnLst>
                                </p:cTn>
                              </p:par>
                            </p:childTnLst>
                          </p:cTn>
                        </p:par>
                        <p:par>
                          <p:cTn id="19" fill="hold" nodeType="afterGroup">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222249"/>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6" fill="hold" nodeType="clickPar">
                      <p:stCondLst>
                        <p:cond delay="indefinite"/>
                      </p:stCondLst>
                      <p:childTnLst>
                        <p:par>
                          <p:cTn id="27" fill="hold" nodeType="withGroup">
                            <p:stCondLst>
                              <p:cond delay="0"/>
                            </p:stCondLst>
                            <p:childTnLst>
                              <p:par>
                                <p:cTn id="28" presetID="0" presetClass="path" presetSubtype="0" accel="50000" decel="50000" fill="hold" grpId="0" nodeType="clickEffect">
                                  <p:stCondLst>
                                    <p:cond delay="0"/>
                                  </p:stCondLst>
                                  <p:childTnLst>
                                    <p:animMotion origin="layout" path="M -0.00069 -0.00023 L 0.02292 0.03125 " pathEditMode="relative" ptsTypes="AA">
                                      <p:cBhvr>
                                        <p:cTn id="29" dur="2000" fill="hold"/>
                                        <p:tgtEl>
                                          <p:spTgt spid="222212"/>
                                        </p:tgtEl>
                                        <p:attrNameLst>
                                          <p:attrName>ppt_x</p:attrName>
                                          <p:attrName>ppt_y</p:attrName>
                                        </p:attrNameLst>
                                      </p:cBhvr>
                                    </p:animMotion>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2224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22246"/>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0" presetClass="path" presetSubtype="0" accel="50000" decel="50000" fill="hold" grpId="1" nodeType="clickEffect">
                                  <p:stCondLst>
                                    <p:cond delay="0"/>
                                  </p:stCondLst>
                                  <p:childTnLst>
                                    <p:animMotion origin="layout" path="M -5E-6 1.85185E-6 L -0.03143 0.02106 " pathEditMode="relative" ptsTypes="AA">
                                      <p:cBhvr>
                                        <p:cTn id="39" dur="2000" fill="hold"/>
                                        <p:tgtEl>
                                          <p:spTgt spid="22223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46" grpId="0" animBg="1"/>
      <p:bldP spid="222242" grpId="0" animBg="1"/>
      <p:bldP spid="222212" grpId="0" animBg="1"/>
      <p:bldP spid="222234" grpId="0" animBg="1"/>
      <p:bldP spid="222234" grpId="1" animBg="1"/>
      <p:bldP spid="222249" grpId="0" animBg="1"/>
      <p:bldP spid="222251" grpId="0" animBg="1"/>
      <p:bldP spid="222250"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1" name="Picture 3075" descr="POLIGON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371600"/>
            <a:ext cx="7581900" cy="3579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ím 1"/>
          <p:cNvSpPr>
            <a:spLocks noGrp="1"/>
          </p:cNvSpPr>
          <p:nvPr>
            <p:ph type="title"/>
          </p:nvPr>
        </p:nvSpPr>
        <p:spPr/>
        <p:txBody>
          <a:bodyPr/>
          <a:lstStyle/>
          <a:p>
            <a:r>
              <a:rPr lang="hu-HU" dirty="0" smtClean="0">
                <a:solidFill>
                  <a:srgbClr val="FF0000"/>
                </a:solidFill>
              </a:rPr>
              <a:t>Durva poligon modell</a:t>
            </a:r>
            <a:endParaRPr lang="hu-HU" dirty="0">
              <a:solidFill>
                <a:srgbClr val="FF0000"/>
              </a:solidFill>
            </a:endParaRPr>
          </a:p>
        </p:txBody>
      </p:sp>
    </p:spTree>
  </p:cSld>
  <p:clrMapOvr>
    <a:masterClrMapping/>
  </p:clrMapOvr>
  <p:transition>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5" name="Picture 3075" descr="POLIGON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1" y="1371600"/>
            <a:ext cx="7572375" cy="3579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ím 1"/>
          <p:cNvSpPr>
            <a:spLocks noGrp="1"/>
          </p:cNvSpPr>
          <p:nvPr>
            <p:ph type="title"/>
          </p:nvPr>
        </p:nvSpPr>
        <p:spPr/>
        <p:txBody>
          <a:bodyPr/>
          <a:lstStyle/>
          <a:p>
            <a:r>
              <a:rPr lang="hu-HU" dirty="0" err="1" smtClean="0">
                <a:solidFill>
                  <a:srgbClr val="FF0000"/>
                </a:solidFill>
              </a:rPr>
              <a:t>Subdivision</a:t>
            </a:r>
            <a:r>
              <a:rPr lang="hu-HU" dirty="0" smtClean="0">
                <a:solidFill>
                  <a:srgbClr val="FF0000"/>
                </a:solidFill>
              </a:rPr>
              <a:t> 1</a:t>
            </a:r>
            <a:endParaRPr lang="hu-HU" dirty="0">
              <a:solidFill>
                <a:srgbClr val="FF0000"/>
              </a:solidFill>
            </a:endParaRPr>
          </a:p>
        </p:txBody>
      </p:sp>
    </p:spTree>
  </p:cSld>
  <p:clrMapOvr>
    <a:masterClrMapping/>
  </p:clrMapOvr>
  <p:transition>
    <p:zo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9" name="Picture 1027" descr="POLIGON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314451"/>
            <a:ext cx="7581900" cy="3593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ím 1"/>
          <p:cNvSpPr>
            <a:spLocks noGrp="1"/>
          </p:cNvSpPr>
          <p:nvPr>
            <p:ph type="title"/>
          </p:nvPr>
        </p:nvSpPr>
        <p:spPr/>
        <p:txBody>
          <a:bodyPr/>
          <a:lstStyle/>
          <a:p>
            <a:r>
              <a:rPr lang="hu-HU" dirty="0" err="1" smtClean="0">
                <a:solidFill>
                  <a:srgbClr val="FF0000"/>
                </a:solidFill>
              </a:rPr>
              <a:t>Subdivision</a:t>
            </a:r>
            <a:r>
              <a:rPr lang="hu-HU" dirty="0" smtClean="0">
                <a:solidFill>
                  <a:srgbClr val="FF0000"/>
                </a:solidFill>
              </a:rPr>
              <a:t> 2</a:t>
            </a:r>
            <a:endParaRPr lang="hu-HU" dirty="0">
              <a:solidFill>
                <a:srgbClr val="FF0000"/>
              </a:solidFill>
            </a:endParaRPr>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solidFill>
                  <a:srgbClr val="FF0000"/>
                </a:solidFill>
              </a:rPr>
              <a:t>Görbék (1D): Explicit egyenlet</a:t>
            </a:r>
            <a:endParaRPr lang="en-US" dirty="0">
              <a:solidFill>
                <a:srgbClr val="FF0000"/>
              </a:solidFill>
            </a:endParaRPr>
          </a:p>
        </p:txBody>
      </p:sp>
      <mc:AlternateContent xmlns:mc="http://schemas.openxmlformats.org/markup-compatibility/2006" xmlns:a14="http://schemas.microsoft.com/office/drawing/2010/main">
        <mc:Choice Requires="a14">
          <p:sp>
            <p:nvSpPr>
              <p:cNvPr id="4" name="Téglalap 3"/>
              <p:cNvSpPr/>
              <p:nvPr/>
            </p:nvSpPr>
            <p:spPr>
              <a:xfrm>
                <a:off x="386424" y="3521416"/>
                <a:ext cx="2664296" cy="1138773"/>
              </a:xfrm>
              <a:prstGeom prst="rect">
                <a:avLst/>
              </a:prstGeom>
            </p:spPr>
            <p:txBody>
              <a:bodyPr wrap="square">
                <a:spAutoFit/>
              </a:bodyPr>
              <a:lstStyle/>
              <a:p>
                <a:pPr marL="0" lvl="2" algn="l"/>
                <a:r>
                  <a:rPr lang="en-US" altLang="hu-HU" sz="3200" u="sng" dirty="0" smtClean="0">
                    <a:latin typeface="+mn-lt"/>
                    <a:sym typeface="Symbol" pitchFamily="18" charset="2"/>
                  </a:rPr>
                  <a:t>2D </a:t>
                </a:r>
                <a:r>
                  <a:rPr lang="hu-HU" altLang="hu-HU" sz="3200" u="sng" dirty="0">
                    <a:latin typeface="+mn-lt"/>
                    <a:sym typeface="Symbol" pitchFamily="18" charset="2"/>
                  </a:rPr>
                  <a:t>egyenes</a:t>
                </a:r>
                <a:r>
                  <a:rPr lang="en-US" altLang="hu-HU" sz="3200" u="sng" dirty="0">
                    <a:latin typeface="+mn-lt"/>
                    <a:sym typeface="Symbol" pitchFamily="18" charset="2"/>
                  </a:rPr>
                  <a:t>: </a:t>
                </a:r>
                <a:endParaRPr lang="hu-HU" altLang="hu-HU" sz="3600" i="1" dirty="0" smtClean="0">
                  <a:latin typeface="+mn-lt"/>
                  <a:cs typeface="Times New Roman" panose="02020603050405020304" pitchFamily="18" charset="0"/>
                  <a:sym typeface="Symbol" pitchFamily="18" charset="2"/>
                </a:endParaRPr>
              </a:p>
              <a:p>
                <a:pPr marL="0" lvl="2" algn="l"/>
                <a14:m>
                  <m:oMathPara xmlns:m="http://schemas.openxmlformats.org/officeDocument/2006/math">
                    <m:oMathParaPr>
                      <m:jc m:val="centerGroup"/>
                    </m:oMathParaPr>
                    <m:oMath xmlns:m="http://schemas.openxmlformats.org/officeDocument/2006/math">
                      <m:r>
                        <a:rPr lang="hu-HU" altLang="hu-HU" sz="3600" b="0" i="1" smtClean="0">
                          <a:latin typeface="Cambria Math"/>
                          <a:cs typeface="Times New Roman" panose="02020603050405020304" pitchFamily="18" charset="0"/>
                          <a:sym typeface="Symbol" pitchFamily="18" charset="2"/>
                        </a:rPr>
                        <m:t>𝑦</m:t>
                      </m:r>
                      <m:r>
                        <a:rPr lang="en-US" altLang="hu-HU" sz="3600" b="0" i="1" smtClean="0">
                          <a:latin typeface="Cambria Math"/>
                          <a:cs typeface="Times New Roman" panose="02020603050405020304" pitchFamily="18" charset="0"/>
                          <a:sym typeface="Symbol" pitchFamily="18" charset="2"/>
                        </a:rPr>
                        <m:t>=</m:t>
                      </m:r>
                      <m:r>
                        <a:rPr lang="en-US" altLang="hu-HU" sz="3600" b="0" i="1" smtClean="0">
                          <a:latin typeface="Cambria Math"/>
                          <a:cs typeface="Times New Roman" panose="02020603050405020304" pitchFamily="18" charset="0"/>
                          <a:sym typeface="Symbol" pitchFamily="18" charset="2"/>
                        </a:rPr>
                        <m:t>𝑚𝑥</m:t>
                      </m:r>
                      <m:r>
                        <a:rPr lang="en-US" altLang="hu-HU" sz="3600" b="0" i="1" smtClean="0">
                          <a:latin typeface="Cambria Math"/>
                          <a:cs typeface="Times New Roman" panose="02020603050405020304" pitchFamily="18" charset="0"/>
                          <a:sym typeface="Symbol" pitchFamily="18" charset="2"/>
                        </a:rPr>
                        <m:t>+</m:t>
                      </m:r>
                      <m:r>
                        <a:rPr lang="en-US" altLang="hu-HU" sz="3600" b="0" i="1" smtClean="0">
                          <a:latin typeface="Cambria Math"/>
                          <a:cs typeface="Times New Roman" panose="02020603050405020304" pitchFamily="18" charset="0"/>
                          <a:sym typeface="Symbol" pitchFamily="18" charset="2"/>
                        </a:rPr>
                        <m:t>𝑏</m:t>
                      </m:r>
                    </m:oMath>
                  </m:oMathPara>
                </a14:m>
                <a:endParaRPr lang="en-US" altLang="hu-HU" sz="3600" i="1" dirty="0">
                  <a:cs typeface="Times New Roman" panose="02020603050405020304" pitchFamily="18" charset="0"/>
                  <a:sym typeface="Symbol" pitchFamily="18" charset="2"/>
                </a:endParaRPr>
              </a:p>
            </p:txBody>
          </p:sp>
        </mc:Choice>
        <mc:Fallback xmlns="">
          <p:sp>
            <p:nvSpPr>
              <p:cNvPr id="4" name="Téglalap 3"/>
              <p:cNvSpPr>
                <a:spLocks noRot="1" noChangeAspect="1" noMove="1" noResize="1" noEditPoints="1" noAdjustHandles="1" noChangeArrowheads="1" noChangeShapeType="1" noTextEdit="1"/>
              </p:cNvSpPr>
              <p:nvPr/>
            </p:nvSpPr>
            <p:spPr>
              <a:xfrm>
                <a:off x="386424" y="4695221"/>
                <a:ext cx="2664296" cy="1138773"/>
              </a:xfrm>
              <a:prstGeom prst="rect">
                <a:avLst/>
              </a:prstGeom>
              <a:blipFill rotWithShape="1">
                <a:blip r:embed="rId3"/>
                <a:stretch>
                  <a:fillRect l="-5721" t="-6952"/>
                </a:stretch>
              </a:blipFill>
            </p:spPr>
            <p:txBody>
              <a:bodyPr/>
              <a:lstStyle/>
              <a:p>
                <a:r>
                  <a:rPr lang="en-US">
                    <a:noFill/>
                  </a:rPr>
                  <a:t> </a:t>
                </a:r>
              </a:p>
            </p:txBody>
          </p:sp>
        </mc:Fallback>
      </mc:AlternateContent>
      <p:cxnSp>
        <p:nvCxnSpPr>
          <p:cNvPr id="5" name="Egyenes összekötő nyíllal 23"/>
          <p:cNvCxnSpPr>
            <a:cxnSpLocks noChangeShapeType="1"/>
          </p:cNvCxnSpPr>
          <p:nvPr/>
        </p:nvCxnSpPr>
        <p:spPr bwMode="auto">
          <a:xfrm>
            <a:off x="467718" y="3219822"/>
            <a:ext cx="2447925" cy="7144"/>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 name="Egyenes összekötő nyíllal 24"/>
          <p:cNvCxnSpPr>
            <a:cxnSpLocks noChangeShapeType="1"/>
          </p:cNvCxnSpPr>
          <p:nvPr/>
        </p:nvCxnSpPr>
        <p:spPr bwMode="auto">
          <a:xfrm flipV="1">
            <a:off x="467717" y="1535858"/>
            <a:ext cx="0" cy="1691108"/>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7" name="Szövegdoboz 33"/>
              <p:cNvSpPr txBox="1">
                <a:spLocks noChangeArrowheads="1"/>
              </p:cNvSpPr>
              <p:nvPr/>
            </p:nvSpPr>
            <p:spPr bwMode="auto">
              <a:xfrm>
                <a:off x="2695769" y="2730888"/>
                <a:ext cx="476091"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sz="2800" i="1" smtClean="0">
                          <a:latin typeface="Cambria Math"/>
                          <a:cs typeface="Times New Roman" panose="02020603050405020304" pitchFamily="18" charset="0"/>
                          <a:sym typeface="Symbol" pitchFamily="18" charset="2"/>
                        </a:rPr>
                        <m:t>𝑥</m:t>
                      </m:r>
                    </m:oMath>
                  </m:oMathPara>
                </a14:m>
                <a:endParaRPr lang="hu-HU" altLang="hu-HU" sz="2800" i="1" dirty="0"/>
              </a:p>
            </p:txBody>
          </p:sp>
        </mc:Choice>
        <mc:Fallback xmlns="">
          <p:sp>
            <p:nvSpPr>
              <p:cNvPr id="7" name="Szövegdoboz 33"/>
              <p:cNvSpPr txBox="1">
                <a:spLocks noRot="1" noChangeAspect="1" noMove="1" noResize="1" noEditPoints="1" noAdjustHandles="1" noChangeArrowheads="1" noChangeShapeType="1" noTextEdit="1"/>
              </p:cNvSpPr>
              <p:nvPr/>
            </p:nvSpPr>
            <p:spPr bwMode="auto">
              <a:xfrm>
                <a:off x="2695769" y="2730888"/>
                <a:ext cx="476091" cy="523220"/>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 name="Szövegdoboz 35"/>
              <p:cNvSpPr txBox="1">
                <a:spLocks noChangeArrowheads="1"/>
              </p:cNvSpPr>
              <p:nvPr/>
            </p:nvSpPr>
            <p:spPr bwMode="auto">
              <a:xfrm>
                <a:off x="480991" y="1362733"/>
                <a:ext cx="438389"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i="1">
                          <a:latin typeface="Cambria Math"/>
                          <a:cs typeface="Times New Roman" panose="02020603050405020304" pitchFamily="18" charset="0"/>
                          <a:sym typeface="Symbol" pitchFamily="18" charset="2"/>
                        </a:rPr>
                        <m:t>𝑦</m:t>
                      </m:r>
                    </m:oMath>
                  </m:oMathPara>
                </a14:m>
                <a:endParaRPr lang="hu-HU" altLang="hu-HU" i="1" dirty="0"/>
              </a:p>
            </p:txBody>
          </p:sp>
        </mc:Choice>
        <mc:Fallback xmlns="">
          <p:sp>
            <p:nvSpPr>
              <p:cNvPr id="8" name="Szövegdoboz 35"/>
              <p:cNvSpPr txBox="1">
                <a:spLocks noRot="1" noChangeAspect="1" noMove="1" noResize="1" noEditPoints="1" noAdjustHandles="1" noChangeArrowheads="1" noChangeShapeType="1" noTextEdit="1"/>
              </p:cNvSpPr>
              <p:nvPr/>
            </p:nvSpPr>
            <p:spPr bwMode="auto">
              <a:xfrm>
                <a:off x="480991" y="1816977"/>
                <a:ext cx="438390" cy="461665"/>
              </a:xfrm>
              <a:prstGeom prst="rect">
                <a:avLst/>
              </a:prstGeom>
              <a:blipFill rotWithShape="1">
                <a:blip r:embed="rId5"/>
                <a:stretch>
                  <a:fillRect l="-4167"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églalap 9"/>
              <p:cNvSpPr/>
              <p:nvPr/>
            </p:nvSpPr>
            <p:spPr>
              <a:xfrm>
                <a:off x="1021598" y="1399300"/>
                <a:ext cx="1894044" cy="584775"/>
              </a:xfrm>
              <a:prstGeom prst="rect">
                <a:avLst/>
              </a:prstGeom>
              <a:ln>
                <a:solidFill>
                  <a:schemeClr val="tx1"/>
                </a:solidFill>
              </a:ln>
            </p:spPr>
            <p:txBody>
              <a:bodyPr wrap="none">
                <a:spAutoFit/>
              </a:bodyPr>
              <a:lstStyle/>
              <a:p>
                <a:pPr marL="0" lvl="1" algn="l"/>
                <a14:m>
                  <m:oMathPara xmlns:m="http://schemas.openxmlformats.org/officeDocument/2006/math">
                    <m:oMathParaPr>
                      <m:jc m:val="centerGroup"/>
                    </m:oMathParaPr>
                    <m:oMath xmlns:m="http://schemas.openxmlformats.org/officeDocument/2006/math">
                      <m:r>
                        <a:rPr lang="en-US" altLang="hu-HU" sz="3200" b="0" i="1" smtClean="0">
                          <a:latin typeface="Cambria Math"/>
                          <a:cs typeface="Times New Roman" panose="02020603050405020304" pitchFamily="18" charset="0"/>
                          <a:sym typeface="Symbol" pitchFamily="18" charset="2"/>
                        </a:rPr>
                        <m:t>𝑦</m:t>
                      </m:r>
                      <m:r>
                        <a:rPr lang="en-US" altLang="hu-HU" sz="3200" b="0" i="1" smtClean="0">
                          <a:latin typeface="Cambria Math"/>
                          <a:cs typeface="Times New Roman" panose="02020603050405020304" pitchFamily="18" charset="0"/>
                          <a:sym typeface="Symbol" pitchFamily="18" charset="2"/>
                        </a:rPr>
                        <m:t>=</m:t>
                      </m:r>
                      <m:r>
                        <a:rPr lang="en-US" altLang="hu-HU" sz="3200" b="0" i="1" smtClean="0">
                          <a:latin typeface="Cambria Math"/>
                          <a:cs typeface="Times New Roman" panose="02020603050405020304" pitchFamily="18" charset="0"/>
                          <a:sym typeface="Symbol" pitchFamily="18" charset="2"/>
                        </a:rPr>
                        <m:t>𝐹</m:t>
                      </m:r>
                      <m:r>
                        <a:rPr lang="en-US" altLang="hu-HU" sz="3200" b="0" i="1" smtClean="0">
                          <a:latin typeface="Cambria Math"/>
                          <a:cs typeface="Times New Roman" panose="02020603050405020304" pitchFamily="18" charset="0"/>
                          <a:sym typeface="Symbol" pitchFamily="18" charset="2"/>
                        </a:rPr>
                        <m:t>(</m:t>
                      </m:r>
                      <m:r>
                        <a:rPr lang="en-US" altLang="hu-HU" sz="3200" b="0" i="1" smtClean="0">
                          <a:latin typeface="Cambria Math"/>
                          <a:cs typeface="Times New Roman" panose="02020603050405020304" pitchFamily="18" charset="0"/>
                          <a:sym typeface="Symbol" pitchFamily="18" charset="2"/>
                        </a:rPr>
                        <m:t>𝑥</m:t>
                      </m:r>
                      <m:r>
                        <a:rPr lang="en-US" altLang="hu-HU" sz="3200" b="0" i="1" smtClean="0">
                          <a:latin typeface="Cambria Math"/>
                          <a:cs typeface="Times New Roman" panose="02020603050405020304" pitchFamily="18" charset="0"/>
                          <a:sym typeface="Symbol" pitchFamily="18" charset="2"/>
                        </a:rPr>
                        <m:t>)</m:t>
                      </m:r>
                    </m:oMath>
                  </m:oMathPara>
                </a14:m>
                <a:endParaRPr lang="en-US" altLang="hu-HU" sz="3200" dirty="0">
                  <a:cs typeface="Times New Roman" panose="02020603050405020304" pitchFamily="18" charset="0"/>
                  <a:sym typeface="Symbol" pitchFamily="18" charset="2"/>
                </a:endParaRPr>
              </a:p>
            </p:txBody>
          </p:sp>
        </mc:Choice>
        <mc:Fallback xmlns="">
          <p:sp>
            <p:nvSpPr>
              <p:cNvPr id="10" name="Téglalap 9"/>
              <p:cNvSpPr>
                <a:spLocks noRot="1" noChangeAspect="1" noMove="1" noResize="1" noEditPoints="1" noAdjustHandles="1" noChangeArrowheads="1" noChangeShapeType="1" noTextEdit="1"/>
              </p:cNvSpPr>
              <p:nvPr/>
            </p:nvSpPr>
            <p:spPr>
              <a:xfrm>
                <a:off x="1021597" y="1865732"/>
                <a:ext cx="1894045" cy="584775"/>
              </a:xfrm>
              <a:prstGeom prst="rect">
                <a:avLst/>
              </a:prstGeom>
              <a:blipFill rotWithShape="1">
                <a:blip r:embed="rId6"/>
                <a:stretch>
                  <a:fillRect/>
                </a:stretch>
              </a:blipFill>
              <a:ln>
                <a:solidFill>
                  <a:schemeClr val="tx1"/>
                </a:solidFill>
              </a:ln>
            </p:spPr>
            <p:txBody>
              <a:bodyPr/>
              <a:lstStyle/>
              <a:p>
                <a:r>
                  <a:rPr lang="en-US">
                    <a:noFill/>
                  </a:rPr>
                  <a:t> </a:t>
                </a:r>
              </a:p>
            </p:txBody>
          </p:sp>
        </mc:Fallback>
      </mc:AlternateContent>
      <p:sp>
        <p:nvSpPr>
          <p:cNvPr id="11" name="Szabadkézi sokszög 10"/>
          <p:cNvSpPr/>
          <p:nvPr/>
        </p:nvSpPr>
        <p:spPr>
          <a:xfrm>
            <a:off x="273357" y="2059621"/>
            <a:ext cx="2770632" cy="747727"/>
          </a:xfrm>
          <a:custGeom>
            <a:avLst/>
            <a:gdLst>
              <a:gd name="connsiteX0" fmla="*/ 0 w 3035808"/>
              <a:gd name="connsiteY0" fmla="*/ 1261872 h 1274112"/>
              <a:gd name="connsiteX1" fmla="*/ 1161288 w 3035808"/>
              <a:gd name="connsiteY1" fmla="*/ 384048 h 1274112"/>
              <a:gd name="connsiteX2" fmla="*/ 2093976 w 3035808"/>
              <a:gd name="connsiteY2" fmla="*/ 1271016 h 1274112"/>
              <a:gd name="connsiteX3" fmla="*/ 3035808 w 3035808"/>
              <a:gd name="connsiteY3" fmla="*/ 0 h 1274112"/>
              <a:gd name="connsiteX0" fmla="*/ 0 w 2770632"/>
              <a:gd name="connsiteY0" fmla="*/ 987552 h 996969"/>
              <a:gd name="connsiteX1" fmla="*/ 1161288 w 2770632"/>
              <a:gd name="connsiteY1" fmla="*/ 109728 h 996969"/>
              <a:gd name="connsiteX2" fmla="*/ 2093976 w 2770632"/>
              <a:gd name="connsiteY2" fmla="*/ 996696 h 996969"/>
              <a:gd name="connsiteX3" fmla="*/ 2770632 w 2770632"/>
              <a:gd name="connsiteY3" fmla="*/ 0 h 996969"/>
            </a:gdLst>
            <a:ahLst/>
            <a:cxnLst>
              <a:cxn ang="0">
                <a:pos x="connsiteX0" y="connsiteY0"/>
              </a:cxn>
              <a:cxn ang="0">
                <a:pos x="connsiteX1" y="connsiteY1"/>
              </a:cxn>
              <a:cxn ang="0">
                <a:pos x="connsiteX2" y="connsiteY2"/>
              </a:cxn>
              <a:cxn ang="0">
                <a:pos x="connsiteX3" y="connsiteY3"/>
              </a:cxn>
            </a:cxnLst>
            <a:rect l="l" t="t" r="r" b="b"/>
            <a:pathLst>
              <a:path w="2770632" h="996969">
                <a:moveTo>
                  <a:pt x="0" y="987552"/>
                </a:moveTo>
                <a:cubicBezTo>
                  <a:pt x="406146" y="547878"/>
                  <a:pt x="812292" y="108204"/>
                  <a:pt x="1161288" y="109728"/>
                </a:cubicBezTo>
                <a:cubicBezTo>
                  <a:pt x="1510284" y="111252"/>
                  <a:pt x="1825752" y="1014984"/>
                  <a:pt x="2093976" y="996696"/>
                </a:cubicBezTo>
                <a:cubicBezTo>
                  <a:pt x="2362200" y="978408"/>
                  <a:pt x="2455926" y="603504"/>
                  <a:pt x="2770632"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Egyenes összekötő nyíllal 12"/>
          <p:cNvCxnSpPr>
            <a:endCxn id="14" idx="4"/>
          </p:cNvCxnSpPr>
          <p:nvPr/>
        </p:nvCxnSpPr>
        <p:spPr>
          <a:xfrm flipV="1">
            <a:off x="1751143" y="2381412"/>
            <a:ext cx="1" cy="8455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Ellipszis 13"/>
          <p:cNvSpPr/>
          <p:nvPr/>
        </p:nvSpPr>
        <p:spPr>
          <a:xfrm>
            <a:off x="1696282" y="2273399"/>
            <a:ext cx="109723"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Egyenes összekötő nyíllal 16"/>
          <p:cNvCxnSpPr/>
          <p:nvPr/>
        </p:nvCxnSpPr>
        <p:spPr>
          <a:xfrm flipH="1" flipV="1">
            <a:off x="467718" y="2345947"/>
            <a:ext cx="122396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Egyenes összekötő nyíllal 23"/>
          <p:cNvCxnSpPr>
            <a:cxnSpLocks noChangeShapeType="1"/>
          </p:cNvCxnSpPr>
          <p:nvPr/>
        </p:nvCxnSpPr>
        <p:spPr bwMode="auto">
          <a:xfrm>
            <a:off x="3889386" y="2844687"/>
            <a:ext cx="1368152" cy="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 name="Egyenes összekötő nyíllal 24"/>
          <p:cNvCxnSpPr>
            <a:cxnSpLocks noChangeShapeType="1"/>
          </p:cNvCxnSpPr>
          <p:nvPr/>
        </p:nvCxnSpPr>
        <p:spPr bwMode="auto">
          <a:xfrm flipV="1">
            <a:off x="3889386" y="1804283"/>
            <a:ext cx="0" cy="1040403"/>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21" name="Szövegdoboz 33"/>
              <p:cNvSpPr txBox="1">
                <a:spLocks noChangeArrowheads="1"/>
              </p:cNvSpPr>
              <p:nvPr/>
            </p:nvSpPr>
            <p:spPr bwMode="auto">
              <a:xfrm>
                <a:off x="4997471" y="2355726"/>
                <a:ext cx="476091"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sz="2800" i="1">
                          <a:latin typeface="Cambria Math"/>
                          <a:cs typeface="Times New Roman" panose="02020603050405020304" pitchFamily="18" charset="0"/>
                          <a:sym typeface="Symbol" pitchFamily="18" charset="2"/>
                        </a:rPr>
                        <m:t>𝑥</m:t>
                      </m:r>
                    </m:oMath>
                  </m:oMathPara>
                </a14:m>
                <a:endParaRPr lang="hu-HU" altLang="hu-HU" sz="2800" i="1" dirty="0"/>
              </a:p>
            </p:txBody>
          </p:sp>
        </mc:Choice>
        <mc:Fallback xmlns="">
          <p:sp>
            <p:nvSpPr>
              <p:cNvPr id="21" name="Szövegdoboz 33"/>
              <p:cNvSpPr txBox="1">
                <a:spLocks noRot="1" noChangeAspect="1" noMove="1" noResize="1" noEditPoints="1" noAdjustHandles="1" noChangeArrowheads="1" noChangeShapeType="1" noTextEdit="1"/>
              </p:cNvSpPr>
              <p:nvPr/>
            </p:nvSpPr>
            <p:spPr bwMode="auto">
              <a:xfrm>
                <a:off x="4997471" y="2355726"/>
                <a:ext cx="476091" cy="523220"/>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2" name="Szövegdoboz 35"/>
              <p:cNvSpPr txBox="1">
                <a:spLocks noChangeArrowheads="1"/>
              </p:cNvSpPr>
              <p:nvPr/>
            </p:nvSpPr>
            <p:spPr bwMode="auto">
              <a:xfrm>
                <a:off x="3670191" y="1419622"/>
                <a:ext cx="438389"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i="1">
                          <a:latin typeface="Cambria Math"/>
                          <a:cs typeface="Times New Roman" panose="02020603050405020304" pitchFamily="18" charset="0"/>
                          <a:sym typeface="Symbol" pitchFamily="18" charset="2"/>
                        </a:rPr>
                        <m:t>𝑦</m:t>
                      </m:r>
                    </m:oMath>
                  </m:oMathPara>
                </a14:m>
                <a:endParaRPr lang="hu-HU" altLang="hu-HU" i="1" dirty="0"/>
              </a:p>
            </p:txBody>
          </p:sp>
        </mc:Choice>
        <mc:Fallback xmlns="">
          <p:sp>
            <p:nvSpPr>
              <p:cNvPr id="22" name="Szövegdoboz 35"/>
              <p:cNvSpPr txBox="1">
                <a:spLocks noRot="1" noChangeAspect="1" noMove="1" noResize="1" noEditPoints="1" noAdjustHandles="1" noChangeArrowheads="1" noChangeShapeType="1" noTextEdit="1"/>
              </p:cNvSpPr>
              <p:nvPr/>
            </p:nvSpPr>
            <p:spPr bwMode="auto">
              <a:xfrm>
                <a:off x="3670191" y="1419622"/>
                <a:ext cx="438389" cy="461665"/>
              </a:xfrm>
              <a:prstGeom prst="rect">
                <a:avLst/>
              </a:prstGeom>
              <a:blipFill>
                <a:blip r:embed="rId8"/>
                <a:stretch>
                  <a:fillRect l="-4167"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cxnSp>
        <p:nvCxnSpPr>
          <p:cNvPr id="29" name="Egyenes összekötő 28"/>
          <p:cNvCxnSpPr/>
          <p:nvPr/>
        </p:nvCxnSpPr>
        <p:spPr>
          <a:xfrm>
            <a:off x="4753482" y="1804284"/>
            <a:ext cx="0" cy="13615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Egyenes összekötő nyíllal 23"/>
          <p:cNvCxnSpPr>
            <a:cxnSpLocks noChangeShapeType="1"/>
          </p:cNvCxnSpPr>
          <p:nvPr/>
        </p:nvCxnSpPr>
        <p:spPr bwMode="auto">
          <a:xfrm>
            <a:off x="5580112" y="2844686"/>
            <a:ext cx="1368152" cy="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6" name="Egyenes összekötő nyíllal 24"/>
          <p:cNvCxnSpPr>
            <a:cxnSpLocks noChangeShapeType="1"/>
          </p:cNvCxnSpPr>
          <p:nvPr/>
        </p:nvCxnSpPr>
        <p:spPr bwMode="auto">
          <a:xfrm flipV="1">
            <a:off x="5580112" y="1804283"/>
            <a:ext cx="0" cy="1040403"/>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7" name="Szövegdoboz 33"/>
              <p:cNvSpPr txBox="1">
                <a:spLocks noChangeArrowheads="1"/>
              </p:cNvSpPr>
              <p:nvPr/>
            </p:nvSpPr>
            <p:spPr bwMode="auto">
              <a:xfrm>
                <a:off x="6688197" y="2355726"/>
                <a:ext cx="476091"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sz="2800" i="1">
                          <a:latin typeface="Cambria Math"/>
                          <a:cs typeface="Times New Roman" panose="02020603050405020304" pitchFamily="18" charset="0"/>
                          <a:sym typeface="Symbol" pitchFamily="18" charset="2"/>
                        </a:rPr>
                        <m:t>𝑥</m:t>
                      </m:r>
                    </m:oMath>
                  </m:oMathPara>
                </a14:m>
                <a:endParaRPr lang="hu-HU" altLang="hu-HU" sz="2800" i="1" dirty="0"/>
              </a:p>
            </p:txBody>
          </p:sp>
        </mc:Choice>
        <mc:Fallback xmlns="">
          <p:sp>
            <p:nvSpPr>
              <p:cNvPr id="37" name="Szövegdoboz 33"/>
              <p:cNvSpPr txBox="1">
                <a:spLocks noRot="1" noChangeAspect="1" noMove="1" noResize="1" noEditPoints="1" noAdjustHandles="1" noChangeArrowheads="1" noChangeShapeType="1" noTextEdit="1"/>
              </p:cNvSpPr>
              <p:nvPr/>
            </p:nvSpPr>
            <p:spPr bwMode="auto">
              <a:xfrm>
                <a:off x="6688197" y="2355726"/>
                <a:ext cx="476091" cy="523220"/>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8" name="Szövegdoboz 35"/>
              <p:cNvSpPr txBox="1">
                <a:spLocks noChangeArrowheads="1"/>
              </p:cNvSpPr>
              <p:nvPr/>
            </p:nvSpPr>
            <p:spPr bwMode="auto">
              <a:xfrm>
                <a:off x="5360917" y="1419622"/>
                <a:ext cx="438389"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i="1">
                          <a:latin typeface="Cambria Math"/>
                          <a:cs typeface="Times New Roman" panose="02020603050405020304" pitchFamily="18" charset="0"/>
                          <a:sym typeface="Symbol" pitchFamily="18" charset="2"/>
                        </a:rPr>
                        <m:t>𝑦</m:t>
                      </m:r>
                    </m:oMath>
                  </m:oMathPara>
                </a14:m>
                <a:endParaRPr lang="hu-HU" altLang="hu-HU" i="1" dirty="0"/>
              </a:p>
            </p:txBody>
          </p:sp>
        </mc:Choice>
        <mc:Fallback xmlns="">
          <p:sp>
            <p:nvSpPr>
              <p:cNvPr id="38" name="Szövegdoboz 35"/>
              <p:cNvSpPr txBox="1">
                <a:spLocks noRot="1" noChangeAspect="1" noMove="1" noResize="1" noEditPoints="1" noAdjustHandles="1" noChangeArrowheads="1" noChangeShapeType="1" noTextEdit="1"/>
              </p:cNvSpPr>
              <p:nvPr/>
            </p:nvSpPr>
            <p:spPr bwMode="auto">
              <a:xfrm>
                <a:off x="5360917" y="1419622"/>
                <a:ext cx="438389" cy="461665"/>
              </a:xfrm>
              <a:prstGeom prst="rect">
                <a:avLst/>
              </a:prstGeom>
              <a:blipFill>
                <a:blip r:embed="rId10"/>
                <a:stretch>
                  <a:fillRect l="-4167"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sp>
        <p:nvSpPr>
          <p:cNvPr id="40" name="Ellipszis 39"/>
          <p:cNvSpPr/>
          <p:nvPr/>
        </p:nvSpPr>
        <p:spPr>
          <a:xfrm>
            <a:off x="6005583" y="1828035"/>
            <a:ext cx="773379" cy="7134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Egyenes összekötő nyíllal 40"/>
          <p:cNvCxnSpPr/>
          <p:nvPr/>
        </p:nvCxnSpPr>
        <p:spPr>
          <a:xfrm flipV="1">
            <a:off x="6588203" y="1874266"/>
            <a:ext cx="1" cy="9704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Egyenes összekötő nyíllal 23"/>
          <p:cNvCxnSpPr>
            <a:cxnSpLocks noChangeShapeType="1"/>
          </p:cNvCxnSpPr>
          <p:nvPr/>
        </p:nvCxnSpPr>
        <p:spPr bwMode="auto">
          <a:xfrm>
            <a:off x="7308304" y="2844688"/>
            <a:ext cx="1368152" cy="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5" name="Egyenes összekötő nyíllal 24"/>
          <p:cNvCxnSpPr>
            <a:cxnSpLocks noChangeShapeType="1"/>
          </p:cNvCxnSpPr>
          <p:nvPr/>
        </p:nvCxnSpPr>
        <p:spPr bwMode="auto">
          <a:xfrm flipV="1">
            <a:off x="7308304" y="1804284"/>
            <a:ext cx="0" cy="1040403"/>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46" name="Szövegdoboz 33"/>
              <p:cNvSpPr txBox="1">
                <a:spLocks noChangeArrowheads="1"/>
              </p:cNvSpPr>
              <p:nvPr/>
            </p:nvSpPr>
            <p:spPr bwMode="auto">
              <a:xfrm>
                <a:off x="8416389" y="2355727"/>
                <a:ext cx="476091"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sz="2800" i="1">
                          <a:latin typeface="Cambria Math"/>
                          <a:cs typeface="Times New Roman" panose="02020603050405020304" pitchFamily="18" charset="0"/>
                          <a:sym typeface="Symbol" pitchFamily="18" charset="2"/>
                        </a:rPr>
                        <m:t>𝑥</m:t>
                      </m:r>
                    </m:oMath>
                  </m:oMathPara>
                </a14:m>
                <a:endParaRPr lang="hu-HU" altLang="hu-HU" sz="2800" i="1" dirty="0"/>
              </a:p>
            </p:txBody>
          </p:sp>
        </mc:Choice>
        <mc:Fallback xmlns="">
          <p:sp>
            <p:nvSpPr>
              <p:cNvPr id="46" name="Szövegdoboz 33"/>
              <p:cNvSpPr txBox="1">
                <a:spLocks noRot="1" noChangeAspect="1" noMove="1" noResize="1" noEditPoints="1" noAdjustHandles="1" noChangeArrowheads="1" noChangeShapeType="1" noTextEdit="1"/>
              </p:cNvSpPr>
              <p:nvPr/>
            </p:nvSpPr>
            <p:spPr bwMode="auto">
              <a:xfrm>
                <a:off x="8416389" y="2355727"/>
                <a:ext cx="476091" cy="523220"/>
              </a:xfrm>
              <a:prstGeom prst="rect">
                <a:avLst/>
              </a:prstGeom>
              <a:blipFill>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7" name="Szövegdoboz 35"/>
              <p:cNvSpPr txBox="1">
                <a:spLocks noChangeArrowheads="1"/>
              </p:cNvSpPr>
              <p:nvPr/>
            </p:nvSpPr>
            <p:spPr bwMode="auto">
              <a:xfrm>
                <a:off x="7089109" y="1419624"/>
                <a:ext cx="438389"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i="1">
                          <a:latin typeface="Cambria Math"/>
                          <a:cs typeface="Times New Roman" panose="02020603050405020304" pitchFamily="18" charset="0"/>
                          <a:sym typeface="Symbol" pitchFamily="18" charset="2"/>
                        </a:rPr>
                        <m:t>𝑦</m:t>
                      </m:r>
                    </m:oMath>
                  </m:oMathPara>
                </a14:m>
                <a:endParaRPr lang="hu-HU" altLang="hu-HU" i="1" dirty="0"/>
              </a:p>
            </p:txBody>
          </p:sp>
        </mc:Choice>
        <mc:Fallback xmlns="">
          <p:sp>
            <p:nvSpPr>
              <p:cNvPr id="47" name="Szövegdoboz 35"/>
              <p:cNvSpPr txBox="1">
                <a:spLocks noRot="1" noChangeAspect="1" noMove="1" noResize="1" noEditPoints="1" noAdjustHandles="1" noChangeArrowheads="1" noChangeShapeType="1" noTextEdit="1"/>
              </p:cNvSpPr>
              <p:nvPr/>
            </p:nvSpPr>
            <p:spPr bwMode="auto">
              <a:xfrm>
                <a:off x="7089109" y="1419624"/>
                <a:ext cx="438389" cy="461665"/>
              </a:xfrm>
              <a:prstGeom prst="rect">
                <a:avLst/>
              </a:prstGeom>
              <a:blipFill>
                <a:blip r:embed="rId12"/>
                <a:stretch>
                  <a:fillRect l="-4167"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cxnSp>
        <p:nvCxnSpPr>
          <p:cNvPr id="49" name="Egyenes összekötő nyíllal 48"/>
          <p:cNvCxnSpPr/>
          <p:nvPr/>
        </p:nvCxnSpPr>
        <p:spPr>
          <a:xfrm flipV="1">
            <a:off x="8316394" y="1535857"/>
            <a:ext cx="0" cy="13088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Szabadkézi sokszög 49"/>
          <p:cNvSpPr/>
          <p:nvPr/>
        </p:nvSpPr>
        <p:spPr>
          <a:xfrm>
            <a:off x="7579519" y="1351026"/>
            <a:ext cx="1262788" cy="1172990"/>
          </a:xfrm>
          <a:custGeom>
            <a:avLst/>
            <a:gdLst>
              <a:gd name="connsiteX0" fmla="*/ 54046 w 1361700"/>
              <a:gd name="connsiteY0" fmla="*/ 1563624 h 1620816"/>
              <a:gd name="connsiteX1" fmla="*/ 154630 w 1361700"/>
              <a:gd name="connsiteY1" fmla="*/ 1563624 h 1620816"/>
              <a:gd name="connsiteX2" fmla="*/ 1361638 w 1361700"/>
              <a:gd name="connsiteY2" fmla="*/ 969264 h 1620816"/>
              <a:gd name="connsiteX3" fmla="*/ 99766 w 1361700"/>
              <a:gd name="connsiteY3" fmla="*/ 777240 h 1620816"/>
              <a:gd name="connsiteX4" fmla="*/ 1206190 w 1361700"/>
              <a:gd name="connsiteY4" fmla="*/ 0 h 1620816"/>
              <a:gd name="connsiteX0" fmla="*/ 74031 w 1335964"/>
              <a:gd name="connsiteY0" fmla="*/ 1097280 h 1564378"/>
              <a:gd name="connsiteX1" fmla="*/ 128895 w 1335964"/>
              <a:gd name="connsiteY1" fmla="*/ 1563624 h 1564378"/>
              <a:gd name="connsiteX2" fmla="*/ 1335903 w 1335964"/>
              <a:gd name="connsiteY2" fmla="*/ 969264 h 1564378"/>
              <a:gd name="connsiteX3" fmla="*/ 74031 w 1335964"/>
              <a:gd name="connsiteY3" fmla="*/ 777240 h 1564378"/>
              <a:gd name="connsiteX4" fmla="*/ 1180455 w 1335964"/>
              <a:gd name="connsiteY4" fmla="*/ 0 h 1564378"/>
              <a:gd name="connsiteX0" fmla="*/ 293465 w 1262788"/>
              <a:gd name="connsiteY0" fmla="*/ 1060704 h 1563987"/>
              <a:gd name="connsiteX1" fmla="*/ 55721 w 1262788"/>
              <a:gd name="connsiteY1" fmla="*/ 1563624 h 1563987"/>
              <a:gd name="connsiteX2" fmla="*/ 1262729 w 1262788"/>
              <a:gd name="connsiteY2" fmla="*/ 969264 h 1563987"/>
              <a:gd name="connsiteX3" fmla="*/ 857 w 1262788"/>
              <a:gd name="connsiteY3" fmla="*/ 777240 h 1563987"/>
              <a:gd name="connsiteX4" fmla="*/ 1107281 w 1262788"/>
              <a:gd name="connsiteY4" fmla="*/ 0 h 1563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788" h="1563987">
                <a:moveTo>
                  <a:pt x="293465" y="1060704"/>
                </a:moveTo>
                <a:cubicBezTo>
                  <a:pt x="234791" y="1110234"/>
                  <a:pt x="-105823" y="1578864"/>
                  <a:pt x="55721" y="1563624"/>
                </a:cubicBezTo>
                <a:cubicBezTo>
                  <a:pt x="217265" y="1548384"/>
                  <a:pt x="1271873" y="1100328"/>
                  <a:pt x="1262729" y="969264"/>
                </a:cubicBezTo>
                <a:cubicBezTo>
                  <a:pt x="1253585" y="838200"/>
                  <a:pt x="26765" y="938784"/>
                  <a:pt x="857" y="777240"/>
                </a:cubicBezTo>
                <a:cubicBezTo>
                  <a:pt x="-25051" y="615696"/>
                  <a:pt x="541115" y="307848"/>
                  <a:pt x="110728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Ellipszis 51"/>
          <p:cNvSpPr/>
          <p:nvPr/>
        </p:nvSpPr>
        <p:spPr>
          <a:xfrm>
            <a:off x="6533341" y="2433484"/>
            <a:ext cx="109723"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Ellipszis 52"/>
          <p:cNvSpPr/>
          <p:nvPr/>
        </p:nvSpPr>
        <p:spPr>
          <a:xfrm>
            <a:off x="6533340" y="1804283"/>
            <a:ext cx="109723"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Ellipszis 53"/>
          <p:cNvSpPr/>
          <p:nvPr/>
        </p:nvSpPr>
        <p:spPr>
          <a:xfrm>
            <a:off x="8261533" y="1437626"/>
            <a:ext cx="109723"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Ellipszis 54"/>
          <p:cNvSpPr/>
          <p:nvPr/>
        </p:nvSpPr>
        <p:spPr>
          <a:xfrm>
            <a:off x="8246130" y="1951609"/>
            <a:ext cx="109723"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Ellipszis 55"/>
          <p:cNvSpPr/>
          <p:nvPr/>
        </p:nvSpPr>
        <p:spPr>
          <a:xfrm>
            <a:off x="8244409" y="2301720"/>
            <a:ext cx="109723"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7" name="Téglalap 56"/>
              <p:cNvSpPr/>
              <p:nvPr/>
            </p:nvSpPr>
            <p:spPr>
              <a:xfrm>
                <a:off x="3732183" y="3640666"/>
                <a:ext cx="4957811" cy="1015663"/>
              </a:xfrm>
              <a:prstGeom prst="rect">
                <a:avLst/>
              </a:prstGeom>
            </p:spPr>
            <p:txBody>
              <a:bodyPr wrap="square">
                <a:spAutoFit/>
              </a:bodyPr>
              <a:lstStyle/>
              <a:p>
                <a:pPr marL="0" lvl="2" algn="l"/>
                <a:r>
                  <a:rPr lang="hu-HU" altLang="hu-HU" sz="3200" u="sng" dirty="0" smtClean="0">
                    <a:latin typeface="+mn-lt"/>
                    <a:sym typeface="Symbol" pitchFamily="18" charset="2"/>
                  </a:rPr>
                  <a:t>Nem jó: </a:t>
                </a:r>
              </a:p>
              <a:p>
                <a:pPr marL="0" lvl="2" algn="l"/>
                <a:r>
                  <a:rPr lang="hu-HU" altLang="hu-HU" sz="2800" dirty="0" smtClean="0">
                    <a:latin typeface="+mn-lt"/>
                    <a:sym typeface="Symbol" pitchFamily="18" charset="2"/>
                  </a:rPr>
                  <a:t>Egy</a:t>
                </a:r>
                <a:r>
                  <a:rPr lang="en-US" altLang="hu-HU" sz="2800" dirty="0" smtClean="0">
                    <a:latin typeface="+mn-lt"/>
                    <a:sym typeface="Symbol" pitchFamily="18" charset="2"/>
                  </a:rPr>
                  <a:t> </a:t>
                </a:r>
                <a14:m>
                  <m:oMath xmlns:m="http://schemas.openxmlformats.org/officeDocument/2006/math">
                    <m:r>
                      <a:rPr lang="en-US" altLang="hu-HU" sz="2800" i="1">
                        <a:latin typeface="Cambria Math"/>
                        <a:cs typeface="Times New Roman" panose="02020603050405020304" pitchFamily="18" charset="0"/>
                        <a:sym typeface="Symbol" pitchFamily="18" charset="2"/>
                      </a:rPr>
                      <m:t>𝑥</m:t>
                    </m:r>
                  </m:oMath>
                </a14:m>
                <a:r>
                  <a:rPr lang="hu-HU" altLang="hu-HU" sz="2800" dirty="0" smtClean="0">
                    <a:latin typeface="+mn-lt"/>
                    <a:sym typeface="Symbol" pitchFamily="18" charset="2"/>
                  </a:rPr>
                  <a:t>-hez nem pontosan egy</a:t>
                </a:r>
                <a:r>
                  <a:rPr lang="en-US" altLang="hu-HU" sz="2800" dirty="0" smtClean="0">
                    <a:latin typeface="+mn-lt"/>
                    <a:sym typeface="Symbol" pitchFamily="18" charset="2"/>
                  </a:rPr>
                  <a:t> </a:t>
                </a:r>
                <a14:m>
                  <m:oMath xmlns:m="http://schemas.openxmlformats.org/officeDocument/2006/math">
                    <m:r>
                      <a:rPr lang="hu-HU" altLang="hu-HU" sz="2800" i="1">
                        <a:latin typeface="Cambria Math"/>
                        <a:cs typeface="Times New Roman" panose="02020603050405020304" pitchFamily="18" charset="0"/>
                        <a:sym typeface="Symbol" pitchFamily="18" charset="2"/>
                      </a:rPr>
                      <m:t>𝑦</m:t>
                    </m:r>
                  </m:oMath>
                </a14:m>
                <a:endParaRPr lang="hu-HU" altLang="hu-HU" sz="2800" dirty="0">
                  <a:latin typeface="+mn-lt"/>
                  <a:sym typeface="Symbol" pitchFamily="18" charset="2"/>
                </a:endParaRPr>
              </a:p>
            </p:txBody>
          </p:sp>
        </mc:Choice>
        <mc:Fallback xmlns="">
          <p:sp>
            <p:nvSpPr>
              <p:cNvPr id="57" name="Téglalap 56"/>
              <p:cNvSpPr>
                <a:spLocks noRot="1" noChangeAspect="1" noMove="1" noResize="1" noEditPoints="1" noAdjustHandles="1" noChangeArrowheads="1" noChangeShapeType="1" noTextEdit="1"/>
              </p:cNvSpPr>
              <p:nvPr/>
            </p:nvSpPr>
            <p:spPr>
              <a:xfrm>
                <a:off x="3732183" y="3640666"/>
                <a:ext cx="4957811" cy="1015663"/>
              </a:xfrm>
              <a:prstGeom prst="rect">
                <a:avLst/>
              </a:prstGeom>
              <a:blipFill>
                <a:blip r:embed="rId13"/>
                <a:stretch>
                  <a:fillRect l="-3071" t="-7784" b="-16168"/>
                </a:stretch>
              </a:blipFill>
            </p:spPr>
            <p:txBody>
              <a:bodyPr/>
              <a:lstStyle/>
              <a:p>
                <a:r>
                  <a:rPr lang="hu-HU">
                    <a:noFill/>
                  </a:rPr>
                  <a:t> </a:t>
                </a:r>
              </a:p>
            </p:txBody>
          </p:sp>
        </mc:Fallback>
      </mc:AlternateContent>
      <p:sp>
        <p:nvSpPr>
          <p:cNvPr id="59" name="Szövegdoboz 33"/>
          <p:cNvSpPr txBox="1">
            <a:spLocks noChangeArrowheads="1"/>
          </p:cNvSpPr>
          <p:nvPr/>
        </p:nvSpPr>
        <p:spPr bwMode="auto">
          <a:xfrm>
            <a:off x="4572000" y="2998196"/>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2800" i="1" dirty="0" smtClean="0"/>
              <a:t>x</a:t>
            </a:r>
            <a:r>
              <a:rPr lang="hu-HU" altLang="hu-HU" sz="2800" baseline="-25000" dirty="0"/>
              <a:t>0</a:t>
            </a:r>
          </a:p>
        </p:txBody>
      </p:sp>
    </p:spTree>
    <p:extLst>
      <p:ext uri="{BB962C8B-B14F-4D97-AF65-F5344CB8AC3E}">
        <p14:creationId xmlns:p14="http://schemas.microsoft.com/office/powerpoint/2010/main" val="293076743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37" grpId="0"/>
      <p:bldP spid="38" grpId="0"/>
      <p:bldP spid="40" grpId="0" animBg="1"/>
      <p:bldP spid="46" grpId="0"/>
      <p:bldP spid="47" grpId="0"/>
      <p:bldP spid="50" grpId="0" animBg="1"/>
      <p:bldP spid="52" grpId="0" animBg="1"/>
      <p:bldP spid="53" grpId="0" animBg="1"/>
      <p:bldP spid="54" grpId="0" animBg="1"/>
      <p:bldP spid="55" grpId="0" animBg="1"/>
      <p:bldP spid="56" grpId="0" animBg="1"/>
      <p:bldP spid="57" grpId="0"/>
      <p:bldP spid="59"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685800" y="33468"/>
            <a:ext cx="7772400" cy="857250"/>
          </a:xfrm>
        </p:spPr>
        <p:txBody>
          <a:bodyPr/>
          <a:lstStyle/>
          <a:p>
            <a:pPr>
              <a:defRPr/>
            </a:pPr>
            <a:r>
              <a:rPr lang="hu-HU" dirty="0" err="1" smtClean="0">
                <a:solidFill>
                  <a:srgbClr val="FF0000"/>
                </a:solidFill>
              </a:rPr>
              <a:t>B-rep</a:t>
            </a:r>
            <a:r>
              <a:rPr lang="hu-HU" dirty="0" smtClean="0">
                <a:solidFill>
                  <a:srgbClr val="FF0000"/>
                </a:solidFill>
              </a:rPr>
              <a:t>: határfelületek megadása</a:t>
            </a:r>
          </a:p>
        </p:txBody>
      </p:sp>
      <p:sp>
        <p:nvSpPr>
          <p:cNvPr id="31747" name="Rectangle 3"/>
          <p:cNvSpPr>
            <a:spLocks noGrp="1" noChangeArrowheads="1"/>
          </p:cNvSpPr>
          <p:nvPr>
            <p:ph idx="1"/>
          </p:nvPr>
        </p:nvSpPr>
        <p:spPr>
          <a:xfrm>
            <a:off x="539552" y="735546"/>
            <a:ext cx="8424936" cy="4407954"/>
          </a:xfrm>
        </p:spPr>
        <p:txBody>
          <a:bodyPr>
            <a:normAutofit fontScale="70000" lnSpcReduction="20000"/>
          </a:bodyPr>
          <a:lstStyle/>
          <a:p>
            <a:r>
              <a:rPr lang="hu-HU" altLang="hu-HU" dirty="0" smtClean="0"/>
              <a:t>Test = érvényes (létrehozható): ne legyenek alacsonyabb dimenziós elfajuló részek: minden határpont környezetében kell belső pontnak is lennie.</a:t>
            </a:r>
          </a:p>
          <a:p>
            <a:endParaRPr lang="hu-HU" altLang="hu-HU" dirty="0" smtClean="0"/>
          </a:p>
          <a:p>
            <a:endParaRPr lang="hu-HU" altLang="hu-HU" dirty="0" smtClean="0"/>
          </a:p>
          <a:p>
            <a:pPr>
              <a:buFont typeface="Monotype Sorts" pitchFamily="2" charset="2"/>
              <a:buNone/>
            </a:pPr>
            <a:endParaRPr lang="hu-HU" altLang="hu-HU" sz="1900" dirty="0" smtClean="0"/>
          </a:p>
          <a:p>
            <a:pPr>
              <a:buFont typeface="Monotype Sorts" pitchFamily="2" charset="2"/>
              <a:buNone/>
            </a:pPr>
            <a:endParaRPr lang="hu-HU" altLang="hu-HU" dirty="0"/>
          </a:p>
          <a:p>
            <a:pPr>
              <a:buFont typeface="Monotype Sorts" pitchFamily="2" charset="2"/>
              <a:buNone/>
            </a:pPr>
            <a:endParaRPr lang="hu-HU" altLang="hu-HU" sz="1800" dirty="0" smtClean="0"/>
          </a:p>
          <a:p>
            <a:r>
              <a:rPr lang="hu-HU" altLang="hu-HU" dirty="0" smtClean="0"/>
              <a:t>Topológiai érvényesség:</a:t>
            </a:r>
          </a:p>
          <a:p>
            <a:pPr lvl="1"/>
            <a:r>
              <a:rPr lang="hu-HU" altLang="hu-HU" dirty="0" smtClean="0"/>
              <a:t>Élek (2,3,…) csúcspontban találkoznak</a:t>
            </a:r>
          </a:p>
          <a:p>
            <a:pPr lvl="1"/>
            <a:r>
              <a:rPr lang="hu-HU" altLang="hu-HU" dirty="0" smtClean="0"/>
              <a:t>Egy él két lapot választ el, és nem metsz élt</a:t>
            </a:r>
          </a:p>
          <a:p>
            <a:pPr lvl="1"/>
            <a:r>
              <a:rPr lang="hu-HU" altLang="hu-HU" dirty="0" smtClean="0"/>
              <a:t>Egy lapot él és csúcs sorozat határol</a:t>
            </a:r>
          </a:p>
          <a:p>
            <a:pPr lvl="1"/>
            <a:r>
              <a:rPr lang="hu-HU" altLang="hu-HU" dirty="0" smtClean="0"/>
              <a:t>A felület nem metszi saját magát</a:t>
            </a:r>
          </a:p>
          <a:p>
            <a:pPr lvl="1"/>
            <a:r>
              <a:rPr lang="hu-HU" altLang="hu-HU" b="1" dirty="0" smtClean="0"/>
              <a:t>Euler-Poincaré tétel</a:t>
            </a:r>
            <a:r>
              <a:rPr lang="hu-HU" altLang="hu-HU" dirty="0" smtClean="0"/>
              <a:t>:					  	</a:t>
            </a:r>
          </a:p>
        </p:txBody>
      </p:sp>
      <p:sp>
        <p:nvSpPr>
          <p:cNvPr id="31748" name="Freeform 4"/>
          <p:cNvSpPr>
            <a:spLocks/>
          </p:cNvSpPr>
          <p:nvPr/>
        </p:nvSpPr>
        <p:spPr bwMode="auto">
          <a:xfrm>
            <a:off x="1776413" y="1735161"/>
            <a:ext cx="482600" cy="1084660"/>
          </a:xfrm>
          <a:custGeom>
            <a:avLst/>
            <a:gdLst>
              <a:gd name="T0" fmla="*/ 0 w 304"/>
              <a:gd name="T1" fmla="*/ 0 h 911"/>
              <a:gd name="T2" fmla="*/ 0 w 304"/>
              <a:gd name="T3" fmla="*/ 2147483647 h 911"/>
              <a:gd name="T4" fmla="*/ 2147483647 w 304"/>
              <a:gd name="T5" fmla="*/ 2147483647 h 911"/>
              <a:gd name="T6" fmla="*/ 2147483647 w 304"/>
              <a:gd name="T7" fmla="*/ 2147483647 h 911"/>
              <a:gd name="T8" fmla="*/ 0 w 304"/>
              <a:gd name="T9" fmla="*/ 0 h 911"/>
              <a:gd name="T10" fmla="*/ 0 60000 65536"/>
              <a:gd name="T11" fmla="*/ 0 60000 65536"/>
              <a:gd name="T12" fmla="*/ 0 60000 65536"/>
              <a:gd name="T13" fmla="*/ 0 60000 65536"/>
              <a:gd name="T14" fmla="*/ 0 60000 65536"/>
              <a:gd name="T15" fmla="*/ 0 w 304"/>
              <a:gd name="T16" fmla="*/ 0 h 911"/>
              <a:gd name="T17" fmla="*/ 304 w 304"/>
              <a:gd name="T18" fmla="*/ 911 h 911"/>
            </a:gdLst>
            <a:ahLst/>
            <a:cxnLst>
              <a:cxn ang="T10">
                <a:pos x="T0" y="T1"/>
              </a:cxn>
              <a:cxn ang="T11">
                <a:pos x="T2" y="T3"/>
              </a:cxn>
              <a:cxn ang="T12">
                <a:pos x="T4" y="T5"/>
              </a:cxn>
              <a:cxn ang="T13">
                <a:pos x="T6" y="T7"/>
              </a:cxn>
              <a:cxn ang="T14">
                <a:pos x="T8" y="T9"/>
              </a:cxn>
            </a:cxnLst>
            <a:rect l="T15" t="T16" r="T17" b="T18"/>
            <a:pathLst>
              <a:path w="304" h="911">
                <a:moveTo>
                  <a:pt x="0" y="0"/>
                </a:moveTo>
                <a:lnTo>
                  <a:pt x="0" y="678"/>
                </a:lnTo>
                <a:lnTo>
                  <a:pt x="304" y="911"/>
                </a:lnTo>
                <a:lnTo>
                  <a:pt x="304" y="241"/>
                </a:lnTo>
                <a:lnTo>
                  <a:pt x="0" y="0"/>
                </a:lnTo>
                <a:close/>
              </a:path>
            </a:pathLst>
          </a:custGeom>
          <a:solidFill>
            <a:schemeClr val="accent1"/>
          </a:solidFill>
          <a:ln w="12700">
            <a:solidFill>
              <a:schemeClr val="tx1"/>
            </a:solidFill>
            <a:round/>
            <a:headEnd/>
            <a:tailEnd/>
          </a:ln>
        </p:spPr>
        <p:txBody>
          <a:bodyPr wrap="none" anchor="ctr"/>
          <a:lstStyle/>
          <a:p>
            <a:endParaRPr lang="hu-HU"/>
          </a:p>
        </p:txBody>
      </p:sp>
      <p:sp>
        <p:nvSpPr>
          <p:cNvPr id="31749" name="Freeform 5"/>
          <p:cNvSpPr>
            <a:spLocks/>
          </p:cNvSpPr>
          <p:nvPr/>
        </p:nvSpPr>
        <p:spPr bwMode="auto">
          <a:xfrm>
            <a:off x="3276600" y="1745877"/>
            <a:ext cx="482600" cy="1084659"/>
          </a:xfrm>
          <a:custGeom>
            <a:avLst/>
            <a:gdLst>
              <a:gd name="T0" fmla="*/ 0 w 304"/>
              <a:gd name="T1" fmla="*/ 0 h 911"/>
              <a:gd name="T2" fmla="*/ 0 w 304"/>
              <a:gd name="T3" fmla="*/ 2147483647 h 911"/>
              <a:gd name="T4" fmla="*/ 2147483647 w 304"/>
              <a:gd name="T5" fmla="*/ 2147483647 h 911"/>
              <a:gd name="T6" fmla="*/ 2147483647 w 304"/>
              <a:gd name="T7" fmla="*/ 2147483647 h 911"/>
              <a:gd name="T8" fmla="*/ 0 w 304"/>
              <a:gd name="T9" fmla="*/ 0 h 911"/>
              <a:gd name="T10" fmla="*/ 0 60000 65536"/>
              <a:gd name="T11" fmla="*/ 0 60000 65536"/>
              <a:gd name="T12" fmla="*/ 0 60000 65536"/>
              <a:gd name="T13" fmla="*/ 0 60000 65536"/>
              <a:gd name="T14" fmla="*/ 0 60000 65536"/>
              <a:gd name="T15" fmla="*/ 0 w 304"/>
              <a:gd name="T16" fmla="*/ 0 h 911"/>
              <a:gd name="T17" fmla="*/ 304 w 304"/>
              <a:gd name="T18" fmla="*/ 911 h 911"/>
            </a:gdLst>
            <a:ahLst/>
            <a:cxnLst>
              <a:cxn ang="T10">
                <a:pos x="T0" y="T1"/>
              </a:cxn>
              <a:cxn ang="T11">
                <a:pos x="T2" y="T3"/>
              </a:cxn>
              <a:cxn ang="T12">
                <a:pos x="T4" y="T5"/>
              </a:cxn>
              <a:cxn ang="T13">
                <a:pos x="T6" y="T7"/>
              </a:cxn>
              <a:cxn ang="T14">
                <a:pos x="T8" y="T9"/>
              </a:cxn>
            </a:cxnLst>
            <a:rect l="T15" t="T16" r="T17" b="T18"/>
            <a:pathLst>
              <a:path w="304" h="911">
                <a:moveTo>
                  <a:pt x="0" y="0"/>
                </a:moveTo>
                <a:lnTo>
                  <a:pt x="0" y="678"/>
                </a:lnTo>
                <a:lnTo>
                  <a:pt x="304" y="911"/>
                </a:lnTo>
                <a:lnTo>
                  <a:pt x="304" y="241"/>
                </a:lnTo>
                <a:lnTo>
                  <a:pt x="0" y="0"/>
                </a:lnTo>
                <a:close/>
              </a:path>
            </a:pathLst>
          </a:custGeom>
          <a:solidFill>
            <a:schemeClr val="accent1"/>
          </a:solidFill>
          <a:ln w="12700">
            <a:solidFill>
              <a:schemeClr val="tx1"/>
            </a:solidFill>
            <a:round/>
            <a:headEnd/>
            <a:tailEnd/>
          </a:ln>
        </p:spPr>
        <p:txBody>
          <a:bodyPr wrap="none" anchor="ctr"/>
          <a:lstStyle/>
          <a:p>
            <a:endParaRPr lang="hu-HU"/>
          </a:p>
        </p:txBody>
      </p:sp>
      <p:sp>
        <p:nvSpPr>
          <p:cNvPr id="31750" name="Freeform 6"/>
          <p:cNvSpPr>
            <a:spLocks/>
          </p:cNvSpPr>
          <p:nvPr/>
        </p:nvSpPr>
        <p:spPr bwMode="auto">
          <a:xfrm>
            <a:off x="1938338" y="1632767"/>
            <a:ext cx="1211262" cy="296466"/>
          </a:xfrm>
          <a:custGeom>
            <a:avLst/>
            <a:gdLst>
              <a:gd name="T0" fmla="*/ 0 w 763"/>
              <a:gd name="T1" fmla="*/ 2147483647 h 249"/>
              <a:gd name="T2" fmla="*/ 2147483647 w 763"/>
              <a:gd name="T3" fmla="*/ 2147483647 h 249"/>
              <a:gd name="T4" fmla="*/ 2147483647 w 763"/>
              <a:gd name="T5" fmla="*/ 2147483647 h 249"/>
              <a:gd name="T6" fmla="*/ 2147483647 w 763"/>
              <a:gd name="T7" fmla="*/ 0 h 249"/>
              <a:gd name="T8" fmla="*/ 0 w 763"/>
              <a:gd name="T9" fmla="*/ 2147483647 h 249"/>
              <a:gd name="T10" fmla="*/ 0 60000 65536"/>
              <a:gd name="T11" fmla="*/ 0 60000 65536"/>
              <a:gd name="T12" fmla="*/ 0 60000 65536"/>
              <a:gd name="T13" fmla="*/ 0 60000 65536"/>
              <a:gd name="T14" fmla="*/ 0 60000 65536"/>
              <a:gd name="T15" fmla="*/ 0 w 763"/>
              <a:gd name="T16" fmla="*/ 0 h 249"/>
              <a:gd name="T17" fmla="*/ 763 w 763"/>
              <a:gd name="T18" fmla="*/ 249 h 249"/>
            </a:gdLst>
            <a:ahLst/>
            <a:cxnLst>
              <a:cxn ang="T10">
                <a:pos x="T0" y="T1"/>
              </a:cxn>
              <a:cxn ang="T11">
                <a:pos x="T2" y="T3"/>
              </a:cxn>
              <a:cxn ang="T12">
                <a:pos x="T4" y="T5"/>
              </a:cxn>
              <a:cxn ang="T13">
                <a:pos x="T6" y="T7"/>
              </a:cxn>
              <a:cxn ang="T14">
                <a:pos x="T8" y="T9"/>
              </a:cxn>
            </a:cxnLst>
            <a:rect l="T15" t="T16" r="T17" b="T18"/>
            <a:pathLst>
              <a:path w="763" h="249">
                <a:moveTo>
                  <a:pt x="0" y="15"/>
                </a:moveTo>
                <a:lnTo>
                  <a:pt x="296" y="249"/>
                </a:lnTo>
                <a:lnTo>
                  <a:pt x="763" y="249"/>
                </a:lnTo>
                <a:lnTo>
                  <a:pt x="452" y="0"/>
                </a:lnTo>
                <a:lnTo>
                  <a:pt x="0" y="15"/>
                </a:lnTo>
                <a:close/>
              </a:path>
            </a:pathLst>
          </a:custGeom>
          <a:solidFill>
            <a:schemeClr val="accent1"/>
          </a:solidFill>
          <a:ln w="12700">
            <a:solidFill>
              <a:schemeClr val="tx1"/>
            </a:solidFill>
            <a:round/>
            <a:headEnd/>
            <a:tailEnd/>
          </a:ln>
        </p:spPr>
        <p:txBody>
          <a:bodyPr wrap="none" anchor="ctr"/>
          <a:lstStyle/>
          <a:p>
            <a:endParaRPr lang="hu-HU"/>
          </a:p>
        </p:txBody>
      </p:sp>
      <p:sp>
        <p:nvSpPr>
          <p:cNvPr id="31751" name="Freeform 7"/>
          <p:cNvSpPr>
            <a:spLocks/>
          </p:cNvSpPr>
          <p:nvPr/>
        </p:nvSpPr>
        <p:spPr bwMode="auto">
          <a:xfrm>
            <a:off x="2312988" y="2555503"/>
            <a:ext cx="1211262" cy="296465"/>
          </a:xfrm>
          <a:custGeom>
            <a:avLst/>
            <a:gdLst>
              <a:gd name="T0" fmla="*/ 0 w 763"/>
              <a:gd name="T1" fmla="*/ 2147483647 h 249"/>
              <a:gd name="T2" fmla="*/ 2147483647 w 763"/>
              <a:gd name="T3" fmla="*/ 2147483647 h 249"/>
              <a:gd name="T4" fmla="*/ 2147483647 w 763"/>
              <a:gd name="T5" fmla="*/ 2147483647 h 249"/>
              <a:gd name="T6" fmla="*/ 2147483647 w 763"/>
              <a:gd name="T7" fmla="*/ 0 h 249"/>
              <a:gd name="T8" fmla="*/ 0 w 763"/>
              <a:gd name="T9" fmla="*/ 2147483647 h 249"/>
              <a:gd name="T10" fmla="*/ 0 60000 65536"/>
              <a:gd name="T11" fmla="*/ 0 60000 65536"/>
              <a:gd name="T12" fmla="*/ 0 60000 65536"/>
              <a:gd name="T13" fmla="*/ 0 60000 65536"/>
              <a:gd name="T14" fmla="*/ 0 60000 65536"/>
              <a:gd name="T15" fmla="*/ 0 w 763"/>
              <a:gd name="T16" fmla="*/ 0 h 249"/>
              <a:gd name="T17" fmla="*/ 763 w 763"/>
              <a:gd name="T18" fmla="*/ 249 h 249"/>
            </a:gdLst>
            <a:ahLst/>
            <a:cxnLst>
              <a:cxn ang="T10">
                <a:pos x="T0" y="T1"/>
              </a:cxn>
              <a:cxn ang="T11">
                <a:pos x="T2" y="T3"/>
              </a:cxn>
              <a:cxn ang="T12">
                <a:pos x="T4" y="T5"/>
              </a:cxn>
              <a:cxn ang="T13">
                <a:pos x="T6" y="T7"/>
              </a:cxn>
              <a:cxn ang="T14">
                <a:pos x="T8" y="T9"/>
              </a:cxn>
            </a:cxnLst>
            <a:rect l="T15" t="T16" r="T17" b="T18"/>
            <a:pathLst>
              <a:path w="763" h="249">
                <a:moveTo>
                  <a:pt x="0" y="15"/>
                </a:moveTo>
                <a:lnTo>
                  <a:pt x="296" y="249"/>
                </a:lnTo>
                <a:lnTo>
                  <a:pt x="763" y="249"/>
                </a:lnTo>
                <a:lnTo>
                  <a:pt x="452" y="0"/>
                </a:lnTo>
                <a:lnTo>
                  <a:pt x="0" y="15"/>
                </a:lnTo>
                <a:close/>
              </a:path>
            </a:pathLst>
          </a:custGeom>
          <a:solidFill>
            <a:schemeClr val="accent1"/>
          </a:solidFill>
          <a:ln w="12700">
            <a:solidFill>
              <a:schemeClr val="tx1"/>
            </a:solidFill>
            <a:round/>
            <a:headEnd/>
            <a:tailEnd/>
          </a:ln>
        </p:spPr>
        <p:txBody>
          <a:bodyPr wrap="none" anchor="ctr"/>
          <a:lstStyle/>
          <a:p>
            <a:endParaRPr lang="hu-HU"/>
          </a:p>
        </p:txBody>
      </p:sp>
      <p:sp>
        <p:nvSpPr>
          <p:cNvPr id="31752" name="Rectangle 8"/>
          <p:cNvSpPr>
            <a:spLocks noChangeArrowheads="1"/>
          </p:cNvSpPr>
          <p:nvPr/>
        </p:nvSpPr>
        <p:spPr bwMode="auto">
          <a:xfrm>
            <a:off x="4131599" y="4581079"/>
            <a:ext cx="4673704" cy="47494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31753" name="Freeform 9"/>
          <p:cNvSpPr>
            <a:spLocks/>
          </p:cNvSpPr>
          <p:nvPr/>
        </p:nvSpPr>
        <p:spPr bwMode="auto">
          <a:xfrm>
            <a:off x="5175540" y="2429554"/>
            <a:ext cx="1422400" cy="416719"/>
          </a:xfrm>
          <a:custGeom>
            <a:avLst/>
            <a:gdLst>
              <a:gd name="T0" fmla="*/ 0 w 896"/>
              <a:gd name="T1" fmla="*/ 0 h 350"/>
              <a:gd name="T2" fmla="*/ 2147483647 w 896"/>
              <a:gd name="T3" fmla="*/ 0 h 350"/>
              <a:gd name="T4" fmla="*/ 2147483647 w 896"/>
              <a:gd name="T5" fmla="*/ 2147483647 h 350"/>
              <a:gd name="T6" fmla="*/ 0 w 896"/>
              <a:gd name="T7" fmla="*/ 0 h 350"/>
              <a:gd name="T8" fmla="*/ 0 60000 65536"/>
              <a:gd name="T9" fmla="*/ 0 60000 65536"/>
              <a:gd name="T10" fmla="*/ 0 60000 65536"/>
              <a:gd name="T11" fmla="*/ 0 60000 65536"/>
              <a:gd name="T12" fmla="*/ 0 w 896"/>
              <a:gd name="T13" fmla="*/ 0 h 350"/>
              <a:gd name="T14" fmla="*/ 896 w 896"/>
              <a:gd name="T15" fmla="*/ 350 h 350"/>
            </a:gdLst>
            <a:ahLst/>
            <a:cxnLst>
              <a:cxn ang="T8">
                <a:pos x="T0" y="T1"/>
              </a:cxn>
              <a:cxn ang="T9">
                <a:pos x="T2" y="T3"/>
              </a:cxn>
              <a:cxn ang="T10">
                <a:pos x="T4" y="T5"/>
              </a:cxn>
              <a:cxn ang="T11">
                <a:pos x="T6" y="T7"/>
              </a:cxn>
            </a:cxnLst>
            <a:rect l="T12" t="T13" r="T14" b="T15"/>
            <a:pathLst>
              <a:path w="896" h="350">
                <a:moveTo>
                  <a:pt x="0" y="0"/>
                </a:moveTo>
                <a:lnTo>
                  <a:pt x="896" y="0"/>
                </a:lnTo>
                <a:lnTo>
                  <a:pt x="663" y="350"/>
                </a:lnTo>
                <a:lnTo>
                  <a:pt x="0" y="0"/>
                </a:lnTo>
                <a:close/>
              </a:path>
            </a:pathLst>
          </a:custGeom>
          <a:solidFill>
            <a:schemeClr val="bg2"/>
          </a:solidFill>
          <a:ln w="12700">
            <a:solidFill>
              <a:schemeClr val="tx1"/>
            </a:solidFill>
            <a:round/>
            <a:headEnd/>
            <a:tailEnd/>
          </a:ln>
        </p:spPr>
        <p:txBody>
          <a:bodyPr wrap="none" anchor="ctr"/>
          <a:lstStyle/>
          <a:p>
            <a:endParaRPr lang="hu-HU"/>
          </a:p>
        </p:txBody>
      </p:sp>
      <p:sp>
        <p:nvSpPr>
          <p:cNvPr id="31754" name="Freeform 10"/>
          <p:cNvSpPr>
            <a:spLocks/>
          </p:cNvSpPr>
          <p:nvPr/>
        </p:nvSpPr>
        <p:spPr bwMode="auto">
          <a:xfrm>
            <a:off x="5162841" y="1733039"/>
            <a:ext cx="1423987" cy="696515"/>
          </a:xfrm>
          <a:custGeom>
            <a:avLst/>
            <a:gdLst>
              <a:gd name="T0" fmla="*/ 0 w 897"/>
              <a:gd name="T1" fmla="*/ 2147483647 h 585"/>
              <a:gd name="T2" fmla="*/ 2147483647 w 897"/>
              <a:gd name="T3" fmla="*/ 0 h 585"/>
              <a:gd name="T4" fmla="*/ 2147483647 w 897"/>
              <a:gd name="T5" fmla="*/ 2147483647 h 585"/>
              <a:gd name="T6" fmla="*/ 0 w 897"/>
              <a:gd name="T7" fmla="*/ 2147483647 h 585"/>
              <a:gd name="T8" fmla="*/ 0 60000 65536"/>
              <a:gd name="T9" fmla="*/ 0 60000 65536"/>
              <a:gd name="T10" fmla="*/ 0 60000 65536"/>
              <a:gd name="T11" fmla="*/ 0 60000 65536"/>
              <a:gd name="T12" fmla="*/ 0 w 897"/>
              <a:gd name="T13" fmla="*/ 0 h 585"/>
              <a:gd name="T14" fmla="*/ 897 w 897"/>
              <a:gd name="T15" fmla="*/ 585 h 585"/>
            </a:gdLst>
            <a:ahLst/>
            <a:cxnLst>
              <a:cxn ang="T8">
                <a:pos x="T0" y="T1"/>
              </a:cxn>
              <a:cxn ang="T9">
                <a:pos x="T2" y="T3"/>
              </a:cxn>
              <a:cxn ang="T10">
                <a:pos x="T4" y="T5"/>
              </a:cxn>
              <a:cxn ang="T11">
                <a:pos x="T6" y="T7"/>
              </a:cxn>
            </a:cxnLst>
            <a:rect l="T12" t="T13" r="T14" b="T15"/>
            <a:pathLst>
              <a:path w="897" h="585">
                <a:moveTo>
                  <a:pt x="0" y="577"/>
                </a:moveTo>
                <a:lnTo>
                  <a:pt x="546" y="0"/>
                </a:lnTo>
                <a:lnTo>
                  <a:pt x="897" y="585"/>
                </a:lnTo>
                <a:lnTo>
                  <a:pt x="0" y="577"/>
                </a:lnTo>
                <a:close/>
              </a:path>
            </a:pathLst>
          </a:custGeom>
          <a:solidFill>
            <a:schemeClr val="accent2"/>
          </a:solidFill>
          <a:ln w="12700">
            <a:solidFill>
              <a:schemeClr val="accent2"/>
            </a:solidFill>
            <a:round/>
            <a:headEnd/>
            <a:tailEnd/>
          </a:ln>
        </p:spPr>
        <p:txBody>
          <a:bodyPr wrap="none" anchor="ctr"/>
          <a:lstStyle/>
          <a:p>
            <a:endParaRPr lang="hu-HU"/>
          </a:p>
        </p:txBody>
      </p:sp>
      <p:sp>
        <p:nvSpPr>
          <p:cNvPr id="31755" name="Freeform 11"/>
          <p:cNvSpPr>
            <a:spLocks/>
          </p:cNvSpPr>
          <p:nvPr/>
        </p:nvSpPr>
        <p:spPr bwMode="auto">
          <a:xfrm>
            <a:off x="5162841" y="1752089"/>
            <a:ext cx="1089025" cy="1103709"/>
          </a:xfrm>
          <a:custGeom>
            <a:avLst/>
            <a:gdLst>
              <a:gd name="T0" fmla="*/ 0 w 686"/>
              <a:gd name="T1" fmla="*/ 2147483647 h 927"/>
              <a:gd name="T2" fmla="*/ 2147483647 w 686"/>
              <a:gd name="T3" fmla="*/ 2147483647 h 927"/>
              <a:gd name="T4" fmla="*/ 2147483647 w 686"/>
              <a:gd name="T5" fmla="*/ 0 h 927"/>
              <a:gd name="T6" fmla="*/ 0 60000 65536"/>
              <a:gd name="T7" fmla="*/ 0 60000 65536"/>
              <a:gd name="T8" fmla="*/ 0 60000 65536"/>
              <a:gd name="T9" fmla="*/ 0 w 686"/>
              <a:gd name="T10" fmla="*/ 0 h 927"/>
              <a:gd name="T11" fmla="*/ 686 w 686"/>
              <a:gd name="T12" fmla="*/ 927 h 927"/>
            </a:gdLst>
            <a:ahLst/>
            <a:cxnLst>
              <a:cxn ang="T6">
                <a:pos x="T0" y="T1"/>
              </a:cxn>
              <a:cxn ang="T7">
                <a:pos x="T2" y="T3"/>
              </a:cxn>
              <a:cxn ang="T8">
                <a:pos x="T4" y="T5"/>
              </a:cxn>
            </a:cxnLst>
            <a:rect l="T9" t="T10" r="T11" b="T12"/>
            <a:pathLst>
              <a:path w="686" h="927">
                <a:moveTo>
                  <a:pt x="0" y="569"/>
                </a:moveTo>
                <a:lnTo>
                  <a:pt x="686" y="927"/>
                </a:lnTo>
                <a:lnTo>
                  <a:pt x="546" y="0"/>
                </a:lnTo>
              </a:path>
            </a:pathLst>
          </a:custGeom>
          <a:solidFill>
            <a:schemeClr val="hlink">
              <a:alpha val="50195"/>
            </a:schemeClr>
          </a:solidFill>
          <a:ln w="12700">
            <a:solidFill>
              <a:schemeClr val="tx1"/>
            </a:solidFill>
            <a:round/>
            <a:headEnd/>
            <a:tailEnd/>
          </a:ln>
        </p:spPr>
        <p:txBody>
          <a:bodyPr wrap="none" anchor="ctr"/>
          <a:lstStyle/>
          <a:p>
            <a:endParaRPr lang="hu-HU"/>
          </a:p>
        </p:txBody>
      </p:sp>
      <p:sp>
        <p:nvSpPr>
          <p:cNvPr id="31756" name="Freeform 12"/>
          <p:cNvSpPr>
            <a:spLocks/>
          </p:cNvSpPr>
          <p:nvPr/>
        </p:nvSpPr>
        <p:spPr bwMode="auto">
          <a:xfrm>
            <a:off x="6042316" y="1733039"/>
            <a:ext cx="555625" cy="1113234"/>
          </a:xfrm>
          <a:custGeom>
            <a:avLst/>
            <a:gdLst>
              <a:gd name="T0" fmla="*/ 2147483647 w 350"/>
              <a:gd name="T1" fmla="*/ 2147483647 h 935"/>
              <a:gd name="T2" fmla="*/ 2147483647 w 350"/>
              <a:gd name="T3" fmla="*/ 2147483647 h 935"/>
              <a:gd name="T4" fmla="*/ 0 w 350"/>
              <a:gd name="T5" fmla="*/ 0 h 935"/>
              <a:gd name="T6" fmla="*/ 2147483647 w 350"/>
              <a:gd name="T7" fmla="*/ 2147483647 h 935"/>
              <a:gd name="T8" fmla="*/ 0 60000 65536"/>
              <a:gd name="T9" fmla="*/ 0 60000 65536"/>
              <a:gd name="T10" fmla="*/ 0 60000 65536"/>
              <a:gd name="T11" fmla="*/ 0 60000 65536"/>
              <a:gd name="T12" fmla="*/ 0 w 350"/>
              <a:gd name="T13" fmla="*/ 0 h 935"/>
              <a:gd name="T14" fmla="*/ 350 w 350"/>
              <a:gd name="T15" fmla="*/ 935 h 935"/>
            </a:gdLst>
            <a:ahLst/>
            <a:cxnLst>
              <a:cxn ang="T8">
                <a:pos x="T0" y="T1"/>
              </a:cxn>
              <a:cxn ang="T9">
                <a:pos x="T2" y="T3"/>
              </a:cxn>
              <a:cxn ang="T10">
                <a:pos x="T4" y="T5"/>
              </a:cxn>
              <a:cxn ang="T11">
                <a:pos x="T6" y="T7"/>
              </a:cxn>
            </a:cxnLst>
            <a:rect l="T12" t="T13" r="T14" b="T15"/>
            <a:pathLst>
              <a:path w="350" h="935">
                <a:moveTo>
                  <a:pt x="124" y="935"/>
                </a:moveTo>
                <a:lnTo>
                  <a:pt x="350" y="577"/>
                </a:lnTo>
                <a:lnTo>
                  <a:pt x="0" y="0"/>
                </a:lnTo>
                <a:lnTo>
                  <a:pt x="124" y="935"/>
                </a:lnTo>
                <a:close/>
              </a:path>
            </a:pathLst>
          </a:custGeom>
          <a:solidFill>
            <a:srgbClr val="00FF00">
              <a:alpha val="50195"/>
            </a:srgbClr>
          </a:solidFill>
          <a:ln w="12700">
            <a:solidFill>
              <a:schemeClr val="tx1"/>
            </a:solidFill>
            <a:round/>
            <a:headEnd/>
            <a:tailEnd/>
          </a:ln>
        </p:spPr>
        <p:txBody>
          <a:bodyPr wrap="none" anchor="ctr"/>
          <a:lstStyle/>
          <a:p>
            <a:endParaRPr lang="hu-HU"/>
          </a:p>
        </p:txBody>
      </p:sp>
      <p:sp>
        <p:nvSpPr>
          <p:cNvPr id="31757" name="Téglalap 12"/>
          <p:cNvSpPr>
            <a:spLocks noChangeArrowheads="1"/>
          </p:cNvSpPr>
          <p:nvPr/>
        </p:nvSpPr>
        <p:spPr bwMode="auto">
          <a:xfrm>
            <a:off x="4172048" y="4526164"/>
            <a:ext cx="47468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sz="3200" dirty="0" smtClean="0">
                <a:latin typeface="+mn-lt"/>
              </a:rPr>
              <a:t>csúcs </a:t>
            </a:r>
            <a:r>
              <a:rPr lang="en-US" altLang="hu-HU" sz="3200" dirty="0" smtClean="0">
                <a:latin typeface="+mn-lt"/>
              </a:rPr>
              <a:t>–</a:t>
            </a:r>
            <a:r>
              <a:rPr lang="hu-HU" altLang="hu-HU" sz="3200" dirty="0" smtClean="0">
                <a:latin typeface="+mn-lt"/>
              </a:rPr>
              <a:t> él + lap</a:t>
            </a:r>
            <a:r>
              <a:rPr lang="en-US" altLang="hu-HU" sz="3200" dirty="0" smtClean="0">
                <a:latin typeface="+mn-lt"/>
              </a:rPr>
              <a:t> </a:t>
            </a:r>
            <a:r>
              <a:rPr lang="hu-HU" altLang="hu-HU" sz="3200" dirty="0" smtClean="0">
                <a:latin typeface="+mn-lt"/>
              </a:rPr>
              <a:t>= 2(db-lyuk)</a:t>
            </a:r>
            <a:endParaRPr lang="hu-HU" altLang="hu-HU" sz="3200" dirty="0">
              <a:latin typeface="+mn-lt"/>
            </a:endParaRPr>
          </a:p>
        </p:txBody>
      </p:sp>
      <p:cxnSp>
        <p:nvCxnSpPr>
          <p:cNvPr id="14" name="Egyenes összekötő 13"/>
          <p:cNvCxnSpPr/>
          <p:nvPr/>
        </p:nvCxnSpPr>
        <p:spPr>
          <a:xfrm flipV="1">
            <a:off x="6577014" y="1947093"/>
            <a:ext cx="508917" cy="467023"/>
          </a:xfrm>
          <a:prstGeom prst="line">
            <a:avLst/>
          </a:prstGeom>
          <a:ln w="38100">
            <a:solidFill>
              <a:srgbClr val="D60093"/>
            </a:solidFill>
          </a:ln>
        </p:spPr>
        <p:style>
          <a:lnRef idx="1">
            <a:schemeClr val="accent1"/>
          </a:lnRef>
          <a:fillRef idx="0">
            <a:schemeClr val="accent1"/>
          </a:fillRef>
          <a:effectRef idx="0">
            <a:schemeClr val="accent1"/>
          </a:effectRef>
          <a:fontRef idx="minor">
            <a:schemeClr val="tx1"/>
          </a:fontRef>
        </p:style>
      </p:cxnSp>
      <p:sp>
        <p:nvSpPr>
          <p:cNvPr id="15" name="Háromszög 14"/>
          <p:cNvSpPr/>
          <p:nvPr/>
        </p:nvSpPr>
        <p:spPr>
          <a:xfrm rot="17007470">
            <a:off x="6878330" y="2082639"/>
            <a:ext cx="199178" cy="817463"/>
          </a:xfrm>
          <a:prstGeom prst="triangle">
            <a:avLst/>
          </a:prstGeom>
          <a:solidFill>
            <a:srgbClr val="B2B2B2"/>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llipszis 15"/>
          <p:cNvSpPr/>
          <p:nvPr/>
        </p:nvSpPr>
        <p:spPr>
          <a:xfrm>
            <a:off x="6444208" y="1806867"/>
            <a:ext cx="101246" cy="1168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9558" name="Rectangle 6"/>
          <p:cNvSpPr>
            <a:spLocks noGrp="1" noChangeArrowheads="1"/>
          </p:cNvSpPr>
          <p:nvPr>
            <p:ph type="title"/>
          </p:nvPr>
        </p:nvSpPr>
        <p:spPr>
          <a:xfrm>
            <a:off x="179512" y="205979"/>
            <a:ext cx="5921306" cy="857250"/>
          </a:xfrm>
        </p:spPr>
        <p:txBody>
          <a:bodyPr>
            <a:normAutofit fontScale="90000"/>
          </a:bodyPr>
          <a:lstStyle/>
          <a:p>
            <a:pPr>
              <a:defRPr/>
            </a:pPr>
            <a:r>
              <a:rPr lang="hu-HU" sz="4000" dirty="0" smtClean="0">
                <a:solidFill>
                  <a:srgbClr val="FF0000"/>
                </a:solidFill>
              </a:rPr>
              <a:t>(</a:t>
            </a:r>
            <a:r>
              <a:rPr lang="hu-HU" sz="4000" dirty="0" err="1" smtClean="0">
                <a:solidFill>
                  <a:srgbClr val="FF0000"/>
                </a:solidFill>
              </a:rPr>
              <a:t>Leonhard</a:t>
            </a:r>
            <a:r>
              <a:rPr lang="hu-HU" sz="4000" dirty="0" smtClean="0">
                <a:solidFill>
                  <a:srgbClr val="FF0000"/>
                </a:solidFill>
              </a:rPr>
              <a:t>) </a:t>
            </a:r>
            <a:r>
              <a:rPr lang="hu-HU" dirty="0" smtClean="0">
                <a:solidFill>
                  <a:srgbClr val="FF0000"/>
                </a:solidFill>
              </a:rPr>
              <a:t>Euler operátorok</a:t>
            </a:r>
          </a:p>
        </p:txBody>
      </p:sp>
      <p:sp>
        <p:nvSpPr>
          <p:cNvPr id="32775" name="Rectangle 7"/>
          <p:cNvSpPr>
            <a:spLocks noGrp="1" noChangeArrowheads="1"/>
          </p:cNvSpPr>
          <p:nvPr>
            <p:ph idx="1"/>
          </p:nvPr>
        </p:nvSpPr>
        <p:spPr>
          <a:xfrm>
            <a:off x="62989" y="1091055"/>
            <a:ext cx="7772400" cy="3829050"/>
          </a:xfrm>
        </p:spPr>
        <p:txBody>
          <a:bodyPr>
            <a:normAutofit fontScale="92500" lnSpcReduction="20000"/>
          </a:bodyPr>
          <a:lstStyle/>
          <a:p>
            <a:r>
              <a:rPr lang="hu-HU" altLang="hu-HU" dirty="0" smtClean="0"/>
              <a:t>Lap kihúzás</a:t>
            </a:r>
          </a:p>
          <a:p>
            <a:endParaRPr lang="hu-HU" altLang="hu-HU" dirty="0" smtClean="0"/>
          </a:p>
          <a:p>
            <a:endParaRPr lang="hu-HU" altLang="hu-HU" dirty="0" smtClean="0"/>
          </a:p>
          <a:p>
            <a:r>
              <a:rPr lang="hu-HU" altLang="hu-HU" dirty="0" smtClean="0"/>
              <a:t>Lap felvágás</a:t>
            </a:r>
          </a:p>
          <a:p>
            <a:endParaRPr lang="hu-HU" altLang="hu-HU" dirty="0" smtClean="0"/>
          </a:p>
          <a:p>
            <a:endParaRPr lang="hu-HU" altLang="hu-HU" dirty="0" smtClean="0"/>
          </a:p>
          <a:p>
            <a:r>
              <a:rPr lang="hu-HU" altLang="hu-HU" dirty="0" smtClean="0"/>
              <a:t>Él törlés</a:t>
            </a:r>
          </a:p>
          <a:p>
            <a:r>
              <a:rPr lang="hu-HU" altLang="hu-HU" dirty="0" smtClean="0"/>
              <a:t>Csúcs szétvágás</a:t>
            </a:r>
          </a:p>
        </p:txBody>
      </p:sp>
      <p:sp>
        <p:nvSpPr>
          <p:cNvPr id="30" name="Rectangle 14"/>
          <p:cNvSpPr>
            <a:spLocks noChangeArrowheads="1"/>
          </p:cNvSpPr>
          <p:nvPr/>
        </p:nvSpPr>
        <p:spPr bwMode="auto">
          <a:xfrm>
            <a:off x="3428256" y="2514600"/>
            <a:ext cx="2590800" cy="914400"/>
          </a:xfrm>
          <a:prstGeom prst="rect">
            <a:avLst/>
          </a:prstGeom>
          <a:solidFill>
            <a:srgbClr val="D60093"/>
          </a:solidFill>
          <a:ln w="381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31" name="Szabadkézi sokszög 30"/>
          <p:cNvSpPr/>
          <p:nvPr/>
        </p:nvSpPr>
        <p:spPr>
          <a:xfrm>
            <a:off x="3422394" y="2505808"/>
            <a:ext cx="1172308" cy="474785"/>
          </a:xfrm>
          <a:custGeom>
            <a:avLst/>
            <a:gdLst>
              <a:gd name="connsiteX0" fmla="*/ 11724 w 1172308"/>
              <a:gd name="connsiteY0" fmla="*/ 11723 h 633046"/>
              <a:gd name="connsiteX1" fmla="*/ 0 w 1172308"/>
              <a:gd name="connsiteY1" fmla="*/ 633046 h 633046"/>
              <a:gd name="connsiteX2" fmla="*/ 1172308 w 1172308"/>
              <a:gd name="connsiteY2" fmla="*/ 0 h 633046"/>
              <a:gd name="connsiteX3" fmla="*/ 11724 w 1172308"/>
              <a:gd name="connsiteY3" fmla="*/ 11723 h 633046"/>
            </a:gdLst>
            <a:ahLst/>
            <a:cxnLst>
              <a:cxn ang="0">
                <a:pos x="connsiteX0" y="connsiteY0"/>
              </a:cxn>
              <a:cxn ang="0">
                <a:pos x="connsiteX1" y="connsiteY1"/>
              </a:cxn>
              <a:cxn ang="0">
                <a:pos x="connsiteX2" y="connsiteY2"/>
              </a:cxn>
              <a:cxn ang="0">
                <a:pos x="connsiteX3" y="connsiteY3"/>
              </a:cxn>
            </a:cxnLst>
            <a:rect l="l" t="t" r="r" b="b"/>
            <a:pathLst>
              <a:path w="1172308" h="633046">
                <a:moveTo>
                  <a:pt x="11724" y="11723"/>
                </a:moveTo>
                <a:lnTo>
                  <a:pt x="0" y="633046"/>
                </a:lnTo>
                <a:lnTo>
                  <a:pt x="1172308" y="0"/>
                </a:lnTo>
                <a:lnTo>
                  <a:pt x="11724" y="11723"/>
                </a:ln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2"/>
          <p:cNvSpPr>
            <a:spLocks/>
          </p:cNvSpPr>
          <p:nvPr/>
        </p:nvSpPr>
        <p:spPr bwMode="auto">
          <a:xfrm>
            <a:off x="4757292" y="3695667"/>
            <a:ext cx="568325" cy="1208681"/>
          </a:xfrm>
          <a:custGeom>
            <a:avLst/>
            <a:gdLst>
              <a:gd name="T0" fmla="*/ 2147483647 w 358"/>
              <a:gd name="T1" fmla="*/ 2147483647 h 934"/>
              <a:gd name="T2" fmla="*/ 2147483647 w 358"/>
              <a:gd name="T3" fmla="*/ 0 h 934"/>
              <a:gd name="T4" fmla="*/ 0 w 358"/>
              <a:gd name="T5" fmla="*/ 2147483647 h 934"/>
              <a:gd name="T6" fmla="*/ 2147483647 w 358"/>
              <a:gd name="T7" fmla="*/ 2147483647 h 934"/>
              <a:gd name="T8" fmla="*/ 0 60000 65536"/>
              <a:gd name="T9" fmla="*/ 0 60000 65536"/>
              <a:gd name="T10" fmla="*/ 0 60000 65536"/>
              <a:gd name="T11" fmla="*/ 0 60000 65536"/>
              <a:gd name="T12" fmla="*/ 0 w 358"/>
              <a:gd name="T13" fmla="*/ 0 h 934"/>
              <a:gd name="T14" fmla="*/ 358 w 358"/>
              <a:gd name="T15" fmla="*/ 934 h 934"/>
              <a:gd name="connsiteX0" fmla="*/ 10000 w 10000"/>
              <a:gd name="connsiteY0" fmla="*/ 5455 h 10316"/>
              <a:gd name="connsiteX1" fmla="*/ 1028 w 10000"/>
              <a:gd name="connsiteY1" fmla="*/ 0 h 10316"/>
              <a:gd name="connsiteX2" fmla="*/ 0 w 10000"/>
              <a:gd name="connsiteY2" fmla="*/ 10316 h 10316"/>
              <a:gd name="connsiteX3" fmla="*/ 10000 w 10000"/>
              <a:gd name="connsiteY3" fmla="*/ 5455 h 10316"/>
              <a:gd name="connsiteX0" fmla="*/ 10000 w 10000"/>
              <a:gd name="connsiteY0" fmla="*/ 5455 h 10869"/>
              <a:gd name="connsiteX1" fmla="*/ 1028 w 10000"/>
              <a:gd name="connsiteY1" fmla="*/ 0 h 10869"/>
              <a:gd name="connsiteX2" fmla="*/ 0 w 10000"/>
              <a:gd name="connsiteY2" fmla="*/ 10869 h 10869"/>
              <a:gd name="connsiteX3" fmla="*/ 10000 w 10000"/>
              <a:gd name="connsiteY3" fmla="*/ 5455 h 10869"/>
            </a:gdLst>
            <a:ahLst/>
            <a:cxnLst>
              <a:cxn ang="0">
                <a:pos x="connsiteX0" y="connsiteY0"/>
              </a:cxn>
              <a:cxn ang="0">
                <a:pos x="connsiteX1" y="connsiteY1"/>
              </a:cxn>
              <a:cxn ang="0">
                <a:pos x="connsiteX2" y="connsiteY2"/>
              </a:cxn>
              <a:cxn ang="0">
                <a:pos x="connsiteX3" y="connsiteY3"/>
              </a:cxn>
            </a:cxnLst>
            <a:rect l="l" t="t" r="r" b="b"/>
            <a:pathLst>
              <a:path w="10000" h="10869">
                <a:moveTo>
                  <a:pt x="10000" y="5455"/>
                </a:moveTo>
                <a:lnTo>
                  <a:pt x="1028" y="0"/>
                </a:lnTo>
                <a:cubicBezTo>
                  <a:pt x="685" y="3623"/>
                  <a:pt x="343" y="7246"/>
                  <a:pt x="0" y="10869"/>
                </a:cubicBezTo>
                <a:lnTo>
                  <a:pt x="10000" y="5455"/>
                </a:lnTo>
                <a:close/>
              </a:path>
            </a:pathLst>
          </a:custGeom>
          <a:solidFill>
            <a:srgbClr val="FFC000"/>
          </a:solidFill>
          <a:ln w="12700">
            <a:solidFill>
              <a:schemeClr val="tx1"/>
            </a:solidFill>
            <a:round/>
            <a:headEnd/>
            <a:tailEnd/>
          </a:ln>
        </p:spPr>
        <p:txBody>
          <a:bodyPr wrap="none" anchor="ctr"/>
          <a:lstStyle/>
          <a:p>
            <a:endParaRPr lang="hu-HU"/>
          </a:p>
        </p:txBody>
      </p:sp>
      <p:sp>
        <p:nvSpPr>
          <p:cNvPr id="33" name="Freeform 3"/>
          <p:cNvSpPr>
            <a:spLocks/>
          </p:cNvSpPr>
          <p:nvPr/>
        </p:nvSpPr>
        <p:spPr bwMode="auto">
          <a:xfrm>
            <a:off x="5325616" y="3673657"/>
            <a:ext cx="590128" cy="1200150"/>
          </a:xfrm>
          <a:custGeom>
            <a:avLst/>
            <a:gdLst>
              <a:gd name="T0" fmla="*/ 2147483647 w 336"/>
              <a:gd name="T1" fmla="*/ 0 h 1008"/>
              <a:gd name="T2" fmla="*/ 0 w 336"/>
              <a:gd name="T3" fmla="*/ 2147483647 h 1008"/>
              <a:gd name="T4" fmla="*/ 2147483647 w 336"/>
              <a:gd name="T5" fmla="*/ 2147483647 h 1008"/>
              <a:gd name="T6" fmla="*/ 2147483647 w 336"/>
              <a:gd name="T7" fmla="*/ 0 h 1008"/>
              <a:gd name="T8" fmla="*/ 0 60000 65536"/>
              <a:gd name="T9" fmla="*/ 0 60000 65536"/>
              <a:gd name="T10" fmla="*/ 0 60000 65536"/>
              <a:gd name="T11" fmla="*/ 0 60000 65536"/>
              <a:gd name="T12" fmla="*/ 0 w 336"/>
              <a:gd name="T13" fmla="*/ 0 h 1008"/>
              <a:gd name="T14" fmla="*/ 336 w 336"/>
              <a:gd name="T15" fmla="*/ 1008 h 1008"/>
            </a:gdLst>
            <a:ahLst/>
            <a:cxnLst>
              <a:cxn ang="T8">
                <a:pos x="T0" y="T1"/>
              </a:cxn>
              <a:cxn ang="T9">
                <a:pos x="T2" y="T3"/>
              </a:cxn>
              <a:cxn ang="T10">
                <a:pos x="T4" y="T5"/>
              </a:cxn>
              <a:cxn ang="T11">
                <a:pos x="T6" y="T7"/>
              </a:cxn>
            </a:cxnLst>
            <a:rect l="T12" t="T13" r="T14" b="T15"/>
            <a:pathLst>
              <a:path w="336" h="1008">
                <a:moveTo>
                  <a:pt x="336" y="0"/>
                </a:moveTo>
                <a:lnTo>
                  <a:pt x="0" y="528"/>
                </a:lnTo>
                <a:lnTo>
                  <a:pt x="336" y="1008"/>
                </a:lnTo>
                <a:lnTo>
                  <a:pt x="336" y="0"/>
                </a:lnTo>
                <a:close/>
              </a:path>
            </a:pathLst>
          </a:custGeom>
          <a:solidFill>
            <a:srgbClr val="D60093"/>
          </a:solidFill>
          <a:ln w="12700">
            <a:solidFill>
              <a:schemeClr val="tx1"/>
            </a:solidFill>
            <a:round/>
            <a:headEnd/>
            <a:tailEnd/>
          </a:ln>
        </p:spPr>
        <p:txBody>
          <a:bodyPr wrap="none" anchor="ctr"/>
          <a:lstStyle/>
          <a:p>
            <a:endParaRPr lang="hu-HU"/>
          </a:p>
        </p:txBody>
      </p:sp>
      <p:sp>
        <p:nvSpPr>
          <p:cNvPr id="34" name="Freeform 4"/>
          <p:cNvSpPr>
            <a:spLocks/>
          </p:cNvSpPr>
          <p:nvPr/>
        </p:nvSpPr>
        <p:spPr bwMode="auto">
          <a:xfrm>
            <a:off x="3796789" y="3673657"/>
            <a:ext cx="609600" cy="1257300"/>
          </a:xfrm>
          <a:custGeom>
            <a:avLst/>
            <a:gdLst>
              <a:gd name="T0" fmla="*/ 2147483647 w 384"/>
              <a:gd name="T1" fmla="*/ 0 h 1056"/>
              <a:gd name="T2" fmla="*/ 0 w 384"/>
              <a:gd name="T3" fmla="*/ 2147483647 h 1056"/>
              <a:gd name="T4" fmla="*/ 0 w 384"/>
              <a:gd name="T5" fmla="*/ 2147483647 h 1056"/>
              <a:gd name="T6" fmla="*/ 2147483647 w 384"/>
              <a:gd name="T7" fmla="*/ 2147483647 h 1056"/>
              <a:gd name="T8" fmla="*/ 2147483647 w 384"/>
              <a:gd name="T9" fmla="*/ 0 h 1056"/>
              <a:gd name="T10" fmla="*/ 0 60000 65536"/>
              <a:gd name="T11" fmla="*/ 0 60000 65536"/>
              <a:gd name="T12" fmla="*/ 0 60000 65536"/>
              <a:gd name="T13" fmla="*/ 0 60000 65536"/>
              <a:gd name="T14" fmla="*/ 0 60000 65536"/>
              <a:gd name="T15" fmla="*/ 0 w 384"/>
              <a:gd name="T16" fmla="*/ 0 h 1056"/>
              <a:gd name="T17" fmla="*/ 384 w 384"/>
              <a:gd name="T18" fmla="*/ 1056 h 1056"/>
            </a:gdLst>
            <a:ahLst/>
            <a:cxnLst>
              <a:cxn ang="T10">
                <a:pos x="T0" y="T1"/>
              </a:cxn>
              <a:cxn ang="T11">
                <a:pos x="T2" y="T3"/>
              </a:cxn>
              <a:cxn ang="T12">
                <a:pos x="T4" y="T5"/>
              </a:cxn>
              <a:cxn ang="T13">
                <a:pos x="T6" y="T7"/>
              </a:cxn>
              <a:cxn ang="T14">
                <a:pos x="T8" y="T9"/>
              </a:cxn>
            </a:cxnLst>
            <a:rect l="T15" t="T16" r="T17" b="T18"/>
            <a:pathLst>
              <a:path w="384" h="1056">
                <a:moveTo>
                  <a:pt x="384" y="0"/>
                </a:moveTo>
                <a:lnTo>
                  <a:pt x="0" y="336"/>
                </a:lnTo>
                <a:lnTo>
                  <a:pt x="0" y="864"/>
                </a:lnTo>
                <a:lnTo>
                  <a:pt x="384" y="1056"/>
                </a:lnTo>
                <a:lnTo>
                  <a:pt x="384" y="0"/>
                </a:lnTo>
                <a:close/>
              </a:path>
            </a:pathLst>
          </a:custGeom>
          <a:solidFill>
            <a:srgbClr val="D60093"/>
          </a:solidFill>
          <a:ln w="12700">
            <a:solidFill>
              <a:schemeClr val="tx1"/>
            </a:solidFill>
            <a:round/>
            <a:headEnd/>
            <a:tailEnd/>
          </a:ln>
        </p:spPr>
        <p:txBody>
          <a:bodyPr wrap="none" anchor="ctr"/>
          <a:lstStyle/>
          <a:p>
            <a:endParaRPr lang="hu-HU"/>
          </a:p>
        </p:txBody>
      </p:sp>
      <p:sp>
        <p:nvSpPr>
          <p:cNvPr id="35" name="Freeform 5"/>
          <p:cNvSpPr>
            <a:spLocks/>
          </p:cNvSpPr>
          <p:nvPr/>
        </p:nvSpPr>
        <p:spPr bwMode="auto">
          <a:xfrm>
            <a:off x="3187189" y="3679610"/>
            <a:ext cx="609600" cy="1251347"/>
          </a:xfrm>
          <a:custGeom>
            <a:avLst/>
            <a:gdLst>
              <a:gd name="T0" fmla="*/ 2147483647 w 384"/>
              <a:gd name="T1" fmla="*/ 0 h 1051"/>
              <a:gd name="T2" fmla="*/ 2147483647 w 384"/>
              <a:gd name="T3" fmla="*/ 2147483647 h 1051"/>
              <a:gd name="T4" fmla="*/ 2147483647 w 384"/>
              <a:gd name="T5" fmla="*/ 2147483647 h 1051"/>
              <a:gd name="T6" fmla="*/ 0 w 384"/>
              <a:gd name="T7" fmla="*/ 2147483647 h 1051"/>
              <a:gd name="T8" fmla="*/ 2147483647 w 384"/>
              <a:gd name="T9" fmla="*/ 0 h 1051"/>
              <a:gd name="T10" fmla="*/ 0 60000 65536"/>
              <a:gd name="T11" fmla="*/ 0 60000 65536"/>
              <a:gd name="T12" fmla="*/ 0 60000 65536"/>
              <a:gd name="T13" fmla="*/ 0 60000 65536"/>
              <a:gd name="T14" fmla="*/ 0 60000 65536"/>
              <a:gd name="T15" fmla="*/ 0 w 384"/>
              <a:gd name="T16" fmla="*/ 0 h 1051"/>
              <a:gd name="T17" fmla="*/ 384 w 384"/>
              <a:gd name="T18" fmla="*/ 1051 h 1051"/>
            </a:gdLst>
            <a:ahLst/>
            <a:cxnLst>
              <a:cxn ang="T10">
                <a:pos x="T0" y="T1"/>
              </a:cxn>
              <a:cxn ang="T11">
                <a:pos x="T2" y="T3"/>
              </a:cxn>
              <a:cxn ang="T12">
                <a:pos x="T4" y="T5"/>
              </a:cxn>
              <a:cxn ang="T13">
                <a:pos x="T6" y="T7"/>
              </a:cxn>
              <a:cxn ang="T14">
                <a:pos x="T8" y="T9"/>
              </a:cxn>
            </a:cxnLst>
            <a:rect l="T15" t="T16" r="T17" b="T18"/>
            <a:pathLst>
              <a:path w="384" h="1051">
                <a:moveTo>
                  <a:pt x="26" y="0"/>
                </a:moveTo>
                <a:lnTo>
                  <a:pt x="384" y="331"/>
                </a:lnTo>
                <a:lnTo>
                  <a:pt x="384" y="859"/>
                </a:lnTo>
                <a:lnTo>
                  <a:pt x="0" y="1051"/>
                </a:lnTo>
                <a:lnTo>
                  <a:pt x="26" y="0"/>
                </a:lnTo>
                <a:close/>
              </a:path>
            </a:pathLst>
          </a:custGeom>
          <a:solidFill>
            <a:srgbClr val="FFC000"/>
          </a:solidFill>
          <a:ln w="12700">
            <a:solidFill>
              <a:schemeClr val="tx1"/>
            </a:solidFill>
            <a:round/>
            <a:headEnd/>
            <a:tailEnd/>
          </a:ln>
        </p:spPr>
        <p:txBody>
          <a:bodyPr wrap="none" anchor="ctr"/>
          <a:lstStyle/>
          <a:p>
            <a:endParaRPr lang="hu-HU"/>
          </a:p>
        </p:txBody>
      </p:sp>
      <p:sp>
        <p:nvSpPr>
          <p:cNvPr id="36" name="Rectangle 8"/>
          <p:cNvSpPr>
            <a:spLocks noChangeArrowheads="1"/>
          </p:cNvSpPr>
          <p:nvPr/>
        </p:nvSpPr>
        <p:spPr bwMode="auto">
          <a:xfrm>
            <a:off x="3428256" y="1257300"/>
            <a:ext cx="2590800" cy="1028700"/>
          </a:xfrm>
          <a:prstGeom prst="rect">
            <a:avLst/>
          </a:prstGeom>
          <a:solidFill>
            <a:srgbClr val="FFC000"/>
          </a:solidFill>
          <a:ln w="381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37" name="Rectangle 9"/>
          <p:cNvSpPr>
            <a:spLocks noChangeArrowheads="1"/>
          </p:cNvSpPr>
          <p:nvPr/>
        </p:nvSpPr>
        <p:spPr bwMode="auto">
          <a:xfrm>
            <a:off x="3961656" y="1428750"/>
            <a:ext cx="1371600" cy="628650"/>
          </a:xfrm>
          <a:prstGeom prst="rect">
            <a:avLst/>
          </a:prstGeom>
          <a:solidFill>
            <a:srgbClr val="D60093"/>
          </a:solidFill>
          <a:ln w="381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38" name="Line 10"/>
          <p:cNvSpPr>
            <a:spLocks noChangeShapeType="1"/>
          </p:cNvSpPr>
          <p:nvPr/>
        </p:nvSpPr>
        <p:spPr bwMode="auto">
          <a:xfrm flipH="1">
            <a:off x="3428256" y="2057400"/>
            <a:ext cx="533400" cy="22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39" name="Line 11"/>
          <p:cNvSpPr>
            <a:spLocks noChangeShapeType="1"/>
          </p:cNvSpPr>
          <p:nvPr/>
        </p:nvSpPr>
        <p:spPr bwMode="auto">
          <a:xfrm flipH="1" flipV="1">
            <a:off x="3428256" y="1257300"/>
            <a:ext cx="533400" cy="1714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40" name="Line 12"/>
          <p:cNvSpPr>
            <a:spLocks noChangeShapeType="1"/>
          </p:cNvSpPr>
          <p:nvPr/>
        </p:nvSpPr>
        <p:spPr bwMode="auto">
          <a:xfrm>
            <a:off x="5333256" y="2057400"/>
            <a:ext cx="685800" cy="22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41" name="Line 13"/>
          <p:cNvSpPr>
            <a:spLocks noChangeShapeType="1"/>
          </p:cNvSpPr>
          <p:nvPr/>
        </p:nvSpPr>
        <p:spPr bwMode="auto">
          <a:xfrm flipH="1">
            <a:off x="5333256" y="1257300"/>
            <a:ext cx="685800" cy="1714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42" name="Oval 15"/>
          <p:cNvSpPr>
            <a:spLocks noChangeArrowheads="1"/>
          </p:cNvSpPr>
          <p:nvPr/>
        </p:nvSpPr>
        <p:spPr bwMode="auto">
          <a:xfrm>
            <a:off x="4418856" y="2400300"/>
            <a:ext cx="304800" cy="228600"/>
          </a:xfrm>
          <a:prstGeom prst="ellipse">
            <a:avLst/>
          </a:prstGeom>
          <a:solidFill>
            <a:srgbClr val="6699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43" name="Oval 16"/>
          <p:cNvSpPr>
            <a:spLocks noChangeArrowheads="1"/>
          </p:cNvSpPr>
          <p:nvPr/>
        </p:nvSpPr>
        <p:spPr bwMode="auto">
          <a:xfrm>
            <a:off x="3275856" y="2857500"/>
            <a:ext cx="304800" cy="228600"/>
          </a:xfrm>
          <a:prstGeom prst="ellipse">
            <a:avLst/>
          </a:prstGeom>
          <a:solidFill>
            <a:srgbClr val="6699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44" name="Line 17"/>
          <p:cNvSpPr>
            <a:spLocks noChangeShapeType="1"/>
          </p:cNvSpPr>
          <p:nvPr/>
        </p:nvSpPr>
        <p:spPr bwMode="auto">
          <a:xfrm flipH="1">
            <a:off x="3428256" y="2514600"/>
            <a:ext cx="11430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45" name="Line 18"/>
          <p:cNvSpPr>
            <a:spLocks noChangeShapeType="1"/>
          </p:cNvSpPr>
          <p:nvPr/>
        </p:nvSpPr>
        <p:spPr bwMode="auto">
          <a:xfrm>
            <a:off x="3796789" y="4073707"/>
            <a:ext cx="0" cy="6286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46" name="Line 19"/>
          <p:cNvSpPr>
            <a:spLocks noChangeShapeType="1"/>
          </p:cNvSpPr>
          <p:nvPr/>
        </p:nvSpPr>
        <p:spPr bwMode="auto">
          <a:xfrm flipH="1">
            <a:off x="3796789" y="3673657"/>
            <a:ext cx="609600" cy="4000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47" name="Line 20"/>
          <p:cNvSpPr>
            <a:spLocks noChangeShapeType="1"/>
          </p:cNvSpPr>
          <p:nvPr/>
        </p:nvSpPr>
        <p:spPr bwMode="auto">
          <a:xfrm>
            <a:off x="3263389" y="3673657"/>
            <a:ext cx="533400" cy="4000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48" name="Line 21"/>
          <p:cNvSpPr>
            <a:spLocks noChangeShapeType="1"/>
          </p:cNvSpPr>
          <p:nvPr/>
        </p:nvSpPr>
        <p:spPr bwMode="auto">
          <a:xfrm flipV="1">
            <a:off x="3187189" y="4702357"/>
            <a:ext cx="609600" cy="2286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49" name="Line 22"/>
          <p:cNvSpPr>
            <a:spLocks noChangeShapeType="1"/>
          </p:cNvSpPr>
          <p:nvPr/>
        </p:nvSpPr>
        <p:spPr bwMode="auto">
          <a:xfrm flipH="1" flipV="1">
            <a:off x="3796789" y="4702357"/>
            <a:ext cx="609600" cy="2286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0" name="Line 23"/>
          <p:cNvSpPr>
            <a:spLocks noChangeShapeType="1"/>
          </p:cNvSpPr>
          <p:nvPr/>
        </p:nvSpPr>
        <p:spPr bwMode="auto">
          <a:xfrm flipH="1">
            <a:off x="5325616" y="3673657"/>
            <a:ext cx="609600" cy="6286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1" name="Line 24"/>
          <p:cNvSpPr>
            <a:spLocks noChangeShapeType="1"/>
          </p:cNvSpPr>
          <p:nvPr/>
        </p:nvSpPr>
        <p:spPr bwMode="auto">
          <a:xfrm>
            <a:off x="4792216" y="3673657"/>
            <a:ext cx="533400" cy="6286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2" name="Line 25"/>
          <p:cNvSpPr>
            <a:spLocks noChangeShapeType="1"/>
          </p:cNvSpPr>
          <p:nvPr/>
        </p:nvSpPr>
        <p:spPr bwMode="auto">
          <a:xfrm flipV="1">
            <a:off x="4716016" y="4302307"/>
            <a:ext cx="609600" cy="6286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3" name="Line 26"/>
          <p:cNvSpPr>
            <a:spLocks noChangeShapeType="1"/>
          </p:cNvSpPr>
          <p:nvPr/>
        </p:nvSpPr>
        <p:spPr bwMode="auto">
          <a:xfrm flipH="1" flipV="1">
            <a:off x="5325616" y="4302307"/>
            <a:ext cx="609600" cy="6286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4" name="Oval 27"/>
          <p:cNvSpPr>
            <a:spLocks noChangeArrowheads="1"/>
          </p:cNvSpPr>
          <p:nvPr/>
        </p:nvSpPr>
        <p:spPr bwMode="auto">
          <a:xfrm>
            <a:off x="3644389" y="3959407"/>
            <a:ext cx="304800" cy="228600"/>
          </a:xfrm>
          <a:prstGeom prst="ellipse">
            <a:avLst/>
          </a:prstGeom>
          <a:solidFill>
            <a:srgbClr val="6699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55" name="Oval 28"/>
          <p:cNvSpPr>
            <a:spLocks noChangeArrowheads="1"/>
          </p:cNvSpPr>
          <p:nvPr/>
        </p:nvSpPr>
        <p:spPr bwMode="auto">
          <a:xfrm>
            <a:off x="3644389" y="4645207"/>
            <a:ext cx="304800" cy="228600"/>
          </a:xfrm>
          <a:prstGeom prst="ellipse">
            <a:avLst/>
          </a:prstGeom>
          <a:solidFill>
            <a:srgbClr val="6699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56" name="Oval 29"/>
          <p:cNvSpPr>
            <a:spLocks noChangeArrowheads="1"/>
          </p:cNvSpPr>
          <p:nvPr/>
        </p:nvSpPr>
        <p:spPr bwMode="auto">
          <a:xfrm>
            <a:off x="5173216" y="4188007"/>
            <a:ext cx="304800" cy="228600"/>
          </a:xfrm>
          <a:prstGeom prst="ellipse">
            <a:avLst/>
          </a:prstGeom>
          <a:solidFill>
            <a:srgbClr val="6699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57" name="Rectangle 9"/>
          <p:cNvSpPr>
            <a:spLocks noChangeArrowheads="1"/>
          </p:cNvSpPr>
          <p:nvPr/>
        </p:nvSpPr>
        <p:spPr bwMode="auto">
          <a:xfrm>
            <a:off x="3445841" y="1257300"/>
            <a:ext cx="2573215" cy="1028700"/>
          </a:xfrm>
          <a:prstGeom prst="rect">
            <a:avLst/>
          </a:prstGeom>
          <a:solidFill>
            <a:srgbClr val="D60093"/>
          </a:solidFill>
          <a:ln w="381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58" name="Szövegdoboz 57"/>
          <p:cNvSpPr txBox="1"/>
          <p:nvPr/>
        </p:nvSpPr>
        <p:spPr>
          <a:xfrm>
            <a:off x="6216233" y="880291"/>
            <a:ext cx="2767104" cy="3785652"/>
          </a:xfrm>
          <a:prstGeom prst="rect">
            <a:avLst/>
          </a:prstGeom>
          <a:noFill/>
        </p:spPr>
        <p:txBody>
          <a:bodyPr wrap="none" rtlCol="0">
            <a:spAutoFit/>
          </a:bodyPr>
          <a:lstStyle/>
          <a:p>
            <a:r>
              <a:rPr lang="en-US" dirty="0" smtClean="0">
                <a:latin typeface="+mn-lt"/>
              </a:rPr>
              <a:t>Cs</a:t>
            </a:r>
            <a:r>
              <a:rPr lang="hu-HU" dirty="0" err="1" smtClean="0">
                <a:latin typeface="+mn-lt"/>
              </a:rPr>
              <a:t>úcsok</a:t>
            </a:r>
            <a:r>
              <a:rPr lang="en-US" dirty="0" smtClean="0">
                <a:latin typeface="+mn-lt"/>
              </a:rPr>
              <a:t>  </a:t>
            </a:r>
            <a:r>
              <a:rPr lang="hu-HU" dirty="0" smtClean="0">
                <a:latin typeface="+mn-lt"/>
              </a:rPr>
              <a:t>Lapok</a:t>
            </a:r>
            <a:r>
              <a:rPr lang="en-US" dirty="0" smtClean="0">
                <a:latin typeface="+mn-lt"/>
              </a:rPr>
              <a:t>  </a:t>
            </a:r>
            <a:r>
              <a:rPr lang="hu-HU" dirty="0" smtClean="0">
                <a:latin typeface="+mn-lt"/>
              </a:rPr>
              <a:t>Élek</a:t>
            </a:r>
            <a:endParaRPr lang="en-US" dirty="0" smtClean="0">
              <a:latin typeface="+mn-lt"/>
            </a:endParaRPr>
          </a:p>
          <a:p>
            <a:endParaRPr lang="en-US" dirty="0">
              <a:latin typeface="+mn-lt"/>
            </a:endParaRPr>
          </a:p>
          <a:p>
            <a:pPr algn="l"/>
            <a:r>
              <a:rPr lang="en-US" dirty="0" smtClean="0">
                <a:latin typeface="+mn-lt"/>
              </a:rPr>
              <a:t>     +4         +</a:t>
            </a:r>
            <a:r>
              <a:rPr lang="hu-HU" dirty="0" smtClean="0">
                <a:latin typeface="+mn-lt"/>
              </a:rPr>
              <a:t>4</a:t>
            </a:r>
            <a:r>
              <a:rPr lang="en-US" dirty="0" smtClean="0">
                <a:latin typeface="+mn-lt"/>
              </a:rPr>
              <a:t>    =  +</a:t>
            </a:r>
            <a:r>
              <a:rPr lang="hu-HU" dirty="0" smtClean="0">
                <a:latin typeface="+mn-lt"/>
              </a:rPr>
              <a:t>8</a:t>
            </a:r>
            <a:endParaRPr lang="en-US" dirty="0" smtClean="0">
              <a:latin typeface="+mn-lt"/>
            </a:endParaRPr>
          </a:p>
          <a:p>
            <a:pPr algn="l"/>
            <a:endParaRPr lang="en-US" dirty="0">
              <a:latin typeface="+mn-lt"/>
            </a:endParaRPr>
          </a:p>
          <a:p>
            <a:pPr algn="l"/>
            <a:endParaRPr lang="en-US" dirty="0">
              <a:latin typeface="+mn-lt"/>
            </a:endParaRPr>
          </a:p>
          <a:p>
            <a:pPr algn="l"/>
            <a:r>
              <a:rPr lang="en-US" dirty="0" smtClean="0">
                <a:latin typeface="+mn-lt"/>
              </a:rPr>
              <a:t>     +2         +1    =  +3</a:t>
            </a:r>
          </a:p>
          <a:p>
            <a:pPr algn="l"/>
            <a:endParaRPr lang="en-US" dirty="0">
              <a:latin typeface="+mn-lt"/>
            </a:endParaRPr>
          </a:p>
          <a:p>
            <a:pPr algn="l"/>
            <a:endParaRPr lang="hu-HU" dirty="0" smtClean="0">
              <a:latin typeface="+mn-lt"/>
            </a:endParaRPr>
          </a:p>
          <a:p>
            <a:pPr algn="l"/>
            <a:r>
              <a:rPr lang="en-US" dirty="0" smtClean="0">
                <a:latin typeface="+mn-lt"/>
              </a:rPr>
              <a:t>      -1         0       =   -1</a:t>
            </a:r>
          </a:p>
          <a:p>
            <a:pPr algn="l"/>
            <a:r>
              <a:rPr lang="en-US" dirty="0">
                <a:latin typeface="+mn-lt"/>
              </a:rPr>
              <a:t> </a:t>
            </a:r>
            <a:r>
              <a:rPr lang="en-US" dirty="0" smtClean="0">
                <a:latin typeface="+mn-lt"/>
              </a:rPr>
              <a:t>     +1        0       =   </a:t>
            </a:r>
            <a:r>
              <a:rPr lang="hu-HU" dirty="0" smtClean="0">
                <a:latin typeface="+mn-lt"/>
              </a:rPr>
              <a:t>+</a:t>
            </a:r>
            <a:r>
              <a:rPr lang="en-US" dirty="0" smtClean="0">
                <a:latin typeface="+mn-lt"/>
              </a:rPr>
              <a:t>1</a:t>
            </a:r>
            <a:endParaRPr lang="en-US" dirty="0">
              <a:latin typeface="+mn-l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57"/>
                                        </p:tgtEl>
                                      </p:cBhvr>
                                    </p:animEffect>
                                    <p:set>
                                      <p:cBhvr>
                                        <p:cTn id="7" dur="1" fill="hold">
                                          <p:stCondLst>
                                            <p:cond delay="499"/>
                                          </p:stCondLst>
                                        </p:cTn>
                                        <p:tgtEl>
                                          <p:spTgt spid="5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barn(inVertical)">
                                      <p:cBhvr>
                                        <p:cTn id="15" dur="500"/>
                                        <p:tgtEl>
                                          <p:spTgt spid="4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barn(inVertical)">
                                      <p:cBhvr>
                                        <p:cTn id="18" dur="500"/>
                                        <p:tgtEl>
                                          <p:spTgt spid="4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barn(inVertical)">
                                      <p:cBhvr>
                                        <p:cTn id="2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2" grpId="0" animBg="1"/>
      <p:bldP spid="43" grpId="0" animBg="1"/>
      <p:bldP spid="44" grpId="0" animBg="1"/>
      <p:bldP spid="57"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5" name="Picture 3" descr="POLIGO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371600"/>
            <a:ext cx="7581900" cy="358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ím 1"/>
          <p:cNvSpPr>
            <a:spLocks noGrp="1"/>
          </p:cNvSpPr>
          <p:nvPr>
            <p:ph type="title"/>
          </p:nvPr>
        </p:nvSpPr>
        <p:spPr/>
        <p:txBody>
          <a:bodyPr/>
          <a:lstStyle/>
          <a:p>
            <a:r>
              <a:rPr lang="hu-HU" dirty="0" smtClean="0">
                <a:solidFill>
                  <a:srgbClr val="FF0000"/>
                </a:solidFill>
              </a:rPr>
              <a:t>Kezdet: érvényes téglatest</a:t>
            </a:r>
            <a:endParaRPr lang="hu-HU" dirty="0">
              <a:solidFill>
                <a:srgbClr val="FF0000"/>
              </a:solidFill>
            </a:endParaRPr>
          </a:p>
        </p:txBody>
      </p:sp>
    </p:spTree>
  </p:cSld>
  <p:clrMapOvr>
    <a:masterClrMapping/>
  </p:clrMapOvr>
  <p:transition>
    <p:zo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1028" descr="POLIGON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1" y="1371600"/>
            <a:ext cx="7572375" cy="3579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ím 1"/>
          <p:cNvSpPr>
            <a:spLocks noGrp="1"/>
          </p:cNvSpPr>
          <p:nvPr>
            <p:ph type="title"/>
          </p:nvPr>
        </p:nvSpPr>
        <p:spPr/>
        <p:txBody>
          <a:bodyPr/>
          <a:lstStyle/>
          <a:p>
            <a:r>
              <a:rPr lang="hu-HU" dirty="0" smtClean="0">
                <a:solidFill>
                  <a:srgbClr val="FF0000"/>
                </a:solidFill>
              </a:rPr>
              <a:t>Lap kihúzás</a:t>
            </a:r>
            <a:endParaRPr lang="hu-HU" dirty="0">
              <a:solidFill>
                <a:srgbClr val="FF0000"/>
              </a:solidFill>
            </a:endParaRPr>
          </a:p>
        </p:txBody>
      </p:sp>
    </p:spTree>
  </p:cSld>
  <p:clrMapOvr>
    <a:masterClrMapping/>
  </p:clrMapOvr>
  <p:transition>
    <p:zo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5" descr="POLIGON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371601"/>
            <a:ext cx="7600950" cy="3593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ím 1"/>
          <p:cNvSpPr txBox="1">
            <a:spLocks/>
          </p:cNvSpPr>
          <p:nvPr/>
        </p:nvSpPr>
        <p:spPr>
          <a:xfrm>
            <a:off x="457200" y="310344"/>
            <a:ext cx="8229600" cy="8572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hu-HU" dirty="0" smtClean="0">
                <a:solidFill>
                  <a:srgbClr val="FF0000"/>
                </a:solidFill>
              </a:rPr>
              <a:t>Lap kihúzás</a:t>
            </a:r>
            <a:endParaRPr lang="hu-HU" dirty="0">
              <a:solidFill>
                <a:srgbClr val="FF0000"/>
              </a:solidFill>
            </a:endParaRPr>
          </a:p>
        </p:txBody>
      </p:sp>
    </p:spTree>
  </p:cSld>
  <p:clrMapOvr>
    <a:masterClrMapping/>
  </p:clrMapOvr>
  <p:transition>
    <p:zo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7" name="Picture 3" descr="POLIGON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371600"/>
            <a:ext cx="7581900" cy="358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ím 1"/>
          <p:cNvSpPr txBox="1">
            <a:spLocks/>
          </p:cNvSpPr>
          <p:nvPr/>
        </p:nvSpPr>
        <p:spPr>
          <a:xfrm>
            <a:off x="457200" y="310344"/>
            <a:ext cx="8229600" cy="8572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hu-HU" dirty="0" smtClean="0">
                <a:solidFill>
                  <a:srgbClr val="FF0000"/>
                </a:solidFill>
              </a:rPr>
              <a:t>Lap kihúzás</a:t>
            </a:r>
            <a:endParaRPr lang="hu-HU" dirty="0">
              <a:solidFill>
                <a:srgbClr val="FF0000"/>
              </a:solidFill>
            </a:endParaRPr>
          </a:p>
        </p:txBody>
      </p:sp>
    </p:spTree>
  </p:cSld>
  <p:clrMapOvr>
    <a:masterClrMapping/>
  </p:clrMapOvr>
  <p:transition>
    <p:zo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1" name="Picture 1027" descr="POLIGON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371600"/>
            <a:ext cx="7581900" cy="3579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ím 1"/>
          <p:cNvSpPr txBox="1">
            <a:spLocks/>
          </p:cNvSpPr>
          <p:nvPr/>
        </p:nvSpPr>
        <p:spPr>
          <a:xfrm>
            <a:off x="457200" y="310344"/>
            <a:ext cx="8229600" cy="8572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hu-HU" dirty="0" smtClean="0">
                <a:solidFill>
                  <a:srgbClr val="FF0000"/>
                </a:solidFill>
              </a:rPr>
              <a:t>Lap kihúzás</a:t>
            </a:r>
            <a:endParaRPr lang="hu-HU" dirty="0">
              <a:solidFill>
                <a:srgbClr val="FF0000"/>
              </a:solidFill>
            </a:endParaRPr>
          </a:p>
        </p:txBody>
      </p:sp>
    </p:spTree>
  </p:cSld>
  <p:clrMapOvr>
    <a:masterClrMapping/>
  </p:clrMapOvr>
  <p:transition>
    <p:zo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22" name="Rectangle 2050"/>
          <p:cNvSpPr>
            <a:spLocks noGrp="1" noChangeArrowheads="1"/>
          </p:cNvSpPr>
          <p:nvPr>
            <p:ph type="title"/>
          </p:nvPr>
        </p:nvSpPr>
        <p:spPr/>
        <p:txBody>
          <a:bodyPr/>
          <a:lstStyle/>
          <a:p>
            <a:pPr>
              <a:defRPr/>
            </a:pPr>
            <a:r>
              <a:rPr lang="hu-HU" dirty="0" err="1" smtClean="0">
                <a:solidFill>
                  <a:srgbClr val="FF0000"/>
                </a:solidFill>
              </a:rPr>
              <a:t>Subdivision</a:t>
            </a:r>
            <a:r>
              <a:rPr lang="hu-HU" dirty="0" smtClean="0">
                <a:solidFill>
                  <a:srgbClr val="FF0000"/>
                </a:solidFill>
              </a:rPr>
              <a:t> simítás</a:t>
            </a:r>
          </a:p>
        </p:txBody>
      </p:sp>
      <p:pic>
        <p:nvPicPr>
          <p:cNvPr id="38915" name="POLIGON.AVI">
            <a:hlinkClick r:id="" action="ppaction://media"/>
          </p:cNvPr>
          <p:cNvPicPr>
            <a:picLocks noRot="1" noChangeAspect="1" noChangeArrowheads="1"/>
          </p:cNvPicPr>
          <p:nvPr>
            <a:videoFile r:link="rId1"/>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314451"/>
            <a:ext cx="7543800" cy="357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p:cNvSpPr>
            <a:spLocks noGrp="1"/>
          </p:cNvSpPr>
          <p:nvPr>
            <p:ph type="title"/>
          </p:nvPr>
        </p:nvSpPr>
        <p:spPr>
          <a:xfrm>
            <a:off x="457200" y="205979"/>
            <a:ext cx="8229600" cy="857250"/>
          </a:xfrm>
        </p:spPr>
        <p:txBody>
          <a:bodyPr/>
          <a:lstStyle/>
          <a:p>
            <a:r>
              <a:rPr lang="hu-HU" dirty="0" smtClean="0">
                <a:solidFill>
                  <a:srgbClr val="FF0000"/>
                </a:solidFill>
              </a:rPr>
              <a:t>Felület modellezés</a:t>
            </a:r>
            <a:endParaRPr lang="en-US" dirty="0">
              <a:solidFill>
                <a:srgbClr val="FF0000"/>
              </a:solidFill>
            </a:endParaRPr>
          </a:p>
        </p:txBody>
      </p:sp>
      <p:sp>
        <p:nvSpPr>
          <p:cNvPr id="4" name="Tartalom helye 2"/>
          <p:cNvSpPr txBox="1">
            <a:spLocks/>
          </p:cNvSpPr>
          <p:nvPr/>
        </p:nvSpPr>
        <p:spPr>
          <a:xfrm>
            <a:off x="457200" y="1005576"/>
            <a:ext cx="8229600" cy="378042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hu-HU" sz="2800" dirty="0" smtClean="0"/>
              <a:t>Explicit </a:t>
            </a:r>
            <a:r>
              <a:rPr lang="en-US" sz="2800" dirty="0" smtClean="0"/>
              <a:t>= </a:t>
            </a:r>
            <a:r>
              <a:rPr lang="en-US" sz="2800" dirty="0" err="1" smtClean="0"/>
              <a:t>magass</a:t>
            </a:r>
            <a:r>
              <a:rPr lang="hu-HU" sz="2800" dirty="0" smtClean="0"/>
              <a:t>ágmező ritkán használható</a:t>
            </a:r>
          </a:p>
          <a:p>
            <a:pPr fontAlgn="auto">
              <a:spcAft>
                <a:spcPts val="0"/>
              </a:spcAft>
            </a:pPr>
            <a:r>
              <a:rPr lang="hu-HU" sz="2800" dirty="0" smtClean="0"/>
              <a:t>Implicit: geometriai definíció vektoralgebrai fordítása</a:t>
            </a:r>
          </a:p>
          <a:p>
            <a:pPr lvl="1" fontAlgn="auto">
              <a:spcAft>
                <a:spcPts val="0"/>
              </a:spcAft>
            </a:pPr>
            <a:r>
              <a:rPr lang="hu-HU" sz="2400" dirty="0" smtClean="0"/>
              <a:t>Implicit felület normálvektor </a:t>
            </a:r>
            <a:r>
              <a:rPr lang="en-US" sz="2400" dirty="0" smtClean="0"/>
              <a:t>= </a:t>
            </a:r>
            <a:r>
              <a:rPr lang="en-US" sz="2400" dirty="0" err="1" smtClean="0"/>
              <a:t>gradiens</a:t>
            </a:r>
            <a:endParaRPr lang="en-US" sz="2400" dirty="0" smtClean="0"/>
          </a:p>
          <a:p>
            <a:pPr fontAlgn="auto">
              <a:spcAft>
                <a:spcPts val="0"/>
              </a:spcAft>
            </a:pPr>
            <a:r>
              <a:rPr lang="en-US" sz="2800" dirty="0" err="1" smtClean="0"/>
              <a:t>Param</a:t>
            </a:r>
            <a:r>
              <a:rPr lang="hu-HU" sz="2800" dirty="0" smtClean="0"/>
              <a:t>éteres: paraméteres görbékre vagy a súlypont analógiára vezetjük vissza</a:t>
            </a:r>
          </a:p>
          <a:p>
            <a:pPr lvl="1" fontAlgn="auto">
              <a:spcAft>
                <a:spcPts val="0"/>
              </a:spcAft>
            </a:pPr>
            <a:r>
              <a:rPr lang="hu-HU" sz="2400" dirty="0" smtClean="0"/>
              <a:t>Paraméteres felület normálvektora </a:t>
            </a:r>
            <a:r>
              <a:rPr lang="en-US" sz="2400" dirty="0" smtClean="0"/>
              <a:t>= </a:t>
            </a:r>
            <a:r>
              <a:rPr lang="en-US" sz="2400" dirty="0" err="1" smtClean="0"/>
              <a:t>parc</a:t>
            </a:r>
            <a:r>
              <a:rPr lang="hu-HU" sz="2400" dirty="0" err="1" smtClean="0"/>
              <a:t>iális</a:t>
            </a:r>
            <a:r>
              <a:rPr lang="hu-HU" sz="2400" dirty="0" smtClean="0"/>
              <a:t> deriváltak vektoriális szorzata</a:t>
            </a:r>
          </a:p>
          <a:p>
            <a:pPr fontAlgn="auto">
              <a:spcAft>
                <a:spcPts val="0"/>
              </a:spcAft>
            </a:pPr>
            <a:r>
              <a:rPr lang="hu-HU" sz="2800" dirty="0" smtClean="0"/>
              <a:t>Felosztott: háromszögháló</a:t>
            </a:r>
          </a:p>
          <a:p>
            <a:pPr fontAlgn="auto">
              <a:spcAft>
                <a:spcPts val="0"/>
              </a:spcAft>
            </a:pPr>
            <a:endParaRPr lang="en-US" sz="2800" dirty="0"/>
          </a:p>
        </p:txBody>
      </p:sp>
    </p:spTree>
    <p:extLst>
      <p:ext uri="{BB962C8B-B14F-4D97-AF65-F5344CB8AC3E}">
        <p14:creationId xmlns:p14="http://schemas.microsoft.com/office/powerpoint/2010/main" val="714474497"/>
      </p:ext>
    </p:extLst>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FF0000"/>
                </a:solidFill>
              </a:rPr>
              <a:t>Görbe: Implicit egyenlet</a:t>
            </a:r>
            <a:endParaRPr lang="en-US" dirty="0">
              <a:solidFill>
                <a:srgbClr val="FF0000"/>
              </a:solidFill>
            </a:endParaRPr>
          </a:p>
        </p:txBody>
      </p:sp>
      <mc:AlternateContent xmlns:mc="http://schemas.openxmlformats.org/markup-compatibility/2006" xmlns:a14="http://schemas.microsoft.com/office/drawing/2010/main">
        <mc:Choice Requires="a14">
          <p:sp>
            <p:nvSpPr>
              <p:cNvPr id="4" name="Téglalap 3"/>
              <p:cNvSpPr/>
              <p:nvPr/>
            </p:nvSpPr>
            <p:spPr>
              <a:xfrm>
                <a:off x="2008023" y="1329612"/>
                <a:ext cx="4829953" cy="584775"/>
              </a:xfrm>
              <a:prstGeom prst="rect">
                <a:avLst/>
              </a:prstGeom>
              <a:ln>
                <a:solidFill>
                  <a:schemeClr val="tx1"/>
                </a:solidFill>
              </a:ln>
            </p:spPr>
            <p:txBody>
              <a:bodyPr wrap="square">
                <a:spAutoFit/>
              </a:bodyPr>
              <a:lstStyle/>
              <a:p>
                <a:pPr marL="0" lvl="1"/>
                <a14:m>
                  <m:oMath xmlns:m="http://schemas.openxmlformats.org/officeDocument/2006/math">
                    <m:r>
                      <a:rPr lang="en-US" altLang="hu-HU" sz="3200" b="0" i="1" smtClean="0">
                        <a:latin typeface="Cambria Math"/>
                        <a:cs typeface="Times New Roman" panose="02020603050405020304" pitchFamily="18" charset="0"/>
                      </a:rPr>
                      <m:t>𝑓</m:t>
                    </m:r>
                    <m:d>
                      <m:dPr>
                        <m:ctrlPr>
                          <a:rPr lang="en-US" altLang="hu-HU" sz="3200" b="0" i="1" smtClean="0">
                            <a:latin typeface="Cambria Math"/>
                            <a:cs typeface="Times New Roman" panose="02020603050405020304" pitchFamily="18" charset="0"/>
                          </a:rPr>
                        </m:ctrlPr>
                      </m:dPr>
                      <m:e>
                        <m:r>
                          <a:rPr lang="en-US" altLang="hu-HU" sz="3200" b="0" i="1" smtClean="0">
                            <a:latin typeface="Cambria Math"/>
                            <a:cs typeface="Times New Roman" panose="02020603050405020304" pitchFamily="18" charset="0"/>
                          </a:rPr>
                          <m:t>𝑥</m:t>
                        </m:r>
                        <m:r>
                          <a:rPr lang="en-US" altLang="hu-HU" sz="3200" b="0" i="1" smtClean="0">
                            <a:latin typeface="Cambria Math"/>
                            <a:cs typeface="Times New Roman" panose="02020603050405020304" pitchFamily="18" charset="0"/>
                          </a:rPr>
                          <m:t>,</m:t>
                        </m:r>
                        <m:r>
                          <a:rPr lang="en-US" altLang="hu-HU" sz="3200" b="0" i="1" smtClean="0">
                            <a:latin typeface="Cambria Math"/>
                            <a:cs typeface="Times New Roman" panose="02020603050405020304" pitchFamily="18" charset="0"/>
                          </a:rPr>
                          <m:t>𝑦</m:t>
                        </m:r>
                      </m:e>
                    </m:d>
                    <m:r>
                      <a:rPr lang="en-US" altLang="hu-HU" sz="3200" b="0" i="1" smtClean="0">
                        <a:latin typeface="Cambria Math"/>
                        <a:cs typeface="Times New Roman" panose="02020603050405020304" pitchFamily="18" charset="0"/>
                      </a:rPr>
                      <m:t>=0</m:t>
                    </m:r>
                  </m:oMath>
                </a14:m>
                <a:r>
                  <a:rPr lang="en-GB" altLang="hu-HU" sz="3200" dirty="0">
                    <a:cs typeface="Times New Roman" panose="02020603050405020304" pitchFamily="18" charset="0"/>
                  </a:rPr>
                  <a:t> </a:t>
                </a:r>
                <a:r>
                  <a:rPr lang="hu-HU" altLang="hu-HU" sz="3200" dirty="0" smtClean="0">
                    <a:cs typeface="Times New Roman" panose="02020603050405020304" pitchFamily="18" charset="0"/>
                  </a:rPr>
                  <a:t> </a:t>
                </a:r>
                <a:r>
                  <a:rPr lang="hu-HU" altLang="hu-HU" sz="3200" dirty="0" smtClean="0">
                    <a:latin typeface="+mn-lt"/>
                    <a:cs typeface="Times New Roman" panose="02020603050405020304" pitchFamily="18" charset="0"/>
                  </a:rPr>
                  <a:t>vagy</a:t>
                </a:r>
                <a:r>
                  <a:rPr lang="hu-HU" altLang="hu-HU" sz="3200" dirty="0" smtClean="0">
                    <a:cs typeface="Times New Roman" panose="02020603050405020304" pitchFamily="18" charset="0"/>
                  </a:rPr>
                  <a:t> </a:t>
                </a:r>
                <a14:m>
                  <m:oMath xmlns:m="http://schemas.openxmlformats.org/officeDocument/2006/math">
                    <m:r>
                      <a:rPr lang="en-US" altLang="hu-HU" sz="3200" i="1">
                        <a:latin typeface="Cambria Math"/>
                        <a:cs typeface="Times New Roman" panose="02020603050405020304" pitchFamily="18" charset="0"/>
                      </a:rPr>
                      <m:t>𝑓</m:t>
                    </m:r>
                    <m:d>
                      <m:dPr>
                        <m:ctrlPr>
                          <a:rPr lang="en-US" altLang="hu-HU" sz="3200" i="1">
                            <a:latin typeface="Cambria Math"/>
                            <a:cs typeface="Times New Roman" panose="02020603050405020304" pitchFamily="18" charset="0"/>
                          </a:rPr>
                        </m:ctrlPr>
                      </m:dPr>
                      <m:e>
                        <m:r>
                          <a:rPr lang="en-US" altLang="hu-HU" sz="3200" b="1" i="1" smtClean="0">
                            <a:latin typeface="Cambria Math"/>
                            <a:cs typeface="Times New Roman" panose="02020603050405020304" pitchFamily="18" charset="0"/>
                          </a:rPr>
                          <m:t>𝒓</m:t>
                        </m:r>
                      </m:e>
                    </m:d>
                    <m:r>
                      <a:rPr lang="en-US" altLang="hu-HU" sz="3200" i="1">
                        <a:latin typeface="Cambria Math"/>
                        <a:cs typeface="Times New Roman" panose="02020603050405020304" pitchFamily="18" charset="0"/>
                      </a:rPr>
                      <m:t>=0</m:t>
                    </m:r>
                  </m:oMath>
                </a14:m>
                <a:endParaRPr lang="en-GB" altLang="hu-HU" sz="3200" dirty="0">
                  <a:cs typeface="Times New Roman" panose="02020603050405020304" pitchFamily="18" charset="0"/>
                </a:endParaRPr>
              </a:p>
            </p:txBody>
          </p:sp>
        </mc:Choice>
        <mc:Fallback xmlns="">
          <p:sp>
            <p:nvSpPr>
              <p:cNvPr id="4" name="Téglalap 3"/>
              <p:cNvSpPr>
                <a:spLocks noRot="1" noChangeAspect="1" noMove="1" noResize="1" noEditPoints="1" noAdjustHandles="1" noChangeArrowheads="1" noChangeShapeType="1" noTextEdit="1"/>
              </p:cNvSpPr>
              <p:nvPr/>
            </p:nvSpPr>
            <p:spPr>
              <a:xfrm>
                <a:off x="2008022" y="1772816"/>
                <a:ext cx="4829953" cy="584775"/>
              </a:xfrm>
              <a:prstGeom prst="rect">
                <a:avLst/>
              </a:prstGeom>
              <a:blipFill rotWithShape="1">
                <a:blip r:embed="rId3"/>
                <a:stretch>
                  <a:fillRect t="-11224" b="-32653"/>
                </a:stretch>
              </a:blipFill>
              <a:ln>
                <a:solidFill>
                  <a:schemeClr val="tx1"/>
                </a:solidFill>
              </a:ln>
            </p:spPr>
            <p:txBody>
              <a:bodyPr/>
              <a:lstStyle/>
              <a:p>
                <a:r>
                  <a:rPr lang="en-US">
                    <a:noFill/>
                  </a:rPr>
                  <a:t> </a:t>
                </a:r>
              </a:p>
            </p:txBody>
          </p:sp>
        </mc:Fallback>
      </mc:AlternateContent>
      <p:cxnSp>
        <p:nvCxnSpPr>
          <p:cNvPr id="5" name="Egyenes összekötő nyíllal 23"/>
          <p:cNvCxnSpPr>
            <a:cxnSpLocks noChangeShapeType="1"/>
          </p:cNvCxnSpPr>
          <p:nvPr/>
        </p:nvCxnSpPr>
        <p:spPr bwMode="auto">
          <a:xfrm>
            <a:off x="988045" y="3359488"/>
            <a:ext cx="1368152" cy="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 name="Egyenes összekötő nyíllal 24"/>
          <p:cNvCxnSpPr>
            <a:cxnSpLocks noChangeShapeType="1"/>
          </p:cNvCxnSpPr>
          <p:nvPr/>
        </p:nvCxnSpPr>
        <p:spPr bwMode="auto">
          <a:xfrm flipV="1">
            <a:off x="988045" y="2319084"/>
            <a:ext cx="0" cy="1040403"/>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7" name="Szövegdoboz 33"/>
              <p:cNvSpPr txBox="1">
                <a:spLocks noChangeArrowheads="1"/>
              </p:cNvSpPr>
              <p:nvPr/>
            </p:nvSpPr>
            <p:spPr bwMode="auto">
              <a:xfrm>
                <a:off x="1979712" y="2840618"/>
                <a:ext cx="476091"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sz="2800" i="1">
                          <a:latin typeface="Cambria Math"/>
                          <a:cs typeface="Times New Roman" panose="02020603050405020304" pitchFamily="18" charset="0"/>
                        </a:rPr>
                        <m:t>𝑥</m:t>
                      </m:r>
                    </m:oMath>
                  </m:oMathPara>
                </a14:m>
                <a:endParaRPr lang="hu-HU" altLang="hu-HU" sz="2800" i="1" dirty="0"/>
              </a:p>
            </p:txBody>
          </p:sp>
        </mc:Choice>
        <mc:Fallback xmlns="">
          <p:sp>
            <p:nvSpPr>
              <p:cNvPr id="7" name="Szövegdoboz 33"/>
              <p:cNvSpPr txBox="1">
                <a:spLocks noRot="1" noChangeAspect="1" noMove="1" noResize="1" noEditPoints="1" noAdjustHandles="1" noChangeArrowheads="1" noChangeShapeType="1" noTextEdit="1"/>
              </p:cNvSpPr>
              <p:nvPr/>
            </p:nvSpPr>
            <p:spPr bwMode="auto">
              <a:xfrm>
                <a:off x="1979712" y="2840618"/>
                <a:ext cx="476091" cy="523220"/>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 name="Szövegdoboz 35"/>
              <p:cNvSpPr txBox="1">
                <a:spLocks noChangeArrowheads="1"/>
              </p:cNvSpPr>
              <p:nvPr/>
            </p:nvSpPr>
            <p:spPr bwMode="auto">
              <a:xfrm>
                <a:off x="768850" y="1923678"/>
                <a:ext cx="438389"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i="1">
                          <a:latin typeface="Cambria Math"/>
                          <a:cs typeface="Times New Roman" panose="02020603050405020304" pitchFamily="18" charset="0"/>
                        </a:rPr>
                        <m:t>𝑦</m:t>
                      </m:r>
                    </m:oMath>
                  </m:oMathPara>
                </a14:m>
                <a:endParaRPr lang="hu-HU" altLang="hu-HU" i="1" dirty="0"/>
              </a:p>
            </p:txBody>
          </p:sp>
        </mc:Choice>
        <mc:Fallback xmlns="">
          <p:sp>
            <p:nvSpPr>
              <p:cNvPr id="8" name="Szövegdoboz 35"/>
              <p:cNvSpPr txBox="1">
                <a:spLocks noRot="1" noChangeAspect="1" noMove="1" noResize="1" noEditPoints="1" noAdjustHandles="1" noChangeArrowheads="1" noChangeShapeType="1" noTextEdit="1"/>
              </p:cNvSpPr>
              <p:nvPr/>
            </p:nvSpPr>
            <p:spPr bwMode="auto">
              <a:xfrm>
                <a:off x="768850" y="1923678"/>
                <a:ext cx="438389" cy="461665"/>
              </a:xfrm>
              <a:prstGeom prst="rect">
                <a:avLst/>
              </a:prstGeom>
              <a:blipFill>
                <a:blip r:embed="rId5"/>
                <a:stretch>
                  <a:fillRect l="-4167" b="-12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cxnSp>
        <p:nvCxnSpPr>
          <p:cNvPr id="9" name="Egyenes összekötő 8"/>
          <p:cNvCxnSpPr/>
          <p:nvPr/>
        </p:nvCxnSpPr>
        <p:spPr>
          <a:xfrm>
            <a:off x="1852141" y="2400093"/>
            <a:ext cx="0" cy="10531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Egyenes összekötő nyíllal 23"/>
          <p:cNvCxnSpPr>
            <a:cxnSpLocks noChangeShapeType="1"/>
          </p:cNvCxnSpPr>
          <p:nvPr/>
        </p:nvCxnSpPr>
        <p:spPr bwMode="auto">
          <a:xfrm>
            <a:off x="3886792" y="3359487"/>
            <a:ext cx="1368152" cy="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 name="Egyenes összekötő nyíllal 24"/>
          <p:cNvCxnSpPr>
            <a:cxnSpLocks noChangeShapeType="1"/>
          </p:cNvCxnSpPr>
          <p:nvPr/>
        </p:nvCxnSpPr>
        <p:spPr bwMode="auto">
          <a:xfrm flipV="1">
            <a:off x="3886792" y="2319083"/>
            <a:ext cx="0" cy="1040403"/>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12" name="Szövegdoboz 33"/>
              <p:cNvSpPr txBox="1">
                <a:spLocks noChangeArrowheads="1"/>
              </p:cNvSpPr>
              <p:nvPr/>
            </p:nvSpPr>
            <p:spPr bwMode="auto">
              <a:xfrm>
                <a:off x="5050141" y="2820281"/>
                <a:ext cx="476091"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sz="2800" i="1">
                          <a:latin typeface="Cambria Math"/>
                          <a:cs typeface="Times New Roman" panose="02020603050405020304" pitchFamily="18" charset="0"/>
                        </a:rPr>
                        <m:t>𝑥</m:t>
                      </m:r>
                    </m:oMath>
                  </m:oMathPara>
                </a14:m>
                <a:endParaRPr lang="hu-HU" altLang="hu-HU" sz="2800" i="1" dirty="0"/>
              </a:p>
            </p:txBody>
          </p:sp>
        </mc:Choice>
        <mc:Fallback xmlns="">
          <p:sp>
            <p:nvSpPr>
              <p:cNvPr id="12" name="Szövegdoboz 33"/>
              <p:cNvSpPr txBox="1">
                <a:spLocks noRot="1" noChangeAspect="1" noMove="1" noResize="1" noEditPoints="1" noAdjustHandles="1" noChangeArrowheads="1" noChangeShapeType="1" noTextEdit="1"/>
              </p:cNvSpPr>
              <p:nvPr/>
            </p:nvSpPr>
            <p:spPr bwMode="auto">
              <a:xfrm>
                <a:off x="5050141" y="2820281"/>
                <a:ext cx="476091" cy="523220"/>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3" name="Szövegdoboz 35"/>
              <p:cNvSpPr txBox="1">
                <a:spLocks noChangeArrowheads="1"/>
              </p:cNvSpPr>
              <p:nvPr/>
            </p:nvSpPr>
            <p:spPr bwMode="auto">
              <a:xfrm>
                <a:off x="3667597" y="1923678"/>
                <a:ext cx="438389"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i="1">
                          <a:latin typeface="Cambria Math"/>
                          <a:cs typeface="Times New Roman" panose="02020603050405020304" pitchFamily="18" charset="0"/>
                        </a:rPr>
                        <m:t>𝑦</m:t>
                      </m:r>
                    </m:oMath>
                  </m:oMathPara>
                </a14:m>
                <a:endParaRPr lang="hu-HU" altLang="hu-HU" i="1" dirty="0"/>
              </a:p>
            </p:txBody>
          </p:sp>
        </mc:Choice>
        <mc:Fallback xmlns="">
          <p:sp>
            <p:nvSpPr>
              <p:cNvPr id="13" name="Szövegdoboz 35"/>
              <p:cNvSpPr txBox="1">
                <a:spLocks noRot="1" noChangeAspect="1" noMove="1" noResize="1" noEditPoints="1" noAdjustHandles="1" noChangeArrowheads="1" noChangeShapeType="1" noTextEdit="1"/>
              </p:cNvSpPr>
              <p:nvPr/>
            </p:nvSpPr>
            <p:spPr bwMode="auto">
              <a:xfrm>
                <a:off x="3667597" y="1923678"/>
                <a:ext cx="438389" cy="461665"/>
              </a:xfrm>
              <a:prstGeom prst="rect">
                <a:avLst/>
              </a:prstGeom>
              <a:blipFill>
                <a:blip r:embed="rId7"/>
                <a:stretch>
                  <a:fillRect l="-4167" b="-12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sp>
        <p:nvSpPr>
          <p:cNvPr id="14" name="Ellipszis 13"/>
          <p:cNvSpPr/>
          <p:nvPr/>
        </p:nvSpPr>
        <p:spPr>
          <a:xfrm>
            <a:off x="4291689" y="2236330"/>
            <a:ext cx="837369" cy="7962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Egyenes összekötő nyíllal 14"/>
          <p:cNvCxnSpPr>
            <a:endCxn id="23" idx="4"/>
          </p:cNvCxnSpPr>
          <p:nvPr/>
        </p:nvCxnSpPr>
        <p:spPr>
          <a:xfrm flipH="1" flipV="1">
            <a:off x="4894882" y="2344342"/>
            <a:ext cx="1" cy="10151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Egyenes összekötő nyíllal 23"/>
          <p:cNvCxnSpPr>
            <a:cxnSpLocks noChangeShapeType="1"/>
          </p:cNvCxnSpPr>
          <p:nvPr/>
        </p:nvCxnSpPr>
        <p:spPr bwMode="auto">
          <a:xfrm>
            <a:off x="6998437" y="3359489"/>
            <a:ext cx="1368152" cy="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 name="Egyenes összekötő nyíllal 24"/>
          <p:cNvCxnSpPr>
            <a:cxnSpLocks noChangeShapeType="1"/>
          </p:cNvCxnSpPr>
          <p:nvPr/>
        </p:nvCxnSpPr>
        <p:spPr bwMode="auto">
          <a:xfrm flipV="1">
            <a:off x="6998437" y="2319085"/>
            <a:ext cx="0" cy="1040403"/>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18" name="Szövegdoboz 33"/>
              <p:cNvSpPr txBox="1">
                <a:spLocks noChangeArrowheads="1"/>
              </p:cNvSpPr>
              <p:nvPr/>
            </p:nvSpPr>
            <p:spPr bwMode="auto">
              <a:xfrm>
                <a:off x="8077507" y="2836690"/>
                <a:ext cx="476091"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sz="2800" i="1">
                          <a:latin typeface="Cambria Math"/>
                          <a:cs typeface="Times New Roman" panose="02020603050405020304" pitchFamily="18" charset="0"/>
                        </a:rPr>
                        <m:t>𝑥</m:t>
                      </m:r>
                    </m:oMath>
                  </m:oMathPara>
                </a14:m>
                <a:endParaRPr lang="hu-HU" altLang="hu-HU" sz="2800" i="1" dirty="0"/>
              </a:p>
            </p:txBody>
          </p:sp>
        </mc:Choice>
        <mc:Fallback xmlns="">
          <p:sp>
            <p:nvSpPr>
              <p:cNvPr id="18" name="Szövegdoboz 33"/>
              <p:cNvSpPr txBox="1">
                <a:spLocks noRot="1" noChangeAspect="1" noMove="1" noResize="1" noEditPoints="1" noAdjustHandles="1" noChangeArrowheads="1" noChangeShapeType="1" noTextEdit="1"/>
              </p:cNvSpPr>
              <p:nvPr/>
            </p:nvSpPr>
            <p:spPr bwMode="auto">
              <a:xfrm>
                <a:off x="8077507" y="2836690"/>
                <a:ext cx="476091" cy="523220"/>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9" name="Szövegdoboz 35"/>
              <p:cNvSpPr txBox="1">
                <a:spLocks noChangeArrowheads="1"/>
              </p:cNvSpPr>
              <p:nvPr/>
            </p:nvSpPr>
            <p:spPr bwMode="auto">
              <a:xfrm>
                <a:off x="6779242" y="1923680"/>
                <a:ext cx="438389"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i="1">
                          <a:latin typeface="Cambria Math"/>
                          <a:cs typeface="Times New Roman" panose="02020603050405020304" pitchFamily="18" charset="0"/>
                        </a:rPr>
                        <m:t>𝑦</m:t>
                      </m:r>
                    </m:oMath>
                  </m:oMathPara>
                </a14:m>
                <a:endParaRPr lang="hu-HU" altLang="hu-HU" i="1" dirty="0"/>
              </a:p>
            </p:txBody>
          </p:sp>
        </mc:Choice>
        <mc:Fallback xmlns="">
          <p:sp>
            <p:nvSpPr>
              <p:cNvPr id="19" name="Szövegdoboz 35"/>
              <p:cNvSpPr txBox="1">
                <a:spLocks noRot="1" noChangeAspect="1" noMove="1" noResize="1" noEditPoints="1" noAdjustHandles="1" noChangeArrowheads="1" noChangeShapeType="1" noTextEdit="1"/>
              </p:cNvSpPr>
              <p:nvPr/>
            </p:nvSpPr>
            <p:spPr bwMode="auto">
              <a:xfrm>
                <a:off x="6779242" y="1923680"/>
                <a:ext cx="438389" cy="461665"/>
              </a:xfrm>
              <a:prstGeom prst="rect">
                <a:avLst/>
              </a:prstGeom>
              <a:blipFill>
                <a:blip r:embed="rId9"/>
                <a:stretch>
                  <a:fillRect l="-4167" b="-12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cxnSp>
        <p:nvCxnSpPr>
          <p:cNvPr id="20" name="Egyenes összekötő nyíllal 19"/>
          <p:cNvCxnSpPr/>
          <p:nvPr/>
        </p:nvCxnSpPr>
        <p:spPr>
          <a:xfrm flipV="1">
            <a:off x="8006527" y="2050657"/>
            <a:ext cx="0" cy="13088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Szabadkézi sokszög 20"/>
          <p:cNvSpPr/>
          <p:nvPr/>
        </p:nvSpPr>
        <p:spPr>
          <a:xfrm>
            <a:off x="7269652" y="1875175"/>
            <a:ext cx="1262788" cy="1172990"/>
          </a:xfrm>
          <a:custGeom>
            <a:avLst/>
            <a:gdLst>
              <a:gd name="connsiteX0" fmla="*/ 54046 w 1361700"/>
              <a:gd name="connsiteY0" fmla="*/ 1563624 h 1620816"/>
              <a:gd name="connsiteX1" fmla="*/ 154630 w 1361700"/>
              <a:gd name="connsiteY1" fmla="*/ 1563624 h 1620816"/>
              <a:gd name="connsiteX2" fmla="*/ 1361638 w 1361700"/>
              <a:gd name="connsiteY2" fmla="*/ 969264 h 1620816"/>
              <a:gd name="connsiteX3" fmla="*/ 99766 w 1361700"/>
              <a:gd name="connsiteY3" fmla="*/ 777240 h 1620816"/>
              <a:gd name="connsiteX4" fmla="*/ 1206190 w 1361700"/>
              <a:gd name="connsiteY4" fmla="*/ 0 h 1620816"/>
              <a:gd name="connsiteX0" fmla="*/ 74031 w 1335964"/>
              <a:gd name="connsiteY0" fmla="*/ 1097280 h 1564378"/>
              <a:gd name="connsiteX1" fmla="*/ 128895 w 1335964"/>
              <a:gd name="connsiteY1" fmla="*/ 1563624 h 1564378"/>
              <a:gd name="connsiteX2" fmla="*/ 1335903 w 1335964"/>
              <a:gd name="connsiteY2" fmla="*/ 969264 h 1564378"/>
              <a:gd name="connsiteX3" fmla="*/ 74031 w 1335964"/>
              <a:gd name="connsiteY3" fmla="*/ 777240 h 1564378"/>
              <a:gd name="connsiteX4" fmla="*/ 1180455 w 1335964"/>
              <a:gd name="connsiteY4" fmla="*/ 0 h 1564378"/>
              <a:gd name="connsiteX0" fmla="*/ 293465 w 1262788"/>
              <a:gd name="connsiteY0" fmla="*/ 1060704 h 1563987"/>
              <a:gd name="connsiteX1" fmla="*/ 55721 w 1262788"/>
              <a:gd name="connsiteY1" fmla="*/ 1563624 h 1563987"/>
              <a:gd name="connsiteX2" fmla="*/ 1262729 w 1262788"/>
              <a:gd name="connsiteY2" fmla="*/ 969264 h 1563987"/>
              <a:gd name="connsiteX3" fmla="*/ 857 w 1262788"/>
              <a:gd name="connsiteY3" fmla="*/ 777240 h 1563987"/>
              <a:gd name="connsiteX4" fmla="*/ 1107281 w 1262788"/>
              <a:gd name="connsiteY4" fmla="*/ 0 h 1563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788" h="1563987">
                <a:moveTo>
                  <a:pt x="293465" y="1060704"/>
                </a:moveTo>
                <a:cubicBezTo>
                  <a:pt x="234791" y="1110234"/>
                  <a:pt x="-105823" y="1578864"/>
                  <a:pt x="55721" y="1563624"/>
                </a:cubicBezTo>
                <a:cubicBezTo>
                  <a:pt x="217265" y="1548384"/>
                  <a:pt x="1271873" y="1100328"/>
                  <a:pt x="1262729" y="969264"/>
                </a:cubicBezTo>
                <a:cubicBezTo>
                  <a:pt x="1253585" y="838200"/>
                  <a:pt x="26765" y="938784"/>
                  <a:pt x="857" y="777240"/>
                </a:cubicBezTo>
                <a:cubicBezTo>
                  <a:pt x="-25051" y="615696"/>
                  <a:pt x="541115" y="307848"/>
                  <a:pt x="110728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Ellipszis 21"/>
          <p:cNvSpPr/>
          <p:nvPr/>
        </p:nvSpPr>
        <p:spPr>
          <a:xfrm>
            <a:off x="4840021" y="2948285"/>
            <a:ext cx="109723"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Ellipszis 22"/>
          <p:cNvSpPr/>
          <p:nvPr/>
        </p:nvSpPr>
        <p:spPr>
          <a:xfrm>
            <a:off x="4840020" y="2236330"/>
            <a:ext cx="109723"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Ellipszis 23"/>
          <p:cNvSpPr/>
          <p:nvPr/>
        </p:nvSpPr>
        <p:spPr>
          <a:xfrm>
            <a:off x="7951666" y="1952426"/>
            <a:ext cx="109723"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Ellipszis 24"/>
          <p:cNvSpPr/>
          <p:nvPr/>
        </p:nvSpPr>
        <p:spPr>
          <a:xfrm>
            <a:off x="7936263" y="2466410"/>
            <a:ext cx="109723"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llipszis 25"/>
          <p:cNvSpPr/>
          <p:nvPr/>
        </p:nvSpPr>
        <p:spPr>
          <a:xfrm>
            <a:off x="7934542" y="2816521"/>
            <a:ext cx="109723"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zövegdoboz 33"/>
          <p:cNvSpPr txBox="1">
            <a:spLocks noChangeArrowheads="1"/>
          </p:cNvSpPr>
          <p:nvPr/>
        </p:nvSpPr>
        <p:spPr bwMode="auto">
          <a:xfrm>
            <a:off x="1659096" y="3335474"/>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2800" i="1" dirty="0" smtClean="0"/>
              <a:t>x</a:t>
            </a:r>
            <a:r>
              <a:rPr lang="hu-HU" altLang="hu-HU" sz="2800" baseline="-25000" dirty="0"/>
              <a:t>0</a:t>
            </a:r>
          </a:p>
        </p:txBody>
      </p:sp>
      <mc:AlternateContent xmlns:mc="http://schemas.openxmlformats.org/markup-compatibility/2006" xmlns:a14="http://schemas.microsoft.com/office/drawing/2010/main">
        <mc:Choice Requires="a14">
          <p:sp>
            <p:nvSpPr>
              <p:cNvPr id="3" name="Téglalap 2"/>
              <p:cNvSpPr/>
              <p:nvPr/>
            </p:nvSpPr>
            <p:spPr>
              <a:xfrm>
                <a:off x="3057141" y="3809800"/>
                <a:ext cx="4395606" cy="821059"/>
              </a:xfrm>
              <a:prstGeom prst="rect">
                <a:avLst/>
              </a:prstGeom>
            </p:spPr>
            <p:txBody>
              <a:bodyPr wrap="square">
                <a:spAutoFit/>
              </a:bodyPr>
              <a:lstStyle/>
              <a:p>
                <a:pPr algn="l">
                  <a:spcAft>
                    <a:spcPts val="1800"/>
                  </a:spcAft>
                </a:pPr>
                <a14:m>
                  <m:oMathPara xmlns:m="http://schemas.openxmlformats.org/officeDocument/2006/math">
                    <m:oMathParaPr>
                      <m:jc m:val="centerGroup"/>
                    </m:oMathParaPr>
                    <m:oMath xmlns:m="http://schemas.openxmlformats.org/officeDocument/2006/math">
                      <m:sSup>
                        <m:sSupPr>
                          <m:ctrlPr>
                            <a:rPr lang="hu-HU" altLang="hu-HU" i="1">
                              <a:latin typeface="Cambria Math"/>
                              <a:cs typeface="Times New Roman" panose="02020603050405020304" pitchFamily="18" charset="0"/>
                            </a:rPr>
                          </m:ctrlPr>
                        </m:sSupPr>
                        <m:e>
                          <m:d>
                            <m:dPr>
                              <m:ctrlPr>
                                <a:rPr lang="hu-HU" altLang="hu-HU" i="1">
                                  <a:latin typeface="Cambria Math"/>
                                  <a:cs typeface="Times New Roman" panose="02020603050405020304" pitchFamily="18" charset="0"/>
                                </a:rPr>
                              </m:ctrlPr>
                            </m:dPr>
                            <m:e>
                              <m:r>
                                <a:rPr lang="en-US" altLang="hu-HU" i="1">
                                  <a:latin typeface="Cambria Math"/>
                                  <a:cs typeface="Times New Roman" panose="02020603050405020304" pitchFamily="18" charset="0"/>
                                </a:rPr>
                                <m:t>𝑥</m:t>
                              </m:r>
                              <m:r>
                                <a:rPr lang="en-US" altLang="hu-HU" i="1">
                                  <a:latin typeface="Cambria Math"/>
                                  <a:cs typeface="Times New Roman" panose="02020603050405020304" pitchFamily="18" charset="0"/>
                                </a:rPr>
                                <m:t>−</m:t>
                              </m:r>
                              <m:sSub>
                                <m:sSubPr>
                                  <m:ctrlPr>
                                    <a:rPr lang="en-US" altLang="hu-HU" i="1">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𝑐</m:t>
                                  </m:r>
                                </m:e>
                                <m:sub>
                                  <m:r>
                                    <a:rPr lang="en-US" altLang="hu-HU" i="1">
                                      <a:latin typeface="Cambria Math"/>
                                      <a:cs typeface="Times New Roman" panose="02020603050405020304" pitchFamily="18" charset="0"/>
                                      <a:sym typeface="Symbol" pitchFamily="18" charset="2"/>
                                    </a:rPr>
                                    <m:t>𝑥</m:t>
                                  </m:r>
                                </m:sub>
                              </m:sSub>
                            </m:e>
                          </m:d>
                        </m:e>
                        <m:sup>
                          <m:r>
                            <a:rPr lang="hu-HU" altLang="hu-HU" i="1">
                              <a:latin typeface="Cambria Math"/>
                              <a:cs typeface="Times New Roman" panose="02020603050405020304" pitchFamily="18" charset="0"/>
                            </a:rPr>
                            <m:t>2</m:t>
                          </m:r>
                        </m:sup>
                      </m:sSup>
                      <m:r>
                        <a:rPr lang="en-US" altLang="hu-HU" i="1">
                          <a:latin typeface="Cambria Math"/>
                          <a:cs typeface="Times New Roman" panose="02020603050405020304" pitchFamily="18" charset="0"/>
                        </a:rPr>
                        <m:t>+</m:t>
                      </m:r>
                      <m:sSup>
                        <m:sSupPr>
                          <m:ctrlPr>
                            <a:rPr lang="hu-HU" altLang="hu-HU" i="1">
                              <a:latin typeface="Cambria Math"/>
                              <a:cs typeface="Times New Roman" panose="02020603050405020304" pitchFamily="18" charset="0"/>
                            </a:rPr>
                          </m:ctrlPr>
                        </m:sSupPr>
                        <m:e>
                          <m:d>
                            <m:dPr>
                              <m:ctrlPr>
                                <a:rPr lang="hu-HU" altLang="hu-HU" i="1">
                                  <a:latin typeface="Cambria Math"/>
                                  <a:cs typeface="Times New Roman" panose="02020603050405020304" pitchFamily="18" charset="0"/>
                                </a:rPr>
                              </m:ctrlPr>
                            </m:dPr>
                            <m:e>
                              <m:r>
                                <a:rPr lang="en-US" altLang="hu-HU" i="1">
                                  <a:latin typeface="Cambria Math"/>
                                  <a:cs typeface="Times New Roman" panose="02020603050405020304" pitchFamily="18" charset="0"/>
                                </a:rPr>
                                <m:t>𝑦</m:t>
                              </m:r>
                              <m:r>
                                <a:rPr lang="en-US" altLang="hu-HU" i="1">
                                  <a:latin typeface="Cambria Math"/>
                                  <a:cs typeface="Times New Roman" panose="02020603050405020304" pitchFamily="18" charset="0"/>
                                </a:rPr>
                                <m:t>−</m:t>
                              </m:r>
                              <m:sSub>
                                <m:sSubPr>
                                  <m:ctrlPr>
                                    <a:rPr lang="en-US" altLang="hu-HU" i="1">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𝑐</m:t>
                                  </m:r>
                                </m:e>
                                <m:sub>
                                  <m:r>
                                    <a:rPr lang="en-US" altLang="hu-HU" i="1">
                                      <a:latin typeface="Cambria Math"/>
                                      <a:cs typeface="Times New Roman" panose="02020603050405020304" pitchFamily="18" charset="0"/>
                                      <a:sym typeface="Symbol" pitchFamily="18" charset="2"/>
                                    </a:rPr>
                                    <m:t>𝑦</m:t>
                                  </m:r>
                                </m:sub>
                              </m:sSub>
                            </m:e>
                          </m:d>
                        </m:e>
                        <m:sup>
                          <m:r>
                            <a:rPr lang="hu-HU" altLang="hu-HU" i="1">
                              <a:latin typeface="Cambria Math"/>
                              <a:cs typeface="Times New Roman" panose="02020603050405020304" pitchFamily="18" charset="0"/>
                            </a:rPr>
                            <m:t>2</m:t>
                          </m:r>
                        </m:sup>
                      </m:sSup>
                      <m:r>
                        <a:rPr lang="en-US" altLang="hu-HU" i="1">
                          <a:latin typeface="Cambria Math"/>
                          <a:cs typeface="Times New Roman" panose="02020603050405020304" pitchFamily="18" charset="0"/>
                        </a:rPr>
                        <m:t>−</m:t>
                      </m:r>
                      <m:sSup>
                        <m:sSupPr>
                          <m:ctrlPr>
                            <a:rPr lang="en-US" altLang="hu-HU" i="1">
                              <a:latin typeface="Cambria Math"/>
                              <a:cs typeface="Times New Roman" panose="02020603050405020304" pitchFamily="18" charset="0"/>
                            </a:rPr>
                          </m:ctrlPr>
                        </m:sSupPr>
                        <m:e>
                          <m:r>
                            <a:rPr lang="en-US" altLang="hu-HU" i="1">
                              <a:latin typeface="Cambria Math"/>
                              <a:cs typeface="Times New Roman" panose="02020603050405020304" pitchFamily="18" charset="0"/>
                            </a:rPr>
                            <m:t>𝑅</m:t>
                          </m:r>
                        </m:e>
                        <m:sup>
                          <m:r>
                            <a:rPr lang="en-US" altLang="hu-HU" i="1">
                              <a:latin typeface="Cambria Math"/>
                              <a:cs typeface="Times New Roman" panose="02020603050405020304" pitchFamily="18" charset="0"/>
                            </a:rPr>
                            <m:t>2</m:t>
                          </m:r>
                        </m:sup>
                      </m:sSup>
                      <m:r>
                        <a:rPr lang="en-US" altLang="hu-HU" i="1">
                          <a:latin typeface="Cambria Math"/>
                          <a:cs typeface="Times New Roman" panose="02020603050405020304" pitchFamily="18" charset="0"/>
                        </a:rPr>
                        <m:t>=0</m:t>
                      </m:r>
                    </m:oMath>
                  </m:oMathPara>
                </a14:m>
                <a:endParaRPr lang="en-US" dirty="0"/>
              </a:p>
            </p:txBody>
          </p:sp>
        </mc:Choice>
        <mc:Fallback xmlns="">
          <p:sp>
            <p:nvSpPr>
              <p:cNvPr id="3" name="Téglalap 2"/>
              <p:cNvSpPr>
                <a:spLocks noRot="1" noChangeAspect="1" noMove="1" noResize="1" noEditPoints="1" noAdjustHandles="1" noChangeArrowheads="1" noChangeShapeType="1" noTextEdit="1"/>
              </p:cNvSpPr>
              <p:nvPr/>
            </p:nvSpPr>
            <p:spPr>
              <a:xfrm>
                <a:off x="3057141" y="3809800"/>
                <a:ext cx="4395606" cy="821059"/>
              </a:xfrm>
              <a:prstGeom prst="rect">
                <a:avLst/>
              </a:prstGeom>
              <a:blipFill>
                <a:blip r:embed="rId10"/>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0" name="Téglalap 29"/>
              <p:cNvSpPr/>
              <p:nvPr/>
            </p:nvSpPr>
            <p:spPr>
              <a:xfrm>
                <a:off x="586492" y="3858010"/>
                <a:ext cx="1854665" cy="692497"/>
              </a:xfrm>
              <a:prstGeom prst="rect">
                <a:avLst/>
              </a:prstGeom>
            </p:spPr>
            <p:txBody>
              <a:bodyPr wrap="square">
                <a:spAutoFit/>
              </a:bodyPr>
              <a:lstStyle/>
              <a:p>
                <a:pPr algn="l">
                  <a:spcAft>
                    <a:spcPts val="1800"/>
                  </a:spcAft>
                </a:pPr>
                <a14:m>
                  <m:oMathPara xmlns:m="http://schemas.openxmlformats.org/officeDocument/2006/math">
                    <m:oMathParaPr>
                      <m:jc m:val="centerGroup"/>
                    </m:oMathParaPr>
                    <m:oMath xmlns:m="http://schemas.openxmlformats.org/officeDocument/2006/math">
                      <m:r>
                        <a:rPr lang="hu-HU" altLang="hu-HU" i="1" smtClean="0">
                          <a:latin typeface="Cambria Math"/>
                          <a:cs typeface="Times New Roman" panose="02020603050405020304" pitchFamily="18" charset="0"/>
                        </a:rPr>
                        <m:t>𝑥</m:t>
                      </m:r>
                      <m:r>
                        <a:rPr lang="en-US" altLang="hu-HU" b="0" i="1" smtClean="0">
                          <a:latin typeface="Cambria Math"/>
                          <a:cs typeface="Times New Roman" panose="02020603050405020304" pitchFamily="18" charset="0"/>
                        </a:rPr>
                        <m:t>−</m:t>
                      </m:r>
                      <m:sSub>
                        <m:sSubPr>
                          <m:ctrlPr>
                            <a:rPr lang="en-US" altLang="hu-HU" i="1">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𝑥</m:t>
                          </m:r>
                        </m:e>
                        <m:sub>
                          <m:r>
                            <a:rPr lang="en-US" altLang="hu-HU" i="1">
                              <a:latin typeface="Cambria Math"/>
                              <a:cs typeface="Times New Roman" panose="02020603050405020304" pitchFamily="18" charset="0"/>
                              <a:sym typeface="Symbol" pitchFamily="18" charset="2"/>
                            </a:rPr>
                            <m:t>0</m:t>
                          </m:r>
                        </m:sub>
                      </m:sSub>
                      <m:r>
                        <a:rPr lang="en-US" altLang="hu-HU" i="1">
                          <a:latin typeface="Cambria Math"/>
                          <a:cs typeface="Times New Roman" panose="02020603050405020304" pitchFamily="18" charset="0"/>
                        </a:rPr>
                        <m:t>=</m:t>
                      </m:r>
                      <m:r>
                        <a:rPr lang="en-US" altLang="hu-HU" b="0" i="1" smtClean="0">
                          <a:latin typeface="Cambria Math"/>
                          <a:cs typeface="Times New Roman" panose="02020603050405020304" pitchFamily="18" charset="0"/>
                        </a:rPr>
                        <m:t>0</m:t>
                      </m:r>
                    </m:oMath>
                  </m:oMathPara>
                </a14:m>
                <a:endParaRPr lang="en-US" dirty="0"/>
              </a:p>
            </p:txBody>
          </p:sp>
        </mc:Choice>
        <mc:Fallback xmlns="">
          <p:sp>
            <p:nvSpPr>
              <p:cNvPr id="30" name="Téglalap 29"/>
              <p:cNvSpPr>
                <a:spLocks noRot="1" noChangeAspect="1" noMove="1" noResize="1" noEditPoints="1" noAdjustHandles="1" noChangeArrowheads="1" noChangeShapeType="1" noTextEdit="1"/>
              </p:cNvSpPr>
              <p:nvPr/>
            </p:nvSpPr>
            <p:spPr>
              <a:xfrm>
                <a:off x="586491" y="5144013"/>
                <a:ext cx="1854665" cy="692497"/>
              </a:xfrm>
              <a:prstGeom prst="rect">
                <a:avLst/>
              </a:prstGeom>
              <a:blipFill rotWithShape="1">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92335802"/>
      </p:ext>
    </p:extLst>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FF0000"/>
                </a:solidFill>
              </a:rPr>
              <a:t>2D egyenes implicit egyenlete</a:t>
            </a:r>
            <a:endParaRPr lang="en-US" dirty="0">
              <a:solidFill>
                <a:srgbClr val="FF0000"/>
              </a:solidFill>
            </a:endParaRPr>
          </a:p>
        </p:txBody>
      </p:sp>
      <mc:AlternateContent xmlns:mc="http://schemas.openxmlformats.org/markup-compatibility/2006" xmlns:a14="http://schemas.microsoft.com/office/drawing/2010/main">
        <mc:Choice Requires="a14">
          <p:sp>
            <p:nvSpPr>
              <p:cNvPr id="4" name="Téglalap 3"/>
              <p:cNvSpPr/>
              <p:nvPr/>
            </p:nvSpPr>
            <p:spPr>
              <a:xfrm>
                <a:off x="4824048" y="2063574"/>
                <a:ext cx="3203848" cy="461665"/>
              </a:xfrm>
              <a:prstGeom prst="rect">
                <a:avLst/>
              </a:prstGeom>
            </p:spPr>
            <p:txBody>
              <a:bodyPr wrap="square">
                <a:spAutoFit/>
              </a:bodyPr>
              <a:lstStyle/>
              <a:p>
                <a:pPr marL="0" lvl="2" algn="l"/>
                <a14:m>
                  <m:oMathPara xmlns:m="http://schemas.openxmlformats.org/officeDocument/2006/math">
                    <m:oMathParaPr>
                      <m:jc m:val="left"/>
                    </m:oMathParaPr>
                    <m:oMath xmlns:m="http://schemas.openxmlformats.org/officeDocument/2006/math">
                      <m:r>
                        <a:rPr lang="en-US" altLang="hu-HU" b="0" i="1" smtClean="0">
                          <a:latin typeface="Cambria Math"/>
                          <a:cs typeface="Times New Roman" panose="02020603050405020304" pitchFamily="18" charset="0"/>
                          <a:sym typeface="Symbol" pitchFamily="18" charset="2"/>
                        </a:rPr>
                        <m:t>𝑎𝑥</m:t>
                      </m:r>
                      <m:r>
                        <a:rPr lang="en-US" altLang="hu-HU" b="0" i="1" smtClean="0">
                          <a:latin typeface="Cambria Math"/>
                          <a:cs typeface="Times New Roman" panose="02020603050405020304" pitchFamily="18" charset="0"/>
                          <a:sym typeface="Symbol" pitchFamily="18" charset="2"/>
                        </a:rPr>
                        <m:t>+</m:t>
                      </m:r>
                      <m:r>
                        <a:rPr lang="en-US" altLang="hu-HU" b="0" i="1" smtClean="0">
                          <a:latin typeface="Cambria Math"/>
                          <a:cs typeface="Times New Roman" panose="02020603050405020304" pitchFamily="18" charset="0"/>
                          <a:sym typeface="Symbol" pitchFamily="18" charset="2"/>
                        </a:rPr>
                        <m:t>𝑏𝑦</m:t>
                      </m:r>
                      <m:r>
                        <a:rPr lang="en-US" altLang="hu-HU" b="0" i="1" smtClean="0">
                          <a:latin typeface="Cambria Math"/>
                          <a:cs typeface="Times New Roman" panose="02020603050405020304" pitchFamily="18" charset="0"/>
                          <a:sym typeface="Symbol" pitchFamily="18" charset="2"/>
                        </a:rPr>
                        <m:t>+</m:t>
                      </m:r>
                      <m:r>
                        <a:rPr lang="en-US" altLang="hu-HU" b="0" i="1" smtClean="0">
                          <a:latin typeface="Cambria Math"/>
                          <a:cs typeface="Times New Roman" panose="02020603050405020304" pitchFamily="18" charset="0"/>
                          <a:sym typeface="Symbol" pitchFamily="18" charset="2"/>
                        </a:rPr>
                        <m:t>𝑐</m:t>
                      </m:r>
                      <m:r>
                        <a:rPr lang="en-US" altLang="hu-HU" b="0" i="1" smtClean="0">
                          <a:latin typeface="Cambria Math"/>
                          <a:cs typeface="Times New Roman" panose="02020603050405020304" pitchFamily="18" charset="0"/>
                          <a:sym typeface="Symbol" pitchFamily="18" charset="2"/>
                        </a:rPr>
                        <m:t>=0</m:t>
                      </m:r>
                    </m:oMath>
                  </m:oMathPara>
                </a14:m>
                <a:endParaRPr lang="en-US" altLang="hu-HU" b="0" dirty="0" smtClean="0">
                  <a:cs typeface="Times New Roman" panose="02020603050405020304" pitchFamily="18" charset="0"/>
                  <a:sym typeface="Symbol" pitchFamily="18" charset="2"/>
                </a:endParaRPr>
              </a:p>
            </p:txBody>
          </p:sp>
        </mc:Choice>
        <mc:Fallback xmlns="">
          <p:sp>
            <p:nvSpPr>
              <p:cNvPr id="4" name="Téglalap 3"/>
              <p:cNvSpPr>
                <a:spLocks noRot="1" noChangeAspect="1" noMove="1" noResize="1" noEditPoints="1" noAdjustHandles="1" noChangeArrowheads="1" noChangeShapeType="1" noTextEdit="1"/>
              </p:cNvSpPr>
              <p:nvPr/>
            </p:nvSpPr>
            <p:spPr>
              <a:xfrm>
                <a:off x="4824048" y="2063574"/>
                <a:ext cx="3203848" cy="461665"/>
              </a:xfrm>
              <a:prstGeom prst="rect">
                <a:avLst/>
              </a:prstGeom>
              <a:blipFill>
                <a:blip r:embed="rId2"/>
                <a:stretch>
                  <a:fillRect b="-20000"/>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 name="Téglalap 4"/>
              <p:cNvSpPr/>
              <p:nvPr/>
            </p:nvSpPr>
            <p:spPr>
              <a:xfrm>
                <a:off x="4820083" y="1205061"/>
                <a:ext cx="2220031" cy="461665"/>
              </a:xfrm>
              <a:prstGeom prst="rect">
                <a:avLst/>
              </a:prstGeom>
            </p:spPr>
            <p:txBody>
              <a:bodyPr wrap="none">
                <a:spAutoFit/>
              </a:bodyPr>
              <a:lstStyle/>
              <a:p>
                <a:pPr marL="0" lvl="1" indent="-457200" algn="l"/>
                <a14:m>
                  <m:oMathPara xmlns:m="http://schemas.openxmlformats.org/officeDocument/2006/math">
                    <m:oMathParaPr>
                      <m:jc m:val="left"/>
                    </m:oMathParaPr>
                    <m:oMath xmlns:m="http://schemas.openxmlformats.org/officeDocument/2006/math">
                      <m:r>
                        <a:rPr lang="en-US" b="1" i="1">
                          <a:latin typeface="Cambria Math"/>
                          <a:ea typeface="Cambria Math"/>
                        </a:rPr>
                        <m:t>𝒏</m:t>
                      </m:r>
                      <m:r>
                        <a:rPr lang="en-US" i="1">
                          <a:latin typeface="Cambria Math"/>
                          <a:ea typeface="Cambria Math"/>
                        </a:rPr>
                        <m:t>∙</m:t>
                      </m:r>
                      <m:d>
                        <m:dPr>
                          <m:ctrlPr>
                            <a:rPr lang="en-US" b="1" i="1">
                              <a:solidFill>
                                <a:prstClr val="black"/>
                              </a:solidFill>
                              <a:latin typeface="Cambria Math"/>
                              <a:ea typeface="Cambria Math"/>
                            </a:rPr>
                          </m:ctrlPr>
                        </m:dPr>
                        <m:e>
                          <m:r>
                            <a:rPr lang="en-US" b="1" i="1">
                              <a:solidFill>
                                <a:prstClr val="black"/>
                              </a:solidFill>
                              <a:latin typeface="Cambria Math"/>
                            </a:rPr>
                            <m:t>𝒓</m:t>
                          </m:r>
                          <m:r>
                            <a:rPr lang="en-US" b="1" i="1">
                              <a:solidFill>
                                <a:prstClr val="black"/>
                              </a:solidFill>
                              <a:latin typeface="Cambria Math"/>
                            </a:rPr>
                            <m:t>−</m:t>
                          </m:r>
                          <m:r>
                            <a:rPr lang="en-US" b="1" i="1">
                              <a:solidFill>
                                <a:prstClr val="black"/>
                              </a:solidFill>
                              <a:latin typeface="Cambria Math"/>
                            </a:rPr>
                            <m:t>𝒑</m:t>
                          </m:r>
                        </m:e>
                      </m:d>
                      <m:r>
                        <a:rPr lang="en-US" i="1">
                          <a:solidFill>
                            <a:prstClr val="black"/>
                          </a:solidFill>
                          <a:latin typeface="Cambria Math"/>
                        </a:rPr>
                        <m:t>=0</m:t>
                      </m:r>
                    </m:oMath>
                  </m:oMathPara>
                </a14:m>
                <a:endParaRPr lang="hu-HU" altLang="hu-HU" dirty="0">
                  <a:cs typeface="Times New Roman" panose="02020603050405020304" pitchFamily="18" charset="0"/>
                </a:endParaRPr>
              </a:p>
            </p:txBody>
          </p:sp>
        </mc:Choice>
        <mc:Fallback xmlns="">
          <p:sp>
            <p:nvSpPr>
              <p:cNvPr id="5" name="Téglalap 4"/>
              <p:cNvSpPr>
                <a:spLocks noRot="1" noChangeAspect="1" noMove="1" noResize="1" noEditPoints="1" noAdjustHandles="1" noChangeArrowheads="1" noChangeShapeType="1" noTextEdit="1"/>
              </p:cNvSpPr>
              <p:nvPr/>
            </p:nvSpPr>
            <p:spPr>
              <a:xfrm>
                <a:off x="4820083" y="1205061"/>
                <a:ext cx="2220031" cy="461665"/>
              </a:xfrm>
              <a:prstGeom prst="rect">
                <a:avLst/>
              </a:prstGeom>
              <a:blipFill>
                <a:blip r:embed="rId3"/>
                <a:stretch>
                  <a:fillRect b="-13333"/>
                </a:stretch>
              </a:blipFill>
            </p:spPr>
            <p:txBody>
              <a:bodyPr/>
              <a:lstStyle/>
              <a:p>
                <a:r>
                  <a:rPr lang="hu-HU">
                    <a:noFill/>
                  </a:rPr>
                  <a:t> </a:t>
                </a:r>
              </a:p>
            </p:txBody>
          </p:sp>
        </mc:Fallback>
      </mc:AlternateContent>
      <p:sp>
        <p:nvSpPr>
          <p:cNvPr id="6" name="Line 15"/>
          <p:cNvSpPr>
            <a:spLocks noChangeShapeType="1"/>
          </p:cNvSpPr>
          <p:nvPr/>
        </p:nvSpPr>
        <p:spPr bwMode="auto">
          <a:xfrm flipV="1">
            <a:off x="468314" y="2090737"/>
            <a:ext cx="912812" cy="965597"/>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2000"/>
          </a:p>
        </p:txBody>
      </p:sp>
      <p:sp>
        <p:nvSpPr>
          <p:cNvPr id="7" name="Line 20"/>
          <p:cNvSpPr>
            <a:spLocks noChangeShapeType="1"/>
          </p:cNvSpPr>
          <p:nvPr/>
        </p:nvSpPr>
        <p:spPr bwMode="auto">
          <a:xfrm flipV="1">
            <a:off x="1187451" y="4030266"/>
            <a:ext cx="1584325" cy="756047"/>
          </a:xfrm>
          <a:prstGeom prst="line">
            <a:avLst/>
          </a:prstGeom>
          <a:noFill/>
          <a:ln w="57150">
            <a:solidFill>
              <a:srgbClr val="CCCC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2000"/>
          </a:p>
        </p:txBody>
      </p:sp>
      <p:sp>
        <p:nvSpPr>
          <p:cNvPr id="9" name="Line 5"/>
          <p:cNvSpPr>
            <a:spLocks noChangeShapeType="1"/>
          </p:cNvSpPr>
          <p:nvPr/>
        </p:nvSpPr>
        <p:spPr bwMode="auto">
          <a:xfrm flipV="1">
            <a:off x="757239" y="1597819"/>
            <a:ext cx="3024187" cy="5405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u-HU" sz="2000"/>
          </a:p>
        </p:txBody>
      </p:sp>
      <p:sp>
        <p:nvSpPr>
          <p:cNvPr id="10" name="Line 6"/>
          <p:cNvSpPr>
            <a:spLocks noChangeShapeType="1"/>
          </p:cNvSpPr>
          <p:nvPr/>
        </p:nvSpPr>
        <p:spPr bwMode="auto">
          <a:xfrm flipV="1">
            <a:off x="466725" y="1443038"/>
            <a:ext cx="0" cy="1600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2000"/>
          </a:p>
        </p:txBody>
      </p:sp>
      <p:sp>
        <p:nvSpPr>
          <p:cNvPr id="11" name="Line 7"/>
          <p:cNvSpPr>
            <a:spLocks noChangeShapeType="1"/>
          </p:cNvSpPr>
          <p:nvPr/>
        </p:nvSpPr>
        <p:spPr bwMode="auto">
          <a:xfrm>
            <a:off x="466725" y="3043238"/>
            <a:ext cx="1828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2000"/>
          </a:p>
        </p:txBody>
      </p:sp>
      <p:sp>
        <p:nvSpPr>
          <p:cNvPr id="12" name="Oval 8"/>
          <p:cNvSpPr>
            <a:spLocks noChangeArrowheads="1"/>
          </p:cNvSpPr>
          <p:nvPr/>
        </p:nvSpPr>
        <p:spPr bwMode="auto">
          <a:xfrm>
            <a:off x="1333500" y="1976438"/>
            <a:ext cx="152400" cy="1143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sz="2000"/>
          </a:p>
        </p:txBody>
      </p:sp>
      <p:sp>
        <p:nvSpPr>
          <p:cNvPr id="13" name="Text Box 12"/>
          <p:cNvSpPr txBox="1">
            <a:spLocks noChangeArrowheads="1"/>
          </p:cNvSpPr>
          <p:nvPr/>
        </p:nvSpPr>
        <p:spPr bwMode="auto">
          <a:xfrm>
            <a:off x="107950" y="1435894"/>
            <a:ext cx="2984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en-US" sz="2000" i="1"/>
              <a:t>y</a:t>
            </a:r>
            <a:endParaRPr lang="hu-HU" altLang="en-US" sz="2000"/>
          </a:p>
        </p:txBody>
      </p:sp>
      <mc:AlternateContent xmlns:mc="http://schemas.openxmlformats.org/markup-compatibility/2006" xmlns:a14="http://schemas.microsoft.com/office/drawing/2010/main">
        <mc:Choice Requires="a14">
          <p:sp>
            <p:nvSpPr>
              <p:cNvPr id="14" name="Rectangle 16"/>
              <p:cNvSpPr>
                <a:spLocks noChangeArrowheads="1"/>
              </p:cNvSpPr>
              <p:nvPr/>
            </p:nvSpPr>
            <p:spPr bwMode="auto">
              <a:xfrm>
                <a:off x="944758" y="1636585"/>
                <a:ext cx="386644" cy="392993"/>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sz="2000" b="1" i="1">
                          <a:solidFill>
                            <a:prstClr val="black"/>
                          </a:solidFill>
                          <a:latin typeface="Cambria Math"/>
                        </a:rPr>
                        <m:t>𝒑</m:t>
                      </m:r>
                    </m:oMath>
                  </m:oMathPara>
                </a14:m>
                <a:endParaRPr lang="hu-HU" altLang="en-US" sz="2000" baseline="-25000" dirty="0">
                  <a:sym typeface="Symbol" pitchFamily="18" charset="2"/>
                </a:endParaRPr>
              </a:p>
            </p:txBody>
          </p:sp>
        </mc:Choice>
        <mc:Fallback xmlns="">
          <p:sp>
            <p:nvSpPr>
              <p:cNvPr id="14" name="Rectangle 16"/>
              <p:cNvSpPr>
                <a:spLocks noRot="1" noChangeAspect="1" noMove="1" noResize="1" noEditPoints="1" noAdjustHandles="1" noChangeArrowheads="1" noChangeShapeType="1" noTextEdit="1"/>
              </p:cNvSpPr>
              <p:nvPr/>
            </p:nvSpPr>
            <p:spPr bwMode="auto">
              <a:xfrm>
                <a:off x="944758" y="1636585"/>
                <a:ext cx="386644" cy="392993"/>
              </a:xfrm>
              <a:prstGeom prst="rect">
                <a:avLst/>
              </a:prstGeom>
              <a:blipFill rotWithShape="1">
                <a:blip r:embed="rId4"/>
                <a:stretch>
                  <a:fillRect b="-1076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7"/>
              <p:cNvSpPr>
                <a:spLocks noChangeArrowheads="1"/>
              </p:cNvSpPr>
              <p:nvPr/>
            </p:nvSpPr>
            <p:spPr bwMode="auto">
              <a:xfrm>
                <a:off x="3219010" y="1709738"/>
                <a:ext cx="386644"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sz="2000" b="1" i="1">
                          <a:latin typeface="Cambria Math"/>
                          <a:ea typeface="Cambria Math"/>
                          <a:cs typeface="Times New Roman" panose="02020603050405020304" pitchFamily="18" charset="0"/>
                        </a:rPr>
                        <m:t>𝒓</m:t>
                      </m:r>
                    </m:oMath>
                  </m:oMathPara>
                </a14:m>
                <a:endParaRPr lang="hu-HU" altLang="en-US" sz="2000" b="1" i="1" dirty="0">
                  <a:sym typeface="Symbol" pitchFamily="18" charset="2"/>
                </a:endParaRPr>
              </a:p>
            </p:txBody>
          </p:sp>
        </mc:Choice>
        <mc:Fallback xmlns="">
          <p:sp>
            <p:nvSpPr>
              <p:cNvPr id="15" name="Rectangle 17"/>
              <p:cNvSpPr>
                <a:spLocks noRot="1" noChangeAspect="1" noMove="1" noResize="1" noEditPoints="1" noAdjustHandles="1" noChangeArrowheads="1" noChangeShapeType="1" noTextEdit="1"/>
              </p:cNvSpPr>
              <p:nvPr/>
            </p:nvSpPr>
            <p:spPr bwMode="auto">
              <a:xfrm>
                <a:off x="3219010" y="1709738"/>
                <a:ext cx="386644" cy="400110"/>
              </a:xfrm>
              <a:prstGeom prst="rect">
                <a:avLst/>
              </a:prstGeom>
              <a:blipFill rotWithShape="1">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16" name="Oval 18"/>
          <p:cNvSpPr>
            <a:spLocks noChangeArrowheads="1"/>
          </p:cNvSpPr>
          <p:nvPr/>
        </p:nvSpPr>
        <p:spPr bwMode="auto">
          <a:xfrm>
            <a:off x="3133725" y="1652588"/>
            <a:ext cx="152400" cy="114300"/>
          </a:xfrm>
          <a:prstGeom prst="ellipse">
            <a:avLst/>
          </a:prstGeom>
          <a:solidFill>
            <a:srgbClr val="FFC000"/>
          </a:solidFill>
          <a:ln w="12700">
            <a:solidFill>
              <a:schemeClr val="hlink"/>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sz="2000"/>
          </a:p>
        </p:txBody>
      </p:sp>
      <p:sp>
        <p:nvSpPr>
          <p:cNvPr id="17" name="Line 19"/>
          <p:cNvSpPr>
            <a:spLocks noChangeShapeType="1"/>
          </p:cNvSpPr>
          <p:nvPr/>
        </p:nvSpPr>
        <p:spPr bwMode="auto">
          <a:xfrm flipV="1">
            <a:off x="468313" y="1759744"/>
            <a:ext cx="2665412" cy="1296591"/>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2000"/>
          </a:p>
        </p:txBody>
      </p:sp>
      <mc:AlternateContent xmlns:mc="http://schemas.openxmlformats.org/markup-compatibility/2006" xmlns:a14="http://schemas.microsoft.com/office/drawing/2010/main">
        <mc:Choice Requires="a14">
          <p:sp>
            <p:nvSpPr>
              <p:cNvPr id="20" name="Rectangle 22"/>
              <p:cNvSpPr>
                <a:spLocks noChangeArrowheads="1"/>
              </p:cNvSpPr>
              <p:nvPr/>
            </p:nvSpPr>
            <p:spPr bwMode="auto">
              <a:xfrm>
                <a:off x="1692274" y="1096202"/>
                <a:ext cx="1885581"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14:m>
                  <m:oMath xmlns:m="http://schemas.openxmlformats.org/officeDocument/2006/math">
                    <m:r>
                      <a:rPr lang="en-US" altLang="hu-HU" sz="2000" b="1" i="1">
                        <a:latin typeface="Cambria Math"/>
                        <a:cs typeface="Times New Roman" panose="02020603050405020304" pitchFamily="18" charset="0"/>
                      </a:rPr>
                      <m:t>𝒏</m:t>
                    </m:r>
                  </m:oMath>
                </a14:m>
                <a:r>
                  <a:rPr lang="en-GB" altLang="en-US" sz="2000" b="1" i="1" dirty="0">
                    <a:sym typeface="Symbol" pitchFamily="18" charset="2"/>
                  </a:rPr>
                  <a:t> </a:t>
                </a:r>
                <a:r>
                  <a:rPr lang="en-US" altLang="en-US" sz="2000" dirty="0">
                    <a:latin typeface="+mn-lt"/>
                    <a:sym typeface="Symbol" pitchFamily="18" charset="2"/>
                  </a:rPr>
                  <a:t>norm</a:t>
                </a:r>
                <a:r>
                  <a:rPr lang="hu-HU" altLang="en-US" sz="2000" dirty="0">
                    <a:latin typeface="+mn-lt"/>
                    <a:sym typeface="Symbol" pitchFamily="18" charset="2"/>
                  </a:rPr>
                  <a:t>á</a:t>
                </a:r>
                <a:r>
                  <a:rPr lang="en-US" altLang="en-US" sz="2000" dirty="0">
                    <a:latin typeface="+mn-lt"/>
                    <a:sym typeface="Symbol" pitchFamily="18" charset="2"/>
                  </a:rPr>
                  <a:t>l </a:t>
                </a:r>
                <a:r>
                  <a:rPr lang="en-US" altLang="en-US" sz="2000" dirty="0" err="1">
                    <a:latin typeface="+mn-lt"/>
                    <a:sym typeface="Symbol" pitchFamily="18" charset="2"/>
                  </a:rPr>
                  <a:t>ve</a:t>
                </a:r>
                <a:r>
                  <a:rPr lang="hu-HU" altLang="en-US" sz="2000" dirty="0">
                    <a:latin typeface="+mn-lt"/>
                    <a:sym typeface="Symbol" pitchFamily="18" charset="2"/>
                  </a:rPr>
                  <a:t>k</a:t>
                </a:r>
                <a:r>
                  <a:rPr lang="en-US" altLang="en-US" sz="2000" dirty="0">
                    <a:latin typeface="+mn-lt"/>
                    <a:sym typeface="Symbol" pitchFamily="18" charset="2"/>
                  </a:rPr>
                  <a:t>tor</a:t>
                </a:r>
                <a:endParaRPr lang="hu-HU" altLang="en-US" sz="2000" dirty="0">
                  <a:latin typeface="+mn-lt"/>
                  <a:sym typeface="Symbol" pitchFamily="18" charset="2"/>
                </a:endParaRPr>
              </a:p>
            </p:txBody>
          </p:sp>
        </mc:Choice>
        <mc:Fallback xmlns="">
          <p:sp>
            <p:nvSpPr>
              <p:cNvPr id="20" name="Rectangle 22"/>
              <p:cNvSpPr>
                <a:spLocks noRot="1" noChangeAspect="1" noMove="1" noResize="1" noEditPoints="1" noAdjustHandles="1" noChangeArrowheads="1" noChangeShapeType="1" noTextEdit="1"/>
              </p:cNvSpPr>
              <p:nvPr/>
            </p:nvSpPr>
            <p:spPr bwMode="auto">
              <a:xfrm>
                <a:off x="1692274" y="1096202"/>
                <a:ext cx="1885581" cy="400110"/>
              </a:xfrm>
              <a:prstGeom prst="rect">
                <a:avLst/>
              </a:prstGeom>
              <a:blipFill>
                <a:blip r:embed="rId6"/>
                <a:stretch>
                  <a:fillRect t="-9231" r="-2913" b="-276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1" name="Line 23"/>
          <p:cNvSpPr>
            <a:spLocks noChangeShapeType="1"/>
          </p:cNvSpPr>
          <p:nvPr/>
        </p:nvSpPr>
        <p:spPr bwMode="auto">
          <a:xfrm flipH="1" flipV="1">
            <a:off x="1538471" y="915566"/>
            <a:ext cx="153803" cy="851322"/>
          </a:xfrm>
          <a:prstGeom prst="line">
            <a:avLst/>
          </a:prstGeom>
          <a:noFill/>
          <a:ln w="57150">
            <a:solidFill>
              <a:srgbClr val="33CC3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2000"/>
          </a:p>
        </p:txBody>
      </p:sp>
      <p:sp>
        <p:nvSpPr>
          <p:cNvPr id="22" name="Rectangle 25"/>
          <p:cNvSpPr>
            <a:spLocks noChangeArrowheads="1"/>
          </p:cNvSpPr>
          <p:nvPr/>
        </p:nvSpPr>
        <p:spPr bwMode="auto">
          <a:xfrm>
            <a:off x="4753223" y="1202320"/>
            <a:ext cx="4067249" cy="136943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sz="2000"/>
          </a:p>
        </p:txBody>
      </p:sp>
      <p:sp>
        <p:nvSpPr>
          <p:cNvPr id="23" name="Text Box 28"/>
          <p:cNvSpPr txBox="1">
            <a:spLocks noChangeArrowheads="1"/>
          </p:cNvSpPr>
          <p:nvPr/>
        </p:nvSpPr>
        <p:spPr bwMode="auto">
          <a:xfrm>
            <a:off x="2052639" y="2678906"/>
            <a:ext cx="2984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en-US" sz="2000" i="1"/>
              <a:t>x</a:t>
            </a:r>
            <a:endParaRPr lang="hu-HU" altLang="en-US" sz="2000"/>
          </a:p>
        </p:txBody>
      </p:sp>
      <p:sp>
        <p:nvSpPr>
          <p:cNvPr id="24" name="Szövegdoboz 19"/>
          <p:cNvSpPr txBox="1">
            <a:spLocks noChangeArrowheads="1"/>
          </p:cNvSpPr>
          <p:nvPr/>
        </p:nvSpPr>
        <p:spPr bwMode="auto">
          <a:xfrm>
            <a:off x="556712" y="3350881"/>
            <a:ext cx="32056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sz="2000" u="sng" dirty="0">
                <a:latin typeface="+mn-lt"/>
              </a:rPr>
              <a:t>2D egyenestől mért távolság:</a:t>
            </a:r>
          </a:p>
        </p:txBody>
      </p:sp>
      <p:sp>
        <p:nvSpPr>
          <p:cNvPr id="25" name="Line 5"/>
          <p:cNvSpPr>
            <a:spLocks noChangeShapeType="1"/>
          </p:cNvSpPr>
          <p:nvPr/>
        </p:nvSpPr>
        <p:spPr bwMode="auto">
          <a:xfrm flipV="1">
            <a:off x="539750" y="4354116"/>
            <a:ext cx="3024188" cy="5405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u-HU" sz="2000"/>
          </a:p>
        </p:txBody>
      </p:sp>
      <p:sp>
        <p:nvSpPr>
          <p:cNvPr id="26" name="Oval 8"/>
          <p:cNvSpPr>
            <a:spLocks noChangeArrowheads="1"/>
          </p:cNvSpPr>
          <p:nvPr/>
        </p:nvSpPr>
        <p:spPr bwMode="auto">
          <a:xfrm>
            <a:off x="1116013" y="4732735"/>
            <a:ext cx="152400" cy="1143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sz="2000"/>
          </a:p>
        </p:txBody>
      </p:sp>
      <p:sp>
        <p:nvSpPr>
          <p:cNvPr id="27" name="Line 23"/>
          <p:cNvSpPr>
            <a:spLocks noChangeShapeType="1"/>
          </p:cNvSpPr>
          <p:nvPr/>
        </p:nvSpPr>
        <p:spPr bwMode="auto">
          <a:xfrm flipH="1" flipV="1">
            <a:off x="2718978" y="3762940"/>
            <a:ext cx="131482" cy="683964"/>
          </a:xfrm>
          <a:prstGeom prst="line">
            <a:avLst/>
          </a:prstGeom>
          <a:noFill/>
          <a:ln w="57150">
            <a:solidFill>
              <a:srgbClr val="33CC3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2000"/>
          </a:p>
        </p:txBody>
      </p:sp>
      <p:sp>
        <p:nvSpPr>
          <p:cNvPr id="29" name="Oval 18"/>
          <p:cNvSpPr>
            <a:spLocks noChangeArrowheads="1"/>
          </p:cNvSpPr>
          <p:nvPr/>
        </p:nvSpPr>
        <p:spPr bwMode="auto">
          <a:xfrm>
            <a:off x="2700338" y="3975497"/>
            <a:ext cx="152400" cy="114300"/>
          </a:xfrm>
          <a:prstGeom prst="ellipse">
            <a:avLst/>
          </a:prstGeom>
          <a:solidFill>
            <a:srgbClr val="FFC000"/>
          </a:solidFill>
          <a:ln w="12700">
            <a:solidFill>
              <a:schemeClr val="hlink"/>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sz="2000"/>
          </a:p>
        </p:txBody>
      </p:sp>
      <mc:AlternateContent xmlns:mc="http://schemas.openxmlformats.org/markup-compatibility/2006" xmlns:a14="http://schemas.microsoft.com/office/drawing/2010/main">
        <mc:Choice Requires="a14">
          <p:sp>
            <p:nvSpPr>
              <p:cNvPr id="32" name="Szövegdoboz 28"/>
              <p:cNvSpPr txBox="1">
                <a:spLocks noChangeArrowheads="1"/>
              </p:cNvSpPr>
              <p:nvPr/>
            </p:nvSpPr>
            <p:spPr bwMode="auto">
              <a:xfrm>
                <a:off x="3882272" y="3736851"/>
                <a:ext cx="5261729" cy="13234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 xmlns:m="http://schemas.openxmlformats.org/officeDocument/2006/math">
                    <m:r>
                      <a:rPr lang="en-US" sz="2000" b="1" i="1" smtClean="0">
                        <a:latin typeface="Cambria Math"/>
                        <a:ea typeface="Cambria Math"/>
                      </a:rPr>
                      <m:t>𝒏</m:t>
                    </m:r>
                    <m:r>
                      <a:rPr lang="en-US" sz="2000" i="1">
                        <a:latin typeface="Cambria Math"/>
                        <a:ea typeface="Cambria Math"/>
                      </a:rPr>
                      <m:t>∙</m:t>
                    </m:r>
                    <m:d>
                      <m:dPr>
                        <m:ctrlPr>
                          <a:rPr lang="en-US" sz="2000" b="1" i="1">
                            <a:solidFill>
                              <a:prstClr val="black"/>
                            </a:solidFill>
                            <a:latin typeface="Cambria Math"/>
                            <a:ea typeface="Cambria Math"/>
                          </a:rPr>
                        </m:ctrlPr>
                      </m:dPr>
                      <m:e>
                        <m:r>
                          <a:rPr lang="en-US" sz="2000" b="1" i="1">
                            <a:solidFill>
                              <a:prstClr val="black"/>
                            </a:solidFill>
                            <a:latin typeface="Cambria Math"/>
                          </a:rPr>
                          <m:t>𝒓</m:t>
                        </m:r>
                        <m:r>
                          <a:rPr lang="en-US" sz="2000" b="1" i="1">
                            <a:solidFill>
                              <a:prstClr val="black"/>
                            </a:solidFill>
                            <a:latin typeface="Cambria Math"/>
                          </a:rPr>
                          <m:t>−</m:t>
                        </m:r>
                        <m:r>
                          <a:rPr lang="en-US" sz="2000" b="1" i="1">
                            <a:solidFill>
                              <a:prstClr val="black"/>
                            </a:solidFill>
                            <a:latin typeface="Cambria Math"/>
                          </a:rPr>
                          <m:t>𝒑</m:t>
                        </m:r>
                      </m:e>
                    </m:d>
                    <m:r>
                      <a:rPr lang="en-US" sz="2000" b="1" i="1" smtClean="0">
                        <a:solidFill>
                          <a:prstClr val="black"/>
                        </a:solidFill>
                        <a:latin typeface="Cambria Math"/>
                      </a:rPr>
                      <m:t>=</m:t>
                    </m:r>
                  </m:oMath>
                </a14:m>
                <a:r>
                  <a:rPr lang="en-US" altLang="en-US" sz="2000" dirty="0">
                    <a:sym typeface="Symbol" pitchFamily="18" charset="2"/>
                  </a:rPr>
                  <a:t> </a:t>
                </a:r>
                <a:r>
                  <a:rPr lang="hu-HU" altLang="en-US" sz="2000" dirty="0">
                    <a:latin typeface="+mn-lt"/>
                  </a:rPr>
                  <a:t>Vetület </a:t>
                </a:r>
                <a14:m>
                  <m:oMath xmlns:m="http://schemas.openxmlformats.org/officeDocument/2006/math">
                    <m:r>
                      <a:rPr lang="en-US" altLang="hu-HU" sz="2000" b="1" i="1">
                        <a:latin typeface="Cambria Math"/>
                        <a:cs typeface="Times New Roman" panose="02020603050405020304" pitchFamily="18" charset="0"/>
                      </a:rPr>
                      <m:t>𝒏</m:t>
                    </m:r>
                  </m:oMath>
                </a14:m>
                <a:r>
                  <a:rPr lang="hu-HU" altLang="en-US" sz="2000" dirty="0" err="1">
                    <a:latin typeface="+mn-lt"/>
                  </a:rPr>
                  <a:t>-re</a:t>
                </a:r>
                <a:r>
                  <a:rPr lang="en-US" altLang="en-US" sz="2000" dirty="0">
                    <a:latin typeface="+mn-lt"/>
                  </a:rPr>
                  <a:t> </a:t>
                </a:r>
                <a:r>
                  <a:rPr lang="en-US" altLang="en-US" sz="2000" dirty="0" smtClean="0">
                    <a:latin typeface="+mn-lt"/>
                    <a:sym typeface="Symbol"/>
                  </a:rPr>
                  <a:t></a:t>
                </a:r>
                <a:r>
                  <a:rPr lang="en-US" altLang="en-US" sz="2000" dirty="0" smtClean="0">
                    <a:latin typeface="+mn-lt"/>
                  </a:rPr>
                  <a:t> </a:t>
                </a:r>
                <a:r>
                  <a:rPr lang="hu-HU" altLang="en-US" sz="2000" dirty="0">
                    <a:latin typeface="+mn-lt"/>
                  </a:rPr>
                  <a:t>az</a:t>
                </a:r>
                <a:r>
                  <a:rPr lang="en-US" altLang="en-US" sz="2000" dirty="0">
                    <a:latin typeface="+mn-lt"/>
                  </a:rPr>
                  <a:t> </a:t>
                </a:r>
                <a14:m>
                  <m:oMath xmlns:m="http://schemas.openxmlformats.org/officeDocument/2006/math">
                    <m:r>
                      <a:rPr lang="en-US" altLang="hu-HU" sz="2000" b="1" i="1">
                        <a:latin typeface="Cambria Math"/>
                        <a:cs typeface="Times New Roman" panose="02020603050405020304" pitchFamily="18" charset="0"/>
                      </a:rPr>
                      <m:t>𝒏</m:t>
                    </m:r>
                  </m:oMath>
                </a14:m>
                <a:r>
                  <a:rPr lang="hu-HU" altLang="en-US" sz="2000" b="1" i="1" dirty="0">
                    <a:latin typeface="+mn-lt"/>
                  </a:rPr>
                  <a:t> </a:t>
                </a:r>
                <a:r>
                  <a:rPr lang="hu-HU" altLang="en-US" sz="2000" dirty="0">
                    <a:latin typeface="+mn-lt"/>
                  </a:rPr>
                  <a:t>hossza</a:t>
                </a:r>
                <a:endParaRPr lang="en-US" altLang="en-US" sz="2000" dirty="0">
                  <a:latin typeface="+mn-lt"/>
                </a:endParaRPr>
              </a:p>
              <a:p>
                <a:endParaRPr lang="en-US" altLang="en-US" sz="2000" dirty="0"/>
              </a:p>
              <a:p>
                <a:pPr algn="l"/>
                <a:r>
                  <a:rPr lang="hu-HU" altLang="en-US" sz="2000" dirty="0">
                    <a:latin typeface="+mn-lt"/>
                  </a:rPr>
                  <a:t>Ha</a:t>
                </a:r>
                <a:r>
                  <a:rPr lang="en-US" altLang="en-US" sz="2000" dirty="0">
                    <a:latin typeface="+mn-lt"/>
                  </a:rPr>
                  <a:t> </a:t>
                </a:r>
                <a14:m>
                  <m:oMath xmlns:m="http://schemas.openxmlformats.org/officeDocument/2006/math">
                    <m:r>
                      <a:rPr lang="en-US" sz="2000" b="1" i="1">
                        <a:latin typeface="Cambria Math"/>
                        <a:ea typeface="Cambria Math"/>
                      </a:rPr>
                      <m:t>𝒏</m:t>
                    </m:r>
                  </m:oMath>
                </a14:m>
                <a:r>
                  <a:rPr lang="en-US" altLang="en-US" sz="2000" dirty="0">
                    <a:latin typeface="+mn-lt"/>
                  </a:rPr>
                  <a:t> </a:t>
                </a:r>
                <a:r>
                  <a:rPr lang="hu-HU" altLang="en-US" sz="2000" dirty="0">
                    <a:latin typeface="+mn-lt"/>
                  </a:rPr>
                  <a:t>egységvektor</a:t>
                </a:r>
                <a:r>
                  <a:rPr lang="en-US" altLang="en-US" sz="2000" dirty="0">
                    <a:latin typeface="+mn-lt"/>
                  </a:rPr>
                  <a:t>:</a:t>
                </a:r>
              </a:p>
              <a:p>
                <a:pPr algn="l"/>
                <a14:m>
                  <m:oMath xmlns:m="http://schemas.openxmlformats.org/officeDocument/2006/math">
                    <m:r>
                      <a:rPr lang="en-US" sz="2000" b="1" i="1">
                        <a:latin typeface="Cambria Math"/>
                        <a:ea typeface="Cambria Math"/>
                      </a:rPr>
                      <m:t>𝒏</m:t>
                    </m:r>
                    <m:r>
                      <a:rPr lang="en-US" sz="2000" i="1">
                        <a:latin typeface="Cambria Math"/>
                        <a:ea typeface="Cambria Math"/>
                      </a:rPr>
                      <m:t>∙</m:t>
                    </m:r>
                    <m:d>
                      <m:dPr>
                        <m:ctrlPr>
                          <a:rPr lang="en-US" sz="2000" b="1" i="1">
                            <a:solidFill>
                              <a:prstClr val="black"/>
                            </a:solidFill>
                            <a:latin typeface="Cambria Math"/>
                            <a:ea typeface="Cambria Math"/>
                          </a:rPr>
                        </m:ctrlPr>
                      </m:dPr>
                      <m:e>
                        <m:r>
                          <a:rPr lang="en-US" sz="2000" b="1" i="1">
                            <a:solidFill>
                              <a:prstClr val="black"/>
                            </a:solidFill>
                            <a:latin typeface="Cambria Math"/>
                          </a:rPr>
                          <m:t>𝒓</m:t>
                        </m:r>
                        <m:r>
                          <a:rPr lang="en-US" sz="2000" b="1" i="1">
                            <a:solidFill>
                              <a:prstClr val="black"/>
                            </a:solidFill>
                            <a:latin typeface="Cambria Math"/>
                          </a:rPr>
                          <m:t>−</m:t>
                        </m:r>
                        <m:r>
                          <a:rPr lang="en-US" sz="2000" b="1" i="1">
                            <a:solidFill>
                              <a:prstClr val="black"/>
                            </a:solidFill>
                            <a:latin typeface="Cambria Math"/>
                          </a:rPr>
                          <m:t>𝒑</m:t>
                        </m:r>
                      </m:e>
                    </m:d>
                    <m:r>
                      <a:rPr lang="en-US" sz="2000" b="1" i="1">
                        <a:solidFill>
                          <a:prstClr val="black"/>
                        </a:solidFill>
                        <a:latin typeface="Cambria Math"/>
                      </a:rPr>
                      <m:t>= </m:t>
                    </m:r>
                  </m:oMath>
                </a14:m>
                <a:r>
                  <a:rPr lang="hu-HU" altLang="en-US" sz="2000" dirty="0">
                    <a:latin typeface="+mn-lt"/>
                    <a:sym typeface="Symbol" pitchFamily="18" charset="2"/>
                  </a:rPr>
                  <a:t>az előjeles távolság</a:t>
                </a:r>
                <a:r>
                  <a:rPr lang="en-GB" altLang="en-US" sz="2000" dirty="0">
                    <a:latin typeface="+mn-lt"/>
                    <a:sym typeface="Symbol" pitchFamily="18" charset="2"/>
                  </a:rPr>
                  <a:t>!</a:t>
                </a:r>
                <a:endParaRPr lang="hu-HU" altLang="en-US" sz="2000" b="1" i="1" dirty="0">
                  <a:latin typeface="+mn-lt"/>
                </a:endParaRPr>
              </a:p>
            </p:txBody>
          </p:sp>
        </mc:Choice>
        <mc:Fallback xmlns="">
          <p:sp>
            <p:nvSpPr>
              <p:cNvPr id="32" name="Szövegdoboz 28"/>
              <p:cNvSpPr txBox="1">
                <a:spLocks noRot="1" noChangeAspect="1" noMove="1" noResize="1" noEditPoints="1" noAdjustHandles="1" noChangeArrowheads="1" noChangeShapeType="1" noTextEdit="1"/>
              </p:cNvSpPr>
              <p:nvPr/>
            </p:nvSpPr>
            <p:spPr bwMode="auto">
              <a:xfrm>
                <a:off x="3882272" y="3736851"/>
                <a:ext cx="5261729" cy="1323439"/>
              </a:xfrm>
              <a:prstGeom prst="rect">
                <a:avLst/>
              </a:prstGeom>
              <a:blipFill rotWithShape="1">
                <a:blip r:embed="rId7"/>
                <a:stretch>
                  <a:fillRect l="-1275" t="-3226" b="-737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églalap 32"/>
              <p:cNvSpPr/>
              <p:nvPr/>
            </p:nvSpPr>
            <p:spPr>
              <a:xfrm>
                <a:off x="4824536" y="1630531"/>
                <a:ext cx="4572000" cy="490840"/>
              </a:xfrm>
              <a:prstGeom prst="rect">
                <a:avLst/>
              </a:prstGeom>
            </p:spPr>
            <p:txBody>
              <a:bodyPr>
                <a:spAutoFit/>
              </a:bodyPr>
              <a:lstStyle/>
              <a:p>
                <a:pPr algn="l"/>
                <a14:m>
                  <m:oMath xmlns:m="http://schemas.openxmlformats.org/officeDocument/2006/math">
                    <m:sSub>
                      <m:sSubPr>
                        <m:ctrlPr>
                          <a:rPr lang="en-US" i="1" smtClean="0">
                            <a:solidFill>
                              <a:prstClr val="black"/>
                            </a:solidFill>
                            <a:latin typeface="Cambria Math"/>
                          </a:rPr>
                        </m:ctrlPr>
                      </m:sSubPr>
                      <m:e>
                        <m:r>
                          <a:rPr lang="en-US" i="1">
                            <a:solidFill>
                              <a:prstClr val="black"/>
                            </a:solidFill>
                            <a:latin typeface="Cambria Math"/>
                          </a:rPr>
                          <m:t>𝑛</m:t>
                        </m:r>
                      </m:e>
                      <m:sub>
                        <m:r>
                          <a:rPr lang="en-US" i="1">
                            <a:solidFill>
                              <a:prstClr val="black"/>
                            </a:solidFill>
                            <a:latin typeface="Cambria Math"/>
                          </a:rPr>
                          <m:t>𝑥</m:t>
                        </m:r>
                      </m:sub>
                    </m:sSub>
                    <m:d>
                      <m:dPr>
                        <m:ctrlPr>
                          <a:rPr lang="hu-HU" b="0" i="1" smtClean="0">
                            <a:solidFill>
                              <a:prstClr val="black"/>
                            </a:solidFill>
                            <a:latin typeface="Cambria Math"/>
                          </a:rPr>
                        </m:ctrlPr>
                      </m:dPr>
                      <m:e>
                        <m:r>
                          <a:rPr lang="en-US" i="1">
                            <a:latin typeface="Cambria Math"/>
                            <a:ea typeface="Cambria Math"/>
                          </a:rPr>
                          <m:t>𝑥</m:t>
                        </m:r>
                        <m:r>
                          <a:rPr lang="en-US" i="1">
                            <a:latin typeface="Cambria Math"/>
                            <a:ea typeface="Cambria Math"/>
                          </a:rPr>
                          <m:t>−</m:t>
                        </m:r>
                        <m:sSub>
                          <m:sSubPr>
                            <m:ctrlPr>
                              <a:rPr lang="en-US" i="1">
                                <a:solidFill>
                                  <a:prstClr val="black"/>
                                </a:solidFill>
                                <a:latin typeface="Cambria Math"/>
                              </a:rPr>
                            </m:ctrlPr>
                          </m:sSubPr>
                          <m:e>
                            <m:r>
                              <a:rPr lang="en-US" i="1">
                                <a:solidFill>
                                  <a:prstClr val="black"/>
                                </a:solidFill>
                                <a:latin typeface="Cambria Math"/>
                              </a:rPr>
                              <m:t>𝑝</m:t>
                            </m:r>
                          </m:e>
                          <m:sub>
                            <m:r>
                              <a:rPr lang="en-US" i="1">
                                <a:solidFill>
                                  <a:prstClr val="black"/>
                                </a:solidFill>
                                <a:latin typeface="Cambria Math"/>
                              </a:rPr>
                              <m:t>𝑥</m:t>
                            </m:r>
                          </m:sub>
                        </m:sSub>
                      </m:e>
                    </m:d>
                    <m:r>
                      <a:rPr lang="hu-HU" b="0" i="1" smtClean="0">
                        <a:solidFill>
                          <a:prstClr val="black"/>
                        </a:solidFill>
                        <a:latin typeface="Cambria Math"/>
                      </a:rPr>
                      <m:t>+</m:t>
                    </m:r>
                    <m:sSub>
                      <m:sSubPr>
                        <m:ctrlPr>
                          <a:rPr lang="en-US" i="1">
                            <a:solidFill>
                              <a:prstClr val="black"/>
                            </a:solidFill>
                            <a:latin typeface="Cambria Math"/>
                          </a:rPr>
                        </m:ctrlPr>
                      </m:sSubPr>
                      <m:e>
                        <m:r>
                          <a:rPr lang="en-US" i="1">
                            <a:solidFill>
                              <a:prstClr val="black"/>
                            </a:solidFill>
                            <a:latin typeface="Cambria Math"/>
                          </a:rPr>
                          <m:t>𝑛</m:t>
                        </m:r>
                      </m:e>
                      <m:sub>
                        <m:r>
                          <a:rPr lang="en-US" i="1">
                            <a:solidFill>
                              <a:prstClr val="black"/>
                            </a:solidFill>
                            <a:latin typeface="Cambria Math"/>
                          </a:rPr>
                          <m:t>𝑦</m:t>
                        </m:r>
                      </m:sub>
                    </m:sSub>
                    <m:r>
                      <a:rPr lang="hu-HU" b="0" i="1" smtClean="0">
                        <a:solidFill>
                          <a:prstClr val="black"/>
                        </a:solidFill>
                        <a:latin typeface="Cambria Math"/>
                      </a:rPr>
                      <m:t>(</m:t>
                    </m:r>
                    <m:r>
                      <a:rPr lang="en-US" i="1">
                        <a:solidFill>
                          <a:prstClr val="black"/>
                        </a:solidFill>
                        <a:latin typeface="Cambria Math"/>
                      </a:rPr>
                      <m:t>𝑦</m:t>
                    </m:r>
                    <m:r>
                      <a:rPr lang="en-US" i="1">
                        <a:latin typeface="Cambria Math"/>
                        <a:ea typeface="Cambria Math"/>
                      </a:rPr>
                      <m:t>−</m:t>
                    </m:r>
                    <m:sSub>
                      <m:sSubPr>
                        <m:ctrlPr>
                          <a:rPr lang="en-US" i="1">
                            <a:solidFill>
                              <a:prstClr val="black"/>
                            </a:solidFill>
                            <a:latin typeface="Cambria Math"/>
                          </a:rPr>
                        </m:ctrlPr>
                      </m:sSubPr>
                      <m:e>
                        <m:r>
                          <a:rPr lang="en-US" i="1">
                            <a:solidFill>
                              <a:prstClr val="black"/>
                            </a:solidFill>
                            <a:latin typeface="Cambria Math"/>
                          </a:rPr>
                          <m:t>𝑝</m:t>
                        </m:r>
                      </m:e>
                      <m:sub>
                        <m:r>
                          <a:rPr lang="en-US" i="1">
                            <a:solidFill>
                              <a:prstClr val="black"/>
                            </a:solidFill>
                            <a:latin typeface="Cambria Math"/>
                          </a:rPr>
                          <m:t>𝑦</m:t>
                        </m:r>
                      </m:sub>
                    </m:sSub>
                    <m:r>
                      <a:rPr lang="hu-HU" b="0" i="1" smtClean="0">
                        <a:solidFill>
                          <a:prstClr val="black"/>
                        </a:solidFill>
                        <a:latin typeface="Cambria Math"/>
                      </a:rPr>
                      <m:t>)</m:t>
                    </m:r>
                    <m:r>
                      <a:rPr lang="en-US" i="1">
                        <a:solidFill>
                          <a:prstClr val="black"/>
                        </a:solidFill>
                        <a:latin typeface="Cambria Math"/>
                      </a:rPr>
                      <m:t>=0</m:t>
                    </m:r>
                  </m:oMath>
                </a14:m>
                <a:r>
                  <a:rPr lang="hu-HU" dirty="0"/>
                  <a:t> </a:t>
                </a:r>
                <a:endParaRPr lang="en-US" dirty="0"/>
              </a:p>
            </p:txBody>
          </p:sp>
        </mc:Choice>
        <mc:Fallback xmlns="">
          <p:sp>
            <p:nvSpPr>
              <p:cNvPr id="33" name="Téglalap 32"/>
              <p:cNvSpPr>
                <a:spLocks noRot="1" noChangeAspect="1" noMove="1" noResize="1" noEditPoints="1" noAdjustHandles="1" noChangeArrowheads="1" noChangeShapeType="1" noTextEdit="1"/>
              </p:cNvSpPr>
              <p:nvPr/>
            </p:nvSpPr>
            <p:spPr>
              <a:xfrm>
                <a:off x="4824536" y="1630531"/>
                <a:ext cx="4572000" cy="490840"/>
              </a:xfrm>
              <a:prstGeom prst="rect">
                <a:avLst/>
              </a:prstGeom>
              <a:blipFill>
                <a:blip r:embed="rId8"/>
                <a:stretch>
                  <a:fillRect b="-1111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4" name="Rectangle 22"/>
              <p:cNvSpPr>
                <a:spLocks noChangeArrowheads="1"/>
              </p:cNvSpPr>
              <p:nvPr/>
            </p:nvSpPr>
            <p:spPr bwMode="auto">
              <a:xfrm>
                <a:off x="2307614" y="3634415"/>
                <a:ext cx="409086"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sz="2000" b="1" i="1">
                          <a:latin typeface="Cambria Math"/>
                          <a:cs typeface="Times New Roman" panose="02020603050405020304" pitchFamily="18" charset="0"/>
                        </a:rPr>
                        <m:t>𝒏</m:t>
                      </m:r>
                    </m:oMath>
                  </m:oMathPara>
                </a14:m>
                <a:endParaRPr lang="hu-HU" altLang="en-US" sz="2000" dirty="0">
                  <a:latin typeface="+mn-lt"/>
                  <a:sym typeface="Symbol" pitchFamily="18" charset="2"/>
                </a:endParaRPr>
              </a:p>
            </p:txBody>
          </p:sp>
        </mc:Choice>
        <mc:Fallback xmlns="">
          <p:sp>
            <p:nvSpPr>
              <p:cNvPr id="34" name="Rectangle 22"/>
              <p:cNvSpPr>
                <a:spLocks noRot="1" noChangeAspect="1" noMove="1" noResize="1" noEditPoints="1" noAdjustHandles="1" noChangeArrowheads="1" noChangeShapeType="1" noTextEdit="1"/>
              </p:cNvSpPr>
              <p:nvPr/>
            </p:nvSpPr>
            <p:spPr bwMode="auto">
              <a:xfrm>
                <a:off x="2307614" y="3634415"/>
                <a:ext cx="409086" cy="400110"/>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5" name="Rectangle 16"/>
              <p:cNvSpPr>
                <a:spLocks noChangeArrowheads="1"/>
              </p:cNvSpPr>
              <p:nvPr/>
            </p:nvSpPr>
            <p:spPr bwMode="auto">
              <a:xfrm>
                <a:off x="856193" y="4369497"/>
                <a:ext cx="386644" cy="392993"/>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sz="2000" b="1" i="1">
                          <a:solidFill>
                            <a:prstClr val="black"/>
                          </a:solidFill>
                          <a:latin typeface="Cambria Math"/>
                        </a:rPr>
                        <m:t>𝒑</m:t>
                      </m:r>
                    </m:oMath>
                  </m:oMathPara>
                </a14:m>
                <a:endParaRPr lang="hu-HU" altLang="en-US" sz="2000" baseline="-25000" dirty="0">
                  <a:sym typeface="Symbol" pitchFamily="18" charset="2"/>
                </a:endParaRPr>
              </a:p>
            </p:txBody>
          </p:sp>
        </mc:Choice>
        <mc:Fallback xmlns="">
          <p:sp>
            <p:nvSpPr>
              <p:cNvPr id="35" name="Rectangle 16"/>
              <p:cNvSpPr>
                <a:spLocks noRot="1" noChangeAspect="1" noMove="1" noResize="1" noEditPoints="1" noAdjustHandles="1" noChangeArrowheads="1" noChangeShapeType="1" noTextEdit="1"/>
              </p:cNvSpPr>
              <p:nvPr/>
            </p:nvSpPr>
            <p:spPr bwMode="auto">
              <a:xfrm>
                <a:off x="856193" y="4369497"/>
                <a:ext cx="386644" cy="392993"/>
              </a:xfrm>
              <a:prstGeom prst="rect">
                <a:avLst/>
              </a:prstGeom>
              <a:blipFill rotWithShape="1">
                <a:blip r:embed="rId10"/>
                <a:stretch>
                  <a:fillRect b="-125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17"/>
              <p:cNvSpPr>
                <a:spLocks noChangeArrowheads="1"/>
              </p:cNvSpPr>
              <p:nvPr/>
            </p:nvSpPr>
            <p:spPr bwMode="auto">
              <a:xfrm>
                <a:off x="2856798" y="3868743"/>
                <a:ext cx="386644"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sz="2000" b="1" i="1">
                          <a:latin typeface="Cambria Math"/>
                          <a:ea typeface="Cambria Math"/>
                          <a:cs typeface="Times New Roman" panose="02020603050405020304" pitchFamily="18" charset="0"/>
                        </a:rPr>
                        <m:t>𝒓</m:t>
                      </m:r>
                    </m:oMath>
                  </m:oMathPara>
                </a14:m>
                <a:endParaRPr lang="hu-HU" altLang="en-US" sz="2000" b="1" i="1" dirty="0">
                  <a:sym typeface="Symbol" pitchFamily="18" charset="2"/>
                </a:endParaRPr>
              </a:p>
            </p:txBody>
          </p:sp>
        </mc:Choice>
        <mc:Fallback xmlns="">
          <p:sp>
            <p:nvSpPr>
              <p:cNvPr id="36" name="Rectangle 17"/>
              <p:cNvSpPr>
                <a:spLocks noRot="1" noChangeAspect="1" noMove="1" noResize="1" noEditPoints="1" noAdjustHandles="1" noChangeArrowheads="1" noChangeShapeType="1" noTextEdit="1"/>
              </p:cNvSpPr>
              <p:nvPr/>
            </p:nvSpPr>
            <p:spPr bwMode="auto">
              <a:xfrm>
                <a:off x="2856798" y="3868743"/>
                <a:ext cx="386644" cy="400110"/>
              </a:xfrm>
              <a:prstGeom prst="rect">
                <a:avLst/>
              </a:prstGeom>
              <a:blipFill>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1" name="Szövegdoboz 30"/>
              <p:cNvSpPr txBox="1"/>
              <p:nvPr/>
            </p:nvSpPr>
            <p:spPr>
              <a:xfrm>
                <a:off x="4546599" y="2663920"/>
                <a:ext cx="3406445" cy="461665"/>
              </a:xfrm>
              <a:prstGeom prst="rect">
                <a:avLst/>
              </a:prstGeom>
              <a:noFill/>
            </p:spPr>
            <p:txBody>
              <a:bodyPr wrap="none" rtlCol="0">
                <a:spAutoFit/>
              </a:bodyPr>
              <a:lstStyle/>
              <a:p>
                <a:pPr marL="0" lvl="2"/>
                <a:r>
                  <a:rPr lang="hu-HU" dirty="0" smtClean="0">
                    <a:latin typeface="+mn-lt"/>
                  </a:rPr>
                  <a:t>Ez is: </a:t>
                </a:r>
                <a14:m>
                  <m:oMath xmlns:m="http://schemas.openxmlformats.org/officeDocument/2006/math">
                    <m:sSup>
                      <m:sSupPr>
                        <m:ctrlPr>
                          <a:rPr lang="en-US" altLang="hu-HU" i="1">
                            <a:latin typeface="Cambria Math"/>
                            <a:cs typeface="Times New Roman" panose="02020603050405020304" pitchFamily="18" charset="0"/>
                            <a:sym typeface="Symbol" pitchFamily="18" charset="2"/>
                          </a:rPr>
                        </m:ctrlPr>
                      </m:sSupPr>
                      <m:e>
                        <m:d>
                          <m:dPr>
                            <m:ctrlPr>
                              <a:rPr lang="en-US" altLang="hu-HU" i="1">
                                <a:latin typeface="Cambria Math"/>
                                <a:cs typeface="Times New Roman" panose="02020603050405020304" pitchFamily="18" charset="0"/>
                                <a:sym typeface="Symbol" pitchFamily="18" charset="2"/>
                              </a:rPr>
                            </m:ctrlPr>
                          </m:dPr>
                          <m:e>
                            <m:r>
                              <a:rPr lang="en-US" altLang="hu-HU" i="1">
                                <a:latin typeface="Cambria Math"/>
                                <a:cs typeface="Times New Roman" panose="02020603050405020304" pitchFamily="18" charset="0"/>
                                <a:sym typeface="Symbol" pitchFamily="18" charset="2"/>
                              </a:rPr>
                              <m:t>𝑎𝑥</m:t>
                            </m:r>
                            <m:r>
                              <a:rPr lang="en-US" altLang="hu-HU" i="1">
                                <a:latin typeface="Cambria Math"/>
                                <a:cs typeface="Times New Roman" panose="02020603050405020304" pitchFamily="18" charset="0"/>
                                <a:sym typeface="Symbol" pitchFamily="18" charset="2"/>
                              </a:rPr>
                              <m:t>+</m:t>
                            </m:r>
                            <m:r>
                              <a:rPr lang="en-US" altLang="hu-HU" i="1">
                                <a:latin typeface="Cambria Math"/>
                                <a:cs typeface="Times New Roman" panose="02020603050405020304" pitchFamily="18" charset="0"/>
                                <a:sym typeface="Symbol" pitchFamily="18" charset="2"/>
                              </a:rPr>
                              <m:t>𝑏𝑦</m:t>
                            </m:r>
                            <m:r>
                              <a:rPr lang="en-US" altLang="hu-HU" i="1">
                                <a:latin typeface="Cambria Math"/>
                                <a:cs typeface="Times New Roman" panose="02020603050405020304" pitchFamily="18" charset="0"/>
                                <a:sym typeface="Symbol" pitchFamily="18" charset="2"/>
                              </a:rPr>
                              <m:t>+</m:t>
                            </m:r>
                            <m:r>
                              <a:rPr lang="en-US" altLang="hu-HU" i="1">
                                <a:latin typeface="Cambria Math"/>
                                <a:cs typeface="Times New Roman" panose="02020603050405020304" pitchFamily="18" charset="0"/>
                                <a:sym typeface="Symbol" pitchFamily="18" charset="2"/>
                              </a:rPr>
                              <m:t>𝑐</m:t>
                            </m:r>
                          </m:e>
                        </m:d>
                      </m:e>
                      <m:sup>
                        <m:r>
                          <a:rPr lang="hu-HU" altLang="hu-HU" i="1">
                            <a:latin typeface="Cambria Math"/>
                            <a:cs typeface="Times New Roman" panose="02020603050405020304" pitchFamily="18" charset="0"/>
                            <a:sym typeface="Symbol" pitchFamily="18" charset="2"/>
                          </a:rPr>
                          <m:t>2</m:t>
                        </m:r>
                      </m:sup>
                    </m:sSup>
                    <m:r>
                      <a:rPr lang="en-US" altLang="hu-HU" i="1">
                        <a:latin typeface="Cambria Math"/>
                        <a:cs typeface="Times New Roman" panose="02020603050405020304" pitchFamily="18" charset="0"/>
                        <a:sym typeface="Symbol" pitchFamily="18" charset="2"/>
                      </a:rPr>
                      <m:t>=0</m:t>
                    </m:r>
                  </m:oMath>
                </a14:m>
                <a:endParaRPr lang="en-US" altLang="hu-HU" dirty="0">
                  <a:cs typeface="Times New Roman" panose="02020603050405020304" pitchFamily="18" charset="0"/>
                  <a:sym typeface="Symbol" pitchFamily="18" charset="2"/>
                </a:endParaRPr>
              </a:p>
            </p:txBody>
          </p:sp>
        </mc:Choice>
        <mc:Fallback xmlns="">
          <p:sp>
            <p:nvSpPr>
              <p:cNvPr id="31" name="Szövegdoboz 30"/>
              <p:cNvSpPr txBox="1">
                <a:spLocks noRot="1" noChangeAspect="1" noMove="1" noResize="1" noEditPoints="1" noAdjustHandles="1" noChangeArrowheads="1" noChangeShapeType="1" noTextEdit="1"/>
              </p:cNvSpPr>
              <p:nvPr/>
            </p:nvSpPr>
            <p:spPr>
              <a:xfrm>
                <a:off x="4546599" y="2663920"/>
                <a:ext cx="3406445" cy="461665"/>
              </a:xfrm>
              <a:prstGeom prst="rect">
                <a:avLst/>
              </a:prstGeom>
              <a:blipFill rotWithShape="1">
                <a:blip r:embed="rId12"/>
                <a:stretch>
                  <a:fillRect l="-2326" t="-10526" b="-28947"/>
                </a:stretch>
              </a:blipFill>
            </p:spPr>
            <p:txBody>
              <a:bodyPr/>
              <a:lstStyle/>
              <a:p>
                <a:r>
                  <a:rPr lang="en-US">
                    <a:noFill/>
                  </a:rPr>
                  <a:t> </a:t>
                </a:r>
              </a:p>
            </p:txBody>
          </p:sp>
        </mc:Fallback>
      </mc:AlternateContent>
    </p:spTree>
    <p:extLst>
      <p:ext uri="{BB962C8B-B14F-4D97-AF65-F5344CB8AC3E}">
        <p14:creationId xmlns:p14="http://schemas.microsoft.com/office/powerpoint/2010/main" val="358947365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1+#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4" grpId="0"/>
      <p:bldP spid="25" grpId="0" animBg="1"/>
      <p:bldP spid="26" grpId="0" animBg="1"/>
      <p:bldP spid="27" grpId="0" animBg="1"/>
      <p:bldP spid="29" grpId="0" animBg="1"/>
      <p:bldP spid="32" grpId="0"/>
      <p:bldP spid="34" grpId="0"/>
      <p:bldP spid="35" grpId="0"/>
      <p:bldP spid="36"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85800" y="86916"/>
            <a:ext cx="7772400" cy="857250"/>
          </a:xfrm>
        </p:spPr>
        <p:txBody>
          <a:bodyPr/>
          <a:lstStyle/>
          <a:p>
            <a:pPr>
              <a:defRPr/>
            </a:pPr>
            <a:r>
              <a:rPr lang="en-US" dirty="0" err="1" smtClean="0">
                <a:solidFill>
                  <a:srgbClr val="FF0000"/>
                </a:solidFill>
              </a:rPr>
              <a:t>Kvadratikus</a:t>
            </a:r>
            <a:r>
              <a:rPr lang="en-US" dirty="0" smtClean="0">
                <a:solidFill>
                  <a:srgbClr val="FF0000"/>
                </a:solidFill>
              </a:rPr>
              <a:t> g</a:t>
            </a:r>
            <a:r>
              <a:rPr lang="hu-HU" dirty="0" err="1" smtClean="0">
                <a:solidFill>
                  <a:srgbClr val="FF0000"/>
                </a:solidFill>
              </a:rPr>
              <a:t>örbék</a:t>
            </a:r>
            <a:endParaRPr lang="hu-HU" dirty="0">
              <a:solidFill>
                <a:srgbClr val="FF0000"/>
              </a:solidFill>
            </a:endParaRPr>
          </a:p>
        </p:txBody>
      </p:sp>
      <mc:AlternateContent xmlns:mc="http://schemas.openxmlformats.org/markup-compatibility/2006" xmlns:a14="http://schemas.microsoft.com/office/drawing/2010/main">
        <mc:Choice Requires="a14">
          <p:sp>
            <p:nvSpPr>
              <p:cNvPr id="16387" name="Szövegdoboz 2"/>
              <p:cNvSpPr txBox="1">
                <a:spLocks noChangeArrowheads="1"/>
              </p:cNvSpPr>
              <p:nvPr/>
            </p:nvSpPr>
            <p:spPr bwMode="auto">
              <a:xfrm>
                <a:off x="70868" y="951570"/>
                <a:ext cx="9073132" cy="36091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342900" indent="-342900" algn="l">
                  <a:spcAft>
                    <a:spcPts val="1200"/>
                  </a:spcAft>
                  <a:buFont typeface="Arial" panose="020B0604020202020204" pitchFamily="34" charset="0"/>
                  <a:buChar char="•"/>
                </a:pPr>
                <a:r>
                  <a:rPr lang="hu-HU" altLang="hu-HU" sz="2000" b="1" u="sng" dirty="0" smtClean="0">
                    <a:solidFill>
                      <a:schemeClr val="tx1"/>
                    </a:solidFill>
                    <a:latin typeface="+mn-lt"/>
                  </a:rPr>
                  <a:t>Kör</a:t>
                </a:r>
                <a:r>
                  <a:rPr lang="en-US" altLang="hu-HU" sz="2000" b="1" u="sng" dirty="0" smtClean="0">
                    <a:solidFill>
                      <a:schemeClr val="tx1"/>
                    </a:solidFill>
                    <a:latin typeface="+mn-lt"/>
                  </a:rPr>
                  <a:t>: </a:t>
                </a:r>
                <a:r>
                  <a:rPr lang="hu-HU" altLang="en-US" sz="2000" dirty="0" smtClean="0">
                    <a:solidFill>
                      <a:schemeClr val="tx1"/>
                    </a:solidFill>
                    <a:latin typeface="+mn-lt"/>
                  </a:rPr>
                  <a:t>Azon </a:t>
                </a:r>
                <a14:m>
                  <m:oMath xmlns:m="http://schemas.openxmlformats.org/officeDocument/2006/math">
                    <m:r>
                      <a:rPr lang="en-US" altLang="hu-HU" sz="2000" b="1" i="1" smtClean="0">
                        <a:solidFill>
                          <a:schemeClr val="tx1"/>
                        </a:solidFill>
                        <a:latin typeface="Cambria Math"/>
                        <a:ea typeface="Cambria Math"/>
                        <a:cs typeface="Times New Roman" panose="02020603050405020304" pitchFamily="18" charset="0"/>
                      </a:rPr>
                      <m:t>𝒓</m:t>
                    </m:r>
                    <m:r>
                      <a:rPr lang="en-US" altLang="hu-HU" sz="2000" b="1" i="1">
                        <a:solidFill>
                          <a:schemeClr val="tx1"/>
                        </a:solidFill>
                        <a:latin typeface="Cambria Math"/>
                        <a:ea typeface="Cambria Math"/>
                        <a:cs typeface="Times New Roman" panose="02020603050405020304" pitchFamily="18" charset="0"/>
                      </a:rPr>
                      <m:t>(</m:t>
                    </m:r>
                    <m:r>
                      <a:rPr lang="en-US" altLang="hu-HU" sz="2000" i="1">
                        <a:solidFill>
                          <a:schemeClr val="tx1"/>
                        </a:solidFill>
                        <a:latin typeface="Cambria Math"/>
                        <a:cs typeface="Times New Roman" panose="02020603050405020304" pitchFamily="18" charset="0"/>
                      </a:rPr>
                      <m:t>𝑥</m:t>
                    </m:r>
                  </m:oMath>
                </a14:m>
                <a:r>
                  <a:rPr lang="en-US" altLang="en-US" sz="2000" dirty="0">
                    <a:solidFill>
                      <a:schemeClr val="tx1"/>
                    </a:solidFill>
                    <a:cs typeface="Times New Roman" panose="02020603050405020304" pitchFamily="18" charset="0"/>
                  </a:rPr>
                  <a:t>,</a:t>
                </a:r>
                <a14:m>
                  <m:oMath xmlns:m="http://schemas.openxmlformats.org/officeDocument/2006/math">
                    <m:r>
                      <a:rPr lang="en-US" altLang="hu-HU" sz="2000" i="1">
                        <a:solidFill>
                          <a:schemeClr val="tx1"/>
                        </a:solidFill>
                        <a:latin typeface="Cambria Math"/>
                        <a:cs typeface="Times New Roman" panose="02020603050405020304" pitchFamily="18" charset="0"/>
                      </a:rPr>
                      <m:t>𝑦</m:t>
                    </m:r>
                  </m:oMath>
                </a14:m>
                <a:r>
                  <a:rPr lang="en-US" altLang="en-US" sz="2000" dirty="0">
                    <a:solidFill>
                      <a:schemeClr val="tx1"/>
                    </a:solidFill>
                    <a:cs typeface="Times New Roman" panose="02020603050405020304" pitchFamily="18" charset="0"/>
                  </a:rPr>
                  <a:t>)</a:t>
                </a:r>
                <a:r>
                  <a:rPr lang="en-US" altLang="en-US" sz="2000" dirty="0">
                    <a:solidFill>
                      <a:schemeClr val="tx1"/>
                    </a:solidFill>
                    <a:latin typeface="+mn-lt"/>
                  </a:rPr>
                  <a:t> </a:t>
                </a:r>
                <a:r>
                  <a:rPr lang="hu-HU" altLang="en-US" sz="2000" dirty="0" smtClean="0">
                    <a:solidFill>
                      <a:schemeClr val="tx1"/>
                    </a:solidFill>
                    <a:latin typeface="+mn-lt"/>
                  </a:rPr>
                  <a:t>pontok, </a:t>
                </a:r>
                <a:r>
                  <a:rPr lang="hu-HU" altLang="en-US" sz="2000" dirty="0">
                    <a:solidFill>
                      <a:schemeClr val="tx1"/>
                    </a:solidFill>
                    <a:latin typeface="+mn-lt"/>
                  </a:rPr>
                  <a:t>amelyek a </a:t>
                </a:r>
                <a14:m>
                  <m:oMath xmlns:m="http://schemas.openxmlformats.org/officeDocument/2006/math">
                    <m:r>
                      <a:rPr lang="en-US" altLang="hu-HU" sz="2000" b="1" i="1">
                        <a:solidFill>
                          <a:schemeClr val="tx1"/>
                        </a:solidFill>
                        <a:latin typeface="Cambria Math"/>
                        <a:ea typeface="Cambria Math"/>
                        <a:cs typeface="Times New Roman" panose="02020603050405020304" pitchFamily="18" charset="0"/>
                      </a:rPr>
                      <m:t>𝒄</m:t>
                    </m:r>
                    <m:r>
                      <a:rPr lang="en-US" altLang="hu-HU" sz="2000" b="1" i="1" smtClean="0">
                        <a:solidFill>
                          <a:schemeClr val="tx1"/>
                        </a:solidFill>
                        <a:latin typeface="Cambria Math"/>
                        <a:ea typeface="Cambria Math"/>
                        <a:cs typeface="Times New Roman" panose="02020603050405020304" pitchFamily="18" charset="0"/>
                      </a:rPr>
                      <m:t>(</m:t>
                    </m:r>
                    <m:sSub>
                      <m:sSubPr>
                        <m:ctrlPr>
                          <a:rPr lang="en-US" altLang="hu-HU" sz="2000" i="1">
                            <a:solidFill>
                              <a:schemeClr val="tx1"/>
                            </a:solidFill>
                            <a:latin typeface="Cambria Math"/>
                            <a:cs typeface="Times New Roman" panose="02020603050405020304" pitchFamily="18" charset="0"/>
                            <a:sym typeface="Symbol" pitchFamily="18" charset="2"/>
                          </a:rPr>
                        </m:ctrlPr>
                      </m:sSubPr>
                      <m:e>
                        <m:r>
                          <a:rPr lang="en-US" altLang="hu-HU" sz="2000" i="1">
                            <a:solidFill>
                              <a:schemeClr val="tx1"/>
                            </a:solidFill>
                            <a:latin typeface="Cambria Math"/>
                            <a:cs typeface="Times New Roman" panose="02020603050405020304" pitchFamily="18" charset="0"/>
                            <a:sym typeface="Symbol" pitchFamily="18" charset="2"/>
                          </a:rPr>
                          <m:t>𝑐</m:t>
                        </m:r>
                      </m:e>
                      <m:sub>
                        <m:r>
                          <a:rPr lang="en-US" altLang="hu-HU" sz="2000" i="1">
                            <a:solidFill>
                              <a:schemeClr val="tx1"/>
                            </a:solidFill>
                            <a:latin typeface="Cambria Math"/>
                            <a:cs typeface="Times New Roman" panose="02020603050405020304" pitchFamily="18" charset="0"/>
                            <a:sym typeface="Symbol" pitchFamily="18" charset="2"/>
                          </a:rPr>
                          <m:t>𝑥</m:t>
                        </m:r>
                      </m:sub>
                    </m:sSub>
                  </m:oMath>
                </a14:m>
                <a:r>
                  <a:rPr lang="en-US" altLang="en-US" sz="2000" dirty="0" smtClean="0">
                    <a:solidFill>
                      <a:schemeClr val="tx1"/>
                    </a:solidFill>
                    <a:latin typeface="+mn-lt"/>
                    <a:cs typeface="Times New Roman" panose="02020603050405020304" pitchFamily="18" charset="0"/>
                  </a:rPr>
                  <a:t>,</a:t>
                </a:r>
                <a14:m>
                  <m:oMath xmlns:m="http://schemas.openxmlformats.org/officeDocument/2006/math">
                    <m:sSub>
                      <m:sSubPr>
                        <m:ctrlPr>
                          <a:rPr lang="en-US" altLang="hu-HU" sz="2000" i="1">
                            <a:solidFill>
                              <a:schemeClr val="tx1"/>
                            </a:solidFill>
                            <a:latin typeface="Cambria Math"/>
                            <a:cs typeface="Times New Roman" panose="02020603050405020304" pitchFamily="18" charset="0"/>
                            <a:sym typeface="Symbol" pitchFamily="18" charset="2"/>
                          </a:rPr>
                        </m:ctrlPr>
                      </m:sSubPr>
                      <m:e>
                        <m:r>
                          <a:rPr lang="en-US" altLang="hu-HU" sz="2000" i="1">
                            <a:solidFill>
                              <a:schemeClr val="tx1"/>
                            </a:solidFill>
                            <a:latin typeface="Cambria Math"/>
                            <a:cs typeface="Times New Roman" panose="02020603050405020304" pitchFamily="18" charset="0"/>
                            <a:sym typeface="Symbol" pitchFamily="18" charset="2"/>
                          </a:rPr>
                          <m:t>𝑐</m:t>
                        </m:r>
                      </m:e>
                      <m:sub>
                        <m:r>
                          <a:rPr lang="en-US" altLang="hu-HU" sz="2000" i="1">
                            <a:solidFill>
                              <a:schemeClr val="tx1"/>
                            </a:solidFill>
                            <a:latin typeface="Cambria Math"/>
                            <a:cs typeface="Times New Roman" panose="02020603050405020304" pitchFamily="18" charset="0"/>
                            <a:sym typeface="Symbol" pitchFamily="18" charset="2"/>
                          </a:rPr>
                          <m:t>𝑦</m:t>
                        </m:r>
                      </m:sub>
                    </m:sSub>
                  </m:oMath>
                </a14:m>
                <a:r>
                  <a:rPr lang="en-US" altLang="en-US" sz="2000" dirty="0" smtClean="0">
                    <a:solidFill>
                      <a:schemeClr val="tx1"/>
                    </a:solidFill>
                    <a:latin typeface="+mn-lt"/>
                    <a:cs typeface="Times New Roman" panose="02020603050405020304" pitchFamily="18" charset="0"/>
                  </a:rPr>
                  <a:t>)</a:t>
                </a:r>
                <a:r>
                  <a:rPr lang="en-US" altLang="en-US" sz="2000" dirty="0">
                    <a:solidFill>
                      <a:schemeClr val="tx1"/>
                    </a:solidFill>
                    <a:latin typeface="+mn-lt"/>
                    <a:cs typeface="Times New Roman" panose="02020603050405020304" pitchFamily="18" charset="0"/>
                  </a:rPr>
                  <a:t> </a:t>
                </a:r>
                <a:r>
                  <a:rPr lang="hu-HU" altLang="en-US" sz="2000" dirty="0">
                    <a:solidFill>
                      <a:schemeClr val="tx1"/>
                    </a:solidFill>
                    <a:latin typeface="+mn-lt"/>
                  </a:rPr>
                  <a:t>középponttól </a:t>
                </a:r>
                <a14:m>
                  <m:oMath xmlns:m="http://schemas.openxmlformats.org/officeDocument/2006/math">
                    <m:r>
                      <a:rPr lang="en-US" altLang="hu-HU" sz="2000" i="1">
                        <a:solidFill>
                          <a:schemeClr val="tx1"/>
                        </a:solidFill>
                        <a:latin typeface="Cambria Math"/>
                        <a:cs typeface="Times New Roman" panose="02020603050405020304" pitchFamily="18" charset="0"/>
                      </a:rPr>
                      <m:t>𝑅</m:t>
                    </m:r>
                  </m:oMath>
                </a14:m>
                <a:r>
                  <a:rPr lang="hu-HU" altLang="en-US" sz="2000" dirty="0">
                    <a:solidFill>
                      <a:schemeClr val="tx1"/>
                    </a:solidFill>
                    <a:latin typeface="+mn-lt"/>
                  </a:rPr>
                  <a:t> távolságra vannak</a:t>
                </a:r>
                <a:r>
                  <a:rPr lang="hu-HU" altLang="en-US" sz="2000" dirty="0" smtClean="0">
                    <a:solidFill>
                      <a:schemeClr val="tx1"/>
                    </a:solidFill>
                    <a:latin typeface="+mn-lt"/>
                  </a:rPr>
                  <a:t>:</a:t>
                </a:r>
                <a:r>
                  <a:rPr lang="en-US" altLang="en-US" sz="2000" dirty="0">
                    <a:solidFill>
                      <a:schemeClr val="tx1"/>
                    </a:solidFill>
                    <a:latin typeface="+mn-lt"/>
                  </a:rPr>
                  <a:t> </a:t>
                </a:r>
                <a:r>
                  <a:rPr lang="en-US" altLang="en-US" sz="2000" dirty="0" smtClean="0">
                    <a:solidFill>
                      <a:schemeClr val="tx1"/>
                    </a:solidFill>
                    <a:latin typeface="+mn-lt"/>
                  </a:rPr>
                  <a:t> </a:t>
                </a:r>
                <a14:m>
                  <m:oMath xmlns:m="http://schemas.openxmlformats.org/officeDocument/2006/math">
                    <m:d>
                      <m:dPr>
                        <m:begChr m:val="|"/>
                        <m:endChr m:val="|"/>
                        <m:ctrlPr>
                          <a:rPr lang="hu-HU" altLang="hu-HU" sz="2000" i="1">
                            <a:solidFill>
                              <a:schemeClr val="tx1"/>
                            </a:solidFill>
                            <a:latin typeface="Cambria Math"/>
                            <a:cs typeface="Times New Roman" panose="02020603050405020304" pitchFamily="18" charset="0"/>
                          </a:rPr>
                        </m:ctrlPr>
                      </m:dPr>
                      <m:e>
                        <m:r>
                          <a:rPr lang="en-US" altLang="hu-HU" sz="2000" b="1" i="1" smtClean="0">
                            <a:solidFill>
                              <a:schemeClr val="tx1"/>
                            </a:solidFill>
                            <a:latin typeface="Cambria Math"/>
                            <a:ea typeface="Cambria Math"/>
                            <a:cs typeface="Times New Roman" panose="02020603050405020304" pitchFamily="18" charset="0"/>
                          </a:rPr>
                          <m:t>𝒓</m:t>
                        </m:r>
                        <m:r>
                          <a:rPr lang="en-US" altLang="hu-HU" sz="2000" i="1">
                            <a:solidFill>
                              <a:schemeClr val="tx1"/>
                            </a:solidFill>
                            <a:latin typeface="Cambria Math"/>
                            <a:ea typeface="Cambria Math"/>
                            <a:cs typeface="Times New Roman" panose="02020603050405020304" pitchFamily="18" charset="0"/>
                          </a:rPr>
                          <m:t>−</m:t>
                        </m:r>
                        <m:r>
                          <a:rPr lang="en-US" altLang="hu-HU" sz="2000" b="1" i="1">
                            <a:solidFill>
                              <a:schemeClr val="tx1"/>
                            </a:solidFill>
                            <a:latin typeface="Cambria Math"/>
                            <a:ea typeface="Cambria Math"/>
                            <a:cs typeface="Times New Roman" panose="02020603050405020304" pitchFamily="18" charset="0"/>
                          </a:rPr>
                          <m:t>𝒄</m:t>
                        </m:r>
                      </m:e>
                    </m:d>
                    <m:r>
                      <a:rPr lang="en-US" altLang="hu-HU" sz="2000" b="0" i="1" smtClean="0">
                        <a:solidFill>
                          <a:schemeClr val="tx1"/>
                        </a:solidFill>
                        <a:latin typeface="Cambria Math"/>
                        <a:cs typeface="Times New Roman" panose="02020603050405020304" pitchFamily="18" charset="0"/>
                      </a:rPr>
                      <m:t>=</m:t>
                    </m:r>
                    <m:r>
                      <a:rPr lang="en-US" altLang="hu-HU" sz="2000" i="1">
                        <a:solidFill>
                          <a:schemeClr val="tx1"/>
                        </a:solidFill>
                        <a:latin typeface="Cambria Math"/>
                        <a:cs typeface="Times New Roman" panose="02020603050405020304" pitchFamily="18" charset="0"/>
                      </a:rPr>
                      <m:t>𝑅</m:t>
                    </m:r>
                  </m:oMath>
                </a14:m>
                <a:r>
                  <a:rPr lang="en-US" altLang="en-US" sz="2000" dirty="0" smtClean="0">
                    <a:solidFill>
                      <a:schemeClr val="tx1"/>
                    </a:solidFill>
                    <a:latin typeface="+mn-lt"/>
                    <a:sym typeface="Symbol" pitchFamily="18" charset="2"/>
                  </a:rPr>
                  <a:t>    </a:t>
                </a:r>
                <a14:m>
                  <m:oMath xmlns:m="http://schemas.openxmlformats.org/officeDocument/2006/math">
                    <m:sSup>
                      <m:sSupPr>
                        <m:ctrlPr>
                          <a:rPr lang="hu-HU" altLang="hu-HU" sz="2000" i="1">
                            <a:solidFill>
                              <a:schemeClr val="tx1"/>
                            </a:solidFill>
                            <a:latin typeface="Cambria Math"/>
                            <a:cs typeface="Times New Roman" panose="02020603050405020304" pitchFamily="18" charset="0"/>
                          </a:rPr>
                        </m:ctrlPr>
                      </m:sSupPr>
                      <m:e>
                        <m:d>
                          <m:dPr>
                            <m:ctrlPr>
                              <a:rPr lang="hu-HU" altLang="hu-HU" sz="2000" i="1">
                                <a:solidFill>
                                  <a:schemeClr val="tx1"/>
                                </a:solidFill>
                                <a:latin typeface="Cambria Math"/>
                                <a:cs typeface="Times New Roman" panose="02020603050405020304" pitchFamily="18" charset="0"/>
                              </a:rPr>
                            </m:ctrlPr>
                          </m:dPr>
                          <m:e>
                            <m:r>
                              <a:rPr lang="en-US" altLang="hu-HU" sz="2000" b="1" i="1" smtClean="0">
                                <a:solidFill>
                                  <a:schemeClr val="tx1"/>
                                </a:solidFill>
                                <a:latin typeface="Cambria Math"/>
                                <a:ea typeface="Cambria Math"/>
                                <a:cs typeface="Times New Roman" panose="02020603050405020304" pitchFamily="18" charset="0"/>
                              </a:rPr>
                              <m:t>𝒓</m:t>
                            </m:r>
                            <m:r>
                              <a:rPr lang="en-US" altLang="hu-HU" sz="2000" i="1">
                                <a:solidFill>
                                  <a:schemeClr val="tx1"/>
                                </a:solidFill>
                                <a:latin typeface="Cambria Math"/>
                                <a:ea typeface="Cambria Math"/>
                                <a:cs typeface="Times New Roman" panose="02020603050405020304" pitchFamily="18" charset="0"/>
                              </a:rPr>
                              <m:t>−</m:t>
                            </m:r>
                            <m:r>
                              <a:rPr lang="en-US" altLang="hu-HU" sz="2000" b="1" i="1">
                                <a:solidFill>
                                  <a:schemeClr val="tx1"/>
                                </a:solidFill>
                                <a:latin typeface="Cambria Math"/>
                                <a:ea typeface="Cambria Math"/>
                                <a:cs typeface="Times New Roman" panose="02020603050405020304" pitchFamily="18" charset="0"/>
                              </a:rPr>
                              <m:t>𝒄</m:t>
                            </m:r>
                          </m:e>
                        </m:d>
                      </m:e>
                      <m:sup>
                        <m:r>
                          <a:rPr lang="hu-HU" altLang="hu-HU" sz="2000" i="1">
                            <a:solidFill>
                              <a:schemeClr val="tx1"/>
                            </a:solidFill>
                            <a:latin typeface="Cambria Math"/>
                            <a:cs typeface="Times New Roman" panose="02020603050405020304" pitchFamily="18" charset="0"/>
                          </a:rPr>
                          <m:t>2</m:t>
                        </m:r>
                      </m:sup>
                    </m:sSup>
                    <m:r>
                      <a:rPr lang="en-US" altLang="hu-HU" sz="2000" i="1">
                        <a:solidFill>
                          <a:schemeClr val="tx1"/>
                        </a:solidFill>
                        <a:latin typeface="Cambria Math"/>
                        <a:cs typeface="Times New Roman" panose="02020603050405020304" pitchFamily="18" charset="0"/>
                      </a:rPr>
                      <m:t>−</m:t>
                    </m:r>
                    <m:sSup>
                      <m:sSupPr>
                        <m:ctrlPr>
                          <a:rPr lang="en-US" altLang="hu-HU" sz="2000" i="1">
                            <a:solidFill>
                              <a:schemeClr val="tx1"/>
                            </a:solidFill>
                            <a:latin typeface="Cambria Math"/>
                            <a:cs typeface="Times New Roman" panose="02020603050405020304" pitchFamily="18" charset="0"/>
                          </a:rPr>
                        </m:ctrlPr>
                      </m:sSupPr>
                      <m:e>
                        <m:r>
                          <a:rPr lang="en-US" altLang="hu-HU" sz="2000" i="1">
                            <a:solidFill>
                              <a:schemeClr val="tx1"/>
                            </a:solidFill>
                            <a:latin typeface="Cambria Math"/>
                            <a:cs typeface="Times New Roman" panose="02020603050405020304" pitchFamily="18" charset="0"/>
                          </a:rPr>
                          <m:t>𝑅</m:t>
                        </m:r>
                      </m:e>
                      <m:sup>
                        <m:r>
                          <a:rPr lang="en-US" altLang="hu-HU" sz="2000" i="1">
                            <a:solidFill>
                              <a:schemeClr val="tx1"/>
                            </a:solidFill>
                            <a:latin typeface="Cambria Math"/>
                            <a:cs typeface="Times New Roman" panose="02020603050405020304" pitchFamily="18" charset="0"/>
                          </a:rPr>
                          <m:t>2</m:t>
                        </m:r>
                      </m:sup>
                    </m:sSup>
                    <m:r>
                      <a:rPr lang="en-US" altLang="hu-HU" sz="2000" i="1">
                        <a:solidFill>
                          <a:schemeClr val="tx1"/>
                        </a:solidFill>
                        <a:latin typeface="Cambria Math"/>
                        <a:cs typeface="Times New Roman" panose="02020603050405020304" pitchFamily="18" charset="0"/>
                      </a:rPr>
                      <m:t>=</m:t>
                    </m:r>
                    <m:r>
                      <a:rPr lang="en-US" altLang="hu-HU" sz="2000" i="1">
                        <a:solidFill>
                          <a:schemeClr val="tx1"/>
                        </a:solidFill>
                        <a:latin typeface="Cambria Math"/>
                        <a:cs typeface="Times New Roman" panose="02020603050405020304" pitchFamily="18" charset="0"/>
                      </a:rPr>
                      <m:t>0</m:t>
                    </m:r>
                    <m:r>
                      <a:rPr lang="en-US" altLang="hu-HU" sz="2000" b="0" i="1" smtClean="0">
                        <a:solidFill>
                          <a:schemeClr val="tx1"/>
                        </a:solidFill>
                        <a:latin typeface="Cambria Math"/>
                        <a:cs typeface="Times New Roman" panose="02020603050405020304" pitchFamily="18" charset="0"/>
                      </a:rPr>
                      <m:t>  </m:t>
                    </m:r>
                    <m:r>
                      <m:rPr>
                        <m:nor/>
                      </m:rPr>
                      <a:rPr lang="en-US" altLang="en-US" sz="2000" dirty="0">
                        <a:solidFill>
                          <a:schemeClr val="tx1"/>
                        </a:solidFill>
                        <a:latin typeface="+mn-lt"/>
                        <a:sym typeface="Symbol" pitchFamily="18" charset="2"/>
                      </a:rPr>
                      <m:t></m:t>
                    </m:r>
                    <m:r>
                      <a:rPr lang="en-US" altLang="en-US" sz="2000" b="0" i="1" dirty="0" smtClean="0">
                        <a:solidFill>
                          <a:schemeClr val="tx1"/>
                        </a:solidFill>
                        <a:latin typeface="Cambria Math"/>
                        <a:sym typeface="Symbol" pitchFamily="18" charset="2"/>
                      </a:rPr>
                      <m:t>   </m:t>
                    </m:r>
                    <m:sSup>
                      <m:sSupPr>
                        <m:ctrlPr>
                          <a:rPr lang="hu-HU" altLang="hu-HU" sz="2000" i="1" smtClean="0">
                            <a:solidFill>
                              <a:schemeClr val="tx1"/>
                            </a:solidFill>
                            <a:latin typeface="Cambria Math"/>
                            <a:cs typeface="Times New Roman" panose="02020603050405020304" pitchFamily="18" charset="0"/>
                          </a:rPr>
                        </m:ctrlPr>
                      </m:sSupPr>
                      <m:e>
                        <m:d>
                          <m:dPr>
                            <m:ctrlPr>
                              <a:rPr lang="hu-HU" altLang="hu-HU" sz="2000" i="1">
                                <a:solidFill>
                                  <a:schemeClr val="tx1"/>
                                </a:solidFill>
                                <a:latin typeface="Cambria Math"/>
                                <a:cs typeface="Times New Roman" panose="02020603050405020304" pitchFamily="18" charset="0"/>
                              </a:rPr>
                            </m:ctrlPr>
                          </m:dPr>
                          <m:e>
                            <m:r>
                              <a:rPr lang="en-US" altLang="hu-HU" sz="2000" i="1">
                                <a:solidFill>
                                  <a:schemeClr val="tx1"/>
                                </a:solidFill>
                                <a:latin typeface="Cambria Math"/>
                                <a:cs typeface="Times New Roman" panose="02020603050405020304" pitchFamily="18" charset="0"/>
                              </a:rPr>
                              <m:t>𝑥</m:t>
                            </m:r>
                            <m:r>
                              <a:rPr lang="en-US" altLang="hu-HU" sz="2000" i="1">
                                <a:solidFill>
                                  <a:schemeClr val="tx1"/>
                                </a:solidFill>
                                <a:latin typeface="Cambria Math"/>
                                <a:cs typeface="Times New Roman" panose="02020603050405020304" pitchFamily="18" charset="0"/>
                              </a:rPr>
                              <m:t>−</m:t>
                            </m:r>
                            <m:sSub>
                              <m:sSubPr>
                                <m:ctrlPr>
                                  <a:rPr lang="en-US" altLang="hu-HU" sz="2000" i="1">
                                    <a:solidFill>
                                      <a:schemeClr val="tx1"/>
                                    </a:solidFill>
                                    <a:latin typeface="Cambria Math"/>
                                    <a:cs typeface="Times New Roman" panose="02020603050405020304" pitchFamily="18" charset="0"/>
                                    <a:sym typeface="Symbol" pitchFamily="18" charset="2"/>
                                  </a:rPr>
                                </m:ctrlPr>
                              </m:sSubPr>
                              <m:e>
                                <m:r>
                                  <a:rPr lang="en-US" altLang="hu-HU" sz="2000" i="1">
                                    <a:solidFill>
                                      <a:schemeClr val="tx1"/>
                                    </a:solidFill>
                                    <a:latin typeface="Cambria Math"/>
                                    <a:cs typeface="Times New Roman" panose="02020603050405020304" pitchFamily="18" charset="0"/>
                                    <a:sym typeface="Symbol" pitchFamily="18" charset="2"/>
                                  </a:rPr>
                                  <m:t>𝑐</m:t>
                                </m:r>
                              </m:e>
                              <m:sub>
                                <m:r>
                                  <a:rPr lang="en-US" altLang="hu-HU" sz="2000" i="1">
                                    <a:solidFill>
                                      <a:schemeClr val="tx1"/>
                                    </a:solidFill>
                                    <a:latin typeface="Cambria Math"/>
                                    <a:cs typeface="Times New Roman" panose="02020603050405020304" pitchFamily="18" charset="0"/>
                                    <a:sym typeface="Symbol" pitchFamily="18" charset="2"/>
                                  </a:rPr>
                                  <m:t>𝑥</m:t>
                                </m:r>
                              </m:sub>
                            </m:sSub>
                          </m:e>
                        </m:d>
                      </m:e>
                      <m:sup>
                        <m:r>
                          <a:rPr lang="hu-HU" altLang="hu-HU" sz="2000" i="1">
                            <a:solidFill>
                              <a:schemeClr val="tx1"/>
                            </a:solidFill>
                            <a:latin typeface="Cambria Math"/>
                            <a:cs typeface="Times New Roman" panose="02020603050405020304" pitchFamily="18" charset="0"/>
                          </a:rPr>
                          <m:t>2</m:t>
                        </m:r>
                      </m:sup>
                    </m:sSup>
                    <m:r>
                      <a:rPr lang="en-US" altLang="hu-HU" sz="2000" i="1">
                        <a:solidFill>
                          <a:schemeClr val="tx1"/>
                        </a:solidFill>
                        <a:latin typeface="Cambria Math"/>
                        <a:cs typeface="Times New Roman" panose="02020603050405020304" pitchFamily="18" charset="0"/>
                      </a:rPr>
                      <m:t>+</m:t>
                    </m:r>
                    <m:sSup>
                      <m:sSupPr>
                        <m:ctrlPr>
                          <a:rPr lang="hu-HU" altLang="hu-HU" sz="2000" i="1">
                            <a:solidFill>
                              <a:schemeClr val="tx1"/>
                            </a:solidFill>
                            <a:latin typeface="Cambria Math"/>
                            <a:cs typeface="Times New Roman" panose="02020603050405020304" pitchFamily="18" charset="0"/>
                          </a:rPr>
                        </m:ctrlPr>
                      </m:sSupPr>
                      <m:e>
                        <m:d>
                          <m:dPr>
                            <m:ctrlPr>
                              <a:rPr lang="hu-HU" altLang="hu-HU" sz="2000" i="1">
                                <a:solidFill>
                                  <a:schemeClr val="tx1"/>
                                </a:solidFill>
                                <a:latin typeface="Cambria Math"/>
                                <a:cs typeface="Times New Roman" panose="02020603050405020304" pitchFamily="18" charset="0"/>
                              </a:rPr>
                            </m:ctrlPr>
                          </m:dPr>
                          <m:e>
                            <m:r>
                              <a:rPr lang="en-US" altLang="hu-HU" sz="2000" i="1">
                                <a:solidFill>
                                  <a:schemeClr val="tx1"/>
                                </a:solidFill>
                                <a:latin typeface="Cambria Math"/>
                                <a:cs typeface="Times New Roman" panose="02020603050405020304" pitchFamily="18" charset="0"/>
                              </a:rPr>
                              <m:t>𝑦</m:t>
                            </m:r>
                            <m:r>
                              <a:rPr lang="en-US" altLang="hu-HU" sz="2000" i="1">
                                <a:solidFill>
                                  <a:schemeClr val="tx1"/>
                                </a:solidFill>
                                <a:latin typeface="Cambria Math"/>
                                <a:cs typeface="Times New Roman" panose="02020603050405020304" pitchFamily="18" charset="0"/>
                              </a:rPr>
                              <m:t>−</m:t>
                            </m:r>
                            <m:sSub>
                              <m:sSubPr>
                                <m:ctrlPr>
                                  <a:rPr lang="en-US" altLang="hu-HU" sz="2000" i="1">
                                    <a:solidFill>
                                      <a:schemeClr val="tx1"/>
                                    </a:solidFill>
                                    <a:latin typeface="Cambria Math"/>
                                    <a:cs typeface="Times New Roman" panose="02020603050405020304" pitchFamily="18" charset="0"/>
                                    <a:sym typeface="Symbol" pitchFamily="18" charset="2"/>
                                  </a:rPr>
                                </m:ctrlPr>
                              </m:sSubPr>
                              <m:e>
                                <m:r>
                                  <a:rPr lang="en-US" altLang="hu-HU" sz="2000" i="1">
                                    <a:solidFill>
                                      <a:schemeClr val="tx1"/>
                                    </a:solidFill>
                                    <a:latin typeface="Cambria Math"/>
                                    <a:cs typeface="Times New Roman" panose="02020603050405020304" pitchFamily="18" charset="0"/>
                                    <a:sym typeface="Symbol" pitchFamily="18" charset="2"/>
                                  </a:rPr>
                                  <m:t>𝑐</m:t>
                                </m:r>
                              </m:e>
                              <m:sub>
                                <m:r>
                                  <a:rPr lang="en-US" altLang="hu-HU" sz="2000" i="1">
                                    <a:solidFill>
                                      <a:schemeClr val="tx1"/>
                                    </a:solidFill>
                                    <a:latin typeface="Cambria Math"/>
                                    <a:cs typeface="Times New Roman" panose="02020603050405020304" pitchFamily="18" charset="0"/>
                                    <a:sym typeface="Symbol" pitchFamily="18" charset="2"/>
                                  </a:rPr>
                                  <m:t>𝑦</m:t>
                                </m:r>
                              </m:sub>
                            </m:sSub>
                          </m:e>
                        </m:d>
                      </m:e>
                      <m:sup>
                        <m:r>
                          <a:rPr lang="hu-HU" altLang="hu-HU" sz="2000" i="1">
                            <a:solidFill>
                              <a:schemeClr val="tx1"/>
                            </a:solidFill>
                            <a:latin typeface="Cambria Math"/>
                            <a:cs typeface="Times New Roman" panose="02020603050405020304" pitchFamily="18" charset="0"/>
                          </a:rPr>
                          <m:t>2</m:t>
                        </m:r>
                      </m:sup>
                    </m:sSup>
                    <m:r>
                      <a:rPr lang="en-US" altLang="hu-HU" sz="2000" i="1">
                        <a:solidFill>
                          <a:schemeClr val="tx1"/>
                        </a:solidFill>
                        <a:latin typeface="Cambria Math"/>
                        <a:cs typeface="Times New Roman" panose="02020603050405020304" pitchFamily="18" charset="0"/>
                      </a:rPr>
                      <m:t>−</m:t>
                    </m:r>
                    <m:sSup>
                      <m:sSupPr>
                        <m:ctrlPr>
                          <a:rPr lang="en-US" altLang="hu-HU" sz="2000" i="1">
                            <a:solidFill>
                              <a:schemeClr val="tx1"/>
                            </a:solidFill>
                            <a:latin typeface="Cambria Math"/>
                            <a:cs typeface="Times New Roman" panose="02020603050405020304" pitchFamily="18" charset="0"/>
                          </a:rPr>
                        </m:ctrlPr>
                      </m:sSupPr>
                      <m:e>
                        <m:r>
                          <a:rPr lang="en-US" altLang="hu-HU" sz="2000" i="1">
                            <a:solidFill>
                              <a:schemeClr val="tx1"/>
                            </a:solidFill>
                            <a:latin typeface="Cambria Math"/>
                            <a:cs typeface="Times New Roman" panose="02020603050405020304" pitchFamily="18" charset="0"/>
                          </a:rPr>
                          <m:t>𝑅</m:t>
                        </m:r>
                      </m:e>
                      <m:sup>
                        <m:r>
                          <a:rPr lang="en-US" altLang="hu-HU" sz="2000" i="1">
                            <a:solidFill>
                              <a:schemeClr val="tx1"/>
                            </a:solidFill>
                            <a:latin typeface="Cambria Math"/>
                            <a:cs typeface="Times New Roman" panose="02020603050405020304" pitchFamily="18" charset="0"/>
                          </a:rPr>
                          <m:t>2</m:t>
                        </m:r>
                      </m:sup>
                    </m:sSup>
                    <m:r>
                      <a:rPr lang="en-US" altLang="hu-HU" sz="2000" i="1">
                        <a:solidFill>
                          <a:schemeClr val="tx1"/>
                        </a:solidFill>
                        <a:latin typeface="Cambria Math"/>
                        <a:cs typeface="Times New Roman" panose="02020603050405020304" pitchFamily="18" charset="0"/>
                      </a:rPr>
                      <m:t>=</m:t>
                    </m:r>
                    <m:r>
                      <a:rPr lang="en-US" altLang="hu-HU" sz="2000" i="1">
                        <a:solidFill>
                          <a:schemeClr val="tx1"/>
                        </a:solidFill>
                        <a:latin typeface="Cambria Math"/>
                        <a:cs typeface="Times New Roman" panose="02020603050405020304" pitchFamily="18" charset="0"/>
                      </a:rPr>
                      <m:t>0</m:t>
                    </m:r>
                  </m:oMath>
                </a14:m>
                <a:endParaRPr lang="en-US" sz="2000" dirty="0" smtClean="0">
                  <a:solidFill>
                    <a:schemeClr val="tx1"/>
                  </a:solidFill>
                  <a:latin typeface="+mn-lt"/>
                </a:endParaRPr>
              </a:p>
              <a:p>
                <a:pPr marL="342900" indent="-342900" algn="l">
                  <a:spcAft>
                    <a:spcPts val="1800"/>
                  </a:spcAft>
                  <a:buFont typeface="Arial" panose="020B0604020202020204" pitchFamily="34" charset="0"/>
                  <a:buChar char="•"/>
                </a:pPr>
                <a:r>
                  <a:rPr lang="en-US" sz="2000" b="1" u="sng" dirty="0" err="1" smtClean="0">
                    <a:solidFill>
                      <a:schemeClr val="tx1"/>
                    </a:solidFill>
                    <a:latin typeface="+mn-lt"/>
                  </a:rPr>
                  <a:t>Ellipszis</a:t>
                </a:r>
                <a:r>
                  <a:rPr lang="en-US" sz="2000" b="1" u="sng" dirty="0" smtClean="0">
                    <a:solidFill>
                      <a:schemeClr val="tx1"/>
                    </a:solidFill>
                    <a:latin typeface="+mn-lt"/>
                  </a:rPr>
                  <a:t>:</a:t>
                </a:r>
                <a:r>
                  <a:rPr lang="en-US" sz="2000" dirty="0" smtClean="0">
                    <a:solidFill>
                      <a:schemeClr val="tx1"/>
                    </a:solidFill>
                    <a:latin typeface="+mn-lt"/>
                  </a:rPr>
                  <a:t> </a:t>
                </a:r>
                <a:r>
                  <a:rPr lang="en-US" sz="2000" dirty="0" err="1" smtClean="0">
                    <a:solidFill>
                      <a:schemeClr val="tx1"/>
                    </a:solidFill>
                    <a:latin typeface="+mn-lt"/>
                  </a:rPr>
                  <a:t>Azon</a:t>
                </a:r>
                <a:r>
                  <a:rPr lang="en-US" sz="2000" dirty="0" smtClean="0">
                    <a:solidFill>
                      <a:schemeClr val="tx1"/>
                    </a:solidFill>
                    <a:latin typeface="+mn-lt"/>
                  </a:rPr>
                  <a:t> </a:t>
                </a:r>
                <a14:m>
                  <m:oMath xmlns:m="http://schemas.openxmlformats.org/officeDocument/2006/math">
                    <m:r>
                      <a:rPr lang="en-US" altLang="hu-HU" sz="2000" b="1" i="1" smtClean="0">
                        <a:solidFill>
                          <a:schemeClr val="tx1"/>
                        </a:solidFill>
                        <a:latin typeface="Cambria Math"/>
                        <a:ea typeface="Cambria Math"/>
                        <a:cs typeface="Times New Roman" panose="02020603050405020304" pitchFamily="18" charset="0"/>
                      </a:rPr>
                      <m:t>𝒓</m:t>
                    </m:r>
                  </m:oMath>
                </a14:m>
                <a:r>
                  <a:rPr lang="en-US" altLang="en-US" sz="2000" dirty="0">
                    <a:solidFill>
                      <a:schemeClr val="tx1"/>
                    </a:solidFill>
                    <a:latin typeface="Calibri"/>
                  </a:rPr>
                  <a:t> </a:t>
                </a:r>
                <a:r>
                  <a:rPr lang="hu-HU" altLang="en-US" sz="2000" dirty="0" smtClean="0">
                    <a:solidFill>
                      <a:schemeClr val="tx1"/>
                    </a:solidFill>
                    <a:latin typeface="Calibri"/>
                  </a:rPr>
                  <a:t>pontok, </a:t>
                </a:r>
                <a:r>
                  <a:rPr lang="hu-HU" altLang="en-US" sz="2000" dirty="0">
                    <a:solidFill>
                      <a:schemeClr val="tx1"/>
                    </a:solidFill>
                    <a:latin typeface="Calibri"/>
                  </a:rPr>
                  <a:t>amelyek a </a:t>
                </a:r>
                <a14:m>
                  <m:oMath xmlns:m="http://schemas.openxmlformats.org/officeDocument/2006/math">
                    <m:sSub>
                      <m:sSubPr>
                        <m:ctrlPr>
                          <a:rPr lang="en-US" altLang="hu-HU" sz="2000" b="1" i="1" smtClean="0">
                            <a:solidFill>
                              <a:schemeClr val="tx1"/>
                            </a:solidFill>
                            <a:latin typeface="Cambria Math"/>
                            <a:ea typeface="Cambria Math"/>
                            <a:cs typeface="Times New Roman" panose="02020603050405020304" pitchFamily="18" charset="0"/>
                          </a:rPr>
                        </m:ctrlPr>
                      </m:sSubPr>
                      <m:e>
                        <m:r>
                          <a:rPr lang="en-US" altLang="hu-HU" sz="2000" b="1" i="1" smtClean="0">
                            <a:solidFill>
                              <a:schemeClr val="tx1"/>
                            </a:solidFill>
                            <a:latin typeface="Cambria Math"/>
                            <a:ea typeface="Cambria Math"/>
                            <a:cs typeface="Times New Roman" panose="02020603050405020304" pitchFamily="18" charset="0"/>
                          </a:rPr>
                          <m:t>𝒇</m:t>
                        </m:r>
                      </m:e>
                      <m:sub>
                        <m:r>
                          <a:rPr lang="en-US" altLang="hu-HU" sz="2000" b="0" i="1" smtClean="0">
                            <a:solidFill>
                              <a:schemeClr val="tx1"/>
                            </a:solidFill>
                            <a:latin typeface="Cambria Math"/>
                            <a:ea typeface="Cambria Math"/>
                            <a:cs typeface="Times New Roman" panose="02020603050405020304" pitchFamily="18" charset="0"/>
                          </a:rPr>
                          <m:t>1</m:t>
                        </m:r>
                      </m:sub>
                    </m:sSub>
                    <m:r>
                      <a:rPr lang="hu-HU" altLang="hu-HU" sz="2000" b="0" i="0" smtClean="0">
                        <a:solidFill>
                          <a:schemeClr val="tx1"/>
                        </a:solidFill>
                        <a:latin typeface="Cambria Math"/>
                        <a:ea typeface="Cambria Math"/>
                        <a:cs typeface="Times New Roman" panose="02020603050405020304" pitchFamily="18" charset="0"/>
                      </a:rPr>
                      <m:t>é</m:t>
                    </m:r>
                    <m:r>
                      <m:rPr>
                        <m:sty m:val="p"/>
                      </m:rPr>
                      <a:rPr lang="hu-HU" altLang="hu-HU" sz="2000" b="0" i="0" smtClean="0">
                        <a:solidFill>
                          <a:schemeClr val="tx1"/>
                        </a:solidFill>
                        <a:latin typeface="Cambria Math"/>
                        <a:ea typeface="Cambria Math"/>
                        <a:cs typeface="Times New Roman" panose="02020603050405020304" pitchFamily="18" charset="0"/>
                      </a:rPr>
                      <m:t>s</m:t>
                    </m:r>
                    <m:sSub>
                      <m:sSubPr>
                        <m:ctrlPr>
                          <a:rPr lang="en-US" altLang="hu-HU" sz="2000" b="1" i="1">
                            <a:solidFill>
                              <a:schemeClr val="tx1"/>
                            </a:solidFill>
                            <a:latin typeface="Cambria Math"/>
                            <a:ea typeface="Cambria Math"/>
                            <a:cs typeface="Times New Roman" panose="02020603050405020304" pitchFamily="18" charset="0"/>
                          </a:rPr>
                        </m:ctrlPr>
                      </m:sSubPr>
                      <m:e>
                        <m:r>
                          <a:rPr lang="hu-HU" altLang="hu-HU" sz="2000" b="1" i="1" smtClean="0">
                            <a:solidFill>
                              <a:schemeClr val="tx1"/>
                            </a:solidFill>
                            <a:latin typeface="Cambria Math"/>
                            <a:ea typeface="Cambria Math"/>
                            <a:cs typeface="Times New Roman" panose="02020603050405020304" pitchFamily="18" charset="0"/>
                          </a:rPr>
                          <m:t> </m:t>
                        </m:r>
                        <m:r>
                          <a:rPr lang="en-US" altLang="hu-HU" sz="2000" b="1" i="1">
                            <a:solidFill>
                              <a:schemeClr val="tx1"/>
                            </a:solidFill>
                            <a:latin typeface="Cambria Math"/>
                            <a:ea typeface="Cambria Math"/>
                            <a:cs typeface="Times New Roman" panose="02020603050405020304" pitchFamily="18" charset="0"/>
                          </a:rPr>
                          <m:t>𝒇</m:t>
                        </m:r>
                      </m:e>
                      <m:sub>
                        <m:r>
                          <a:rPr lang="hu-HU" altLang="hu-HU" sz="2000" b="0" i="1" smtClean="0">
                            <a:solidFill>
                              <a:schemeClr val="tx1"/>
                            </a:solidFill>
                            <a:latin typeface="Cambria Math"/>
                            <a:ea typeface="Cambria Math"/>
                            <a:cs typeface="Times New Roman" panose="02020603050405020304" pitchFamily="18" charset="0"/>
                          </a:rPr>
                          <m:t>2</m:t>
                        </m:r>
                      </m:sub>
                    </m:sSub>
                  </m:oMath>
                </a14:m>
                <a:r>
                  <a:rPr lang="hu-HU" altLang="en-US" sz="2000" dirty="0" smtClean="0">
                    <a:solidFill>
                      <a:schemeClr val="tx1"/>
                    </a:solidFill>
                    <a:latin typeface="Calibri"/>
                  </a:rPr>
                  <a:t> </a:t>
                </a:r>
                <a:r>
                  <a:rPr lang="hu-HU" altLang="en-US" sz="2000" dirty="0" err="1" smtClean="0">
                    <a:solidFill>
                      <a:schemeClr val="tx1"/>
                    </a:solidFill>
                    <a:latin typeface="Calibri"/>
                  </a:rPr>
                  <a:t>fó</a:t>
                </a:r>
                <a:r>
                  <a:rPr lang="en-US" altLang="en-US" sz="2000" dirty="0" err="1" smtClean="0">
                    <a:solidFill>
                      <a:schemeClr val="tx1"/>
                    </a:solidFill>
                    <a:latin typeface="Calibri"/>
                  </a:rPr>
                  <a:t>kuszpontokt</a:t>
                </a:r>
                <a:r>
                  <a:rPr lang="hu-HU" altLang="en-US" sz="2000" dirty="0" smtClean="0">
                    <a:solidFill>
                      <a:schemeClr val="tx1"/>
                    </a:solidFill>
                    <a:latin typeface="Calibri"/>
                  </a:rPr>
                  <a:t>ól mért távolság összege állandó </a:t>
                </a:r>
                <a14:m>
                  <m:oMath xmlns:m="http://schemas.openxmlformats.org/officeDocument/2006/math">
                    <m:r>
                      <a:rPr lang="hu-HU" altLang="hu-HU" sz="2000" b="0" i="1" smtClean="0">
                        <a:solidFill>
                          <a:schemeClr val="tx1"/>
                        </a:solidFill>
                        <a:latin typeface="Cambria Math"/>
                        <a:cs typeface="Times New Roman" panose="02020603050405020304" pitchFamily="18" charset="0"/>
                        <a:sym typeface="Symbol" pitchFamily="18" charset="2"/>
                      </a:rPr>
                      <m:t>𝐶</m:t>
                    </m:r>
                  </m:oMath>
                </a14:m>
                <a:r>
                  <a:rPr lang="hu-HU" sz="2000" dirty="0" smtClean="0">
                    <a:solidFill>
                      <a:schemeClr val="tx1"/>
                    </a:solidFill>
                    <a:latin typeface="+mn-lt"/>
                  </a:rPr>
                  <a:t>:  </a:t>
                </a:r>
                <a14:m>
                  <m:oMath xmlns:m="http://schemas.openxmlformats.org/officeDocument/2006/math">
                    <m:d>
                      <m:dPr>
                        <m:begChr m:val="|"/>
                        <m:endChr m:val="|"/>
                        <m:ctrlPr>
                          <a:rPr lang="en-US" sz="2000" i="1">
                            <a:solidFill>
                              <a:schemeClr val="tx1"/>
                            </a:solidFill>
                            <a:latin typeface="Cambria Math"/>
                          </a:rPr>
                        </m:ctrlPr>
                      </m:dPr>
                      <m:e>
                        <m:r>
                          <a:rPr lang="en-US" sz="2000" b="1" i="1">
                            <a:solidFill>
                              <a:schemeClr val="tx1"/>
                            </a:solidFill>
                            <a:latin typeface="Cambria Math"/>
                          </a:rPr>
                          <m:t>𝒓</m:t>
                        </m:r>
                        <m:r>
                          <a:rPr lang="en-US" sz="2000">
                            <a:solidFill>
                              <a:schemeClr val="tx1"/>
                            </a:solidFill>
                            <a:latin typeface="Cambria Math"/>
                          </a:rPr>
                          <m:t>−</m:t>
                        </m:r>
                        <m:sSub>
                          <m:sSubPr>
                            <m:ctrlPr>
                              <a:rPr lang="en-US" sz="2000" i="1">
                                <a:solidFill>
                                  <a:schemeClr val="tx1"/>
                                </a:solidFill>
                                <a:latin typeface="Cambria Math"/>
                              </a:rPr>
                            </m:ctrlPr>
                          </m:sSubPr>
                          <m:e>
                            <m:r>
                              <a:rPr lang="en-US" sz="2000" b="1" i="1">
                                <a:solidFill>
                                  <a:schemeClr val="tx1"/>
                                </a:solidFill>
                                <a:latin typeface="Cambria Math"/>
                              </a:rPr>
                              <m:t>𝒇</m:t>
                            </m:r>
                          </m:e>
                          <m:sub>
                            <m:r>
                              <a:rPr lang="en-US" sz="2000" i="1">
                                <a:solidFill>
                                  <a:schemeClr val="tx1"/>
                                </a:solidFill>
                                <a:latin typeface="Cambria Math"/>
                              </a:rPr>
                              <m:t>1</m:t>
                            </m:r>
                          </m:sub>
                        </m:sSub>
                      </m:e>
                    </m:d>
                    <m:r>
                      <a:rPr lang="en-US" sz="2000" i="1">
                        <a:solidFill>
                          <a:schemeClr val="tx1"/>
                        </a:solidFill>
                        <a:latin typeface="Cambria Math"/>
                      </a:rPr>
                      <m:t>+</m:t>
                    </m:r>
                    <m:d>
                      <m:dPr>
                        <m:begChr m:val="|"/>
                        <m:endChr m:val="|"/>
                        <m:ctrlPr>
                          <a:rPr lang="en-US" sz="2000" i="1">
                            <a:solidFill>
                              <a:schemeClr val="tx1"/>
                            </a:solidFill>
                            <a:latin typeface="Cambria Math"/>
                          </a:rPr>
                        </m:ctrlPr>
                      </m:dPr>
                      <m:e>
                        <m:r>
                          <a:rPr lang="en-US" sz="2000" b="1" i="1">
                            <a:solidFill>
                              <a:schemeClr val="tx1"/>
                            </a:solidFill>
                            <a:latin typeface="Cambria Math"/>
                          </a:rPr>
                          <m:t>𝒓</m:t>
                        </m:r>
                        <m:r>
                          <a:rPr lang="en-US" sz="2000">
                            <a:solidFill>
                              <a:schemeClr val="tx1"/>
                            </a:solidFill>
                            <a:latin typeface="Cambria Math"/>
                          </a:rPr>
                          <m:t>−</m:t>
                        </m:r>
                        <m:sSub>
                          <m:sSubPr>
                            <m:ctrlPr>
                              <a:rPr lang="en-US" sz="2000" i="1">
                                <a:solidFill>
                                  <a:schemeClr val="tx1"/>
                                </a:solidFill>
                                <a:latin typeface="Cambria Math"/>
                              </a:rPr>
                            </m:ctrlPr>
                          </m:sSubPr>
                          <m:e>
                            <m:r>
                              <a:rPr lang="en-US" sz="2000" b="1" i="1">
                                <a:solidFill>
                                  <a:schemeClr val="tx1"/>
                                </a:solidFill>
                                <a:latin typeface="Cambria Math"/>
                              </a:rPr>
                              <m:t>𝒇</m:t>
                            </m:r>
                          </m:e>
                          <m:sub>
                            <m:r>
                              <a:rPr lang="en-US" sz="2000" i="1">
                                <a:solidFill>
                                  <a:schemeClr val="tx1"/>
                                </a:solidFill>
                                <a:latin typeface="Cambria Math"/>
                              </a:rPr>
                              <m:t>2</m:t>
                            </m:r>
                          </m:sub>
                        </m:sSub>
                      </m:e>
                    </m:d>
                    <m:r>
                      <a:rPr lang="en-US" sz="2000" i="1">
                        <a:solidFill>
                          <a:schemeClr val="tx1"/>
                        </a:solidFill>
                        <a:latin typeface="Cambria Math"/>
                      </a:rPr>
                      <m:t>=</m:t>
                    </m:r>
                    <m:r>
                      <a:rPr lang="en-US" sz="2000" i="1">
                        <a:solidFill>
                          <a:schemeClr val="tx1"/>
                        </a:solidFill>
                        <a:latin typeface="Cambria Math"/>
                      </a:rPr>
                      <m:t>𝐶</m:t>
                    </m:r>
                  </m:oMath>
                </a14:m>
                <a:endParaRPr lang="hu-HU" sz="2000" dirty="0" smtClean="0">
                  <a:solidFill>
                    <a:schemeClr val="tx1"/>
                  </a:solidFill>
                  <a:latin typeface="+mn-lt"/>
                </a:endParaRPr>
              </a:p>
              <a:p>
                <a:pPr marL="342900" lvl="0" indent="-342900" algn="l">
                  <a:spcAft>
                    <a:spcPts val="1800"/>
                  </a:spcAft>
                  <a:buFont typeface="Arial" panose="020B0604020202020204" pitchFamily="34" charset="0"/>
                  <a:buChar char="•"/>
                </a:pPr>
                <a:r>
                  <a:rPr lang="hu-HU" sz="2000" b="1" u="sng" dirty="0" smtClean="0">
                    <a:solidFill>
                      <a:schemeClr val="tx1"/>
                    </a:solidFill>
                    <a:latin typeface="+mn-lt"/>
                  </a:rPr>
                  <a:t>Hiperbola:</a:t>
                </a:r>
                <a:r>
                  <a:rPr lang="hu-HU" sz="2000" dirty="0" smtClean="0">
                    <a:solidFill>
                      <a:schemeClr val="tx1"/>
                    </a:solidFill>
                    <a:latin typeface="+mn-lt"/>
                  </a:rPr>
                  <a:t> </a:t>
                </a:r>
                <a:r>
                  <a:rPr lang="en-US" sz="2000" dirty="0">
                    <a:solidFill>
                      <a:schemeClr val="tx1"/>
                    </a:solidFill>
                    <a:latin typeface="Calibri"/>
                  </a:rPr>
                  <a:t>Azon </a:t>
                </a:r>
                <a14:m>
                  <m:oMath xmlns:m="http://schemas.openxmlformats.org/officeDocument/2006/math">
                    <m:r>
                      <a:rPr lang="en-US" altLang="hu-HU" sz="2000" b="1" i="1" smtClean="0">
                        <a:solidFill>
                          <a:schemeClr val="tx1"/>
                        </a:solidFill>
                        <a:latin typeface="Cambria Math"/>
                        <a:ea typeface="Cambria Math"/>
                        <a:cs typeface="Times New Roman" panose="02020603050405020304" pitchFamily="18" charset="0"/>
                      </a:rPr>
                      <m:t>𝒓</m:t>
                    </m:r>
                  </m:oMath>
                </a14:m>
                <a:r>
                  <a:rPr lang="en-US" altLang="en-US" sz="2000" dirty="0">
                    <a:solidFill>
                      <a:schemeClr val="tx1"/>
                    </a:solidFill>
                    <a:latin typeface="Calibri"/>
                  </a:rPr>
                  <a:t> </a:t>
                </a:r>
                <a:r>
                  <a:rPr lang="hu-HU" altLang="en-US" sz="2000" dirty="0" smtClean="0">
                    <a:solidFill>
                      <a:schemeClr val="tx1"/>
                    </a:solidFill>
                    <a:latin typeface="Calibri"/>
                  </a:rPr>
                  <a:t>pontok, </a:t>
                </a:r>
                <a:r>
                  <a:rPr lang="hu-HU" altLang="en-US" sz="2000" dirty="0">
                    <a:solidFill>
                      <a:schemeClr val="tx1"/>
                    </a:solidFill>
                    <a:latin typeface="Calibri"/>
                  </a:rPr>
                  <a:t>amelyek a </a:t>
                </a:r>
                <a14:m>
                  <m:oMath xmlns:m="http://schemas.openxmlformats.org/officeDocument/2006/math">
                    <m:sSub>
                      <m:sSubPr>
                        <m:ctrlPr>
                          <a:rPr lang="en-US" altLang="hu-HU" sz="2000" b="1" i="1">
                            <a:solidFill>
                              <a:schemeClr val="tx1"/>
                            </a:solidFill>
                            <a:latin typeface="Cambria Math"/>
                            <a:ea typeface="Cambria Math"/>
                            <a:cs typeface="Times New Roman" panose="02020603050405020304" pitchFamily="18" charset="0"/>
                          </a:rPr>
                        </m:ctrlPr>
                      </m:sSubPr>
                      <m:e>
                        <m:r>
                          <a:rPr lang="en-US" altLang="hu-HU" sz="2000" b="1" i="1">
                            <a:solidFill>
                              <a:schemeClr val="tx1"/>
                            </a:solidFill>
                            <a:latin typeface="Cambria Math"/>
                            <a:ea typeface="Cambria Math"/>
                            <a:cs typeface="Times New Roman" panose="02020603050405020304" pitchFamily="18" charset="0"/>
                          </a:rPr>
                          <m:t>𝒇</m:t>
                        </m:r>
                      </m:e>
                      <m:sub>
                        <m:r>
                          <a:rPr lang="en-US" altLang="hu-HU" sz="2000" i="1">
                            <a:solidFill>
                              <a:schemeClr val="tx1"/>
                            </a:solidFill>
                            <a:latin typeface="Cambria Math"/>
                            <a:ea typeface="Cambria Math"/>
                            <a:cs typeface="Times New Roman" panose="02020603050405020304" pitchFamily="18" charset="0"/>
                          </a:rPr>
                          <m:t>1</m:t>
                        </m:r>
                      </m:sub>
                    </m:sSub>
                    <m:r>
                      <a:rPr lang="hu-HU" altLang="hu-HU" sz="2000">
                        <a:solidFill>
                          <a:schemeClr val="tx1"/>
                        </a:solidFill>
                        <a:latin typeface="Cambria Math"/>
                        <a:ea typeface="Cambria Math"/>
                        <a:cs typeface="Times New Roman" panose="02020603050405020304" pitchFamily="18" charset="0"/>
                      </a:rPr>
                      <m:t>é</m:t>
                    </m:r>
                    <m:r>
                      <m:rPr>
                        <m:sty m:val="p"/>
                      </m:rPr>
                      <a:rPr lang="hu-HU" altLang="hu-HU" sz="2000">
                        <a:solidFill>
                          <a:schemeClr val="tx1"/>
                        </a:solidFill>
                        <a:latin typeface="Cambria Math"/>
                        <a:ea typeface="Cambria Math"/>
                        <a:cs typeface="Times New Roman" panose="02020603050405020304" pitchFamily="18" charset="0"/>
                      </a:rPr>
                      <m:t>s</m:t>
                    </m:r>
                    <m:sSub>
                      <m:sSubPr>
                        <m:ctrlPr>
                          <a:rPr lang="en-US" altLang="hu-HU" sz="2000" b="1" i="1">
                            <a:solidFill>
                              <a:schemeClr val="tx1"/>
                            </a:solidFill>
                            <a:latin typeface="Cambria Math"/>
                            <a:ea typeface="Cambria Math"/>
                            <a:cs typeface="Times New Roman" panose="02020603050405020304" pitchFamily="18" charset="0"/>
                          </a:rPr>
                        </m:ctrlPr>
                      </m:sSubPr>
                      <m:e>
                        <m:r>
                          <a:rPr lang="hu-HU" altLang="hu-HU" sz="2000" b="1" i="1">
                            <a:solidFill>
                              <a:schemeClr val="tx1"/>
                            </a:solidFill>
                            <a:latin typeface="Cambria Math"/>
                            <a:ea typeface="Cambria Math"/>
                            <a:cs typeface="Times New Roman" panose="02020603050405020304" pitchFamily="18" charset="0"/>
                          </a:rPr>
                          <m:t> </m:t>
                        </m:r>
                        <m:r>
                          <a:rPr lang="en-US" altLang="hu-HU" sz="2000" b="1" i="1">
                            <a:solidFill>
                              <a:schemeClr val="tx1"/>
                            </a:solidFill>
                            <a:latin typeface="Cambria Math"/>
                            <a:ea typeface="Cambria Math"/>
                            <a:cs typeface="Times New Roman" panose="02020603050405020304" pitchFamily="18" charset="0"/>
                          </a:rPr>
                          <m:t>𝒇</m:t>
                        </m:r>
                      </m:e>
                      <m:sub>
                        <m:r>
                          <a:rPr lang="hu-HU" altLang="hu-HU" sz="2000" i="1">
                            <a:solidFill>
                              <a:schemeClr val="tx1"/>
                            </a:solidFill>
                            <a:latin typeface="Cambria Math"/>
                            <a:ea typeface="Cambria Math"/>
                            <a:cs typeface="Times New Roman" panose="02020603050405020304" pitchFamily="18" charset="0"/>
                          </a:rPr>
                          <m:t>2</m:t>
                        </m:r>
                      </m:sub>
                    </m:sSub>
                  </m:oMath>
                </a14:m>
                <a:r>
                  <a:rPr lang="hu-HU" altLang="en-US" sz="2000" dirty="0">
                    <a:solidFill>
                      <a:schemeClr val="tx1"/>
                    </a:solidFill>
                    <a:latin typeface="Calibri"/>
                  </a:rPr>
                  <a:t> </a:t>
                </a:r>
                <a:r>
                  <a:rPr lang="hu-HU" altLang="en-US" sz="2000" dirty="0" err="1">
                    <a:solidFill>
                      <a:schemeClr val="tx1"/>
                    </a:solidFill>
                    <a:latin typeface="Calibri"/>
                  </a:rPr>
                  <a:t>fó</a:t>
                </a:r>
                <a:r>
                  <a:rPr lang="en-US" altLang="en-US" sz="2000" dirty="0" err="1">
                    <a:solidFill>
                      <a:schemeClr val="tx1"/>
                    </a:solidFill>
                    <a:latin typeface="Calibri"/>
                  </a:rPr>
                  <a:t>kuszpontokt</a:t>
                </a:r>
                <a:r>
                  <a:rPr lang="hu-HU" altLang="en-US" sz="2000" dirty="0">
                    <a:solidFill>
                      <a:schemeClr val="tx1"/>
                    </a:solidFill>
                    <a:latin typeface="Calibri"/>
                  </a:rPr>
                  <a:t>ól mért távolság </a:t>
                </a:r>
                <a:r>
                  <a:rPr lang="hu-HU" altLang="en-US" sz="2000" dirty="0" smtClean="0">
                    <a:solidFill>
                      <a:schemeClr val="tx1"/>
                    </a:solidFill>
                    <a:latin typeface="Calibri"/>
                  </a:rPr>
                  <a:t>különbsége </a:t>
                </a:r>
                <a:r>
                  <a:rPr lang="hu-HU" altLang="en-US" sz="2000" dirty="0">
                    <a:solidFill>
                      <a:schemeClr val="tx1"/>
                    </a:solidFill>
                    <a:latin typeface="Calibri"/>
                  </a:rPr>
                  <a:t>állandó </a:t>
                </a:r>
                <a14:m>
                  <m:oMath xmlns:m="http://schemas.openxmlformats.org/officeDocument/2006/math">
                    <m:r>
                      <a:rPr lang="hu-HU" altLang="hu-HU" sz="2000" i="1">
                        <a:solidFill>
                          <a:schemeClr val="tx1"/>
                        </a:solidFill>
                        <a:latin typeface="Cambria Math"/>
                        <a:cs typeface="Times New Roman" panose="02020603050405020304" pitchFamily="18" charset="0"/>
                        <a:sym typeface="Symbol" pitchFamily="18" charset="2"/>
                      </a:rPr>
                      <m:t>𝐶</m:t>
                    </m:r>
                  </m:oMath>
                </a14:m>
                <a:r>
                  <a:rPr lang="hu-HU" sz="2000" dirty="0" smtClean="0">
                    <a:solidFill>
                      <a:schemeClr val="tx1"/>
                    </a:solidFill>
                    <a:latin typeface="Calibri"/>
                  </a:rPr>
                  <a:t>:  </a:t>
                </a:r>
                <a14:m>
                  <m:oMath xmlns:m="http://schemas.openxmlformats.org/officeDocument/2006/math">
                    <m:d>
                      <m:dPr>
                        <m:begChr m:val="|"/>
                        <m:endChr m:val="|"/>
                        <m:ctrlPr>
                          <a:rPr lang="en-US" sz="2000" i="1">
                            <a:solidFill>
                              <a:schemeClr val="tx1"/>
                            </a:solidFill>
                            <a:latin typeface="Cambria Math"/>
                          </a:rPr>
                        </m:ctrlPr>
                      </m:dPr>
                      <m:e>
                        <m:r>
                          <a:rPr lang="en-US" sz="2000" b="1" i="1">
                            <a:solidFill>
                              <a:schemeClr val="tx1"/>
                            </a:solidFill>
                            <a:latin typeface="Cambria Math"/>
                          </a:rPr>
                          <m:t>𝒓</m:t>
                        </m:r>
                        <m:r>
                          <a:rPr lang="en-US" sz="2000">
                            <a:solidFill>
                              <a:schemeClr val="tx1"/>
                            </a:solidFill>
                            <a:latin typeface="Cambria Math"/>
                          </a:rPr>
                          <m:t>−</m:t>
                        </m:r>
                        <m:sSub>
                          <m:sSubPr>
                            <m:ctrlPr>
                              <a:rPr lang="en-US" sz="2000" i="1">
                                <a:solidFill>
                                  <a:schemeClr val="tx1"/>
                                </a:solidFill>
                                <a:latin typeface="Cambria Math"/>
                              </a:rPr>
                            </m:ctrlPr>
                          </m:sSubPr>
                          <m:e>
                            <m:r>
                              <a:rPr lang="en-US" sz="2000" b="1" i="1">
                                <a:solidFill>
                                  <a:schemeClr val="tx1"/>
                                </a:solidFill>
                                <a:latin typeface="Cambria Math"/>
                              </a:rPr>
                              <m:t>𝒇</m:t>
                            </m:r>
                          </m:e>
                          <m:sub>
                            <m:r>
                              <a:rPr lang="en-US" sz="2000" i="1">
                                <a:solidFill>
                                  <a:schemeClr val="tx1"/>
                                </a:solidFill>
                                <a:latin typeface="Cambria Math"/>
                              </a:rPr>
                              <m:t>1</m:t>
                            </m:r>
                          </m:sub>
                        </m:sSub>
                      </m:e>
                    </m:d>
                    <m:r>
                      <a:rPr lang="hu-HU" sz="2000" b="0" i="1" smtClean="0">
                        <a:solidFill>
                          <a:schemeClr val="tx1"/>
                        </a:solidFill>
                        <a:latin typeface="Cambria Math"/>
                      </a:rPr>
                      <m:t>−</m:t>
                    </m:r>
                    <m:d>
                      <m:dPr>
                        <m:begChr m:val="|"/>
                        <m:endChr m:val="|"/>
                        <m:ctrlPr>
                          <a:rPr lang="en-US" sz="2000" i="1">
                            <a:solidFill>
                              <a:schemeClr val="tx1"/>
                            </a:solidFill>
                            <a:latin typeface="Cambria Math"/>
                          </a:rPr>
                        </m:ctrlPr>
                      </m:dPr>
                      <m:e>
                        <m:r>
                          <a:rPr lang="en-US" sz="2000" b="1" i="1">
                            <a:solidFill>
                              <a:schemeClr val="tx1"/>
                            </a:solidFill>
                            <a:latin typeface="Cambria Math"/>
                          </a:rPr>
                          <m:t>𝒓</m:t>
                        </m:r>
                        <m:r>
                          <a:rPr lang="en-US" sz="2000">
                            <a:solidFill>
                              <a:schemeClr val="tx1"/>
                            </a:solidFill>
                            <a:latin typeface="Cambria Math"/>
                          </a:rPr>
                          <m:t>−</m:t>
                        </m:r>
                        <m:sSub>
                          <m:sSubPr>
                            <m:ctrlPr>
                              <a:rPr lang="en-US" sz="2000" i="1">
                                <a:solidFill>
                                  <a:schemeClr val="tx1"/>
                                </a:solidFill>
                                <a:latin typeface="Cambria Math"/>
                              </a:rPr>
                            </m:ctrlPr>
                          </m:sSubPr>
                          <m:e>
                            <m:r>
                              <a:rPr lang="en-US" sz="2000" b="1" i="1">
                                <a:solidFill>
                                  <a:schemeClr val="tx1"/>
                                </a:solidFill>
                                <a:latin typeface="Cambria Math"/>
                              </a:rPr>
                              <m:t>𝒇</m:t>
                            </m:r>
                          </m:e>
                          <m:sub>
                            <m:r>
                              <a:rPr lang="en-US" sz="2000" i="1">
                                <a:solidFill>
                                  <a:schemeClr val="tx1"/>
                                </a:solidFill>
                                <a:latin typeface="Cambria Math"/>
                              </a:rPr>
                              <m:t>2</m:t>
                            </m:r>
                          </m:sub>
                        </m:sSub>
                      </m:e>
                    </m:d>
                    <m:r>
                      <a:rPr lang="en-US" sz="2000" i="1">
                        <a:solidFill>
                          <a:schemeClr val="tx1"/>
                        </a:solidFill>
                        <a:latin typeface="Cambria Math"/>
                      </a:rPr>
                      <m:t>=</m:t>
                    </m:r>
                    <m:r>
                      <a:rPr lang="en-US" sz="2000" i="1">
                        <a:solidFill>
                          <a:schemeClr val="tx1"/>
                        </a:solidFill>
                        <a:latin typeface="Cambria Math"/>
                      </a:rPr>
                      <m:t>𝐶</m:t>
                    </m:r>
                  </m:oMath>
                </a14:m>
                <a:endParaRPr lang="hu-HU" sz="2000" dirty="0">
                  <a:solidFill>
                    <a:schemeClr val="tx1"/>
                  </a:solidFill>
                  <a:latin typeface="Calibri"/>
                </a:endParaRPr>
              </a:p>
              <a:p>
                <a:pPr marL="342900" lvl="0" indent="-342900" algn="l">
                  <a:spcAft>
                    <a:spcPts val="1800"/>
                  </a:spcAft>
                  <a:buFont typeface="Arial" panose="020B0604020202020204" pitchFamily="34" charset="0"/>
                  <a:buChar char="•"/>
                </a:pPr>
                <a:r>
                  <a:rPr lang="hu-HU" sz="2000" b="1" u="sng" dirty="0" smtClean="0">
                    <a:solidFill>
                      <a:schemeClr val="tx1"/>
                    </a:solidFill>
                    <a:latin typeface="+mn-lt"/>
                  </a:rPr>
                  <a:t>Parabola:</a:t>
                </a:r>
                <a:r>
                  <a:rPr lang="hu-HU" sz="2000" dirty="0" smtClean="0">
                    <a:solidFill>
                      <a:schemeClr val="tx1"/>
                    </a:solidFill>
                    <a:latin typeface="+mn-lt"/>
                  </a:rPr>
                  <a:t> </a:t>
                </a:r>
                <a:r>
                  <a:rPr lang="en-US" sz="2000" dirty="0">
                    <a:solidFill>
                      <a:schemeClr val="tx1"/>
                    </a:solidFill>
                    <a:latin typeface="Calibri"/>
                  </a:rPr>
                  <a:t>Azon </a:t>
                </a:r>
                <a14:m>
                  <m:oMath xmlns:m="http://schemas.openxmlformats.org/officeDocument/2006/math">
                    <m:r>
                      <a:rPr lang="en-US" altLang="hu-HU" sz="2000" b="1" i="1" smtClean="0">
                        <a:solidFill>
                          <a:schemeClr val="tx1"/>
                        </a:solidFill>
                        <a:latin typeface="Cambria Math"/>
                        <a:ea typeface="Cambria Math"/>
                        <a:cs typeface="Times New Roman" panose="02020603050405020304" pitchFamily="18" charset="0"/>
                      </a:rPr>
                      <m:t>𝒓</m:t>
                    </m:r>
                  </m:oMath>
                </a14:m>
                <a:r>
                  <a:rPr lang="en-US" altLang="en-US" sz="2000" dirty="0">
                    <a:solidFill>
                      <a:schemeClr val="tx1"/>
                    </a:solidFill>
                    <a:latin typeface="Calibri"/>
                  </a:rPr>
                  <a:t> </a:t>
                </a:r>
                <a:r>
                  <a:rPr lang="hu-HU" altLang="en-US" sz="2000" dirty="0" smtClean="0">
                    <a:solidFill>
                      <a:schemeClr val="tx1"/>
                    </a:solidFill>
                    <a:latin typeface="Calibri"/>
                  </a:rPr>
                  <a:t>pontok halmaza, </a:t>
                </a:r>
                <a:r>
                  <a:rPr lang="hu-HU" altLang="en-US" sz="2000" dirty="0">
                    <a:solidFill>
                      <a:schemeClr val="tx1"/>
                    </a:solidFill>
                    <a:latin typeface="Calibri"/>
                  </a:rPr>
                  <a:t>amelyek </a:t>
                </a:r>
                <a:r>
                  <a:rPr lang="hu-HU" altLang="en-US" sz="2000" dirty="0" smtClean="0">
                    <a:solidFill>
                      <a:schemeClr val="tx1"/>
                    </a:solidFill>
                    <a:latin typeface="Calibri"/>
                  </a:rPr>
                  <a:t>az </a:t>
                </a:r>
                <a14:m>
                  <m:oMath xmlns:m="http://schemas.openxmlformats.org/officeDocument/2006/math">
                    <m:r>
                      <a:rPr lang="en-US" sz="2000" b="1" i="1">
                        <a:solidFill>
                          <a:schemeClr val="tx1"/>
                        </a:solidFill>
                        <a:latin typeface="Cambria Math"/>
                      </a:rPr>
                      <m:t>𝒇</m:t>
                    </m:r>
                  </m:oMath>
                </a14:m>
                <a:r>
                  <a:rPr lang="hu-HU" altLang="en-US" sz="2000" dirty="0" smtClean="0">
                    <a:solidFill>
                      <a:schemeClr val="tx1"/>
                    </a:solidFill>
                    <a:latin typeface="Calibri"/>
                  </a:rPr>
                  <a:t> fókuszponttól mért távolság</a:t>
                </a:r>
                <a:r>
                  <a:rPr lang="en-US" altLang="en-US" sz="2000" dirty="0" smtClean="0">
                    <a:solidFill>
                      <a:schemeClr val="tx1"/>
                    </a:solidFill>
                    <a:latin typeface="Calibri"/>
                  </a:rPr>
                  <a:t>a</a:t>
                </a:r>
                <a:r>
                  <a:rPr lang="hu-HU" altLang="en-US" sz="2000" dirty="0" smtClean="0">
                    <a:solidFill>
                      <a:schemeClr val="tx1"/>
                    </a:solidFill>
                    <a:latin typeface="Calibri"/>
                  </a:rPr>
                  <a:t> megegyezik az </a:t>
                </a:r>
                <a14:m>
                  <m:oMath xmlns:m="http://schemas.openxmlformats.org/officeDocument/2006/math">
                    <m:r>
                      <a:rPr lang="en-US" sz="2000" b="1" i="1">
                        <a:solidFill>
                          <a:schemeClr val="tx1"/>
                        </a:solidFill>
                        <a:latin typeface="Cambria Math"/>
                        <a:ea typeface="Cambria Math"/>
                      </a:rPr>
                      <m:t>𝒏</m:t>
                    </m:r>
                    <m:r>
                      <a:rPr lang="en-US" sz="2000" b="1" i="1">
                        <a:solidFill>
                          <a:schemeClr val="tx1"/>
                        </a:solidFill>
                        <a:latin typeface="Cambria Math"/>
                        <a:ea typeface="Cambria Math"/>
                      </a:rPr>
                      <m:t> </m:t>
                    </m:r>
                  </m:oMath>
                </a14:m>
                <a:r>
                  <a:rPr lang="hu-HU" altLang="en-US" sz="2000" dirty="0" smtClean="0">
                    <a:solidFill>
                      <a:schemeClr val="tx1"/>
                    </a:solidFill>
                    <a:latin typeface="Calibri"/>
                  </a:rPr>
                  <a:t> normálvektorú és </a:t>
                </a:r>
                <a14:m>
                  <m:oMath xmlns:m="http://schemas.openxmlformats.org/officeDocument/2006/math">
                    <m:r>
                      <a:rPr lang="en-US" sz="2000" b="1" i="1">
                        <a:solidFill>
                          <a:schemeClr val="tx1"/>
                        </a:solidFill>
                        <a:latin typeface="Cambria Math"/>
                      </a:rPr>
                      <m:t>𝒑</m:t>
                    </m:r>
                    <m:r>
                      <a:rPr lang="en-US" sz="2000" b="1" i="1">
                        <a:solidFill>
                          <a:schemeClr val="tx1"/>
                        </a:solidFill>
                        <a:latin typeface="Cambria Math"/>
                      </a:rPr>
                      <m:t> </m:t>
                    </m:r>
                  </m:oMath>
                </a14:m>
                <a:r>
                  <a:rPr lang="hu-HU" altLang="en-US" sz="2000" dirty="0" smtClean="0">
                    <a:solidFill>
                      <a:schemeClr val="tx1"/>
                    </a:solidFill>
                    <a:latin typeface="Calibri"/>
                  </a:rPr>
                  <a:t>helyvektorú egyenestől mért távolsággal: </a:t>
                </a:r>
                <a14:m>
                  <m:oMath xmlns:m="http://schemas.openxmlformats.org/officeDocument/2006/math">
                    <m:d>
                      <m:dPr>
                        <m:begChr m:val="|"/>
                        <m:endChr m:val="|"/>
                        <m:ctrlPr>
                          <a:rPr lang="en-US" sz="2000" i="1">
                            <a:solidFill>
                              <a:schemeClr val="tx1"/>
                            </a:solidFill>
                            <a:latin typeface="Cambria Math"/>
                          </a:rPr>
                        </m:ctrlPr>
                      </m:dPr>
                      <m:e>
                        <m:r>
                          <a:rPr lang="en-US" sz="2000" b="1" i="1">
                            <a:solidFill>
                              <a:schemeClr val="tx1"/>
                            </a:solidFill>
                            <a:latin typeface="Cambria Math"/>
                          </a:rPr>
                          <m:t>𝒓</m:t>
                        </m:r>
                        <m:r>
                          <a:rPr lang="en-US" sz="2000">
                            <a:solidFill>
                              <a:schemeClr val="tx1"/>
                            </a:solidFill>
                            <a:latin typeface="Cambria Math"/>
                          </a:rPr>
                          <m:t>−</m:t>
                        </m:r>
                        <m:r>
                          <a:rPr lang="en-US" sz="2000" b="1" i="1">
                            <a:solidFill>
                              <a:schemeClr val="tx1"/>
                            </a:solidFill>
                            <a:latin typeface="Cambria Math"/>
                          </a:rPr>
                          <m:t>𝒇</m:t>
                        </m:r>
                      </m:e>
                    </m:d>
                    <m:r>
                      <a:rPr lang="en-US" sz="2000" i="1">
                        <a:solidFill>
                          <a:schemeClr val="tx1"/>
                        </a:solidFill>
                        <a:latin typeface="Cambria Math"/>
                      </a:rPr>
                      <m:t>=</m:t>
                    </m:r>
                    <m:d>
                      <m:dPr>
                        <m:begChr m:val="|"/>
                        <m:endChr m:val="|"/>
                        <m:ctrlPr>
                          <a:rPr lang="en-US" sz="2000" i="1">
                            <a:solidFill>
                              <a:schemeClr val="tx1"/>
                            </a:solidFill>
                            <a:latin typeface="Cambria Math"/>
                          </a:rPr>
                        </m:ctrlPr>
                      </m:dPr>
                      <m:e>
                        <m:sSup>
                          <m:sSupPr>
                            <m:ctrlPr>
                              <a:rPr lang="en-US" sz="2000" i="1">
                                <a:solidFill>
                                  <a:schemeClr val="tx1"/>
                                </a:solidFill>
                                <a:latin typeface="Cambria Math"/>
                              </a:rPr>
                            </m:ctrlPr>
                          </m:sSupPr>
                          <m:e>
                            <m:r>
                              <a:rPr lang="en-US" sz="2000" b="1" i="1">
                                <a:solidFill>
                                  <a:schemeClr val="tx1"/>
                                </a:solidFill>
                                <a:latin typeface="Cambria Math"/>
                              </a:rPr>
                              <m:t>𝒏</m:t>
                            </m:r>
                          </m:e>
                          <m:sup>
                            <m:r>
                              <a:rPr lang="en-US" sz="2000" i="1">
                                <a:solidFill>
                                  <a:schemeClr val="tx1"/>
                                </a:solidFill>
                                <a:latin typeface="Cambria Math"/>
                              </a:rPr>
                              <m:t>0</m:t>
                            </m:r>
                          </m:sup>
                        </m:sSup>
                        <m:r>
                          <a:rPr lang="en-US" sz="2000" b="1" i="1">
                            <a:solidFill>
                              <a:schemeClr val="tx1"/>
                            </a:solidFill>
                            <a:latin typeface="Cambria Math"/>
                            <a:ea typeface="Cambria Math"/>
                          </a:rPr>
                          <m:t>∙(</m:t>
                        </m:r>
                        <m:r>
                          <a:rPr lang="en-US" sz="2000" b="1" i="1">
                            <a:solidFill>
                              <a:schemeClr val="tx1"/>
                            </a:solidFill>
                            <a:latin typeface="Cambria Math"/>
                          </a:rPr>
                          <m:t>𝒓</m:t>
                        </m:r>
                        <m:r>
                          <a:rPr lang="en-US" sz="2000">
                            <a:solidFill>
                              <a:schemeClr val="tx1"/>
                            </a:solidFill>
                            <a:latin typeface="Cambria Math"/>
                          </a:rPr>
                          <m:t>−</m:t>
                        </m:r>
                        <m:r>
                          <a:rPr lang="en-US" sz="2000" b="1" i="1">
                            <a:solidFill>
                              <a:schemeClr val="tx1"/>
                            </a:solidFill>
                            <a:latin typeface="Cambria Math"/>
                          </a:rPr>
                          <m:t>𝒑</m:t>
                        </m:r>
                        <m:r>
                          <a:rPr lang="en-US" sz="2000" i="1">
                            <a:solidFill>
                              <a:schemeClr val="tx1"/>
                            </a:solidFill>
                            <a:latin typeface="Cambria Math"/>
                          </a:rPr>
                          <m:t>)</m:t>
                        </m:r>
                      </m:e>
                    </m:d>
                  </m:oMath>
                </a14:m>
                <a:endParaRPr lang="en-US" sz="2000" dirty="0" smtClean="0">
                  <a:solidFill>
                    <a:schemeClr val="tx1"/>
                  </a:solidFill>
                  <a:latin typeface="+mn-lt"/>
                </a:endParaRPr>
              </a:p>
            </p:txBody>
          </p:sp>
        </mc:Choice>
        <mc:Fallback xmlns="">
          <p:sp>
            <p:nvSpPr>
              <p:cNvPr id="16387" name="Szövegdoboz 2"/>
              <p:cNvSpPr txBox="1">
                <a:spLocks noRot="1" noChangeAspect="1" noMove="1" noResize="1" noEditPoints="1" noAdjustHandles="1" noChangeArrowheads="1" noChangeShapeType="1" noTextEdit="1"/>
              </p:cNvSpPr>
              <p:nvPr/>
            </p:nvSpPr>
            <p:spPr bwMode="auto">
              <a:xfrm>
                <a:off x="70868" y="951570"/>
                <a:ext cx="9073132" cy="3609130"/>
              </a:xfrm>
              <a:prstGeom prst="rect">
                <a:avLst/>
              </a:prstGeom>
              <a:blipFill rotWithShape="1">
                <a:blip r:embed="rId3"/>
                <a:stretch>
                  <a:fillRect l="-605" t="-845" r="-605" b="-84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solidFill>
                  <a:srgbClr val="FF0000"/>
                </a:solidFill>
              </a:rPr>
              <a:t>Kvadratikus görbék</a:t>
            </a:r>
            <a:r>
              <a:rPr lang="en-US" dirty="0" smtClean="0">
                <a:solidFill>
                  <a:srgbClr val="FF0000"/>
                </a:solidFill>
              </a:rPr>
              <a:t> = </a:t>
            </a:r>
            <a:r>
              <a:rPr lang="en-US" dirty="0" err="1" smtClean="0">
                <a:solidFill>
                  <a:srgbClr val="FF0000"/>
                </a:solidFill>
              </a:rPr>
              <a:t>kvadratikus</a:t>
            </a:r>
            <a:r>
              <a:rPr lang="en-US" dirty="0" smtClean="0">
                <a:solidFill>
                  <a:srgbClr val="FF0000"/>
                </a:solidFill>
              </a:rPr>
              <a:t> </a:t>
            </a:r>
            <a:r>
              <a:rPr lang="en-US" dirty="0" err="1" smtClean="0">
                <a:solidFill>
                  <a:srgbClr val="FF0000"/>
                </a:solidFill>
              </a:rPr>
              <a:t>alak</a:t>
            </a:r>
            <a:endParaRPr lang="en-US" dirty="0">
              <a:solidFill>
                <a:srgbClr val="FF0000"/>
              </a:solidFill>
            </a:endParaRPr>
          </a:p>
        </p:txBody>
      </p:sp>
      <p:sp>
        <p:nvSpPr>
          <p:cNvPr id="5" name="Tartalom helye 4"/>
          <p:cNvSpPr>
            <a:spLocks noGrp="1"/>
          </p:cNvSpPr>
          <p:nvPr>
            <p:ph idx="1"/>
          </p:nvPr>
        </p:nvSpPr>
        <p:spPr/>
        <p:txBody>
          <a:bodyPr/>
          <a:lstStyle/>
          <a:p>
            <a:r>
              <a:rPr lang="en-US" dirty="0" smtClean="0"/>
              <a:t>Implicit f</a:t>
            </a:r>
            <a:r>
              <a:rPr lang="hu-HU" dirty="0" err="1" smtClean="0"/>
              <a:t>üggvény</a:t>
            </a:r>
            <a:r>
              <a:rPr lang="hu-HU" dirty="0" smtClean="0"/>
              <a:t> négyzetgyökök nélkül:</a:t>
            </a:r>
          </a:p>
          <a:p>
            <a:endParaRPr lang="hu-HU" dirty="0"/>
          </a:p>
          <a:p>
            <a:endParaRPr lang="hu-HU" dirty="0" smtClean="0"/>
          </a:p>
          <a:p>
            <a:r>
              <a:rPr lang="hu-HU" dirty="0" smtClean="0"/>
              <a:t>Mátrixszal:</a:t>
            </a:r>
          </a:p>
        </p:txBody>
      </p:sp>
      <mc:AlternateContent xmlns:mc="http://schemas.openxmlformats.org/markup-compatibility/2006" xmlns:a14="http://schemas.microsoft.com/office/drawing/2010/main">
        <mc:Choice Requires="a14">
          <p:sp>
            <p:nvSpPr>
              <p:cNvPr id="4" name="Szövegdoboz 3"/>
              <p:cNvSpPr txBox="1"/>
              <p:nvPr/>
            </p:nvSpPr>
            <p:spPr>
              <a:xfrm>
                <a:off x="539552" y="1869672"/>
                <a:ext cx="8184228" cy="461665"/>
              </a:xfrm>
              <a:prstGeom prst="rect">
                <a:avLst/>
              </a:prstGeom>
              <a:noFill/>
            </p:spPr>
            <p:txBody>
              <a:bodyPr wrap="none" rtlCol="0">
                <a:spAutoFit/>
              </a:bodyPr>
              <a:lstStyle/>
              <a:p>
                <a14:m>
                  <m:oMath xmlns:m="http://schemas.openxmlformats.org/officeDocument/2006/math">
                    <m:r>
                      <a:rPr lang="hu-HU" b="0" i="1" smtClean="0">
                        <a:latin typeface="Cambria Math"/>
                      </a:rPr>
                      <m:t>𝑓</m:t>
                    </m:r>
                    <m:d>
                      <m:dPr>
                        <m:ctrlPr>
                          <a:rPr lang="hu-HU" b="0" i="1" smtClean="0">
                            <a:latin typeface="Cambria Math"/>
                          </a:rPr>
                        </m:ctrlPr>
                      </m:dPr>
                      <m:e>
                        <m:r>
                          <a:rPr lang="hu-HU" b="0" i="1" smtClean="0">
                            <a:latin typeface="Cambria Math"/>
                          </a:rPr>
                          <m:t>𝑥</m:t>
                        </m:r>
                        <m:r>
                          <a:rPr lang="hu-HU" b="0" i="1" smtClean="0">
                            <a:latin typeface="Cambria Math"/>
                          </a:rPr>
                          <m:t>,</m:t>
                        </m:r>
                        <m:r>
                          <a:rPr lang="hu-HU" b="0" i="1" smtClean="0">
                            <a:latin typeface="Cambria Math"/>
                          </a:rPr>
                          <m:t>𝑦</m:t>
                        </m:r>
                      </m:e>
                    </m:d>
                    <m:r>
                      <a:rPr lang="en-US" b="0" i="1" smtClean="0">
                        <a:latin typeface="Cambria Math"/>
                      </a:rPr>
                      <m:t>=</m:t>
                    </m:r>
                    <m:sSub>
                      <m:sSubPr>
                        <m:ctrlPr>
                          <a:rPr lang="en-US" b="0" i="1" smtClean="0">
                            <a:latin typeface="Cambria Math"/>
                          </a:rPr>
                        </m:ctrlPr>
                      </m:sSubPr>
                      <m:e>
                        <m:r>
                          <a:rPr lang="en-US" b="0" i="1" smtClean="0">
                            <a:latin typeface="Cambria Math"/>
                          </a:rPr>
                          <m:t>𝑎</m:t>
                        </m:r>
                      </m:e>
                      <m:sub>
                        <m:r>
                          <a:rPr lang="en-US" b="0" i="1" smtClean="0">
                            <a:latin typeface="Cambria Math"/>
                          </a:rPr>
                          <m:t>11</m:t>
                        </m:r>
                      </m:sub>
                    </m:sSub>
                    <m:sSup>
                      <m:sSupPr>
                        <m:ctrlPr>
                          <a:rPr lang="en-US" b="0" i="1" smtClean="0">
                            <a:latin typeface="Cambria Math"/>
                          </a:rPr>
                        </m:ctrlPr>
                      </m:sSupPr>
                      <m:e>
                        <m:r>
                          <a:rPr lang="en-US" b="0" i="1" smtClean="0">
                            <a:latin typeface="Cambria Math"/>
                          </a:rPr>
                          <m:t>𝑥</m:t>
                        </m:r>
                      </m:e>
                      <m:sup>
                        <m:r>
                          <a:rPr lang="en-US" b="0" i="1" smtClean="0">
                            <a:latin typeface="Cambria Math"/>
                          </a:rPr>
                          <m:t>2</m:t>
                        </m:r>
                      </m:sup>
                    </m:sSup>
                  </m:oMath>
                </a14:m>
                <a:r>
                  <a:rPr lang="en-US" dirty="0" smtClean="0"/>
                  <a:t>+</a:t>
                </a:r>
                <a14:m>
                  <m:oMath xmlns:m="http://schemas.openxmlformats.org/officeDocument/2006/math">
                    <m:sSub>
                      <m:sSubPr>
                        <m:ctrlPr>
                          <a:rPr lang="en-US" i="1">
                            <a:latin typeface="Cambria Math"/>
                          </a:rPr>
                        </m:ctrlPr>
                      </m:sSubPr>
                      <m:e>
                        <m:r>
                          <a:rPr lang="en-US" i="1">
                            <a:latin typeface="Cambria Math"/>
                          </a:rPr>
                          <m:t>𝑎</m:t>
                        </m:r>
                      </m:e>
                      <m:sub>
                        <m:r>
                          <a:rPr lang="en-US" b="0" i="1" smtClean="0">
                            <a:latin typeface="Cambria Math"/>
                          </a:rPr>
                          <m:t>22</m:t>
                        </m:r>
                      </m:sub>
                    </m:sSub>
                    <m:sSup>
                      <m:sSupPr>
                        <m:ctrlPr>
                          <a:rPr lang="en-US" i="1">
                            <a:latin typeface="Cambria Math"/>
                          </a:rPr>
                        </m:ctrlPr>
                      </m:sSupPr>
                      <m:e>
                        <m:r>
                          <a:rPr lang="en-US" b="0" i="1" smtClean="0">
                            <a:latin typeface="Cambria Math"/>
                          </a:rPr>
                          <m:t>𝑦</m:t>
                        </m:r>
                      </m:e>
                      <m:sup>
                        <m:r>
                          <a:rPr lang="en-US" i="1">
                            <a:latin typeface="Cambria Math"/>
                          </a:rPr>
                          <m:t>2</m:t>
                        </m:r>
                      </m:sup>
                    </m:sSup>
                    <m:r>
                      <a:rPr lang="en-US" b="0" i="1" smtClean="0">
                        <a:latin typeface="Cambria Math"/>
                      </a:rPr>
                      <m:t>+</m:t>
                    </m:r>
                    <m:r>
                      <a:rPr lang="en-US" b="0" i="1" smtClean="0">
                        <a:latin typeface="Cambria Math"/>
                      </a:rPr>
                      <m:t>2</m:t>
                    </m:r>
                    <m:sSub>
                      <m:sSubPr>
                        <m:ctrlPr>
                          <a:rPr lang="en-US" i="1">
                            <a:latin typeface="Cambria Math"/>
                          </a:rPr>
                        </m:ctrlPr>
                      </m:sSubPr>
                      <m:e>
                        <m:r>
                          <a:rPr lang="en-US" i="1">
                            <a:latin typeface="Cambria Math"/>
                          </a:rPr>
                          <m:t>𝑎</m:t>
                        </m:r>
                      </m:e>
                      <m:sub>
                        <m:r>
                          <a:rPr lang="en-US" i="1">
                            <a:latin typeface="Cambria Math"/>
                          </a:rPr>
                          <m:t>1</m:t>
                        </m:r>
                        <m:r>
                          <a:rPr lang="en-US" b="0" i="1" smtClean="0">
                            <a:latin typeface="Cambria Math"/>
                          </a:rPr>
                          <m:t>2</m:t>
                        </m:r>
                      </m:sub>
                    </m:sSub>
                    <m:r>
                      <a:rPr lang="en-US" b="0" i="1" smtClean="0">
                        <a:latin typeface="Cambria Math"/>
                      </a:rPr>
                      <m:t>𝑥𝑦</m:t>
                    </m:r>
                    <m:r>
                      <a:rPr lang="en-US" b="0" i="1" smtClean="0">
                        <a:latin typeface="Cambria Math"/>
                      </a:rPr>
                      <m:t>+</m:t>
                    </m:r>
                    <m:r>
                      <a:rPr lang="en-US" b="0" i="1" smtClean="0">
                        <a:latin typeface="Cambria Math"/>
                      </a:rPr>
                      <m:t>2</m:t>
                    </m:r>
                    <m:sSub>
                      <m:sSubPr>
                        <m:ctrlPr>
                          <a:rPr lang="en-US" i="1">
                            <a:latin typeface="Cambria Math"/>
                          </a:rPr>
                        </m:ctrlPr>
                      </m:sSubPr>
                      <m:e>
                        <m:r>
                          <a:rPr lang="en-US" i="1">
                            <a:latin typeface="Cambria Math"/>
                          </a:rPr>
                          <m:t>𝑎</m:t>
                        </m:r>
                      </m:e>
                      <m:sub>
                        <m:r>
                          <a:rPr lang="en-US" i="1">
                            <a:latin typeface="Cambria Math"/>
                          </a:rPr>
                          <m:t>1</m:t>
                        </m:r>
                        <m:r>
                          <a:rPr lang="en-US" b="0" i="1" smtClean="0">
                            <a:latin typeface="Cambria Math"/>
                          </a:rPr>
                          <m:t>3</m:t>
                        </m:r>
                      </m:sub>
                    </m:sSub>
                    <m:r>
                      <a:rPr lang="en-US" i="1">
                        <a:latin typeface="Cambria Math"/>
                      </a:rPr>
                      <m:t>𝑥</m:t>
                    </m:r>
                    <m:r>
                      <a:rPr lang="en-US" b="0" i="1" smtClean="0">
                        <a:latin typeface="Cambria Math"/>
                      </a:rPr>
                      <m:t>+</m:t>
                    </m:r>
                    <m:r>
                      <a:rPr lang="en-US" i="1">
                        <a:latin typeface="Cambria Math"/>
                      </a:rPr>
                      <m:t>2</m:t>
                    </m:r>
                    <m:sSub>
                      <m:sSubPr>
                        <m:ctrlPr>
                          <a:rPr lang="en-US" i="1">
                            <a:latin typeface="Cambria Math"/>
                          </a:rPr>
                        </m:ctrlPr>
                      </m:sSubPr>
                      <m:e>
                        <m:r>
                          <a:rPr lang="en-US" i="1">
                            <a:latin typeface="Cambria Math"/>
                          </a:rPr>
                          <m:t>𝑎</m:t>
                        </m:r>
                      </m:e>
                      <m:sub>
                        <m:r>
                          <a:rPr lang="en-US" b="0" i="1" smtClean="0">
                            <a:latin typeface="Cambria Math"/>
                          </a:rPr>
                          <m:t>2</m:t>
                        </m:r>
                        <m:r>
                          <a:rPr lang="en-US" i="1">
                            <a:latin typeface="Cambria Math"/>
                          </a:rPr>
                          <m:t>3</m:t>
                        </m:r>
                      </m:sub>
                    </m:sSub>
                    <m:r>
                      <a:rPr lang="en-US" b="0" i="1" smtClean="0">
                        <a:latin typeface="Cambria Math"/>
                      </a:rPr>
                      <m:t>𝑦</m:t>
                    </m:r>
                    <m:r>
                      <a:rPr lang="en-US" b="0" i="1" smtClean="0">
                        <a:latin typeface="Cambria Math"/>
                      </a:rPr>
                      <m:t>+</m:t>
                    </m:r>
                    <m:sSub>
                      <m:sSubPr>
                        <m:ctrlPr>
                          <a:rPr lang="en-US" i="1">
                            <a:latin typeface="Cambria Math"/>
                          </a:rPr>
                        </m:ctrlPr>
                      </m:sSubPr>
                      <m:e>
                        <m:r>
                          <a:rPr lang="en-US" i="1">
                            <a:latin typeface="Cambria Math"/>
                          </a:rPr>
                          <m:t>𝑎</m:t>
                        </m:r>
                      </m:e>
                      <m:sub>
                        <m:r>
                          <a:rPr lang="en-US" b="0" i="1" smtClean="0">
                            <a:latin typeface="Cambria Math"/>
                          </a:rPr>
                          <m:t>3</m:t>
                        </m:r>
                        <m:r>
                          <a:rPr lang="en-US" i="1">
                            <a:latin typeface="Cambria Math"/>
                          </a:rPr>
                          <m:t>3</m:t>
                        </m:r>
                      </m:sub>
                    </m:sSub>
                    <m:r>
                      <a:rPr lang="en-US" b="0" i="1" smtClean="0">
                        <a:latin typeface="Cambria Math"/>
                      </a:rPr>
                      <m:t>=</m:t>
                    </m:r>
                    <m:r>
                      <a:rPr lang="en-US" b="0" i="1" smtClean="0">
                        <a:latin typeface="Cambria Math"/>
                      </a:rPr>
                      <m:t>0</m:t>
                    </m:r>
                  </m:oMath>
                </a14:m>
                <a:endParaRPr lang="en-US" dirty="0"/>
              </a:p>
            </p:txBody>
          </p:sp>
        </mc:Choice>
        <mc:Fallback xmlns="">
          <p:sp>
            <p:nvSpPr>
              <p:cNvPr id="4" name="Szövegdoboz 3"/>
              <p:cNvSpPr txBox="1">
                <a:spLocks noRot="1" noChangeAspect="1" noMove="1" noResize="1" noEditPoints="1" noAdjustHandles="1" noChangeArrowheads="1" noChangeShapeType="1" noTextEdit="1"/>
              </p:cNvSpPr>
              <p:nvPr/>
            </p:nvSpPr>
            <p:spPr>
              <a:xfrm>
                <a:off x="539552" y="2492895"/>
                <a:ext cx="8184228" cy="461665"/>
              </a:xfrm>
              <a:prstGeom prst="rect">
                <a:avLst/>
              </a:prstGeom>
              <a:blipFill rotWithShape="1">
                <a:blip r:embed="rId2"/>
                <a:stretch>
                  <a:fillRect l="-149"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zövegdoboz 5"/>
              <p:cNvSpPr txBox="1"/>
              <p:nvPr/>
            </p:nvSpPr>
            <p:spPr>
              <a:xfrm>
                <a:off x="1661084" y="3579862"/>
                <a:ext cx="5803127" cy="1069908"/>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hu-HU" b="0" i="1" smtClean="0">
                          <a:latin typeface="Cambria Math"/>
                        </a:rPr>
                        <m:t>𝑓</m:t>
                      </m:r>
                      <m:d>
                        <m:dPr>
                          <m:ctrlPr>
                            <a:rPr lang="hu-HU" b="0" i="1" smtClean="0">
                              <a:latin typeface="Cambria Math"/>
                            </a:rPr>
                          </m:ctrlPr>
                        </m:dPr>
                        <m:e>
                          <m:r>
                            <a:rPr lang="hu-HU" b="0" i="1" smtClean="0">
                              <a:latin typeface="Cambria Math"/>
                            </a:rPr>
                            <m:t>𝑥</m:t>
                          </m:r>
                          <m:r>
                            <a:rPr lang="hu-HU" b="0" i="1" smtClean="0">
                              <a:latin typeface="Cambria Math"/>
                            </a:rPr>
                            <m:t>,</m:t>
                          </m:r>
                          <m:r>
                            <a:rPr lang="hu-HU" b="0" i="1" smtClean="0">
                              <a:latin typeface="Cambria Math"/>
                            </a:rPr>
                            <m:t>𝑦</m:t>
                          </m:r>
                        </m:e>
                      </m:d>
                      <m:r>
                        <a:rPr lang="en-US" b="0" i="1" smtClean="0">
                          <a:latin typeface="Cambria Math"/>
                        </a:rPr>
                        <m:t>=</m:t>
                      </m:r>
                      <m:d>
                        <m:dPr>
                          <m:begChr m:val="["/>
                          <m:endChr m:val="]"/>
                          <m:ctrlPr>
                            <a:rPr lang="en-US" i="1">
                              <a:latin typeface="Cambria Math"/>
                            </a:rPr>
                          </m:ctrlPr>
                        </m:dPr>
                        <m:e>
                          <m:r>
                            <a:rPr lang="en-US" i="1">
                              <a:latin typeface="Cambria Math"/>
                            </a:rPr>
                            <m:t>𝑥</m:t>
                          </m:r>
                          <m:r>
                            <a:rPr lang="en-US" i="1">
                              <a:latin typeface="Cambria Math"/>
                            </a:rPr>
                            <m:t>,</m:t>
                          </m:r>
                          <m:r>
                            <a:rPr lang="en-US" i="1">
                              <a:latin typeface="Cambria Math"/>
                            </a:rPr>
                            <m:t>𝑦</m:t>
                          </m:r>
                          <m:r>
                            <a:rPr lang="en-US" i="1">
                              <a:latin typeface="Cambria Math"/>
                            </a:rPr>
                            <m:t>,</m:t>
                          </m:r>
                          <m:r>
                            <a:rPr lang="en-US" i="1">
                              <a:latin typeface="Cambria Math"/>
                            </a:rPr>
                            <m:t>1</m:t>
                          </m:r>
                        </m:e>
                      </m:d>
                      <m:d>
                        <m:dPr>
                          <m:begChr m:val="["/>
                          <m:endChr m:val="]"/>
                          <m:ctrlPr>
                            <a:rPr lang="en-US" i="1">
                              <a:latin typeface="Cambria Math"/>
                            </a:rPr>
                          </m:ctrlPr>
                        </m:dPr>
                        <m:e>
                          <m:m>
                            <m:mPr>
                              <m:mcs>
                                <m:mc>
                                  <m:mcPr>
                                    <m:count m:val="3"/>
                                    <m:mcJc m:val="center"/>
                                  </m:mcPr>
                                </m:mc>
                              </m:mcs>
                              <m:ctrlPr>
                                <a:rPr lang="en-US" i="1">
                                  <a:latin typeface="Cambria Math"/>
                                </a:rPr>
                              </m:ctrlPr>
                            </m:mPr>
                            <m:mr>
                              <m:e>
                                <m:sSub>
                                  <m:sSubPr>
                                    <m:ctrlPr>
                                      <a:rPr lang="en-US" i="1">
                                        <a:latin typeface="Cambria Math"/>
                                      </a:rPr>
                                    </m:ctrlPr>
                                  </m:sSubPr>
                                  <m:e>
                                    <m:r>
                                      <a:rPr lang="en-US" i="1">
                                        <a:latin typeface="Cambria Math"/>
                                      </a:rPr>
                                      <m:t>𝑎</m:t>
                                    </m:r>
                                  </m:e>
                                  <m:sub>
                                    <m:r>
                                      <a:rPr lang="en-US" i="1">
                                        <a:latin typeface="Cambria Math"/>
                                      </a:rPr>
                                      <m:t>11</m:t>
                                    </m:r>
                                  </m:sub>
                                </m:sSub>
                              </m:e>
                              <m:e>
                                <m:sSub>
                                  <m:sSubPr>
                                    <m:ctrlPr>
                                      <a:rPr lang="en-US" i="1">
                                        <a:latin typeface="Cambria Math"/>
                                      </a:rPr>
                                    </m:ctrlPr>
                                  </m:sSubPr>
                                  <m:e>
                                    <m:r>
                                      <a:rPr lang="en-US" i="1">
                                        <a:latin typeface="Cambria Math"/>
                                      </a:rPr>
                                      <m:t>𝑎</m:t>
                                    </m:r>
                                  </m:e>
                                  <m:sub>
                                    <m:r>
                                      <a:rPr lang="en-US" i="1">
                                        <a:latin typeface="Cambria Math"/>
                                      </a:rPr>
                                      <m:t>12</m:t>
                                    </m:r>
                                  </m:sub>
                                </m:sSub>
                              </m:e>
                              <m:e>
                                <m:sSub>
                                  <m:sSubPr>
                                    <m:ctrlPr>
                                      <a:rPr lang="en-US" i="1">
                                        <a:latin typeface="Cambria Math"/>
                                      </a:rPr>
                                    </m:ctrlPr>
                                  </m:sSubPr>
                                  <m:e>
                                    <m:r>
                                      <a:rPr lang="en-US" i="1">
                                        <a:latin typeface="Cambria Math"/>
                                      </a:rPr>
                                      <m:t>𝑎</m:t>
                                    </m:r>
                                  </m:e>
                                  <m:sub>
                                    <m:r>
                                      <a:rPr lang="en-US" i="1">
                                        <a:latin typeface="Cambria Math"/>
                                      </a:rPr>
                                      <m:t>13</m:t>
                                    </m:r>
                                  </m:sub>
                                </m:sSub>
                              </m:e>
                            </m:mr>
                            <m:mr>
                              <m:e>
                                <m:sSub>
                                  <m:sSubPr>
                                    <m:ctrlPr>
                                      <a:rPr lang="en-US" i="1">
                                        <a:latin typeface="Cambria Math"/>
                                      </a:rPr>
                                    </m:ctrlPr>
                                  </m:sSubPr>
                                  <m:e>
                                    <m:r>
                                      <a:rPr lang="en-US" i="1">
                                        <a:latin typeface="Cambria Math"/>
                                      </a:rPr>
                                      <m:t>𝑎</m:t>
                                    </m:r>
                                  </m:e>
                                  <m:sub>
                                    <m:r>
                                      <a:rPr lang="en-US" i="1">
                                        <a:latin typeface="Cambria Math"/>
                                      </a:rPr>
                                      <m:t>12</m:t>
                                    </m:r>
                                  </m:sub>
                                </m:sSub>
                              </m:e>
                              <m:e>
                                <m:sSub>
                                  <m:sSubPr>
                                    <m:ctrlPr>
                                      <a:rPr lang="en-US" i="1">
                                        <a:latin typeface="Cambria Math"/>
                                      </a:rPr>
                                    </m:ctrlPr>
                                  </m:sSubPr>
                                  <m:e>
                                    <m:r>
                                      <a:rPr lang="en-US" i="1">
                                        <a:latin typeface="Cambria Math"/>
                                      </a:rPr>
                                      <m:t>𝑎</m:t>
                                    </m:r>
                                  </m:e>
                                  <m:sub>
                                    <m:r>
                                      <a:rPr lang="en-US" i="1">
                                        <a:latin typeface="Cambria Math"/>
                                      </a:rPr>
                                      <m:t>22</m:t>
                                    </m:r>
                                  </m:sub>
                                </m:sSub>
                              </m:e>
                              <m:e>
                                <m:sSub>
                                  <m:sSubPr>
                                    <m:ctrlPr>
                                      <a:rPr lang="en-US" i="1">
                                        <a:latin typeface="Cambria Math"/>
                                      </a:rPr>
                                    </m:ctrlPr>
                                  </m:sSubPr>
                                  <m:e>
                                    <m:r>
                                      <a:rPr lang="en-US" i="1">
                                        <a:latin typeface="Cambria Math"/>
                                      </a:rPr>
                                      <m:t>𝑎</m:t>
                                    </m:r>
                                  </m:e>
                                  <m:sub>
                                    <m:r>
                                      <a:rPr lang="en-US" i="1">
                                        <a:latin typeface="Cambria Math"/>
                                      </a:rPr>
                                      <m:t>23</m:t>
                                    </m:r>
                                  </m:sub>
                                </m:sSub>
                              </m:e>
                            </m:mr>
                            <m:mr>
                              <m:e>
                                <m:sSub>
                                  <m:sSubPr>
                                    <m:ctrlPr>
                                      <a:rPr lang="en-US" i="1">
                                        <a:latin typeface="Cambria Math"/>
                                      </a:rPr>
                                    </m:ctrlPr>
                                  </m:sSubPr>
                                  <m:e>
                                    <m:r>
                                      <a:rPr lang="en-US" i="1">
                                        <a:latin typeface="Cambria Math"/>
                                      </a:rPr>
                                      <m:t>𝑎</m:t>
                                    </m:r>
                                  </m:e>
                                  <m:sub>
                                    <m:r>
                                      <a:rPr lang="en-US" i="1">
                                        <a:latin typeface="Cambria Math"/>
                                      </a:rPr>
                                      <m:t>13</m:t>
                                    </m:r>
                                  </m:sub>
                                </m:sSub>
                              </m:e>
                              <m:e>
                                <m:sSub>
                                  <m:sSubPr>
                                    <m:ctrlPr>
                                      <a:rPr lang="en-US" i="1">
                                        <a:latin typeface="Cambria Math"/>
                                      </a:rPr>
                                    </m:ctrlPr>
                                  </m:sSubPr>
                                  <m:e>
                                    <m:r>
                                      <a:rPr lang="en-US" i="1">
                                        <a:latin typeface="Cambria Math"/>
                                      </a:rPr>
                                      <m:t>𝑎</m:t>
                                    </m:r>
                                  </m:e>
                                  <m:sub>
                                    <m:r>
                                      <a:rPr lang="en-US" i="1">
                                        <a:latin typeface="Cambria Math"/>
                                      </a:rPr>
                                      <m:t>23</m:t>
                                    </m:r>
                                  </m:sub>
                                </m:sSub>
                              </m:e>
                              <m:e>
                                <m:sSub>
                                  <m:sSubPr>
                                    <m:ctrlPr>
                                      <a:rPr lang="en-US" i="1">
                                        <a:latin typeface="Cambria Math"/>
                                      </a:rPr>
                                    </m:ctrlPr>
                                  </m:sSubPr>
                                  <m:e>
                                    <m:r>
                                      <a:rPr lang="en-US" i="1">
                                        <a:latin typeface="Cambria Math"/>
                                      </a:rPr>
                                      <m:t>𝑎</m:t>
                                    </m:r>
                                  </m:e>
                                  <m:sub>
                                    <m:r>
                                      <a:rPr lang="en-US" i="1">
                                        <a:latin typeface="Cambria Math"/>
                                      </a:rPr>
                                      <m:t>33</m:t>
                                    </m:r>
                                  </m:sub>
                                </m:sSub>
                              </m:e>
                            </m:mr>
                          </m:m>
                        </m:e>
                      </m:d>
                      <m:d>
                        <m:dPr>
                          <m:begChr m:val="["/>
                          <m:endChr m:val="]"/>
                          <m:ctrlPr>
                            <a:rPr lang="en-US" i="1">
                              <a:latin typeface="Cambria Math"/>
                            </a:rPr>
                          </m:ctrlPr>
                        </m:dPr>
                        <m:e>
                          <m:m>
                            <m:mPr>
                              <m:mcs>
                                <m:mc>
                                  <m:mcPr>
                                    <m:count m:val="1"/>
                                    <m:mcJc m:val="center"/>
                                  </m:mcPr>
                                </m:mc>
                              </m:mcs>
                              <m:ctrlPr>
                                <a:rPr lang="en-US" i="1">
                                  <a:latin typeface="Cambria Math"/>
                                </a:rPr>
                              </m:ctrlPr>
                            </m:mPr>
                            <m:mr>
                              <m:e>
                                <m:r>
                                  <m:rPr>
                                    <m:brk m:alnAt="7"/>
                                  </m:rPr>
                                  <a:rPr lang="en-US" i="1">
                                    <a:latin typeface="Cambria Math"/>
                                  </a:rPr>
                                  <m:t>𝑥</m:t>
                                </m:r>
                              </m:e>
                            </m:mr>
                            <m:mr>
                              <m:e>
                                <m:r>
                                  <a:rPr lang="en-US" i="1">
                                    <a:latin typeface="Cambria Math"/>
                                  </a:rPr>
                                  <m:t>𝑦</m:t>
                                </m:r>
                              </m:e>
                            </m:mr>
                            <m:mr>
                              <m:e>
                                <m:r>
                                  <a:rPr lang="en-US" i="1">
                                    <a:latin typeface="Cambria Math"/>
                                  </a:rPr>
                                  <m:t>1</m:t>
                                </m:r>
                              </m:e>
                            </m:mr>
                          </m:m>
                        </m:e>
                      </m:d>
                      <m:r>
                        <a:rPr lang="en-US" b="0" i="1" smtClean="0">
                          <a:latin typeface="Cambria Math"/>
                        </a:rPr>
                        <m:t>=</m:t>
                      </m:r>
                      <m:r>
                        <a:rPr lang="en-US" b="0" i="1" smtClean="0">
                          <a:latin typeface="Cambria Math"/>
                        </a:rPr>
                        <m:t>0</m:t>
                      </m:r>
                    </m:oMath>
                  </m:oMathPara>
                </a14:m>
                <a:endParaRPr lang="en-US" dirty="0"/>
              </a:p>
            </p:txBody>
          </p:sp>
        </mc:Choice>
        <mc:Fallback xmlns="">
          <p:sp>
            <p:nvSpPr>
              <p:cNvPr id="6" name="Szövegdoboz 5"/>
              <p:cNvSpPr txBox="1">
                <a:spLocks noRot="1" noChangeAspect="1" noMove="1" noResize="1" noEditPoints="1" noAdjustHandles="1" noChangeArrowheads="1" noChangeShapeType="1" noTextEdit="1"/>
              </p:cNvSpPr>
              <p:nvPr/>
            </p:nvSpPr>
            <p:spPr>
              <a:xfrm>
                <a:off x="1661084" y="3579862"/>
                <a:ext cx="5803127" cy="1069908"/>
              </a:xfrm>
              <a:prstGeom prst="rect">
                <a:avLst/>
              </a:prstGeom>
              <a:blipFill rotWithShape="1">
                <a:blip r:embed="rId3"/>
                <a:stretch>
                  <a:fillRect/>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51339251"/>
      </p:ext>
    </p:extLst>
  </p:cSld>
  <p:clrMapOvr>
    <a:masterClrMapping/>
  </p:clrMapOvr>
  <p:transition>
    <p:zo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1"/>
</p:tagLst>
</file>

<file path=ppt/tags/tag2.xml><?xml version="1.0" encoding="utf-8"?>
<p:tagLst xmlns:a="http://schemas.openxmlformats.org/drawingml/2006/main" xmlns:r="http://schemas.openxmlformats.org/officeDocument/2006/relationships" xmlns:p="http://schemas.openxmlformats.org/presentationml/2006/main">
  <p:tag name="TIMING" val="|0|0|0|0|0|0|0|0|0|0|0|0"/>
</p:tagLst>
</file>

<file path=ppt/tags/tag3.xml><?xml version="1.0" encoding="utf-8"?>
<p:tagLst xmlns:a="http://schemas.openxmlformats.org/drawingml/2006/main" xmlns:r="http://schemas.openxmlformats.org/officeDocument/2006/relationships" xmlns:p="http://schemas.openxmlformats.org/presentationml/2006/main">
  <p:tag name="TIMING" val="|0|0"/>
</p:tagLst>
</file>

<file path=ppt/tags/tag4.xml><?xml version="1.0" encoding="utf-8"?>
<p:tagLst xmlns:a="http://schemas.openxmlformats.org/drawingml/2006/main" xmlns:r="http://schemas.openxmlformats.org/officeDocument/2006/relationships" xmlns:p="http://schemas.openxmlformats.org/presentationml/2006/main">
  <p:tag name="TIMING" val="|0|0|0"/>
</p:tagLst>
</file>

<file path=ppt/tags/tag5.xml><?xml version="1.0" encoding="utf-8"?>
<p:tagLst xmlns:a="http://schemas.openxmlformats.org/drawingml/2006/main" xmlns:r="http://schemas.openxmlformats.org/officeDocument/2006/relationships" xmlns:p="http://schemas.openxmlformats.org/presentationml/2006/main">
  <p:tag name="TIMING" val="|0.4|1.5|0.6|0.3|0.4"/>
</p:tagLst>
</file>

<file path=ppt/tags/tag6.xml><?xml version="1.0" encoding="utf-8"?>
<p:tagLst xmlns:a="http://schemas.openxmlformats.org/drawingml/2006/main" xmlns:r="http://schemas.openxmlformats.org/officeDocument/2006/relationships" xmlns:p="http://schemas.openxmlformats.org/presentationml/2006/main">
  <p:tag name="TIMING" val="|98.6|3.8|28.6|2.9|56.8|1.9"/>
</p:tagLst>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800476223</TotalTime>
  <Pages>57</Pages>
  <Words>8488</Words>
  <Application>Microsoft Office PowerPoint</Application>
  <PresentationFormat>Diavetítés a képernyőre (16:9 oldalarány)</PresentationFormat>
  <Paragraphs>666</Paragraphs>
  <Slides>58</Slides>
  <Notes>42</Notes>
  <HiddenSlides>0</HiddenSlides>
  <MMClips>2</MMClips>
  <ScaleCrop>false</ScaleCrop>
  <HeadingPairs>
    <vt:vector size="4" baseType="variant">
      <vt:variant>
        <vt:lpstr>Téma</vt:lpstr>
      </vt:variant>
      <vt:variant>
        <vt:i4>1</vt:i4>
      </vt:variant>
      <vt:variant>
        <vt:lpstr>Diacímek</vt:lpstr>
      </vt:variant>
      <vt:variant>
        <vt:i4>58</vt:i4>
      </vt:variant>
    </vt:vector>
  </HeadingPairs>
  <TitlesOfParts>
    <vt:vector size="59" baseType="lpstr">
      <vt:lpstr>Office-téma</vt:lpstr>
      <vt:lpstr>Geometriai modellezés 1. Pontok és klasszikus görbék</vt:lpstr>
      <vt:lpstr>Cél: Euklideszi 2D és 3D világ</vt:lpstr>
      <vt:lpstr>Pontok koordinátarendszerrel</vt:lpstr>
      <vt:lpstr>Baricentrikus (homogén) koordináták</vt:lpstr>
      <vt:lpstr>Görbék (1D): Explicit egyenlet</vt:lpstr>
      <vt:lpstr>Görbe: Implicit egyenlet</vt:lpstr>
      <vt:lpstr>2D egyenes implicit egyenlete</vt:lpstr>
      <vt:lpstr>Kvadratikus görbék</vt:lpstr>
      <vt:lpstr>Kvadratikus görbék = kvadratikus alak</vt:lpstr>
      <vt:lpstr>Elliptikus görbék</vt:lpstr>
      <vt:lpstr>Implicit görbék megjelenítése</vt:lpstr>
      <vt:lpstr>Görbe: Paraméteres egyenlet</vt:lpstr>
      <vt:lpstr>Klasszikus görbék</vt:lpstr>
      <vt:lpstr>Pontok és klasszikus görbék</vt:lpstr>
      <vt:lpstr>PowerPoint bemutató</vt:lpstr>
      <vt:lpstr>Szabadformájú görbék</vt:lpstr>
      <vt:lpstr>(Giuseppe) Lagrange  interpoláció</vt:lpstr>
      <vt:lpstr>PowerPoint bemutató</vt:lpstr>
      <vt:lpstr>Lagrange interpoláció bázisfüggvényei</vt:lpstr>
      <vt:lpstr>(Charles) Hermite interpoláció</vt:lpstr>
      <vt:lpstr>(Pierre) Bézier approximáció</vt:lpstr>
      <vt:lpstr>(Серге́й Ната́нович) Bernstein polinomok</vt:lpstr>
      <vt:lpstr>Bézier approximáció</vt:lpstr>
      <vt:lpstr>BezierCurve</vt:lpstr>
      <vt:lpstr>Catmull-Rom spline</vt:lpstr>
      <vt:lpstr>CatmullRom</vt:lpstr>
      <vt:lpstr>Szabadformájú görbék</vt:lpstr>
      <vt:lpstr>Geometriai modellezés 3. Felületek</vt:lpstr>
      <vt:lpstr>Felületek</vt:lpstr>
      <vt:lpstr>Implicit felületek normálvektora</vt:lpstr>
      <vt:lpstr>Parametrikus felületek normálvektora</vt:lpstr>
      <vt:lpstr>Implicit kvadratikus felületek</vt:lpstr>
      <vt:lpstr>Implicit kvadratikus felületek</vt:lpstr>
      <vt:lpstr>Implicit kvadratikus felületek</vt:lpstr>
      <vt:lpstr>Implicit kvadratikus felületek</vt:lpstr>
      <vt:lpstr>Kvadratikus objektum</vt:lpstr>
      <vt:lpstr>Parametrikus felületek: Kihúzás</vt:lpstr>
      <vt:lpstr>Parametrikus felületek: Forgatás</vt:lpstr>
      <vt:lpstr>Forgatás</vt:lpstr>
      <vt:lpstr>Henger</vt:lpstr>
      <vt:lpstr>(egyköpenyű) Hiperboloid</vt:lpstr>
      <vt:lpstr>Tórusz</vt:lpstr>
      <vt:lpstr>Szabadformájú felület</vt:lpstr>
      <vt:lpstr>Poligonháló finomítása</vt:lpstr>
      <vt:lpstr>Subdivision görbék</vt:lpstr>
      <vt:lpstr>(Edwin) Catmull- (James) Clark subdivision felület</vt:lpstr>
      <vt:lpstr>Durva poligon modell</vt:lpstr>
      <vt:lpstr>Subdivision 1</vt:lpstr>
      <vt:lpstr>Subdivision 2</vt:lpstr>
      <vt:lpstr>B-rep: határfelületek megadása</vt:lpstr>
      <vt:lpstr>(Leonhard) Euler operátorok</vt:lpstr>
      <vt:lpstr>Kezdet: érvényes téglatest</vt:lpstr>
      <vt:lpstr>Lap kihúzás</vt:lpstr>
      <vt:lpstr>PowerPoint bemutató</vt:lpstr>
      <vt:lpstr>PowerPoint bemutató</vt:lpstr>
      <vt:lpstr>PowerPoint bemutató</vt:lpstr>
      <vt:lpstr>Subdivision simítás</vt:lpstr>
      <vt:lpstr>Felület modellezés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grafika</dc:title>
  <dc:creator>szirmay</dc:creator>
  <cp:lastModifiedBy>szirmay</cp:lastModifiedBy>
  <cp:revision>808</cp:revision>
  <cp:lastPrinted>2002-02-17T14:20:45Z</cp:lastPrinted>
  <dcterms:created xsi:type="dcterms:W3CDTF">1998-09-12T20:31:14Z</dcterms:created>
  <dcterms:modified xsi:type="dcterms:W3CDTF">2023-10-08T13:12:47Z</dcterms:modified>
</cp:coreProperties>
</file>