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691" r:id="rId2"/>
    <p:sldId id="692" r:id="rId3"/>
    <p:sldId id="712" r:id="rId4"/>
    <p:sldId id="693" r:id="rId5"/>
    <p:sldId id="713" r:id="rId6"/>
    <p:sldId id="695" r:id="rId7"/>
    <p:sldId id="696" r:id="rId8"/>
    <p:sldId id="697" r:id="rId9"/>
    <p:sldId id="698" r:id="rId10"/>
    <p:sldId id="699" r:id="rId11"/>
    <p:sldId id="722" r:id="rId12"/>
    <p:sldId id="723" r:id="rId13"/>
    <p:sldId id="724" r:id="rId14"/>
    <p:sldId id="725" r:id="rId15"/>
    <p:sldId id="726" r:id="rId16"/>
    <p:sldId id="727" r:id="rId17"/>
    <p:sldId id="728" r:id="rId18"/>
    <p:sldId id="729" r:id="rId19"/>
  </p:sldIdLst>
  <p:sldSz cx="9144000" cy="5143500" type="screen16x9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hu-HU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  <a:srgbClr val="D60093"/>
    <a:srgbClr val="0000FF"/>
    <a:srgbClr val="01AF16"/>
    <a:srgbClr val="14F85B"/>
    <a:srgbClr val="CCFF33"/>
    <a:srgbClr val="4F81BD"/>
    <a:srgbClr val="D795D4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83676" autoAdjust="0"/>
  </p:normalViewPr>
  <p:slideViewPr>
    <p:cSldViewPr>
      <p:cViewPr varScale="1">
        <p:scale>
          <a:sx n="102" d="100"/>
          <a:sy n="102" d="100"/>
        </p:scale>
        <p:origin x="77" y="4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2" d="100"/>
          <a:sy n="62" d="100"/>
        </p:scale>
        <p:origin x="-3106" y="-3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0813" y="774700"/>
            <a:ext cx="6797675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306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456" tIns="46890" rIns="95456" bIns="46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notes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52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4649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1246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91606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2844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852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888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3883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9633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52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9543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2523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7D9E-78EF-48AA-A29D-8EE66BA2E181}" type="datetimeFigureOut">
              <a:rPr lang="hu-HU" smtClean="0"/>
              <a:pPr/>
              <a:t>2024. 02. 05.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2A48-CC2F-479E-BB55-A85D46CBE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0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2.png"/><Relationship Id="rId3" Type="http://schemas.openxmlformats.org/officeDocument/2006/relationships/image" Target="../media/image1312.png"/><Relationship Id="rId21" Type="http://schemas.openxmlformats.org/officeDocument/2006/relationships/image" Target="../media/image324.png"/><Relationship Id="rId7" Type="http://schemas.openxmlformats.org/officeDocument/2006/relationships/image" Target="../media/image1352.png"/><Relationship Id="rId25" Type="http://schemas.openxmlformats.org/officeDocument/2006/relationships/image" Target="../media/image20.png"/><Relationship Id="rId2" Type="http://schemas.openxmlformats.org/officeDocument/2006/relationships/image" Target="../media/image17.png"/><Relationship Id="rId20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2.png"/><Relationship Id="rId11" Type="http://schemas.openxmlformats.org/officeDocument/2006/relationships/image" Target="../media/image1292.png"/><Relationship Id="rId24" Type="http://schemas.openxmlformats.org/officeDocument/2006/relationships/image" Target="../media/image19.png"/><Relationship Id="rId5" Type="http://schemas.openxmlformats.org/officeDocument/2006/relationships/image" Target="../media/image1332.png"/><Relationship Id="rId23" Type="http://schemas.openxmlformats.org/officeDocument/2006/relationships/image" Target="../media/image18.png"/><Relationship Id="rId10" Type="http://schemas.openxmlformats.org/officeDocument/2006/relationships/image" Target="../media/image1282.png"/><Relationship Id="rId19" Type="http://schemas.openxmlformats.org/officeDocument/2006/relationships/image" Target="../media/image319.png"/><Relationship Id="rId4" Type="http://schemas.openxmlformats.org/officeDocument/2006/relationships/image" Target="../media/image1322.png"/><Relationship Id="rId9" Type="http://schemas.openxmlformats.org/officeDocument/2006/relationships/image" Target="../media/image1272.png"/><Relationship Id="rId22" Type="http://schemas.openxmlformats.org/officeDocument/2006/relationships/image" Target="../media/image3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26.png"/><Relationship Id="rId5" Type="http://schemas.openxmlformats.org/officeDocument/2006/relationships/image" Target="../media/image170.png"/><Relationship Id="rId10" Type="http://schemas.openxmlformats.org/officeDocument/2006/relationships/image" Target="../media/image23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7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1.png"/><Relationship Id="rId7" Type="http://schemas.openxmlformats.org/officeDocument/2006/relationships/image" Target="../media/image1152.png"/><Relationship Id="rId12" Type="http://schemas.openxmlformats.org/officeDocument/2006/relationships/image" Target="../media/image12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2.png"/><Relationship Id="rId11" Type="http://schemas.openxmlformats.org/officeDocument/2006/relationships/image" Target="../media/image8.png"/><Relationship Id="rId5" Type="http://schemas.openxmlformats.org/officeDocument/2006/relationships/image" Target="../media/image113.png"/><Relationship Id="rId10" Type="http://schemas.openxmlformats.org/officeDocument/2006/relationships/image" Target="../media/image1183.png"/><Relationship Id="rId4" Type="http://schemas.openxmlformats.org/officeDocument/2006/relationships/image" Target="../media/image127.png"/><Relationship Id="rId9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12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126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2.png"/><Relationship Id="rId5" Type="http://schemas.openxmlformats.org/officeDocument/2006/relationships/image" Target="../media/image13.png"/><Relationship Id="rId4" Type="http://schemas.openxmlformats.org/officeDocument/2006/relationships/image" Target="../media/image12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 txBox="1">
            <a:spLocks/>
          </p:cNvSpPr>
          <p:nvPr/>
        </p:nvSpPr>
        <p:spPr>
          <a:xfrm>
            <a:off x="683568" y="1139805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1" dirty="0" smtClean="0">
                <a:solidFill>
                  <a:srgbClr val="FF0000"/>
                </a:solidFill>
              </a:rPr>
              <a:t>Az U</a:t>
            </a:r>
            <a:r>
              <a:rPr lang="en-US" b="1" dirty="0" err="1" smtClean="0">
                <a:solidFill>
                  <a:srgbClr val="FF0000"/>
                </a:solidFill>
              </a:rPr>
              <a:t>niverzum</a:t>
            </a:r>
            <a:r>
              <a:rPr lang="hu-HU" b="1" dirty="0" err="1" smtClean="0">
                <a:solidFill>
                  <a:srgbClr val="FF0000"/>
                </a:solidFill>
              </a:rPr>
              <a:t>unk</a:t>
            </a:r>
            <a:r>
              <a:rPr lang="hu-HU" b="1" dirty="0" smtClean="0">
                <a:solidFill>
                  <a:srgbClr val="FF0000"/>
                </a:solidFill>
              </a:rPr>
              <a:t> geometriája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Alcím 4"/>
          <p:cNvSpPr txBox="1">
            <a:spLocks/>
          </p:cNvSpPr>
          <p:nvPr/>
        </p:nvSpPr>
        <p:spPr>
          <a:xfrm>
            <a:off x="1369368" y="2231979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dirty="0" smtClean="0"/>
              <a:t>Szirmay-Kalos László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68" y="2994108"/>
            <a:ext cx="6948772" cy="20601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765005" y="3006918"/>
            <a:ext cx="1809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+mn-lt"/>
              </a:rPr>
              <a:t>Euklideszi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44308" y="298503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+mn-lt"/>
              </a:rPr>
              <a:t>Gömbi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14592" y="2985038"/>
            <a:ext cx="2277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+mn-lt"/>
              </a:rPr>
              <a:t>Hiperbolikus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333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0698"/>
            <a:ext cx="9144000" cy="85725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Univerzum görbülete</a:t>
            </a:r>
            <a:endParaRPr lang="hu-HU" sz="31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807554"/>
            <a:ext cx="6657975" cy="1390650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2087388" y="1691526"/>
            <a:ext cx="4878805" cy="601579"/>
          </a:xfrm>
          <a:custGeom>
            <a:avLst/>
            <a:gdLst>
              <a:gd name="connsiteX0" fmla="*/ 4878805 w 4878805"/>
              <a:gd name="connsiteY0" fmla="*/ 541421 h 601579"/>
              <a:gd name="connsiteX1" fmla="*/ 4800600 w 4878805"/>
              <a:gd name="connsiteY1" fmla="*/ 0 h 601579"/>
              <a:gd name="connsiteX2" fmla="*/ 3747837 w 4878805"/>
              <a:gd name="connsiteY2" fmla="*/ 90237 h 601579"/>
              <a:gd name="connsiteX3" fmla="*/ 2340142 w 4878805"/>
              <a:gd name="connsiteY3" fmla="*/ 12031 h 601579"/>
              <a:gd name="connsiteX4" fmla="*/ 96253 w 4878805"/>
              <a:gd name="connsiteY4" fmla="*/ 72189 h 601579"/>
              <a:gd name="connsiteX5" fmla="*/ 0 w 4878805"/>
              <a:gd name="connsiteY5" fmla="*/ 601579 h 601579"/>
              <a:gd name="connsiteX6" fmla="*/ 4878805 w 4878805"/>
              <a:gd name="connsiteY6" fmla="*/ 541421 h 6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8805" h="601579">
                <a:moveTo>
                  <a:pt x="4878805" y="541421"/>
                </a:moveTo>
                <a:lnTo>
                  <a:pt x="4800600" y="0"/>
                </a:lnTo>
                <a:lnTo>
                  <a:pt x="3747837" y="90237"/>
                </a:lnTo>
                <a:lnTo>
                  <a:pt x="2340142" y="12031"/>
                </a:lnTo>
                <a:lnTo>
                  <a:pt x="96253" y="72189"/>
                </a:lnTo>
                <a:lnTo>
                  <a:pt x="0" y="601579"/>
                </a:lnTo>
                <a:lnTo>
                  <a:pt x="4878805" y="5414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3798934" y="823071"/>
                <a:ext cx="10630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34" y="823071"/>
                <a:ext cx="10630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3768161" y="1418755"/>
                <a:ext cx="1057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161" y="1418755"/>
                <a:ext cx="1057469" cy="461665"/>
              </a:xfrm>
              <a:prstGeom prst="rect">
                <a:avLst/>
              </a:prstGeom>
              <a:blipFill>
                <a:blip r:embed="rId4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6282831" y="969158"/>
                <a:ext cx="10630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31" y="969158"/>
                <a:ext cx="106304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6260380" y="1455476"/>
                <a:ext cx="1057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380" y="1455476"/>
                <a:ext cx="1057469" cy="461665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/>
              <p:cNvSpPr/>
              <p:nvPr/>
            </p:nvSpPr>
            <p:spPr>
              <a:xfrm>
                <a:off x="1444809" y="837429"/>
                <a:ext cx="10630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09" y="837429"/>
                <a:ext cx="10630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1459605" y="1292443"/>
                <a:ext cx="1057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05" y="1292443"/>
                <a:ext cx="1057469" cy="461665"/>
              </a:xfrm>
              <a:prstGeom prst="rect">
                <a:avLst/>
              </a:prstGeom>
              <a:blipFill>
                <a:blip r:embed="rId8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/>
              <p:cNvSpPr/>
              <p:nvPr/>
            </p:nvSpPr>
            <p:spPr>
              <a:xfrm>
                <a:off x="996473" y="1224643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5" name="Téglalap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73" y="1224643"/>
                <a:ext cx="41421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églalap 15"/>
              <p:cNvSpPr/>
              <p:nvPr/>
            </p:nvSpPr>
            <p:spPr>
              <a:xfrm>
                <a:off x="3315535" y="1199990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535" y="1199990"/>
                <a:ext cx="41421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églalap 16"/>
              <p:cNvSpPr/>
              <p:nvPr/>
            </p:nvSpPr>
            <p:spPr>
              <a:xfrm>
                <a:off x="5577686" y="1199989"/>
                <a:ext cx="414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églalap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686" y="1199989"/>
                <a:ext cx="41421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églalap 17"/>
              <p:cNvSpPr/>
              <p:nvPr/>
            </p:nvSpPr>
            <p:spPr>
              <a:xfrm>
                <a:off x="2334597" y="1202567"/>
                <a:ext cx="4317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églalap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97" y="1202567"/>
                <a:ext cx="431785" cy="461665"/>
              </a:xfrm>
              <a:prstGeom prst="rect">
                <a:avLst/>
              </a:prstGeom>
              <a:blipFill>
                <a:blip r:embed="rId19"/>
                <a:stretch>
                  <a:fillRect l="-4225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/>
              <p:cNvSpPr/>
              <p:nvPr/>
            </p:nvSpPr>
            <p:spPr>
              <a:xfrm>
                <a:off x="4674142" y="1199989"/>
                <a:ext cx="4317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42" y="1199989"/>
                <a:ext cx="431785" cy="461665"/>
              </a:xfrm>
              <a:prstGeom prst="rect">
                <a:avLst/>
              </a:prstGeom>
              <a:blipFill>
                <a:blip r:embed="rId20"/>
                <a:stretch>
                  <a:fillRect l="-4225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/>
              <p:cNvSpPr/>
              <p:nvPr/>
            </p:nvSpPr>
            <p:spPr>
              <a:xfrm>
                <a:off x="7013687" y="1197411"/>
                <a:ext cx="4317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87" y="1197411"/>
                <a:ext cx="431785" cy="461665"/>
              </a:xfrm>
              <a:prstGeom prst="rect">
                <a:avLst/>
              </a:prstGeom>
              <a:blipFill>
                <a:blip r:embed="rId21"/>
                <a:stretch>
                  <a:fillRect l="-4286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503548" y="3822587"/>
                <a:ext cx="8424870" cy="895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hu-HU" u="sng" dirty="0" smtClean="0">
                    <a:latin typeface="+mn-lt"/>
                  </a:rPr>
                  <a:t>Koszinusz tétel: </a:t>
                </a:r>
                <a:endParaRPr lang="en-US" u="sng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rad>
                          </m:e>
                        </m:d>
                        <m:func>
                          <m:func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rad>
                                  </m:e>
                                </m:d>
                                <m:func>
                                  <m:func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hu-H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hu-HU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</m:rad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3822587"/>
                <a:ext cx="8424870" cy="895373"/>
              </a:xfrm>
              <a:prstGeom prst="rect">
                <a:avLst/>
              </a:prstGeom>
              <a:blipFill>
                <a:blip r:embed="rId22"/>
                <a:stretch>
                  <a:fillRect l="-1158" t="-54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Kép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8" y="1847671"/>
            <a:ext cx="1486116" cy="1563653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14" y="1832841"/>
            <a:ext cx="1544104" cy="158369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96" y="1847671"/>
            <a:ext cx="1529743" cy="15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02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 flipV="1">
            <a:off x="4764269" y="1278212"/>
            <a:ext cx="0" cy="25657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/>
          <p:cNvCxnSpPr/>
          <p:nvPr/>
        </p:nvCxnSpPr>
        <p:spPr>
          <a:xfrm flipV="1">
            <a:off x="4719420" y="3770453"/>
            <a:ext cx="3993040" cy="109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313415" y="3360295"/>
            <a:ext cx="710752" cy="769778"/>
            <a:chOff x="144" y="2184"/>
            <a:chExt cx="852" cy="984"/>
          </a:xfrm>
        </p:grpSpPr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144" y="240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44" y="2688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624" y="2448"/>
              <a:ext cx="192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20" y="2544"/>
              <a:ext cx="96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62" y="220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96 w 144"/>
                <a:gd name="T3" fmla="*/ 144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40" y="2248"/>
              <a:ext cx="256" cy="156"/>
            </a:xfrm>
            <a:custGeom>
              <a:avLst/>
              <a:gdLst>
                <a:gd name="T0" fmla="*/ 0 w 192"/>
                <a:gd name="T1" fmla="*/ 156 h 156"/>
                <a:gd name="T2" fmla="*/ 741 w 192"/>
                <a:gd name="T3" fmla="*/ 120 h 156"/>
                <a:gd name="T4" fmla="*/ 1079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20" y="2928"/>
              <a:ext cx="252" cy="144"/>
            </a:xfrm>
            <a:custGeom>
              <a:avLst/>
              <a:gdLst>
                <a:gd name="T0" fmla="*/ 0 w 252"/>
                <a:gd name="T1" fmla="*/ 0 h 144"/>
                <a:gd name="T2" fmla="*/ 144 w 252"/>
                <a:gd name="T3" fmla="*/ 48 h 144"/>
                <a:gd name="T4" fmla="*/ 252 w 252"/>
                <a:gd name="T5" fmla="*/ 144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720" y="2928"/>
              <a:ext cx="144" cy="240"/>
            </a:xfrm>
            <a:custGeom>
              <a:avLst/>
              <a:gdLst>
                <a:gd name="T0" fmla="*/ 0 w 144"/>
                <a:gd name="T1" fmla="*/ 0 h 240"/>
                <a:gd name="T2" fmla="*/ 120 w 144"/>
                <a:gd name="T3" fmla="*/ 144 h 240"/>
                <a:gd name="T4" fmla="*/ 144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0" y="2928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48 w 48"/>
                <a:gd name="T3" fmla="*/ 144 h 240"/>
                <a:gd name="T4" fmla="*/ 0 w 48"/>
                <a:gd name="T5" fmla="*/ 240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80" y="2184"/>
              <a:ext cx="52" cy="216"/>
            </a:xfrm>
            <a:custGeom>
              <a:avLst/>
              <a:gdLst>
                <a:gd name="T0" fmla="*/ 0 w 52"/>
                <a:gd name="T1" fmla="*/ 216 h 216"/>
                <a:gd name="T2" fmla="*/ 48 w 52"/>
                <a:gd name="T3" fmla="*/ 96 h 216"/>
                <a:gd name="T4" fmla="*/ 24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7503457" y="1003038"/>
                <a:ext cx="8696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57" y="1003038"/>
                <a:ext cx="86966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39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3887924" y="2610484"/>
                <a:ext cx="910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2610484"/>
                <a:ext cx="910249" cy="461665"/>
              </a:xfrm>
              <a:prstGeom prst="rect">
                <a:avLst/>
              </a:prstGeom>
              <a:blipFill>
                <a:blip r:embed="rId3"/>
                <a:stretch>
                  <a:fillRect l="-1342" b="-18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/>
          <p:cNvCxnSpPr/>
          <p:nvPr/>
        </p:nvCxnSpPr>
        <p:spPr>
          <a:xfrm>
            <a:off x="6644383" y="2387719"/>
            <a:ext cx="0" cy="13668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8466362" y="3202695"/>
                <a:ext cx="390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362" y="3202695"/>
                <a:ext cx="390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6429744" y="3695168"/>
                <a:ext cx="520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744" y="3695168"/>
                <a:ext cx="52033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abadkézi sokszög 11"/>
          <p:cNvSpPr/>
          <p:nvPr/>
        </p:nvSpPr>
        <p:spPr>
          <a:xfrm>
            <a:off x="6645826" y="2456980"/>
            <a:ext cx="2400273" cy="1673092"/>
          </a:xfrm>
          <a:custGeom>
            <a:avLst/>
            <a:gdLst>
              <a:gd name="connsiteX0" fmla="*/ 0 w 1810265"/>
              <a:gd name="connsiteY0" fmla="*/ 0 h 1408670"/>
              <a:gd name="connsiteX1" fmla="*/ 556054 w 1810265"/>
              <a:gd name="connsiteY1" fmla="*/ 815546 h 1408670"/>
              <a:gd name="connsiteX2" fmla="*/ 1810265 w 1810265"/>
              <a:gd name="connsiteY2" fmla="*/ 1408670 h 1408670"/>
              <a:gd name="connsiteX3" fmla="*/ 1810265 w 1810265"/>
              <a:gd name="connsiteY3" fmla="*/ 1408670 h 14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265" h="1408670">
                <a:moveTo>
                  <a:pt x="0" y="0"/>
                </a:moveTo>
                <a:cubicBezTo>
                  <a:pt x="127171" y="290384"/>
                  <a:pt x="254343" y="580768"/>
                  <a:pt x="556054" y="815546"/>
                </a:cubicBezTo>
                <a:cubicBezTo>
                  <a:pt x="857765" y="1050324"/>
                  <a:pt x="1810265" y="1408670"/>
                  <a:pt x="1810265" y="1408670"/>
                </a:cubicBezTo>
                <a:lnTo>
                  <a:pt x="1810265" y="140867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/>
              <p:cNvSpPr/>
              <p:nvPr/>
            </p:nvSpPr>
            <p:spPr>
              <a:xfrm>
                <a:off x="7938288" y="3668159"/>
                <a:ext cx="5296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288" y="3668159"/>
                <a:ext cx="5296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6983571" y="2752495"/>
                <a:ext cx="1219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hu-HU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71" y="2752495"/>
                <a:ext cx="121956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ím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smtClean="0">
                <a:solidFill>
                  <a:srgbClr val="FF0000"/>
                </a:solidFill>
              </a:rPr>
              <a:t>Hubble törvény következményei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artalom helye 2"/>
              <p:cNvSpPr txBox="1">
                <a:spLocks/>
              </p:cNvSpPr>
              <p:nvPr/>
            </p:nvSpPr>
            <p:spPr>
              <a:xfrm>
                <a:off x="513574" y="1263457"/>
                <a:ext cx="3183679" cy="1642533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96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hu-HU" sz="9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9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96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96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9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9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600" i="1">
                          <a:latin typeface="Cambria Math" panose="02040503050406030204" pitchFamily="18" charset="0"/>
                        </a:rPr>
                        <m:t>𝐻𝐷</m:t>
                      </m:r>
                      <m:d>
                        <m:dPr>
                          <m:ctrlPr>
                            <a:rPr lang="en-US" sz="9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9600" dirty="0" smtClean="0"/>
              </a:p>
              <a:p>
                <a:pPr marL="0" indent="0" fontAlgn="auto">
                  <a:spcAft>
                    <a:spcPts val="1200"/>
                  </a:spcAft>
                  <a:buNone/>
                </a:pPr>
                <a:endParaRPr lang="en-US" sz="400" dirty="0"/>
              </a:p>
              <a:p>
                <a:pPr marL="0" indent="0" fontAlgn="auto">
                  <a:spcBef>
                    <a:spcPts val="12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hu-HU" sz="9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9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9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60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960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960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9600" i="1" smtClean="0">
                          <a:latin typeface="Cambria Math" panose="02040503050406030204" pitchFamily="18" charset="0"/>
                        </a:rPr>
                        <m:t>𝐻𝑡</m:t>
                      </m:r>
                      <m:r>
                        <a:rPr lang="en-US" sz="96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26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4" y="1263457"/>
                <a:ext cx="3183679" cy="1642533"/>
              </a:xfrm>
              <a:prstGeom prst="rect">
                <a:avLst/>
              </a:prstGeom>
              <a:blipFill>
                <a:blip r:embed="rId8"/>
                <a:stretch>
                  <a:fillRect l="-3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églalap 26"/>
              <p:cNvSpPr/>
              <p:nvPr/>
            </p:nvSpPr>
            <p:spPr>
              <a:xfrm>
                <a:off x="457200" y="3433527"/>
                <a:ext cx="2358594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églalap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33527"/>
                <a:ext cx="2358594" cy="793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églalap 27"/>
              <p:cNvSpPr/>
              <p:nvPr/>
            </p:nvSpPr>
            <p:spPr>
              <a:xfrm>
                <a:off x="439242" y="4255200"/>
                <a:ext cx="5834854" cy="74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hu-HU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églalap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2" y="4255200"/>
                <a:ext cx="5834854" cy="7454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églalap 28"/>
          <p:cNvSpPr/>
          <p:nvPr/>
        </p:nvSpPr>
        <p:spPr>
          <a:xfrm>
            <a:off x="457200" y="1278212"/>
            <a:ext cx="3034680" cy="1509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églalap 29"/>
              <p:cNvSpPr/>
              <p:nvPr/>
            </p:nvSpPr>
            <p:spPr>
              <a:xfrm>
                <a:off x="4298852" y="1404514"/>
                <a:ext cx="495071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Téglalap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852" y="1404514"/>
                <a:ext cx="495071" cy="7223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gyenes összekötő 31"/>
          <p:cNvCxnSpPr/>
          <p:nvPr/>
        </p:nvCxnSpPr>
        <p:spPr>
          <a:xfrm flipV="1">
            <a:off x="4764268" y="1834758"/>
            <a:ext cx="3081694" cy="42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abadkézi sokszög 33"/>
          <p:cNvSpPr/>
          <p:nvPr/>
        </p:nvSpPr>
        <p:spPr>
          <a:xfrm>
            <a:off x="7245889" y="2186920"/>
            <a:ext cx="2400273" cy="796408"/>
          </a:xfrm>
          <a:custGeom>
            <a:avLst/>
            <a:gdLst>
              <a:gd name="connsiteX0" fmla="*/ 0 w 1810265"/>
              <a:gd name="connsiteY0" fmla="*/ 0 h 1408670"/>
              <a:gd name="connsiteX1" fmla="*/ 556054 w 1810265"/>
              <a:gd name="connsiteY1" fmla="*/ 815546 h 1408670"/>
              <a:gd name="connsiteX2" fmla="*/ 1810265 w 1810265"/>
              <a:gd name="connsiteY2" fmla="*/ 1408670 h 1408670"/>
              <a:gd name="connsiteX3" fmla="*/ 1810265 w 1810265"/>
              <a:gd name="connsiteY3" fmla="*/ 1408670 h 14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265" h="1408670">
                <a:moveTo>
                  <a:pt x="0" y="0"/>
                </a:moveTo>
                <a:cubicBezTo>
                  <a:pt x="127171" y="290384"/>
                  <a:pt x="254343" y="580768"/>
                  <a:pt x="556054" y="815546"/>
                </a:cubicBezTo>
                <a:cubicBezTo>
                  <a:pt x="857765" y="1050324"/>
                  <a:pt x="1810265" y="1408670"/>
                  <a:pt x="1810265" y="1408670"/>
                </a:cubicBezTo>
                <a:lnTo>
                  <a:pt x="1810265" y="140867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Egyenes összekötő 36"/>
          <p:cNvCxnSpPr/>
          <p:nvPr/>
        </p:nvCxnSpPr>
        <p:spPr>
          <a:xfrm>
            <a:off x="7812360" y="1834758"/>
            <a:ext cx="1331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abadkézi sokszög 37"/>
          <p:cNvSpPr/>
          <p:nvPr/>
        </p:nvSpPr>
        <p:spPr>
          <a:xfrm>
            <a:off x="8464931" y="879800"/>
            <a:ext cx="657225" cy="421482"/>
          </a:xfrm>
          <a:custGeom>
            <a:avLst/>
            <a:gdLst>
              <a:gd name="connsiteX0" fmla="*/ 0 w 657225"/>
              <a:gd name="connsiteY0" fmla="*/ 421482 h 421482"/>
              <a:gd name="connsiteX1" fmla="*/ 421482 w 657225"/>
              <a:gd name="connsiteY1" fmla="*/ 250032 h 421482"/>
              <a:gd name="connsiteX2" fmla="*/ 657225 w 657225"/>
              <a:gd name="connsiteY2" fmla="*/ 0 h 42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421482">
                <a:moveTo>
                  <a:pt x="0" y="421482"/>
                </a:moveTo>
                <a:cubicBezTo>
                  <a:pt x="155972" y="370880"/>
                  <a:pt x="311945" y="320279"/>
                  <a:pt x="421482" y="250032"/>
                </a:cubicBezTo>
                <a:cubicBezTo>
                  <a:pt x="531019" y="179785"/>
                  <a:pt x="594122" y="89892"/>
                  <a:pt x="6572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4764269" y="1167594"/>
            <a:ext cx="3833883" cy="1746473"/>
          </a:xfrm>
          <a:custGeom>
            <a:avLst/>
            <a:gdLst>
              <a:gd name="connsiteX0" fmla="*/ 0 w 2891481"/>
              <a:gd name="connsiteY0" fmla="*/ 1470454 h 1470454"/>
              <a:gd name="connsiteX1" fmla="*/ 1668162 w 2891481"/>
              <a:gd name="connsiteY1" fmla="*/ 1019433 h 1470454"/>
              <a:gd name="connsiteX2" fmla="*/ 2891481 w 2891481"/>
              <a:gd name="connsiteY2" fmla="*/ 0 h 1470454"/>
              <a:gd name="connsiteX0" fmla="*/ 0 w 2891481"/>
              <a:gd name="connsiteY0" fmla="*/ 1470454 h 1470454"/>
              <a:gd name="connsiteX1" fmla="*/ 1668162 w 2891481"/>
              <a:gd name="connsiteY1" fmla="*/ 970006 h 1470454"/>
              <a:gd name="connsiteX2" fmla="*/ 2891481 w 2891481"/>
              <a:gd name="connsiteY2" fmla="*/ 0 h 147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1481" h="1470454">
                <a:moveTo>
                  <a:pt x="0" y="1470454"/>
                </a:moveTo>
                <a:cubicBezTo>
                  <a:pt x="593124" y="1367481"/>
                  <a:pt x="1186249" y="1215082"/>
                  <a:pt x="1668162" y="970006"/>
                </a:cubicBezTo>
                <a:cubicBezTo>
                  <a:pt x="2150075" y="724930"/>
                  <a:pt x="2520778" y="387178"/>
                  <a:pt x="2891481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églalap 38"/>
              <p:cNvSpPr/>
              <p:nvPr/>
            </p:nvSpPr>
            <p:spPr>
              <a:xfrm>
                <a:off x="7118712" y="4318609"/>
                <a:ext cx="1927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hu-HU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églalap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712" y="4318609"/>
                <a:ext cx="1927387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6345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27" grpId="0"/>
      <p:bldP spid="28" grpId="0"/>
      <p:bldP spid="30" grpId="0"/>
      <p:bldP spid="34" grpId="0" animBg="1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Doppler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1511660" y="1580361"/>
            <a:ext cx="0" cy="25657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/>
          <p:cNvCxnSpPr/>
          <p:nvPr/>
        </p:nvCxnSpPr>
        <p:spPr>
          <a:xfrm flipV="1">
            <a:off x="1416183" y="4020338"/>
            <a:ext cx="7548305" cy="5335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060806" y="3662444"/>
            <a:ext cx="710752" cy="769778"/>
            <a:chOff x="144" y="2184"/>
            <a:chExt cx="852" cy="984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144" y="240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144" y="2688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624" y="2448"/>
              <a:ext cx="192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720" y="2544"/>
              <a:ext cx="96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762" y="220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96 w 144"/>
                <a:gd name="T3" fmla="*/ 144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740" y="2248"/>
              <a:ext cx="256" cy="156"/>
            </a:xfrm>
            <a:custGeom>
              <a:avLst/>
              <a:gdLst>
                <a:gd name="T0" fmla="*/ 0 w 192"/>
                <a:gd name="T1" fmla="*/ 156 h 156"/>
                <a:gd name="T2" fmla="*/ 741 w 192"/>
                <a:gd name="T3" fmla="*/ 120 h 156"/>
                <a:gd name="T4" fmla="*/ 1079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720" y="2928"/>
              <a:ext cx="252" cy="144"/>
            </a:xfrm>
            <a:custGeom>
              <a:avLst/>
              <a:gdLst>
                <a:gd name="T0" fmla="*/ 0 w 252"/>
                <a:gd name="T1" fmla="*/ 0 h 144"/>
                <a:gd name="T2" fmla="*/ 144 w 252"/>
                <a:gd name="T3" fmla="*/ 48 h 144"/>
                <a:gd name="T4" fmla="*/ 252 w 252"/>
                <a:gd name="T5" fmla="*/ 144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720" y="2928"/>
              <a:ext cx="144" cy="240"/>
            </a:xfrm>
            <a:custGeom>
              <a:avLst/>
              <a:gdLst>
                <a:gd name="T0" fmla="*/ 0 w 144"/>
                <a:gd name="T1" fmla="*/ 0 h 240"/>
                <a:gd name="T2" fmla="*/ 120 w 144"/>
                <a:gd name="T3" fmla="*/ 144 h 240"/>
                <a:gd name="T4" fmla="*/ 144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720" y="2928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48 w 48"/>
                <a:gd name="T3" fmla="*/ 144 h 240"/>
                <a:gd name="T4" fmla="*/ 0 w 48"/>
                <a:gd name="T5" fmla="*/ 240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780" y="2184"/>
              <a:ext cx="52" cy="216"/>
            </a:xfrm>
            <a:custGeom>
              <a:avLst/>
              <a:gdLst>
                <a:gd name="T0" fmla="*/ 0 w 52"/>
                <a:gd name="T1" fmla="*/ 216 h 216"/>
                <a:gd name="T2" fmla="*/ 48 w 52"/>
                <a:gd name="T3" fmla="*/ 96 h 216"/>
                <a:gd name="T4" fmla="*/ 24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églalap 15"/>
              <p:cNvSpPr/>
              <p:nvPr/>
            </p:nvSpPr>
            <p:spPr>
              <a:xfrm>
                <a:off x="4323754" y="1074355"/>
                <a:ext cx="8696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754" y="1074355"/>
                <a:ext cx="869662" cy="461665"/>
              </a:xfrm>
              <a:prstGeom prst="rect">
                <a:avLst/>
              </a:prstGeom>
              <a:blipFill>
                <a:blip r:embed="rId2"/>
                <a:stretch>
                  <a:fillRect l="-699" b="-18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églalap 16"/>
              <p:cNvSpPr/>
              <p:nvPr/>
            </p:nvSpPr>
            <p:spPr>
              <a:xfrm>
                <a:off x="635315" y="2912633"/>
                <a:ext cx="910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églalap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5" y="2912633"/>
                <a:ext cx="910249" cy="461665"/>
              </a:xfrm>
              <a:prstGeom prst="rect">
                <a:avLst/>
              </a:prstGeom>
              <a:blipFill>
                <a:blip r:embed="rId3"/>
                <a:stretch>
                  <a:fillRect l="-1333" b="-18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gyenes összekötő 17"/>
          <p:cNvCxnSpPr/>
          <p:nvPr/>
        </p:nvCxnSpPr>
        <p:spPr>
          <a:xfrm>
            <a:off x="2314680" y="2944803"/>
            <a:ext cx="0" cy="11119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/>
              <p:cNvSpPr/>
              <p:nvPr/>
            </p:nvSpPr>
            <p:spPr>
              <a:xfrm>
                <a:off x="8573548" y="3508717"/>
                <a:ext cx="390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548" y="3508717"/>
                <a:ext cx="390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/>
              <p:cNvSpPr/>
              <p:nvPr/>
            </p:nvSpPr>
            <p:spPr>
              <a:xfrm>
                <a:off x="2096195" y="2425851"/>
                <a:ext cx="520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95" y="2425851"/>
                <a:ext cx="52033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zabadkézi sokszög 20"/>
          <p:cNvSpPr/>
          <p:nvPr/>
        </p:nvSpPr>
        <p:spPr>
          <a:xfrm>
            <a:off x="3056263" y="2863230"/>
            <a:ext cx="2400273" cy="1673092"/>
          </a:xfrm>
          <a:custGeom>
            <a:avLst/>
            <a:gdLst>
              <a:gd name="connsiteX0" fmla="*/ 0 w 1810265"/>
              <a:gd name="connsiteY0" fmla="*/ 0 h 1408670"/>
              <a:gd name="connsiteX1" fmla="*/ 556054 w 1810265"/>
              <a:gd name="connsiteY1" fmla="*/ 815546 h 1408670"/>
              <a:gd name="connsiteX2" fmla="*/ 1810265 w 1810265"/>
              <a:gd name="connsiteY2" fmla="*/ 1408670 h 1408670"/>
              <a:gd name="connsiteX3" fmla="*/ 1810265 w 1810265"/>
              <a:gd name="connsiteY3" fmla="*/ 1408670 h 14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265" h="1408670">
                <a:moveTo>
                  <a:pt x="0" y="0"/>
                </a:moveTo>
                <a:cubicBezTo>
                  <a:pt x="127171" y="290384"/>
                  <a:pt x="254343" y="580768"/>
                  <a:pt x="556054" y="815546"/>
                </a:cubicBezTo>
                <a:cubicBezTo>
                  <a:pt x="857765" y="1050324"/>
                  <a:pt x="1810265" y="1408670"/>
                  <a:pt x="1810265" y="1408670"/>
                </a:cubicBezTo>
                <a:lnTo>
                  <a:pt x="1810265" y="140867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églalap 21"/>
              <p:cNvSpPr/>
              <p:nvPr/>
            </p:nvSpPr>
            <p:spPr>
              <a:xfrm>
                <a:off x="2456141" y="4113431"/>
                <a:ext cx="5296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églalap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41" y="4113431"/>
                <a:ext cx="5296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églalap 22"/>
              <p:cNvSpPr/>
              <p:nvPr/>
            </p:nvSpPr>
            <p:spPr>
              <a:xfrm>
                <a:off x="2501377" y="2918883"/>
                <a:ext cx="573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églalap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77" y="2918883"/>
                <a:ext cx="573683" cy="461665"/>
              </a:xfrm>
              <a:prstGeom prst="rect">
                <a:avLst/>
              </a:prstGeom>
              <a:blipFill>
                <a:blip r:embed="rId7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églalap 23"/>
              <p:cNvSpPr/>
              <p:nvPr/>
            </p:nvSpPr>
            <p:spPr>
              <a:xfrm>
                <a:off x="1046243" y="1706663"/>
                <a:ext cx="495071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églalap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43" y="1706663"/>
                <a:ext cx="495071" cy="722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Egyenes összekötő 24"/>
          <p:cNvCxnSpPr/>
          <p:nvPr/>
        </p:nvCxnSpPr>
        <p:spPr>
          <a:xfrm flipV="1">
            <a:off x="1511659" y="2136907"/>
            <a:ext cx="3081694" cy="42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abadkézi sokszög 25"/>
          <p:cNvSpPr/>
          <p:nvPr/>
        </p:nvSpPr>
        <p:spPr>
          <a:xfrm>
            <a:off x="3756164" y="2595182"/>
            <a:ext cx="5222055" cy="1543460"/>
          </a:xfrm>
          <a:custGeom>
            <a:avLst/>
            <a:gdLst>
              <a:gd name="connsiteX0" fmla="*/ 0 w 1810265"/>
              <a:gd name="connsiteY0" fmla="*/ 0 h 1408670"/>
              <a:gd name="connsiteX1" fmla="*/ 556054 w 1810265"/>
              <a:gd name="connsiteY1" fmla="*/ 815546 h 1408670"/>
              <a:gd name="connsiteX2" fmla="*/ 1810265 w 1810265"/>
              <a:gd name="connsiteY2" fmla="*/ 1408670 h 1408670"/>
              <a:gd name="connsiteX3" fmla="*/ 1810265 w 1810265"/>
              <a:gd name="connsiteY3" fmla="*/ 1408670 h 1408670"/>
              <a:gd name="connsiteX0" fmla="*/ 0 w 2230510"/>
              <a:gd name="connsiteY0" fmla="*/ 0 h 1532912"/>
              <a:gd name="connsiteX1" fmla="*/ 556054 w 2230510"/>
              <a:gd name="connsiteY1" fmla="*/ 815546 h 1532912"/>
              <a:gd name="connsiteX2" fmla="*/ 1810265 w 2230510"/>
              <a:gd name="connsiteY2" fmla="*/ 1408670 h 1532912"/>
              <a:gd name="connsiteX3" fmla="*/ 2230510 w 2230510"/>
              <a:gd name="connsiteY3" fmla="*/ 1532912 h 1532912"/>
              <a:gd name="connsiteX0" fmla="*/ 0 w 3922264"/>
              <a:gd name="connsiteY0" fmla="*/ 0 h 2340486"/>
              <a:gd name="connsiteX1" fmla="*/ 556054 w 3922264"/>
              <a:gd name="connsiteY1" fmla="*/ 815546 h 2340486"/>
              <a:gd name="connsiteX2" fmla="*/ 1810265 w 3922264"/>
              <a:gd name="connsiteY2" fmla="*/ 1408670 h 2340486"/>
              <a:gd name="connsiteX3" fmla="*/ 3922264 w 3922264"/>
              <a:gd name="connsiteY3" fmla="*/ 2340486 h 2340486"/>
              <a:gd name="connsiteX0" fmla="*/ 0 w 3938428"/>
              <a:gd name="connsiteY0" fmla="*/ 0 h 2236950"/>
              <a:gd name="connsiteX1" fmla="*/ 556054 w 3938428"/>
              <a:gd name="connsiteY1" fmla="*/ 815546 h 2236950"/>
              <a:gd name="connsiteX2" fmla="*/ 1810265 w 3938428"/>
              <a:gd name="connsiteY2" fmla="*/ 1408670 h 2236950"/>
              <a:gd name="connsiteX3" fmla="*/ 3938428 w 3938428"/>
              <a:gd name="connsiteY3" fmla="*/ 2236950 h 2236950"/>
              <a:gd name="connsiteX0" fmla="*/ 0 w 3938428"/>
              <a:gd name="connsiteY0" fmla="*/ 0 h 2236950"/>
              <a:gd name="connsiteX1" fmla="*/ 556054 w 3938428"/>
              <a:gd name="connsiteY1" fmla="*/ 815546 h 2236950"/>
              <a:gd name="connsiteX2" fmla="*/ 1810265 w 3938428"/>
              <a:gd name="connsiteY2" fmla="*/ 1532912 h 2236950"/>
              <a:gd name="connsiteX3" fmla="*/ 3938428 w 3938428"/>
              <a:gd name="connsiteY3" fmla="*/ 2236950 h 2236950"/>
              <a:gd name="connsiteX0" fmla="*/ 0 w 3938428"/>
              <a:gd name="connsiteY0" fmla="*/ 0 h 2236950"/>
              <a:gd name="connsiteX1" fmla="*/ 556054 w 3938428"/>
              <a:gd name="connsiteY1" fmla="*/ 815546 h 2236950"/>
              <a:gd name="connsiteX2" fmla="*/ 1810265 w 3938428"/>
              <a:gd name="connsiteY2" fmla="*/ 1532912 h 2236950"/>
              <a:gd name="connsiteX3" fmla="*/ 3938428 w 3938428"/>
              <a:gd name="connsiteY3" fmla="*/ 2236950 h 2236950"/>
              <a:gd name="connsiteX0" fmla="*/ 0 w 3938428"/>
              <a:gd name="connsiteY0" fmla="*/ 0 h 2236950"/>
              <a:gd name="connsiteX1" fmla="*/ 556054 w 3938428"/>
              <a:gd name="connsiteY1" fmla="*/ 815546 h 2236950"/>
              <a:gd name="connsiteX2" fmla="*/ 1810265 w 3938428"/>
              <a:gd name="connsiteY2" fmla="*/ 1532912 h 2236950"/>
              <a:gd name="connsiteX3" fmla="*/ 3938428 w 3938428"/>
              <a:gd name="connsiteY3" fmla="*/ 2236950 h 22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428" h="2236950">
                <a:moveTo>
                  <a:pt x="0" y="0"/>
                </a:moveTo>
                <a:cubicBezTo>
                  <a:pt x="127171" y="290384"/>
                  <a:pt x="254343" y="560061"/>
                  <a:pt x="556054" y="815546"/>
                </a:cubicBezTo>
                <a:cubicBezTo>
                  <a:pt x="857765" y="1071031"/>
                  <a:pt x="1810265" y="1532912"/>
                  <a:pt x="1810265" y="1532912"/>
                </a:cubicBezTo>
                <a:cubicBezTo>
                  <a:pt x="2514265" y="1860773"/>
                  <a:pt x="3218264" y="2136867"/>
                  <a:pt x="3938428" y="22369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églalap 30"/>
              <p:cNvSpPr/>
              <p:nvPr/>
            </p:nvSpPr>
            <p:spPr>
              <a:xfrm>
                <a:off x="6460383" y="1184140"/>
                <a:ext cx="2576988" cy="7959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églalap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83" y="1184140"/>
                <a:ext cx="2576988" cy="7959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zabadkézi sokszög 31"/>
          <p:cNvSpPr/>
          <p:nvPr/>
        </p:nvSpPr>
        <p:spPr>
          <a:xfrm>
            <a:off x="2314680" y="3046833"/>
            <a:ext cx="2400273" cy="2333229"/>
          </a:xfrm>
          <a:custGeom>
            <a:avLst/>
            <a:gdLst>
              <a:gd name="connsiteX0" fmla="*/ 0 w 1810265"/>
              <a:gd name="connsiteY0" fmla="*/ 0 h 1408670"/>
              <a:gd name="connsiteX1" fmla="*/ 556054 w 1810265"/>
              <a:gd name="connsiteY1" fmla="*/ 815546 h 1408670"/>
              <a:gd name="connsiteX2" fmla="*/ 1810265 w 1810265"/>
              <a:gd name="connsiteY2" fmla="*/ 1408670 h 1408670"/>
              <a:gd name="connsiteX3" fmla="*/ 1810265 w 1810265"/>
              <a:gd name="connsiteY3" fmla="*/ 1408670 h 14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265" h="1408670">
                <a:moveTo>
                  <a:pt x="0" y="0"/>
                </a:moveTo>
                <a:cubicBezTo>
                  <a:pt x="127171" y="290384"/>
                  <a:pt x="254343" y="580768"/>
                  <a:pt x="556054" y="815546"/>
                </a:cubicBezTo>
                <a:cubicBezTo>
                  <a:pt x="857765" y="1050324"/>
                  <a:pt x="1810265" y="1408670"/>
                  <a:pt x="1810265" y="1408670"/>
                </a:cubicBezTo>
                <a:lnTo>
                  <a:pt x="1810265" y="140867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>
            <a:off x="4436740" y="2220337"/>
            <a:ext cx="2400273" cy="470684"/>
          </a:xfrm>
          <a:custGeom>
            <a:avLst/>
            <a:gdLst>
              <a:gd name="connsiteX0" fmla="*/ 0 w 1810265"/>
              <a:gd name="connsiteY0" fmla="*/ 0 h 1408670"/>
              <a:gd name="connsiteX1" fmla="*/ 556054 w 1810265"/>
              <a:gd name="connsiteY1" fmla="*/ 815546 h 1408670"/>
              <a:gd name="connsiteX2" fmla="*/ 1810265 w 1810265"/>
              <a:gd name="connsiteY2" fmla="*/ 1408670 h 1408670"/>
              <a:gd name="connsiteX3" fmla="*/ 1810265 w 1810265"/>
              <a:gd name="connsiteY3" fmla="*/ 1408670 h 14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265" h="1408670">
                <a:moveTo>
                  <a:pt x="0" y="0"/>
                </a:moveTo>
                <a:cubicBezTo>
                  <a:pt x="127171" y="290384"/>
                  <a:pt x="254343" y="580768"/>
                  <a:pt x="556054" y="815546"/>
                </a:cubicBezTo>
                <a:cubicBezTo>
                  <a:pt x="857765" y="1050324"/>
                  <a:pt x="1810265" y="1408670"/>
                  <a:pt x="1810265" y="1408670"/>
                </a:cubicBezTo>
                <a:lnTo>
                  <a:pt x="1810265" y="140867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2456141" y="4575096"/>
            <a:ext cx="3880055" cy="804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églalap 36"/>
              <p:cNvSpPr/>
              <p:nvPr/>
            </p:nvSpPr>
            <p:spPr>
              <a:xfrm>
                <a:off x="3273519" y="2713971"/>
                <a:ext cx="573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7" name="Téglalap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19" y="2713971"/>
                <a:ext cx="573683" cy="461665"/>
              </a:xfrm>
              <a:prstGeom prst="rect">
                <a:avLst/>
              </a:prstGeom>
              <a:blipFill>
                <a:blip r:embed="rId10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églalap 37"/>
              <p:cNvSpPr/>
              <p:nvPr/>
            </p:nvSpPr>
            <p:spPr>
              <a:xfrm>
                <a:off x="4064458" y="2316202"/>
                <a:ext cx="573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8" name="Téglalap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58" y="2316202"/>
                <a:ext cx="573683" cy="461665"/>
              </a:xfrm>
              <a:prstGeom prst="rect">
                <a:avLst/>
              </a:prstGeom>
              <a:blipFill>
                <a:blip r:embed="rId11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églalap 38"/>
              <p:cNvSpPr/>
              <p:nvPr/>
            </p:nvSpPr>
            <p:spPr>
              <a:xfrm>
                <a:off x="3157680" y="4094885"/>
                <a:ext cx="11394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9" name="Téglalap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80" y="4094885"/>
                <a:ext cx="1139479" cy="461665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églalap 39"/>
              <p:cNvSpPr/>
              <p:nvPr/>
            </p:nvSpPr>
            <p:spPr>
              <a:xfrm>
                <a:off x="5648582" y="4013638"/>
                <a:ext cx="11394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0" name="Téglalap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582" y="4013638"/>
                <a:ext cx="1139479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zabadkézi sokszög 28"/>
          <p:cNvSpPr/>
          <p:nvPr/>
        </p:nvSpPr>
        <p:spPr>
          <a:xfrm>
            <a:off x="1511660" y="1469743"/>
            <a:ext cx="3833883" cy="1746473"/>
          </a:xfrm>
          <a:custGeom>
            <a:avLst/>
            <a:gdLst>
              <a:gd name="connsiteX0" fmla="*/ 0 w 2891481"/>
              <a:gd name="connsiteY0" fmla="*/ 1470454 h 1470454"/>
              <a:gd name="connsiteX1" fmla="*/ 1668162 w 2891481"/>
              <a:gd name="connsiteY1" fmla="*/ 1019433 h 1470454"/>
              <a:gd name="connsiteX2" fmla="*/ 2891481 w 2891481"/>
              <a:gd name="connsiteY2" fmla="*/ 0 h 1470454"/>
              <a:gd name="connsiteX0" fmla="*/ 0 w 2891481"/>
              <a:gd name="connsiteY0" fmla="*/ 1470454 h 1470454"/>
              <a:gd name="connsiteX1" fmla="*/ 1668162 w 2891481"/>
              <a:gd name="connsiteY1" fmla="*/ 970006 h 1470454"/>
              <a:gd name="connsiteX2" fmla="*/ 2891481 w 2891481"/>
              <a:gd name="connsiteY2" fmla="*/ 0 h 147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1481" h="1470454">
                <a:moveTo>
                  <a:pt x="0" y="1470454"/>
                </a:moveTo>
                <a:cubicBezTo>
                  <a:pt x="593124" y="1367481"/>
                  <a:pt x="1186249" y="1215082"/>
                  <a:pt x="1668162" y="970006"/>
                </a:cubicBezTo>
                <a:cubicBezTo>
                  <a:pt x="2150075" y="724930"/>
                  <a:pt x="2520778" y="387178"/>
                  <a:pt x="2891481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6659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Sugárzott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spektrum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6" y="1143510"/>
            <a:ext cx="4469708" cy="30603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41" y="1143509"/>
            <a:ext cx="4351541" cy="2628291"/>
          </a:xfrm>
          <a:prstGeom prst="rect">
            <a:avLst/>
          </a:prstGeom>
        </p:spPr>
      </p:pic>
      <p:pic>
        <p:nvPicPr>
          <p:cNvPr id="5" name="Picture 51" descr="spektrum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52" y="3915817"/>
            <a:ext cx="1172580" cy="2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81" y="4219710"/>
            <a:ext cx="4634347" cy="7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23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Doppler m</a:t>
            </a:r>
            <a:r>
              <a:rPr lang="hu-HU" dirty="0" err="1" smtClean="0">
                <a:solidFill>
                  <a:srgbClr val="FF0000"/>
                </a:solidFill>
              </a:rPr>
              <a:t>ódosított</a:t>
            </a:r>
            <a:r>
              <a:rPr lang="hu-HU" dirty="0" smtClean="0">
                <a:solidFill>
                  <a:srgbClr val="FF0000"/>
                </a:solidFill>
              </a:rPr>
              <a:t> spektrum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2195736" y="1239602"/>
            <a:ext cx="36004" cy="339383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2123728" y="4551970"/>
            <a:ext cx="5508612" cy="360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abadkézi sokszög 8"/>
          <p:cNvSpPr/>
          <p:nvPr/>
        </p:nvSpPr>
        <p:spPr>
          <a:xfrm>
            <a:off x="2414588" y="1714500"/>
            <a:ext cx="4857750" cy="2821879"/>
          </a:xfrm>
          <a:custGeom>
            <a:avLst/>
            <a:gdLst>
              <a:gd name="connsiteX0" fmla="*/ 0 w 4857750"/>
              <a:gd name="connsiteY0" fmla="*/ 2898781 h 2988174"/>
              <a:gd name="connsiteX1" fmla="*/ 192881 w 4857750"/>
              <a:gd name="connsiteY1" fmla="*/ 2891638 h 2988174"/>
              <a:gd name="connsiteX2" fmla="*/ 500062 w 4857750"/>
              <a:gd name="connsiteY2" fmla="*/ 1912944 h 2988174"/>
              <a:gd name="connsiteX3" fmla="*/ 671512 w 4857750"/>
              <a:gd name="connsiteY3" fmla="*/ 827094 h 2988174"/>
              <a:gd name="connsiteX4" fmla="*/ 907256 w 4857750"/>
              <a:gd name="connsiteY4" fmla="*/ 112719 h 2988174"/>
              <a:gd name="connsiteX5" fmla="*/ 1085850 w 4857750"/>
              <a:gd name="connsiteY5" fmla="*/ 69856 h 2988174"/>
              <a:gd name="connsiteX6" fmla="*/ 1607343 w 4857750"/>
              <a:gd name="connsiteY6" fmla="*/ 784231 h 2988174"/>
              <a:gd name="connsiteX7" fmla="*/ 1964531 w 4857750"/>
              <a:gd name="connsiteY7" fmla="*/ 1370019 h 2988174"/>
              <a:gd name="connsiteX8" fmla="*/ 2636043 w 4857750"/>
              <a:gd name="connsiteY8" fmla="*/ 2091538 h 2988174"/>
              <a:gd name="connsiteX9" fmla="*/ 3257550 w 4857750"/>
              <a:gd name="connsiteY9" fmla="*/ 2434438 h 2988174"/>
              <a:gd name="connsiteX10" fmla="*/ 3907631 w 4857750"/>
              <a:gd name="connsiteY10" fmla="*/ 2620175 h 2988174"/>
              <a:gd name="connsiteX11" fmla="*/ 4857750 w 4857750"/>
              <a:gd name="connsiteY11" fmla="*/ 2755906 h 2988174"/>
              <a:gd name="connsiteX0" fmla="*/ 0 w 4857750"/>
              <a:gd name="connsiteY0" fmla="*/ 2786143 h 2875536"/>
              <a:gd name="connsiteX1" fmla="*/ 192881 w 4857750"/>
              <a:gd name="connsiteY1" fmla="*/ 2779000 h 2875536"/>
              <a:gd name="connsiteX2" fmla="*/ 500062 w 4857750"/>
              <a:gd name="connsiteY2" fmla="*/ 1800306 h 2875536"/>
              <a:gd name="connsiteX3" fmla="*/ 671512 w 4857750"/>
              <a:gd name="connsiteY3" fmla="*/ 714456 h 2875536"/>
              <a:gd name="connsiteX4" fmla="*/ 907256 w 4857750"/>
              <a:gd name="connsiteY4" fmla="*/ 81 h 2875536"/>
              <a:gd name="connsiteX5" fmla="*/ 1607343 w 4857750"/>
              <a:gd name="connsiteY5" fmla="*/ 671593 h 2875536"/>
              <a:gd name="connsiteX6" fmla="*/ 1964531 w 4857750"/>
              <a:gd name="connsiteY6" fmla="*/ 1257381 h 2875536"/>
              <a:gd name="connsiteX7" fmla="*/ 2636043 w 4857750"/>
              <a:gd name="connsiteY7" fmla="*/ 1978900 h 2875536"/>
              <a:gd name="connsiteX8" fmla="*/ 3257550 w 4857750"/>
              <a:gd name="connsiteY8" fmla="*/ 2321800 h 2875536"/>
              <a:gd name="connsiteX9" fmla="*/ 3907631 w 4857750"/>
              <a:gd name="connsiteY9" fmla="*/ 2507537 h 2875536"/>
              <a:gd name="connsiteX10" fmla="*/ 4857750 w 4857750"/>
              <a:gd name="connsiteY10" fmla="*/ 2643268 h 2875536"/>
              <a:gd name="connsiteX0" fmla="*/ 0 w 4857750"/>
              <a:gd name="connsiteY0" fmla="*/ 2821855 h 2911248"/>
              <a:gd name="connsiteX1" fmla="*/ 192881 w 4857750"/>
              <a:gd name="connsiteY1" fmla="*/ 2814712 h 2911248"/>
              <a:gd name="connsiteX2" fmla="*/ 500062 w 4857750"/>
              <a:gd name="connsiteY2" fmla="*/ 1836018 h 2911248"/>
              <a:gd name="connsiteX3" fmla="*/ 671512 w 4857750"/>
              <a:gd name="connsiteY3" fmla="*/ 750168 h 2911248"/>
              <a:gd name="connsiteX4" fmla="*/ 1035844 w 4857750"/>
              <a:gd name="connsiteY4" fmla="*/ 75 h 2911248"/>
              <a:gd name="connsiteX5" fmla="*/ 1607343 w 4857750"/>
              <a:gd name="connsiteY5" fmla="*/ 707305 h 2911248"/>
              <a:gd name="connsiteX6" fmla="*/ 1964531 w 4857750"/>
              <a:gd name="connsiteY6" fmla="*/ 1293093 h 2911248"/>
              <a:gd name="connsiteX7" fmla="*/ 2636043 w 4857750"/>
              <a:gd name="connsiteY7" fmla="*/ 2014612 h 2911248"/>
              <a:gd name="connsiteX8" fmla="*/ 3257550 w 4857750"/>
              <a:gd name="connsiteY8" fmla="*/ 2357512 h 2911248"/>
              <a:gd name="connsiteX9" fmla="*/ 3907631 w 4857750"/>
              <a:gd name="connsiteY9" fmla="*/ 2543249 h 2911248"/>
              <a:gd name="connsiteX10" fmla="*/ 4857750 w 4857750"/>
              <a:gd name="connsiteY10" fmla="*/ 2678980 h 2911248"/>
              <a:gd name="connsiteX0" fmla="*/ 0 w 4857750"/>
              <a:gd name="connsiteY0" fmla="*/ 2821781 h 2911174"/>
              <a:gd name="connsiteX1" fmla="*/ 192881 w 4857750"/>
              <a:gd name="connsiteY1" fmla="*/ 2814638 h 2911174"/>
              <a:gd name="connsiteX2" fmla="*/ 500062 w 4857750"/>
              <a:gd name="connsiteY2" fmla="*/ 1835944 h 2911174"/>
              <a:gd name="connsiteX3" fmla="*/ 671512 w 4857750"/>
              <a:gd name="connsiteY3" fmla="*/ 750094 h 2911174"/>
              <a:gd name="connsiteX4" fmla="*/ 1035844 w 4857750"/>
              <a:gd name="connsiteY4" fmla="*/ 1 h 2911174"/>
              <a:gd name="connsiteX5" fmla="*/ 1607343 w 4857750"/>
              <a:gd name="connsiteY5" fmla="*/ 707231 h 2911174"/>
              <a:gd name="connsiteX6" fmla="*/ 1964531 w 4857750"/>
              <a:gd name="connsiteY6" fmla="*/ 1293019 h 2911174"/>
              <a:gd name="connsiteX7" fmla="*/ 2636043 w 4857750"/>
              <a:gd name="connsiteY7" fmla="*/ 2014538 h 2911174"/>
              <a:gd name="connsiteX8" fmla="*/ 3257550 w 4857750"/>
              <a:gd name="connsiteY8" fmla="*/ 2357438 h 2911174"/>
              <a:gd name="connsiteX9" fmla="*/ 3907631 w 4857750"/>
              <a:gd name="connsiteY9" fmla="*/ 2543175 h 2911174"/>
              <a:gd name="connsiteX10" fmla="*/ 4857750 w 4857750"/>
              <a:gd name="connsiteY10" fmla="*/ 2678906 h 2911174"/>
              <a:gd name="connsiteX0" fmla="*/ 0 w 4857750"/>
              <a:gd name="connsiteY0" fmla="*/ 2821781 h 2911174"/>
              <a:gd name="connsiteX1" fmla="*/ 192881 w 4857750"/>
              <a:gd name="connsiteY1" fmla="*/ 2814638 h 2911174"/>
              <a:gd name="connsiteX2" fmla="*/ 500062 w 4857750"/>
              <a:gd name="connsiteY2" fmla="*/ 1835944 h 2911174"/>
              <a:gd name="connsiteX3" fmla="*/ 671512 w 4857750"/>
              <a:gd name="connsiteY3" fmla="*/ 750094 h 2911174"/>
              <a:gd name="connsiteX4" fmla="*/ 1035844 w 4857750"/>
              <a:gd name="connsiteY4" fmla="*/ 1 h 2911174"/>
              <a:gd name="connsiteX5" fmla="*/ 1607343 w 4857750"/>
              <a:gd name="connsiteY5" fmla="*/ 707231 h 2911174"/>
              <a:gd name="connsiteX6" fmla="*/ 1964531 w 4857750"/>
              <a:gd name="connsiteY6" fmla="*/ 1293019 h 2911174"/>
              <a:gd name="connsiteX7" fmla="*/ 2636043 w 4857750"/>
              <a:gd name="connsiteY7" fmla="*/ 2014538 h 2911174"/>
              <a:gd name="connsiteX8" fmla="*/ 3257550 w 4857750"/>
              <a:gd name="connsiteY8" fmla="*/ 2357438 h 2911174"/>
              <a:gd name="connsiteX9" fmla="*/ 3907631 w 4857750"/>
              <a:gd name="connsiteY9" fmla="*/ 2543175 h 2911174"/>
              <a:gd name="connsiteX10" fmla="*/ 4857750 w 4857750"/>
              <a:gd name="connsiteY10" fmla="*/ 2678906 h 2911174"/>
              <a:gd name="connsiteX0" fmla="*/ 0 w 4857750"/>
              <a:gd name="connsiteY0" fmla="*/ 2821781 h 2859915"/>
              <a:gd name="connsiteX1" fmla="*/ 257174 w 4857750"/>
              <a:gd name="connsiteY1" fmla="*/ 2693194 h 2859915"/>
              <a:gd name="connsiteX2" fmla="*/ 500062 w 4857750"/>
              <a:gd name="connsiteY2" fmla="*/ 1835944 h 2859915"/>
              <a:gd name="connsiteX3" fmla="*/ 671512 w 4857750"/>
              <a:gd name="connsiteY3" fmla="*/ 750094 h 2859915"/>
              <a:gd name="connsiteX4" fmla="*/ 1035844 w 4857750"/>
              <a:gd name="connsiteY4" fmla="*/ 1 h 2859915"/>
              <a:gd name="connsiteX5" fmla="*/ 1607343 w 4857750"/>
              <a:gd name="connsiteY5" fmla="*/ 707231 h 2859915"/>
              <a:gd name="connsiteX6" fmla="*/ 1964531 w 4857750"/>
              <a:gd name="connsiteY6" fmla="*/ 1293019 h 2859915"/>
              <a:gd name="connsiteX7" fmla="*/ 2636043 w 4857750"/>
              <a:gd name="connsiteY7" fmla="*/ 2014538 h 2859915"/>
              <a:gd name="connsiteX8" fmla="*/ 3257550 w 4857750"/>
              <a:gd name="connsiteY8" fmla="*/ 2357438 h 2859915"/>
              <a:gd name="connsiteX9" fmla="*/ 3907631 w 4857750"/>
              <a:gd name="connsiteY9" fmla="*/ 2543175 h 2859915"/>
              <a:gd name="connsiteX10" fmla="*/ 4857750 w 4857750"/>
              <a:gd name="connsiteY10" fmla="*/ 2678906 h 2859915"/>
              <a:gd name="connsiteX0" fmla="*/ 0 w 4857750"/>
              <a:gd name="connsiteY0" fmla="*/ 2821781 h 2844055"/>
              <a:gd name="connsiteX1" fmla="*/ 257174 w 4857750"/>
              <a:gd name="connsiteY1" fmla="*/ 2693194 h 2844055"/>
              <a:gd name="connsiteX2" fmla="*/ 500062 w 4857750"/>
              <a:gd name="connsiteY2" fmla="*/ 1835944 h 2844055"/>
              <a:gd name="connsiteX3" fmla="*/ 671512 w 4857750"/>
              <a:gd name="connsiteY3" fmla="*/ 750094 h 2844055"/>
              <a:gd name="connsiteX4" fmla="*/ 1035844 w 4857750"/>
              <a:gd name="connsiteY4" fmla="*/ 1 h 2844055"/>
              <a:gd name="connsiteX5" fmla="*/ 1607343 w 4857750"/>
              <a:gd name="connsiteY5" fmla="*/ 707231 h 2844055"/>
              <a:gd name="connsiteX6" fmla="*/ 1964531 w 4857750"/>
              <a:gd name="connsiteY6" fmla="*/ 1293019 h 2844055"/>
              <a:gd name="connsiteX7" fmla="*/ 2636043 w 4857750"/>
              <a:gd name="connsiteY7" fmla="*/ 2014538 h 2844055"/>
              <a:gd name="connsiteX8" fmla="*/ 3257550 w 4857750"/>
              <a:gd name="connsiteY8" fmla="*/ 2357438 h 2844055"/>
              <a:gd name="connsiteX9" fmla="*/ 3907631 w 4857750"/>
              <a:gd name="connsiteY9" fmla="*/ 2543175 h 2844055"/>
              <a:gd name="connsiteX10" fmla="*/ 4857750 w 4857750"/>
              <a:gd name="connsiteY10" fmla="*/ 2678906 h 2844055"/>
              <a:gd name="connsiteX0" fmla="*/ 0 w 4857750"/>
              <a:gd name="connsiteY0" fmla="*/ 2821781 h 2827841"/>
              <a:gd name="connsiteX1" fmla="*/ 328611 w 4857750"/>
              <a:gd name="connsiteY1" fmla="*/ 2507456 h 2827841"/>
              <a:gd name="connsiteX2" fmla="*/ 500062 w 4857750"/>
              <a:gd name="connsiteY2" fmla="*/ 1835944 h 2827841"/>
              <a:gd name="connsiteX3" fmla="*/ 671512 w 4857750"/>
              <a:gd name="connsiteY3" fmla="*/ 750094 h 2827841"/>
              <a:gd name="connsiteX4" fmla="*/ 1035844 w 4857750"/>
              <a:gd name="connsiteY4" fmla="*/ 1 h 2827841"/>
              <a:gd name="connsiteX5" fmla="*/ 1607343 w 4857750"/>
              <a:gd name="connsiteY5" fmla="*/ 707231 h 2827841"/>
              <a:gd name="connsiteX6" fmla="*/ 1964531 w 4857750"/>
              <a:gd name="connsiteY6" fmla="*/ 1293019 h 2827841"/>
              <a:gd name="connsiteX7" fmla="*/ 2636043 w 4857750"/>
              <a:gd name="connsiteY7" fmla="*/ 2014538 h 2827841"/>
              <a:gd name="connsiteX8" fmla="*/ 3257550 w 4857750"/>
              <a:gd name="connsiteY8" fmla="*/ 2357438 h 2827841"/>
              <a:gd name="connsiteX9" fmla="*/ 3907631 w 4857750"/>
              <a:gd name="connsiteY9" fmla="*/ 2543175 h 2827841"/>
              <a:gd name="connsiteX10" fmla="*/ 4857750 w 4857750"/>
              <a:gd name="connsiteY10" fmla="*/ 2678906 h 2827841"/>
              <a:gd name="connsiteX0" fmla="*/ 0 w 4857750"/>
              <a:gd name="connsiteY0" fmla="*/ 2821781 h 2828025"/>
              <a:gd name="connsiteX1" fmla="*/ 328611 w 4857750"/>
              <a:gd name="connsiteY1" fmla="*/ 2507456 h 2828025"/>
              <a:gd name="connsiteX2" fmla="*/ 500062 w 4857750"/>
              <a:gd name="connsiteY2" fmla="*/ 1835944 h 2828025"/>
              <a:gd name="connsiteX3" fmla="*/ 671512 w 4857750"/>
              <a:gd name="connsiteY3" fmla="*/ 750094 h 2828025"/>
              <a:gd name="connsiteX4" fmla="*/ 1035844 w 4857750"/>
              <a:gd name="connsiteY4" fmla="*/ 1 h 2828025"/>
              <a:gd name="connsiteX5" fmla="*/ 1607343 w 4857750"/>
              <a:gd name="connsiteY5" fmla="*/ 707231 h 2828025"/>
              <a:gd name="connsiteX6" fmla="*/ 1964531 w 4857750"/>
              <a:gd name="connsiteY6" fmla="*/ 1293019 h 2828025"/>
              <a:gd name="connsiteX7" fmla="*/ 2636043 w 4857750"/>
              <a:gd name="connsiteY7" fmla="*/ 2014538 h 2828025"/>
              <a:gd name="connsiteX8" fmla="*/ 3257550 w 4857750"/>
              <a:gd name="connsiteY8" fmla="*/ 2357438 h 2828025"/>
              <a:gd name="connsiteX9" fmla="*/ 3907631 w 4857750"/>
              <a:gd name="connsiteY9" fmla="*/ 2543175 h 2828025"/>
              <a:gd name="connsiteX10" fmla="*/ 4857750 w 4857750"/>
              <a:gd name="connsiteY10" fmla="*/ 2678906 h 2828025"/>
              <a:gd name="connsiteX0" fmla="*/ 0 w 4857750"/>
              <a:gd name="connsiteY0" fmla="*/ 2821781 h 2828025"/>
              <a:gd name="connsiteX1" fmla="*/ 328611 w 4857750"/>
              <a:gd name="connsiteY1" fmla="*/ 2507456 h 2828025"/>
              <a:gd name="connsiteX2" fmla="*/ 500062 w 4857750"/>
              <a:gd name="connsiteY2" fmla="*/ 1835944 h 2828025"/>
              <a:gd name="connsiteX3" fmla="*/ 671512 w 4857750"/>
              <a:gd name="connsiteY3" fmla="*/ 750094 h 2828025"/>
              <a:gd name="connsiteX4" fmla="*/ 1035844 w 4857750"/>
              <a:gd name="connsiteY4" fmla="*/ 1 h 2828025"/>
              <a:gd name="connsiteX5" fmla="*/ 1607343 w 4857750"/>
              <a:gd name="connsiteY5" fmla="*/ 707231 h 2828025"/>
              <a:gd name="connsiteX6" fmla="*/ 1964531 w 4857750"/>
              <a:gd name="connsiteY6" fmla="*/ 1293019 h 2828025"/>
              <a:gd name="connsiteX7" fmla="*/ 2636043 w 4857750"/>
              <a:gd name="connsiteY7" fmla="*/ 2014538 h 2828025"/>
              <a:gd name="connsiteX8" fmla="*/ 3257550 w 4857750"/>
              <a:gd name="connsiteY8" fmla="*/ 2357438 h 2828025"/>
              <a:gd name="connsiteX9" fmla="*/ 3907631 w 4857750"/>
              <a:gd name="connsiteY9" fmla="*/ 2543175 h 2828025"/>
              <a:gd name="connsiteX10" fmla="*/ 4857750 w 4857750"/>
              <a:gd name="connsiteY10" fmla="*/ 2678906 h 2828025"/>
              <a:gd name="connsiteX0" fmla="*/ 0 w 4857750"/>
              <a:gd name="connsiteY0" fmla="*/ 2821781 h 2821781"/>
              <a:gd name="connsiteX1" fmla="*/ 500062 w 4857750"/>
              <a:gd name="connsiteY1" fmla="*/ 1835944 h 2821781"/>
              <a:gd name="connsiteX2" fmla="*/ 671512 w 4857750"/>
              <a:gd name="connsiteY2" fmla="*/ 750094 h 2821781"/>
              <a:gd name="connsiteX3" fmla="*/ 1035844 w 4857750"/>
              <a:gd name="connsiteY3" fmla="*/ 1 h 2821781"/>
              <a:gd name="connsiteX4" fmla="*/ 1607343 w 4857750"/>
              <a:gd name="connsiteY4" fmla="*/ 707231 h 2821781"/>
              <a:gd name="connsiteX5" fmla="*/ 1964531 w 4857750"/>
              <a:gd name="connsiteY5" fmla="*/ 1293019 h 2821781"/>
              <a:gd name="connsiteX6" fmla="*/ 2636043 w 4857750"/>
              <a:gd name="connsiteY6" fmla="*/ 2014538 h 2821781"/>
              <a:gd name="connsiteX7" fmla="*/ 3257550 w 4857750"/>
              <a:gd name="connsiteY7" fmla="*/ 2357438 h 2821781"/>
              <a:gd name="connsiteX8" fmla="*/ 3907631 w 4857750"/>
              <a:gd name="connsiteY8" fmla="*/ 2543175 h 2821781"/>
              <a:gd name="connsiteX9" fmla="*/ 4857750 w 4857750"/>
              <a:gd name="connsiteY9" fmla="*/ 2678906 h 2821781"/>
              <a:gd name="connsiteX0" fmla="*/ 0 w 4857750"/>
              <a:gd name="connsiteY0" fmla="*/ 2821781 h 2821872"/>
              <a:gd name="connsiteX1" fmla="*/ 500062 w 4857750"/>
              <a:gd name="connsiteY1" fmla="*/ 1835944 h 2821872"/>
              <a:gd name="connsiteX2" fmla="*/ 671512 w 4857750"/>
              <a:gd name="connsiteY2" fmla="*/ 750094 h 2821872"/>
              <a:gd name="connsiteX3" fmla="*/ 1035844 w 4857750"/>
              <a:gd name="connsiteY3" fmla="*/ 1 h 2821872"/>
              <a:gd name="connsiteX4" fmla="*/ 1607343 w 4857750"/>
              <a:gd name="connsiteY4" fmla="*/ 707231 h 2821872"/>
              <a:gd name="connsiteX5" fmla="*/ 1964531 w 4857750"/>
              <a:gd name="connsiteY5" fmla="*/ 1293019 h 2821872"/>
              <a:gd name="connsiteX6" fmla="*/ 2636043 w 4857750"/>
              <a:gd name="connsiteY6" fmla="*/ 2014538 h 2821872"/>
              <a:gd name="connsiteX7" fmla="*/ 3257550 w 4857750"/>
              <a:gd name="connsiteY7" fmla="*/ 2357438 h 2821872"/>
              <a:gd name="connsiteX8" fmla="*/ 3907631 w 4857750"/>
              <a:gd name="connsiteY8" fmla="*/ 2543175 h 2821872"/>
              <a:gd name="connsiteX9" fmla="*/ 4857750 w 4857750"/>
              <a:gd name="connsiteY9" fmla="*/ 2678906 h 2821872"/>
              <a:gd name="connsiteX0" fmla="*/ 0 w 4857750"/>
              <a:gd name="connsiteY0" fmla="*/ 2821781 h 2821872"/>
              <a:gd name="connsiteX1" fmla="*/ 500062 w 4857750"/>
              <a:gd name="connsiteY1" fmla="*/ 1835944 h 2821872"/>
              <a:gd name="connsiteX2" fmla="*/ 671512 w 4857750"/>
              <a:gd name="connsiteY2" fmla="*/ 750094 h 2821872"/>
              <a:gd name="connsiteX3" fmla="*/ 1035844 w 4857750"/>
              <a:gd name="connsiteY3" fmla="*/ 1 h 2821872"/>
              <a:gd name="connsiteX4" fmla="*/ 1607343 w 4857750"/>
              <a:gd name="connsiteY4" fmla="*/ 707231 h 2821872"/>
              <a:gd name="connsiteX5" fmla="*/ 1964531 w 4857750"/>
              <a:gd name="connsiteY5" fmla="*/ 1293019 h 2821872"/>
              <a:gd name="connsiteX6" fmla="*/ 2636043 w 4857750"/>
              <a:gd name="connsiteY6" fmla="*/ 2014538 h 2821872"/>
              <a:gd name="connsiteX7" fmla="*/ 3257550 w 4857750"/>
              <a:gd name="connsiteY7" fmla="*/ 2357438 h 2821872"/>
              <a:gd name="connsiteX8" fmla="*/ 3907631 w 4857750"/>
              <a:gd name="connsiteY8" fmla="*/ 2543175 h 2821872"/>
              <a:gd name="connsiteX9" fmla="*/ 4857750 w 4857750"/>
              <a:gd name="connsiteY9" fmla="*/ 2678906 h 2821872"/>
              <a:gd name="connsiteX0" fmla="*/ 0 w 4857750"/>
              <a:gd name="connsiteY0" fmla="*/ 2821781 h 2821879"/>
              <a:gd name="connsiteX1" fmla="*/ 500062 w 4857750"/>
              <a:gd name="connsiteY1" fmla="*/ 1835944 h 2821879"/>
              <a:gd name="connsiteX2" fmla="*/ 671512 w 4857750"/>
              <a:gd name="connsiteY2" fmla="*/ 750094 h 2821879"/>
              <a:gd name="connsiteX3" fmla="*/ 1035844 w 4857750"/>
              <a:gd name="connsiteY3" fmla="*/ 1 h 2821879"/>
              <a:gd name="connsiteX4" fmla="*/ 1607343 w 4857750"/>
              <a:gd name="connsiteY4" fmla="*/ 707231 h 2821879"/>
              <a:gd name="connsiteX5" fmla="*/ 1964531 w 4857750"/>
              <a:gd name="connsiteY5" fmla="*/ 1293019 h 2821879"/>
              <a:gd name="connsiteX6" fmla="*/ 2636043 w 4857750"/>
              <a:gd name="connsiteY6" fmla="*/ 2014538 h 2821879"/>
              <a:gd name="connsiteX7" fmla="*/ 3257550 w 4857750"/>
              <a:gd name="connsiteY7" fmla="*/ 2357438 h 2821879"/>
              <a:gd name="connsiteX8" fmla="*/ 3907631 w 4857750"/>
              <a:gd name="connsiteY8" fmla="*/ 2543175 h 2821879"/>
              <a:gd name="connsiteX9" fmla="*/ 4857750 w 4857750"/>
              <a:gd name="connsiteY9" fmla="*/ 2678906 h 28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7750" h="2821879">
                <a:moveTo>
                  <a:pt x="0" y="2821781"/>
                </a:moveTo>
                <a:cubicBezTo>
                  <a:pt x="375642" y="2830710"/>
                  <a:pt x="416718" y="2231231"/>
                  <a:pt x="500062" y="1835944"/>
                </a:cubicBezTo>
                <a:cubicBezTo>
                  <a:pt x="583406" y="1440657"/>
                  <a:pt x="617934" y="1084659"/>
                  <a:pt x="671512" y="750094"/>
                </a:cubicBezTo>
                <a:cubicBezTo>
                  <a:pt x="725090" y="415529"/>
                  <a:pt x="808435" y="2"/>
                  <a:pt x="1035844" y="1"/>
                </a:cubicBezTo>
                <a:cubicBezTo>
                  <a:pt x="1263253" y="0"/>
                  <a:pt x="1452562" y="491728"/>
                  <a:pt x="1607343" y="707231"/>
                </a:cubicBezTo>
                <a:cubicBezTo>
                  <a:pt x="1762124" y="922734"/>
                  <a:pt x="1793081" y="1075135"/>
                  <a:pt x="1964531" y="1293019"/>
                </a:cubicBezTo>
                <a:cubicBezTo>
                  <a:pt x="2135981" y="1510903"/>
                  <a:pt x="2420540" y="1837135"/>
                  <a:pt x="2636043" y="2014538"/>
                </a:cubicBezTo>
                <a:cubicBezTo>
                  <a:pt x="2851546" y="2191941"/>
                  <a:pt x="3045619" y="2269332"/>
                  <a:pt x="3257550" y="2357438"/>
                </a:cubicBezTo>
                <a:cubicBezTo>
                  <a:pt x="3469481" y="2445544"/>
                  <a:pt x="3640931" y="2489597"/>
                  <a:pt x="3907631" y="2543175"/>
                </a:cubicBezTo>
                <a:cubicBezTo>
                  <a:pt x="4174331" y="2596753"/>
                  <a:pt x="4516040" y="2637829"/>
                  <a:pt x="4857750" y="26789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Picture 51" descr="spektrum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98" y="4681835"/>
            <a:ext cx="1080120" cy="2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 rot="16200000">
            <a:off x="751275" y="2415120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Spectral</a:t>
            </a:r>
            <a:r>
              <a:rPr lang="hu-HU" dirty="0" smtClean="0"/>
              <a:t> </a:t>
            </a:r>
            <a:r>
              <a:rPr lang="hu-HU" dirty="0" err="1" smtClean="0"/>
              <a:t>radiance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36196" y="4633434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wavelength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5011129" y="1570708"/>
                <a:ext cx="2912079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29" y="1570708"/>
                <a:ext cx="2912079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zabadkézi sokszög 13"/>
          <p:cNvSpPr/>
          <p:nvPr/>
        </p:nvSpPr>
        <p:spPr>
          <a:xfrm>
            <a:off x="2597436" y="1724386"/>
            <a:ext cx="6871108" cy="2821879"/>
          </a:xfrm>
          <a:custGeom>
            <a:avLst/>
            <a:gdLst>
              <a:gd name="connsiteX0" fmla="*/ 0 w 4857750"/>
              <a:gd name="connsiteY0" fmla="*/ 2898781 h 2988174"/>
              <a:gd name="connsiteX1" fmla="*/ 192881 w 4857750"/>
              <a:gd name="connsiteY1" fmla="*/ 2891638 h 2988174"/>
              <a:gd name="connsiteX2" fmla="*/ 500062 w 4857750"/>
              <a:gd name="connsiteY2" fmla="*/ 1912944 h 2988174"/>
              <a:gd name="connsiteX3" fmla="*/ 671512 w 4857750"/>
              <a:gd name="connsiteY3" fmla="*/ 827094 h 2988174"/>
              <a:gd name="connsiteX4" fmla="*/ 907256 w 4857750"/>
              <a:gd name="connsiteY4" fmla="*/ 112719 h 2988174"/>
              <a:gd name="connsiteX5" fmla="*/ 1085850 w 4857750"/>
              <a:gd name="connsiteY5" fmla="*/ 69856 h 2988174"/>
              <a:gd name="connsiteX6" fmla="*/ 1607343 w 4857750"/>
              <a:gd name="connsiteY6" fmla="*/ 784231 h 2988174"/>
              <a:gd name="connsiteX7" fmla="*/ 1964531 w 4857750"/>
              <a:gd name="connsiteY7" fmla="*/ 1370019 h 2988174"/>
              <a:gd name="connsiteX8" fmla="*/ 2636043 w 4857750"/>
              <a:gd name="connsiteY8" fmla="*/ 2091538 h 2988174"/>
              <a:gd name="connsiteX9" fmla="*/ 3257550 w 4857750"/>
              <a:gd name="connsiteY9" fmla="*/ 2434438 h 2988174"/>
              <a:gd name="connsiteX10" fmla="*/ 3907631 w 4857750"/>
              <a:gd name="connsiteY10" fmla="*/ 2620175 h 2988174"/>
              <a:gd name="connsiteX11" fmla="*/ 4857750 w 4857750"/>
              <a:gd name="connsiteY11" fmla="*/ 2755906 h 2988174"/>
              <a:gd name="connsiteX0" fmla="*/ 0 w 4857750"/>
              <a:gd name="connsiteY0" fmla="*/ 2786143 h 2875536"/>
              <a:gd name="connsiteX1" fmla="*/ 192881 w 4857750"/>
              <a:gd name="connsiteY1" fmla="*/ 2779000 h 2875536"/>
              <a:gd name="connsiteX2" fmla="*/ 500062 w 4857750"/>
              <a:gd name="connsiteY2" fmla="*/ 1800306 h 2875536"/>
              <a:gd name="connsiteX3" fmla="*/ 671512 w 4857750"/>
              <a:gd name="connsiteY3" fmla="*/ 714456 h 2875536"/>
              <a:gd name="connsiteX4" fmla="*/ 907256 w 4857750"/>
              <a:gd name="connsiteY4" fmla="*/ 81 h 2875536"/>
              <a:gd name="connsiteX5" fmla="*/ 1607343 w 4857750"/>
              <a:gd name="connsiteY5" fmla="*/ 671593 h 2875536"/>
              <a:gd name="connsiteX6" fmla="*/ 1964531 w 4857750"/>
              <a:gd name="connsiteY6" fmla="*/ 1257381 h 2875536"/>
              <a:gd name="connsiteX7" fmla="*/ 2636043 w 4857750"/>
              <a:gd name="connsiteY7" fmla="*/ 1978900 h 2875536"/>
              <a:gd name="connsiteX8" fmla="*/ 3257550 w 4857750"/>
              <a:gd name="connsiteY8" fmla="*/ 2321800 h 2875536"/>
              <a:gd name="connsiteX9" fmla="*/ 3907631 w 4857750"/>
              <a:gd name="connsiteY9" fmla="*/ 2507537 h 2875536"/>
              <a:gd name="connsiteX10" fmla="*/ 4857750 w 4857750"/>
              <a:gd name="connsiteY10" fmla="*/ 2643268 h 2875536"/>
              <a:gd name="connsiteX0" fmla="*/ 0 w 4857750"/>
              <a:gd name="connsiteY0" fmla="*/ 2821855 h 2911248"/>
              <a:gd name="connsiteX1" fmla="*/ 192881 w 4857750"/>
              <a:gd name="connsiteY1" fmla="*/ 2814712 h 2911248"/>
              <a:gd name="connsiteX2" fmla="*/ 500062 w 4857750"/>
              <a:gd name="connsiteY2" fmla="*/ 1836018 h 2911248"/>
              <a:gd name="connsiteX3" fmla="*/ 671512 w 4857750"/>
              <a:gd name="connsiteY3" fmla="*/ 750168 h 2911248"/>
              <a:gd name="connsiteX4" fmla="*/ 1035844 w 4857750"/>
              <a:gd name="connsiteY4" fmla="*/ 75 h 2911248"/>
              <a:gd name="connsiteX5" fmla="*/ 1607343 w 4857750"/>
              <a:gd name="connsiteY5" fmla="*/ 707305 h 2911248"/>
              <a:gd name="connsiteX6" fmla="*/ 1964531 w 4857750"/>
              <a:gd name="connsiteY6" fmla="*/ 1293093 h 2911248"/>
              <a:gd name="connsiteX7" fmla="*/ 2636043 w 4857750"/>
              <a:gd name="connsiteY7" fmla="*/ 2014612 h 2911248"/>
              <a:gd name="connsiteX8" fmla="*/ 3257550 w 4857750"/>
              <a:gd name="connsiteY8" fmla="*/ 2357512 h 2911248"/>
              <a:gd name="connsiteX9" fmla="*/ 3907631 w 4857750"/>
              <a:gd name="connsiteY9" fmla="*/ 2543249 h 2911248"/>
              <a:gd name="connsiteX10" fmla="*/ 4857750 w 4857750"/>
              <a:gd name="connsiteY10" fmla="*/ 2678980 h 2911248"/>
              <a:gd name="connsiteX0" fmla="*/ 0 w 4857750"/>
              <a:gd name="connsiteY0" fmla="*/ 2821781 h 2911174"/>
              <a:gd name="connsiteX1" fmla="*/ 192881 w 4857750"/>
              <a:gd name="connsiteY1" fmla="*/ 2814638 h 2911174"/>
              <a:gd name="connsiteX2" fmla="*/ 500062 w 4857750"/>
              <a:gd name="connsiteY2" fmla="*/ 1835944 h 2911174"/>
              <a:gd name="connsiteX3" fmla="*/ 671512 w 4857750"/>
              <a:gd name="connsiteY3" fmla="*/ 750094 h 2911174"/>
              <a:gd name="connsiteX4" fmla="*/ 1035844 w 4857750"/>
              <a:gd name="connsiteY4" fmla="*/ 1 h 2911174"/>
              <a:gd name="connsiteX5" fmla="*/ 1607343 w 4857750"/>
              <a:gd name="connsiteY5" fmla="*/ 707231 h 2911174"/>
              <a:gd name="connsiteX6" fmla="*/ 1964531 w 4857750"/>
              <a:gd name="connsiteY6" fmla="*/ 1293019 h 2911174"/>
              <a:gd name="connsiteX7" fmla="*/ 2636043 w 4857750"/>
              <a:gd name="connsiteY7" fmla="*/ 2014538 h 2911174"/>
              <a:gd name="connsiteX8" fmla="*/ 3257550 w 4857750"/>
              <a:gd name="connsiteY8" fmla="*/ 2357438 h 2911174"/>
              <a:gd name="connsiteX9" fmla="*/ 3907631 w 4857750"/>
              <a:gd name="connsiteY9" fmla="*/ 2543175 h 2911174"/>
              <a:gd name="connsiteX10" fmla="*/ 4857750 w 4857750"/>
              <a:gd name="connsiteY10" fmla="*/ 2678906 h 2911174"/>
              <a:gd name="connsiteX0" fmla="*/ 0 w 4857750"/>
              <a:gd name="connsiteY0" fmla="*/ 2821781 h 2911174"/>
              <a:gd name="connsiteX1" fmla="*/ 192881 w 4857750"/>
              <a:gd name="connsiteY1" fmla="*/ 2814638 h 2911174"/>
              <a:gd name="connsiteX2" fmla="*/ 500062 w 4857750"/>
              <a:gd name="connsiteY2" fmla="*/ 1835944 h 2911174"/>
              <a:gd name="connsiteX3" fmla="*/ 671512 w 4857750"/>
              <a:gd name="connsiteY3" fmla="*/ 750094 h 2911174"/>
              <a:gd name="connsiteX4" fmla="*/ 1035844 w 4857750"/>
              <a:gd name="connsiteY4" fmla="*/ 1 h 2911174"/>
              <a:gd name="connsiteX5" fmla="*/ 1607343 w 4857750"/>
              <a:gd name="connsiteY5" fmla="*/ 707231 h 2911174"/>
              <a:gd name="connsiteX6" fmla="*/ 1964531 w 4857750"/>
              <a:gd name="connsiteY6" fmla="*/ 1293019 h 2911174"/>
              <a:gd name="connsiteX7" fmla="*/ 2636043 w 4857750"/>
              <a:gd name="connsiteY7" fmla="*/ 2014538 h 2911174"/>
              <a:gd name="connsiteX8" fmla="*/ 3257550 w 4857750"/>
              <a:gd name="connsiteY8" fmla="*/ 2357438 h 2911174"/>
              <a:gd name="connsiteX9" fmla="*/ 3907631 w 4857750"/>
              <a:gd name="connsiteY9" fmla="*/ 2543175 h 2911174"/>
              <a:gd name="connsiteX10" fmla="*/ 4857750 w 4857750"/>
              <a:gd name="connsiteY10" fmla="*/ 2678906 h 2911174"/>
              <a:gd name="connsiteX0" fmla="*/ 0 w 4857750"/>
              <a:gd name="connsiteY0" fmla="*/ 2821781 h 2859915"/>
              <a:gd name="connsiteX1" fmla="*/ 257174 w 4857750"/>
              <a:gd name="connsiteY1" fmla="*/ 2693194 h 2859915"/>
              <a:gd name="connsiteX2" fmla="*/ 500062 w 4857750"/>
              <a:gd name="connsiteY2" fmla="*/ 1835944 h 2859915"/>
              <a:gd name="connsiteX3" fmla="*/ 671512 w 4857750"/>
              <a:gd name="connsiteY3" fmla="*/ 750094 h 2859915"/>
              <a:gd name="connsiteX4" fmla="*/ 1035844 w 4857750"/>
              <a:gd name="connsiteY4" fmla="*/ 1 h 2859915"/>
              <a:gd name="connsiteX5" fmla="*/ 1607343 w 4857750"/>
              <a:gd name="connsiteY5" fmla="*/ 707231 h 2859915"/>
              <a:gd name="connsiteX6" fmla="*/ 1964531 w 4857750"/>
              <a:gd name="connsiteY6" fmla="*/ 1293019 h 2859915"/>
              <a:gd name="connsiteX7" fmla="*/ 2636043 w 4857750"/>
              <a:gd name="connsiteY7" fmla="*/ 2014538 h 2859915"/>
              <a:gd name="connsiteX8" fmla="*/ 3257550 w 4857750"/>
              <a:gd name="connsiteY8" fmla="*/ 2357438 h 2859915"/>
              <a:gd name="connsiteX9" fmla="*/ 3907631 w 4857750"/>
              <a:gd name="connsiteY9" fmla="*/ 2543175 h 2859915"/>
              <a:gd name="connsiteX10" fmla="*/ 4857750 w 4857750"/>
              <a:gd name="connsiteY10" fmla="*/ 2678906 h 2859915"/>
              <a:gd name="connsiteX0" fmla="*/ 0 w 4857750"/>
              <a:gd name="connsiteY0" fmla="*/ 2821781 h 2844055"/>
              <a:gd name="connsiteX1" fmla="*/ 257174 w 4857750"/>
              <a:gd name="connsiteY1" fmla="*/ 2693194 h 2844055"/>
              <a:gd name="connsiteX2" fmla="*/ 500062 w 4857750"/>
              <a:gd name="connsiteY2" fmla="*/ 1835944 h 2844055"/>
              <a:gd name="connsiteX3" fmla="*/ 671512 w 4857750"/>
              <a:gd name="connsiteY3" fmla="*/ 750094 h 2844055"/>
              <a:gd name="connsiteX4" fmla="*/ 1035844 w 4857750"/>
              <a:gd name="connsiteY4" fmla="*/ 1 h 2844055"/>
              <a:gd name="connsiteX5" fmla="*/ 1607343 w 4857750"/>
              <a:gd name="connsiteY5" fmla="*/ 707231 h 2844055"/>
              <a:gd name="connsiteX6" fmla="*/ 1964531 w 4857750"/>
              <a:gd name="connsiteY6" fmla="*/ 1293019 h 2844055"/>
              <a:gd name="connsiteX7" fmla="*/ 2636043 w 4857750"/>
              <a:gd name="connsiteY7" fmla="*/ 2014538 h 2844055"/>
              <a:gd name="connsiteX8" fmla="*/ 3257550 w 4857750"/>
              <a:gd name="connsiteY8" fmla="*/ 2357438 h 2844055"/>
              <a:gd name="connsiteX9" fmla="*/ 3907631 w 4857750"/>
              <a:gd name="connsiteY9" fmla="*/ 2543175 h 2844055"/>
              <a:gd name="connsiteX10" fmla="*/ 4857750 w 4857750"/>
              <a:gd name="connsiteY10" fmla="*/ 2678906 h 2844055"/>
              <a:gd name="connsiteX0" fmla="*/ 0 w 4857750"/>
              <a:gd name="connsiteY0" fmla="*/ 2821781 h 2827841"/>
              <a:gd name="connsiteX1" fmla="*/ 328611 w 4857750"/>
              <a:gd name="connsiteY1" fmla="*/ 2507456 h 2827841"/>
              <a:gd name="connsiteX2" fmla="*/ 500062 w 4857750"/>
              <a:gd name="connsiteY2" fmla="*/ 1835944 h 2827841"/>
              <a:gd name="connsiteX3" fmla="*/ 671512 w 4857750"/>
              <a:gd name="connsiteY3" fmla="*/ 750094 h 2827841"/>
              <a:gd name="connsiteX4" fmla="*/ 1035844 w 4857750"/>
              <a:gd name="connsiteY4" fmla="*/ 1 h 2827841"/>
              <a:gd name="connsiteX5" fmla="*/ 1607343 w 4857750"/>
              <a:gd name="connsiteY5" fmla="*/ 707231 h 2827841"/>
              <a:gd name="connsiteX6" fmla="*/ 1964531 w 4857750"/>
              <a:gd name="connsiteY6" fmla="*/ 1293019 h 2827841"/>
              <a:gd name="connsiteX7" fmla="*/ 2636043 w 4857750"/>
              <a:gd name="connsiteY7" fmla="*/ 2014538 h 2827841"/>
              <a:gd name="connsiteX8" fmla="*/ 3257550 w 4857750"/>
              <a:gd name="connsiteY8" fmla="*/ 2357438 h 2827841"/>
              <a:gd name="connsiteX9" fmla="*/ 3907631 w 4857750"/>
              <a:gd name="connsiteY9" fmla="*/ 2543175 h 2827841"/>
              <a:gd name="connsiteX10" fmla="*/ 4857750 w 4857750"/>
              <a:gd name="connsiteY10" fmla="*/ 2678906 h 2827841"/>
              <a:gd name="connsiteX0" fmla="*/ 0 w 4857750"/>
              <a:gd name="connsiteY0" fmla="*/ 2821781 h 2828025"/>
              <a:gd name="connsiteX1" fmla="*/ 328611 w 4857750"/>
              <a:gd name="connsiteY1" fmla="*/ 2507456 h 2828025"/>
              <a:gd name="connsiteX2" fmla="*/ 500062 w 4857750"/>
              <a:gd name="connsiteY2" fmla="*/ 1835944 h 2828025"/>
              <a:gd name="connsiteX3" fmla="*/ 671512 w 4857750"/>
              <a:gd name="connsiteY3" fmla="*/ 750094 h 2828025"/>
              <a:gd name="connsiteX4" fmla="*/ 1035844 w 4857750"/>
              <a:gd name="connsiteY4" fmla="*/ 1 h 2828025"/>
              <a:gd name="connsiteX5" fmla="*/ 1607343 w 4857750"/>
              <a:gd name="connsiteY5" fmla="*/ 707231 h 2828025"/>
              <a:gd name="connsiteX6" fmla="*/ 1964531 w 4857750"/>
              <a:gd name="connsiteY6" fmla="*/ 1293019 h 2828025"/>
              <a:gd name="connsiteX7" fmla="*/ 2636043 w 4857750"/>
              <a:gd name="connsiteY7" fmla="*/ 2014538 h 2828025"/>
              <a:gd name="connsiteX8" fmla="*/ 3257550 w 4857750"/>
              <a:gd name="connsiteY8" fmla="*/ 2357438 h 2828025"/>
              <a:gd name="connsiteX9" fmla="*/ 3907631 w 4857750"/>
              <a:gd name="connsiteY9" fmla="*/ 2543175 h 2828025"/>
              <a:gd name="connsiteX10" fmla="*/ 4857750 w 4857750"/>
              <a:gd name="connsiteY10" fmla="*/ 2678906 h 2828025"/>
              <a:gd name="connsiteX0" fmla="*/ 0 w 4857750"/>
              <a:gd name="connsiteY0" fmla="*/ 2821781 h 2828025"/>
              <a:gd name="connsiteX1" fmla="*/ 328611 w 4857750"/>
              <a:gd name="connsiteY1" fmla="*/ 2507456 h 2828025"/>
              <a:gd name="connsiteX2" fmla="*/ 500062 w 4857750"/>
              <a:gd name="connsiteY2" fmla="*/ 1835944 h 2828025"/>
              <a:gd name="connsiteX3" fmla="*/ 671512 w 4857750"/>
              <a:gd name="connsiteY3" fmla="*/ 750094 h 2828025"/>
              <a:gd name="connsiteX4" fmla="*/ 1035844 w 4857750"/>
              <a:gd name="connsiteY4" fmla="*/ 1 h 2828025"/>
              <a:gd name="connsiteX5" fmla="*/ 1607343 w 4857750"/>
              <a:gd name="connsiteY5" fmla="*/ 707231 h 2828025"/>
              <a:gd name="connsiteX6" fmla="*/ 1964531 w 4857750"/>
              <a:gd name="connsiteY6" fmla="*/ 1293019 h 2828025"/>
              <a:gd name="connsiteX7" fmla="*/ 2636043 w 4857750"/>
              <a:gd name="connsiteY7" fmla="*/ 2014538 h 2828025"/>
              <a:gd name="connsiteX8" fmla="*/ 3257550 w 4857750"/>
              <a:gd name="connsiteY8" fmla="*/ 2357438 h 2828025"/>
              <a:gd name="connsiteX9" fmla="*/ 3907631 w 4857750"/>
              <a:gd name="connsiteY9" fmla="*/ 2543175 h 2828025"/>
              <a:gd name="connsiteX10" fmla="*/ 4857750 w 4857750"/>
              <a:gd name="connsiteY10" fmla="*/ 2678906 h 2828025"/>
              <a:gd name="connsiteX0" fmla="*/ 0 w 4857750"/>
              <a:gd name="connsiteY0" fmla="*/ 2821781 h 2821781"/>
              <a:gd name="connsiteX1" fmla="*/ 500062 w 4857750"/>
              <a:gd name="connsiteY1" fmla="*/ 1835944 h 2821781"/>
              <a:gd name="connsiteX2" fmla="*/ 671512 w 4857750"/>
              <a:gd name="connsiteY2" fmla="*/ 750094 h 2821781"/>
              <a:gd name="connsiteX3" fmla="*/ 1035844 w 4857750"/>
              <a:gd name="connsiteY3" fmla="*/ 1 h 2821781"/>
              <a:gd name="connsiteX4" fmla="*/ 1607343 w 4857750"/>
              <a:gd name="connsiteY4" fmla="*/ 707231 h 2821781"/>
              <a:gd name="connsiteX5" fmla="*/ 1964531 w 4857750"/>
              <a:gd name="connsiteY5" fmla="*/ 1293019 h 2821781"/>
              <a:gd name="connsiteX6" fmla="*/ 2636043 w 4857750"/>
              <a:gd name="connsiteY6" fmla="*/ 2014538 h 2821781"/>
              <a:gd name="connsiteX7" fmla="*/ 3257550 w 4857750"/>
              <a:gd name="connsiteY7" fmla="*/ 2357438 h 2821781"/>
              <a:gd name="connsiteX8" fmla="*/ 3907631 w 4857750"/>
              <a:gd name="connsiteY8" fmla="*/ 2543175 h 2821781"/>
              <a:gd name="connsiteX9" fmla="*/ 4857750 w 4857750"/>
              <a:gd name="connsiteY9" fmla="*/ 2678906 h 2821781"/>
              <a:gd name="connsiteX0" fmla="*/ 0 w 4857750"/>
              <a:gd name="connsiteY0" fmla="*/ 2821781 h 2821872"/>
              <a:gd name="connsiteX1" fmla="*/ 500062 w 4857750"/>
              <a:gd name="connsiteY1" fmla="*/ 1835944 h 2821872"/>
              <a:gd name="connsiteX2" fmla="*/ 671512 w 4857750"/>
              <a:gd name="connsiteY2" fmla="*/ 750094 h 2821872"/>
              <a:gd name="connsiteX3" fmla="*/ 1035844 w 4857750"/>
              <a:gd name="connsiteY3" fmla="*/ 1 h 2821872"/>
              <a:gd name="connsiteX4" fmla="*/ 1607343 w 4857750"/>
              <a:gd name="connsiteY4" fmla="*/ 707231 h 2821872"/>
              <a:gd name="connsiteX5" fmla="*/ 1964531 w 4857750"/>
              <a:gd name="connsiteY5" fmla="*/ 1293019 h 2821872"/>
              <a:gd name="connsiteX6" fmla="*/ 2636043 w 4857750"/>
              <a:gd name="connsiteY6" fmla="*/ 2014538 h 2821872"/>
              <a:gd name="connsiteX7" fmla="*/ 3257550 w 4857750"/>
              <a:gd name="connsiteY7" fmla="*/ 2357438 h 2821872"/>
              <a:gd name="connsiteX8" fmla="*/ 3907631 w 4857750"/>
              <a:gd name="connsiteY8" fmla="*/ 2543175 h 2821872"/>
              <a:gd name="connsiteX9" fmla="*/ 4857750 w 4857750"/>
              <a:gd name="connsiteY9" fmla="*/ 2678906 h 2821872"/>
              <a:gd name="connsiteX0" fmla="*/ 0 w 4857750"/>
              <a:gd name="connsiteY0" fmla="*/ 2821781 h 2821872"/>
              <a:gd name="connsiteX1" fmla="*/ 500062 w 4857750"/>
              <a:gd name="connsiteY1" fmla="*/ 1835944 h 2821872"/>
              <a:gd name="connsiteX2" fmla="*/ 671512 w 4857750"/>
              <a:gd name="connsiteY2" fmla="*/ 750094 h 2821872"/>
              <a:gd name="connsiteX3" fmla="*/ 1035844 w 4857750"/>
              <a:gd name="connsiteY3" fmla="*/ 1 h 2821872"/>
              <a:gd name="connsiteX4" fmla="*/ 1607343 w 4857750"/>
              <a:gd name="connsiteY4" fmla="*/ 707231 h 2821872"/>
              <a:gd name="connsiteX5" fmla="*/ 1964531 w 4857750"/>
              <a:gd name="connsiteY5" fmla="*/ 1293019 h 2821872"/>
              <a:gd name="connsiteX6" fmla="*/ 2636043 w 4857750"/>
              <a:gd name="connsiteY6" fmla="*/ 2014538 h 2821872"/>
              <a:gd name="connsiteX7" fmla="*/ 3257550 w 4857750"/>
              <a:gd name="connsiteY7" fmla="*/ 2357438 h 2821872"/>
              <a:gd name="connsiteX8" fmla="*/ 3907631 w 4857750"/>
              <a:gd name="connsiteY8" fmla="*/ 2543175 h 2821872"/>
              <a:gd name="connsiteX9" fmla="*/ 4857750 w 4857750"/>
              <a:gd name="connsiteY9" fmla="*/ 2678906 h 2821872"/>
              <a:gd name="connsiteX0" fmla="*/ 0 w 4857750"/>
              <a:gd name="connsiteY0" fmla="*/ 2821781 h 2821879"/>
              <a:gd name="connsiteX1" fmla="*/ 500062 w 4857750"/>
              <a:gd name="connsiteY1" fmla="*/ 1835944 h 2821879"/>
              <a:gd name="connsiteX2" fmla="*/ 671512 w 4857750"/>
              <a:gd name="connsiteY2" fmla="*/ 750094 h 2821879"/>
              <a:gd name="connsiteX3" fmla="*/ 1035844 w 4857750"/>
              <a:gd name="connsiteY3" fmla="*/ 1 h 2821879"/>
              <a:gd name="connsiteX4" fmla="*/ 1607343 w 4857750"/>
              <a:gd name="connsiteY4" fmla="*/ 707231 h 2821879"/>
              <a:gd name="connsiteX5" fmla="*/ 1964531 w 4857750"/>
              <a:gd name="connsiteY5" fmla="*/ 1293019 h 2821879"/>
              <a:gd name="connsiteX6" fmla="*/ 2636043 w 4857750"/>
              <a:gd name="connsiteY6" fmla="*/ 2014538 h 2821879"/>
              <a:gd name="connsiteX7" fmla="*/ 3257550 w 4857750"/>
              <a:gd name="connsiteY7" fmla="*/ 2357438 h 2821879"/>
              <a:gd name="connsiteX8" fmla="*/ 3907631 w 4857750"/>
              <a:gd name="connsiteY8" fmla="*/ 2543175 h 2821879"/>
              <a:gd name="connsiteX9" fmla="*/ 4857750 w 4857750"/>
              <a:gd name="connsiteY9" fmla="*/ 2678906 h 28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7750" h="2821879">
                <a:moveTo>
                  <a:pt x="0" y="2821781"/>
                </a:moveTo>
                <a:cubicBezTo>
                  <a:pt x="375642" y="2830710"/>
                  <a:pt x="416718" y="2231231"/>
                  <a:pt x="500062" y="1835944"/>
                </a:cubicBezTo>
                <a:cubicBezTo>
                  <a:pt x="583406" y="1440657"/>
                  <a:pt x="617934" y="1084659"/>
                  <a:pt x="671512" y="750094"/>
                </a:cubicBezTo>
                <a:cubicBezTo>
                  <a:pt x="725090" y="415529"/>
                  <a:pt x="808435" y="2"/>
                  <a:pt x="1035844" y="1"/>
                </a:cubicBezTo>
                <a:cubicBezTo>
                  <a:pt x="1263253" y="0"/>
                  <a:pt x="1452562" y="491728"/>
                  <a:pt x="1607343" y="707231"/>
                </a:cubicBezTo>
                <a:cubicBezTo>
                  <a:pt x="1762124" y="922734"/>
                  <a:pt x="1793081" y="1075135"/>
                  <a:pt x="1964531" y="1293019"/>
                </a:cubicBezTo>
                <a:cubicBezTo>
                  <a:pt x="2135981" y="1510903"/>
                  <a:pt x="2420540" y="1837135"/>
                  <a:pt x="2636043" y="2014538"/>
                </a:cubicBezTo>
                <a:cubicBezTo>
                  <a:pt x="2851546" y="2191941"/>
                  <a:pt x="3045619" y="2269332"/>
                  <a:pt x="3257550" y="2357438"/>
                </a:cubicBezTo>
                <a:cubicBezTo>
                  <a:pt x="3469481" y="2445544"/>
                  <a:pt x="3640931" y="2489597"/>
                  <a:pt x="3907631" y="2543175"/>
                </a:cubicBezTo>
                <a:cubicBezTo>
                  <a:pt x="4174331" y="2596753"/>
                  <a:pt x="4516040" y="2637829"/>
                  <a:pt x="4857750" y="26789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3131840" y="2211710"/>
            <a:ext cx="4680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7617211" y="4305546"/>
                <a:ext cx="5710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11" y="4305546"/>
                <a:ext cx="571054" cy="461665"/>
              </a:xfrm>
              <a:prstGeom prst="rect">
                <a:avLst/>
              </a:prstGeom>
              <a:blipFill>
                <a:blip r:embed="rId4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2625261" y="1943438"/>
                <a:ext cx="5710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261" y="1943438"/>
                <a:ext cx="571054" cy="461665"/>
              </a:xfrm>
              <a:prstGeom prst="rect">
                <a:avLst/>
              </a:prstGeom>
              <a:blipFill>
                <a:blip r:embed="rId5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3779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zis 19"/>
          <p:cNvSpPr/>
          <p:nvPr/>
        </p:nvSpPr>
        <p:spPr>
          <a:xfrm>
            <a:off x="5148064" y="1063229"/>
            <a:ext cx="3394777" cy="326918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665338" y="2700436"/>
            <a:ext cx="836856" cy="971696"/>
            <a:chOff x="144" y="2184"/>
            <a:chExt cx="852" cy="984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V="1">
              <a:off x="144" y="240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144" y="2688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624" y="2448"/>
              <a:ext cx="192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itchFamily="18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720" y="2544"/>
              <a:ext cx="96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762" y="220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96 w 144"/>
                <a:gd name="T3" fmla="*/ 144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740" y="2248"/>
              <a:ext cx="256" cy="156"/>
            </a:xfrm>
            <a:custGeom>
              <a:avLst/>
              <a:gdLst>
                <a:gd name="T0" fmla="*/ 0 w 192"/>
                <a:gd name="T1" fmla="*/ 156 h 156"/>
                <a:gd name="T2" fmla="*/ 741 w 192"/>
                <a:gd name="T3" fmla="*/ 120 h 156"/>
                <a:gd name="T4" fmla="*/ 1079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20" y="2928"/>
              <a:ext cx="252" cy="144"/>
            </a:xfrm>
            <a:custGeom>
              <a:avLst/>
              <a:gdLst>
                <a:gd name="T0" fmla="*/ 0 w 252"/>
                <a:gd name="T1" fmla="*/ 0 h 144"/>
                <a:gd name="T2" fmla="*/ 144 w 252"/>
                <a:gd name="T3" fmla="*/ 48 h 144"/>
                <a:gd name="T4" fmla="*/ 252 w 252"/>
                <a:gd name="T5" fmla="*/ 144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720" y="2928"/>
              <a:ext cx="144" cy="240"/>
            </a:xfrm>
            <a:custGeom>
              <a:avLst/>
              <a:gdLst>
                <a:gd name="T0" fmla="*/ 0 w 144"/>
                <a:gd name="T1" fmla="*/ 0 h 240"/>
                <a:gd name="T2" fmla="*/ 120 w 144"/>
                <a:gd name="T3" fmla="*/ 144 h 240"/>
                <a:gd name="T4" fmla="*/ 144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720" y="2928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48 w 48"/>
                <a:gd name="T3" fmla="*/ 144 h 240"/>
                <a:gd name="T4" fmla="*/ 0 w 48"/>
                <a:gd name="T5" fmla="*/ 240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780" y="2184"/>
              <a:ext cx="52" cy="216"/>
            </a:xfrm>
            <a:custGeom>
              <a:avLst/>
              <a:gdLst>
                <a:gd name="T0" fmla="*/ 0 w 52"/>
                <a:gd name="T1" fmla="*/ 216 h 216"/>
                <a:gd name="T2" fmla="*/ 48 w 52"/>
                <a:gd name="T3" fmla="*/ 96 h 216"/>
                <a:gd name="T4" fmla="*/ 24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cxnSp>
        <p:nvCxnSpPr>
          <p:cNvPr id="15" name="Egyenes összekötő 14"/>
          <p:cNvCxnSpPr/>
          <p:nvPr/>
        </p:nvCxnSpPr>
        <p:spPr>
          <a:xfrm>
            <a:off x="3923559" y="2612041"/>
            <a:ext cx="5937" cy="771695"/>
          </a:xfrm>
          <a:prstGeom prst="line">
            <a:avLst/>
          </a:prstGeom>
          <a:ln w="57150">
            <a:solidFill>
              <a:srgbClr val="01A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2333326" y="1154608"/>
            <a:ext cx="5518640" cy="2059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2344992" y="3214532"/>
            <a:ext cx="5580240" cy="586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églalap 23"/>
              <p:cNvSpPr/>
              <p:nvPr/>
            </p:nvSpPr>
            <p:spPr>
              <a:xfrm>
                <a:off x="2790647" y="2846509"/>
                <a:ext cx="6113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4" name="Téglalap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647" y="2846509"/>
                <a:ext cx="61130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gyenes összekötő 48"/>
          <p:cNvCxnSpPr/>
          <p:nvPr/>
        </p:nvCxnSpPr>
        <p:spPr>
          <a:xfrm>
            <a:off x="5051566" y="2205368"/>
            <a:ext cx="215594" cy="1321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églalap 51"/>
              <p:cNvSpPr/>
              <p:nvPr/>
            </p:nvSpPr>
            <p:spPr>
              <a:xfrm>
                <a:off x="4702348" y="1690334"/>
                <a:ext cx="5207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2" name="Téglalap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348" y="1690334"/>
                <a:ext cx="52073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Egyenes összekötő nyíllal 59"/>
          <p:cNvCxnSpPr/>
          <p:nvPr/>
        </p:nvCxnSpPr>
        <p:spPr>
          <a:xfrm>
            <a:off x="2372540" y="3687039"/>
            <a:ext cx="2938557" cy="350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églalap 61"/>
              <p:cNvSpPr/>
              <p:nvPr/>
            </p:nvSpPr>
            <p:spPr>
              <a:xfrm>
                <a:off x="3511437" y="3376352"/>
                <a:ext cx="4847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2" name="Téglalap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37" y="3376352"/>
                <a:ext cx="4847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Egyenes összekötő nyíllal 62"/>
          <p:cNvCxnSpPr/>
          <p:nvPr/>
        </p:nvCxnSpPr>
        <p:spPr>
          <a:xfrm flipH="1">
            <a:off x="2333326" y="2871763"/>
            <a:ext cx="2806804" cy="89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flipH="1">
            <a:off x="2374745" y="2878861"/>
            <a:ext cx="2781101" cy="507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églalap 68"/>
              <p:cNvSpPr/>
              <p:nvPr/>
            </p:nvSpPr>
            <p:spPr>
              <a:xfrm>
                <a:off x="4351407" y="2634237"/>
                <a:ext cx="6113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9" name="Téglalap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07" y="2634237"/>
                <a:ext cx="611306" cy="523220"/>
              </a:xfrm>
              <a:prstGeom prst="rect">
                <a:avLst/>
              </a:prstGeom>
              <a:blipFill>
                <a:blip r:embed="rId5"/>
                <a:stretch>
                  <a:fillRect l="-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zövegdoboz 1"/>
          <p:cNvSpPr txBox="1"/>
          <p:nvPr/>
        </p:nvSpPr>
        <p:spPr>
          <a:xfrm>
            <a:off x="3353744" y="1440028"/>
            <a:ext cx="86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pixel</a:t>
            </a:r>
            <a:endParaRPr lang="en-US" sz="2800" dirty="0">
              <a:latin typeface="+mn-lt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955081" y="1667559"/>
            <a:ext cx="312851" cy="1071223"/>
          </a:xfrm>
          <a:custGeom>
            <a:avLst/>
            <a:gdLst>
              <a:gd name="connsiteX0" fmla="*/ 147234 w 398091"/>
              <a:gd name="connsiteY0" fmla="*/ 0 h 1472339"/>
              <a:gd name="connsiteX1" fmla="*/ 395207 w 398091"/>
              <a:gd name="connsiteY1" fmla="*/ 457200 h 1472339"/>
              <a:gd name="connsiteX2" fmla="*/ 0 w 398091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091" h="1472339">
                <a:moveTo>
                  <a:pt x="147234" y="0"/>
                </a:moveTo>
                <a:cubicBezTo>
                  <a:pt x="283490" y="105905"/>
                  <a:pt x="419746" y="211810"/>
                  <a:pt x="395207" y="457200"/>
                </a:cubicBezTo>
                <a:cubicBezTo>
                  <a:pt x="370668" y="702590"/>
                  <a:pt x="185334" y="1087464"/>
                  <a:pt x="0" y="1472339"/>
                </a:cubicBez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Szövegdoboz 31"/>
          <p:cNvSpPr txBox="1"/>
          <p:nvPr/>
        </p:nvSpPr>
        <p:spPr>
          <a:xfrm>
            <a:off x="6240225" y="2459850"/>
            <a:ext cx="1210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+mn-lt"/>
              </a:rPr>
              <a:t>Galaxis</a:t>
            </a:r>
            <a:endParaRPr lang="en-US" sz="2800" dirty="0">
              <a:latin typeface="+mn-lt"/>
            </a:endParaRPr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Nagy </a:t>
            </a:r>
            <a:r>
              <a:rPr lang="en-US" dirty="0" err="1" smtClean="0">
                <a:solidFill>
                  <a:srgbClr val="FF0000"/>
                </a:solidFill>
              </a:rPr>
              <a:t>vagy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hu-HU" dirty="0" err="1" smtClean="0">
                <a:solidFill>
                  <a:srgbClr val="FF0000"/>
                </a:solidFill>
              </a:rPr>
              <a:t>özeli</a:t>
            </a:r>
            <a:r>
              <a:rPr lang="hu-HU" dirty="0" smtClean="0">
                <a:solidFill>
                  <a:srgbClr val="FF0000"/>
                </a:solidFill>
              </a:rPr>
              <a:t> galaxis tágulás nélkül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3117919" y="4323462"/>
                <a:ext cx="1271758" cy="4901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19" y="4323462"/>
                <a:ext cx="1271758" cy="490199"/>
              </a:xfrm>
              <a:prstGeom prst="rect">
                <a:avLst/>
              </a:prstGeom>
              <a:blipFill rotWithShape="1">
                <a:blip r:embed="rId6"/>
                <a:stretch>
                  <a:fillRect b="-36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églalap 17"/>
              <p:cNvSpPr/>
              <p:nvPr/>
            </p:nvSpPr>
            <p:spPr>
              <a:xfrm>
                <a:off x="5206331" y="2554383"/>
                <a:ext cx="6120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églalap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331" y="2554383"/>
                <a:ext cx="6120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églalap 21"/>
              <p:cNvSpPr/>
              <p:nvPr/>
            </p:nvSpPr>
            <p:spPr>
              <a:xfrm>
                <a:off x="3359399" y="2158755"/>
                <a:ext cx="648383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églalap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99" y="2158755"/>
                <a:ext cx="648383" cy="5564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lipszis 15"/>
          <p:cNvSpPr/>
          <p:nvPr/>
        </p:nvSpPr>
        <p:spPr>
          <a:xfrm>
            <a:off x="2278247" y="-1784734"/>
            <a:ext cx="9566561" cy="8856984"/>
          </a:xfrm>
          <a:prstGeom prst="ellipse">
            <a:avLst/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8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9" grpId="0"/>
      <p:bldP spid="36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665338" y="2700436"/>
            <a:ext cx="836856" cy="971696"/>
            <a:chOff x="144" y="2184"/>
            <a:chExt cx="852" cy="984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V="1">
              <a:off x="144" y="240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144" y="2688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624" y="2448"/>
              <a:ext cx="192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itchFamily="18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720" y="2544"/>
              <a:ext cx="96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762" y="220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96 w 144"/>
                <a:gd name="T3" fmla="*/ 144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740" y="2248"/>
              <a:ext cx="256" cy="156"/>
            </a:xfrm>
            <a:custGeom>
              <a:avLst/>
              <a:gdLst>
                <a:gd name="T0" fmla="*/ 0 w 192"/>
                <a:gd name="T1" fmla="*/ 156 h 156"/>
                <a:gd name="T2" fmla="*/ 741 w 192"/>
                <a:gd name="T3" fmla="*/ 120 h 156"/>
                <a:gd name="T4" fmla="*/ 1079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20" y="2928"/>
              <a:ext cx="252" cy="144"/>
            </a:xfrm>
            <a:custGeom>
              <a:avLst/>
              <a:gdLst>
                <a:gd name="T0" fmla="*/ 0 w 252"/>
                <a:gd name="T1" fmla="*/ 0 h 144"/>
                <a:gd name="T2" fmla="*/ 144 w 252"/>
                <a:gd name="T3" fmla="*/ 48 h 144"/>
                <a:gd name="T4" fmla="*/ 252 w 252"/>
                <a:gd name="T5" fmla="*/ 144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720" y="2928"/>
              <a:ext cx="144" cy="240"/>
            </a:xfrm>
            <a:custGeom>
              <a:avLst/>
              <a:gdLst>
                <a:gd name="T0" fmla="*/ 0 w 144"/>
                <a:gd name="T1" fmla="*/ 0 h 240"/>
                <a:gd name="T2" fmla="*/ 120 w 144"/>
                <a:gd name="T3" fmla="*/ 144 h 240"/>
                <a:gd name="T4" fmla="*/ 144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720" y="2928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48 w 48"/>
                <a:gd name="T3" fmla="*/ 144 h 240"/>
                <a:gd name="T4" fmla="*/ 0 w 48"/>
                <a:gd name="T5" fmla="*/ 240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780" y="2184"/>
              <a:ext cx="52" cy="216"/>
            </a:xfrm>
            <a:custGeom>
              <a:avLst/>
              <a:gdLst>
                <a:gd name="T0" fmla="*/ 0 w 52"/>
                <a:gd name="T1" fmla="*/ 216 h 216"/>
                <a:gd name="T2" fmla="*/ 48 w 52"/>
                <a:gd name="T3" fmla="*/ 96 h 216"/>
                <a:gd name="T4" fmla="*/ 24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/>
              <p:cNvSpPr/>
              <p:nvPr/>
            </p:nvSpPr>
            <p:spPr>
              <a:xfrm>
                <a:off x="4702348" y="1690334"/>
                <a:ext cx="5207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348" y="1690334"/>
                <a:ext cx="52073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ím 1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Nagy </a:t>
            </a:r>
            <a:r>
              <a:rPr lang="en-US" dirty="0" err="1" smtClean="0">
                <a:solidFill>
                  <a:srgbClr val="FF0000"/>
                </a:solidFill>
              </a:rPr>
              <a:t>vagy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hu-HU" dirty="0" err="1" smtClean="0">
                <a:solidFill>
                  <a:srgbClr val="FF0000"/>
                </a:solidFill>
              </a:rPr>
              <a:t>özeli</a:t>
            </a:r>
            <a:r>
              <a:rPr lang="hu-HU" dirty="0" smtClean="0">
                <a:solidFill>
                  <a:srgbClr val="FF0000"/>
                </a:solidFill>
              </a:rPr>
              <a:t> galaxis tágulással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2151790" y="4101877"/>
                <a:ext cx="3261342" cy="8492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90" y="4101877"/>
                <a:ext cx="3261342" cy="8492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lipszis 35"/>
          <p:cNvSpPr/>
          <p:nvPr/>
        </p:nvSpPr>
        <p:spPr>
          <a:xfrm>
            <a:off x="5148064" y="1063229"/>
            <a:ext cx="3394777" cy="326918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cxnSp>
        <p:nvCxnSpPr>
          <p:cNvPr id="37" name="Egyenes összekötő 36"/>
          <p:cNvCxnSpPr/>
          <p:nvPr/>
        </p:nvCxnSpPr>
        <p:spPr>
          <a:xfrm>
            <a:off x="5051566" y="2205368"/>
            <a:ext cx="215594" cy="1321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H="1">
            <a:off x="2333326" y="2871763"/>
            <a:ext cx="2806804" cy="89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H="1">
            <a:off x="2374745" y="2869219"/>
            <a:ext cx="2781101" cy="507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églalap 39"/>
              <p:cNvSpPr/>
              <p:nvPr/>
            </p:nvSpPr>
            <p:spPr>
              <a:xfrm>
                <a:off x="4351407" y="2634237"/>
                <a:ext cx="6113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0" name="Téglalap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07" y="2634237"/>
                <a:ext cx="61130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zövegdoboz 40"/>
          <p:cNvSpPr txBox="1"/>
          <p:nvPr/>
        </p:nvSpPr>
        <p:spPr>
          <a:xfrm>
            <a:off x="6240224" y="2459850"/>
            <a:ext cx="1210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+mn-lt"/>
              </a:rPr>
              <a:t>Galaxis</a:t>
            </a:r>
            <a:endParaRPr 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églalap 41"/>
              <p:cNvSpPr/>
              <p:nvPr/>
            </p:nvSpPr>
            <p:spPr>
              <a:xfrm>
                <a:off x="5206331" y="2554383"/>
                <a:ext cx="6120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2" name="Téglalap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331" y="2554383"/>
                <a:ext cx="6120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zabadkézi sokszög 44"/>
          <p:cNvSpPr/>
          <p:nvPr/>
        </p:nvSpPr>
        <p:spPr>
          <a:xfrm>
            <a:off x="2427890" y="2333296"/>
            <a:ext cx="2722179" cy="556657"/>
          </a:xfrm>
          <a:custGeom>
            <a:avLst/>
            <a:gdLst>
              <a:gd name="connsiteX0" fmla="*/ 2722179 w 2722179"/>
              <a:gd name="connsiteY0" fmla="*/ 546537 h 564016"/>
              <a:gd name="connsiteX1" fmla="*/ 1944413 w 2722179"/>
              <a:gd name="connsiteY1" fmla="*/ 546537 h 564016"/>
              <a:gd name="connsiteX2" fmla="*/ 1166648 w 2722179"/>
              <a:gd name="connsiteY2" fmla="*/ 515006 h 564016"/>
              <a:gd name="connsiteX3" fmla="*/ 0 w 2722179"/>
              <a:gd name="connsiteY3" fmla="*/ 0 h 564016"/>
              <a:gd name="connsiteX0" fmla="*/ 2722179 w 2722179"/>
              <a:gd name="connsiteY0" fmla="*/ 546537 h 557267"/>
              <a:gd name="connsiteX1" fmla="*/ 1944413 w 2722179"/>
              <a:gd name="connsiteY1" fmla="*/ 546537 h 557267"/>
              <a:gd name="connsiteX2" fmla="*/ 1114097 w 2722179"/>
              <a:gd name="connsiteY2" fmla="*/ 409903 h 557267"/>
              <a:gd name="connsiteX3" fmla="*/ 0 w 2722179"/>
              <a:gd name="connsiteY3" fmla="*/ 0 h 557267"/>
              <a:gd name="connsiteX0" fmla="*/ 2722179 w 2722179"/>
              <a:gd name="connsiteY0" fmla="*/ 546537 h 551756"/>
              <a:gd name="connsiteX1" fmla="*/ 1986455 w 2722179"/>
              <a:gd name="connsiteY1" fmla="*/ 525518 h 551756"/>
              <a:gd name="connsiteX2" fmla="*/ 1944413 w 2722179"/>
              <a:gd name="connsiteY2" fmla="*/ 546537 h 551756"/>
              <a:gd name="connsiteX3" fmla="*/ 1114097 w 2722179"/>
              <a:gd name="connsiteY3" fmla="*/ 409903 h 551756"/>
              <a:gd name="connsiteX4" fmla="*/ 0 w 2722179"/>
              <a:gd name="connsiteY4" fmla="*/ 0 h 551756"/>
              <a:gd name="connsiteX0" fmla="*/ 2722179 w 2722179"/>
              <a:gd name="connsiteY0" fmla="*/ 546537 h 556657"/>
              <a:gd name="connsiteX1" fmla="*/ 1944413 w 2722179"/>
              <a:gd name="connsiteY1" fmla="*/ 546537 h 556657"/>
              <a:gd name="connsiteX2" fmla="*/ 1114097 w 2722179"/>
              <a:gd name="connsiteY2" fmla="*/ 409903 h 556657"/>
              <a:gd name="connsiteX3" fmla="*/ 0 w 2722179"/>
              <a:gd name="connsiteY3" fmla="*/ 0 h 5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179" h="556657">
                <a:moveTo>
                  <a:pt x="2722179" y="546537"/>
                </a:moveTo>
                <a:cubicBezTo>
                  <a:pt x="2560145" y="546537"/>
                  <a:pt x="2212427" y="569309"/>
                  <a:pt x="1944413" y="546537"/>
                </a:cubicBezTo>
                <a:cubicBezTo>
                  <a:pt x="1799020" y="527268"/>
                  <a:pt x="1438166" y="500992"/>
                  <a:pt x="1114097" y="409903"/>
                </a:cubicBezTo>
                <a:cubicBezTo>
                  <a:pt x="790028" y="318814"/>
                  <a:pt x="421289" y="211958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zabadkézi sokszög 45"/>
          <p:cNvSpPr/>
          <p:nvPr/>
        </p:nvSpPr>
        <p:spPr>
          <a:xfrm>
            <a:off x="2375338" y="2879834"/>
            <a:ext cx="2774731" cy="924911"/>
          </a:xfrm>
          <a:custGeom>
            <a:avLst/>
            <a:gdLst>
              <a:gd name="connsiteX0" fmla="*/ 2774731 w 2774731"/>
              <a:gd name="connsiteY0" fmla="*/ 0 h 924911"/>
              <a:gd name="connsiteX1" fmla="*/ 2238703 w 2774731"/>
              <a:gd name="connsiteY1" fmla="*/ 115614 h 924911"/>
              <a:gd name="connsiteX2" fmla="*/ 1450428 w 2774731"/>
              <a:gd name="connsiteY2" fmla="*/ 346842 h 924911"/>
              <a:gd name="connsiteX3" fmla="*/ 704193 w 2774731"/>
              <a:gd name="connsiteY3" fmla="*/ 588580 h 924911"/>
              <a:gd name="connsiteX4" fmla="*/ 0 w 2774731"/>
              <a:gd name="connsiteY4" fmla="*/ 924911 h 92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731" h="924911">
                <a:moveTo>
                  <a:pt x="2774731" y="0"/>
                </a:moveTo>
                <a:cubicBezTo>
                  <a:pt x="2617075" y="28903"/>
                  <a:pt x="2459420" y="57807"/>
                  <a:pt x="2238703" y="115614"/>
                </a:cubicBezTo>
                <a:cubicBezTo>
                  <a:pt x="2017986" y="173421"/>
                  <a:pt x="1706180" y="268014"/>
                  <a:pt x="1450428" y="346842"/>
                </a:cubicBezTo>
                <a:cubicBezTo>
                  <a:pt x="1194676" y="425670"/>
                  <a:pt x="945931" y="492235"/>
                  <a:pt x="704193" y="588580"/>
                </a:cubicBezTo>
                <a:cubicBezTo>
                  <a:pt x="462455" y="684925"/>
                  <a:pt x="231227" y="804918"/>
                  <a:pt x="0" y="924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18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6494729" y="1682349"/>
            <a:ext cx="904481" cy="83022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43907" y="2262174"/>
            <a:ext cx="861663" cy="993438"/>
            <a:chOff x="144" y="2184"/>
            <a:chExt cx="852" cy="984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144" y="240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144" y="2688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624" y="2448"/>
              <a:ext cx="192" cy="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itchFamily="18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720" y="2544"/>
              <a:ext cx="96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itchFamily="18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762" y="220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96 w 144"/>
                <a:gd name="T3" fmla="*/ 144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740" y="2248"/>
              <a:ext cx="256" cy="156"/>
            </a:xfrm>
            <a:custGeom>
              <a:avLst/>
              <a:gdLst>
                <a:gd name="T0" fmla="*/ 0 w 192"/>
                <a:gd name="T1" fmla="*/ 156 h 156"/>
                <a:gd name="T2" fmla="*/ 741 w 192"/>
                <a:gd name="T3" fmla="*/ 120 h 156"/>
                <a:gd name="T4" fmla="*/ 1079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720" y="2928"/>
              <a:ext cx="252" cy="144"/>
            </a:xfrm>
            <a:custGeom>
              <a:avLst/>
              <a:gdLst>
                <a:gd name="T0" fmla="*/ 0 w 252"/>
                <a:gd name="T1" fmla="*/ 0 h 144"/>
                <a:gd name="T2" fmla="*/ 144 w 252"/>
                <a:gd name="T3" fmla="*/ 48 h 144"/>
                <a:gd name="T4" fmla="*/ 252 w 252"/>
                <a:gd name="T5" fmla="*/ 144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720" y="2928"/>
              <a:ext cx="144" cy="240"/>
            </a:xfrm>
            <a:custGeom>
              <a:avLst/>
              <a:gdLst>
                <a:gd name="T0" fmla="*/ 0 w 144"/>
                <a:gd name="T1" fmla="*/ 0 h 240"/>
                <a:gd name="T2" fmla="*/ 120 w 144"/>
                <a:gd name="T3" fmla="*/ 144 h 240"/>
                <a:gd name="T4" fmla="*/ 144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720" y="2928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48 w 48"/>
                <a:gd name="T3" fmla="*/ 144 h 240"/>
                <a:gd name="T4" fmla="*/ 0 w 48"/>
                <a:gd name="T5" fmla="*/ 240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780" y="2184"/>
              <a:ext cx="52" cy="216"/>
            </a:xfrm>
            <a:custGeom>
              <a:avLst/>
              <a:gdLst>
                <a:gd name="T0" fmla="*/ 0 w 52"/>
                <a:gd name="T1" fmla="*/ 216 h 216"/>
                <a:gd name="T2" fmla="*/ 48 w 52"/>
                <a:gd name="T3" fmla="*/ 96 h 216"/>
                <a:gd name="T4" fmla="*/ 24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cxnSp>
        <p:nvCxnSpPr>
          <p:cNvPr id="16" name="Egyenes összekötő 15"/>
          <p:cNvCxnSpPr/>
          <p:nvPr/>
        </p:nvCxnSpPr>
        <p:spPr>
          <a:xfrm>
            <a:off x="3569068" y="2171801"/>
            <a:ext cx="6113" cy="788961"/>
          </a:xfrm>
          <a:prstGeom prst="line">
            <a:avLst/>
          </a:prstGeom>
          <a:ln w="57150">
            <a:solidFill>
              <a:srgbClr val="01A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1931697" y="681757"/>
            <a:ext cx="5682228" cy="2106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1943708" y="2787774"/>
            <a:ext cx="5745654" cy="599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/>
              <p:cNvSpPr/>
              <p:nvPr/>
            </p:nvSpPr>
            <p:spPr>
              <a:xfrm>
                <a:off x="2402574" y="2411515"/>
                <a:ext cx="6294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74" y="2411515"/>
                <a:ext cx="62942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gyenes összekötő 22"/>
          <p:cNvCxnSpPr/>
          <p:nvPr/>
        </p:nvCxnSpPr>
        <p:spPr>
          <a:xfrm>
            <a:off x="6409324" y="1771241"/>
            <a:ext cx="170812" cy="7950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églalap 23"/>
              <p:cNvSpPr/>
              <p:nvPr/>
            </p:nvSpPr>
            <p:spPr>
              <a:xfrm>
                <a:off x="6228564" y="1247479"/>
                <a:ext cx="5361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4" name="Téglalap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64" y="1247479"/>
                <a:ext cx="53616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gyenes összekötő nyíllal 26"/>
          <p:cNvCxnSpPr/>
          <p:nvPr/>
        </p:nvCxnSpPr>
        <p:spPr>
          <a:xfrm>
            <a:off x="1881444" y="3332702"/>
            <a:ext cx="4698691" cy="539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églalap 27"/>
              <p:cNvSpPr/>
              <p:nvPr/>
            </p:nvSpPr>
            <p:spPr>
              <a:xfrm>
                <a:off x="4140158" y="3093433"/>
                <a:ext cx="499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8" name="Téglalap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158" y="3093433"/>
                <a:ext cx="4990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gyenes összekötő nyíllal 28"/>
          <p:cNvCxnSpPr/>
          <p:nvPr/>
        </p:nvCxnSpPr>
        <p:spPr>
          <a:xfrm flipH="1">
            <a:off x="1931697" y="2183166"/>
            <a:ext cx="4563033" cy="345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>
            <a:off x="1974343" y="2182371"/>
            <a:ext cx="4520386" cy="780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églalap 30"/>
              <p:cNvSpPr/>
              <p:nvPr/>
            </p:nvSpPr>
            <p:spPr>
              <a:xfrm>
                <a:off x="5822600" y="2204786"/>
                <a:ext cx="6294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1" name="Téglalap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00" y="2204786"/>
                <a:ext cx="629426" cy="523220"/>
              </a:xfrm>
              <a:prstGeom prst="rect">
                <a:avLst/>
              </a:prstGeom>
              <a:blipFill>
                <a:blip r:embed="rId5"/>
                <a:stretch>
                  <a:fillRect l="-38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zövegdoboz 31"/>
          <p:cNvSpPr txBox="1"/>
          <p:nvPr/>
        </p:nvSpPr>
        <p:spPr>
          <a:xfrm>
            <a:off x="2995127" y="973564"/>
            <a:ext cx="86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pixel</a:t>
            </a:r>
            <a:endParaRPr lang="en-US" sz="2800" dirty="0">
              <a:latin typeface="+mn-lt"/>
            </a:endParaRPr>
          </a:p>
        </p:txBody>
      </p:sp>
      <p:sp>
        <p:nvSpPr>
          <p:cNvPr id="33" name="Szabadkézi sokszög 32"/>
          <p:cNvSpPr/>
          <p:nvPr/>
        </p:nvSpPr>
        <p:spPr>
          <a:xfrm>
            <a:off x="3601525" y="1206186"/>
            <a:ext cx="322124" cy="1095192"/>
          </a:xfrm>
          <a:custGeom>
            <a:avLst/>
            <a:gdLst>
              <a:gd name="connsiteX0" fmla="*/ 147234 w 398091"/>
              <a:gd name="connsiteY0" fmla="*/ 0 h 1472339"/>
              <a:gd name="connsiteX1" fmla="*/ 395207 w 398091"/>
              <a:gd name="connsiteY1" fmla="*/ 457200 h 1472339"/>
              <a:gd name="connsiteX2" fmla="*/ 0 w 398091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091" h="1472339">
                <a:moveTo>
                  <a:pt x="147234" y="0"/>
                </a:moveTo>
                <a:cubicBezTo>
                  <a:pt x="283490" y="105905"/>
                  <a:pt x="419746" y="211810"/>
                  <a:pt x="395207" y="457200"/>
                </a:cubicBezTo>
                <a:cubicBezTo>
                  <a:pt x="370668" y="702590"/>
                  <a:pt x="185334" y="1087464"/>
                  <a:pt x="0" y="1472339"/>
                </a:cubicBez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Szövegdoboz 33"/>
          <p:cNvSpPr txBox="1"/>
          <p:nvPr/>
        </p:nvSpPr>
        <p:spPr>
          <a:xfrm>
            <a:off x="6537872" y="1897209"/>
            <a:ext cx="84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latin typeface="+mn-lt"/>
              </a:rPr>
              <a:t>Galaxis</a:t>
            </a:r>
            <a:endParaRPr lang="en-US" sz="1800" dirty="0">
              <a:latin typeface="+mn-lt"/>
            </a:endParaRPr>
          </a:p>
        </p:txBody>
      </p:sp>
      <p:sp>
        <p:nvSpPr>
          <p:cNvPr id="35" name="Cím 1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vagy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u-HU" dirty="0" smtClean="0">
                <a:solidFill>
                  <a:srgbClr val="FF0000"/>
                </a:solidFill>
              </a:rPr>
              <a:t>távoli galaxis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1130647" y="4101877"/>
                <a:ext cx="5303631" cy="8492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47" y="4101877"/>
                <a:ext cx="5303631" cy="849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églalap 36"/>
              <p:cNvSpPr/>
              <p:nvPr/>
            </p:nvSpPr>
            <p:spPr>
              <a:xfrm>
                <a:off x="7128284" y="4095411"/>
                <a:ext cx="1631536" cy="833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hu-HU" dirty="0"/>
                            <m:t> 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7" name="Téglalap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284" y="4095411"/>
                <a:ext cx="1631536" cy="8338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églalap 37"/>
              <p:cNvSpPr/>
              <p:nvPr/>
            </p:nvSpPr>
            <p:spPr>
              <a:xfrm>
                <a:off x="6577689" y="2417132"/>
                <a:ext cx="6120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8" name="Téglalap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89" y="2417132"/>
                <a:ext cx="6120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églalap 38"/>
              <p:cNvSpPr/>
              <p:nvPr/>
            </p:nvSpPr>
            <p:spPr>
              <a:xfrm>
                <a:off x="3033083" y="1702078"/>
                <a:ext cx="648383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9" name="Téglalap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83" y="1702078"/>
                <a:ext cx="648383" cy="5564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837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Eredm</a:t>
            </a:r>
            <a:r>
              <a:rPr lang="hu-HU" dirty="0" err="1" smtClean="0">
                <a:solidFill>
                  <a:srgbClr val="FF0000"/>
                </a:solidFill>
              </a:rPr>
              <a:t>ények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07504" y="1455626"/>
                <a:ext cx="5148572" cy="2722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hu-HU" b="0" dirty="0" smtClean="0"/>
                  <a:t>Idő: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1−40</m:t>
                    </m:r>
                  </m:oMath>
                </a14:m>
                <a:r>
                  <a:rPr lang="hu-HU" dirty="0" smtClean="0"/>
                  <a:t> billió év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Hőmérséklet: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=3500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40000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hu-HU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Fizikai paraméterek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hu-HU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dirty="0" smtClean="0"/>
                  <a:t>) valódi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Galaxisok gömbök (vetületük kör)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hu-HU" dirty="0"/>
                  <a:t>Kamera: 4 fokos </a:t>
                </a:r>
                <a:r>
                  <a:rPr lang="hu-HU" dirty="0" err="1" smtClean="0"/>
                  <a:t>fov</a:t>
                </a:r>
                <a:endParaRPr lang="hu-HU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hu-HU" i="1" baseline="3000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hu-HU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dirty="0" smtClean="0"/>
                  <a:t>galaxis a látható univerzumban</a:t>
                </a:r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55626"/>
                <a:ext cx="5148572" cy="2722733"/>
              </a:xfrm>
              <a:prstGeom prst="rect">
                <a:avLst/>
              </a:prstGeom>
              <a:blipFill rotWithShape="1">
                <a:blip r:embed="rId4"/>
                <a:stretch>
                  <a:fillRect l="-1659" t="-1794" b="-4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Universe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6076" y="1048937"/>
            <a:ext cx="3809250" cy="3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062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47148" cy="85725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Univerzum szerkezete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9207"/>
            <a:ext cx="8435280" cy="3750815"/>
          </a:xfrm>
        </p:spPr>
        <p:txBody>
          <a:bodyPr>
            <a:normAutofit/>
          </a:bodyPr>
          <a:lstStyle/>
          <a:p>
            <a:r>
              <a:rPr lang="hu-HU" sz="2800" dirty="0" smtClean="0"/>
              <a:t>Speciális relativitáselmélet: 4D téridő/</a:t>
            </a:r>
            <a:r>
              <a:rPr lang="hu-HU" sz="2800" dirty="0" err="1" smtClean="0"/>
              <a:t>Minkowski</a:t>
            </a:r>
            <a:endParaRPr lang="hu-HU" sz="2800" dirty="0" smtClean="0"/>
          </a:p>
          <a:p>
            <a:r>
              <a:rPr lang="hu-HU" sz="2800" dirty="0" smtClean="0"/>
              <a:t>Általános relativitáselmélet: </a:t>
            </a:r>
          </a:p>
          <a:p>
            <a:pPr lvl="1"/>
            <a:r>
              <a:rPr lang="hu-HU" sz="2400" dirty="0" smtClean="0"/>
              <a:t>Tömeg/energia görbíti a téridőt </a:t>
            </a:r>
          </a:p>
          <a:p>
            <a:pPr lvl="1"/>
            <a:r>
              <a:rPr lang="hu-HU" sz="2400" dirty="0" smtClean="0"/>
              <a:t>Változó görbület: </a:t>
            </a:r>
            <a:r>
              <a:rPr lang="hu-HU" sz="2400" dirty="0" err="1" smtClean="0"/>
              <a:t>Riemann</a:t>
            </a:r>
            <a:r>
              <a:rPr lang="hu-HU" sz="2400" dirty="0" smtClean="0"/>
              <a:t> geometria</a:t>
            </a:r>
          </a:p>
          <a:p>
            <a:r>
              <a:rPr lang="hu-HU" sz="2800" b="1" dirty="0" smtClean="0"/>
              <a:t>Nagy skálán:</a:t>
            </a:r>
          </a:p>
          <a:p>
            <a:pPr lvl="1"/>
            <a:r>
              <a:rPr lang="hu-HU" sz="2400" b="1" dirty="0" smtClean="0"/>
              <a:t>Homogén és </a:t>
            </a:r>
            <a:r>
              <a:rPr lang="hu-HU" sz="2400" b="1" dirty="0" err="1" smtClean="0"/>
              <a:t>izotróp</a:t>
            </a:r>
            <a:endParaRPr lang="hu-HU" sz="2400" b="1" dirty="0" smtClean="0"/>
          </a:p>
          <a:p>
            <a:pPr lvl="1"/>
            <a:r>
              <a:rPr lang="hu-HU" sz="2400" b="1" dirty="0" smtClean="0"/>
              <a:t>Végtelen?</a:t>
            </a:r>
          </a:p>
          <a:p>
            <a:pPr lvl="1"/>
            <a:r>
              <a:rPr lang="hu-HU" sz="2400" b="1" dirty="0" smtClean="0"/>
              <a:t>Görbület? Gömbi/Euklideszi/Hiperbolikus?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0"/>
            <a:ext cx="1043608" cy="1156318"/>
          </a:xfrm>
          <a:prstGeom prst="rect">
            <a:avLst/>
          </a:prstGeom>
        </p:spPr>
      </p:pic>
      <p:pic>
        <p:nvPicPr>
          <p:cNvPr id="5" name="Picture 25" descr="Főoldal - Győri Szal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3" y="1"/>
            <a:ext cx="881232" cy="11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679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303498"/>
            <a:ext cx="7427168" cy="85725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V</a:t>
            </a:r>
            <a:r>
              <a:rPr lang="hu-HU" dirty="0" smtClean="0">
                <a:solidFill>
                  <a:srgbClr val="FF0000"/>
                </a:solidFill>
              </a:rPr>
              <a:t>égesség térben vagy időben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1484306"/>
            <a:ext cx="3708412" cy="35827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" y="6570"/>
            <a:ext cx="1314537" cy="16207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7851" y="1627278"/>
            <a:ext cx="79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Olbers</a:t>
            </a:r>
            <a:endParaRPr lang="hu-H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111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167028" cy="85725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Görbületfüggő </a:t>
            </a:r>
            <a:r>
              <a:rPr lang="hu-HU" dirty="0">
                <a:solidFill>
                  <a:srgbClr val="FF0000"/>
                </a:solidFill>
              </a:rPr>
              <a:t>k</a:t>
            </a:r>
            <a:r>
              <a:rPr lang="hu-HU" dirty="0" smtClean="0">
                <a:solidFill>
                  <a:srgbClr val="FF0000"/>
                </a:solidFill>
              </a:rPr>
              <a:t>épletek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011120"/>
                  </p:ext>
                </p:extLst>
              </p:nvPr>
            </p:nvGraphicFramePr>
            <p:xfrm>
              <a:off x="17494" y="1455626"/>
              <a:ext cx="9109012" cy="36451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59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21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22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805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Hiperbolikus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Euklideszi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Gömbi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405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Három</a:t>
                          </a:r>
                          <a:endParaRPr lang="en-US" sz="1300" dirty="0" smtClean="0"/>
                        </a:p>
                        <a:p>
                          <a:r>
                            <a:rPr lang="hu-HU" sz="1300" dirty="0" smtClean="0"/>
                            <a:t>szög összeg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300" i="1" dirty="0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300" i="1" dirty="0" smtClean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α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r>
                                  <a:rPr lang="en-US" sz="1300" b="0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1300" b="0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Calibri" panose="020F0502020204030204" pitchFamily="34" charset="0"/>
                                  </a:rPr>
                                  <m:t>𝑇𝐾</m:t>
                                </m:r>
                                <m:r>
                                  <a:rPr lang="en-US" sz="1300" b="0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 smtClean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3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3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3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α</m:t>
                                </m:r>
                                <m:r>
                                  <a:rPr lang="hu-HU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  <m:r>
                                  <a:rPr lang="hu-HU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r>
                                  <a:rPr lang="en-US" sz="13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hu-HU" sz="13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30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en-US" sz="13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300" i="1" dirty="0" smtClean="0">
                            <a:latin typeface="Cambria Math"/>
                            <a:ea typeface="Cambria Math"/>
                            <a:cs typeface="Calibri" panose="020F0502020204030204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300" i="1" dirty="0" smtClean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α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r>
                                  <a:rPr lang="en-US" sz="1300" b="0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1300" b="0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Calibri" panose="020F0502020204030204" pitchFamily="34" charset="0"/>
                                  </a:rPr>
                                  <m:t>𝑇𝐾</m:t>
                                </m:r>
                                <m:r>
                                  <a:rPr lang="en-US" sz="1300" b="0" i="1" dirty="0" smtClean="0">
                                    <a:latin typeface="Cambria Math" panose="02040503050406030204" pitchFamily="18" charset="0"/>
                                    <a:ea typeface="Cambria Math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hu-HU" sz="1300" i="1" dirty="0" smtClean="0">
                                    <a:latin typeface="Cambria Math"/>
                                    <a:ea typeface="Cambria Math"/>
                                    <a:cs typeface="Calibri" panose="020F0502020204030204" pitchFamily="34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3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Kör </a:t>
                          </a:r>
                          <a:r>
                            <a:rPr lang="en-US" sz="1300" dirty="0" err="1" smtClean="0"/>
                            <a:t>ker</a:t>
                          </a:r>
                          <a:r>
                            <a:rPr lang="hu-HU" sz="1300" dirty="0" smtClean="0"/>
                            <a:t>ület 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1" indent="0" algn="ctr">
                            <a:spcBef>
                              <a:spcPts val="0"/>
                            </a:spcBef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altLang="en-US" sz="1300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2</m:t>
                                    </m:r>
                                    <m:r>
                                      <a:rPr lang="hu-HU" altLang="en-US" sz="13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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hu-HU" altLang="en-US" sz="13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hu-HU" altLang="en-US" sz="13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−</m:t>
                                        </m:r>
                                        <m:r>
                                          <a:rPr lang="hu-HU" sz="13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300" dirty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rad>
                                  </m:den>
                                </m:f>
                                <m:func>
                                  <m:funcPr>
                                    <m:ctrlP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hu-HU" altLang="en-US" sz="1300" b="0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(</m:t>
                                    </m:r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𝑟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hu-HU" altLang="en-US" sz="13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hu-HU" altLang="en-US" sz="13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−</m:t>
                                        </m:r>
                                        <m:r>
                                          <a:rPr lang="hu-HU" sz="13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300" dirty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rad>
                                    <m:r>
                                      <a:rPr lang="hu-HU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3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300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  <a:sym typeface="Symbol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altLang="en-US" sz="1300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2</m:t>
                                </m:r>
                                <m:r>
                                  <a:rPr lang="hu-HU" altLang="en-US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</m:t>
                                </m:r>
                                <m:r>
                                  <a:rPr lang="hu-HU" altLang="en-US" sz="13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hu-HU" sz="13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1" indent="0" algn="ctr">
                            <a:spcBef>
                              <a:spcPts val="0"/>
                            </a:spcBef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altLang="en-US" sz="13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altLang="en-US" sz="1300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2</m:t>
                                    </m:r>
                                    <m:r>
                                      <a:rPr lang="hu-HU" altLang="en-US" sz="13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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hu-HU" altLang="en-US" sz="13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hu-HU" altLang="en-US" sz="13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𝐾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300" dirty="0">
                                            <a:solidFill>
                                              <a:srgbClr val="FF0000"/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hu-HU" altLang="en-US" sz="130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sin</m:t>
                                </m:r>
                                <m:r>
                                  <a:rPr lang="hu-HU" altLang="en-US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(</m:t>
                                </m:r>
                                <m:r>
                                  <a:rPr lang="hu-HU" altLang="en-US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𝑟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altLang="en-US" sz="13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300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rad>
                                <m:r>
                                  <a:rPr lang="hu-HU" sz="13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3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Kör terület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hu-HU" altLang="en-US" sz="1300" b="0" i="1" kern="120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hu-HU" altLang="en-US" sz="1300" b="0" i="1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altLang="en-US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4</m:t>
                                        </m:r>
                                      </m:num>
                                      <m:den>
                                        <m:r>
                                          <a:rPr lang="hu-HU" altLang="en-US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−</m:t>
                                        </m:r>
                                        <m:r>
                                          <a:rPr lang="hu-HU" altLang="en-US" sz="13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𝐾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1300" b="0" i="1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sinh</m:t>
                                        </m:r>
                                      </m:e>
                                      <m:sup>
                                        <m:r>
                                          <a:rPr lang="en-US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altLang="en-US" sz="1300" b="0" i="1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u-HU" altLang="en-US" sz="1300" b="0" i="1" kern="1200" dirty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altLang="en-US" sz="1300" b="0" i="0" kern="1200" dirty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  <m:t>𝑟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hu-HU" altLang="en-US" sz="1300" b="0" i="1" kern="1200" dirty="0">
                                                    <a:solidFill>
                                                      <a:schemeClr val="dk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Calibri" panose="020F0502020204030204" pitchFamily="34" charset="0"/>
                                                    <a:sym typeface="Symbol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hu-HU" altLang="en-US" sz="1300" b="0" i="0" kern="1200" dirty="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latin typeface="Cambria Math"/>
                                                    <a:ea typeface="+mn-ea"/>
                                                    <a:cs typeface="Calibri" panose="020F0502020204030204" pitchFamily="34" charset="0"/>
                                                    <a:sym typeface="Symbol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hu-HU" altLang="en-US" sz="1300" b="0" i="1" kern="1200" dirty="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Calibri" panose="020F0502020204030204" pitchFamily="34" charset="0"/>
                                                    <a:sym typeface="Symbol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rad>
                                          </m:num>
                                          <m:den>
                                            <m:r>
                                              <a:rPr lang="hu-HU" altLang="en-US" sz="1300" b="0" i="0" kern="1200" dirty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300" b="0" i="0" kern="1200" dirty="0" smtClean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3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  <a:sym typeface="Symbol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altLang="en-US" sz="13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</m:t>
                                </m:r>
                                <m:sSup>
                                  <m:sSupPr>
                                    <m:ctrlPr>
                                      <a:rPr lang="hu-HU" altLang="en-US" sz="13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sz="13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hu-HU" altLang="en-US" sz="1300" i="1" dirty="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hu-HU" altLang="en-US" sz="1300" i="1" dirty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altLang="en-US" sz="1300" b="0" i="0" dirty="0" smtClean="0">
                                            <a:latin typeface="Cambria Math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4</m:t>
                                        </m:r>
                                        <m:r>
                                          <a:rPr lang="hu-HU" altLang="en-US" sz="1300" i="1" dirty="0">
                                            <a:latin typeface="Cambria Math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</m:t>
                                        </m:r>
                                      </m:num>
                                      <m:den>
                                        <m:r>
                                          <a:rPr lang="hu-HU" altLang="en-US" sz="13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𝐾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1300" i="1" dirty="0">
                                            <a:latin typeface="Cambria Math" panose="02040503050406030204" pitchFamily="18" charset="0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300" dirty="0">
                                            <a:latin typeface="Cambria Math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300" i="1" dirty="0">
                                            <a:latin typeface="Cambria Math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altLang="en-US" sz="1300" i="1" dirty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u-HU" altLang="en-US" sz="1300" i="1" dirty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altLang="en-US" sz="1300" i="1" dirty="0">
                                                <a:latin typeface="Cambria Math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  <m:t>𝑟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hu-HU" altLang="en-US" sz="1300" i="1" dirty="0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  <a:sym typeface="Symbol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hu-HU" altLang="en-US" sz="1300" b="0" i="1" kern="1200" dirty="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Calibri" panose="020F0502020204030204" pitchFamily="34" charset="0"/>
                                                    <a:sym typeface="Symbol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rad>
                                          </m:num>
                                          <m:den>
                                            <m:r>
                                              <a:rPr lang="hu-HU" altLang="en-US" sz="1300" i="1" dirty="0">
                                                <a:latin typeface="Cambria Math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300" b="1" i="1" dirty="0">
                            <a:solidFill>
                              <a:prstClr val="black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9597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Gömb</a:t>
                          </a:r>
                          <a:r>
                            <a:rPr lang="hu-HU" sz="1300" baseline="0" dirty="0" smtClean="0"/>
                            <a:t> felszín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hu-HU" altLang="en-US" sz="1300" b="0" i="1" kern="120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hu-HU" altLang="en-US" sz="1300" b="0" i="1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altLang="en-US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4</m:t>
                                        </m:r>
                                      </m:num>
                                      <m:den>
                                        <m:r>
                                          <a:rPr lang="hu-HU" altLang="en-US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−</m:t>
                                        </m:r>
                                        <m:r>
                                          <a:rPr lang="hu-HU" altLang="en-US" sz="13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𝐾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1300" b="0" i="1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sinh</m:t>
                                        </m:r>
                                      </m:e>
                                      <m:sup>
                                        <m:r>
                                          <a:rPr lang="en-US" sz="1300" b="0" i="0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altLang="en-US" sz="1300" b="0" i="1" kern="1200" dirty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altLang="en-US" sz="1300" b="0" i="0" kern="1200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𝑟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hu-HU" altLang="en-US" sz="1300" b="0" i="1" kern="1200" dirty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hu-HU" altLang="en-US" sz="1300" b="0" i="0" kern="1200" dirty="0" smtClean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hu-HU" altLang="en-US" sz="1300" b="0" i="1" kern="1200" dirty="0" smtClean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  <m:t>𝐾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300" b="0" i="0" kern="1200" dirty="0" smtClean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3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 panose="020F0502020204030204" pitchFamily="34" charset="0"/>
                            <a:sym typeface="Symbol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altLang="en-US" sz="13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4</m:t>
                                </m:r>
                                <m:r>
                                  <a:rPr lang="hu-HU" altLang="en-US" sz="13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anose="020F0502020204030204" pitchFamily="34" charset="0"/>
                                    <a:sym typeface="Symbol"/>
                                  </a:rPr>
                                  <m:t></m:t>
                                </m:r>
                                <m:sSup>
                                  <m:sSupPr>
                                    <m:ctrlPr>
                                      <a:rPr lang="hu-HU" altLang="en-US" sz="13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sz="13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hu-HU" altLang="en-US" sz="1300" i="1" dirty="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hu-HU" altLang="en-US" sz="1300" i="1" dirty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altLang="en-US" sz="1300" b="0" i="0" dirty="0" smtClean="0">
                                            <a:latin typeface="Cambria Math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4</m:t>
                                        </m:r>
                                        <m:r>
                                          <a:rPr lang="hu-HU" altLang="en-US" sz="1300" i="1" dirty="0">
                                            <a:latin typeface="Cambria Math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</m:t>
                                        </m:r>
                                      </m:num>
                                      <m:den>
                                        <m:r>
                                          <a:rPr lang="hu-HU" altLang="en-US" sz="13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𝐾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1300" i="1" dirty="0">
                                            <a:latin typeface="Cambria Math" panose="02040503050406030204" pitchFamily="18" charset="0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300" dirty="0">
                                            <a:latin typeface="Cambria Math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300" i="1" dirty="0">
                                            <a:latin typeface="Cambria Math"/>
                                            <a:ea typeface="Cambria Math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altLang="en-US" sz="1300" i="1" dirty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altLang="en-US" sz="1300" i="1" dirty="0" smtClean="0">
                                            <a:latin typeface="Cambria Math"/>
                                            <a:cs typeface="Calibri" panose="020F0502020204030204" pitchFamily="34" charset="0"/>
                                            <a:sym typeface="Symbol"/>
                                          </a:rPr>
                                          <m:t>𝑟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hu-HU" altLang="en-US" sz="1300" i="1" dirty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hu-HU" altLang="en-US" sz="1300" b="0" i="1" kern="1200" dirty="0" smtClean="0">
                                                <a:solidFill>
                                                  <a:schemeClr val="dk1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Calibri" panose="020F0502020204030204" pitchFamily="34" charset="0"/>
                                                <a:sym typeface="Symbol"/>
                                              </a:rPr>
                                              <m:t>𝐾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300" b="1" i="1" dirty="0">
                            <a:solidFill>
                              <a:prstClr val="black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69597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Koszinusz</a:t>
                          </a:r>
                          <a:r>
                            <a:rPr lang="hu-HU" sz="1300" baseline="0" dirty="0" smtClean="0"/>
                            <a:t> tétel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hu-HU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13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hu-HU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13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hu-HU" sz="1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hu-HU" sz="13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hu-HU" sz="1300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hu-HU" sz="1300" dirty="0" smtClean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hu-HU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13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hu-HU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hu-HU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hu-HU" sz="13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hu-HU" sz="13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rad>
                                    </m:e>
                                  </m:d>
                                  <m:func>
                                    <m:funcPr>
                                      <m:ctrlPr>
                                        <a:rPr lang="hu-HU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300" b="0" i="0" smtClean="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hu-HU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hu-HU" sz="1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hu-HU" sz="13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func>
                            </m:oMath>
                          </a14:m>
                          <a:endParaRPr lang="en-US" sz="1300" b="0" i="0" kern="1200" dirty="0" smtClean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hu-HU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hu-HU" sz="1300" b="0" i="0" smtClean="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hu-HU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hu-HU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hu-HU" sz="1300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</m:rad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hu-HU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300" b="0" i="0" smtClean="0">
                                            <a:latin typeface="Cambria Math" panose="02040503050406030204" pitchFamily="18" charset="0"/>
                                          </a:rPr>
                                          <m:t>sinh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hu-HU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hu-HU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hu-HU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hu-HU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rad>
                                          </m:e>
                                        </m:d>
                                        <m:func>
                                          <m:funcPr>
                                            <m:ctrlP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300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3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hu-HU" sz="1300" b="0" i="0" kern="1200" dirty="0" smtClean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u-HU" altLang="en-US" sz="13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en-US" sz="13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hu-HU" altLang="en-US" sz="13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en-US" sz="13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hu-HU" altLang="en-US" sz="13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hu-HU" altLang="en-US" sz="13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Calibri" panose="020F0502020204030204" pitchFamily="34" charset="0"/>
                                        <a:sym typeface="Symbol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en-US" sz="13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30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3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−2</m:t>
                                </m:r>
                                <m:r>
                                  <a:rPr lang="en-US" altLang="en-US" sz="13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𝑎𝑏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13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cos</m:t>
                                </m:r>
                                <m:r>
                                  <a:rPr lang="en-US" altLang="en-US" sz="13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(</m:t>
                                </m:r>
                                <m:r>
                                  <a:rPr lang="en-US" sz="1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en-US" sz="13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u-HU" sz="13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hu-HU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13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hu-HU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13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hu-HU" sz="1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hu-HU" sz="1300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hu-HU" sz="1300" dirty="0" smtClean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hu-HU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sz="13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hu-HU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hu-HU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hu-HU" sz="13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rad>
                                    </m:e>
                                  </m:d>
                                  <m:func>
                                    <m:funcPr>
                                      <m:ctrlPr>
                                        <a:rPr lang="hu-HU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3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3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hu-HU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hu-HU" sz="13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func>
                            </m:oMath>
                          </a14:m>
                          <a:endParaRPr lang="en-US" sz="1300" b="1" i="1" dirty="0" smtClean="0">
                            <a:solidFill>
                              <a:prstClr val="black"/>
                            </a:solidFill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hu-HU" sz="1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3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3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hu-HU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hu-HU" sz="1300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</m:rad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hu-HU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3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hu-HU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hu-HU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hu-HU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</m:rad>
                                          </m:e>
                                        </m:d>
                                        <m:func>
                                          <m:funcPr>
                                            <m:ctrlPr>
                                              <a:rPr lang="en-US" sz="13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300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3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hu-HU" sz="1300" b="1" i="1" dirty="0">
                            <a:solidFill>
                              <a:prstClr val="black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9858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011120"/>
                  </p:ext>
                </p:extLst>
              </p:nvPr>
            </p:nvGraphicFramePr>
            <p:xfrm>
              <a:off x="17494" y="1455626"/>
              <a:ext cx="9109012" cy="36451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59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21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22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805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Hiperbolikus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Euklideszi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dirty="0" smtClean="0"/>
                            <a:t>Gömbi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Három</a:t>
                          </a:r>
                          <a:endParaRPr lang="en-US" sz="1300" dirty="0" smtClean="0"/>
                        </a:p>
                        <a:p>
                          <a:r>
                            <a:rPr lang="hu-HU" sz="1300" dirty="0" smtClean="0"/>
                            <a:t>szög összeg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4655" t="-72566" r="-134138" b="-363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60072" t="-72566" r="-179856" b="-363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01815" t="-72566" r="-806" b="-363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Kör </a:t>
                          </a:r>
                          <a:r>
                            <a:rPr lang="en-US" sz="1300" dirty="0" err="1" smtClean="0"/>
                            <a:t>ker</a:t>
                          </a:r>
                          <a:r>
                            <a:rPr lang="hu-HU" sz="1300" dirty="0" smtClean="0"/>
                            <a:t>ület 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4655" t="-207447" r="-134138" b="-3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60072" t="-207447" r="-179856" b="-33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01815" t="-207447" r="-806" b="-3372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Kör terület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4655" t="-304211" r="-134138" b="-2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60072" t="-304211" r="-179856" b="-2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01815" t="-304211" r="-806" b="-2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9597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Gömb</a:t>
                          </a:r>
                          <a:r>
                            <a:rPr lang="hu-HU" sz="1300" baseline="0" dirty="0" smtClean="0"/>
                            <a:t> felszín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4655" t="-349091" r="-134138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60072" t="-349091" r="-17985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01815" t="-349091" r="-806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69597">
                    <a:tc>
                      <a:txBody>
                        <a:bodyPr/>
                        <a:lstStyle/>
                        <a:p>
                          <a:r>
                            <a:rPr lang="hu-HU" sz="1300" dirty="0" smtClean="0"/>
                            <a:t>Koszinusz</a:t>
                          </a:r>
                          <a:r>
                            <a:rPr lang="hu-HU" sz="1300" baseline="0" dirty="0" smtClean="0"/>
                            <a:t> tétel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4655" t="-449091" r="-13413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60072" t="-449091" r="-1798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2"/>
                          <a:stretch>
                            <a:fillRect l="-201815" t="-449091" r="-80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985854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96" y="0"/>
            <a:ext cx="2393210" cy="14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480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889625"/>
            <a:ext cx="6948772" cy="206016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648881" y="892745"/>
            <a:ext cx="1809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+mn-lt"/>
              </a:rPr>
              <a:t>Euklideszi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228184" y="870864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+mn-lt"/>
              </a:rPr>
              <a:t>Gömbi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98468" y="870865"/>
            <a:ext cx="2277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+mn-lt"/>
              </a:rPr>
              <a:t>Hiperbolikus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-18256" y="122384"/>
            <a:ext cx="9144000" cy="85725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Összehasonlítás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003798"/>
            <a:ext cx="6948772" cy="2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78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484500" y="265753"/>
                <a:ext cx="8255260" cy="857250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Amit látunk (mérünk):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ávolság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hu-H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4500" y="265753"/>
                <a:ext cx="8255260" cy="857250"/>
              </a:xfrm>
              <a:blipFill>
                <a:blip r:embed="rId2"/>
                <a:stretch>
                  <a:fillRect t="-9286" b="-285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zis 6"/>
          <p:cNvSpPr/>
          <p:nvPr/>
        </p:nvSpPr>
        <p:spPr>
          <a:xfrm>
            <a:off x="6721515" y="2798415"/>
            <a:ext cx="1861333" cy="1748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135"/>
          <p:cNvGrpSpPr>
            <a:grpSpLocks/>
          </p:cNvGrpSpPr>
          <p:nvPr/>
        </p:nvGrpSpPr>
        <p:grpSpPr bwMode="auto">
          <a:xfrm>
            <a:off x="6104900" y="3322067"/>
            <a:ext cx="653418" cy="713767"/>
            <a:chOff x="4933950" y="1860550"/>
            <a:chExt cx="833438" cy="820738"/>
          </a:xfrm>
        </p:grpSpPr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4933950" y="2041525"/>
              <a:ext cx="628650" cy="239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>
              <a:off x="4933950" y="2281238"/>
              <a:ext cx="628650" cy="239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62"/>
            <p:cNvSpPr>
              <a:spLocks noChangeArrowheads="1"/>
            </p:cNvSpPr>
            <p:nvPr/>
          </p:nvSpPr>
          <p:spPr bwMode="auto">
            <a:xfrm>
              <a:off x="5416550" y="2081213"/>
              <a:ext cx="193675" cy="400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200" b="1">
                <a:latin typeface="Times New Roman" pitchFamily="18" charset="0"/>
              </a:endParaRPr>
            </a:p>
          </p:txBody>
        </p:sp>
        <p:sp>
          <p:nvSpPr>
            <p:cNvPr id="12" name="Oval 63"/>
            <p:cNvSpPr>
              <a:spLocks noChangeArrowheads="1"/>
            </p:cNvSpPr>
            <p:nvPr/>
          </p:nvSpPr>
          <p:spPr bwMode="auto">
            <a:xfrm>
              <a:off x="5513388" y="2160588"/>
              <a:ext cx="96837" cy="2397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200" b="1">
                <a:latin typeface="Times New Roman" pitchFamily="18" charset="0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5513388" y="1881188"/>
              <a:ext cx="146050" cy="160337"/>
            </a:xfrm>
            <a:custGeom>
              <a:avLst/>
              <a:gdLst>
                <a:gd name="T0" fmla="*/ 0 w 144"/>
                <a:gd name="T1" fmla="*/ 2147483647 h 192"/>
                <a:gd name="T2" fmla="*/ 2147483647 w 144"/>
                <a:gd name="T3" fmla="*/ 2147483647 h 192"/>
                <a:gd name="T4" fmla="*/ 214748364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5562600" y="1911350"/>
              <a:ext cx="193675" cy="130175"/>
            </a:xfrm>
            <a:custGeom>
              <a:avLst/>
              <a:gdLst>
                <a:gd name="T0" fmla="*/ 0 w 192"/>
                <a:gd name="T1" fmla="*/ 2147483647 h 156"/>
                <a:gd name="T2" fmla="*/ 2147483647 w 192"/>
                <a:gd name="T3" fmla="*/ 2147483647 h 156"/>
                <a:gd name="T4" fmla="*/ 2147483647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5513388" y="2481263"/>
              <a:ext cx="254000" cy="119062"/>
            </a:xfrm>
            <a:custGeom>
              <a:avLst/>
              <a:gdLst>
                <a:gd name="T0" fmla="*/ 0 w 252"/>
                <a:gd name="T1" fmla="*/ 0 h 144"/>
                <a:gd name="T2" fmla="*/ 2147483647 w 252"/>
                <a:gd name="T3" fmla="*/ 2147483647 h 144"/>
                <a:gd name="T4" fmla="*/ 2147483647 w 252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auto">
            <a:xfrm>
              <a:off x="5513388" y="2481263"/>
              <a:ext cx="146050" cy="200025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2147483647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>
              <a:off x="5513388" y="2481263"/>
              <a:ext cx="49212" cy="200025"/>
            </a:xfrm>
            <a:custGeom>
              <a:avLst/>
              <a:gdLst>
                <a:gd name="T0" fmla="*/ 0 w 48"/>
                <a:gd name="T1" fmla="*/ 0 h 240"/>
                <a:gd name="T2" fmla="*/ 2147483647 w 48"/>
                <a:gd name="T3" fmla="*/ 2147483647 h 240"/>
                <a:gd name="T4" fmla="*/ 0 w 4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5538788" y="1860550"/>
              <a:ext cx="52387" cy="180975"/>
            </a:xfrm>
            <a:custGeom>
              <a:avLst/>
              <a:gdLst>
                <a:gd name="T0" fmla="*/ 0 w 52"/>
                <a:gd name="T1" fmla="*/ 2147483647 h 216"/>
                <a:gd name="T2" fmla="*/ 2147483647 w 52"/>
                <a:gd name="T3" fmla="*/ 2147483647 h 216"/>
                <a:gd name="T4" fmla="*/ 2147483647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églalap 18"/>
              <p:cNvSpPr/>
              <p:nvPr/>
            </p:nvSpPr>
            <p:spPr>
              <a:xfrm>
                <a:off x="6978403" y="3635724"/>
                <a:ext cx="449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03" y="3635724"/>
                <a:ext cx="449290" cy="461665"/>
              </a:xfrm>
              <a:prstGeom prst="rect">
                <a:avLst/>
              </a:prstGeom>
              <a:blipFill>
                <a:blip r:embed="rId3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Egyenes összekötő nyíllal 19"/>
          <p:cNvCxnSpPr/>
          <p:nvPr/>
        </p:nvCxnSpPr>
        <p:spPr>
          <a:xfrm flipH="1">
            <a:off x="6681936" y="3688339"/>
            <a:ext cx="80194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0"/>
              <p:cNvSpPr/>
              <p:nvPr/>
            </p:nvSpPr>
            <p:spPr>
              <a:xfrm>
                <a:off x="4683958" y="2889075"/>
                <a:ext cx="1478097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1" name="Téglalap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958" y="2889075"/>
                <a:ext cx="1478097" cy="795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32 ágú csillag 21"/>
          <p:cNvSpPr/>
          <p:nvPr/>
        </p:nvSpPr>
        <p:spPr>
          <a:xfrm>
            <a:off x="7417190" y="3464185"/>
            <a:ext cx="395876" cy="41694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églalap 22"/>
              <p:cNvSpPr/>
              <p:nvPr/>
            </p:nvSpPr>
            <p:spPr>
              <a:xfrm>
                <a:off x="7571092" y="3086738"/>
                <a:ext cx="503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églalap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92" y="3086738"/>
                <a:ext cx="503664" cy="461665"/>
              </a:xfrm>
              <a:prstGeom prst="rect">
                <a:avLst/>
              </a:prstGeom>
              <a:blipFill>
                <a:blip r:embed="rId5"/>
                <a:stretch>
                  <a:fillRect l="-241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32 ágú csillag 25"/>
          <p:cNvSpPr/>
          <p:nvPr/>
        </p:nvSpPr>
        <p:spPr>
          <a:xfrm>
            <a:off x="2757342" y="1228858"/>
            <a:ext cx="363471" cy="375354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7" name="Csoportba foglalás 135"/>
          <p:cNvGrpSpPr>
            <a:grpSpLocks/>
          </p:cNvGrpSpPr>
          <p:nvPr/>
        </p:nvGrpSpPr>
        <p:grpSpPr bwMode="auto">
          <a:xfrm rot="16200000">
            <a:off x="981338" y="2805081"/>
            <a:ext cx="520103" cy="611583"/>
            <a:chOff x="4933950" y="1860550"/>
            <a:chExt cx="833438" cy="820738"/>
          </a:xfrm>
        </p:grpSpPr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4933950" y="2041525"/>
              <a:ext cx="628650" cy="239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61"/>
            <p:cNvSpPr>
              <a:spLocks noChangeShapeType="1"/>
            </p:cNvSpPr>
            <p:nvPr/>
          </p:nvSpPr>
          <p:spPr bwMode="auto">
            <a:xfrm>
              <a:off x="4933950" y="2281238"/>
              <a:ext cx="628650" cy="239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62"/>
            <p:cNvSpPr>
              <a:spLocks noChangeArrowheads="1"/>
            </p:cNvSpPr>
            <p:nvPr/>
          </p:nvSpPr>
          <p:spPr bwMode="auto">
            <a:xfrm>
              <a:off x="5416550" y="2081213"/>
              <a:ext cx="193675" cy="400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400" b="1">
                <a:latin typeface="Times New Roman" pitchFamily="18" charset="0"/>
              </a:endParaRPr>
            </a:p>
          </p:txBody>
        </p:sp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5513388" y="2160588"/>
              <a:ext cx="96837" cy="2397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400" b="1">
                <a:latin typeface="Times New Roman" pitchFamily="18" charset="0"/>
              </a:endParaRPr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5513388" y="1881188"/>
              <a:ext cx="146050" cy="160337"/>
            </a:xfrm>
            <a:custGeom>
              <a:avLst/>
              <a:gdLst>
                <a:gd name="T0" fmla="*/ 0 w 144"/>
                <a:gd name="T1" fmla="*/ 2147483647 h 192"/>
                <a:gd name="T2" fmla="*/ 2147483647 w 144"/>
                <a:gd name="T3" fmla="*/ 2147483647 h 192"/>
                <a:gd name="T4" fmla="*/ 214748364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65"/>
            <p:cNvSpPr>
              <a:spLocks/>
            </p:cNvSpPr>
            <p:nvPr/>
          </p:nvSpPr>
          <p:spPr bwMode="auto">
            <a:xfrm>
              <a:off x="5562600" y="1911350"/>
              <a:ext cx="193675" cy="130175"/>
            </a:xfrm>
            <a:custGeom>
              <a:avLst/>
              <a:gdLst>
                <a:gd name="T0" fmla="*/ 0 w 192"/>
                <a:gd name="T1" fmla="*/ 2147483647 h 156"/>
                <a:gd name="T2" fmla="*/ 2147483647 w 192"/>
                <a:gd name="T3" fmla="*/ 2147483647 h 156"/>
                <a:gd name="T4" fmla="*/ 2147483647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>
              <a:off x="5513388" y="2481263"/>
              <a:ext cx="254000" cy="119062"/>
            </a:xfrm>
            <a:custGeom>
              <a:avLst/>
              <a:gdLst>
                <a:gd name="T0" fmla="*/ 0 w 252"/>
                <a:gd name="T1" fmla="*/ 0 h 144"/>
                <a:gd name="T2" fmla="*/ 2147483647 w 252"/>
                <a:gd name="T3" fmla="*/ 2147483647 h 144"/>
                <a:gd name="T4" fmla="*/ 2147483647 w 252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5513388" y="2481263"/>
              <a:ext cx="146050" cy="200025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2147483647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>
              <a:off x="5513388" y="2481263"/>
              <a:ext cx="49212" cy="200025"/>
            </a:xfrm>
            <a:custGeom>
              <a:avLst/>
              <a:gdLst>
                <a:gd name="T0" fmla="*/ 0 w 48"/>
                <a:gd name="T1" fmla="*/ 0 h 240"/>
                <a:gd name="T2" fmla="*/ 2147483647 w 48"/>
                <a:gd name="T3" fmla="*/ 2147483647 h 240"/>
                <a:gd name="T4" fmla="*/ 0 w 4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>
              <a:off x="5538788" y="1860550"/>
              <a:ext cx="52387" cy="180975"/>
            </a:xfrm>
            <a:custGeom>
              <a:avLst/>
              <a:gdLst>
                <a:gd name="T0" fmla="*/ 0 w 52"/>
                <a:gd name="T1" fmla="*/ 2147483647 h 216"/>
                <a:gd name="T2" fmla="*/ 2147483647 w 52"/>
                <a:gd name="T3" fmla="*/ 2147483647 h 216"/>
                <a:gd name="T4" fmla="*/ 2147483647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9" name="Egyenes összekötő nyíllal 48"/>
          <p:cNvCxnSpPr/>
          <p:nvPr/>
        </p:nvCxnSpPr>
        <p:spPr>
          <a:xfrm flipV="1">
            <a:off x="1263320" y="1535479"/>
            <a:ext cx="1538328" cy="12804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 flipV="1">
            <a:off x="2594657" y="1628731"/>
            <a:ext cx="326468" cy="12043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>
            <a:off x="1248487" y="2827098"/>
            <a:ext cx="1366848" cy="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églalap 51"/>
              <p:cNvSpPr/>
              <p:nvPr/>
            </p:nvSpPr>
            <p:spPr>
              <a:xfrm>
                <a:off x="1579838" y="2399298"/>
                <a:ext cx="3800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2" name="Téglalap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838" y="2399298"/>
                <a:ext cx="380018" cy="461665"/>
              </a:xfrm>
              <a:prstGeom prst="rect">
                <a:avLst/>
              </a:prstGeom>
              <a:blipFill>
                <a:blip r:embed="rId6"/>
                <a:stretch>
                  <a:fillRect l="-24194" b="-2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églalap 52"/>
              <p:cNvSpPr/>
              <p:nvPr/>
            </p:nvSpPr>
            <p:spPr>
              <a:xfrm>
                <a:off x="2255632" y="2399298"/>
                <a:ext cx="4317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3" name="Téglalap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32" y="2399298"/>
                <a:ext cx="431785" cy="461665"/>
              </a:xfrm>
              <a:prstGeom prst="rect">
                <a:avLst/>
              </a:prstGeom>
              <a:blipFill>
                <a:blip r:embed="rId7"/>
                <a:stretch>
                  <a:fillRect l="-4225" b="-10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églalap 53"/>
              <p:cNvSpPr/>
              <p:nvPr/>
            </p:nvSpPr>
            <p:spPr>
              <a:xfrm>
                <a:off x="2780008" y="1969659"/>
                <a:ext cx="449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Téglalap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08" y="1969659"/>
                <a:ext cx="449290" cy="461665"/>
              </a:xfrm>
              <a:prstGeom prst="rect">
                <a:avLst/>
              </a:prstGeom>
              <a:blipFill>
                <a:blip r:embed="rId8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églalap 54"/>
              <p:cNvSpPr/>
              <p:nvPr/>
            </p:nvSpPr>
            <p:spPr>
              <a:xfrm>
                <a:off x="1713173" y="2876565"/>
                <a:ext cx="4718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5" name="Téglalap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173" y="2876565"/>
                <a:ext cx="471860" cy="461665"/>
              </a:xfrm>
              <a:prstGeom prst="rect">
                <a:avLst/>
              </a:prstGeom>
              <a:blipFill>
                <a:blip r:embed="rId9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églalap 55"/>
              <p:cNvSpPr/>
              <p:nvPr/>
            </p:nvSpPr>
            <p:spPr>
              <a:xfrm>
                <a:off x="484500" y="3793039"/>
                <a:ext cx="287360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hu-HU" dirty="0"/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6" name="Téglalap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00" y="3793039"/>
                <a:ext cx="2873607" cy="861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Kép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83" y="1119634"/>
            <a:ext cx="2952328" cy="1597947"/>
          </a:xfrm>
          <a:prstGeom prst="rect">
            <a:avLst/>
          </a:prstGeom>
        </p:spPr>
      </p:pic>
      <p:grpSp>
        <p:nvGrpSpPr>
          <p:cNvPr id="59" name="Csoportba foglalás 135"/>
          <p:cNvGrpSpPr>
            <a:grpSpLocks/>
          </p:cNvGrpSpPr>
          <p:nvPr/>
        </p:nvGrpSpPr>
        <p:grpSpPr bwMode="auto">
          <a:xfrm rot="16200000">
            <a:off x="2355283" y="2836401"/>
            <a:ext cx="520103" cy="611583"/>
            <a:chOff x="4933950" y="1860550"/>
            <a:chExt cx="833438" cy="820738"/>
          </a:xfrm>
        </p:grpSpPr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4933950" y="2041525"/>
              <a:ext cx="628650" cy="239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933950" y="2281238"/>
              <a:ext cx="628650" cy="239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5416550" y="2081213"/>
              <a:ext cx="193675" cy="4000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200" b="1">
                <a:latin typeface="Times New Roman" pitchFamily="18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5513388" y="2160588"/>
              <a:ext cx="96837" cy="2397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2200" b="1">
                <a:latin typeface="Times New Roman" pitchFamily="18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5513388" y="1881188"/>
              <a:ext cx="146050" cy="160337"/>
            </a:xfrm>
            <a:custGeom>
              <a:avLst/>
              <a:gdLst>
                <a:gd name="T0" fmla="*/ 0 w 144"/>
                <a:gd name="T1" fmla="*/ 2147483647 h 192"/>
                <a:gd name="T2" fmla="*/ 2147483647 w 144"/>
                <a:gd name="T3" fmla="*/ 2147483647 h 192"/>
                <a:gd name="T4" fmla="*/ 214748364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562600" y="1911350"/>
              <a:ext cx="193675" cy="130175"/>
            </a:xfrm>
            <a:custGeom>
              <a:avLst/>
              <a:gdLst>
                <a:gd name="T0" fmla="*/ 0 w 192"/>
                <a:gd name="T1" fmla="*/ 2147483647 h 156"/>
                <a:gd name="T2" fmla="*/ 2147483647 w 192"/>
                <a:gd name="T3" fmla="*/ 2147483647 h 156"/>
                <a:gd name="T4" fmla="*/ 2147483647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513388" y="2481263"/>
              <a:ext cx="254000" cy="119062"/>
            </a:xfrm>
            <a:custGeom>
              <a:avLst/>
              <a:gdLst>
                <a:gd name="T0" fmla="*/ 0 w 252"/>
                <a:gd name="T1" fmla="*/ 0 h 144"/>
                <a:gd name="T2" fmla="*/ 2147483647 w 252"/>
                <a:gd name="T3" fmla="*/ 2147483647 h 144"/>
                <a:gd name="T4" fmla="*/ 2147483647 w 252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513388" y="2481263"/>
              <a:ext cx="146050" cy="200025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2147483647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513388" y="2481263"/>
              <a:ext cx="49212" cy="200025"/>
            </a:xfrm>
            <a:custGeom>
              <a:avLst/>
              <a:gdLst>
                <a:gd name="T0" fmla="*/ 0 w 48"/>
                <a:gd name="T1" fmla="*/ 0 h 240"/>
                <a:gd name="T2" fmla="*/ 2147483647 w 48"/>
                <a:gd name="T3" fmla="*/ 2147483647 h 240"/>
                <a:gd name="T4" fmla="*/ 0 w 4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538788" y="1860550"/>
              <a:ext cx="52387" cy="180975"/>
            </a:xfrm>
            <a:custGeom>
              <a:avLst/>
              <a:gdLst>
                <a:gd name="T0" fmla="*/ 0 w 52"/>
                <a:gd name="T1" fmla="*/ 2147483647 h 216"/>
                <a:gd name="T2" fmla="*/ 2147483647 w 52"/>
                <a:gd name="T3" fmla="*/ 2147483647 h 216"/>
                <a:gd name="T4" fmla="*/ 2147483647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4261325" y="4134454"/>
                <a:ext cx="335380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hu-HU" sz="2000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sz="2000" u="sng" dirty="0" smtClean="0"/>
                  <a:t>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hu-HU" sz="2000" dirty="0" smtClean="0"/>
                  <a:t>Szupernova, pulzáló csillag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hu-HU" sz="2000" dirty="0" smtClean="0"/>
                  <a:t>Spektrumelemzés</a:t>
                </a:r>
                <a:endParaRPr lang="hu-HU" sz="200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25" y="4134454"/>
                <a:ext cx="3353803" cy="1015663"/>
              </a:xfrm>
              <a:prstGeom prst="rect">
                <a:avLst/>
              </a:prstGeom>
              <a:blipFill>
                <a:blip r:embed="rId12"/>
                <a:stretch>
                  <a:fillRect l="-1636" r="-1273" b="-9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3873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475249" y="339502"/>
                <a:ext cx="8435280" cy="857250"/>
              </a:xfrm>
            </p:spPr>
            <p:txBody>
              <a:bodyPr>
                <a:normAutofit fontScale="90000"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Amit látunk (mérünk): </a:t>
                </a:r>
                <a:br>
                  <a:rPr lang="hu-HU" dirty="0" smtClean="0">
                    <a:solidFill>
                      <a:srgbClr val="FF0000"/>
                    </a:solidFill>
                  </a:rPr>
                </a:br>
                <a:r>
                  <a:rPr lang="hu-HU" dirty="0" smtClean="0">
                    <a:solidFill>
                      <a:srgbClr val="FF0000"/>
                    </a:solidFill>
                  </a:rPr>
                  <a:t>Iránymenti sebesség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hu-H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5249" y="339502"/>
                <a:ext cx="8435280" cy="857250"/>
              </a:xfrm>
              <a:blipFill>
                <a:blip r:embed="rId4"/>
                <a:stretch>
                  <a:fillRect t="-39286" b="-578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784492" y="1707654"/>
            <a:ext cx="3412675" cy="662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Doppler </a:t>
            </a:r>
            <a:r>
              <a:rPr lang="en-US" dirty="0" err="1" smtClean="0"/>
              <a:t>effektus</a:t>
            </a:r>
            <a:r>
              <a:rPr lang="hu-HU" dirty="0" smtClean="0"/>
              <a:t>:</a:t>
            </a:r>
            <a:endParaRPr lang="en-US" dirty="0" smtClean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1395365"/>
            <a:ext cx="3204356" cy="348549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39003"/>
            <a:ext cx="1158547" cy="1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058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/>
          <p:cNvCxnSpPr/>
          <p:nvPr/>
        </p:nvCxnSpPr>
        <p:spPr>
          <a:xfrm>
            <a:off x="2607671" y="2302221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327751" y="2302221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1887591" y="2305864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167511" y="2319166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4047831" y="2319166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023495" y="2571194"/>
            <a:ext cx="3132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1023495" y="3291274"/>
            <a:ext cx="3132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023495" y="4011354"/>
            <a:ext cx="3132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023495" y="4731434"/>
            <a:ext cx="3132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2600749" y="79363"/>
            <a:ext cx="0" cy="2000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951663" y="89957"/>
            <a:ext cx="0" cy="199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2240710" y="85267"/>
            <a:ext cx="0" cy="1994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1877333" y="79363"/>
            <a:ext cx="3337" cy="2000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3320830" y="89957"/>
            <a:ext cx="0" cy="199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1412618" y="548167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1412618" y="892055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1412618" y="1252095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32 ágú csillag 27"/>
          <p:cNvSpPr/>
          <p:nvPr/>
        </p:nvSpPr>
        <p:spPr>
          <a:xfrm>
            <a:off x="2798688" y="386513"/>
            <a:ext cx="305950" cy="31284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9" name="Egyenes összekötő 28"/>
          <p:cNvCxnSpPr/>
          <p:nvPr/>
        </p:nvCxnSpPr>
        <p:spPr>
          <a:xfrm>
            <a:off x="1412618" y="1612135"/>
            <a:ext cx="208823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30" y="3127097"/>
            <a:ext cx="333082" cy="32179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82" y="728718"/>
            <a:ext cx="338135" cy="326673"/>
          </a:xfrm>
          <a:prstGeom prst="rect">
            <a:avLst/>
          </a:prstGeom>
        </p:spPr>
      </p:pic>
      <p:sp>
        <p:nvSpPr>
          <p:cNvPr id="31" name="32 ágú csillag 30"/>
          <p:cNvSpPr/>
          <p:nvPr/>
        </p:nvSpPr>
        <p:spPr>
          <a:xfrm>
            <a:off x="1705980" y="1448800"/>
            <a:ext cx="305950" cy="31284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32 ágú csillag 31"/>
          <p:cNvSpPr/>
          <p:nvPr/>
        </p:nvSpPr>
        <p:spPr>
          <a:xfrm>
            <a:off x="3183735" y="2426817"/>
            <a:ext cx="305950" cy="31284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32 ágú csillag 32"/>
          <p:cNvSpPr/>
          <p:nvPr/>
        </p:nvSpPr>
        <p:spPr>
          <a:xfrm>
            <a:off x="1023495" y="4575014"/>
            <a:ext cx="305950" cy="31284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4" name="Egyenes összekötő 33"/>
          <p:cNvCxnSpPr/>
          <p:nvPr/>
        </p:nvCxnSpPr>
        <p:spPr>
          <a:xfrm>
            <a:off x="1412618" y="184018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1412618" y="1972175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1520630" y="85267"/>
            <a:ext cx="0" cy="1994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2967712" y="2583237"/>
            <a:ext cx="368998" cy="364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1176470" y="4020943"/>
            <a:ext cx="706643" cy="710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3527884" y="203895"/>
                <a:ext cx="5336587" cy="857250"/>
              </a:xfrm>
              <a:solidFill>
                <a:schemeClr val="bg1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Hubble törvény: 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𝐻𝑑</m:t>
                    </m:r>
                  </m:oMath>
                </a14:m>
                <a:endParaRPr lang="hu-H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27884" y="203895"/>
                <a:ext cx="5336587" cy="857250"/>
              </a:xfrm>
              <a:blipFill>
                <a:blip r:embed="rId4"/>
                <a:stretch>
                  <a:fillRect l="-3314" t="-3546" b="-212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85" y="1960505"/>
            <a:ext cx="2325709" cy="215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Egyenes összekötő nyíllal 55"/>
          <p:cNvCxnSpPr/>
          <p:nvPr/>
        </p:nvCxnSpPr>
        <p:spPr>
          <a:xfrm flipV="1">
            <a:off x="6732666" y="1468201"/>
            <a:ext cx="456864" cy="15310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 flipH="1" flipV="1">
            <a:off x="5811952" y="2394877"/>
            <a:ext cx="920715" cy="5685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églalap 57"/>
              <p:cNvSpPr/>
              <p:nvPr/>
            </p:nvSpPr>
            <p:spPr>
              <a:xfrm>
                <a:off x="6859946" y="2387322"/>
                <a:ext cx="4662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8" name="Téglalap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46" y="2387322"/>
                <a:ext cx="466217" cy="461665"/>
              </a:xfrm>
              <a:prstGeom prst="rect">
                <a:avLst/>
              </a:prstGeom>
              <a:blipFill>
                <a:blip r:embed="rId6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églalap 58"/>
              <p:cNvSpPr/>
              <p:nvPr/>
            </p:nvSpPr>
            <p:spPr>
              <a:xfrm>
                <a:off x="6471446" y="2477478"/>
                <a:ext cx="443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9" name="Téglalap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46" y="2477478"/>
                <a:ext cx="443775" cy="461665"/>
              </a:xfrm>
              <a:prstGeom prst="rect">
                <a:avLst/>
              </a:prstGeom>
              <a:blipFill>
                <a:blip r:embed="rId7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églalap 60"/>
          <p:cNvSpPr/>
          <p:nvPr/>
        </p:nvSpPr>
        <p:spPr>
          <a:xfrm>
            <a:off x="5940152" y="3174765"/>
            <a:ext cx="144016" cy="161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zis 63"/>
          <p:cNvSpPr/>
          <p:nvPr/>
        </p:nvSpPr>
        <p:spPr>
          <a:xfrm>
            <a:off x="6638796" y="2913527"/>
            <a:ext cx="184233" cy="164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zis 65"/>
          <p:cNvSpPr/>
          <p:nvPr/>
        </p:nvSpPr>
        <p:spPr>
          <a:xfrm>
            <a:off x="4644009" y="1078902"/>
            <a:ext cx="4220462" cy="37610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Szabadkézi sokszög 71"/>
          <p:cNvSpPr/>
          <p:nvPr/>
        </p:nvSpPr>
        <p:spPr>
          <a:xfrm>
            <a:off x="5830784" y="1472540"/>
            <a:ext cx="1359725" cy="908463"/>
          </a:xfrm>
          <a:custGeom>
            <a:avLst/>
            <a:gdLst>
              <a:gd name="connsiteX0" fmla="*/ 1359725 w 1359725"/>
              <a:gd name="connsiteY0" fmla="*/ 0 h 908463"/>
              <a:gd name="connsiteX1" fmla="*/ 558141 w 1359725"/>
              <a:gd name="connsiteY1" fmla="*/ 178130 h 908463"/>
              <a:gd name="connsiteX2" fmla="*/ 0 w 1359725"/>
              <a:gd name="connsiteY2" fmla="*/ 908463 h 908463"/>
              <a:gd name="connsiteX0" fmla="*/ 1359725 w 1359725"/>
              <a:gd name="connsiteY0" fmla="*/ 0 h 908463"/>
              <a:gd name="connsiteX1" fmla="*/ 510639 w 1359725"/>
              <a:gd name="connsiteY1" fmla="*/ 255320 h 908463"/>
              <a:gd name="connsiteX2" fmla="*/ 0 w 1359725"/>
              <a:gd name="connsiteY2" fmla="*/ 908463 h 908463"/>
              <a:gd name="connsiteX0" fmla="*/ 1359725 w 1359725"/>
              <a:gd name="connsiteY0" fmla="*/ 0 h 908463"/>
              <a:gd name="connsiteX1" fmla="*/ 510639 w 1359725"/>
              <a:gd name="connsiteY1" fmla="*/ 314697 h 908463"/>
              <a:gd name="connsiteX2" fmla="*/ 0 w 1359725"/>
              <a:gd name="connsiteY2" fmla="*/ 908463 h 908463"/>
              <a:gd name="connsiteX0" fmla="*/ 1359725 w 1359725"/>
              <a:gd name="connsiteY0" fmla="*/ 0 h 908463"/>
              <a:gd name="connsiteX1" fmla="*/ 510639 w 1359725"/>
              <a:gd name="connsiteY1" fmla="*/ 314697 h 908463"/>
              <a:gd name="connsiteX2" fmla="*/ 0 w 1359725"/>
              <a:gd name="connsiteY2" fmla="*/ 908463 h 9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725" h="908463">
                <a:moveTo>
                  <a:pt x="1359725" y="0"/>
                </a:moveTo>
                <a:cubicBezTo>
                  <a:pt x="1072243" y="13360"/>
                  <a:pt x="731322" y="115786"/>
                  <a:pt x="510639" y="314697"/>
                </a:cubicBezTo>
                <a:cubicBezTo>
                  <a:pt x="289956" y="513608"/>
                  <a:pt x="165760" y="619001"/>
                  <a:pt x="0" y="9084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3" name="Egyenes összekötő nyíllal 72"/>
          <p:cNvCxnSpPr/>
          <p:nvPr/>
        </p:nvCxnSpPr>
        <p:spPr>
          <a:xfrm flipH="1">
            <a:off x="2609007" y="2947386"/>
            <a:ext cx="349747" cy="33294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 flipH="1">
            <a:off x="1176471" y="3670373"/>
            <a:ext cx="1046217" cy="106106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" y="46267"/>
            <a:ext cx="1035524" cy="130617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413489" y="4067182"/>
            <a:ext cx="442300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hu-HU" sz="2000" u="sng" dirty="0" smtClean="0"/>
              <a:t>Következmény: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 smtClean="0"/>
              <a:t>Univerzum életkora: 13.8 Milliárd év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 smtClean="0"/>
              <a:t>Messziről jött foton frekvenciája kicsi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304932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76964" cy="85725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Kozmikus mikrohullámú háttér sugárzás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28" y="1599642"/>
            <a:ext cx="6430516" cy="321525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3229"/>
            <a:ext cx="2251371" cy="1771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3895404" y="1063229"/>
                <a:ext cx="350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=13.8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Milli</m:t>
                      </m:r>
                      <m:r>
                        <a:rPr lang="hu-H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rd</m:t>
                      </m:r>
                      <m:r>
                        <a:rPr lang="hu-H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hu-H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ny</m:t>
                      </m:r>
                      <m:r>
                        <a:rPr lang="hu-H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404" y="1063229"/>
                <a:ext cx="3504934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/>
          <p:cNvSpPr txBox="1"/>
          <p:nvPr/>
        </p:nvSpPr>
        <p:spPr>
          <a:xfrm>
            <a:off x="179512" y="2931790"/>
            <a:ext cx="1952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Hullámhossz: </a:t>
            </a:r>
          </a:p>
          <a:p>
            <a:r>
              <a:rPr lang="hu-HU" dirty="0" smtClean="0"/>
              <a:t>1 mm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56590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800654869</TotalTime>
  <Pages>57</Pages>
  <Words>316</Words>
  <Application>Microsoft Office PowerPoint</Application>
  <PresentationFormat>Diavetítés a képernyőre (16:9 oldalarány)</PresentationFormat>
  <Paragraphs>161</Paragraphs>
  <Slides>18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Office-téma</vt:lpstr>
      <vt:lpstr>PowerPoint-bemutató</vt:lpstr>
      <vt:lpstr>Univerzum szerkezete</vt:lpstr>
      <vt:lpstr>Végesség térben vagy időben</vt:lpstr>
      <vt:lpstr>Görbületfüggő képletek</vt:lpstr>
      <vt:lpstr>Összehasonlítás</vt:lpstr>
      <vt:lpstr>Amit látunk (mérünk): Távolság d</vt:lpstr>
      <vt:lpstr>Amit látunk (mérünk):  Iránymenti sebesség v </vt:lpstr>
      <vt:lpstr>Hubble törvény: v=Hd</vt:lpstr>
      <vt:lpstr>Kozmikus mikrohullámú háttér sugárzás</vt:lpstr>
      <vt:lpstr>Univerzum görbülete</vt:lpstr>
      <vt:lpstr>PowerPoint-bemutató</vt:lpstr>
      <vt:lpstr>Doppler</vt:lpstr>
      <vt:lpstr>Sugárzott spektrum</vt:lpstr>
      <vt:lpstr>Doppler módosított spektrum</vt:lpstr>
      <vt:lpstr>Nagy vagy közeli galaxis tágulás nélkül</vt:lpstr>
      <vt:lpstr>Nagy vagy közeli galaxis tágulással</vt:lpstr>
      <vt:lpstr>Kis vagy távoli galaxis</vt:lpstr>
      <vt:lpstr>Eredmények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Others</dc:creator>
  <cp:lastModifiedBy>Szirmay-Kalos László</cp:lastModifiedBy>
  <cp:revision>1628</cp:revision>
  <cp:lastPrinted>2002-02-17T14:20:45Z</cp:lastPrinted>
  <dcterms:created xsi:type="dcterms:W3CDTF">1998-09-12T20:31:14Z</dcterms:created>
  <dcterms:modified xsi:type="dcterms:W3CDTF">2024-02-05T09:35:54Z</dcterms:modified>
</cp:coreProperties>
</file>