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53"/>
  </p:notesMasterIdLst>
  <p:handoutMasterIdLst>
    <p:handoutMasterId r:id="rId54"/>
  </p:handoutMasterIdLst>
  <p:sldIdLst>
    <p:sldId id="256" r:id="rId2"/>
    <p:sldId id="730" r:id="rId3"/>
    <p:sldId id="731" r:id="rId4"/>
    <p:sldId id="732" r:id="rId5"/>
    <p:sldId id="733" r:id="rId6"/>
    <p:sldId id="718" r:id="rId7"/>
    <p:sldId id="719" r:id="rId8"/>
    <p:sldId id="720" r:id="rId9"/>
    <p:sldId id="721" r:id="rId10"/>
    <p:sldId id="722" r:id="rId11"/>
    <p:sldId id="723" r:id="rId12"/>
    <p:sldId id="724" r:id="rId13"/>
    <p:sldId id="725" r:id="rId14"/>
    <p:sldId id="726" r:id="rId15"/>
    <p:sldId id="727" r:id="rId16"/>
    <p:sldId id="728" r:id="rId17"/>
    <p:sldId id="729" r:id="rId18"/>
    <p:sldId id="634" r:id="rId19"/>
    <p:sldId id="597" r:id="rId20"/>
    <p:sldId id="598" r:id="rId21"/>
    <p:sldId id="599" r:id="rId22"/>
    <p:sldId id="601" r:id="rId23"/>
    <p:sldId id="743" r:id="rId24"/>
    <p:sldId id="604" r:id="rId25"/>
    <p:sldId id="734" r:id="rId26"/>
    <p:sldId id="735" r:id="rId27"/>
    <p:sldId id="736" r:id="rId28"/>
    <p:sldId id="635" r:id="rId29"/>
    <p:sldId id="605" r:id="rId30"/>
    <p:sldId id="469" r:id="rId31"/>
    <p:sldId id="737" r:id="rId32"/>
    <p:sldId id="668" r:id="rId33"/>
    <p:sldId id="744" r:id="rId34"/>
    <p:sldId id="738" r:id="rId35"/>
    <p:sldId id="739" r:id="rId36"/>
    <p:sldId id="740" r:id="rId37"/>
    <p:sldId id="741" r:id="rId38"/>
    <p:sldId id="755" r:id="rId39"/>
    <p:sldId id="756" r:id="rId40"/>
    <p:sldId id="742" r:id="rId41"/>
    <p:sldId id="758" r:id="rId42"/>
    <p:sldId id="759" r:id="rId43"/>
    <p:sldId id="745" r:id="rId44"/>
    <p:sldId id="746" r:id="rId45"/>
    <p:sldId id="747" r:id="rId46"/>
    <p:sldId id="748" r:id="rId47"/>
    <p:sldId id="749" r:id="rId48"/>
    <p:sldId id="750" r:id="rId49"/>
    <p:sldId id="751" r:id="rId50"/>
    <p:sldId id="752" r:id="rId51"/>
    <p:sldId id="753" r:id="rId52"/>
  </p:sldIdLst>
  <p:sldSz cx="9144000" cy="5143500" type="screen16x9"/>
  <p:notesSz cx="7099300" cy="10234613"/>
  <p:kinsoku lang="ja-JP" invalStChars="、。，．・：；？！゛゜ヽヾゝゞ々ー’”）〕］｝〉》」』】°‰′″℃￠％ぁぃぅぇぉっゃゅょゎァィゥェォッャュョヮヵヶ!%),.:;?]}｡｣､･ｧｨｩｪｫｬｭｮｯｰﾞﾟ" invalEndChars="‘“（〔［｛〈《「『【￥＄$([\{｢￡"/>
  <p:defaultTextStyle>
    <a:defPPr>
      <a:defRPr lang="hu-HU"/>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AF16"/>
    <a:srgbClr val="000000"/>
    <a:srgbClr val="D60093"/>
    <a:srgbClr val="0000FF"/>
    <a:srgbClr val="FFFF00"/>
    <a:srgbClr val="14F85B"/>
    <a:srgbClr val="CCFF33"/>
    <a:srgbClr val="4F81BD"/>
    <a:srgbClr val="D795D4"/>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83676" autoAdjust="0"/>
  </p:normalViewPr>
  <p:slideViewPr>
    <p:cSldViewPr>
      <p:cViewPr varScale="1">
        <p:scale>
          <a:sx n="124" d="100"/>
          <a:sy n="124" d="100"/>
        </p:scale>
        <p:origin x="77" y="115"/>
      </p:cViewPr>
      <p:guideLst>
        <p:guide orient="horz" pos="2160"/>
        <p:guide pos="2880"/>
        <p:guide orient="horz" pos="1620"/>
      </p:guideLst>
    </p:cSldViewPr>
  </p:slideViewPr>
  <p:notesTextViewPr>
    <p:cViewPr>
      <p:scale>
        <a:sx n="100" d="100"/>
        <a:sy n="100" d="100"/>
      </p:scale>
      <p:origin x="0" y="0"/>
    </p:cViewPr>
  </p:notesTextViewPr>
  <p:notesViewPr>
    <p:cSldViewPr>
      <p:cViewPr>
        <p:scale>
          <a:sx n="62" d="100"/>
          <a:sy n="62" d="100"/>
        </p:scale>
        <p:origin x="-3106" y="-34"/>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51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idx="2"/>
          </p:nvPr>
        </p:nvSpPr>
        <p:spPr bwMode="auto">
          <a:xfrm>
            <a:off x="150813" y="774700"/>
            <a:ext cx="6797675"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46150" y="4862513"/>
            <a:ext cx="5207000" cy="4306887"/>
          </a:xfrm>
          <a:prstGeom prst="rect">
            <a:avLst/>
          </a:prstGeom>
          <a:noFill/>
          <a:ln w="12700">
            <a:noFill/>
            <a:miter lim="800000"/>
            <a:headEnd/>
            <a:tailEnd/>
          </a:ln>
          <a:effectLst/>
        </p:spPr>
        <p:txBody>
          <a:bodyPr vert="horz" wrap="square" lIns="95456" tIns="46890" rIns="95456" bIns="4689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3770528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0813" y="774700"/>
            <a:ext cx="6797675" cy="3824288"/>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50813" y="774700"/>
            <a:ext cx="6797675" cy="3824288"/>
          </a:xfrm>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implementation of the theory discussed so far is a single C++ class representing a 3D point or a vector with three</a:t>
            </a:r>
            <a:r>
              <a:rPr lang="en-US" altLang="en-US" baseline="0" dirty="0" smtClean="0"/>
              <a:t> Cartesian</a:t>
            </a:r>
            <a:r>
              <a:rPr lang="en-US" altLang="en-US" dirty="0" smtClean="0"/>
              <a:t> coordinates. Using operator overloading, the discussed vector (and point) operations are also.</a:t>
            </a:r>
          </a:p>
          <a:p>
            <a:r>
              <a:rPr lang="en-US" altLang="en-US" dirty="0" smtClean="0"/>
              <a:t>Note that – similarly to the GLSL language – we use the same type to represent points and vectors. The programmer should be aware whether an object is a point or a vector and execute operations valid for this particular type. Mixing different types in a single class, we can extend the concept to colors as well. A color can be define as additive mixture of red, green, and blue components, so a three-dimensional vector is just a right representation.  </a:t>
            </a:r>
          </a:p>
        </p:txBody>
      </p:sp>
    </p:spTree>
    <p:extLst>
      <p:ext uri="{BB962C8B-B14F-4D97-AF65-F5344CB8AC3E}">
        <p14:creationId xmlns:p14="http://schemas.microsoft.com/office/powerpoint/2010/main" val="263458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pPr>
              <a:defRPr/>
            </a:pPr>
            <a:r>
              <a:rPr lang="en-US" dirty="0" smtClean="0"/>
              <a:t>The </a:t>
            </a:r>
            <a:r>
              <a:rPr lang="en-US" b="1" dirty="0" smtClean="0"/>
              <a:t>curvature</a:t>
            </a:r>
            <a:r>
              <a:rPr lang="en-US" dirty="0" smtClean="0"/>
              <a:t> kappa of a 1D object (a curve) in one of its points is the reciprocal of the radius r of the </a:t>
            </a:r>
            <a:r>
              <a:rPr lang="en-US" b="1" dirty="0" smtClean="0"/>
              <a:t>osculating circle</a:t>
            </a:r>
            <a:r>
              <a:rPr lang="en-US" dirty="0" smtClean="0"/>
              <a:t>. The curvature is proportional to the centripetal force needed when we are travelling along the curve with constant unit velocity. To distinguish turning right and left, we can say that left turns have positive curvature and right turns have negative curvature. Curvature is also the second derivative of explicit function form of the function if its derivative is zero.</a:t>
            </a:r>
          </a:p>
        </p:txBody>
      </p:sp>
    </p:spTree>
    <p:extLst>
      <p:ext uri="{BB962C8B-B14F-4D97-AF65-F5344CB8AC3E}">
        <p14:creationId xmlns:p14="http://schemas.microsoft.com/office/powerpoint/2010/main" val="74864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The </a:t>
            </a:r>
            <a:r>
              <a:rPr lang="en-US" b="1" dirty="0" smtClean="0"/>
              <a:t>curvature</a:t>
            </a:r>
            <a:r>
              <a:rPr lang="en-US" dirty="0" smtClean="0"/>
              <a:t> kappa of a 1D object (a curve) in one of its points is the reciprocal of the radius r of the </a:t>
            </a:r>
            <a:r>
              <a:rPr lang="en-US" b="1" dirty="0" smtClean="0"/>
              <a:t>touching circle</a:t>
            </a:r>
            <a:r>
              <a:rPr lang="en-US" dirty="0" smtClean="0"/>
              <a:t>. The curvature is proportional to the centrifugal occurring when we are travelling along the curve with constant velocity. To distinguish turning right and left, we can say that left turns have positive curvature and right turns have negative curvature. </a:t>
            </a:r>
          </a:p>
          <a:p>
            <a:r>
              <a:rPr lang="en-US" dirty="0" smtClean="0"/>
              <a:t>Let us examine the curvature K of 2D objects (surfaces) in a point. In this point, the surface has a </a:t>
            </a:r>
            <a:r>
              <a:rPr lang="en-US" b="1" dirty="0" smtClean="0"/>
              <a:t>tangent plane </a:t>
            </a:r>
            <a:r>
              <a:rPr lang="en-US" dirty="0" smtClean="0"/>
              <a:t>and a </a:t>
            </a:r>
            <a:r>
              <a:rPr lang="en-US" b="1" dirty="0" smtClean="0"/>
              <a:t>normal vector </a:t>
            </a:r>
            <a:r>
              <a:rPr lang="en-US" dirty="0" smtClean="0"/>
              <a:t>that is perpendicular to the tangent plane. The point and the normal vector define a line. Let us place a plane through this line. This plane intersects the surface and the intersection is a curve, for which the 1D curvature definition can be used. We call this directional curvature since it depends on the direction of the cutting plane. If we test all possible directions, we can notice that there are </a:t>
            </a:r>
            <a:r>
              <a:rPr lang="en-US" b="1" dirty="0" smtClean="0"/>
              <a:t>two orthogonal directions </a:t>
            </a:r>
            <a:r>
              <a:rPr lang="en-US" dirty="0" smtClean="0"/>
              <a:t>in which the curvature is maximum and minimum (try to prove it!). These directions are called the </a:t>
            </a:r>
            <a:r>
              <a:rPr lang="en-US" b="1" dirty="0" smtClean="0"/>
              <a:t>principal curvature directions</a:t>
            </a:r>
            <a:r>
              <a:rPr lang="en-US" dirty="0" smtClean="0"/>
              <a:t>.</a:t>
            </a:r>
          </a:p>
          <a:p>
            <a:r>
              <a:rPr lang="en-US" dirty="0" smtClean="0"/>
              <a:t>The curvature of a surface can be described, for example, by the product of the minimum and maximum curvatures, which leads to the concept of </a:t>
            </a:r>
            <a:r>
              <a:rPr lang="en-US" b="1" dirty="0" smtClean="0"/>
              <a:t>Gaussian curvature</a:t>
            </a:r>
            <a:r>
              <a:rPr lang="en-US" dirty="0" smtClean="0"/>
              <a:t>. </a:t>
            </a:r>
          </a:p>
          <a:p>
            <a:r>
              <a:rPr lang="en-US" dirty="0" smtClean="0"/>
              <a:t>What is the Gaussian curvature of a cylinder, plane, sphere or torus?</a:t>
            </a:r>
            <a:endParaRPr lang="en-US" dirty="0"/>
          </a:p>
        </p:txBody>
      </p:sp>
    </p:spTree>
    <p:extLst>
      <p:ext uri="{BB962C8B-B14F-4D97-AF65-F5344CB8AC3E}">
        <p14:creationId xmlns:p14="http://schemas.microsoft.com/office/powerpoint/2010/main" val="123583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The </a:t>
            </a:r>
            <a:r>
              <a:rPr lang="en-US" b="1" dirty="0" smtClean="0"/>
              <a:t>curvature of a plane </a:t>
            </a:r>
            <a:r>
              <a:rPr lang="en-US" dirty="0" smtClean="0"/>
              <a:t>in all directions is zero, thus the Gaussian curvature of a plane is zero.</a:t>
            </a:r>
          </a:p>
          <a:p>
            <a:r>
              <a:rPr lang="en-US" dirty="0" smtClean="0"/>
              <a:t>The principal curvature directions of a </a:t>
            </a:r>
            <a:r>
              <a:rPr lang="en-US" b="1" dirty="0" smtClean="0"/>
              <a:t>cylinder</a:t>
            </a:r>
            <a:r>
              <a:rPr lang="en-US" dirty="0" smtClean="0"/>
              <a:t> are parallel and perpendicular to the axis. In the parallel direction, the curvature is zero. In the orthogonal direction, the curvature is reciprocal of the radius of the cylinder. Thus, the Gaussian curvature of a cylinder is zero. Oops, planes and cylinders are relatives, both of them have zero Gaussian curvature. Indeed, we can unfold a cylinder and make it a plane without distortions. </a:t>
            </a:r>
          </a:p>
          <a:p>
            <a:r>
              <a:rPr lang="en-US" dirty="0" smtClean="0"/>
              <a:t>The </a:t>
            </a:r>
            <a:r>
              <a:rPr lang="en-US" b="1" dirty="0" smtClean="0"/>
              <a:t>curvature of a sphere</a:t>
            </a:r>
            <a:r>
              <a:rPr lang="en-US" dirty="0" smtClean="0"/>
              <a:t> in all directions is the reciprocal of the sphere radius. Thus the Gaussian curvature is the reciprocal of the square of the radius. The Gaussian curvature of a sphere is positive, and thus is different from the Gaussian curvature of a plane, which is zero. It means that a sphere cannot be unfolded into a plane without distortions. </a:t>
            </a:r>
          </a:p>
          <a:p>
            <a:r>
              <a:rPr lang="en-US" dirty="0" smtClean="0"/>
              <a:t>If in one of the principal curvature directions the intersection curve is above the tangent plane while it is below in the other principal direction, the two directional curvatures have opposite signs, so the </a:t>
            </a:r>
            <a:r>
              <a:rPr lang="en-US" b="1" dirty="0" smtClean="0"/>
              <a:t>Gaussian curvature is negative</a:t>
            </a:r>
            <a:r>
              <a:rPr lang="en-US" dirty="0" smtClean="0"/>
              <a:t>. Examples are the saddle or the trumpet, called </a:t>
            </a:r>
            <a:r>
              <a:rPr lang="en-US" dirty="0" err="1" smtClean="0"/>
              <a:t>tractricoid</a:t>
            </a:r>
            <a:r>
              <a:rPr lang="en-US" dirty="0" smtClean="0"/>
              <a:t>, which is the rotation of a </a:t>
            </a:r>
            <a:r>
              <a:rPr lang="en-US" dirty="0" err="1" smtClean="0"/>
              <a:t>tractrix</a:t>
            </a:r>
            <a:r>
              <a:rPr lang="en-US" dirty="0" smtClean="0"/>
              <a:t>. The Gaussian curvature of a torus changes from point to point. It is positive in the outer half and negative in the inner half. The figure at the bottom shows different objects colored according to the curvature information. We used rainbow colors, blue corresponds to negative curvature, green to zero curvature, and red to positive curvature.</a:t>
            </a:r>
          </a:p>
          <a:p>
            <a:endParaRPr lang="en-US" dirty="0"/>
          </a:p>
        </p:txBody>
      </p:sp>
    </p:spTree>
    <p:extLst>
      <p:ext uri="{BB962C8B-B14F-4D97-AF65-F5344CB8AC3E}">
        <p14:creationId xmlns:p14="http://schemas.microsoft.com/office/powerpoint/2010/main" val="83455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The axioms of the Euclidean geometry are based on experience gathered on walking on a flat terrain or not too large distances.  </a:t>
            </a:r>
          </a:p>
          <a:p>
            <a:r>
              <a:rPr lang="en-US" dirty="0" smtClean="0"/>
              <a:t>If Euclid had travelled through continents of the spherical Earth, he would have different experience and would have established different axioms. For example, on the Earth parallel lines meet at exactly 10 million km from start .</a:t>
            </a:r>
          </a:p>
          <a:p>
            <a:r>
              <a:rPr lang="en-US" dirty="0" smtClean="0"/>
              <a:t>The line on a sphere, using the concept of the shortest path between two points, is the main circle, which is the intersection of the sphere and the plane defined by the two points and the center of the sphere. Airplanes fly along these spherical lines. </a:t>
            </a:r>
          </a:p>
          <a:p>
            <a:r>
              <a:rPr lang="en-US" dirty="0" smtClean="0"/>
              <a:t>If we interpret spherical points as diameters, the first two axioms of the Euclidean geometry remain valid. However, the third </a:t>
            </a:r>
            <a:r>
              <a:rPr lang="en-US" dirty="0" err="1" smtClean="0"/>
              <a:t>axi</a:t>
            </a:r>
            <a:r>
              <a:rPr lang="hu-HU" dirty="0" smtClean="0"/>
              <a:t>o</a:t>
            </a:r>
            <a:r>
              <a:rPr lang="en-US" dirty="0" smtClean="0"/>
              <a:t>m is invalid for spherical lines and points. Here lines always intersect in a diameter. Consequently, the theorems of Euclidean geometry are not true. For example, </a:t>
            </a:r>
            <a:r>
              <a:rPr lang="en-US" b="1" dirty="0" smtClean="0"/>
              <a:t>the sum of the angles of a triangle is always larger than 180 degrees. </a:t>
            </a:r>
          </a:p>
          <a:p>
            <a:r>
              <a:rPr lang="en-US" dirty="0" smtClean="0"/>
              <a:t>Maps are Euclidean unfolding of the non-Euclidean (spherical) plane. As the curvature of the sphere is not zero, a map must distort distances and/or angles. There are different options, but all of them distort somehow. Mercator’s map, for example, preserves angles but apply drastic distance distortions</a:t>
            </a:r>
            <a:endParaRPr lang="en-US" dirty="0"/>
          </a:p>
        </p:txBody>
      </p:sp>
    </p:spTree>
    <p:extLst>
      <p:ext uri="{BB962C8B-B14F-4D97-AF65-F5344CB8AC3E}">
        <p14:creationId xmlns:p14="http://schemas.microsoft.com/office/powerpoint/2010/main" val="3447903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The axioms of the Euclidean geometry are based on experience gathered on walking on a flat terrain or not too large distances.  </a:t>
            </a:r>
          </a:p>
          <a:p>
            <a:r>
              <a:rPr lang="en-US" dirty="0" smtClean="0"/>
              <a:t>If Euclid had travelled through continents of the spherical Earth, he would have different experience and would have established different axioms. For example, on the Earth parallel lines meet at exactly 10 million km from start .</a:t>
            </a:r>
          </a:p>
          <a:p>
            <a:r>
              <a:rPr lang="en-US" dirty="0" smtClean="0"/>
              <a:t>The line on a sphere, using the concept of the shortest path between two points, is the main circle, which is the intersection of the sphere and the plane defined by the two points and the center of the sphere. Airplanes fly along these spherical lines. </a:t>
            </a:r>
          </a:p>
          <a:p>
            <a:r>
              <a:rPr lang="en-US" dirty="0" smtClean="0"/>
              <a:t>If we interpret spherical points as diameters, the first two axioms of the Euclidean geometry remain valid. However, the third </a:t>
            </a:r>
            <a:r>
              <a:rPr lang="en-US" dirty="0" err="1" smtClean="0"/>
              <a:t>axi</a:t>
            </a:r>
            <a:r>
              <a:rPr lang="hu-HU" dirty="0" smtClean="0"/>
              <a:t>o</a:t>
            </a:r>
            <a:r>
              <a:rPr lang="en-US" dirty="0" smtClean="0"/>
              <a:t>m is invalid for spherical lines and points. Here lines always intersect in a diameter. Consequently, the theorems of Euclidean geometry are not true. For example, </a:t>
            </a:r>
            <a:r>
              <a:rPr lang="en-US" b="1" dirty="0" smtClean="0"/>
              <a:t>the sum of the angles of a triangle is always larger than 180 degrees. </a:t>
            </a:r>
          </a:p>
          <a:p>
            <a:r>
              <a:rPr lang="en-US" dirty="0" smtClean="0"/>
              <a:t>Maps are Euclidean unfolding of the non-Euclidean (spherical) plane. As the curvature of the sphere is not zero, a map must distort distances and/or angles. There are different options, but all of them distort somehow. Mercator’s map, for example, preserves angles but apply drastic distance distortions</a:t>
            </a:r>
            <a:endParaRPr lang="en-US" dirty="0"/>
          </a:p>
        </p:txBody>
      </p:sp>
    </p:spTree>
    <p:extLst>
      <p:ext uri="{BB962C8B-B14F-4D97-AF65-F5344CB8AC3E}">
        <p14:creationId xmlns:p14="http://schemas.microsoft.com/office/powerpoint/2010/main" val="344790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043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51845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519464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75769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2724133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21913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639385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pPr>
              <a:defRPr/>
            </a:pPr>
            <a:r>
              <a:rPr lang="en-US" dirty="0" smtClean="0"/>
              <a:t>In Euclidean geometry parallel lines do not intersect, that is, a point at infinity (where parallel line would meet) is not part of the Euclidean plane. However, we can see the intersection of parallel lines, so a geometry where infinity is also included makes sense.</a:t>
            </a:r>
          </a:p>
          <a:p>
            <a:pPr>
              <a:defRPr/>
            </a:pPr>
            <a:r>
              <a:rPr lang="en-US" dirty="0" smtClean="0"/>
              <a:t>If we define axioms differently, </a:t>
            </a:r>
            <a:r>
              <a:rPr lang="en-US" b="1" dirty="0" smtClean="0"/>
              <a:t>we can add points at infinity to the plane </a:t>
            </a:r>
            <a:r>
              <a:rPr lang="en-US" dirty="0" smtClean="0"/>
              <a:t>making all lines, even parallel lines, intersecting. Clearly, this is a different geometry with different axioms and theorems, which is called the </a:t>
            </a:r>
            <a:r>
              <a:rPr lang="en-US" b="1" dirty="0" smtClean="0"/>
              <a:t>projective geometry</a:t>
            </a:r>
            <a:r>
              <a:rPr lang="en-US" dirty="0" smtClean="0"/>
              <a:t>. Projective geometry is not metric since distance cannot be defined in it. The reason is that the distance from points at infinity is infinite, but infinite is not a number. As a result, we cannot use coordinate systems that are based on the concept of distance, e.g. Cartesian coordinate systems are useless here. We should find another algebraic basis. </a:t>
            </a:r>
          </a:p>
          <a:p>
            <a:pPr>
              <a:defRPr/>
            </a:pPr>
            <a:r>
              <a:rPr lang="en-US" dirty="0" smtClean="0"/>
              <a:t>Note that the first three axioms of projective geometry are identical to those of the spherical geometry. They are close relatives. As a result, a projective line has similar properties to a circle. You can go around it.</a:t>
            </a:r>
          </a:p>
          <a:p>
            <a:pPr>
              <a:defRPr/>
            </a:pPr>
            <a:endParaRPr lang="en-US" dirty="0" smtClean="0"/>
          </a:p>
        </p:txBody>
      </p:sp>
    </p:spTree>
    <p:extLst>
      <p:ext uri="{BB962C8B-B14F-4D97-AF65-F5344CB8AC3E}">
        <p14:creationId xmlns:p14="http://schemas.microsoft.com/office/powerpoint/2010/main" val="3779749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kép helye 1"/>
          <p:cNvSpPr>
            <a:spLocks noGrp="1" noRot="1" noChangeAspect="1" noTextEdit="1"/>
          </p:cNvSpPr>
          <p:nvPr>
            <p:ph type="sldImg"/>
          </p:nvPr>
        </p:nvSpPr>
        <p:spPr>
          <a:ln/>
        </p:spPr>
      </p:sp>
      <p:sp>
        <p:nvSpPr>
          <p:cNvPr id="2867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Homogeneous coordinates [</a:t>
            </a:r>
            <a:r>
              <a:rPr lang="en-US" altLang="hu-HU" dirty="0" err="1" smtClean="0"/>
              <a:t>Xh</a:t>
            </a:r>
            <a:r>
              <a:rPr lang="en-US" altLang="hu-HU" dirty="0" smtClean="0"/>
              <a:t>, </a:t>
            </a:r>
            <a:r>
              <a:rPr lang="en-US" altLang="hu-HU" dirty="0" err="1" smtClean="0"/>
              <a:t>Yh</a:t>
            </a:r>
            <a:r>
              <a:rPr lang="en-US" altLang="hu-HU" dirty="0" smtClean="0"/>
              <a:t>, h] can </a:t>
            </a:r>
            <a:r>
              <a:rPr lang="hu-HU" altLang="hu-HU" dirty="0" err="1" smtClean="0"/>
              <a:t>also</a:t>
            </a:r>
            <a:r>
              <a:rPr lang="hu-HU" altLang="hu-HU" dirty="0" smtClean="0"/>
              <a:t> </a:t>
            </a:r>
            <a:r>
              <a:rPr lang="en-US" altLang="hu-HU" dirty="0" smtClean="0"/>
              <a:t>be interpreted in the following way: (</a:t>
            </a:r>
            <a:r>
              <a:rPr lang="en-US" altLang="hu-HU" dirty="0" err="1" smtClean="0"/>
              <a:t>Xh</a:t>
            </a:r>
            <a:r>
              <a:rPr lang="en-US" altLang="hu-HU" dirty="0" smtClean="0"/>
              <a:t>, </a:t>
            </a:r>
            <a:r>
              <a:rPr lang="en-US" altLang="hu-HU" dirty="0" err="1" smtClean="0"/>
              <a:t>Yh</a:t>
            </a:r>
            <a:r>
              <a:rPr lang="en-US" altLang="hu-HU" dirty="0" smtClean="0"/>
              <a:t>) specify the direction of the point, and h is a scaling of the distance.</a:t>
            </a:r>
          </a:p>
          <a:p>
            <a:r>
              <a:rPr lang="en-US" altLang="hu-HU" dirty="0" smtClean="0"/>
              <a:t>Let us consider a point of Cartesian coordinates </a:t>
            </a:r>
            <a:r>
              <a:rPr lang="en-US" altLang="hu-HU" dirty="0" err="1" smtClean="0"/>
              <a:t>x,y</a:t>
            </a:r>
            <a:r>
              <a:rPr lang="en-US" altLang="hu-HU" dirty="0" smtClean="0"/>
              <a:t>, which can be given in homogeneous coordinates as [x,y,1].</a:t>
            </a:r>
          </a:p>
          <a:p>
            <a:r>
              <a:rPr lang="en-US" altLang="hu-HU" dirty="0" smtClean="0"/>
              <a:t>Now, let us consider another point that is in the same direction, but twice as far as (</a:t>
            </a:r>
            <a:r>
              <a:rPr lang="en-US" altLang="hu-HU" dirty="0" err="1" smtClean="0"/>
              <a:t>x,y</a:t>
            </a:r>
            <a:r>
              <a:rPr lang="en-US" altLang="hu-HU" dirty="0" smtClean="0"/>
              <a:t>). This farther point is (2x,2y) in Cartesian coordinates, [2x,2y,1] in homogeneous coordinates, or [x,y,1/2] in homogeneous coordinates. Similarly, the point that is also </a:t>
            </a:r>
            <a:r>
              <a:rPr lang="hu-HU" altLang="hu-HU" dirty="0" err="1" smtClean="0"/>
              <a:t>in</a:t>
            </a:r>
            <a:r>
              <a:rPr lang="hu-HU" altLang="hu-HU" dirty="0" smtClean="0"/>
              <a:t> </a:t>
            </a:r>
            <a:r>
              <a:rPr lang="en-US" altLang="hu-HU" dirty="0" smtClean="0"/>
              <a:t>the same direction b</a:t>
            </a:r>
            <a:r>
              <a:rPr lang="hu-HU" altLang="hu-HU" dirty="0" err="1" smtClean="0"/>
              <a:t>ut</a:t>
            </a:r>
            <a:r>
              <a:rPr lang="en-US" altLang="hu-HU" dirty="0" smtClean="0"/>
              <a:t> is f times farther away is  [x,y,1/f]. So the interpretation of a homogeneous triplet is that the first two coordinates are Cartesian ones and show the direction</a:t>
            </a:r>
            <a:r>
              <a:rPr lang="hu-HU" altLang="hu-HU" dirty="0" smtClean="0"/>
              <a:t>,</a:t>
            </a:r>
            <a:r>
              <a:rPr lang="en-US" altLang="hu-HU" dirty="0" smtClean="0"/>
              <a:t> and the third coordinate is an inverse scaling of the distance. When f is infinity, so 1/f is zero, then we get [x,y,0], which is at the direction of  (</a:t>
            </a:r>
            <a:r>
              <a:rPr lang="en-US" altLang="hu-HU" dirty="0" err="1" smtClean="0"/>
              <a:t>x,y</a:t>
            </a:r>
            <a:r>
              <a:rPr lang="en-US" altLang="hu-HU" dirty="0" smtClean="0"/>
              <a:t>), but at infinity.</a:t>
            </a:r>
          </a:p>
          <a:p>
            <a:r>
              <a:rPr lang="en-US" altLang="hu-HU" dirty="0" smtClean="0"/>
              <a:t>With homogeneous coordinates we can express </a:t>
            </a:r>
            <a:r>
              <a:rPr lang="en-US" altLang="hu-HU" b="1" u="sng" dirty="0" smtClean="0"/>
              <a:t>ideal points</a:t>
            </a:r>
            <a:r>
              <a:rPr lang="en-US" altLang="hu-HU" dirty="0" smtClean="0"/>
              <a:t>, i.e. points at infinity that are the intersections of parallel lines. Note that in Euclidean geometry parallel lines do not intersect. So, when we work with homogeneous coordinates instead of Cartesian ones, we describe the projective plane that contains the ideal points as well, and not the Euclidean plane. </a:t>
            </a:r>
          </a:p>
          <a:p>
            <a:endParaRPr lang="en-US" altLang="hu-HU" dirty="0" smtClean="0"/>
          </a:p>
          <a:p>
            <a:endParaRPr lang="en-US" altLang="hu-HU" dirty="0" smtClean="0"/>
          </a:p>
        </p:txBody>
      </p:sp>
    </p:spTree>
    <p:extLst>
      <p:ext uri="{BB962C8B-B14F-4D97-AF65-F5344CB8AC3E}">
        <p14:creationId xmlns:p14="http://schemas.microsoft.com/office/powerpoint/2010/main" val="260759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009578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010624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3D points can also be represented with homogeneous coordinates, i.e. the 3D Cartesian space can also be extended to 3D projective space. The center of mass analogy puts weight </a:t>
            </a:r>
            <a:r>
              <a:rPr lang="en-US" altLang="hu-HU" dirty="0" err="1" smtClean="0"/>
              <a:t>Xh</a:t>
            </a:r>
            <a:r>
              <a:rPr lang="en-US" altLang="hu-HU" dirty="0" smtClean="0"/>
              <a:t> at reference point (1, 0, 0), weight </a:t>
            </a:r>
            <a:r>
              <a:rPr lang="en-US" altLang="hu-HU" dirty="0" err="1" smtClean="0"/>
              <a:t>Yh</a:t>
            </a:r>
            <a:r>
              <a:rPr lang="en-US" altLang="hu-HU" dirty="0" smtClean="0"/>
              <a:t> at (0,1,0), weight </a:t>
            </a:r>
            <a:r>
              <a:rPr lang="en-US" altLang="hu-HU" dirty="0" err="1" smtClean="0"/>
              <a:t>Zh</a:t>
            </a:r>
            <a:r>
              <a:rPr lang="en-US" altLang="hu-HU" dirty="0" smtClean="0"/>
              <a:t> at (0,0,1), and finally w = h–</a:t>
            </a:r>
            <a:r>
              <a:rPr lang="en-US" altLang="hu-HU" dirty="0" err="1" smtClean="0"/>
              <a:t>Xh-Yh-Zh</a:t>
            </a:r>
            <a:r>
              <a:rPr lang="en-US" altLang="hu-HU" dirty="0" smtClean="0"/>
              <a:t> at the origin. Using the definition of the center of mass, from a </a:t>
            </a:r>
            <a:r>
              <a:rPr lang="en-US" altLang="hu-HU" dirty="0" err="1" smtClean="0"/>
              <a:t>quadtuple</a:t>
            </a:r>
            <a:r>
              <a:rPr lang="en-US" altLang="hu-HU" dirty="0" smtClean="0"/>
              <a:t> of homogeneous coordinates, the corresponding Cartesian coordinate triplet can be obtained by homogeneous division (of course, only if h is not zero). </a:t>
            </a:r>
            <a:endParaRPr lang="hu-HU" altLang="hu-HU" dirty="0" smtClean="0"/>
          </a:p>
        </p:txBody>
      </p:sp>
    </p:spTree>
    <p:extLst>
      <p:ext uri="{BB962C8B-B14F-4D97-AF65-F5344CB8AC3E}">
        <p14:creationId xmlns:p14="http://schemas.microsoft.com/office/powerpoint/2010/main" val="273029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Using vec4, i.e. four-element vectors, instead of vec3, we can represent not only points and vectors, but also planes. The fourth element should be set depending on the actual type. </a:t>
            </a:r>
          </a:p>
          <a:p>
            <a:r>
              <a:rPr lang="en-US" dirty="0" smtClean="0"/>
              <a:t>Note that the test whether or not a point is on a plane is a dot product of the two 4-element vectors if the fourth component of a point is 1 and the four components of a plane is a, b, c, d, the plane parameters. </a:t>
            </a:r>
          </a:p>
          <a:p>
            <a:r>
              <a:rPr lang="en-US" dirty="0" smtClean="0"/>
              <a:t>We can preserve the validity of vector operations if the fourth element of a vector is zero. </a:t>
            </a:r>
          </a:p>
          <a:p>
            <a:r>
              <a:rPr lang="en-US" dirty="0" smtClean="0"/>
              <a:t>And now, the big news: those operations that are applicable for points remain valid even when the fourth element is 1. </a:t>
            </a:r>
            <a:endParaRPr lang="en-US" dirty="0"/>
          </a:p>
        </p:txBody>
      </p:sp>
    </p:spTree>
    <p:extLst>
      <p:ext uri="{BB962C8B-B14F-4D97-AF65-F5344CB8AC3E}">
        <p14:creationId xmlns:p14="http://schemas.microsoft.com/office/powerpoint/2010/main" val="360106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219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27773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860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26736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2766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Using vec4, i.e. four-element vectors, instead of vec3, we can represent not only points and vectors, but also planes. The fourth element should be set depending on the actual type. </a:t>
            </a:r>
          </a:p>
          <a:p>
            <a:r>
              <a:rPr lang="en-US" dirty="0" smtClean="0"/>
              <a:t>Note that the test whether or not a point is on a plane is a dot product of the two 4-element vectors if the fourth component of a point is 1 and the four components of a plane is a, b, c, d, the plane parameters. </a:t>
            </a:r>
          </a:p>
          <a:p>
            <a:r>
              <a:rPr lang="en-US" dirty="0" smtClean="0"/>
              <a:t>We can preserve the validity of vector operations if the fourth element of a vector is zero. </a:t>
            </a:r>
          </a:p>
          <a:p>
            <a:r>
              <a:rPr lang="en-US" dirty="0" smtClean="0"/>
              <a:t>And now, the big news: those operations that are applicable for points remain valid even when the fourth element is 1. </a:t>
            </a:r>
            <a:endParaRPr lang="en-US" dirty="0"/>
          </a:p>
        </p:txBody>
      </p:sp>
    </p:spTree>
    <p:extLst>
      <p:ext uri="{BB962C8B-B14F-4D97-AF65-F5344CB8AC3E}">
        <p14:creationId xmlns:p14="http://schemas.microsoft.com/office/powerpoint/2010/main" val="108628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14017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4215464998"/>
      </p:ext>
    </p:extLst>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2035124675"/>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939160640"/>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012284450"/>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984852671"/>
      </p:ext>
    </p:extLst>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630388883"/>
      </p:ext>
    </p:extLst>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069388321"/>
      </p:ext>
    </p:extLst>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751963360"/>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2995246"/>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793954392"/>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79C7D9E-78EF-48AA-A29D-8EE66BA2E181}" type="datetimeFigureOut">
              <a:rPr lang="hu-HU" smtClean="0"/>
              <a:pPr/>
              <a:t>2024. 09. 12.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069252392"/>
      </p:ext>
    </p:extLst>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9C7D9E-78EF-48AA-A29D-8EE66BA2E181}" type="datetimeFigureOut">
              <a:rPr lang="hu-HU" smtClean="0"/>
              <a:pPr/>
              <a:t>2024. 09. 12.</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D62A48-CC2F-479E-BB55-A85D46CBE469}" type="slidenum">
              <a:rPr lang="hu-HU" smtClean="0"/>
              <a:pPr/>
              <a:t>‹#›</a:t>
            </a:fld>
            <a:endParaRPr lang="hu-HU"/>
          </a:p>
        </p:txBody>
      </p:sp>
    </p:spTree>
    <p:extLst>
      <p:ext uri="{BB962C8B-B14F-4D97-AF65-F5344CB8AC3E}">
        <p14:creationId xmlns:p14="http://schemas.microsoft.com/office/powerpoint/2010/main" val="924027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3.png"/></Relationships>
</file>

<file path=ppt/slides/_rels/slide11.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22.png"/><Relationship Id="rId7" Type="http://schemas.openxmlformats.org/officeDocument/2006/relationships/image" Target="../media/image19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5.png"/><Relationship Id="rId5" Type="http://schemas.openxmlformats.org/officeDocument/2006/relationships/image" Target="../media/image194.png"/><Relationship Id="rId10" Type="http://schemas.openxmlformats.org/officeDocument/2006/relationships/image" Target="../media/image432.png"/><Relationship Id="rId4" Type="http://schemas.openxmlformats.org/officeDocument/2006/relationships/image" Target="../media/image193.png"/><Relationship Id="rId9" Type="http://schemas.openxmlformats.org/officeDocument/2006/relationships/image" Target="../media/image223.png"/></Relationships>
</file>

<file path=ppt/slides/_rels/slide12.xml.rels><?xml version="1.0" encoding="UTF-8" standalone="yes"?>
<Relationships xmlns="http://schemas.openxmlformats.org/package/2006/relationships"><Relationship Id="rId3" Type="http://schemas.openxmlformats.org/officeDocument/2006/relationships/image" Target="../media/image1610.png"/><Relationship Id="rId7" Type="http://schemas.openxmlformats.org/officeDocument/2006/relationships/image" Target="../media/image19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624.png"/><Relationship Id="rId4" Type="http://schemas.openxmlformats.org/officeDocument/2006/relationships/image" Target="../media/image157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4.png"/><Relationship Id="rId4" Type="http://schemas.openxmlformats.org/officeDocument/2006/relationships/image" Target="../media/image24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pn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6.png"/><Relationship Id="rId4" Type="http://schemas.openxmlformats.org/officeDocument/2006/relationships/image" Target="../media/image26.png"/><Relationship Id="rId9"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971.png"/><Relationship Id="rId13" Type="http://schemas.openxmlformats.org/officeDocument/2006/relationships/image" Target="../media/image33.gif"/><Relationship Id="rId3" Type="http://schemas.openxmlformats.org/officeDocument/2006/relationships/image" Target="../media/image28.png"/><Relationship Id="rId7" Type="http://schemas.openxmlformats.org/officeDocument/2006/relationships/image" Target="../media/image131.png"/><Relationship Id="rId12" Type="http://schemas.openxmlformats.org/officeDocument/2006/relationships/hyperlink" Target="../../../3DPrograms/GrafikaHazi/Programs/Curvature/Skeleton.sl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992.png"/><Relationship Id="rId4" Type="http://schemas.openxmlformats.org/officeDocument/2006/relationships/image" Target="../media/image29.png"/><Relationship Id="rId9" Type="http://schemas.openxmlformats.org/officeDocument/2006/relationships/image" Target="../media/image983.png"/><Relationship Id="rId14" Type="http://schemas.openxmlformats.org/officeDocument/2006/relationships/hyperlink" Target="file:///D:\3DPrograms\GrafikaHazi\Programs\Curvature\bin\Skeleton.ex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61.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92.png"/></Relationships>
</file>

<file path=ppt/slides/_rels/slide25.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1880.png"/><Relationship Id="rId7" Type="http://schemas.openxmlformats.org/officeDocument/2006/relationships/image" Target="../media/image215.png"/><Relationship Id="rId12" Type="http://schemas.openxmlformats.org/officeDocument/2006/relationships/image" Target="../media/image157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4.png"/><Relationship Id="rId11" Type="http://schemas.openxmlformats.org/officeDocument/2006/relationships/image" Target="../media/image712.png"/><Relationship Id="rId15" Type="http://schemas.openxmlformats.org/officeDocument/2006/relationships/image" Target="../media/image411.png"/><Relationship Id="rId5" Type="http://schemas.openxmlformats.org/officeDocument/2006/relationships/image" Target="../media/image213.png"/><Relationship Id="rId10" Type="http://schemas.openxmlformats.org/officeDocument/2006/relationships/image" Target="../media/image701.png"/><Relationship Id="rId14" Type="http://schemas.openxmlformats.org/officeDocument/2006/relationships/image" Target="../media/image339.png"/><Relationship Id="rId9" Type="http://schemas.openxmlformats.org/officeDocument/2006/relationships/image" Target="../media/image1620.png"/></Relationships>
</file>

<file path=ppt/slides/_rels/slide26.xml.rels><?xml version="1.0" encoding="UTF-8" standalone="yes"?>
<Relationships xmlns="http://schemas.openxmlformats.org/package/2006/relationships"><Relationship Id="rId13" Type="http://schemas.openxmlformats.org/officeDocument/2006/relationships/image" Target="../media/image220.png"/><Relationship Id="rId18" Type="http://schemas.openxmlformats.org/officeDocument/2006/relationships/image" Target="../media/image225.png"/><Relationship Id="rId3" Type="http://schemas.openxmlformats.org/officeDocument/2006/relationships/image" Target="../media/image1920.png"/><Relationship Id="rId12" Type="http://schemas.openxmlformats.org/officeDocument/2006/relationships/image" Target="../media/image770.png"/><Relationship Id="rId17" Type="http://schemas.openxmlformats.org/officeDocument/2006/relationships/image" Target="../media/image224.png"/><Relationship Id="rId2" Type="http://schemas.openxmlformats.org/officeDocument/2006/relationships/notesSlide" Target="../notesSlides/notesSlide17.xml"/><Relationship Id="rId16" Type="http://schemas.openxmlformats.org/officeDocument/2006/relationships/image" Target="../media/image2000.png"/><Relationship Id="rId20" Type="http://schemas.openxmlformats.org/officeDocument/2006/relationships/image" Target="../media/image2011.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5" Type="http://schemas.openxmlformats.org/officeDocument/2006/relationships/image" Target="../media/image222.png"/><Relationship Id="rId19" Type="http://schemas.openxmlformats.org/officeDocument/2006/relationships/image" Target="../media/image226.png"/><Relationship Id="rId4" Type="http://schemas.openxmlformats.org/officeDocument/2006/relationships/image" Target="../media/image47.png"/><Relationship Id="rId14" Type="http://schemas.openxmlformats.org/officeDocument/2006/relationships/image" Target="../media/image221.png"/></Relationships>
</file>

<file path=ppt/slides/_rels/slide27.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4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48.jpeg"/><Relationship Id="rId18" Type="http://schemas.openxmlformats.org/officeDocument/2006/relationships/image" Target="../media/image390.png"/><Relationship Id="rId3" Type="http://schemas.openxmlformats.org/officeDocument/2006/relationships/image" Target="../media/image47.jpeg"/><Relationship Id="rId7" Type="http://schemas.openxmlformats.org/officeDocument/2006/relationships/image" Target="../media/image300.png"/><Relationship Id="rId12" Type="http://schemas.openxmlformats.org/officeDocument/2006/relationships/hyperlink" Target="https://en.wikipedia.org/wiki/File:Mercator.jpg" TargetMode="External"/><Relationship Id="rId17" Type="http://schemas.openxmlformats.org/officeDocument/2006/relationships/image" Target="../media/image3411.png"/><Relationship Id="rId2" Type="http://schemas.openxmlformats.org/officeDocument/2006/relationships/notesSlide" Target="../notesSlides/notesSlide18.xml"/><Relationship Id="rId16"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2511.png"/><Relationship Id="rId11" Type="http://schemas.openxmlformats.org/officeDocument/2006/relationships/image" Target="../media/image33.png"/><Relationship Id="rId5" Type="http://schemas.openxmlformats.org/officeDocument/2006/relationships/image" Target="../media/image241.png"/><Relationship Id="rId15" Type="http://schemas.openxmlformats.org/officeDocument/2006/relationships/image" Target="../media/image360.png"/><Relationship Id="rId10" Type="http://schemas.openxmlformats.org/officeDocument/2006/relationships/image" Target="../media/image320.png"/><Relationship Id="rId19" Type="http://schemas.openxmlformats.org/officeDocument/2006/relationships/image" Target="../media/image400.png"/><Relationship Id="rId4" Type="http://schemas.openxmlformats.org/officeDocument/2006/relationships/image" Target="../media/image290.png"/><Relationship Id="rId9" Type="http://schemas.openxmlformats.org/officeDocument/2006/relationships/hyperlink" Target="file:///D:\3DPrograms\GrafikaHazi\Programs\Mercator\bin\Skeleton.exe" TargetMode="External"/><Relationship Id="rId14" Type="http://schemas.openxmlformats.org/officeDocument/2006/relationships/image" Target="../media/image3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50.png"/><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481.png"/></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13" Type="http://schemas.openxmlformats.org/officeDocument/2006/relationships/image" Target="../media/image2010.png"/><Relationship Id="rId8" Type="http://schemas.openxmlformats.org/officeDocument/2006/relationships/image" Target="../media/image234.png"/><Relationship Id="rId3" Type="http://schemas.openxmlformats.org/officeDocument/2006/relationships/image" Target="../media/image2020.png"/><Relationship Id="rId7" Type="http://schemas.openxmlformats.org/officeDocument/2006/relationships/image" Target="../media/image2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0.png"/><Relationship Id="rId9" Type="http://schemas.openxmlformats.org/officeDocument/2006/relationships/image" Target="../media/image235.png"/></Relationships>
</file>

<file path=ppt/slides/_rels/slide35.xml.rels><?xml version="1.0" encoding="UTF-8" standalone="yes"?>
<Relationships xmlns="http://schemas.openxmlformats.org/package/2006/relationships"><Relationship Id="rId8" Type="http://schemas.openxmlformats.org/officeDocument/2006/relationships/image" Target="../media/image207.png"/><Relationship Id="rId3" Type="http://schemas.openxmlformats.org/officeDocument/2006/relationships/image" Target="../media/image2031.png"/><Relationship Id="rId7" Type="http://schemas.openxmlformats.org/officeDocument/2006/relationships/image" Target="../media/image20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50.png"/><Relationship Id="rId5" Type="http://schemas.openxmlformats.org/officeDocument/2006/relationships/image" Target="../media/image204.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3.gif"/></Relationships>
</file>

<file path=ppt/slides/_rels/slide38.xml.rels><?xml version="1.0" encoding="UTF-8" standalone="yes"?>
<Relationships xmlns="http://schemas.openxmlformats.org/package/2006/relationships"><Relationship Id="rId8" Type="http://schemas.openxmlformats.org/officeDocument/2006/relationships/hyperlink" Target="file:///D:\3DPrograms\GrafikaHazi\Programs\Poincare\bin\Skeleton.exe" TargetMode="External"/><Relationship Id="rId13" Type="http://schemas.openxmlformats.org/officeDocument/2006/relationships/image" Target="../media/image650.png"/><Relationship Id="rId18" Type="http://schemas.openxmlformats.org/officeDocument/2006/relationships/image" Target="../media/image74.jpeg"/><Relationship Id="rId3" Type="http://schemas.openxmlformats.org/officeDocument/2006/relationships/image" Target="../media/image550.png"/><Relationship Id="rId21" Type="http://schemas.openxmlformats.org/officeDocument/2006/relationships/image" Target="../media/image76.png"/><Relationship Id="rId7" Type="http://schemas.openxmlformats.org/officeDocument/2006/relationships/image" Target="../media/image590.png"/><Relationship Id="rId12" Type="http://schemas.openxmlformats.org/officeDocument/2006/relationships/image" Target="../media/image640.png"/><Relationship Id="rId17" Type="http://schemas.openxmlformats.org/officeDocument/2006/relationships/image" Target="../media/image73.jpeg"/><Relationship Id="rId2" Type="http://schemas.openxmlformats.org/officeDocument/2006/relationships/image" Target="../media/image64.png"/><Relationship Id="rId16" Type="http://schemas.openxmlformats.org/officeDocument/2006/relationships/image" Target="../media/image72.png"/><Relationship Id="rId20"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580.png"/><Relationship Id="rId11" Type="http://schemas.openxmlformats.org/officeDocument/2006/relationships/image" Target="../media/image63.png"/><Relationship Id="rId5" Type="http://schemas.openxmlformats.org/officeDocument/2006/relationships/image" Target="../media/image570.png"/><Relationship Id="rId15" Type="http://schemas.openxmlformats.org/officeDocument/2006/relationships/image" Target="../media/image68.png"/><Relationship Id="rId10" Type="http://schemas.openxmlformats.org/officeDocument/2006/relationships/image" Target="../media/image62.png"/><Relationship Id="rId19" Type="http://schemas.openxmlformats.org/officeDocument/2006/relationships/hyperlink" Target="https://hu.wikipedia.org/wiki/F%C3%A1jl:Henri_Poincar%C3%A9-2.jpg" TargetMode="External"/><Relationship Id="rId4" Type="http://schemas.openxmlformats.org/officeDocument/2006/relationships/image" Target="../media/image560.png"/><Relationship Id="rId9" Type="http://schemas.openxmlformats.org/officeDocument/2006/relationships/image" Target="../media/image65.png"/><Relationship Id="rId14" Type="http://schemas.openxmlformats.org/officeDocument/2006/relationships/image" Target="../media/image67.png"/></Relationships>
</file>

<file path=ppt/slides/_rels/slide3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0.pn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hyperlink" Target="https://www.google.hu/url?sa=i&amp;url=https://www.researchgate.net/figure/Circle-Limit-IV-by-MC-Escher-A-1960-print-in-which-the-spaces-between-white-angels_fig1_228653116&amp;psig=AOvVaw2F0TYmQxPGRrTNdK1_3TC4&amp;ust=1591801644986000&amp;source=images&amp;cd=vfe&amp;ved=0CAIQjRxqFwoTCIDq_q6B9ekCFQAAAAAdAAAAABAJ" TargetMode="External"/><Relationship Id="rId9" Type="http://schemas.openxmlformats.org/officeDocument/2006/relationships/image" Target="../media/image8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5.jpeg"/></Relationships>
</file>

<file path=ppt/slides/_rels/slide42.xml.rels><?xml version="1.0" encoding="UTF-8" standalone="yes"?>
<Relationships xmlns="http://schemas.openxmlformats.org/package/2006/relationships"><Relationship Id="rId2" Type="http://schemas.openxmlformats.org/officeDocument/2006/relationships/hyperlink" Target="file:///D:\3DPrograms\GrafikaHazi\Programs\ProjectiveGeometry\bin\Skeleton.ex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48.png"/><Relationship Id="rId3" Type="http://schemas.openxmlformats.org/officeDocument/2006/relationships/image" Target="../media/image183.png"/><Relationship Id="rId7" Type="http://schemas.openxmlformats.org/officeDocument/2006/relationships/image" Target="../media/image199.png"/><Relationship Id="rId12" Type="http://schemas.openxmlformats.org/officeDocument/2006/relationships/image" Target="../media/image247.png"/><Relationship Id="rId2" Type="http://schemas.openxmlformats.org/officeDocument/2006/relationships/image" Target="../media/image177.png"/><Relationship Id="rId1" Type="http://schemas.openxmlformats.org/officeDocument/2006/relationships/slideLayout" Target="../slideLayouts/slideLayout2.xml"/><Relationship Id="rId6" Type="http://schemas.openxmlformats.org/officeDocument/2006/relationships/image" Target="../media/image243.png"/><Relationship Id="rId11" Type="http://schemas.openxmlformats.org/officeDocument/2006/relationships/image" Target="../media/image246.png"/><Relationship Id="rId5" Type="http://schemas.openxmlformats.org/officeDocument/2006/relationships/image" Target="../media/image192.png"/><Relationship Id="rId10" Type="http://schemas.openxmlformats.org/officeDocument/2006/relationships/image" Target="../media/image245.png"/><Relationship Id="rId4" Type="http://schemas.openxmlformats.org/officeDocument/2006/relationships/image" Target="../media/image188.png"/><Relationship Id="rId9" Type="http://schemas.openxmlformats.org/officeDocument/2006/relationships/image" Target="../media/image244.png"/><Relationship Id="rId14" Type="http://schemas.openxmlformats.org/officeDocument/2006/relationships/image" Target="../media/image249.png"/></Relationships>
</file>

<file path=ppt/slides/_rels/slide44.xml.rels><?xml version="1.0" encoding="UTF-8" standalone="yes"?>
<Relationships xmlns="http://schemas.openxmlformats.org/package/2006/relationships"><Relationship Id="rId8" Type="http://schemas.openxmlformats.org/officeDocument/2006/relationships/image" Target="../media/image256.png"/><Relationship Id="rId3" Type="http://schemas.openxmlformats.org/officeDocument/2006/relationships/image" Target="../media/image251.png"/><Relationship Id="rId7" Type="http://schemas.openxmlformats.org/officeDocument/2006/relationships/image" Target="../media/image2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4.png"/><Relationship Id="rId5" Type="http://schemas.openxmlformats.org/officeDocument/2006/relationships/image" Target="../media/image253.png"/><Relationship Id="rId10" Type="http://schemas.openxmlformats.org/officeDocument/2006/relationships/image" Target="../media/image86.jpeg"/><Relationship Id="rId4" Type="http://schemas.openxmlformats.org/officeDocument/2006/relationships/image" Target="../media/image252.png"/><Relationship Id="rId9" Type="http://schemas.openxmlformats.org/officeDocument/2006/relationships/image" Target="../media/image257.png"/></Relationships>
</file>

<file path=ppt/slides/_rels/slide45.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80.png"/><Relationship Id="rId7" Type="http://schemas.openxmlformats.org/officeDocument/2006/relationships/image" Target="../media/image490.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259.png"/><Relationship Id="rId5" Type="http://schemas.openxmlformats.org/officeDocument/2006/relationships/image" Target="../media/image501.png"/><Relationship Id="rId4" Type="http://schemas.openxmlformats.org/officeDocument/2006/relationships/image" Target="../media/image492.png"/></Relationships>
</file>

<file path=ppt/slides/_rels/slide4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2.png"/><Relationship Id="rId4" Type="http://schemas.openxmlformats.org/officeDocument/2006/relationships/image" Target="../media/image1771.png"/></Relationships>
</file>

<file path=ppt/slides/_rels/slide47.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65.png"/><Relationship Id="rId7" Type="http://schemas.openxmlformats.org/officeDocument/2006/relationships/image" Target="../media/image269.png"/><Relationship Id="rId2"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268.png"/><Relationship Id="rId5" Type="http://schemas.openxmlformats.org/officeDocument/2006/relationships/image" Target="../media/image267.png"/><Relationship Id="rId4" Type="http://schemas.openxmlformats.org/officeDocument/2006/relationships/image" Target="../media/image266.png"/><Relationship Id="rId9" Type="http://schemas.openxmlformats.org/officeDocument/2006/relationships/image" Target="../media/image271.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3DPrograms/GrafikaHazi/Programs/EulerLine/bin/Skeleton.exe" TargetMode="Externa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7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11.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72.png"/><Relationship Id="rId7" Type="http://schemas.openxmlformats.org/officeDocument/2006/relationships/image" Target="../media/image18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332.png"/><Relationship Id="rId5" Type="http://schemas.openxmlformats.org/officeDocument/2006/relationships/image" Target="../media/image185.png"/><Relationship Id="rId10" Type="http://schemas.openxmlformats.org/officeDocument/2006/relationships/image" Target="../media/image191.png"/><Relationship Id="rId4" Type="http://schemas.openxmlformats.org/officeDocument/2006/relationships/image" Target="../media/image184.png"/><Relationship Id="rId9" Type="http://schemas.openxmlformats.org/officeDocument/2006/relationships/image" Target="../media/image18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14500"/>
            <a:ext cx="7772400" cy="857250"/>
          </a:xfrm>
        </p:spPr>
        <p:txBody>
          <a:bodyPr>
            <a:normAutofit/>
          </a:bodyPr>
          <a:lstStyle/>
          <a:p>
            <a:pPr>
              <a:defRPr/>
            </a:pPr>
            <a:r>
              <a:rPr lang="en-US" sz="4800" b="1" dirty="0" smtClean="0">
                <a:solidFill>
                  <a:srgbClr val="FF0000"/>
                </a:solidFill>
              </a:rPr>
              <a:t>G</a:t>
            </a:r>
            <a:r>
              <a:rPr lang="hu-HU" sz="4800" b="1" dirty="0" err="1" smtClean="0">
                <a:solidFill>
                  <a:srgbClr val="FF0000"/>
                </a:solidFill>
              </a:rPr>
              <a:t>eometriák</a:t>
            </a:r>
            <a:r>
              <a:rPr lang="hu-HU" sz="4800" b="1" dirty="0" smtClean="0">
                <a:solidFill>
                  <a:srgbClr val="FF0000"/>
                </a:solidFill>
              </a:rPr>
              <a:t> és algebrák</a:t>
            </a:r>
            <a:endParaRPr lang="hu-HU" b="1" dirty="0" smtClean="0">
              <a:solidFill>
                <a:srgbClr val="FF0000"/>
              </a:solidFill>
            </a:endParaRPr>
          </a:p>
        </p:txBody>
      </p:sp>
      <p:sp>
        <p:nvSpPr>
          <p:cNvPr id="2051" name="Rectangle 3"/>
          <p:cNvSpPr>
            <a:spLocks noGrp="1" noChangeArrowheads="1"/>
          </p:cNvSpPr>
          <p:nvPr>
            <p:ph type="subTitle" idx="1"/>
          </p:nvPr>
        </p:nvSpPr>
        <p:spPr>
          <a:xfrm>
            <a:off x="1331913" y="3165872"/>
            <a:ext cx="6400800" cy="131445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43508" y="195486"/>
            <a:ext cx="5004556" cy="461665"/>
          </a:xfrm>
          <a:prstGeom prst="rect">
            <a:avLst/>
          </a:prstGeom>
        </p:spPr>
        <p:txBody>
          <a:bodyPr wrap="square">
            <a:spAutoFit/>
          </a:bodyPr>
          <a:lstStyle/>
          <a:p>
            <a:endParaRPr lang="en-US" dirty="0">
              <a:latin typeface="+mn-lt"/>
            </a:endParaRPr>
          </a:p>
        </p:txBody>
      </p:sp>
      <p:sp>
        <p:nvSpPr>
          <p:cNvPr id="5" name="Téglalap 4"/>
          <p:cNvSpPr>
            <a:spLocks noChangeArrowheads="1"/>
          </p:cNvSpPr>
          <p:nvPr/>
        </p:nvSpPr>
        <p:spPr bwMode="auto">
          <a:xfrm>
            <a:off x="223838" y="160735"/>
            <a:ext cx="3952118"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 typeface="Wingdings" pitchFamily="2" charset="2"/>
              <a:buNone/>
            </a:pPr>
            <a:r>
              <a:rPr lang="en-US" altLang="en-US" sz="1600" i="1" dirty="0" smtClean="0">
                <a:latin typeface="+mn-lt"/>
              </a:rPr>
              <a:t>”</a:t>
            </a:r>
            <a:r>
              <a:rPr lang="hu-HU" altLang="en-US" sz="1600" i="1" dirty="0" err="1" smtClean="0">
                <a:latin typeface="+mn-lt"/>
              </a:rPr>
              <a:t>In</a:t>
            </a:r>
            <a:r>
              <a:rPr lang="hu-HU" altLang="en-US" sz="1600" i="1" dirty="0" smtClean="0">
                <a:latin typeface="+mn-lt"/>
              </a:rPr>
              <a:t> </a:t>
            </a:r>
            <a:r>
              <a:rPr lang="hu-HU" altLang="en-US" sz="1600" i="1" dirty="0" err="1" smtClean="0">
                <a:latin typeface="+mn-lt"/>
              </a:rPr>
              <a:t>jeder</a:t>
            </a:r>
            <a:r>
              <a:rPr lang="hu-HU" altLang="en-US" sz="1600" i="1" dirty="0" smtClean="0">
                <a:latin typeface="+mn-lt"/>
              </a:rPr>
              <a:t> </a:t>
            </a:r>
            <a:r>
              <a:rPr lang="hu-HU" altLang="en-US" sz="1600" i="1" dirty="0" err="1" smtClean="0">
                <a:latin typeface="+mn-lt"/>
              </a:rPr>
              <a:t>besonderen</a:t>
            </a:r>
            <a:r>
              <a:rPr lang="hu-HU" altLang="en-US" sz="1600" i="1" dirty="0" smtClean="0">
                <a:latin typeface="+mn-lt"/>
              </a:rPr>
              <a:t> </a:t>
            </a:r>
            <a:r>
              <a:rPr lang="hu-HU" altLang="en-US" sz="1600" i="1" dirty="0" err="1" smtClean="0">
                <a:latin typeface="+mn-lt"/>
              </a:rPr>
              <a:t>Naturlehre</a:t>
            </a:r>
            <a:r>
              <a:rPr lang="hu-HU" altLang="en-US" sz="1600" i="1" dirty="0" smtClean="0">
                <a:latin typeface="+mn-lt"/>
              </a:rPr>
              <a:t> </a:t>
            </a:r>
            <a:r>
              <a:rPr lang="hu-HU" altLang="en-US" sz="1600" i="1" dirty="0" err="1" smtClean="0">
                <a:latin typeface="+mn-lt"/>
              </a:rPr>
              <a:t>nur</a:t>
            </a:r>
            <a:r>
              <a:rPr lang="hu-HU" altLang="en-US" sz="1600" i="1" dirty="0" smtClean="0">
                <a:latin typeface="+mn-lt"/>
              </a:rPr>
              <a:t> </a:t>
            </a:r>
            <a:r>
              <a:rPr lang="hu-HU" altLang="en-US" sz="1600" i="1" dirty="0" err="1" smtClean="0">
                <a:latin typeface="+mn-lt"/>
              </a:rPr>
              <a:t>so</a:t>
            </a:r>
            <a:r>
              <a:rPr lang="hu-HU" altLang="en-US" sz="1600" i="1" dirty="0" smtClean="0">
                <a:latin typeface="+mn-lt"/>
              </a:rPr>
              <a:t> </a:t>
            </a:r>
            <a:r>
              <a:rPr lang="hu-HU" altLang="en-US" sz="1600" i="1" dirty="0" err="1" smtClean="0">
                <a:latin typeface="+mn-lt"/>
              </a:rPr>
              <a:t>viel</a:t>
            </a:r>
            <a:r>
              <a:rPr lang="hu-HU" altLang="en-US" sz="1600" i="1" dirty="0" smtClean="0">
                <a:latin typeface="+mn-lt"/>
              </a:rPr>
              <a:t> </a:t>
            </a:r>
            <a:r>
              <a:rPr lang="hu-HU" altLang="en-US" sz="1600" i="1" dirty="0" err="1" smtClean="0">
                <a:latin typeface="+mn-lt"/>
              </a:rPr>
              <a:t>eigentliche</a:t>
            </a:r>
            <a:r>
              <a:rPr lang="hu-HU" altLang="en-US" sz="1600" i="1" dirty="0" smtClean="0">
                <a:latin typeface="+mn-lt"/>
              </a:rPr>
              <a:t> </a:t>
            </a:r>
            <a:r>
              <a:rPr lang="hu-HU" altLang="en-US" sz="1600" i="1" dirty="0" err="1" smtClean="0">
                <a:latin typeface="+mn-lt"/>
              </a:rPr>
              <a:t>Wissenschaft</a:t>
            </a:r>
            <a:r>
              <a:rPr lang="hu-HU" altLang="en-US" sz="1600" i="1" dirty="0" smtClean="0">
                <a:latin typeface="+mn-lt"/>
              </a:rPr>
              <a:t> </a:t>
            </a:r>
            <a:r>
              <a:rPr lang="hu-HU" altLang="en-US" sz="1600" i="1" dirty="0" err="1" smtClean="0">
                <a:latin typeface="+mn-lt"/>
              </a:rPr>
              <a:t>angetroffen</a:t>
            </a:r>
            <a:r>
              <a:rPr lang="hu-HU" altLang="en-US" sz="1600" i="1" dirty="0" smtClean="0">
                <a:latin typeface="+mn-lt"/>
              </a:rPr>
              <a:t> </a:t>
            </a:r>
            <a:r>
              <a:rPr lang="hu-HU" altLang="en-US" sz="1600" i="1" dirty="0" err="1" smtClean="0">
                <a:latin typeface="+mn-lt"/>
              </a:rPr>
              <a:t>werden</a:t>
            </a:r>
            <a:r>
              <a:rPr lang="hu-HU" altLang="en-US" sz="1600" i="1" dirty="0" smtClean="0">
                <a:latin typeface="+mn-lt"/>
              </a:rPr>
              <a:t> </a:t>
            </a:r>
            <a:r>
              <a:rPr lang="hu-HU" altLang="en-US" sz="1600" i="1" dirty="0" err="1" smtClean="0">
                <a:latin typeface="+mn-lt"/>
              </a:rPr>
              <a:t>könne</a:t>
            </a:r>
            <a:r>
              <a:rPr lang="hu-HU" altLang="en-US" sz="1600" i="1" dirty="0" smtClean="0">
                <a:latin typeface="+mn-lt"/>
              </a:rPr>
              <a:t>, </a:t>
            </a:r>
            <a:r>
              <a:rPr lang="hu-HU" altLang="en-US" sz="1600" i="1" dirty="0" err="1" smtClean="0">
                <a:latin typeface="+mn-lt"/>
              </a:rPr>
              <a:t>als</a:t>
            </a:r>
            <a:r>
              <a:rPr lang="hu-HU" altLang="en-US" sz="1600" i="1" dirty="0" smtClean="0">
                <a:latin typeface="+mn-lt"/>
              </a:rPr>
              <a:t> </a:t>
            </a:r>
            <a:r>
              <a:rPr lang="hu-HU" altLang="en-US" sz="1600" i="1" dirty="0" err="1" smtClean="0">
                <a:latin typeface="+mn-lt"/>
              </a:rPr>
              <a:t>darin</a:t>
            </a:r>
            <a:r>
              <a:rPr lang="hu-HU" altLang="en-US" sz="1600" i="1" dirty="0" smtClean="0">
                <a:latin typeface="+mn-lt"/>
              </a:rPr>
              <a:t> </a:t>
            </a:r>
            <a:r>
              <a:rPr lang="hu-HU" altLang="en-US" sz="1600" i="1" dirty="0" err="1" smtClean="0">
                <a:latin typeface="+mn-lt"/>
              </a:rPr>
              <a:t>Mathematik</a:t>
            </a:r>
            <a:r>
              <a:rPr lang="hu-HU" altLang="en-US" sz="1600" i="1" dirty="0" smtClean="0">
                <a:latin typeface="+mn-lt"/>
              </a:rPr>
              <a:t> </a:t>
            </a:r>
            <a:r>
              <a:rPr lang="hu-HU" altLang="en-US" sz="1600" i="1" dirty="0" err="1" smtClean="0">
                <a:latin typeface="+mn-lt"/>
              </a:rPr>
              <a:t>anzutreffen</a:t>
            </a:r>
            <a:r>
              <a:rPr lang="hu-HU" altLang="en-US" sz="1600" i="1" dirty="0" smtClean="0">
                <a:latin typeface="+mn-lt"/>
              </a:rPr>
              <a:t> </a:t>
            </a:r>
            <a:r>
              <a:rPr lang="hu-HU" altLang="en-US" sz="1600" i="1" dirty="0" err="1" smtClean="0">
                <a:latin typeface="+mn-lt"/>
              </a:rPr>
              <a:t>ist</a:t>
            </a:r>
            <a:r>
              <a:rPr lang="en-US" altLang="en-US" sz="1600" i="1" dirty="0" smtClean="0">
                <a:latin typeface="+mn-lt"/>
              </a:rPr>
              <a:t>”</a:t>
            </a:r>
            <a:endParaRPr lang="en-US" altLang="en-US" sz="1600" i="1" dirty="0">
              <a:latin typeface="+mn-lt"/>
            </a:endParaRPr>
          </a:p>
          <a:p>
            <a:pPr algn="r">
              <a:spcBef>
                <a:spcPct val="0"/>
              </a:spcBef>
              <a:buFont typeface="Wingdings" pitchFamily="2" charset="2"/>
              <a:buNone/>
            </a:pPr>
            <a:r>
              <a:rPr lang="en-US" altLang="en-US" sz="1600" i="1" dirty="0">
                <a:latin typeface="+mn-lt"/>
              </a:rPr>
              <a:t>Immanuel Kant</a:t>
            </a:r>
            <a:endParaRPr lang="hu-HU" altLang="en-US" sz="1600" i="1"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solidFill>
                  <a:srgbClr val="FF0000"/>
                </a:solidFill>
              </a:rPr>
              <a:t>Vektorok</a:t>
            </a:r>
            <a:r>
              <a:rPr lang="en-US" dirty="0" smtClean="0">
                <a:solidFill>
                  <a:srgbClr val="FF0000"/>
                </a:solidFill>
              </a:rPr>
              <a:t> </a:t>
            </a:r>
            <a:r>
              <a:rPr lang="en-US" dirty="0" err="1" smtClean="0">
                <a:solidFill>
                  <a:srgbClr val="FF0000"/>
                </a:solidFill>
              </a:rPr>
              <a:t>tulajdons</a:t>
            </a:r>
            <a:r>
              <a:rPr lang="hu-HU" dirty="0" smtClean="0">
                <a:solidFill>
                  <a:srgbClr val="FF0000"/>
                </a:solidFill>
              </a:rPr>
              <a:t>á</a:t>
            </a:r>
            <a:r>
              <a:rPr lang="en-US" dirty="0" err="1" smtClean="0">
                <a:solidFill>
                  <a:srgbClr val="FF0000"/>
                </a:solidFill>
              </a:rPr>
              <a:t>gai</a:t>
            </a:r>
            <a:endParaRPr lang="en-US" dirty="0">
              <a:solidFill>
                <a:srgbClr val="FF0000"/>
              </a:solidFill>
            </a:endParaRPr>
          </a:p>
        </p:txBody>
      </p:sp>
      <mc:AlternateContent xmlns:mc="http://schemas.openxmlformats.org/markup-compatibility/2006" xmlns:a14="http://schemas.microsoft.com/office/drawing/2010/main">
        <mc:Choice Requires="a14">
          <p:sp>
            <p:nvSpPr>
              <p:cNvPr id="5" name="Téglalap 4"/>
              <p:cNvSpPr/>
              <p:nvPr/>
            </p:nvSpPr>
            <p:spPr>
              <a:xfrm>
                <a:off x="288326" y="1150237"/>
                <a:ext cx="8855674" cy="3702937"/>
              </a:xfrm>
              <a:prstGeom prst="rect">
                <a:avLst/>
              </a:prstGeom>
            </p:spPr>
            <p:txBody>
              <a:bodyPr wrap="square">
                <a:spAutoFit/>
              </a:bodyPr>
              <a:lstStyle/>
              <a:p>
                <a:pPr marL="457200" lvl="0" indent="-457200" algn="l">
                  <a:spcBef>
                    <a:spcPts val="600"/>
                  </a:spcBef>
                  <a:spcAft>
                    <a:spcPts val="0"/>
                  </a:spcAft>
                  <a:buFont typeface="Arial" panose="020B0604020202020204" pitchFamily="34" charset="0"/>
                  <a:buChar char="•"/>
                </a:pPr>
                <a:r>
                  <a:rPr lang="hu-HU" sz="2800" dirty="0" smtClean="0">
                    <a:latin typeface="+mn-lt"/>
                  </a:rPr>
                  <a:t>Két pont </a:t>
                </a:r>
                <a:r>
                  <a:rPr lang="hu-HU" sz="2800" dirty="0" err="1">
                    <a:latin typeface="+mn-lt"/>
                  </a:rPr>
                  <a:t>különbsége</a:t>
                </a:r>
                <a:r>
                  <a:rPr lang="hu-HU" sz="2800" dirty="0"/>
                  <a:t>: </a:t>
                </a:r>
                <a14:m>
                  <m:oMath xmlns:m="http://schemas.openxmlformats.org/officeDocument/2006/math">
                    <m:r>
                      <a:rPr lang="hu-HU" sz="2800" b="0" i="0" smtClean="0">
                        <a:latin typeface="Cambria Math"/>
                      </a:rPr>
                      <m:t> </m:t>
                    </m:r>
                    <m:r>
                      <a:rPr lang="en-US" sz="2800" b="1" i="1">
                        <a:latin typeface="Cambria Math"/>
                      </a:rPr>
                      <m:t>𝒗</m:t>
                    </m:r>
                    <m:r>
                      <a:rPr lang="en-US" sz="2800" i="1">
                        <a:latin typeface="Cambria Math"/>
                      </a:rPr>
                      <m:t>=</m:t>
                    </m:r>
                    <m:r>
                      <a:rPr lang="en-US" sz="2800" b="1" i="1">
                        <a:latin typeface="Cambria Math"/>
                      </a:rPr>
                      <m:t>𝒒</m:t>
                    </m:r>
                    <m:r>
                      <a:rPr lang="en-US" sz="2800" i="1">
                        <a:latin typeface="Cambria Math"/>
                      </a:rPr>
                      <m:t>−</m:t>
                    </m:r>
                    <m:r>
                      <a:rPr lang="en-US" sz="2800" b="1" i="1">
                        <a:latin typeface="Cambria Math"/>
                      </a:rPr>
                      <m:t>𝒑</m:t>
                    </m:r>
                  </m:oMath>
                </a14:m>
                <a:endParaRPr lang="hu-HU" sz="2800" b="1" dirty="0" smtClean="0"/>
              </a:p>
              <a:p>
                <a:pPr marL="457200" lvl="0" indent="-457200" algn="l">
                  <a:spcBef>
                    <a:spcPts val="600"/>
                  </a:spcBef>
                  <a:spcAft>
                    <a:spcPts val="0"/>
                  </a:spcAft>
                  <a:buFont typeface="Arial" panose="020B0604020202020204" pitchFamily="34" charset="0"/>
                  <a:buChar char="•"/>
                </a:pPr>
                <a:r>
                  <a:rPr lang="hu-HU" sz="2800" dirty="0" err="1">
                    <a:latin typeface="+mn-lt"/>
                  </a:rPr>
                  <a:t>Ambiens</a:t>
                </a:r>
                <a:r>
                  <a:rPr lang="hu-HU" sz="2800" dirty="0">
                    <a:latin typeface="+mn-lt"/>
                  </a:rPr>
                  <a:t> tér eleme: </a:t>
                </a:r>
                <a:r>
                  <a:rPr lang="hu-HU" sz="2800" dirty="0" smtClean="0">
                    <a:solidFill>
                      <a:prstClr val="black"/>
                    </a:solidFill>
                  </a:rPr>
                  <a:t> </a:t>
                </a:r>
                <a:r>
                  <a:rPr lang="en-US" sz="2800" dirty="0" smtClean="0">
                    <a:solidFill>
                      <a:prstClr val="black"/>
                    </a:solidFill>
                  </a:rPr>
                  <a:t>  </a:t>
                </a:r>
                <a:r>
                  <a:rPr lang="hu-HU" sz="2800" b="1" i="1" dirty="0" smtClean="0">
                    <a:latin typeface="Cambria Math"/>
                  </a:rPr>
                  <a:t> </a:t>
                </a:r>
                <a14:m>
                  <m:oMath xmlns:m="http://schemas.openxmlformats.org/officeDocument/2006/math">
                    <m:r>
                      <a:rPr lang="en-US" sz="2800" b="1" i="1">
                        <a:latin typeface="Cambria Math"/>
                      </a:rPr>
                      <m:t>𝒗</m:t>
                    </m:r>
                    <m:r>
                      <a:rPr lang="en-US" sz="2800" i="1">
                        <a:latin typeface="Cambria Math"/>
                      </a:rPr>
                      <m:t>=</m:t>
                    </m:r>
                    <m:d>
                      <m:dPr>
                        <m:begChr m:val="["/>
                        <m:endChr m:val="]"/>
                        <m:ctrlPr>
                          <a:rPr lang="en-US" sz="2800" i="1">
                            <a:latin typeface="Cambria Math" panose="02040503050406030204" pitchFamily="18" charset="0"/>
                          </a:rPr>
                        </m:ctrlPr>
                      </m:dPr>
                      <m:e>
                        <m:r>
                          <a:rPr lang="en-US" sz="2800" i="1">
                            <a:latin typeface="Cambria Math"/>
                          </a:rPr>
                          <m:t>𝑥</m:t>
                        </m:r>
                        <m:r>
                          <a:rPr lang="en-US" sz="2800" i="1">
                            <a:latin typeface="Cambria Math"/>
                          </a:rPr>
                          <m:t>,</m:t>
                        </m:r>
                        <m:r>
                          <a:rPr lang="en-US" sz="2800" i="1">
                            <a:latin typeface="Cambria Math"/>
                          </a:rPr>
                          <m:t>𝑦</m:t>
                        </m:r>
                        <m:r>
                          <a:rPr lang="en-US" sz="2800" i="1">
                            <a:latin typeface="Cambria Math"/>
                          </a:rPr>
                          <m:t>,0</m:t>
                        </m:r>
                      </m:e>
                    </m:d>
                  </m:oMath>
                </a14:m>
                <a:endParaRPr lang="en-US" sz="2800" dirty="0">
                  <a:solidFill>
                    <a:prstClr val="black"/>
                  </a:solidFill>
                </a:endParaRPr>
              </a:p>
              <a:p>
                <a:pPr marL="457200" lvl="0" indent="-457200" algn="l">
                  <a:spcBef>
                    <a:spcPts val="0"/>
                  </a:spcBef>
                  <a:spcAft>
                    <a:spcPts val="0"/>
                  </a:spcAft>
                  <a:buFont typeface="Arial" panose="020B0604020202020204" pitchFamily="34" charset="0"/>
                  <a:buChar char="•"/>
                </a:pPr>
                <a:r>
                  <a:rPr lang="en-US" sz="2800" dirty="0">
                    <a:solidFill>
                      <a:prstClr val="black"/>
                    </a:solidFill>
                    <a:latin typeface="Calibri"/>
                  </a:rPr>
                  <a:t>Vektor </a:t>
                </a:r>
                <a:r>
                  <a:rPr lang="en-US" sz="2800" dirty="0" err="1">
                    <a:solidFill>
                      <a:prstClr val="black"/>
                    </a:solidFill>
                    <a:latin typeface="Calibri"/>
                  </a:rPr>
                  <a:t>hossza</a:t>
                </a:r>
                <a:r>
                  <a:rPr lang="hu-HU" sz="2800" dirty="0">
                    <a:solidFill>
                      <a:prstClr val="black"/>
                    </a:solidFill>
                  </a:rPr>
                  <a:t>: </a:t>
                </a:r>
                <a14:m>
                  <m:oMath xmlns:m="http://schemas.openxmlformats.org/officeDocument/2006/math">
                    <m:d>
                      <m:dPr>
                        <m:begChr m:val="|"/>
                        <m:endChr m:val="|"/>
                        <m:ctrlPr>
                          <a:rPr lang="en-US" sz="2800" b="1" i="1">
                            <a:solidFill>
                              <a:prstClr val="black"/>
                            </a:solidFill>
                            <a:latin typeface="Cambria Math" panose="02040503050406030204" pitchFamily="18" charset="0"/>
                          </a:rPr>
                        </m:ctrlPr>
                      </m:dPr>
                      <m:e>
                        <m:r>
                          <a:rPr lang="en-US" sz="2800" b="1" i="1">
                            <a:solidFill>
                              <a:prstClr val="black"/>
                            </a:solidFill>
                            <a:latin typeface="Cambria Math"/>
                          </a:rPr>
                          <m:t>𝒗</m:t>
                        </m:r>
                      </m:e>
                    </m:d>
                    <m:r>
                      <a:rPr lang="en-US" sz="2800" b="1" i="1">
                        <a:solidFill>
                          <a:prstClr val="black"/>
                        </a:solidFill>
                        <a:latin typeface="Cambria Math"/>
                      </a:rPr>
                      <m:t>=</m:t>
                    </m:r>
                    <m:rad>
                      <m:radPr>
                        <m:degHide m:val="on"/>
                        <m:ctrlPr>
                          <a:rPr lang="en-US" sz="2800" i="1">
                            <a:solidFill>
                              <a:prstClr val="black"/>
                            </a:solidFill>
                            <a:latin typeface="Cambria Math" panose="02040503050406030204" pitchFamily="18" charset="0"/>
                            <a:ea typeface="Cambria Math"/>
                          </a:rPr>
                        </m:ctrlPr>
                      </m:radPr>
                      <m:deg/>
                      <m:e>
                        <m:r>
                          <a:rPr lang="en-US" sz="2800" b="1" i="1">
                            <a:solidFill>
                              <a:prstClr val="black"/>
                            </a:solidFill>
                            <a:latin typeface="Cambria Math"/>
                            <a:ea typeface="Cambria Math"/>
                          </a:rPr>
                          <m:t>𝒗</m:t>
                        </m:r>
                        <m:r>
                          <a:rPr lang="en-US" sz="2800" i="1">
                            <a:solidFill>
                              <a:prstClr val="black"/>
                            </a:solidFill>
                            <a:latin typeface="Cambria Math"/>
                            <a:ea typeface="Cambria Math"/>
                          </a:rPr>
                          <m:t>∙</m:t>
                        </m:r>
                        <m:r>
                          <a:rPr lang="en-US" sz="2800" b="1" i="1">
                            <a:solidFill>
                              <a:prstClr val="black"/>
                            </a:solidFill>
                            <a:latin typeface="Cambria Math"/>
                            <a:ea typeface="Cambria Math"/>
                          </a:rPr>
                          <m:t>𝒗</m:t>
                        </m:r>
                      </m:e>
                    </m:rad>
                    <m:r>
                      <a:rPr lang="en-US" sz="2800" b="1" i="1" smtClean="0">
                        <a:solidFill>
                          <a:prstClr val="black"/>
                        </a:solidFill>
                        <a:latin typeface="Cambria Math"/>
                        <a:ea typeface="Cambria Math"/>
                      </a:rPr>
                      <m:t>=</m:t>
                    </m:r>
                    <m:rad>
                      <m:radPr>
                        <m:degHide m:val="on"/>
                        <m:ctrlPr>
                          <a:rPr lang="en-US" sz="2800" i="1">
                            <a:solidFill>
                              <a:prstClr val="black"/>
                            </a:solidFill>
                            <a:latin typeface="Cambria Math" panose="02040503050406030204" pitchFamily="18" charset="0"/>
                            <a:ea typeface="Cambria Math"/>
                          </a:rPr>
                        </m:ctrlPr>
                      </m:radPr>
                      <m:deg/>
                      <m:e>
                        <m:sSup>
                          <m:sSupPr>
                            <m:ctrlPr>
                              <a:rPr lang="en-US" sz="2800" i="1" smtClean="0">
                                <a:solidFill>
                                  <a:prstClr val="black"/>
                                </a:solidFill>
                                <a:latin typeface="Cambria Math" panose="02040503050406030204" pitchFamily="18" charset="0"/>
                                <a:ea typeface="Cambria Math"/>
                              </a:rPr>
                            </m:ctrlPr>
                          </m:sSupPr>
                          <m:e>
                            <m:r>
                              <a:rPr lang="en-US" sz="2800" i="1" smtClean="0">
                                <a:solidFill>
                                  <a:prstClr val="black"/>
                                </a:solidFill>
                                <a:latin typeface="Cambria Math"/>
                                <a:ea typeface="Cambria Math"/>
                              </a:rPr>
                              <m:t>𝑥</m:t>
                            </m:r>
                          </m:e>
                          <m:sup>
                            <m:r>
                              <a:rPr lang="en-US" sz="2800" i="1" smtClean="0">
                                <a:solidFill>
                                  <a:prstClr val="black"/>
                                </a:solidFill>
                                <a:latin typeface="Cambria Math"/>
                                <a:ea typeface="Cambria Math"/>
                              </a:rPr>
                              <m:t>2</m:t>
                            </m:r>
                          </m:sup>
                        </m:sSup>
                        <m:r>
                          <a:rPr lang="en-US" sz="2800" b="1" i="1" smtClean="0">
                            <a:solidFill>
                              <a:prstClr val="black"/>
                            </a:solidFill>
                            <a:latin typeface="Cambria Math"/>
                            <a:ea typeface="Cambria Math"/>
                          </a:rPr>
                          <m:t>+</m:t>
                        </m:r>
                        <m:sSup>
                          <m:sSupPr>
                            <m:ctrlPr>
                              <a:rPr lang="en-US" sz="2800" i="1">
                                <a:solidFill>
                                  <a:prstClr val="black"/>
                                </a:solidFill>
                                <a:latin typeface="Cambria Math" panose="02040503050406030204" pitchFamily="18" charset="0"/>
                                <a:ea typeface="Cambria Math"/>
                              </a:rPr>
                            </m:ctrlPr>
                          </m:sSupPr>
                          <m:e>
                            <m:r>
                              <a:rPr lang="en-US" sz="2800" b="0" i="1" smtClean="0">
                                <a:solidFill>
                                  <a:prstClr val="black"/>
                                </a:solidFill>
                                <a:latin typeface="Cambria Math"/>
                                <a:ea typeface="Cambria Math"/>
                              </a:rPr>
                              <m:t>𝑦</m:t>
                            </m:r>
                          </m:e>
                          <m:sup>
                            <m:r>
                              <a:rPr lang="en-US" sz="2800" i="1">
                                <a:solidFill>
                                  <a:prstClr val="black"/>
                                </a:solidFill>
                                <a:latin typeface="Cambria Math"/>
                                <a:ea typeface="Cambria Math"/>
                              </a:rPr>
                              <m:t>2</m:t>
                            </m:r>
                          </m:sup>
                        </m:sSup>
                      </m:e>
                    </m:rad>
                  </m:oMath>
                </a14:m>
                <a:endParaRPr lang="hu-HU" sz="2800" dirty="0" smtClean="0">
                  <a:latin typeface="+mn-lt"/>
                </a:endParaRPr>
              </a:p>
              <a:p>
                <a:pPr marL="457200" indent="-457200" algn="l">
                  <a:spcBef>
                    <a:spcPts val="600"/>
                  </a:spcBef>
                  <a:spcAft>
                    <a:spcPts val="0"/>
                  </a:spcAft>
                  <a:buFont typeface="Arial" panose="020B0604020202020204" pitchFamily="34" charset="0"/>
                  <a:buChar char="•"/>
                </a:pPr>
                <a:r>
                  <a:rPr lang="en-US" sz="2800" dirty="0" err="1" smtClean="0">
                    <a:latin typeface="+mn-lt"/>
                  </a:rPr>
                  <a:t>Egys</a:t>
                </a:r>
                <a:r>
                  <a:rPr lang="hu-HU" sz="2800" dirty="0">
                    <a:latin typeface="+mn-lt"/>
                  </a:rPr>
                  <a:t>égvektor</a:t>
                </a:r>
                <a:r>
                  <a:rPr lang="hu-HU" sz="2800" dirty="0"/>
                  <a:t>:</a:t>
                </a:r>
                <a:r>
                  <a:rPr lang="hu-HU" sz="2800" dirty="0" smtClean="0"/>
                  <a:t> </a:t>
                </a:r>
                <a14:m>
                  <m:oMath xmlns:m="http://schemas.openxmlformats.org/officeDocument/2006/math">
                    <m:sSup>
                      <m:sSupPr>
                        <m:ctrlPr>
                          <a:rPr lang="en-US" sz="2800" b="1" i="1">
                            <a:solidFill>
                              <a:prstClr val="black"/>
                            </a:solidFill>
                            <a:latin typeface="Cambria Math" panose="02040503050406030204" pitchFamily="18" charset="0"/>
                          </a:rPr>
                        </m:ctrlPr>
                      </m:sSupPr>
                      <m:e>
                        <m:r>
                          <a:rPr lang="hu-HU" sz="2800" b="1" i="1">
                            <a:solidFill>
                              <a:prstClr val="black"/>
                            </a:solidFill>
                            <a:latin typeface="Cambria Math"/>
                          </a:rPr>
                          <m:t> </m:t>
                        </m:r>
                        <m:r>
                          <a:rPr lang="en-US" sz="2800" b="1" i="1" smtClean="0">
                            <a:solidFill>
                              <a:prstClr val="black"/>
                            </a:solidFill>
                            <a:latin typeface="Cambria Math"/>
                          </a:rPr>
                          <m:t>|</m:t>
                        </m:r>
                        <m:r>
                          <a:rPr lang="en-US" sz="2800" b="1" i="1">
                            <a:solidFill>
                              <a:prstClr val="black"/>
                            </a:solidFill>
                            <a:latin typeface="Cambria Math"/>
                          </a:rPr>
                          <m:t>𝒗</m:t>
                        </m:r>
                      </m:e>
                      <m:sup>
                        <m:r>
                          <a:rPr lang="en-US" sz="2800" b="0" i="1">
                            <a:solidFill>
                              <a:prstClr val="black"/>
                            </a:solidFill>
                            <a:latin typeface="Cambria Math"/>
                          </a:rPr>
                          <m:t>0</m:t>
                        </m:r>
                      </m:sup>
                    </m:sSup>
                    <m:r>
                      <a:rPr lang="en-US" sz="2800" b="1" i="1" smtClean="0">
                        <a:solidFill>
                          <a:prstClr val="black"/>
                        </a:solidFill>
                        <a:latin typeface="Cambria Math"/>
                      </a:rPr>
                      <m:t>|</m:t>
                    </m:r>
                    <m:r>
                      <a:rPr lang="en-US" sz="2800" b="0" i="1" smtClean="0">
                        <a:solidFill>
                          <a:prstClr val="black"/>
                        </a:solidFill>
                        <a:latin typeface="Cambria Math"/>
                      </a:rPr>
                      <m:t>=1,  </m:t>
                    </m:r>
                    <m:sSup>
                      <m:sSupPr>
                        <m:ctrlPr>
                          <a:rPr lang="en-US" sz="2800" b="1" i="1">
                            <a:solidFill>
                              <a:prstClr val="black"/>
                            </a:solidFill>
                            <a:latin typeface="Cambria Math" panose="02040503050406030204" pitchFamily="18" charset="0"/>
                          </a:rPr>
                        </m:ctrlPr>
                      </m:sSupPr>
                      <m:e>
                        <m:r>
                          <a:rPr lang="hu-HU" sz="2800" b="1" i="1">
                            <a:solidFill>
                              <a:prstClr val="black"/>
                            </a:solidFill>
                            <a:latin typeface="Cambria Math"/>
                          </a:rPr>
                          <m:t> </m:t>
                        </m:r>
                        <m:r>
                          <a:rPr lang="en-US" sz="2800" b="1" i="1">
                            <a:solidFill>
                              <a:prstClr val="black"/>
                            </a:solidFill>
                            <a:latin typeface="Cambria Math"/>
                          </a:rPr>
                          <m:t>𝒗</m:t>
                        </m:r>
                      </m:e>
                      <m:sup>
                        <m:r>
                          <a:rPr lang="en-US" sz="2800" b="0" i="1">
                            <a:solidFill>
                              <a:prstClr val="black"/>
                            </a:solidFill>
                            <a:latin typeface="Cambria Math"/>
                          </a:rPr>
                          <m:t>0</m:t>
                        </m:r>
                      </m:sup>
                    </m:sSup>
                    <m:r>
                      <a:rPr lang="en-US" sz="2800" i="1">
                        <a:latin typeface="Cambria Math"/>
                        <a:ea typeface="Cambria Math"/>
                      </a:rPr>
                      <m:t>∙</m:t>
                    </m:r>
                    <m:sSup>
                      <m:sSupPr>
                        <m:ctrlPr>
                          <a:rPr lang="en-US" sz="2800" b="1" i="1">
                            <a:solidFill>
                              <a:prstClr val="black"/>
                            </a:solidFill>
                            <a:latin typeface="Cambria Math" panose="02040503050406030204" pitchFamily="18" charset="0"/>
                          </a:rPr>
                        </m:ctrlPr>
                      </m:sSupPr>
                      <m:e>
                        <m:r>
                          <a:rPr lang="en-US" sz="2800" b="1" i="1">
                            <a:solidFill>
                              <a:prstClr val="black"/>
                            </a:solidFill>
                            <a:latin typeface="Cambria Math"/>
                          </a:rPr>
                          <m:t>𝒗</m:t>
                        </m:r>
                      </m:e>
                      <m:sup>
                        <m:r>
                          <a:rPr lang="en-US" sz="2800" b="0" i="1">
                            <a:solidFill>
                              <a:prstClr val="black"/>
                            </a:solidFill>
                            <a:latin typeface="Cambria Math"/>
                          </a:rPr>
                          <m:t>0</m:t>
                        </m:r>
                      </m:sup>
                    </m:sSup>
                    <m:r>
                      <a:rPr lang="en-US" sz="2800" i="1">
                        <a:latin typeface="Cambria Math"/>
                        <a:ea typeface="Cambria Math"/>
                      </a:rPr>
                      <m:t>=1</m:t>
                    </m:r>
                  </m:oMath>
                </a14:m>
                <a:r>
                  <a:rPr lang="hu-HU" sz="2800" dirty="0" smtClean="0">
                    <a:solidFill>
                      <a:prstClr val="black"/>
                    </a:solidFill>
                  </a:rPr>
                  <a:t>,</a:t>
                </a:r>
                <a:r>
                  <a:rPr lang="en-US" sz="2800" dirty="0" smtClean="0">
                    <a:solidFill>
                      <a:prstClr val="black"/>
                    </a:solidFill>
                  </a:rPr>
                  <a:t> </a:t>
                </a:r>
                <a14:m>
                  <m:oMath xmlns:m="http://schemas.openxmlformats.org/officeDocument/2006/math">
                    <m:sSup>
                      <m:sSupPr>
                        <m:ctrlPr>
                          <a:rPr lang="en-US" sz="2800" b="1" i="1">
                            <a:solidFill>
                              <a:prstClr val="black"/>
                            </a:solidFill>
                            <a:latin typeface="Cambria Math" panose="02040503050406030204" pitchFamily="18" charset="0"/>
                          </a:rPr>
                        </m:ctrlPr>
                      </m:sSupPr>
                      <m:e>
                        <m:r>
                          <a:rPr lang="en-US" sz="2800" b="1" i="1">
                            <a:solidFill>
                              <a:prstClr val="black"/>
                            </a:solidFill>
                            <a:latin typeface="Cambria Math"/>
                          </a:rPr>
                          <m:t>𝒗</m:t>
                        </m:r>
                      </m:e>
                      <m:sup>
                        <m:r>
                          <a:rPr lang="en-US" sz="2800" b="0" i="1">
                            <a:solidFill>
                              <a:prstClr val="black"/>
                            </a:solidFill>
                            <a:latin typeface="Cambria Math"/>
                          </a:rPr>
                          <m:t>0</m:t>
                        </m:r>
                      </m:sup>
                    </m:sSup>
                    <m:r>
                      <a:rPr lang="en-US" sz="2800" b="1" i="1" smtClean="0">
                        <a:solidFill>
                          <a:prstClr val="black"/>
                        </a:solidFill>
                        <a:latin typeface="Cambria Math"/>
                      </a:rPr>
                      <m:t>=</m:t>
                    </m:r>
                    <m:f>
                      <m:fPr>
                        <m:ctrlPr>
                          <a:rPr lang="en-US" sz="2800" i="1">
                            <a:latin typeface="Cambria Math" panose="02040503050406030204" pitchFamily="18" charset="0"/>
                          </a:rPr>
                        </m:ctrlPr>
                      </m:fPr>
                      <m:num>
                        <m:r>
                          <a:rPr lang="en-US" sz="2800" b="1" i="1" smtClean="0">
                            <a:latin typeface="Cambria Math"/>
                          </a:rPr>
                          <m:t>𝒗</m:t>
                        </m:r>
                      </m:num>
                      <m:den>
                        <m:rad>
                          <m:radPr>
                            <m:degHide m:val="on"/>
                            <m:ctrlPr>
                              <a:rPr lang="en-US" sz="2800" i="1">
                                <a:latin typeface="Cambria Math" panose="02040503050406030204" pitchFamily="18" charset="0"/>
                                <a:ea typeface="Cambria Math"/>
                              </a:rPr>
                            </m:ctrlPr>
                          </m:radPr>
                          <m:deg/>
                          <m:e>
                            <m:r>
                              <a:rPr lang="en-US" sz="2800" b="0" i="1" smtClean="0">
                                <a:latin typeface="Cambria Math"/>
                                <a:ea typeface="Cambria Math"/>
                              </a:rPr>
                              <m:t>𝑣</m:t>
                            </m:r>
                            <m:r>
                              <a:rPr lang="en-US" sz="2800" i="1">
                                <a:latin typeface="Cambria Math"/>
                                <a:ea typeface="Cambria Math"/>
                              </a:rPr>
                              <m:t>∙</m:t>
                            </m:r>
                            <m:r>
                              <a:rPr lang="en-US" sz="2800" b="1" i="1" smtClean="0">
                                <a:latin typeface="Cambria Math"/>
                                <a:ea typeface="Cambria Math"/>
                              </a:rPr>
                              <m:t>𝒗</m:t>
                            </m:r>
                          </m:e>
                        </m:rad>
                      </m:den>
                    </m:f>
                  </m:oMath>
                </a14:m>
                <a:r>
                  <a:rPr lang="en-US" sz="2800" dirty="0" smtClean="0">
                    <a:solidFill>
                      <a:prstClr val="black"/>
                    </a:solidFill>
                  </a:rPr>
                  <a:t> </a:t>
                </a:r>
                <a:r>
                  <a:rPr lang="hu-HU" sz="2800" dirty="0" smtClean="0">
                    <a:solidFill>
                      <a:prstClr val="black"/>
                    </a:solidFill>
                  </a:rPr>
                  <a:t> </a:t>
                </a:r>
                <a:endParaRPr lang="en-US" sz="2800" dirty="0" smtClean="0">
                  <a:solidFill>
                    <a:prstClr val="black"/>
                  </a:solidFill>
                </a:endParaRPr>
              </a:p>
              <a:p>
                <a:pPr marL="457200" indent="-457200" algn="l">
                  <a:spcBef>
                    <a:spcPts val="600"/>
                  </a:spcBef>
                  <a:spcAft>
                    <a:spcPts val="0"/>
                  </a:spcAft>
                  <a:buFont typeface="Arial" panose="020B0604020202020204" pitchFamily="34" charset="0"/>
                  <a:buChar char="•"/>
                </a:pPr>
                <a:r>
                  <a:rPr lang="en-US" sz="2800" dirty="0" err="1" smtClean="0">
                    <a:latin typeface="+mn-lt"/>
                  </a:rPr>
                  <a:t>Mer</a:t>
                </a:r>
                <a:r>
                  <a:rPr lang="hu-HU" sz="2800" dirty="0" err="1">
                    <a:latin typeface="+mn-lt"/>
                  </a:rPr>
                  <a:t>őlegesség</a:t>
                </a:r>
                <a:r>
                  <a:rPr lang="hu-HU" sz="2800" dirty="0" smtClean="0"/>
                  <a:t>: </a:t>
                </a:r>
                <a14:m>
                  <m:oMath xmlns:m="http://schemas.openxmlformats.org/officeDocument/2006/math">
                    <m:sSub>
                      <m:sSubPr>
                        <m:ctrlPr>
                          <a:rPr lang="en-US" sz="2800" b="1" i="1">
                            <a:latin typeface="Cambria Math" panose="02040503050406030204" pitchFamily="18" charset="0"/>
                          </a:rPr>
                        </m:ctrlPr>
                      </m:sSubPr>
                      <m:e>
                        <m:r>
                          <a:rPr lang="hu-HU" sz="2800" b="1" i="1" smtClean="0">
                            <a:latin typeface="Cambria Math"/>
                          </a:rPr>
                          <m:t>  </m:t>
                        </m:r>
                        <m:r>
                          <a:rPr lang="hu-HU" sz="2800" b="1" i="1" smtClean="0">
                            <a:latin typeface="Cambria Math"/>
                          </a:rPr>
                          <m:t>𝒗</m:t>
                        </m:r>
                      </m:e>
                      <m:sub>
                        <m:r>
                          <a:rPr lang="en-US" sz="2800" b="1" i="1">
                            <a:latin typeface="Cambria Math"/>
                            <a:ea typeface="Cambria Math"/>
                          </a:rPr>
                          <m:t>⊥</m:t>
                        </m:r>
                      </m:sub>
                    </m:sSub>
                    <m:r>
                      <a:rPr lang="en-US" sz="2800" i="1">
                        <a:latin typeface="Cambria Math"/>
                        <a:ea typeface="Cambria Math"/>
                      </a:rPr>
                      <m:t>∙</m:t>
                    </m:r>
                    <m:r>
                      <a:rPr lang="en-US" sz="2800" b="1" i="1">
                        <a:latin typeface="Cambria Math"/>
                        <a:ea typeface="Cambria Math"/>
                      </a:rPr>
                      <m:t>𝒗</m:t>
                    </m:r>
                    <m:r>
                      <a:rPr lang="en-US" sz="2800" b="1" i="1" smtClean="0">
                        <a:latin typeface="Cambria Math"/>
                        <a:ea typeface="Cambria Math"/>
                      </a:rPr>
                      <m:t>=</m:t>
                    </m:r>
                    <m:r>
                      <a:rPr lang="en-US" sz="2800" b="0" i="1" smtClean="0">
                        <a:latin typeface="Cambria Math"/>
                        <a:ea typeface="Cambria Math"/>
                      </a:rPr>
                      <m:t>0</m:t>
                    </m:r>
                    <m:r>
                      <a:rPr lang="en-US" sz="2800" b="1" i="1" smtClean="0">
                        <a:latin typeface="Cambria Math"/>
                        <a:ea typeface="Cambria Math"/>
                      </a:rPr>
                      <m:t>,</m:t>
                    </m:r>
                  </m:oMath>
                </a14:m>
                <a:r>
                  <a:rPr lang="en-US" sz="2800" b="1" i="1" dirty="0" smtClean="0">
                    <a:latin typeface="Cambria Math"/>
                    <a:ea typeface="Cambria Math"/>
                  </a:rPr>
                  <a:t> </a:t>
                </a:r>
                <a14:m>
                  <m:oMath xmlns:m="http://schemas.openxmlformats.org/officeDocument/2006/math">
                    <m:sSub>
                      <m:sSubPr>
                        <m:ctrlPr>
                          <a:rPr lang="en-US" sz="2800" i="1">
                            <a:latin typeface="Cambria Math" panose="02040503050406030204" pitchFamily="18" charset="0"/>
                          </a:rPr>
                        </m:ctrlPr>
                      </m:sSubPr>
                      <m:e>
                        <m:r>
                          <a:rPr lang="hu-HU" sz="2800" b="0" i="1">
                            <a:latin typeface="Cambria Math"/>
                          </a:rPr>
                          <m:t> </m:t>
                        </m:r>
                        <m:r>
                          <a:rPr lang="en-US" sz="2800" b="0" i="1" smtClean="0">
                            <a:latin typeface="Cambria Math"/>
                          </a:rPr>
                          <m:t>𝑥</m:t>
                        </m:r>
                      </m:e>
                      <m:sub>
                        <m:r>
                          <a:rPr lang="en-US" sz="2800" b="0" i="1">
                            <a:latin typeface="Cambria Math"/>
                            <a:ea typeface="Cambria Math"/>
                          </a:rPr>
                          <m:t>⊥</m:t>
                        </m:r>
                      </m:sub>
                    </m:sSub>
                    <m:r>
                      <a:rPr lang="en-US" sz="2800" b="0" i="1" smtClean="0">
                        <a:latin typeface="Cambria Math"/>
                        <a:ea typeface="Cambria Math"/>
                      </a:rPr>
                      <m:t>𝑥</m:t>
                    </m:r>
                    <m:r>
                      <a:rPr lang="en-US" sz="2800" b="0" i="1" smtClean="0">
                        <a:latin typeface="Cambria Math"/>
                        <a:ea typeface="Cambria Math"/>
                      </a:rPr>
                      <m:t>+</m:t>
                    </m:r>
                    <m:sSub>
                      <m:sSubPr>
                        <m:ctrlPr>
                          <a:rPr lang="en-US" sz="2800" i="1">
                            <a:latin typeface="Cambria Math" panose="02040503050406030204" pitchFamily="18" charset="0"/>
                          </a:rPr>
                        </m:ctrlPr>
                      </m:sSubPr>
                      <m:e>
                        <m:r>
                          <a:rPr lang="hu-HU" sz="2800" b="0" i="1">
                            <a:latin typeface="Cambria Math"/>
                          </a:rPr>
                          <m:t> </m:t>
                        </m:r>
                        <m:r>
                          <a:rPr lang="en-US" sz="2800" b="0" i="1" smtClean="0">
                            <a:latin typeface="Cambria Math"/>
                          </a:rPr>
                          <m:t>𝑦</m:t>
                        </m:r>
                      </m:e>
                      <m:sub>
                        <m:r>
                          <a:rPr lang="en-US" sz="2800" b="0" i="1">
                            <a:latin typeface="Cambria Math"/>
                            <a:ea typeface="Cambria Math"/>
                          </a:rPr>
                          <m:t>⊥</m:t>
                        </m:r>
                      </m:sub>
                    </m:sSub>
                    <m:r>
                      <a:rPr lang="en-US" sz="2800" b="0" i="1" smtClean="0">
                        <a:latin typeface="Cambria Math"/>
                        <a:ea typeface="Cambria Math"/>
                      </a:rPr>
                      <m:t>𝑦</m:t>
                    </m:r>
                    <m:r>
                      <a:rPr lang="en-US" sz="2800" b="0" i="1">
                        <a:latin typeface="Cambria Math"/>
                        <a:ea typeface="Cambria Math"/>
                      </a:rPr>
                      <m:t>=0</m:t>
                    </m:r>
                  </m:oMath>
                </a14:m>
                <a:r>
                  <a:rPr lang="en-US" sz="2800" i="1" dirty="0" smtClean="0">
                    <a:latin typeface="Cambria Math"/>
                    <a:ea typeface="Cambria Math"/>
                  </a:rPr>
                  <a:t>, 				   </a:t>
                </a:r>
                <a:r>
                  <a:rPr lang="hu-HU" sz="2800" i="1" dirty="0" smtClean="0">
                    <a:latin typeface="Cambria Math"/>
                    <a:ea typeface="Cambria Math"/>
                  </a:rPr>
                  <a:t>         </a:t>
                </a:r>
                <a:r>
                  <a:rPr lang="en-US" sz="2800" i="1" dirty="0" smtClean="0">
                    <a:latin typeface="Cambria Math"/>
                    <a:ea typeface="Cambria Math"/>
                  </a:rPr>
                  <a:t> </a:t>
                </a:r>
                <a14:m>
                  <m:oMath xmlns:m="http://schemas.openxmlformats.org/officeDocument/2006/math">
                    <m:sSub>
                      <m:sSubPr>
                        <m:ctrlPr>
                          <a:rPr lang="en-US" sz="2800" b="1" i="1">
                            <a:latin typeface="Cambria Math" panose="02040503050406030204" pitchFamily="18" charset="0"/>
                          </a:rPr>
                        </m:ctrlPr>
                      </m:sSubPr>
                      <m:e>
                        <m:r>
                          <a:rPr lang="hu-HU" sz="2800" b="1" i="1">
                            <a:latin typeface="Cambria Math"/>
                          </a:rPr>
                          <m:t>𝒗</m:t>
                        </m:r>
                      </m:e>
                      <m:sub>
                        <m:r>
                          <a:rPr lang="en-US" sz="2800" b="1" i="1">
                            <a:latin typeface="Cambria Math"/>
                            <a:ea typeface="Cambria Math"/>
                          </a:rPr>
                          <m:t>⊥</m:t>
                        </m:r>
                      </m:sub>
                    </m:sSub>
                    <m:r>
                      <a:rPr lang="en-US" sz="2800" i="1">
                        <a:latin typeface="Cambria Math"/>
                      </a:rPr>
                      <m:t>=</m:t>
                    </m:r>
                    <m:d>
                      <m:dPr>
                        <m:begChr m:val="["/>
                        <m:endChr m:val="]"/>
                        <m:ctrlPr>
                          <a:rPr lang="en-US" sz="2800" i="1">
                            <a:latin typeface="Cambria Math" panose="02040503050406030204" pitchFamily="18" charset="0"/>
                          </a:rPr>
                        </m:ctrlPr>
                      </m:dPr>
                      <m:e>
                        <m:r>
                          <a:rPr lang="en-US" sz="2800" b="0" i="1" smtClean="0">
                            <a:latin typeface="Cambria Math"/>
                          </a:rPr>
                          <m:t>𝑦</m:t>
                        </m:r>
                        <m:r>
                          <a:rPr lang="en-US" sz="2800" i="1">
                            <a:latin typeface="Cambria Math"/>
                          </a:rPr>
                          <m:t>,−</m:t>
                        </m:r>
                        <m:r>
                          <a:rPr lang="en-US" sz="2800" b="0" i="1" smtClean="0">
                            <a:latin typeface="Cambria Math"/>
                          </a:rPr>
                          <m:t>𝑥</m:t>
                        </m:r>
                        <m:r>
                          <a:rPr lang="en-US" sz="2800" i="1">
                            <a:latin typeface="Cambria Math"/>
                          </a:rPr>
                          <m:t>,0</m:t>
                        </m:r>
                      </m:e>
                    </m:d>
                    <m:r>
                      <a:rPr lang="en-US" sz="2800" i="1" smtClean="0">
                        <a:latin typeface="Cambria Math"/>
                        <a:ea typeface="Cambria Math"/>
                      </a:rPr>
                      <m:t>𝜆</m:t>
                    </m:r>
                  </m:oMath>
                </a14:m>
                <a:endParaRPr lang="en-US" sz="2800" dirty="0" smtClean="0">
                  <a:solidFill>
                    <a:prstClr val="black"/>
                  </a:solidFill>
                </a:endParaRPr>
              </a:p>
              <a:p>
                <a:pPr marL="457200" indent="-457200" algn="l">
                  <a:spcBef>
                    <a:spcPts val="600"/>
                  </a:spcBef>
                  <a:spcAft>
                    <a:spcPts val="0"/>
                  </a:spcAft>
                  <a:buFont typeface="Arial" panose="020B0604020202020204" pitchFamily="34" charset="0"/>
                  <a:buChar char="•"/>
                </a:pPr>
                <a:r>
                  <a:rPr lang="en-US" sz="2800" dirty="0" smtClean="0">
                    <a:latin typeface="+mn-lt"/>
                  </a:rPr>
                  <a:t>P</a:t>
                </a:r>
                <a:r>
                  <a:rPr lang="hu-HU" sz="2800" dirty="0" smtClean="0">
                    <a:latin typeface="+mn-lt"/>
                  </a:rPr>
                  <a:t>árhuzamosság: </a:t>
                </a:r>
                <a14:m>
                  <m:oMath xmlns:m="http://schemas.openxmlformats.org/officeDocument/2006/math">
                    <m:sSub>
                      <m:sSubPr>
                        <m:ctrlPr>
                          <a:rPr lang="en-US" sz="2800" b="1" i="1">
                            <a:latin typeface="Cambria Math" panose="02040503050406030204" pitchFamily="18" charset="0"/>
                          </a:rPr>
                        </m:ctrlPr>
                      </m:sSubPr>
                      <m:e>
                        <m:r>
                          <a:rPr lang="hu-HU" sz="2800" b="1" i="1">
                            <a:latin typeface="Cambria Math"/>
                          </a:rPr>
                          <m:t>  </m:t>
                        </m:r>
                        <m:r>
                          <a:rPr lang="hu-HU" sz="2800" b="1" i="1">
                            <a:latin typeface="Cambria Math"/>
                          </a:rPr>
                          <m:t>𝒗</m:t>
                        </m:r>
                      </m:e>
                      <m:sub>
                        <m:r>
                          <a:rPr lang="en-US" sz="2800" b="1" i="1" smtClean="0">
                            <a:latin typeface="Cambria Math"/>
                            <a:ea typeface="Cambria Math"/>
                          </a:rPr>
                          <m:t>∥</m:t>
                        </m:r>
                      </m:sub>
                    </m:sSub>
                    <m:r>
                      <a:rPr lang="en-US" sz="2800" b="0" i="1" smtClean="0">
                        <a:latin typeface="Cambria Math"/>
                        <a:ea typeface="Cambria Math"/>
                      </a:rPr>
                      <m:t>=</m:t>
                    </m:r>
                    <m:r>
                      <a:rPr lang="en-US" sz="2800" i="1">
                        <a:latin typeface="Cambria Math"/>
                        <a:ea typeface="Cambria Math"/>
                      </a:rPr>
                      <m:t>𝜆</m:t>
                    </m:r>
                    <m:r>
                      <a:rPr lang="en-US" sz="2800" b="1" i="1">
                        <a:latin typeface="Cambria Math"/>
                        <a:ea typeface="Cambria Math"/>
                      </a:rPr>
                      <m:t>𝒗</m:t>
                    </m:r>
                    <m:r>
                      <a:rPr lang="en-US" sz="2800" b="1" i="1">
                        <a:latin typeface="Cambria Math"/>
                        <a:ea typeface="Cambria Math"/>
                      </a:rPr>
                      <m:t>,</m:t>
                    </m:r>
                    <m:sSub>
                      <m:sSubPr>
                        <m:ctrlPr>
                          <a:rPr lang="en-US" sz="2800" b="1" i="1">
                            <a:latin typeface="Cambria Math" panose="02040503050406030204" pitchFamily="18" charset="0"/>
                          </a:rPr>
                        </m:ctrlPr>
                      </m:sSubPr>
                      <m:e>
                        <m:r>
                          <a:rPr lang="hu-HU" sz="2800" b="1" i="1">
                            <a:latin typeface="Cambria Math"/>
                          </a:rPr>
                          <m:t>  </m:t>
                        </m:r>
                        <m:r>
                          <a:rPr lang="en-US" sz="2800" b="1" i="1" smtClean="0">
                            <a:latin typeface="Cambria Math"/>
                          </a:rPr>
                          <m:t> </m:t>
                        </m:r>
                        <m:r>
                          <a:rPr lang="hu-HU" sz="2800" b="1" i="1">
                            <a:latin typeface="Cambria Math"/>
                          </a:rPr>
                          <m:t>𝒗</m:t>
                        </m:r>
                      </m:e>
                      <m:sub>
                        <m:r>
                          <a:rPr lang="en-US" sz="2800" b="1" i="1">
                            <a:latin typeface="Cambria Math"/>
                            <a:ea typeface="Cambria Math"/>
                          </a:rPr>
                          <m:t>∥</m:t>
                        </m:r>
                      </m:sub>
                    </m:sSub>
                    <m:r>
                      <a:rPr lang="en-US" sz="2800" i="1">
                        <a:latin typeface="Cambria Math"/>
                      </a:rPr>
                      <m:t>=</m:t>
                    </m:r>
                    <m:d>
                      <m:dPr>
                        <m:begChr m:val="["/>
                        <m:endChr m:val="]"/>
                        <m:ctrlPr>
                          <a:rPr lang="en-US" sz="2800" i="1">
                            <a:latin typeface="Cambria Math" panose="02040503050406030204" pitchFamily="18" charset="0"/>
                          </a:rPr>
                        </m:ctrlPr>
                      </m:dPr>
                      <m:e>
                        <m:r>
                          <a:rPr lang="en-US" sz="2800" b="0" i="1" smtClean="0">
                            <a:latin typeface="Cambria Math"/>
                          </a:rPr>
                          <m:t>𝑥</m:t>
                        </m:r>
                        <m:r>
                          <a:rPr lang="en-US" sz="2800" i="1">
                            <a:latin typeface="Cambria Math"/>
                          </a:rPr>
                          <m:t>,</m:t>
                        </m:r>
                        <m:r>
                          <a:rPr lang="en-US" sz="2800" b="0" i="1" smtClean="0">
                            <a:latin typeface="Cambria Math"/>
                          </a:rPr>
                          <m:t>𝑦</m:t>
                        </m:r>
                        <m:r>
                          <a:rPr lang="en-US" sz="2800" i="1">
                            <a:latin typeface="Cambria Math"/>
                          </a:rPr>
                          <m:t>,0</m:t>
                        </m:r>
                      </m:e>
                    </m:d>
                    <m:r>
                      <a:rPr lang="en-US" sz="2800" i="1">
                        <a:latin typeface="Cambria Math"/>
                        <a:ea typeface="Cambria Math"/>
                      </a:rPr>
                      <m:t>𝜆</m:t>
                    </m:r>
                  </m:oMath>
                </a14:m>
                <a:endParaRPr lang="en-US" sz="2800" dirty="0">
                  <a:solidFill>
                    <a:prstClr val="black"/>
                  </a:solidFill>
                </a:endParaRPr>
              </a:p>
            </p:txBody>
          </p:sp>
        </mc:Choice>
        <mc:Fallback xmlns="">
          <p:sp>
            <p:nvSpPr>
              <p:cNvPr id="5" name="Téglalap 4"/>
              <p:cNvSpPr>
                <a:spLocks noRot="1" noChangeAspect="1" noMove="1" noResize="1" noEditPoints="1" noAdjustHandles="1" noChangeArrowheads="1" noChangeShapeType="1" noTextEdit="1"/>
              </p:cNvSpPr>
              <p:nvPr/>
            </p:nvSpPr>
            <p:spPr>
              <a:xfrm>
                <a:off x="288326" y="1150237"/>
                <a:ext cx="8855674" cy="3702937"/>
              </a:xfrm>
              <a:prstGeom prst="rect">
                <a:avLst/>
              </a:prstGeom>
              <a:blipFill>
                <a:blip r:embed="rId4"/>
                <a:stretch>
                  <a:fillRect l="-1239" t="-1977" b="-3789"/>
                </a:stretch>
              </a:blipFill>
            </p:spPr>
            <p:txBody>
              <a:bodyPr/>
              <a:lstStyle/>
              <a:p>
                <a:r>
                  <a:rPr lang="hu-HU">
                    <a:noFill/>
                  </a:rPr>
                  <a:t> </a:t>
                </a:r>
              </a:p>
            </p:txBody>
          </p:sp>
        </mc:Fallback>
      </mc:AlternateContent>
    </p:spTree>
    <p:extLst>
      <p:ext uri="{BB962C8B-B14F-4D97-AF65-F5344CB8AC3E}">
        <p14:creationId xmlns:p14="http://schemas.microsoft.com/office/powerpoint/2010/main" val="4134990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zabadkézi sokszög 14"/>
          <p:cNvSpPr/>
          <p:nvPr/>
        </p:nvSpPr>
        <p:spPr>
          <a:xfrm>
            <a:off x="1516380" y="1565910"/>
            <a:ext cx="1371600" cy="497205"/>
          </a:xfrm>
          <a:custGeom>
            <a:avLst/>
            <a:gdLst>
              <a:gd name="connsiteX0" fmla="*/ 1371600 w 1424940"/>
              <a:gd name="connsiteY0" fmla="*/ 129540 h 662940"/>
              <a:gd name="connsiteX1" fmla="*/ 358140 w 1424940"/>
              <a:gd name="connsiteY1" fmla="*/ 662940 h 662940"/>
              <a:gd name="connsiteX2" fmla="*/ 0 w 1424940"/>
              <a:gd name="connsiteY2" fmla="*/ 0 h 662940"/>
              <a:gd name="connsiteX3" fmla="*/ 1424940 w 1424940"/>
              <a:gd name="connsiteY3" fmla="*/ 114300 h 662940"/>
              <a:gd name="connsiteX4" fmla="*/ 1424940 w 1424940"/>
              <a:gd name="connsiteY4" fmla="*/ 137160 h 662940"/>
              <a:gd name="connsiteX0" fmla="*/ 1371600 w 1424940"/>
              <a:gd name="connsiteY0" fmla="*/ 129540 h 662940"/>
              <a:gd name="connsiteX1" fmla="*/ 358140 w 1424940"/>
              <a:gd name="connsiteY1" fmla="*/ 662940 h 662940"/>
              <a:gd name="connsiteX2" fmla="*/ 0 w 1424940"/>
              <a:gd name="connsiteY2" fmla="*/ 0 h 662940"/>
              <a:gd name="connsiteX3" fmla="*/ 1424940 w 1424940"/>
              <a:gd name="connsiteY3" fmla="*/ 114300 h 662940"/>
              <a:gd name="connsiteX0" fmla="*/ 1371600 w 1371600"/>
              <a:gd name="connsiteY0" fmla="*/ 129540 h 662940"/>
              <a:gd name="connsiteX1" fmla="*/ 358140 w 1371600"/>
              <a:gd name="connsiteY1" fmla="*/ 662940 h 662940"/>
              <a:gd name="connsiteX2" fmla="*/ 0 w 1371600"/>
              <a:gd name="connsiteY2" fmla="*/ 0 h 662940"/>
              <a:gd name="connsiteX0" fmla="*/ 1371600 w 1371600"/>
              <a:gd name="connsiteY0" fmla="*/ 129540 h 662940"/>
              <a:gd name="connsiteX1" fmla="*/ 358140 w 1371600"/>
              <a:gd name="connsiteY1" fmla="*/ 662940 h 662940"/>
              <a:gd name="connsiteX2" fmla="*/ 0 w 1371600"/>
              <a:gd name="connsiteY2" fmla="*/ 0 h 662940"/>
              <a:gd name="connsiteX3" fmla="*/ 1371600 w 1371600"/>
              <a:gd name="connsiteY3" fmla="*/ 129540 h 662940"/>
            </a:gdLst>
            <a:ahLst/>
            <a:cxnLst>
              <a:cxn ang="0">
                <a:pos x="connsiteX0" y="connsiteY0"/>
              </a:cxn>
              <a:cxn ang="0">
                <a:pos x="connsiteX1" y="connsiteY1"/>
              </a:cxn>
              <a:cxn ang="0">
                <a:pos x="connsiteX2" y="connsiteY2"/>
              </a:cxn>
              <a:cxn ang="0">
                <a:pos x="connsiteX3" y="connsiteY3"/>
              </a:cxn>
            </a:cxnLst>
            <a:rect l="l" t="t" r="r" b="b"/>
            <a:pathLst>
              <a:path w="1371600" h="662940">
                <a:moveTo>
                  <a:pt x="1371600" y="129540"/>
                </a:moveTo>
                <a:lnTo>
                  <a:pt x="358140" y="662940"/>
                </a:lnTo>
                <a:lnTo>
                  <a:pt x="0" y="0"/>
                </a:lnTo>
                <a:lnTo>
                  <a:pt x="1371600" y="12954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a:xfrm>
            <a:off x="611561" y="133543"/>
            <a:ext cx="8018945" cy="857250"/>
          </a:xfrm>
        </p:spPr>
        <p:txBody>
          <a:bodyPr>
            <a:normAutofit/>
          </a:bodyPr>
          <a:lstStyle/>
          <a:p>
            <a:r>
              <a:rPr lang="en-US" dirty="0" err="1" smtClean="0">
                <a:solidFill>
                  <a:srgbClr val="FF0000"/>
                </a:solidFill>
              </a:rPr>
              <a:t>Egyenes</a:t>
            </a:r>
            <a:r>
              <a:rPr lang="en-US" dirty="0" smtClean="0">
                <a:solidFill>
                  <a:srgbClr val="FF0000"/>
                </a:solidFill>
              </a:rPr>
              <a:t>: </a:t>
            </a:r>
            <a:r>
              <a:rPr lang="hu-HU" dirty="0" smtClean="0">
                <a:solidFill>
                  <a:srgbClr val="FF0000"/>
                </a:solidFill>
              </a:rPr>
              <a:t>paraméteres egyenlet</a:t>
            </a:r>
            <a:endParaRPr lang="en-US" dirty="0">
              <a:solidFill>
                <a:srgbClr val="FF0000"/>
              </a:solidFill>
            </a:endParaRPr>
          </a:p>
        </p:txBody>
      </p:sp>
      <p:cxnSp>
        <p:nvCxnSpPr>
          <p:cNvPr id="5" name="Egyenes összekötő nyíllal 4"/>
          <p:cNvCxnSpPr/>
          <p:nvPr/>
        </p:nvCxnSpPr>
        <p:spPr>
          <a:xfrm flipH="1">
            <a:off x="1136076" y="2066089"/>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a:off x="1864540" y="2066089"/>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flipV="1">
            <a:off x="1856156" y="1283002"/>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zabadkézi sokszög 7"/>
          <p:cNvSpPr/>
          <p:nvPr/>
        </p:nvSpPr>
        <p:spPr>
          <a:xfrm>
            <a:off x="279785" y="1392021"/>
            <a:ext cx="3345365" cy="936703"/>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zis 8"/>
          <p:cNvSpPr/>
          <p:nvPr/>
        </p:nvSpPr>
        <p:spPr>
          <a:xfrm>
            <a:off x="1771307" y="1787266"/>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zövegdoboz 9"/>
          <p:cNvSpPr txBox="1"/>
          <p:nvPr/>
        </p:nvSpPr>
        <p:spPr>
          <a:xfrm>
            <a:off x="815154" y="2360517"/>
            <a:ext cx="320922" cy="461665"/>
          </a:xfrm>
          <a:prstGeom prst="rect">
            <a:avLst/>
          </a:prstGeom>
          <a:noFill/>
        </p:spPr>
        <p:txBody>
          <a:bodyPr wrap="none" rtlCol="0">
            <a:spAutoFit/>
          </a:bodyPr>
          <a:lstStyle/>
          <a:p>
            <a:r>
              <a:rPr lang="hu-HU" i="1" dirty="0" smtClean="0"/>
              <a:t>x</a:t>
            </a:r>
            <a:endParaRPr lang="en-US" i="1" dirty="0"/>
          </a:p>
        </p:txBody>
      </p:sp>
      <p:sp>
        <p:nvSpPr>
          <p:cNvPr id="11" name="Szövegdoboz 10"/>
          <p:cNvSpPr txBox="1"/>
          <p:nvPr/>
        </p:nvSpPr>
        <p:spPr>
          <a:xfrm>
            <a:off x="2915369" y="2062263"/>
            <a:ext cx="320922" cy="461665"/>
          </a:xfrm>
          <a:prstGeom prst="rect">
            <a:avLst/>
          </a:prstGeom>
          <a:noFill/>
        </p:spPr>
        <p:txBody>
          <a:bodyPr wrap="none" rtlCol="0">
            <a:spAutoFit/>
          </a:bodyPr>
          <a:lstStyle/>
          <a:p>
            <a:r>
              <a:rPr lang="hu-HU" i="1" dirty="0" smtClean="0"/>
              <a:t>y</a:t>
            </a:r>
            <a:endParaRPr lang="en-US" i="1" dirty="0"/>
          </a:p>
        </p:txBody>
      </p:sp>
      <mc:AlternateContent xmlns:mc="http://schemas.openxmlformats.org/markup-compatibility/2006" xmlns:a14="http://schemas.microsoft.com/office/drawing/2010/main">
        <mc:Choice Requires="a14">
          <p:sp>
            <p:nvSpPr>
              <p:cNvPr id="12" name="Szövegdoboz 11"/>
              <p:cNvSpPr txBox="1"/>
              <p:nvPr/>
            </p:nvSpPr>
            <p:spPr>
              <a:xfrm>
                <a:off x="1830732" y="1021138"/>
                <a:ext cx="4982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𝑤</m:t>
                      </m:r>
                    </m:oMath>
                  </m:oMathPara>
                </a14:m>
                <a:endParaRPr lang="en-US" i="1" dirty="0"/>
              </a:p>
            </p:txBody>
          </p:sp>
        </mc:Choice>
        <mc:Fallback xmlns="">
          <p:sp>
            <p:nvSpPr>
              <p:cNvPr id="12" name="Szövegdoboz 11"/>
              <p:cNvSpPr txBox="1">
                <a:spLocks noRot="1" noChangeAspect="1" noMove="1" noResize="1" noEditPoints="1" noAdjustHandles="1" noChangeArrowheads="1" noChangeShapeType="1" noTextEdit="1"/>
              </p:cNvSpPr>
              <p:nvPr/>
            </p:nvSpPr>
            <p:spPr>
              <a:xfrm>
                <a:off x="1830732" y="1021138"/>
                <a:ext cx="498278" cy="46166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Szövegdoboz 12"/>
              <p:cNvSpPr txBox="1"/>
              <p:nvPr/>
            </p:nvSpPr>
            <p:spPr>
              <a:xfrm>
                <a:off x="-508" y="1527634"/>
                <a:ext cx="10683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𝑤</m:t>
                      </m:r>
                      <m:r>
                        <a:rPr lang="en-US" i="1" dirty="0" smtClean="0">
                          <a:latin typeface="Cambria Math"/>
                        </a:rPr>
                        <m:t>=1</m:t>
                      </m:r>
                    </m:oMath>
                  </m:oMathPara>
                </a14:m>
                <a:endParaRPr lang="en-US" dirty="0"/>
              </a:p>
            </p:txBody>
          </p:sp>
        </mc:Choice>
        <mc:Fallback xmlns="">
          <p:sp>
            <p:nvSpPr>
              <p:cNvPr id="13" name="Szövegdoboz 12"/>
              <p:cNvSpPr txBox="1">
                <a:spLocks noRot="1" noChangeAspect="1" noMove="1" noResize="1" noEditPoints="1" noAdjustHandles="1" noChangeArrowheads="1" noChangeShapeType="1" noTextEdit="1"/>
              </p:cNvSpPr>
              <p:nvPr/>
            </p:nvSpPr>
            <p:spPr>
              <a:xfrm>
                <a:off x="-508" y="1527634"/>
                <a:ext cx="1068369"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zövegdoboz 16"/>
              <p:cNvSpPr txBox="1"/>
              <p:nvPr/>
            </p:nvSpPr>
            <p:spPr>
              <a:xfrm>
                <a:off x="1196280" y="1515614"/>
                <a:ext cx="44755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a:rPr>
                        <m:t>𝒒</m:t>
                      </m:r>
                    </m:oMath>
                  </m:oMathPara>
                </a14:m>
                <a:endParaRPr lang="en-US" dirty="0"/>
              </a:p>
            </p:txBody>
          </p:sp>
        </mc:Choice>
        <mc:Fallback xmlns="">
          <p:sp>
            <p:nvSpPr>
              <p:cNvPr id="17" name="Szövegdoboz 16"/>
              <p:cNvSpPr txBox="1">
                <a:spLocks noRot="1" noChangeAspect="1" noMove="1" noResize="1" noEditPoints="1" noAdjustHandles="1" noChangeArrowheads="1" noChangeShapeType="1" noTextEdit="1"/>
              </p:cNvSpPr>
              <p:nvPr/>
            </p:nvSpPr>
            <p:spPr>
              <a:xfrm>
                <a:off x="1196280" y="1515614"/>
                <a:ext cx="447558" cy="461665"/>
              </a:xfrm>
              <a:prstGeom prst="rect">
                <a:avLst/>
              </a:prstGeom>
              <a:blipFill rotWithShape="1">
                <a:blip r:embed="rId5"/>
                <a:stretch>
                  <a:fillRect l="-2703" b="-13333"/>
                </a:stretch>
              </a:blipFill>
            </p:spPr>
            <p:txBody>
              <a:bodyPr/>
              <a:lstStyle/>
              <a:p>
                <a:r>
                  <a:rPr lang="en-US">
                    <a:noFill/>
                  </a:rPr>
                  <a:t> </a:t>
                </a:r>
              </a:p>
            </p:txBody>
          </p:sp>
        </mc:Fallback>
      </mc:AlternateContent>
      <p:cxnSp>
        <p:nvCxnSpPr>
          <p:cNvPr id="19" name="Egyenes összekötő nyíllal 18"/>
          <p:cNvCxnSpPr/>
          <p:nvPr/>
        </p:nvCxnSpPr>
        <p:spPr>
          <a:xfrm flipH="1" flipV="1">
            <a:off x="815157" y="1483593"/>
            <a:ext cx="2810443" cy="228116"/>
          </a:xfrm>
          <a:prstGeom prst="straightConnector1">
            <a:avLst/>
          </a:prstGeom>
          <a:ln w="571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Szövegdoboz 19"/>
              <p:cNvSpPr txBox="1"/>
              <p:nvPr/>
            </p:nvSpPr>
            <p:spPr>
              <a:xfrm>
                <a:off x="2638833" y="1627246"/>
                <a:ext cx="4523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1" i="1" dirty="0" smtClean="0">
                          <a:latin typeface="Cambria Math"/>
                        </a:rPr>
                        <m:t>𝒑</m:t>
                      </m:r>
                    </m:oMath>
                  </m:oMathPara>
                </a14:m>
                <a:endParaRPr lang="en-US" dirty="0"/>
              </a:p>
            </p:txBody>
          </p:sp>
        </mc:Choice>
        <mc:Fallback xmlns="">
          <p:sp>
            <p:nvSpPr>
              <p:cNvPr id="20" name="Szövegdoboz 19"/>
              <p:cNvSpPr txBox="1">
                <a:spLocks noRot="1" noChangeAspect="1" noMove="1" noResize="1" noEditPoints="1" noAdjustHandles="1" noChangeArrowheads="1" noChangeShapeType="1" noTextEdit="1"/>
              </p:cNvSpPr>
              <p:nvPr/>
            </p:nvSpPr>
            <p:spPr>
              <a:xfrm>
                <a:off x="2638833" y="1627246"/>
                <a:ext cx="452368" cy="461665"/>
              </a:xfrm>
              <a:prstGeom prst="rect">
                <a:avLst/>
              </a:prstGeom>
              <a:blipFill rotWithShape="1">
                <a:blip r:embed="rId6"/>
                <a:stretch>
                  <a:fillRect l="-4054"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artalom helye 2"/>
              <p:cNvSpPr txBox="1">
                <a:spLocks/>
              </p:cNvSpPr>
              <p:nvPr/>
            </p:nvSpPr>
            <p:spPr>
              <a:xfrm>
                <a:off x="192350" y="2839468"/>
                <a:ext cx="8951115" cy="20005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hu-HU" sz="2400" dirty="0" smtClean="0"/>
                  <a:t>Állandó sebességű mozgás koordinátákkal:</a:t>
                </a:r>
                <a:r>
                  <a:rPr lang="hu-HU" sz="2400" dirty="0"/>
                  <a:t> </a:t>
                </a:r>
                <a:r>
                  <a:rPr lang="hu-HU" sz="2400" dirty="0" smtClean="0"/>
                  <a:t>      	</a:t>
                </a:r>
                <a14:m>
                  <m:oMath xmlns:m="http://schemas.openxmlformats.org/officeDocument/2006/math">
                    <m:d>
                      <m:dPr>
                        <m:begChr m:val="["/>
                        <m:endChr m:val="]"/>
                        <m:ctrlPr>
                          <a:rPr lang="en-US" sz="2400" i="1">
                            <a:solidFill>
                              <a:prstClr val="black"/>
                            </a:solidFill>
                            <a:latin typeface="Cambria Math" panose="02040503050406030204" pitchFamily="18" charset="0"/>
                          </a:rPr>
                        </m:ctrlPr>
                      </m:dPr>
                      <m:e>
                        <m:r>
                          <a:rPr lang="en-US" sz="2400" i="1">
                            <a:solidFill>
                              <a:prstClr val="black"/>
                            </a:solidFill>
                            <a:latin typeface="Cambria Math"/>
                          </a:rPr>
                          <m:t>𝑥</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𝑡</m:t>
                            </m:r>
                          </m:e>
                        </m:d>
                        <m:r>
                          <a:rPr lang="en-US" sz="2400" i="1">
                            <a:solidFill>
                              <a:prstClr val="black"/>
                            </a:solidFill>
                            <a:latin typeface="Cambria Math"/>
                          </a:rPr>
                          <m:t>,</m:t>
                        </m:r>
                        <m:r>
                          <a:rPr lang="en-US" sz="2400" i="1">
                            <a:solidFill>
                              <a:prstClr val="black"/>
                            </a:solidFill>
                            <a:latin typeface="Cambria Math"/>
                          </a:rPr>
                          <m:t>𝑦</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𝑡</m:t>
                            </m:r>
                          </m:e>
                        </m:d>
                        <m:r>
                          <a:rPr lang="en-US" sz="2400" i="1">
                            <a:solidFill>
                              <a:prstClr val="black"/>
                            </a:solidFill>
                            <a:latin typeface="Cambria Math"/>
                          </a:rPr>
                          <m:t>,</m:t>
                        </m:r>
                        <m:r>
                          <a:rPr lang="en-US" sz="2400" i="1">
                            <a:solidFill>
                              <a:prstClr val="black"/>
                            </a:solidFill>
                            <a:latin typeface="Cambria Math"/>
                          </a:rPr>
                          <m:t>𝑤</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𝑡</m:t>
                            </m:r>
                          </m:e>
                        </m:d>
                      </m:e>
                    </m:d>
                    <m:r>
                      <a:rPr lang="en-US" sz="2400" i="1">
                        <a:solidFill>
                          <a:prstClr val="black"/>
                        </a:solidFill>
                        <a:latin typeface="Cambria Math"/>
                      </a:rPr>
                      <m:t>=</m:t>
                    </m:r>
                    <m:d>
                      <m:dPr>
                        <m:begChr m:val="["/>
                        <m:endChr m:val="]"/>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i="1">
                                <a:solidFill>
                                  <a:prstClr val="black"/>
                                </a:solidFill>
                                <a:latin typeface="Cambria Math"/>
                              </a:rPr>
                              <m:t>𝑥</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i="1">
                                <a:solidFill>
                                  <a:prstClr val="black"/>
                                </a:solidFill>
                                <a:latin typeface="Cambria Math"/>
                              </a:rPr>
                              <m:t>𝑦</m:t>
                            </m:r>
                          </m:sub>
                        </m:sSub>
                        <m:r>
                          <a:rPr lang="en-US" sz="2400" i="1">
                            <a:solidFill>
                              <a:prstClr val="black"/>
                            </a:solidFill>
                            <a:latin typeface="Cambria Math"/>
                          </a:rPr>
                          <m:t>,1</m:t>
                        </m:r>
                      </m:e>
                    </m:d>
                    <m:r>
                      <a:rPr lang="en-US" sz="2400" i="1">
                        <a:solidFill>
                          <a:prstClr val="black"/>
                        </a:solidFill>
                        <a:latin typeface="Cambria Math"/>
                      </a:rPr>
                      <m:t>+</m:t>
                    </m:r>
                    <m:d>
                      <m:dPr>
                        <m:begChr m:val="["/>
                        <m:endChr m:val="]"/>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𝑣</m:t>
                            </m:r>
                          </m:e>
                          <m:sub>
                            <m:r>
                              <a:rPr lang="en-US" sz="2400" i="1">
                                <a:solidFill>
                                  <a:prstClr val="black"/>
                                </a:solidFill>
                                <a:latin typeface="Cambria Math"/>
                              </a:rPr>
                              <m:t>𝑥</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𝑣</m:t>
                            </m:r>
                          </m:e>
                          <m:sub>
                            <m:r>
                              <a:rPr lang="en-US" sz="2400" i="1">
                                <a:solidFill>
                                  <a:prstClr val="black"/>
                                </a:solidFill>
                                <a:latin typeface="Cambria Math"/>
                              </a:rPr>
                              <m:t>𝑦</m:t>
                            </m:r>
                          </m:sub>
                        </m:sSub>
                        <m:r>
                          <a:rPr lang="en-US" sz="2400" i="1">
                            <a:solidFill>
                              <a:prstClr val="black"/>
                            </a:solidFill>
                            <a:latin typeface="Cambria Math"/>
                          </a:rPr>
                          <m:t>,0</m:t>
                        </m:r>
                      </m:e>
                    </m:d>
                    <m:r>
                      <a:rPr lang="en-US" sz="2400" i="1">
                        <a:solidFill>
                          <a:prstClr val="black"/>
                        </a:solidFill>
                        <a:latin typeface="Cambria Math"/>
                      </a:rPr>
                      <m:t>𝑡</m:t>
                    </m:r>
                  </m:oMath>
                </a14:m>
                <a:endParaRPr lang="hu-HU" sz="2400" dirty="0" smtClean="0"/>
              </a:p>
              <a:p>
                <a:pPr fontAlgn="auto">
                  <a:spcBef>
                    <a:spcPts val="600"/>
                  </a:spcBef>
                  <a:spcAft>
                    <a:spcPts val="0"/>
                  </a:spcAft>
                </a:pPr>
                <a:r>
                  <a:rPr lang="hu-HU" sz="2400" dirty="0" smtClean="0"/>
                  <a:t>Két </a:t>
                </a:r>
                <a:r>
                  <a:rPr lang="hu-HU" sz="2400" dirty="0"/>
                  <a:t>pont kombinációja: </a:t>
                </a:r>
                <a14:m>
                  <m:oMath xmlns:m="http://schemas.openxmlformats.org/officeDocument/2006/math">
                    <m:r>
                      <a:rPr lang="en-US" sz="2400" b="1" i="1">
                        <a:solidFill>
                          <a:prstClr val="black"/>
                        </a:solidFill>
                        <a:latin typeface="Cambria Math"/>
                      </a:rPr>
                      <m:t>𝒓</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𝑡</m:t>
                        </m:r>
                      </m:e>
                    </m:d>
                    <m:r>
                      <a:rPr lang="en-US" sz="2400" i="1">
                        <a:solidFill>
                          <a:prstClr val="black"/>
                        </a:solidFill>
                        <a:latin typeface="Cambria Math"/>
                      </a:rPr>
                      <m:t>=</m:t>
                    </m:r>
                    <m:r>
                      <a:rPr lang="en-US" sz="2400" b="1" i="1">
                        <a:solidFill>
                          <a:prstClr val="black"/>
                        </a:solidFill>
                        <a:latin typeface="Cambria Math"/>
                      </a:rPr>
                      <m:t>𝒑</m:t>
                    </m:r>
                    <m:r>
                      <a:rPr lang="en-US" sz="2400" i="1">
                        <a:solidFill>
                          <a:prstClr val="black"/>
                        </a:solidFill>
                        <a:latin typeface="Cambria Math"/>
                      </a:rPr>
                      <m:t>+</m:t>
                    </m:r>
                    <m:d>
                      <m:dPr>
                        <m:ctrlPr>
                          <a:rPr lang="hu-HU" sz="2400" i="1">
                            <a:solidFill>
                              <a:prstClr val="black"/>
                            </a:solidFill>
                            <a:latin typeface="Cambria Math" panose="02040503050406030204" pitchFamily="18" charset="0"/>
                          </a:rPr>
                        </m:ctrlPr>
                      </m:dPr>
                      <m:e>
                        <m:r>
                          <a:rPr lang="hu-HU" sz="2400" b="1" i="1">
                            <a:solidFill>
                              <a:prstClr val="black"/>
                            </a:solidFill>
                            <a:latin typeface="Cambria Math"/>
                          </a:rPr>
                          <m:t>𝒒</m:t>
                        </m:r>
                        <m:r>
                          <a:rPr lang="hu-HU" sz="2400" i="1">
                            <a:solidFill>
                              <a:prstClr val="black"/>
                            </a:solidFill>
                            <a:latin typeface="Cambria Math"/>
                          </a:rPr>
                          <m:t>−</m:t>
                        </m:r>
                        <m:r>
                          <a:rPr lang="hu-HU" sz="2400" b="1" i="1">
                            <a:solidFill>
                              <a:prstClr val="black"/>
                            </a:solidFill>
                            <a:latin typeface="Cambria Math"/>
                          </a:rPr>
                          <m:t>𝒑</m:t>
                        </m:r>
                      </m:e>
                    </m:d>
                    <m:r>
                      <a:rPr lang="en-US" sz="2400" i="1">
                        <a:solidFill>
                          <a:prstClr val="black"/>
                        </a:solidFill>
                        <a:latin typeface="Cambria Math"/>
                      </a:rPr>
                      <m:t>𝑡</m:t>
                    </m:r>
                    <m:r>
                      <a:rPr lang="en-US" sz="2400">
                        <a:solidFill>
                          <a:prstClr val="black"/>
                        </a:solidFill>
                        <a:latin typeface="Cambria Math"/>
                      </a:rPr>
                      <m:t>=</m:t>
                    </m:r>
                    <m:r>
                      <a:rPr lang="en-US" sz="2400" b="1" i="1">
                        <a:solidFill>
                          <a:prstClr val="black"/>
                        </a:solidFill>
                        <a:latin typeface="Cambria Math"/>
                      </a:rPr>
                      <m:t>𝒑</m:t>
                    </m:r>
                    <m:d>
                      <m:dPr>
                        <m:ctrlPr>
                          <a:rPr lang="en-US" sz="2400" b="1" i="1">
                            <a:solidFill>
                              <a:prstClr val="black"/>
                            </a:solidFill>
                            <a:latin typeface="Cambria Math" panose="02040503050406030204" pitchFamily="18" charset="0"/>
                          </a:rPr>
                        </m:ctrlPr>
                      </m:dPr>
                      <m:e>
                        <m:r>
                          <a:rPr lang="en-US" sz="2400" i="1">
                            <a:solidFill>
                              <a:prstClr val="black"/>
                            </a:solidFill>
                            <a:latin typeface="Cambria Math"/>
                          </a:rPr>
                          <m:t>1−</m:t>
                        </m:r>
                        <m:r>
                          <a:rPr lang="en-US" sz="2400" i="1">
                            <a:solidFill>
                              <a:prstClr val="black"/>
                            </a:solidFill>
                            <a:latin typeface="Cambria Math"/>
                          </a:rPr>
                          <m:t>𝑡</m:t>
                        </m:r>
                      </m:e>
                    </m:d>
                    <m:r>
                      <a:rPr lang="en-US" sz="2400" i="1">
                        <a:solidFill>
                          <a:prstClr val="black"/>
                        </a:solidFill>
                        <a:latin typeface="Cambria Math"/>
                      </a:rPr>
                      <m:t>+</m:t>
                    </m:r>
                    <m:r>
                      <a:rPr lang="en-US" sz="2400" b="1" i="1">
                        <a:solidFill>
                          <a:prstClr val="black"/>
                        </a:solidFill>
                        <a:latin typeface="Cambria Math"/>
                      </a:rPr>
                      <m:t>𝒒</m:t>
                    </m:r>
                    <m:r>
                      <a:rPr lang="en-US" sz="2400" i="1">
                        <a:solidFill>
                          <a:prstClr val="black"/>
                        </a:solidFill>
                        <a:latin typeface="Cambria Math"/>
                      </a:rPr>
                      <m:t>𝑡</m:t>
                    </m:r>
                  </m:oMath>
                </a14:m>
                <a:endParaRPr lang="hu-HU" sz="2400" dirty="0" smtClean="0">
                  <a:solidFill>
                    <a:prstClr val="black"/>
                  </a:solidFill>
                </a:endParaRPr>
              </a:p>
              <a:p>
                <a:pPr marL="457200" lvl="1" indent="0" fontAlgn="auto">
                  <a:spcAft>
                    <a:spcPts val="0"/>
                  </a:spcAft>
                  <a:buNone/>
                </a:pPr>
                <a:r>
                  <a:rPr lang="hu-HU" sz="2400" dirty="0" smtClean="0"/>
                  <a:t>	</a:t>
                </a:r>
                <a14:m>
                  <m:oMath xmlns:m="http://schemas.openxmlformats.org/officeDocument/2006/math">
                    <m:d>
                      <m:dPr>
                        <m:begChr m:val="["/>
                        <m:endChr m:val="]"/>
                        <m:ctrlPr>
                          <a:rPr lang="en-US" sz="2400" i="1">
                            <a:solidFill>
                              <a:prstClr val="black"/>
                            </a:solidFill>
                            <a:latin typeface="Cambria Math" panose="02040503050406030204" pitchFamily="18" charset="0"/>
                          </a:rPr>
                        </m:ctrlPr>
                      </m:dPr>
                      <m:e>
                        <m:r>
                          <a:rPr lang="en-US" sz="2400" i="1">
                            <a:solidFill>
                              <a:prstClr val="black"/>
                            </a:solidFill>
                            <a:latin typeface="Cambria Math"/>
                          </a:rPr>
                          <m:t>𝑥</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𝑡</m:t>
                            </m:r>
                          </m:e>
                        </m:d>
                        <m:r>
                          <a:rPr lang="en-US" sz="2400" i="1">
                            <a:solidFill>
                              <a:prstClr val="black"/>
                            </a:solidFill>
                            <a:latin typeface="Cambria Math"/>
                          </a:rPr>
                          <m:t>,</m:t>
                        </m:r>
                        <m:r>
                          <a:rPr lang="en-US" sz="2400" i="1">
                            <a:solidFill>
                              <a:prstClr val="black"/>
                            </a:solidFill>
                            <a:latin typeface="Cambria Math"/>
                          </a:rPr>
                          <m:t>𝑦</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𝑡</m:t>
                            </m:r>
                          </m:e>
                        </m:d>
                        <m:r>
                          <a:rPr lang="en-US" sz="2400" i="1">
                            <a:solidFill>
                              <a:prstClr val="black"/>
                            </a:solidFill>
                            <a:latin typeface="Cambria Math"/>
                          </a:rPr>
                          <m:t>,</m:t>
                        </m:r>
                        <m:r>
                          <a:rPr lang="en-US" sz="2400" i="1">
                            <a:solidFill>
                              <a:prstClr val="black"/>
                            </a:solidFill>
                            <a:latin typeface="Cambria Math"/>
                          </a:rPr>
                          <m:t>𝑤</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𝑡</m:t>
                            </m:r>
                          </m:e>
                        </m:d>
                      </m:e>
                    </m:d>
                    <m:r>
                      <a:rPr lang="en-US" sz="2400" i="1">
                        <a:solidFill>
                          <a:prstClr val="black"/>
                        </a:solidFill>
                        <a:latin typeface="Cambria Math"/>
                      </a:rPr>
                      <m:t>=</m:t>
                    </m:r>
                    <m:d>
                      <m:dPr>
                        <m:begChr m:val="["/>
                        <m:endChr m:val="]"/>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i="1">
                                <a:solidFill>
                                  <a:prstClr val="black"/>
                                </a:solidFill>
                                <a:latin typeface="Cambria Math"/>
                              </a:rPr>
                              <m:t>𝑥</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i="1">
                                <a:solidFill>
                                  <a:prstClr val="black"/>
                                </a:solidFill>
                                <a:latin typeface="Cambria Math"/>
                              </a:rPr>
                              <m:t>𝑦</m:t>
                            </m:r>
                          </m:sub>
                        </m:sSub>
                        <m:r>
                          <a:rPr lang="en-US" sz="2400" i="1">
                            <a:solidFill>
                              <a:prstClr val="black"/>
                            </a:solidFill>
                            <a:latin typeface="Cambria Math"/>
                          </a:rPr>
                          <m:t>,1</m:t>
                        </m:r>
                      </m:e>
                    </m:d>
                    <m:d>
                      <m:dPr>
                        <m:ctrlPr>
                          <a:rPr lang="en-US" sz="2400" b="1" i="1">
                            <a:solidFill>
                              <a:prstClr val="black"/>
                            </a:solidFill>
                            <a:latin typeface="Cambria Math" panose="02040503050406030204" pitchFamily="18" charset="0"/>
                          </a:rPr>
                        </m:ctrlPr>
                      </m:dPr>
                      <m:e>
                        <m:r>
                          <a:rPr lang="en-US" sz="2400" i="1">
                            <a:solidFill>
                              <a:prstClr val="black"/>
                            </a:solidFill>
                            <a:latin typeface="Cambria Math"/>
                          </a:rPr>
                          <m:t>1−</m:t>
                        </m:r>
                        <m:r>
                          <a:rPr lang="en-US" sz="2400" i="1">
                            <a:solidFill>
                              <a:prstClr val="black"/>
                            </a:solidFill>
                            <a:latin typeface="Cambria Math"/>
                          </a:rPr>
                          <m:t>𝑡</m:t>
                        </m:r>
                      </m:e>
                    </m:d>
                    <m:r>
                      <a:rPr lang="en-US" sz="2400" i="1">
                        <a:solidFill>
                          <a:prstClr val="black"/>
                        </a:solidFill>
                        <a:latin typeface="Cambria Math"/>
                      </a:rPr>
                      <m:t>+</m:t>
                    </m:r>
                    <m:d>
                      <m:dPr>
                        <m:begChr m:val="["/>
                        <m:endChr m:val="]"/>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b="0" i="1" smtClean="0">
                                <a:solidFill>
                                  <a:prstClr val="black"/>
                                </a:solidFill>
                                <a:latin typeface="Cambria Math"/>
                              </a:rPr>
                              <m:t>𝑞</m:t>
                            </m:r>
                          </m:e>
                          <m:sub>
                            <m:r>
                              <a:rPr lang="en-US" sz="2400" i="1">
                                <a:solidFill>
                                  <a:prstClr val="black"/>
                                </a:solidFill>
                                <a:latin typeface="Cambria Math"/>
                              </a:rPr>
                              <m:t>𝑥</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b="0" i="1" smtClean="0">
                                <a:solidFill>
                                  <a:prstClr val="black"/>
                                </a:solidFill>
                                <a:latin typeface="Cambria Math"/>
                              </a:rPr>
                              <m:t>𝑞</m:t>
                            </m:r>
                          </m:e>
                          <m:sub>
                            <m:r>
                              <a:rPr lang="en-US" sz="2400" i="1">
                                <a:solidFill>
                                  <a:prstClr val="black"/>
                                </a:solidFill>
                                <a:latin typeface="Cambria Math"/>
                              </a:rPr>
                              <m:t>𝑦</m:t>
                            </m:r>
                          </m:sub>
                        </m:sSub>
                        <m:r>
                          <a:rPr lang="en-US" sz="2400" i="1">
                            <a:solidFill>
                              <a:prstClr val="black"/>
                            </a:solidFill>
                            <a:latin typeface="Cambria Math"/>
                          </a:rPr>
                          <m:t>,1</m:t>
                        </m:r>
                      </m:e>
                    </m:d>
                    <m:r>
                      <a:rPr lang="en-US" sz="2400" i="1">
                        <a:solidFill>
                          <a:prstClr val="black"/>
                        </a:solidFill>
                        <a:latin typeface="Cambria Math"/>
                      </a:rPr>
                      <m:t>𝑡</m:t>
                    </m:r>
                  </m:oMath>
                </a14:m>
                <a:endParaRPr lang="hu-HU" sz="2400" dirty="0"/>
              </a:p>
              <a:p>
                <a:pPr fontAlgn="auto">
                  <a:spcBef>
                    <a:spcPts val="600"/>
                  </a:spcBef>
                  <a:spcAft>
                    <a:spcPts val="0"/>
                  </a:spcAft>
                </a:pPr>
                <a:r>
                  <a:rPr lang="en-US" sz="2400" dirty="0" err="1"/>
                  <a:t>Ambiens</a:t>
                </a:r>
                <a:r>
                  <a:rPr lang="en-US" sz="2400" dirty="0"/>
                  <a:t> t</a:t>
                </a:r>
                <a:r>
                  <a:rPr lang="hu-HU" sz="2400" dirty="0"/>
                  <a:t>ér (origó,</a:t>
                </a:r>
                <a:r>
                  <a:rPr lang="en-US" sz="2400" b="1" dirty="0">
                    <a:solidFill>
                      <a:prstClr val="black"/>
                    </a:solidFill>
                  </a:rPr>
                  <a:t> </a:t>
                </a:r>
                <a14:m>
                  <m:oMath xmlns:m="http://schemas.openxmlformats.org/officeDocument/2006/math">
                    <m:r>
                      <a:rPr lang="en-US" sz="2400" b="1" i="1">
                        <a:solidFill>
                          <a:prstClr val="black"/>
                        </a:solidFill>
                        <a:latin typeface="Cambria Math"/>
                      </a:rPr>
                      <m:t>𝒑</m:t>
                    </m:r>
                    <m:r>
                      <a:rPr lang="hu-HU" sz="2400" b="1" i="1">
                        <a:solidFill>
                          <a:prstClr val="black"/>
                        </a:solidFill>
                        <a:latin typeface="Cambria Math"/>
                      </a:rPr>
                      <m:t>,</m:t>
                    </m:r>
                    <m:r>
                      <a:rPr lang="en-US" sz="2400" b="1" i="1">
                        <a:solidFill>
                          <a:prstClr val="black"/>
                        </a:solidFill>
                        <a:latin typeface="Cambria Math"/>
                      </a:rPr>
                      <m:t> </m:t>
                    </m:r>
                    <m:r>
                      <a:rPr lang="en-US" sz="2400" b="1" i="1">
                        <a:solidFill>
                          <a:prstClr val="black"/>
                        </a:solidFill>
                        <a:latin typeface="Cambria Math"/>
                      </a:rPr>
                      <m:t>𝒒</m:t>
                    </m:r>
                    <m:r>
                      <a:rPr lang="hu-HU" sz="2400">
                        <a:solidFill>
                          <a:prstClr val="black"/>
                        </a:solidFill>
                        <a:latin typeface="Cambria Math"/>
                      </a:rPr>
                      <m:t>)</m:t>
                    </m:r>
                  </m:oMath>
                </a14:m>
                <a:r>
                  <a:rPr lang="en-US" sz="2400" dirty="0"/>
                  <a:t> </a:t>
                </a:r>
                <a:r>
                  <a:rPr lang="hu-HU" sz="2400" dirty="0"/>
                  <a:t>síkjának és a </a:t>
                </a:r>
                <a14:m>
                  <m:oMath xmlns:m="http://schemas.openxmlformats.org/officeDocument/2006/math">
                    <m:r>
                      <a:rPr lang="en-US" sz="2400" i="1">
                        <a:latin typeface="Cambria Math"/>
                      </a:rPr>
                      <m:t>𝑤</m:t>
                    </m:r>
                    <m:r>
                      <a:rPr lang="en-US" sz="2400" i="1">
                        <a:latin typeface="Cambria Math"/>
                      </a:rPr>
                      <m:t>=1</m:t>
                    </m:r>
                  </m:oMath>
                </a14:m>
                <a:r>
                  <a:rPr lang="hu-HU" sz="2400" dirty="0"/>
                  <a:t> síknak </a:t>
                </a:r>
                <a:r>
                  <a:rPr lang="hu-HU" sz="2400" dirty="0" smtClean="0"/>
                  <a:t>metszete</a:t>
                </a:r>
                <a:endParaRPr lang="hu-HU" sz="2400" dirty="0"/>
              </a:p>
            </p:txBody>
          </p:sp>
        </mc:Choice>
        <mc:Fallback xmlns="">
          <p:sp>
            <p:nvSpPr>
              <p:cNvPr id="36" name="Tartalom helye 2"/>
              <p:cNvSpPr txBox="1">
                <a:spLocks noRot="1" noChangeAspect="1" noMove="1" noResize="1" noEditPoints="1" noAdjustHandles="1" noChangeArrowheads="1" noChangeShapeType="1" noTextEdit="1"/>
              </p:cNvSpPr>
              <p:nvPr/>
            </p:nvSpPr>
            <p:spPr>
              <a:xfrm>
                <a:off x="192350" y="2839468"/>
                <a:ext cx="8951115" cy="2000534"/>
              </a:xfrm>
              <a:prstGeom prst="rect">
                <a:avLst/>
              </a:prstGeom>
              <a:blipFill rotWithShape="1">
                <a:blip r:embed="rId7"/>
                <a:stretch>
                  <a:fillRect l="-954" t="-2439" b="-204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églalap 47"/>
              <p:cNvSpPr/>
              <p:nvPr/>
            </p:nvSpPr>
            <p:spPr>
              <a:xfrm>
                <a:off x="690740" y="1068811"/>
                <a:ext cx="4267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smtClean="0">
                          <a:solidFill>
                            <a:prstClr val="black"/>
                          </a:solidFill>
                          <a:latin typeface="Cambria Math"/>
                        </a:rPr>
                        <m:t>𝒓</m:t>
                      </m:r>
                    </m:oMath>
                  </m:oMathPara>
                </a14:m>
                <a:endParaRPr lang="en-US" dirty="0"/>
              </a:p>
            </p:txBody>
          </p:sp>
        </mc:Choice>
        <mc:Fallback xmlns="">
          <p:sp>
            <p:nvSpPr>
              <p:cNvPr id="48" name="Téglalap 47"/>
              <p:cNvSpPr>
                <a:spLocks noRot="1" noChangeAspect="1" noMove="1" noResize="1" noEditPoints="1" noAdjustHandles="1" noChangeArrowheads="1" noChangeShapeType="1" noTextEdit="1"/>
              </p:cNvSpPr>
              <p:nvPr/>
            </p:nvSpPr>
            <p:spPr>
              <a:xfrm>
                <a:off x="690740" y="1068811"/>
                <a:ext cx="426719"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artalom helye 2"/>
              <p:cNvSpPr txBox="1">
                <a:spLocks/>
              </p:cNvSpPr>
              <p:nvPr/>
            </p:nvSpPr>
            <p:spPr>
              <a:xfrm>
                <a:off x="4956983" y="838935"/>
                <a:ext cx="3755477" cy="1794217"/>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sz="2400" b="1" u="sng" dirty="0" smtClean="0"/>
                  <a:t>Állandó sebességű mozgás</a:t>
                </a:r>
                <a:r>
                  <a:rPr lang="hu-HU" sz="2400" dirty="0"/>
                  <a:t>:  </a:t>
                </a:r>
                <a:endParaRPr lang="hu-HU" sz="2400" b="1" i="1" dirty="0" smtClean="0">
                  <a:solidFill>
                    <a:prstClr val="black"/>
                  </a:solidFill>
                  <a:latin typeface="Cambria Math"/>
                </a:endParaRPr>
              </a:p>
              <a:p>
                <a:pPr marL="0" indent="0" fontAlgn="auto">
                  <a:spcAft>
                    <a:spcPts val="0"/>
                  </a:spcAft>
                  <a:buNone/>
                </a:pPr>
                <a:r>
                  <a:rPr lang="hu-HU" sz="2400" b="1" dirty="0" smtClean="0">
                    <a:solidFill>
                      <a:prstClr val="black"/>
                    </a:solidFill>
                  </a:rPr>
                  <a:t>    </a:t>
                </a:r>
                <a14:m>
                  <m:oMath xmlns:m="http://schemas.openxmlformats.org/officeDocument/2006/math">
                    <m:r>
                      <a:rPr lang="en-US" sz="2400" b="1" i="1">
                        <a:solidFill>
                          <a:prstClr val="black"/>
                        </a:solidFill>
                        <a:latin typeface="Cambria Math"/>
                      </a:rPr>
                      <m:t>𝒓</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𝑡</m:t>
                        </m:r>
                      </m:e>
                    </m:d>
                    <m:r>
                      <a:rPr lang="en-US" sz="2400" i="1">
                        <a:solidFill>
                          <a:prstClr val="black"/>
                        </a:solidFill>
                        <a:latin typeface="Cambria Math"/>
                      </a:rPr>
                      <m:t>=</m:t>
                    </m:r>
                    <m:r>
                      <a:rPr lang="en-US" sz="2400" b="1" i="1">
                        <a:solidFill>
                          <a:prstClr val="black"/>
                        </a:solidFill>
                        <a:latin typeface="Cambria Math"/>
                      </a:rPr>
                      <m:t>𝒑</m:t>
                    </m:r>
                    <m:r>
                      <a:rPr lang="en-US" sz="2400" i="1">
                        <a:solidFill>
                          <a:prstClr val="black"/>
                        </a:solidFill>
                        <a:latin typeface="Cambria Math"/>
                      </a:rPr>
                      <m:t>+</m:t>
                    </m:r>
                    <m:r>
                      <a:rPr lang="hu-HU" sz="2400" b="1" i="1">
                        <a:solidFill>
                          <a:prstClr val="black"/>
                        </a:solidFill>
                        <a:latin typeface="Cambria Math"/>
                      </a:rPr>
                      <m:t>𝒗</m:t>
                    </m:r>
                    <m:r>
                      <a:rPr lang="en-US" sz="2400" i="1">
                        <a:solidFill>
                          <a:prstClr val="black"/>
                        </a:solidFill>
                        <a:latin typeface="Cambria Math"/>
                      </a:rPr>
                      <m:t>𝑡</m:t>
                    </m:r>
                  </m:oMath>
                </a14:m>
                <a:endParaRPr lang="hu-HU" sz="2400" dirty="0" smtClean="0"/>
              </a:p>
              <a:p>
                <a:pPr marL="0" indent="0" fontAlgn="auto">
                  <a:spcBef>
                    <a:spcPts val="0"/>
                  </a:spcBef>
                  <a:spcAft>
                    <a:spcPts val="0"/>
                  </a:spcAft>
                  <a:buNone/>
                </a:pPr>
                <a14:m>
                  <m:oMath xmlns:m="http://schemas.openxmlformats.org/officeDocument/2006/math">
                    <m:r>
                      <m:rPr>
                        <m:nor/>
                      </m:rPr>
                      <a:rPr lang="hu-HU" sz="2400" dirty="0"/>
                      <m:t>Sebess</m:t>
                    </m:r>
                    <m:r>
                      <m:rPr>
                        <m:nor/>
                      </m:rPr>
                      <a:rPr lang="hu-HU" sz="2400" dirty="0"/>
                      <m:t>é</m:t>
                    </m:r>
                    <m:r>
                      <m:rPr>
                        <m:nor/>
                      </m:rPr>
                      <a:rPr lang="hu-HU" sz="2400" dirty="0"/>
                      <m:t>g</m:t>
                    </m:r>
                    <m:r>
                      <m:rPr>
                        <m:nor/>
                      </m:rPr>
                      <a:rPr lang="hu-HU" sz="2400" dirty="0"/>
                      <m:t>:</m:t>
                    </m:r>
                  </m:oMath>
                </a14:m>
                <a:r>
                  <a:rPr lang="hu-HU" sz="2400" b="1" i="1" dirty="0" smtClean="0">
                    <a:solidFill>
                      <a:prstClr val="black"/>
                    </a:solidFill>
                    <a:latin typeface="Cambria Math"/>
                  </a:rPr>
                  <a:t>  </a:t>
                </a:r>
                <a14:m>
                  <m:oMath xmlns:m="http://schemas.openxmlformats.org/officeDocument/2006/math">
                    <m:acc>
                      <m:accPr>
                        <m:chr m:val="̇"/>
                        <m:ctrlPr>
                          <a:rPr lang="en-US" sz="2400" b="1" i="1">
                            <a:solidFill>
                              <a:prstClr val="black"/>
                            </a:solidFill>
                            <a:latin typeface="Cambria Math" panose="02040503050406030204" pitchFamily="18" charset="0"/>
                          </a:rPr>
                        </m:ctrlPr>
                      </m:accPr>
                      <m:e>
                        <m:r>
                          <a:rPr lang="en-US" sz="2400" b="1" i="1">
                            <a:solidFill>
                              <a:prstClr val="black"/>
                            </a:solidFill>
                            <a:latin typeface="Cambria Math"/>
                          </a:rPr>
                          <m:t>𝒓</m:t>
                        </m:r>
                      </m:e>
                    </m:acc>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𝑡</m:t>
                        </m:r>
                      </m:e>
                    </m:d>
                    <m:r>
                      <a:rPr lang="en-US" sz="2400" i="1">
                        <a:solidFill>
                          <a:prstClr val="black"/>
                        </a:solidFill>
                        <a:latin typeface="Cambria Math"/>
                      </a:rPr>
                      <m:t>=</m:t>
                    </m:r>
                    <m:r>
                      <a:rPr lang="hu-HU" sz="2400" b="1" i="1">
                        <a:solidFill>
                          <a:prstClr val="black"/>
                        </a:solidFill>
                        <a:latin typeface="Cambria Math"/>
                      </a:rPr>
                      <m:t>𝒗</m:t>
                    </m:r>
                  </m:oMath>
                </a14:m>
                <a:endParaRPr lang="hu-HU" sz="2400" b="1" i="1" dirty="0" smtClean="0">
                  <a:solidFill>
                    <a:prstClr val="black"/>
                  </a:solidFill>
                  <a:latin typeface="Cambria Math"/>
                </a:endParaRPr>
              </a:p>
              <a:p>
                <a:pPr marL="0" indent="0" fontAlgn="auto">
                  <a:spcBef>
                    <a:spcPts val="0"/>
                  </a:spcBef>
                  <a:spcAft>
                    <a:spcPts val="0"/>
                  </a:spcAft>
                  <a:buNone/>
                </a:pPr>
                <a:r>
                  <a:rPr lang="hu-HU" sz="2400" dirty="0" smtClean="0"/>
                  <a:t>Gyorsulás: </a:t>
                </a:r>
                <a14:m>
                  <m:oMath xmlns:m="http://schemas.openxmlformats.org/officeDocument/2006/math">
                    <m:acc>
                      <m:accPr>
                        <m:chr m:val="̈"/>
                        <m:ctrlPr>
                          <a:rPr lang="en-US" sz="2400" b="1" i="1" smtClean="0">
                            <a:solidFill>
                              <a:prstClr val="black"/>
                            </a:solidFill>
                            <a:latin typeface="Cambria Math" panose="02040503050406030204" pitchFamily="18" charset="0"/>
                          </a:rPr>
                        </m:ctrlPr>
                      </m:accPr>
                      <m:e>
                        <m:r>
                          <a:rPr lang="hu-HU" sz="2400" b="1" i="1" smtClean="0">
                            <a:solidFill>
                              <a:prstClr val="black"/>
                            </a:solidFill>
                            <a:latin typeface="Cambria Math"/>
                          </a:rPr>
                          <m:t>𝒓</m:t>
                        </m:r>
                      </m:e>
                    </m:acc>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𝑡</m:t>
                        </m:r>
                      </m:e>
                    </m:d>
                    <m:r>
                      <a:rPr lang="en-US" sz="2400" i="1">
                        <a:solidFill>
                          <a:prstClr val="black"/>
                        </a:solidFill>
                        <a:latin typeface="Cambria Math"/>
                      </a:rPr>
                      <m:t>=</m:t>
                    </m:r>
                    <m:r>
                      <a:rPr lang="hu-HU" sz="2400" b="0" i="1" smtClean="0">
                        <a:solidFill>
                          <a:prstClr val="black"/>
                        </a:solidFill>
                        <a:latin typeface="Cambria Math"/>
                      </a:rPr>
                      <m:t>0</m:t>
                    </m:r>
                  </m:oMath>
                </a14:m>
                <a:endParaRPr lang="en-US" sz="2400" b="1" dirty="0" smtClean="0"/>
              </a:p>
              <a:p>
                <a:pPr marL="0" indent="0" fontAlgn="auto">
                  <a:spcAft>
                    <a:spcPts val="0"/>
                  </a:spcAft>
                  <a:buNone/>
                </a:pPr>
                <a:r>
                  <a:rPr lang="en-US" sz="2400" dirty="0"/>
                  <a:t>	</a:t>
                </a:r>
                <a:endParaRPr lang="hu-HU" sz="2400" dirty="0"/>
              </a:p>
            </p:txBody>
          </p:sp>
        </mc:Choice>
        <mc:Fallback xmlns="">
          <p:sp>
            <p:nvSpPr>
              <p:cNvPr id="72" name="Tartalom helye 2"/>
              <p:cNvSpPr txBox="1">
                <a:spLocks noRot="1" noChangeAspect="1" noMove="1" noResize="1" noEditPoints="1" noAdjustHandles="1" noChangeArrowheads="1" noChangeShapeType="1" noTextEdit="1"/>
              </p:cNvSpPr>
              <p:nvPr/>
            </p:nvSpPr>
            <p:spPr>
              <a:xfrm>
                <a:off x="4956983" y="838935"/>
                <a:ext cx="3755477" cy="1794217"/>
              </a:xfrm>
              <a:prstGeom prst="rect">
                <a:avLst/>
              </a:prstGeom>
              <a:blipFill>
                <a:blip r:embed="rId9"/>
                <a:stretch>
                  <a:fillRect l="-2435" t="-2721" r="-2435"/>
                </a:stretch>
              </a:blipFill>
              <a:ln>
                <a:noFill/>
              </a:ln>
            </p:spPr>
            <p:txBody>
              <a:bodyPr/>
              <a:lstStyle/>
              <a:p>
                <a:r>
                  <a:rPr lang="hu-HU">
                    <a:noFill/>
                  </a:rPr>
                  <a:t> </a:t>
                </a:r>
              </a:p>
            </p:txBody>
          </p:sp>
        </mc:Fallback>
      </mc:AlternateContent>
      <p:sp>
        <p:nvSpPr>
          <p:cNvPr id="3" name="Szabadkézi sokszög 2"/>
          <p:cNvSpPr/>
          <p:nvPr/>
        </p:nvSpPr>
        <p:spPr>
          <a:xfrm>
            <a:off x="1043828" y="869625"/>
            <a:ext cx="3190009" cy="790748"/>
          </a:xfrm>
          <a:custGeom>
            <a:avLst/>
            <a:gdLst>
              <a:gd name="connsiteX0" fmla="*/ 0 w 3190009"/>
              <a:gd name="connsiteY0" fmla="*/ 0 h 1039091"/>
              <a:gd name="connsiteX1" fmla="*/ 467591 w 3190009"/>
              <a:gd name="connsiteY1" fmla="*/ 904009 h 1039091"/>
              <a:gd name="connsiteX2" fmla="*/ 1932709 w 3190009"/>
              <a:gd name="connsiteY2" fmla="*/ 1039091 h 1039091"/>
              <a:gd name="connsiteX3" fmla="*/ 3190009 w 3190009"/>
              <a:gd name="connsiteY3" fmla="*/ 311727 h 1039091"/>
              <a:gd name="connsiteX4" fmla="*/ 0 w 3190009"/>
              <a:gd name="connsiteY4" fmla="*/ 0 h 1039091"/>
              <a:gd name="connsiteX0" fmla="*/ 0 w 3190009"/>
              <a:gd name="connsiteY0" fmla="*/ 0 h 1054331"/>
              <a:gd name="connsiteX1" fmla="*/ 467591 w 3190009"/>
              <a:gd name="connsiteY1" fmla="*/ 904009 h 1054331"/>
              <a:gd name="connsiteX2" fmla="*/ 1864129 w 3190009"/>
              <a:gd name="connsiteY2" fmla="*/ 1054331 h 1054331"/>
              <a:gd name="connsiteX3" fmla="*/ 3190009 w 3190009"/>
              <a:gd name="connsiteY3" fmla="*/ 311727 h 1054331"/>
              <a:gd name="connsiteX4" fmla="*/ 0 w 3190009"/>
              <a:gd name="connsiteY4" fmla="*/ 0 h 1054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009" h="1054331">
                <a:moveTo>
                  <a:pt x="0" y="0"/>
                </a:moveTo>
                <a:lnTo>
                  <a:pt x="467591" y="904009"/>
                </a:lnTo>
                <a:lnTo>
                  <a:pt x="1864129" y="1054331"/>
                </a:lnTo>
                <a:lnTo>
                  <a:pt x="3190009" y="311727"/>
                </a:lnTo>
                <a:lnTo>
                  <a:pt x="0" y="0"/>
                </a:lnTo>
                <a:close/>
              </a:path>
            </a:pathLst>
          </a:custGeom>
          <a:solidFill>
            <a:srgbClr val="EEECE1">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zis 17"/>
          <p:cNvSpPr/>
          <p:nvPr/>
        </p:nvSpPr>
        <p:spPr>
          <a:xfrm>
            <a:off x="2889390" y="1588284"/>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zis 15"/>
          <p:cNvSpPr/>
          <p:nvPr/>
        </p:nvSpPr>
        <p:spPr>
          <a:xfrm>
            <a:off x="1402896" y="1483592"/>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Egyenes összekötő nyíllal 29"/>
          <p:cNvCxnSpPr>
            <a:stCxn id="18" idx="2"/>
            <a:endCxn id="3" idx="1"/>
          </p:cNvCxnSpPr>
          <p:nvPr/>
        </p:nvCxnSpPr>
        <p:spPr>
          <a:xfrm flipH="1" flipV="1">
            <a:off x="1511419" y="1547632"/>
            <a:ext cx="1377971" cy="108160"/>
          </a:xfrm>
          <a:prstGeom prst="straightConnector1">
            <a:avLst/>
          </a:prstGeom>
          <a:ln w="57150">
            <a:solidFill>
              <a:srgbClr val="01AF1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églalap 39"/>
              <p:cNvSpPr/>
              <p:nvPr/>
            </p:nvSpPr>
            <p:spPr>
              <a:xfrm>
                <a:off x="2051720" y="1518633"/>
                <a:ext cx="44595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a:solidFill>
                            <a:prstClr val="black"/>
                          </a:solidFill>
                          <a:latin typeface="Cambria Math"/>
                        </a:rPr>
                        <m:t>𝒗</m:t>
                      </m:r>
                    </m:oMath>
                  </m:oMathPara>
                </a14:m>
                <a:endParaRPr lang="en-US" dirty="0"/>
              </a:p>
            </p:txBody>
          </p:sp>
        </mc:Choice>
        <mc:Fallback xmlns="">
          <p:sp>
            <p:nvSpPr>
              <p:cNvPr id="40" name="Téglalap 39"/>
              <p:cNvSpPr>
                <a:spLocks noRot="1" noChangeAspect="1" noMove="1" noResize="1" noEditPoints="1" noAdjustHandles="1" noChangeArrowheads="1" noChangeShapeType="1" noTextEdit="1"/>
              </p:cNvSpPr>
              <p:nvPr/>
            </p:nvSpPr>
            <p:spPr>
              <a:xfrm>
                <a:off x="2051720" y="2024844"/>
                <a:ext cx="445956" cy="461665"/>
              </a:xfrm>
              <a:prstGeom prst="rect">
                <a:avLst/>
              </a:prstGeom>
              <a:blipFill rotWithShape="1">
                <a:blip r:embed="rId10"/>
                <a:stretch>
                  <a:fillRect/>
                </a:stretch>
              </a:blipFill>
            </p:spPr>
            <p:txBody>
              <a:bodyPr/>
              <a:lstStyle/>
              <a:p>
                <a:r>
                  <a:rPr lang="en-US">
                    <a:noFill/>
                  </a:rPr>
                  <a:t> </a:t>
                </a:r>
              </a:p>
            </p:txBody>
          </p:sp>
        </mc:Fallback>
      </mc:AlternateContent>
      <p:sp>
        <p:nvSpPr>
          <p:cNvPr id="4" name="Téglalap 3"/>
          <p:cNvSpPr/>
          <p:nvPr/>
        </p:nvSpPr>
        <p:spPr>
          <a:xfrm>
            <a:off x="5209010" y="1333476"/>
            <a:ext cx="2063290" cy="374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36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6"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zabadkézi sokszög 25"/>
          <p:cNvSpPr/>
          <p:nvPr/>
        </p:nvSpPr>
        <p:spPr>
          <a:xfrm>
            <a:off x="3945628" y="1421458"/>
            <a:ext cx="1371600" cy="497205"/>
          </a:xfrm>
          <a:custGeom>
            <a:avLst/>
            <a:gdLst>
              <a:gd name="connsiteX0" fmla="*/ 1371600 w 1424940"/>
              <a:gd name="connsiteY0" fmla="*/ 129540 h 662940"/>
              <a:gd name="connsiteX1" fmla="*/ 358140 w 1424940"/>
              <a:gd name="connsiteY1" fmla="*/ 662940 h 662940"/>
              <a:gd name="connsiteX2" fmla="*/ 0 w 1424940"/>
              <a:gd name="connsiteY2" fmla="*/ 0 h 662940"/>
              <a:gd name="connsiteX3" fmla="*/ 1424940 w 1424940"/>
              <a:gd name="connsiteY3" fmla="*/ 114300 h 662940"/>
              <a:gd name="connsiteX4" fmla="*/ 1424940 w 1424940"/>
              <a:gd name="connsiteY4" fmla="*/ 137160 h 662940"/>
              <a:gd name="connsiteX0" fmla="*/ 1371600 w 1424940"/>
              <a:gd name="connsiteY0" fmla="*/ 129540 h 662940"/>
              <a:gd name="connsiteX1" fmla="*/ 358140 w 1424940"/>
              <a:gd name="connsiteY1" fmla="*/ 662940 h 662940"/>
              <a:gd name="connsiteX2" fmla="*/ 0 w 1424940"/>
              <a:gd name="connsiteY2" fmla="*/ 0 h 662940"/>
              <a:gd name="connsiteX3" fmla="*/ 1424940 w 1424940"/>
              <a:gd name="connsiteY3" fmla="*/ 114300 h 662940"/>
              <a:gd name="connsiteX0" fmla="*/ 1371600 w 1371600"/>
              <a:gd name="connsiteY0" fmla="*/ 129540 h 662940"/>
              <a:gd name="connsiteX1" fmla="*/ 358140 w 1371600"/>
              <a:gd name="connsiteY1" fmla="*/ 662940 h 662940"/>
              <a:gd name="connsiteX2" fmla="*/ 0 w 1371600"/>
              <a:gd name="connsiteY2" fmla="*/ 0 h 662940"/>
              <a:gd name="connsiteX0" fmla="*/ 1371600 w 1371600"/>
              <a:gd name="connsiteY0" fmla="*/ 129540 h 662940"/>
              <a:gd name="connsiteX1" fmla="*/ 358140 w 1371600"/>
              <a:gd name="connsiteY1" fmla="*/ 662940 h 662940"/>
              <a:gd name="connsiteX2" fmla="*/ 0 w 1371600"/>
              <a:gd name="connsiteY2" fmla="*/ 0 h 662940"/>
              <a:gd name="connsiteX3" fmla="*/ 1371600 w 1371600"/>
              <a:gd name="connsiteY3" fmla="*/ 129540 h 662940"/>
            </a:gdLst>
            <a:ahLst/>
            <a:cxnLst>
              <a:cxn ang="0">
                <a:pos x="connsiteX0" y="connsiteY0"/>
              </a:cxn>
              <a:cxn ang="0">
                <a:pos x="connsiteX1" y="connsiteY1"/>
              </a:cxn>
              <a:cxn ang="0">
                <a:pos x="connsiteX2" y="connsiteY2"/>
              </a:cxn>
              <a:cxn ang="0">
                <a:pos x="connsiteX3" y="connsiteY3"/>
              </a:cxn>
            </a:cxnLst>
            <a:rect l="l" t="t" r="r" b="b"/>
            <a:pathLst>
              <a:path w="1371600" h="662940">
                <a:moveTo>
                  <a:pt x="1371600" y="129540"/>
                </a:moveTo>
                <a:lnTo>
                  <a:pt x="358140" y="662940"/>
                </a:lnTo>
                <a:lnTo>
                  <a:pt x="0" y="0"/>
                </a:lnTo>
                <a:lnTo>
                  <a:pt x="1371600" y="129540"/>
                </a:lnTo>
                <a:close/>
              </a:path>
            </a:pathLst>
          </a:custGeom>
          <a:solidFill>
            <a:srgbClr val="EEEC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ím 1"/>
          <p:cNvSpPr>
            <a:spLocks noGrp="1"/>
          </p:cNvSpPr>
          <p:nvPr>
            <p:ph type="title"/>
          </p:nvPr>
        </p:nvSpPr>
        <p:spPr>
          <a:xfrm>
            <a:off x="692112" y="6465"/>
            <a:ext cx="7790660" cy="857250"/>
          </a:xfrm>
        </p:spPr>
        <p:txBody>
          <a:bodyPr>
            <a:normAutofit/>
          </a:bodyPr>
          <a:lstStyle/>
          <a:p>
            <a:r>
              <a:rPr lang="en-US" dirty="0" err="1" smtClean="0">
                <a:solidFill>
                  <a:srgbClr val="FF0000"/>
                </a:solidFill>
              </a:rPr>
              <a:t>Egyenes</a:t>
            </a:r>
            <a:r>
              <a:rPr lang="en-US" dirty="0" smtClean="0">
                <a:solidFill>
                  <a:srgbClr val="FF0000"/>
                </a:solidFill>
              </a:rPr>
              <a:t> implicit </a:t>
            </a:r>
            <a:r>
              <a:rPr lang="en-US" dirty="0" err="1" smtClean="0">
                <a:solidFill>
                  <a:srgbClr val="FF0000"/>
                </a:solidFill>
              </a:rPr>
              <a:t>egyenletei</a:t>
            </a:r>
            <a:endParaRPr lang="en-US" dirty="0">
              <a:solidFill>
                <a:srgbClr val="FF0000"/>
              </a:solidFill>
            </a:endParaRPr>
          </a:p>
        </p:txBody>
      </p:sp>
      <p:cxnSp>
        <p:nvCxnSpPr>
          <p:cNvPr id="5" name="Egyenes összekötő nyíllal 4"/>
          <p:cNvCxnSpPr/>
          <p:nvPr/>
        </p:nvCxnSpPr>
        <p:spPr>
          <a:xfrm flipH="1">
            <a:off x="3511185" y="1936691"/>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a:off x="4239649" y="1936691"/>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flipV="1">
            <a:off x="4231265" y="1153604"/>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zabadkézi sokszög 7"/>
          <p:cNvSpPr/>
          <p:nvPr/>
        </p:nvSpPr>
        <p:spPr>
          <a:xfrm>
            <a:off x="2566967" y="1345058"/>
            <a:ext cx="3345365" cy="936703"/>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zis 8"/>
          <p:cNvSpPr/>
          <p:nvPr/>
        </p:nvSpPr>
        <p:spPr>
          <a:xfrm>
            <a:off x="4146416" y="1657868"/>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zövegdoboz 9"/>
          <p:cNvSpPr txBox="1"/>
          <p:nvPr/>
        </p:nvSpPr>
        <p:spPr>
          <a:xfrm>
            <a:off x="3190263" y="2231119"/>
            <a:ext cx="320922" cy="461665"/>
          </a:xfrm>
          <a:prstGeom prst="rect">
            <a:avLst/>
          </a:prstGeom>
          <a:noFill/>
        </p:spPr>
        <p:txBody>
          <a:bodyPr wrap="none" rtlCol="0">
            <a:spAutoFit/>
          </a:bodyPr>
          <a:lstStyle/>
          <a:p>
            <a:r>
              <a:rPr lang="hu-HU" i="1" dirty="0" smtClean="0"/>
              <a:t>x</a:t>
            </a:r>
            <a:endParaRPr lang="en-US" i="1" dirty="0"/>
          </a:p>
        </p:txBody>
      </p:sp>
      <p:sp>
        <p:nvSpPr>
          <p:cNvPr id="11" name="Szövegdoboz 10"/>
          <p:cNvSpPr txBox="1"/>
          <p:nvPr/>
        </p:nvSpPr>
        <p:spPr>
          <a:xfrm>
            <a:off x="5150924" y="1936691"/>
            <a:ext cx="320922" cy="461665"/>
          </a:xfrm>
          <a:prstGeom prst="rect">
            <a:avLst/>
          </a:prstGeom>
          <a:noFill/>
        </p:spPr>
        <p:txBody>
          <a:bodyPr wrap="none" rtlCol="0">
            <a:spAutoFit/>
          </a:bodyPr>
          <a:lstStyle/>
          <a:p>
            <a:r>
              <a:rPr lang="hu-HU" i="1" dirty="0" smtClean="0"/>
              <a:t>y</a:t>
            </a:r>
            <a:endParaRPr lang="en-US" i="1" dirty="0"/>
          </a:p>
        </p:txBody>
      </p:sp>
      <mc:AlternateContent xmlns:mc="http://schemas.openxmlformats.org/markup-compatibility/2006" xmlns:a14="http://schemas.microsoft.com/office/drawing/2010/main">
        <mc:Choice Requires="a14">
          <p:sp>
            <p:nvSpPr>
              <p:cNvPr id="16" name="Szövegdoboz 15"/>
              <p:cNvSpPr txBox="1"/>
              <p:nvPr/>
            </p:nvSpPr>
            <p:spPr>
              <a:xfrm>
                <a:off x="5077383" y="1421458"/>
                <a:ext cx="4523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1" i="1" dirty="0" smtClean="0">
                          <a:latin typeface="Cambria Math"/>
                        </a:rPr>
                        <m:t>𝒑</m:t>
                      </m:r>
                    </m:oMath>
                  </m:oMathPara>
                </a14:m>
                <a:endParaRPr lang="en-US" dirty="0"/>
              </a:p>
            </p:txBody>
          </p:sp>
        </mc:Choice>
        <mc:Fallback xmlns="">
          <p:sp>
            <p:nvSpPr>
              <p:cNvPr id="16" name="Szövegdoboz 15"/>
              <p:cNvSpPr txBox="1">
                <a:spLocks noRot="1" noChangeAspect="1" noMove="1" noResize="1" noEditPoints="1" noAdjustHandles="1" noChangeArrowheads="1" noChangeShapeType="1" noTextEdit="1"/>
              </p:cNvSpPr>
              <p:nvPr/>
            </p:nvSpPr>
            <p:spPr>
              <a:xfrm>
                <a:off x="5077383" y="1421458"/>
                <a:ext cx="452368" cy="461665"/>
              </a:xfrm>
              <a:prstGeom prst="rect">
                <a:avLst/>
              </a:prstGeom>
              <a:blipFill rotWithShape="1">
                <a:blip r:embed="rId3"/>
                <a:stretch>
                  <a:fillRect l="-4054"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artalom helye 2"/>
              <p:cNvSpPr txBox="1">
                <a:spLocks/>
              </p:cNvSpPr>
              <p:nvPr/>
            </p:nvSpPr>
            <p:spPr>
              <a:xfrm>
                <a:off x="198085" y="2556838"/>
                <a:ext cx="8951115" cy="20005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b="1" u="sng" dirty="0" smtClean="0"/>
                  <a:t>Implicit </a:t>
                </a:r>
                <a:r>
                  <a:rPr lang="en-US" sz="2400" b="1" u="sng" dirty="0" err="1" smtClean="0"/>
                  <a:t>egyenlet</a:t>
                </a:r>
                <a:r>
                  <a:rPr lang="en-US" sz="2400" dirty="0" smtClean="0"/>
                  <a:t>: </a:t>
                </a:r>
                <a:r>
                  <a:rPr lang="en-US" sz="2400" dirty="0">
                    <a:solidFill>
                      <a:prstClr val="black"/>
                    </a:solidFill>
                    <a:latin typeface="Times New Roman" pitchFamily="18" charset="0"/>
                  </a:rPr>
                  <a:t> </a:t>
                </a:r>
                <a14:m>
                  <m:oMath xmlns:m="http://schemas.openxmlformats.org/officeDocument/2006/math">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a:rPr>
                          <m:t>𝒏</m:t>
                        </m:r>
                        <m:r>
                          <a:rPr lang="en-US" sz="2400" b="0" i="1">
                            <a:solidFill>
                              <a:prstClr val="black"/>
                            </a:solidFill>
                            <a:latin typeface="Cambria Math"/>
                          </a:rPr>
                          <m:t>=</m:t>
                        </m:r>
                        <m:r>
                          <a:rPr lang="hu-HU" sz="2400" b="1" i="1">
                            <a:solidFill>
                              <a:prstClr val="black"/>
                            </a:solidFill>
                            <a:latin typeface="Cambria Math"/>
                          </a:rPr>
                          <m:t>𝒗</m:t>
                        </m:r>
                      </m:e>
                      <m:sub>
                        <m:r>
                          <a:rPr lang="en-US" sz="2400" b="1" i="1">
                            <a:solidFill>
                              <a:prstClr val="black"/>
                            </a:solidFill>
                            <a:latin typeface="Cambria Math"/>
                            <a:ea typeface="Cambria Math"/>
                          </a:rPr>
                          <m:t>⊥</m:t>
                        </m:r>
                      </m:sub>
                    </m:sSub>
                  </m:oMath>
                </a14:m>
                <a:r>
                  <a:rPr lang="en-US" sz="2400" dirty="0">
                    <a:sym typeface="Symbol"/>
                  </a:rPr>
                  <a:t> </a:t>
                </a:r>
                <a:r>
                  <a:rPr lang="en-US" sz="2400" dirty="0" smtClean="0"/>
                  <a:t>  </a:t>
                </a:r>
                <a14:m>
                  <m:oMath xmlns:m="http://schemas.openxmlformats.org/officeDocument/2006/math">
                    <m:r>
                      <a:rPr lang="en-US" sz="2400" b="1" i="1">
                        <a:latin typeface="Cambria Math"/>
                        <a:ea typeface="Cambria Math"/>
                      </a:rPr>
                      <m:t>𝒏</m:t>
                    </m:r>
                    <m:r>
                      <a:rPr lang="en-US" sz="2400" i="1">
                        <a:latin typeface="Cambria Math"/>
                        <a:ea typeface="Cambria Math"/>
                      </a:rPr>
                      <m:t>∙</m:t>
                    </m:r>
                    <m:r>
                      <a:rPr lang="en-US" sz="2400" b="1" i="1">
                        <a:solidFill>
                          <a:prstClr val="black"/>
                        </a:solidFill>
                        <a:latin typeface="Cambria Math"/>
                      </a:rPr>
                      <m:t>𝒗</m:t>
                    </m:r>
                    <m:r>
                      <a:rPr lang="en-US" sz="2400" b="0" i="0" smtClean="0">
                        <a:latin typeface="Cambria Math"/>
                        <a:ea typeface="Cambria Math"/>
                      </a:rPr>
                      <m:t>=0</m:t>
                    </m:r>
                  </m:oMath>
                </a14:m>
                <a:r>
                  <a:rPr lang="en-US" sz="2400" dirty="0" smtClean="0"/>
                  <a:t>  </a:t>
                </a:r>
                <a:r>
                  <a:rPr lang="en-US" sz="2400" dirty="0" smtClean="0">
                    <a:sym typeface="Symbol"/>
                  </a:rPr>
                  <a:t> </a:t>
                </a:r>
                <a14:m>
                  <m:oMath xmlns:m="http://schemas.openxmlformats.org/officeDocument/2006/math">
                    <m:r>
                      <a:rPr lang="en-US" sz="2400" b="1" i="1">
                        <a:latin typeface="Cambria Math"/>
                        <a:ea typeface="Cambria Math"/>
                      </a:rPr>
                      <m:t>𝒏</m:t>
                    </m:r>
                    <m:r>
                      <a:rPr lang="en-US" sz="2400" i="1">
                        <a:latin typeface="Cambria Math"/>
                        <a:ea typeface="Cambria Math"/>
                      </a:rPr>
                      <m:t>∙</m:t>
                    </m:r>
                    <m:d>
                      <m:dPr>
                        <m:ctrlPr>
                          <a:rPr lang="en-US" sz="2400" b="1" i="1" smtClean="0">
                            <a:solidFill>
                              <a:prstClr val="black"/>
                            </a:solidFill>
                            <a:latin typeface="Cambria Math" panose="02040503050406030204" pitchFamily="18" charset="0"/>
                            <a:ea typeface="Cambria Math"/>
                          </a:rPr>
                        </m:ctrlPr>
                      </m:dPr>
                      <m:e>
                        <m:r>
                          <a:rPr lang="en-US" sz="2400" b="1" i="1">
                            <a:solidFill>
                              <a:prstClr val="black"/>
                            </a:solidFill>
                            <a:latin typeface="Cambria Math"/>
                          </a:rPr>
                          <m:t>𝒓</m:t>
                        </m:r>
                        <m:r>
                          <a:rPr lang="en-US" sz="2400" b="1" i="1" smtClean="0">
                            <a:solidFill>
                              <a:prstClr val="black"/>
                            </a:solidFill>
                            <a:latin typeface="Cambria Math"/>
                          </a:rPr>
                          <m:t>−</m:t>
                        </m:r>
                        <m:r>
                          <a:rPr lang="en-US" sz="2400" b="1" i="1" smtClean="0">
                            <a:solidFill>
                              <a:prstClr val="black"/>
                            </a:solidFill>
                            <a:latin typeface="Cambria Math"/>
                          </a:rPr>
                          <m:t>𝒑</m:t>
                        </m:r>
                      </m:e>
                    </m:d>
                    <m:r>
                      <a:rPr lang="en-US" sz="2400" b="0" i="1" smtClean="0">
                        <a:solidFill>
                          <a:prstClr val="black"/>
                        </a:solidFill>
                        <a:latin typeface="Cambria Math"/>
                      </a:rPr>
                      <m:t>=0</m:t>
                    </m:r>
                  </m:oMath>
                </a14:m>
                <a:r>
                  <a:rPr lang="hu-HU" sz="2400" dirty="0" smtClean="0"/>
                  <a:t> </a:t>
                </a:r>
                <a:r>
                  <a:rPr lang="hu-HU" sz="2400" dirty="0" smtClean="0">
                    <a:solidFill>
                      <a:prstClr val="black"/>
                    </a:solidFill>
                  </a:rPr>
                  <a:t>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b="0" i="1" smtClean="0">
                            <a:solidFill>
                              <a:prstClr val="black"/>
                            </a:solidFill>
                            <a:latin typeface="Cambria Math"/>
                          </a:rPr>
                          <m:t>[</m:t>
                        </m:r>
                        <m:r>
                          <a:rPr lang="en-US" sz="2400" i="1">
                            <a:solidFill>
                              <a:prstClr val="black"/>
                            </a:solidFill>
                            <a:latin typeface="Cambria Math"/>
                          </a:rPr>
                          <m:t>𝑛</m:t>
                        </m:r>
                      </m:e>
                      <m:sub>
                        <m:r>
                          <a:rPr lang="en-US" sz="2400" i="1">
                            <a:solidFill>
                              <a:prstClr val="black"/>
                            </a:solidFill>
                            <a:latin typeface="Cambria Math"/>
                          </a:rPr>
                          <m:t>𝑥</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𝑦</m:t>
                        </m:r>
                      </m:sub>
                    </m:sSub>
                    <m:r>
                      <a:rPr lang="en-US" sz="2400" i="1">
                        <a:solidFill>
                          <a:prstClr val="black"/>
                        </a:solidFill>
                        <a:latin typeface="Cambria Math"/>
                      </a:rPr>
                      <m:t>,</m:t>
                    </m:r>
                    <m:r>
                      <a:rPr lang="en-US" sz="2400" b="0" i="1" smtClean="0">
                        <a:solidFill>
                          <a:prstClr val="black"/>
                        </a:solidFill>
                        <a:latin typeface="Cambria Math"/>
                      </a:rPr>
                      <m:t>0]∙</m:t>
                    </m:r>
                    <m:d>
                      <m:dPr>
                        <m:begChr m:val="["/>
                        <m:endChr m:val="]"/>
                        <m:ctrlPr>
                          <a:rPr lang="en-US" sz="2400" b="0" i="1" smtClean="0">
                            <a:latin typeface="Cambria Math" panose="02040503050406030204" pitchFamily="18" charset="0"/>
                            <a:ea typeface="Cambria Math"/>
                          </a:rPr>
                        </m:ctrlPr>
                      </m:dPr>
                      <m:e>
                        <m:r>
                          <a:rPr lang="en-US" sz="2400" b="0" i="1" smtClean="0">
                            <a:latin typeface="Cambria Math"/>
                            <a:ea typeface="Cambria Math"/>
                          </a:rPr>
                          <m:t>𝑥</m:t>
                        </m:r>
                        <m:r>
                          <a:rPr lang="en-US" sz="2400" b="0" i="1" smtClean="0">
                            <a:latin typeface="Cambria Math"/>
                            <a:ea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i="1">
                                <a:solidFill>
                                  <a:prstClr val="black"/>
                                </a:solidFill>
                                <a:latin typeface="Cambria Math"/>
                              </a:rPr>
                              <m:t>𝑥</m:t>
                            </m:r>
                          </m:sub>
                        </m:sSub>
                        <m:r>
                          <a:rPr lang="en-US" sz="2400" b="0" i="1" smtClean="0">
                            <a:solidFill>
                              <a:prstClr val="black"/>
                            </a:solidFill>
                            <a:latin typeface="Cambria Math"/>
                          </a:rPr>
                          <m:t>,</m:t>
                        </m:r>
                        <m:r>
                          <a:rPr lang="en-US" sz="2400" b="0" i="1" smtClean="0">
                            <a:solidFill>
                              <a:prstClr val="black"/>
                            </a:solidFill>
                            <a:latin typeface="Cambria Math"/>
                          </a:rPr>
                          <m:t>𝑦</m:t>
                        </m:r>
                        <m:r>
                          <a:rPr lang="en-US" sz="2400" i="1">
                            <a:latin typeface="Cambria Math"/>
                            <a:ea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b="0" i="1" smtClean="0">
                                <a:solidFill>
                                  <a:prstClr val="black"/>
                                </a:solidFill>
                                <a:latin typeface="Cambria Math"/>
                              </a:rPr>
                              <m:t>𝑦</m:t>
                            </m:r>
                          </m:sub>
                        </m:sSub>
                        <m:r>
                          <a:rPr lang="en-US" sz="2400" i="1">
                            <a:solidFill>
                              <a:prstClr val="black"/>
                            </a:solidFill>
                            <a:latin typeface="Cambria Math"/>
                          </a:rPr>
                          <m:t>,</m:t>
                        </m:r>
                        <m:r>
                          <a:rPr lang="en-US" sz="2400" b="0" i="1" smtClean="0">
                            <a:solidFill>
                              <a:prstClr val="black"/>
                            </a:solidFill>
                            <a:latin typeface="Cambria Math"/>
                          </a:rPr>
                          <m:t>0</m:t>
                        </m:r>
                      </m:e>
                    </m:d>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𝑥</m:t>
                        </m:r>
                      </m:sub>
                    </m:sSub>
                    <m:r>
                      <a:rPr lang="en-US" sz="2400" b="0" i="1" smtClean="0">
                        <a:solidFill>
                          <a:prstClr val="black"/>
                        </a:solidFill>
                        <a:latin typeface="Cambria Math"/>
                      </a:rPr>
                      <m:t>𝑥</m:t>
                    </m:r>
                    <m:r>
                      <a:rPr lang="en-US" sz="2400" b="0" i="1" smtClean="0">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𝑦</m:t>
                        </m:r>
                      </m:sub>
                    </m:sSub>
                    <m:r>
                      <a:rPr lang="en-US" sz="2400" b="0" i="1" smtClean="0">
                        <a:solidFill>
                          <a:prstClr val="black"/>
                        </a:solidFill>
                        <a:latin typeface="Cambria Math"/>
                      </a:rPr>
                      <m:t>𝑦</m:t>
                    </m:r>
                    <m:r>
                      <a:rPr lang="en-US" sz="2400" b="0" i="1" smtClean="0">
                        <a:solidFill>
                          <a:prstClr val="black"/>
                        </a:solidFill>
                        <a:latin typeface="Cambria Math"/>
                      </a:rPr>
                      <m:t>+</m:t>
                    </m:r>
                    <m:r>
                      <a:rPr lang="en-US" sz="2400" b="0" i="1" smtClean="0">
                        <a:solidFill>
                          <a:prstClr val="black"/>
                        </a:solidFill>
                        <a:latin typeface="Cambria Math"/>
                      </a:rPr>
                      <m:t>𝑑</m:t>
                    </m:r>
                    <m:r>
                      <a:rPr lang="en-US" sz="2400" i="1">
                        <a:solidFill>
                          <a:prstClr val="black"/>
                        </a:solidFill>
                        <a:latin typeface="Cambria Math"/>
                      </a:rPr>
                      <m:t>=0</m:t>
                    </m:r>
                  </m:oMath>
                </a14:m>
                <a:r>
                  <a:rPr lang="hu-HU" sz="2400" dirty="0" smtClean="0"/>
                  <a:t>    </a:t>
                </a:r>
                <a:r>
                  <a:rPr lang="en-US" sz="2400" dirty="0" smtClean="0"/>
                  <a:t>		</a:t>
                </a:r>
                <a:r>
                  <a:rPr lang="en-US" sz="2400" dirty="0" err="1" smtClean="0"/>
                  <a:t>ahol</a:t>
                </a:r>
                <a:r>
                  <a:rPr lang="en-US" sz="2400" dirty="0" smtClean="0"/>
                  <a:t> </a:t>
                </a:r>
                <a14:m>
                  <m:oMath xmlns:m="http://schemas.openxmlformats.org/officeDocument/2006/math">
                    <m:r>
                      <a:rPr lang="en-US" sz="2400" i="1">
                        <a:solidFill>
                          <a:prstClr val="black"/>
                        </a:solidFill>
                        <a:latin typeface="Cambria Math"/>
                      </a:rPr>
                      <m:t>𝑑</m:t>
                    </m:r>
                    <m:r>
                      <a:rPr lang="en-US" sz="2400" i="1">
                        <a:solidFill>
                          <a:prstClr val="black"/>
                        </a:solidFill>
                        <a:latin typeface="Cambria Math"/>
                      </a:rPr>
                      <m:t>=</m:t>
                    </m:r>
                    <m:r>
                      <a:rPr lang="en-US" sz="2400" b="1" i="1" smtClean="0">
                        <a:solidFill>
                          <a:prstClr val="black"/>
                        </a:solidFill>
                        <a:latin typeface="Cambria Math"/>
                      </a:rPr>
                      <m:t>−</m:t>
                    </m:r>
                    <m:r>
                      <a:rPr lang="en-US" sz="2400" b="1" i="1">
                        <a:latin typeface="Cambria Math"/>
                        <a:ea typeface="Cambria Math"/>
                      </a:rPr>
                      <m:t>𝒏</m:t>
                    </m:r>
                    <m:r>
                      <a:rPr lang="en-US" sz="2400" i="1">
                        <a:latin typeface="Cambria Math"/>
                        <a:ea typeface="Cambria Math"/>
                      </a:rPr>
                      <m:t>∙</m:t>
                    </m:r>
                    <m:r>
                      <a:rPr lang="en-US" sz="2400" b="1" i="1" smtClean="0">
                        <a:solidFill>
                          <a:prstClr val="black"/>
                        </a:solidFill>
                        <a:latin typeface="Cambria Math"/>
                        <a:ea typeface="Cambria Math"/>
                      </a:rPr>
                      <m:t>𝒑</m:t>
                    </m:r>
                  </m:oMath>
                </a14:m>
                <a:endParaRPr lang="en-US" sz="2400" dirty="0" smtClean="0"/>
              </a:p>
              <a:p>
                <a:pPr fontAlgn="auto">
                  <a:spcAft>
                    <a:spcPts val="0"/>
                  </a:spcAft>
                </a:pPr>
                <a:r>
                  <a:rPr lang="hu-HU" sz="2400" dirty="0" err="1" smtClean="0"/>
                  <a:t>Ambiens</a:t>
                </a:r>
                <a:r>
                  <a:rPr lang="hu-HU" sz="2400" dirty="0" smtClean="0"/>
                  <a:t> </a:t>
                </a:r>
                <a:r>
                  <a:rPr lang="hu-HU" sz="2400" dirty="0"/>
                  <a:t>tér egy </a:t>
                </a:r>
                <a:r>
                  <a:rPr lang="hu-HU" sz="2400" dirty="0" smtClean="0"/>
                  <a:t>eleme:</a:t>
                </a:r>
                <a:r>
                  <a:rPr lang="en-US" sz="2400" dirty="0" smtClean="0"/>
                  <a:t> </a:t>
                </a:r>
                <a14:m>
                  <m:oMath xmlns:m="http://schemas.openxmlformats.org/officeDocument/2006/math">
                    <m:r>
                      <a:rPr lang="en-US" sz="2400" b="1" i="1">
                        <a:solidFill>
                          <a:prstClr val="black"/>
                        </a:solidFill>
                        <a:latin typeface="Cambria Math"/>
                      </a:rPr>
                      <m:t>𝑵</m:t>
                    </m:r>
                    <m:r>
                      <a:rPr lang="en-US" sz="2400" i="1">
                        <a:solidFill>
                          <a:prstClr val="black"/>
                        </a:solidFill>
                        <a:latin typeface="Cambria Math"/>
                      </a:rPr>
                      <m:t> =</m:t>
                    </m:r>
                    <m:d>
                      <m:dPr>
                        <m:begChr m:val="["/>
                        <m:endChr m:val="]"/>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𝑥</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𝑦</m:t>
                            </m:r>
                          </m:sub>
                        </m:sSub>
                        <m:r>
                          <a:rPr lang="en-US" sz="2400" i="1">
                            <a:solidFill>
                              <a:prstClr val="black"/>
                            </a:solidFill>
                            <a:latin typeface="Cambria Math"/>
                          </a:rPr>
                          <m:t>,</m:t>
                        </m:r>
                        <m:r>
                          <a:rPr lang="en-US" sz="2400" i="1">
                            <a:solidFill>
                              <a:prstClr val="black"/>
                            </a:solidFill>
                            <a:latin typeface="Cambria Math"/>
                          </a:rPr>
                          <m:t>𝑑</m:t>
                        </m:r>
                      </m:e>
                    </m:d>
                  </m:oMath>
                </a14:m>
                <a:r>
                  <a:rPr lang="hu-HU" sz="2400" dirty="0" smtClean="0"/>
                  <a:t>  		</a:t>
                </a:r>
              </a:p>
              <a:p>
                <a:pPr marL="0" indent="0" fontAlgn="auto">
                  <a:spcAft>
                    <a:spcPts val="0"/>
                  </a:spcAft>
                  <a:buNone/>
                </a:pPr>
                <a14:m>
                  <m:oMathPara xmlns:m="http://schemas.openxmlformats.org/officeDocument/2006/math">
                    <m:oMathParaPr>
                      <m:jc m:val="centerGroup"/>
                    </m:oMathParaPr>
                    <m:oMath xmlns:m="http://schemas.openxmlformats.org/officeDocument/2006/math">
                      <m:r>
                        <a:rPr lang="en-US" sz="2400" b="1" i="1" smtClean="0">
                          <a:solidFill>
                            <a:prstClr val="black"/>
                          </a:solidFill>
                          <a:latin typeface="Cambria Math"/>
                        </a:rPr>
                        <m:t>𝑵</m:t>
                      </m:r>
                      <m:r>
                        <a:rPr lang="en-US" sz="2400" i="1">
                          <a:latin typeface="Cambria Math"/>
                          <a:ea typeface="Cambria Math"/>
                        </a:rPr>
                        <m:t>∙</m:t>
                      </m:r>
                      <m:r>
                        <a:rPr lang="en-US" sz="2400" b="1" i="1">
                          <a:solidFill>
                            <a:prstClr val="black"/>
                          </a:solidFill>
                          <a:latin typeface="Cambria Math"/>
                        </a:rPr>
                        <m:t>𝒓</m:t>
                      </m:r>
                      <m:r>
                        <a:rPr lang="en-US" sz="2400" i="1">
                          <a:solidFill>
                            <a:prstClr val="black"/>
                          </a:solidFill>
                          <a:latin typeface="Cambria Math"/>
                        </a:rPr>
                        <m:t>=</m:t>
                      </m:r>
                      <m:d>
                        <m:dPr>
                          <m:begChr m:val="["/>
                          <m:endChr m:val="]"/>
                          <m:ctrlPr>
                            <a:rPr lang="en-US" sz="2400" i="1">
                              <a:solidFill>
                                <a:prstClr val="black"/>
                              </a:solidFill>
                              <a:latin typeface="Cambria Math" panose="02040503050406030204" pitchFamily="18" charset="0"/>
                            </a:rPr>
                          </m:ctrlPr>
                        </m:dPr>
                        <m:e>
                          <m:sSub>
                            <m:sSubPr>
                              <m:ctrlPr>
                                <a:rPr lang="en-US" sz="2400" i="1" smtClean="0">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𝑥</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𝑦</m:t>
                              </m:r>
                            </m:sub>
                          </m:sSub>
                          <m:r>
                            <a:rPr lang="en-US" sz="2400" i="1">
                              <a:solidFill>
                                <a:prstClr val="black"/>
                              </a:solidFill>
                              <a:latin typeface="Cambria Math"/>
                            </a:rPr>
                            <m:t>,</m:t>
                          </m:r>
                          <m:r>
                            <a:rPr lang="en-US" sz="2400" i="1">
                              <a:solidFill>
                                <a:prstClr val="black"/>
                              </a:solidFill>
                              <a:latin typeface="Cambria Math"/>
                            </a:rPr>
                            <m:t>𝑑</m:t>
                          </m:r>
                        </m:e>
                      </m:d>
                      <m:sSub>
                        <m:sSubPr>
                          <m:ctrlPr>
                            <a:rPr lang="en-US" sz="2400" i="1">
                              <a:solidFill>
                                <a:prstClr val="black"/>
                              </a:solidFill>
                              <a:latin typeface="Cambria Math" panose="02040503050406030204" pitchFamily="18" charset="0"/>
                            </a:rPr>
                          </m:ctrlPr>
                        </m:sSubPr>
                        <m:e>
                          <m:r>
                            <a:rPr lang="en-US" sz="2400" i="1">
                              <a:latin typeface="Cambria Math"/>
                              <a:ea typeface="Cambria Math"/>
                            </a:rPr>
                            <m:t>∙</m:t>
                          </m:r>
                          <m:d>
                            <m:dPr>
                              <m:begChr m:val="["/>
                              <m:endChr m:val="]"/>
                              <m:ctrlPr>
                                <a:rPr lang="en-US" sz="2400" i="1">
                                  <a:solidFill>
                                    <a:prstClr val="black"/>
                                  </a:solidFill>
                                  <a:latin typeface="Cambria Math" panose="02040503050406030204" pitchFamily="18" charset="0"/>
                                </a:rPr>
                              </m:ctrlPr>
                            </m:dPr>
                            <m:e>
                              <m:r>
                                <a:rPr lang="en-US" sz="2400" b="0" i="1" smtClean="0">
                                  <a:solidFill>
                                    <a:prstClr val="black"/>
                                  </a:solidFill>
                                  <a:latin typeface="Cambria Math"/>
                                </a:rPr>
                                <m:t>𝑥</m:t>
                              </m:r>
                              <m:r>
                                <a:rPr lang="en-US" sz="2400" i="1">
                                  <a:solidFill>
                                    <a:prstClr val="black"/>
                                  </a:solidFill>
                                  <a:latin typeface="Cambria Math"/>
                                </a:rPr>
                                <m:t>,</m:t>
                              </m:r>
                              <m:r>
                                <a:rPr lang="en-US" sz="2400" b="0" i="1" smtClean="0">
                                  <a:solidFill>
                                    <a:prstClr val="black"/>
                                  </a:solidFill>
                                  <a:latin typeface="Cambria Math"/>
                                </a:rPr>
                                <m:t>𝑦</m:t>
                              </m:r>
                              <m:r>
                                <a:rPr lang="en-US" sz="2400" i="1">
                                  <a:solidFill>
                                    <a:prstClr val="black"/>
                                  </a:solidFill>
                                  <a:latin typeface="Cambria Math"/>
                                </a:rPr>
                                <m:t>,</m:t>
                              </m:r>
                              <m:r>
                                <a:rPr lang="en-US" sz="2400" b="0" i="1" smtClean="0">
                                  <a:solidFill>
                                    <a:prstClr val="black"/>
                                  </a:solidFill>
                                  <a:latin typeface="Cambria Math"/>
                                </a:rPr>
                                <m:t>1</m:t>
                              </m:r>
                            </m:e>
                          </m:d>
                          <m:r>
                            <a:rPr lang="en-US" sz="2400" b="0" i="1" smtClean="0">
                              <a:solidFill>
                                <a:prstClr val="black"/>
                              </a:solidFill>
                              <a:latin typeface="Cambria Math"/>
                            </a:rPr>
                            <m:t>=</m:t>
                          </m:r>
                          <m:r>
                            <a:rPr lang="en-US" sz="2400" i="1">
                              <a:solidFill>
                                <a:prstClr val="black"/>
                              </a:solidFill>
                              <a:latin typeface="Cambria Math"/>
                            </a:rPr>
                            <m:t>𝑛</m:t>
                          </m:r>
                        </m:e>
                        <m:sub>
                          <m:r>
                            <a:rPr lang="en-US" sz="2400" i="1">
                              <a:solidFill>
                                <a:prstClr val="black"/>
                              </a:solidFill>
                              <a:latin typeface="Cambria Math"/>
                            </a:rPr>
                            <m:t>𝑥</m:t>
                          </m:r>
                        </m:sub>
                      </m:sSub>
                      <m:r>
                        <a:rPr lang="en-US" sz="2400" i="1">
                          <a:solidFill>
                            <a:prstClr val="black"/>
                          </a:solidFill>
                          <a:latin typeface="Cambria Math"/>
                        </a:rPr>
                        <m:t>𝑥</m:t>
                      </m:r>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𝑦</m:t>
                          </m:r>
                        </m:sub>
                      </m:sSub>
                      <m:r>
                        <a:rPr lang="en-US" sz="2400" i="1">
                          <a:solidFill>
                            <a:prstClr val="black"/>
                          </a:solidFill>
                          <a:latin typeface="Cambria Math"/>
                        </a:rPr>
                        <m:t>𝑦</m:t>
                      </m:r>
                      <m:r>
                        <a:rPr lang="en-US" sz="2400" i="1">
                          <a:solidFill>
                            <a:prstClr val="black"/>
                          </a:solidFill>
                          <a:latin typeface="Cambria Math"/>
                        </a:rPr>
                        <m:t>+</m:t>
                      </m:r>
                      <m:r>
                        <a:rPr lang="en-US" sz="2400" i="1">
                          <a:solidFill>
                            <a:prstClr val="black"/>
                          </a:solidFill>
                          <a:latin typeface="Cambria Math"/>
                        </a:rPr>
                        <m:t>𝑑</m:t>
                      </m:r>
                      <m:r>
                        <a:rPr lang="en-US" sz="2400" b="0" i="1" smtClean="0">
                          <a:solidFill>
                            <a:prstClr val="black"/>
                          </a:solidFill>
                          <a:latin typeface="Cambria Math"/>
                        </a:rPr>
                        <m:t>=0</m:t>
                      </m:r>
                    </m:oMath>
                  </m:oMathPara>
                </a14:m>
                <a:endParaRPr lang="hu-HU" sz="2400" b="0" dirty="0" smtClean="0">
                  <a:solidFill>
                    <a:prstClr val="black"/>
                  </a:solidFill>
                </a:endParaRPr>
              </a:p>
            </p:txBody>
          </p:sp>
        </mc:Choice>
        <mc:Fallback xmlns="">
          <p:sp>
            <p:nvSpPr>
              <p:cNvPr id="22" name="Tartalom helye 2"/>
              <p:cNvSpPr txBox="1">
                <a:spLocks noRot="1" noChangeAspect="1" noMove="1" noResize="1" noEditPoints="1" noAdjustHandles="1" noChangeArrowheads="1" noChangeShapeType="1" noTextEdit="1"/>
              </p:cNvSpPr>
              <p:nvPr/>
            </p:nvSpPr>
            <p:spPr>
              <a:xfrm>
                <a:off x="198085" y="2556838"/>
                <a:ext cx="8951115" cy="2000534"/>
              </a:xfrm>
              <a:prstGeom prst="rect">
                <a:avLst/>
              </a:prstGeom>
              <a:blipFill rotWithShape="1">
                <a:blip r:embed="rId4"/>
                <a:stretch>
                  <a:fillRect l="-885" t="-3040" b="-6383"/>
                </a:stretch>
              </a:blipFill>
            </p:spPr>
            <p:txBody>
              <a:bodyPr/>
              <a:lstStyle/>
              <a:p>
                <a:r>
                  <a:rPr lang="en-US">
                    <a:noFill/>
                  </a:rPr>
                  <a:t> </a:t>
                </a:r>
              </a:p>
            </p:txBody>
          </p:sp>
        </mc:Fallback>
      </mc:AlternateContent>
      <p:cxnSp>
        <p:nvCxnSpPr>
          <p:cNvPr id="27" name="Egyenes összekötő nyíllal 26"/>
          <p:cNvCxnSpPr/>
          <p:nvPr/>
        </p:nvCxnSpPr>
        <p:spPr>
          <a:xfrm flipH="1">
            <a:off x="4146416" y="1582311"/>
            <a:ext cx="760713" cy="5275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églalap 27"/>
              <p:cNvSpPr/>
              <p:nvPr/>
            </p:nvSpPr>
            <p:spPr>
              <a:xfrm>
                <a:off x="4455879" y="1804326"/>
                <a:ext cx="46038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smtClean="0">
                          <a:solidFill>
                            <a:prstClr val="black"/>
                          </a:solidFill>
                          <a:latin typeface="Cambria Math"/>
                        </a:rPr>
                        <m:t>𝒏</m:t>
                      </m:r>
                    </m:oMath>
                  </m:oMathPara>
                </a14:m>
                <a:endParaRPr lang="en-US" dirty="0"/>
              </a:p>
            </p:txBody>
          </p:sp>
        </mc:Choice>
        <mc:Fallback xmlns="">
          <p:sp>
            <p:nvSpPr>
              <p:cNvPr id="28" name="Téglalap 27"/>
              <p:cNvSpPr>
                <a:spLocks noRot="1" noChangeAspect="1" noMove="1" noResize="1" noEditPoints="1" noAdjustHandles="1" noChangeArrowheads="1" noChangeShapeType="1" noTextEdit="1"/>
              </p:cNvSpPr>
              <p:nvPr/>
            </p:nvSpPr>
            <p:spPr>
              <a:xfrm>
                <a:off x="4455879" y="2405768"/>
                <a:ext cx="460382"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églalap 28"/>
              <p:cNvSpPr/>
              <p:nvPr/>
            </p:nvSpPr>
            <p:spPr>
              <a:xfrm>
                <a:off x="3190266" y="948957"/>
                <a:ext cx="4267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smtClean="0">
                          <a:solidFill>
                            <a:prstClr val="black"/>
                          </a:solidFill>
                          <a:latin typeface="Cambria Math"/>
                        </a:rPr>
                        <m:t>𝒓</m:t>
                      </m:r>
                    </m:oMath>
                  </m:oMathPara>
                </a14:m>
                <a:endParaRPr lang="en-US" dirty="0"/>
              </a:p>
            </p:txBody>
          </p:sp>
        </mc:Choice>
        <mc:Fallback xmlns="">
          <p:sp>
            <p:nvSpPr>
              <p:cNvPr id="29" name="Téglalap 28"/>
              <p:cNvSpPr>
                <a:spLocks noRot="1" noChangeAspect="1" noMove="1" noResize="1" noEditPoints="1" noAdjustHandles="1" noChangeArrowheads="1" noChangeShapeType="1" noTextEdit="1"/>
              </p:cNvSpPr>
              <p:nvPr/>
            </p:nvSpPr>
            <p:spPr>
              <a:xfrm>
                <a:off x="3190266" y="948957"/>
                <a:ext cx="426719" cy="461665"/>
              </a:xfrm>
              <a:prstGeom prst="rect">
                <a:avLst/>
              </a:prstGeom>
              <a:blipFill rotWithShape="1">
                <a:blip r:embed="rId6"/>
                <a:stretch>
                  <a:fillRect/>
                </a:stretch>
              </a:blipFill>
            </p:spPr>
            <p:txBody>
              <a:bodyPr/>
              <a:lstStyle/>
              <a:p>
                <a:r>
                  <a:rPr lang="en-US">
                    <a:noFill/>
                  </a:rPr>
                  <a:t> </a:t>
                </a:r>
              </a:p>
            </p:txBody>
          </p:sp>
        </mc:Fallback>
      </mc:AlternateContent>
      <p:sp>
        <p:nvSpPr>
          <p:cNvPr id="23" name="Szabadkézi sokszög 22"/>
          <p:cNvSpPr/>
          <p:nvPr/>
        </p:nvSpPr>
        <p:spPr>
          <a:xfrm>
            <a:off x="3475845" y="724056"/>
            <a:ext cx="3190009" cy="790748"/>
          </a:xfrm>
          <a:custGeom>
            <a:avLst/>
            <a:gdLst>
              <a:gd name="connsiteX0" fmla="*/ 0 w 3190009"/>
              <a:gd name="connsiteY0" fmla="*/ 0 h 1039091"/>
              <a:gd name="connsiteX1" fmla="*/ 467591 w 3190009"/>
              <a:gd name="connsiteY1" fmla="*/ 904009 h 1039091"/>
              <a:gd name="connsiteX2" fmla="*/ 1932709 w 3190009"/>
              <a:gd name="connsiteY2" fmla="*/ 1039091 h 1039091"/>
              <a:gd name="connsiteX3" fmla="*/ 3190009 w 3190009"/>
              <a:gd name="connsiteY3" fmla="*/ 311727 h 1039091"/>
              <a:gd name="connsiteX4" fmla="*/ 0 w 3190009"/>
              <a:gd name="connsiteY4" fmla="*/ 0 h 1039091"/>
              <a:gd name="connsiteX0" fmla="*/ 0 w 3190009"/>
              <a:gd name="connsiteY0" fmla="*/ 0 h 1054331"/>
              <a:gd name="connsiteX1" fmla="*/ 467591 w 3190009"/>
              <a:gd name="connsiteY1" fmla="*/ 904009 h 1054331"/>
              <a:gd name="connsiteX2" fmla="*/ 1864129 w 3190009"/>
              <a:gd name="connsiteY2" fmla="*/ 1054331 h 1054331"/>
              <a:gd name="connsiteX3" fmla="*/ 3190009 w 3190009"/>
              <a:gd name="connsiteY3" fmla="*/ 311727 h 1054331"/>
              <a:gd name="connsiteX4" fmla="*/ 0 w 3190009"/>
              <a:gd name="connsiteY4" fmla="*/ 0 h 1054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009" h="1054331">
                <a:moveTo>
                  <a:pt x="0" y="0"/>
                </a:moveTo>
                <a:lnTo>
                  <a:pt x="467591" y="904009"/>
                </a:lnTo>
                <a:lnTo>
                  <a:pt x="1864129" y="1054331"/>
                </a:lnTo>
                <a:lnTo>
                  <a:pt x="3190009" y="311727"/>
                </a:lnTo>
                <a:lnTo>
                  <a:pt x="0" y="0"/>
                </a:lnTo>
                <a:close/>
              </a:path>
            </a:pathLst>
          </a:custGeom>
          <a:solidFill>
            <a:srgbClr val="EEECE1">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églalap 23"/>
              <p:cNvSpPr/>
              <p:nvPr/>
            </p:nvSpPr>
            <p:spPr>
              <a:xfrm>
                <a:off x="4631428" y="1059582"/>
                <a:ext cx="44595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a:solidFill>
                            <a:prstClr val="black"/>
                          </a:solidFill>
                          <a:latin typeface="Cambria Math"/>
                        </a:rPr>
                        <m:t>𝒗</m:t>
                      </m:r>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4631428" y="1059582"/>
                <a:ext cx="445955" cy="461665"/>
              </a:xfrm>
              <a:prstGeom prst="rect">
                <a:avLst/>
              </a:prstGeom>
              <a:blipFill rotWithShape="1">
                <a:blip r:embed="rId7"/>
                <a:stretch>
                  <a:fillRect/>
                </a:stretch>
              </a:blipFill>
            </p:spPr>
            <p:txBody>
              <a:bodyPr/>
              <a:lstStyle/>
              <a:p>
                <a:r>
                  <a:rPr lang="en-US">
                    <a:noFill/>
                  </a:rPr>
                  <a:t> </a:t>
                </a:r>
              </a:p>
            </p:txBody>
          </p:sp>
        </mc:Fallback>
      </mc:AlternateContent>
      <p:cxnSp>
        <p:nvCxnSpPr>
          <p:cNvPr id="15" name="Egyenes összekötő nyíllal 14"/>
          <p:cNvCxnSpPr/>
          <p:nvPr/>
        </p:nvCxnSpPr>
        <p:spPr>
          <a:xfrm flipH="1" flipV="1">
            <a:off x="3190266" y="1344523"/>
            <a:ext cx="2810443" cy="228116"/>
          </a:xfrm>
          <a:prstGeom prst="straightConnector1">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flipH="1" flipV="1">
            <a:off x="4075394" y="1410622"/>
            <a:ext cx="1360702" cy="104585"/>
          </a:xfrm>
          <a:prstGeom prst="straightConnector1">
            <a:avLst/>
          </a:prstGeom>
          <a:ln w="57150">
            <a:solidFill>
              <a:srgbClr val="01AF1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Ellipszis 19"/>
          <p:cNvSpPr/>
          <p:nvPr/>
        </p:nvSpPr>
        <p:spPr>
          <a:xfrm>
            <a:off x="5334741" y="1444864"/>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zövegdoboz 11"/>
          <p:cNvSpPr txBox="1"/>
          <p:nvPr/>
        </p:nvSpPr>
        <p:spPr>
          <a:xfrm>
            <a:off x="4239636" y="910776"/>
            <a:ext cx="389850" cy="461665"/>
          </a:xfrm>
          <a:prstGeom prst="rect">
            <a:avLst/>
          </a:prstGeom>
          <a:noFill/>
        </p:spPr>
        <p:txBody>
          <a:bodyPr wrap="none" rtlCol="0">
            <a:spAutoFit/>
          </a:bodyPr>
          <a:lstStyle/>
          <a:p>
            <a:r>
              <a:rPr lang="hu-HU" i="1" dirty="0" smtClean="0"/>
              <a:t>w</a:t>
            </a:r>
            <a:endParaRPr lang="en-US" i="1" dirty="0"/>
          </a:p>
        </p:txBody>
      </p:sp>
    </p:spTree>
    <p:extLst>
      <p:ext uri="{BB962C8B-B14F-4D97-AF65-F5344CB8AC3E}">
        <p14:creationId xmlns:p14="http://schemas.microsoft.com/office/powerpoint/2010/main" val="3382316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23478"/>
            <a:ext cx="8229600" cy="857250"/>
          </a:xfrm>
        </p:spPr>
        <p:txBody>
          <a:bodyPr/>
          <a:lstStyle/>
          <a:p>
            <a:r>
              <a:rPr lang="hu-HU" dirty="0" smtClean="0">
                <a:solidFill>
                  <a:srgbClr val="FF0000"/>
                </a:solidFill>
              </a:rPr>
              <a:t>Euklideszi térgeometria</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323528" y="915566"/>
                <a:ext cx="8229600" cy="4140460"/>
              </a:xfrm>
            </p:spPr>
            <p:txBody>
              <a:bodyPr>
                <a:normAutofit lnSpcReduction="10000"/>
              </a:bodyPr>
              <a:lstStyle/>
              <a:p>
                <a:r>
                  <a:rPr lang="hu-HU" sz="2800" dirty="0" smtClean="0"/>
                  <a:t>Ambiens tér 4 dimenziós: </a:t>
                </a:r>
                <a14:m>
                  <m:oMath xmlns:m="http://schemas.openxmlformats.org/officeDocument/2006/math">
                    <m:r>
                      <a:rPr lang="hu-HU" sz="2400" b="1" i="1">
                        <a:latin typeface="Cambria Math"/>
                      </a:rPr>
                      <m:t>𝒂</m:t>
                    </m:r>
                    <m:r>
                      <a:rPr lang="en-US" sz="2400" i="1">
                        <a:latin typeface="Cambria Math"/>
                      </a:rPr>
                      <m:t>=</m:t>
                    </m:r>
                    <m:d>
                      <m:dPr>
                        <m:begChr m:val="["/>
                        <m:endChr m:val="]"/>
                        <m:ctrlPr>
                          <a:rPr lang="en-US" sz="2400" i="1">
                            <a:latin typeface="Cambria Math" panose="02040503050406030204" pitchFamily="18" charset="0"/>
                          </a:rPr>
                        </m:ctrlPr>
                      </m:dPr>
                      <m:e>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hu-HU" sz="2400" i="1">
                            <a:latin typeface="Cambria Math"/>
                          </a:rPr>
                          <m:t>𝑧</m:t>
                        </m:r>
                        <m:r>
                          <a:rPr lang="hu-HU" sz="2400" i="1">
                            <a:latin typeface="Cambria Math"/>
                          </a:rPr>
                          <m:t>,</m:t>
                        </m:r>
                        <m:r>
                          <a:rPr lang="hu-HU" sz="2400" i="1">
                            <a:latin typeface="Cambria Math"/>
                          </a:rPr>
                          <m:t>𝑤</m:t>
                        </m:r>
                      </m:e>
                    </m:d>
                  </m:oMath>
                </a14:m>
                <a:r>
                  <a:rPr lang="hu-HU" sz="2400" dirty="0" smtClean="0"/>
                  <a:t> </a:t>
                </a:r>
              </a:p>
              <a:p>
                <a:r>
                  <a:rPr lang="hu-HU" sz="2800" dirty="0" smtClean="0"/>
                  <a:t>Skaláris szorzás: </a:t>
                </a:r>
                <a14:m>
                  <m:oMath xmlns:m="http://schemas.openxmlformats.org/officeDocument/2006/math">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en-US" sz="2400" b="1" i="1">
                                <a:latin typeface="Cambria Math"/>
                              </a:rPr>
                              <m:t>𝒂</m:t>
                            </m:r>
                          </m:e>
                          <m:sub>
                            <m:r>
                              <a:rPr lang="en-US" sz="2400" i="1">
                                <a:latin typeface="Cambria Math"/>
                              </a:rPr>
                              <m:t>1</m:t>
                            </m:r>
                          </m:sub>
                        </m:sSub>
                        <m:r>
                          <a:rPr lang="en-US" sz="2400" i="1" smtClean="0">
                            <a:latin typeface="Cambria Math"/>
                            <a:ea typeface="Cambria Math"/>
                          </a:rPr>
                          <m:t>∙</m:t>
                        </m:r>
                        <m:r>
                          <a:rPr lang="en-US" sz="2400" b="1" i="1">
                            <a:latin typeface="Cambria Math"/>
                          </a:rPr>
                          <m:t>𝒂</m:t>
                        </m:r>
                      </m:e>
                      <m:sub>
                        <m:r>
                          <a:rPr lang="en-US" sz="2400" i="1">
                            <a:latin typeface="Cambria Math"/>
                          </a:rPr>
                          <m:t>2</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1</m:t>
                        </m:r>
                      </m:sub>
                    </m:sSub>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2</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𝑦</m:t>
                        </m:r>
                      </m:e>
                      <m:sub>
                        <m:r>
                          <a:rPr lang="en-US" sz="2400" i="1">
                            <a:latin typeface="Cambria Math"/>
                          </a:rPr>
                          <m:t>1</m:t>
                        </m:r>
                      </m:sub>
                    </m:sSub>
                    <m:sSub>
                      <m:sSubPr>
                        <m:ctrlPr>
                          <a:rPr lang="en-US" sz="2400" i="1">
                            <a:latin typeface="Cambria Math" panose="02040503050406030204" pitchFamily="18" charset="0"/>
                          </a:rPr>
                        </m:ctrlPr>
                      </m:sSubPr>
                      <m:e>
                        <m:r>
                          <a:rPr lang="en-US" sz="2400" i="1">
                            <a:latin typeface="Cambria Math"/>
                          </a:rPr>
                          <m:t>𝑦</m:t>
                        </m:r>
                      </m:e>
                      <m:sub>
                        <m:r>
                          <a:rPr lang="en-US" sz="2400" i="1">
                            <a:latin typeface="Cambria Math"/>
                          </a:rPr>
                          <m:t>2</m:t>
                        </m:r>
                      </m:sub>
                    </m:sSub>
                    <m:sSub>
                      <m:sSubPr>
                        <m:ctrlPr>
                          <a:rPr lang="en-US" sz="2400" i="1">
                            <a:latin typeface="Cambria Math" panose="02040503050406030204" pitchFamily="18" charset="0"/>
                          </a:rPr>
                        </m:ctrlPr>
                      </m:sSubPr>
                      <m:e>
                        <m:r>
                          <a:rPr lang="en-US" sz="2400" i="1">
                            <a:latin typeface="Cambria Math"/>
                          </a:rPr>
                          <m:t>+</m:t>
                        </m:r>
                        <m:sSub>
                          <m:sSubPr>
                            <m:ctrlPr>
                              <a:rPr lang="en-US" sz="2400" i="1">
                                <a:latin typeface="Cambria Math" panose="02040503050406030204" pitchFamily="18" charset="0"/>
                              </a:rPr>
                            </m:ctrlPr>
                          </m:sSubPr>
                          <m:e>
                            <m:r>
                              <a:rPr lang="hu-HU" sz="2400" b="0" i="1" smtClean="0">
                                <a:latin typeface="Cambria Math"/>
                              </a:rPr>
                              <m:t>𝑧</m:t>
                            </m:r>
                          </m:e>
                          <m:sub>
                            <m:r>
                              <a:rPr lang="en-US" sz="2400" i="1">
                                <a:latin typeface="Cambria Math"/>
                              </a:rPr>
                              <m:t>1</m:t>
                            </m:r>
                          </m:sub>
                        </m:sSub>
                        <m:sSub>
                          <m:sSubPr>
                            <m:ctrlPr>
                              <a:rPr lang="en-US" sz="2400" i="1">
                                <a:latin typeface="Cambria Math" panose="02040503050406030204" pitchFamily="18" charset="0"/>
                              </a:rPr>
                            </m:ctrlPr>
                          </m:sSubPr>
                          <m:e>
                            <m:r>
                              <a:rPr lang="hu-HU" sz="2400" b="0" i="1" smtClean="0">
                                <a:latin typeface="Cambria Math"/>
                              </a:rPr>
                              <m:t>𝑧</m:t>
                            </m:r>
                          </m:e>
                          <m:sub>
                            <m:r>
                              <a:rPr lang="en-US" sz="2400" i="1">
                                <a:latin typeface="Cambria Math"/>
                              </a:rPr>
                              <m:t>2</m:t>
                            </m:r>
                          </m:sub>
                        </m:sSub>
                        <m:r>
                          <a:rPr lang="hu-HU" sz="2400" b="0" i="1" smtClean="0">
                            <a:latin typeface="Cambria Math"/>
                          </a:rPr>
                          <m:t>+</m:t>
                        </m:r>
                        <m:r>
                          <a:rPr lang="en-US" sz="2400" i="1">
                            <a:latin typeface="Cambria Math"/>
                          </a:rPr>
                          <m:t>𝑤</m:t>
                        </m:r>
                      </m:e>
                      <m:sub>
                        <m:r>
                          <a:rPr lang="en-US" sz="2400" i="1">
                            <a:latin typeface="Cambria Math"/>
                          </a:rPr>
                          <m:t>1</m:t>
                        </m:r>
                      </m:sub>
                    </m:sSub>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a:rPr>
                          <m:t>2</m:t>
                        </m:r>
                      </m:sub>
                    </m:sSub>
                  </m:oMath>
                </a14:m>
                <a:endParaRPr lang="hu-HU" sz="2800" dirty="0" smtClean="0"/>
              </a:p>
              <a:p>
                <a:r>
                  <a:rPr lang="hu-HU" sz="2800" dirty="0" smtClean="0"/>
                  <a:t>Pontok: </a:t>
                </a:r>
                <a14:m>
                  <m:oMath xmlns:m="http://schemas.openxmlformats.org/officeDocument/2006/math">
                    <m:r>
                      <a:rPr lang="en-US" sz="2800" b="1" i="1">
                        <a:latin typeface="Cambria Math"/>
                      </a:rPr>
                      <m:t>𝒑</m:t>
                    </m:r>
                    <m:r>
                      <a:rPr lang="en-US" sz="2800" i="1">
                        <a:latin typeface="Cambria Math"/>
                      </a:rPr>
                      <m:t>=</m:t>
                    </m:r>
                    <m:d>
                      <m:dPr>
                        <m:begChr m:val="["/>
                        <m:endChr m:val="]"/>
                        <m:ctrlPr>
                          <a:rPr lang="en-US" sz="2800" i="1">
                            <a:latin typeface="Cambria Math" panose="02040503050406030204" pitchFamily="18" charset="0"/>
                          </a:rPr>
                        </m:ctrlPr>
                      </m:dPr>
                      <m:e>
                        <m:r>
                          <a:rPr lang="en-US" sz="2800" i="1">
                            <a:latin typeface="Cambria Math"/>
                          </a:rPr>
                          <m:t>𝑥</m:t>
                        </m:r>
                        <m:r>
                          <a:rPr lang="en-US" sz="2800" i="1">
                            <a:latin typeface="Cambria Math"/>
                          </a:rPr>
                          <m:t>,</m:t>
                        </m:r>
                        <m:r>
                          <a:rPr lang="en-US" sz="2800" i="1">
                            <a:latin typeface="Cambria Math"/>
                          </a:rPr>
                          <m:t>𝑦</m:t>
                        </m:r>
                        <m:r>
                          <a:rPr lang="en-US" sz="2800" i="1">
                            <a:latin typeface="Cambria Math"/>
                          </a:rPr>
                          <m:t>,</m:t>
                        </m:r>
                        <m:r>
                          <a:rPr lang="hu-HU" sz="2800" b="0" i="1" smtClean="0">
                            <a:latin typeface="Cambria Math"/>
                          </a:rPr>
                          <m:t>𝑧</m:t>
                        </m:r>
                        <m:r>
                          <a:rPr lang="hu-HU" sz="2800" b="0" i="1" smtClean="0">
                            <a:latin typeface="Cambria Math"/>
                          </a:rPr>
                          <m:t>,1</m:t>
                        </m:r>
                      </m:e>
                    </m:d>
                  </m:oMath>
                </a14:m>
                <a:endParaRPr lang="en-US" sz="2800" dirty="0" smtClean="0"/>
              </a:p>
              <a:p>
                <a:pPr lvl="1"/>
                <a:r>
                  <a:rPr lang="en-US" sz="2400" dirty="0" smtClean="0"/>
                  <a:t>T</a:t>
                </a:r>
                <a:r>
                  <a:rPr lang="hu-HU" sz="2400" dirty="0" err="1" smtClean="0"/>
                  <a:t>ávolság</a:t>
                </a:r>
                <a:r>
                  <a:rPr lang="hu-HU" sz="2400" dirty="0" smtClean="0"/>
                  <a:t>: </a:t>
                </a:r>
                <a14:m>
                  <m:oMath xmlns:m="http://schemas.openxmlformats.org/officeDocument/2006/math">
                    <m:r>
                      <a:rPr lang="hu-HU" sz="2400" i="1">
                        <a:latin typeface="Cambria Math"/>
                      </a:rPr>
                      <m:t>𝑑</m:t>
                    </m:r>
                    <m:d>
                      <m:dPr>
                        <m:ctrlPr>
                          <a:rPr lang="hu-HU" sz="2400" i="1">
                            <a:latin typeface="Cambria Math" panose="02040503050406030204" pitchFamily="18" charset="0"/>
                          </a:rPr>
                        </m:ctrlPr>
                      </m:dPr>
                      <m:e>
                        <m:r>
                          <a:rPr lang="hu-HU" sz="2400" b="1" i="1">
                            <a:latin typeface="Cambria Math"/>
                          </a:rPr>
                          <m:t>𝒑</m:t>
                        </m:r>
                        <m:r>
                          <a:rPr lang="hu-HU" sz="2400" i="1">
                            <a:latin typeface="Cambria Math"/>
                          </a:rPr>
                          <m:t>,</m:t>
                        </m:r>
                        <m:r>
                          <a:rPr lang="hu-HU" sz="2400" b="1" i="1">
                            <a:latin typeface="Cambria Math"/>
                          </a:rPr>
                          <m:t>𝒒</m:t>
                        </m:r>
                      </m:e>
                    </m:d>
                    <m:r>
                      <a:rPr lang="en-US" sz="2400" i="1">
                        <a:latin typeface="Cambria Math"/>
                      </a:rPr>
                      <m:t>=</m:t>
                    </m:r>
                    <m:rad>
                      <m:radPr>
                        <m:degHide m:val="on"/>
                        <m:ctrlPr>
                          <a:rPr lang="en-US" sz="2400" i="1">
                            <a:latin typeface="Cambria Math" panose="02040503050406030204" pitchFamily="18" charset="0"/>
                          </a:rPr>
                        </m:ctrlPr>
                      </m:radPr>
                      <m:deg/>
                      <m:e>
                        <m:r>
                          <a:rPr lang="en-US" sz="2400" b="1" i="1">
                            <a:solidFill>
                              <a:prstClr val="black"/>
                            </a:solidFill>
                            <a:latin typeface="Cambria Math"/>
                          </a:rPr>
                          <m:t>(</m:t>
                        </m:r>
                        <m:r>
                          <a:rPr lang="en-US" sz="2400" b="1" i="1">
                            <a:solidFill>
                              <a:prstClr val="black"/>
                            </a:solidFill>
                            <a:latin typeface="Cambria Math"/>
                          </a:rPr>
                          <m:t>𝒒</m:t>
                        </m:r>
                        <m:r>
                          <a:rPr lang="en-US" sz="2400" b="1" i="1">
                            <a:solidFill>
                              <a:prstClr val="black"/>
                            </a:solidFill>
                            <a:latin typeface="Cambria Math"/>
                          </a:rPr>
                          <m:t>−</m:t>
                        </m:r>
                        <m:r>
                          <a:rPr lang="en-US" sz="2400" b="1" i="1">
                            <a:solidFill>
                              <a:prstClr val="black"/>
                            </a:solidFill>
                            <a:latin typeface="Cambria Math"/>
                          </a:rPr>
                          <m:t>𝒑</m:t>
                        </m:r>
                        <m:r>
                          <a:rPr lang="en-US" sz="2400" b="1">
                            <a:solidFill>
                              <a:prstClr val="black"/>
                            </a:solidFill>
                            <a:latin typeface="Cambria Math"/>
                          </a:rPr>
                          <m:t>)</m:t>
                        </m:r>
                        <m:r>
                          <a:rPr lang="en-US" sz="2400" i="1">
                            <a:latin typeface="Cambria Math"/>
                            <a:ea typeface="Cambria Math"/>
                          </a:rPr>
                          <m:t>∙</m:t>
                        </m:r>
                        <m:r>
                          <a:rPr lang="en-US" sz="2400" b="1" i="1">
                            <a:solidFill>
                              <a:prstClr val="black"/>
                            </a:solidFill>
                            <a:latin typeface="Cambria Math"/>
                          </a:rPr>
                          <m:t>(</m:t>
                        </m:r>
                        <m:r>
                          <a:rPr lang="en-US" sz="2400" b="1" i="1">
                            <a:solidFill>
                              <a:prstClr val="black"/>
                            </a:solidFill>
                            <a:latin typeface="Cambria Math"/>
                          </a:rPr>
                          <m:t>𝒒</m:t>
                        </m:r>
                        <m:r>
                          <a:rPr lang="en-US" sz="2400" b="1" i="1">
                            <a:solidFill>
                              <a:prstClr val="black"/>
                            </a:solidFill>
                            <a:latin typeface="Cambria Math"/>
                          </a:rPr>
                          <m:t>−</m:t>
                        </m:r>
                        <m:r>
                          <a:rPr lang="en-US" sz="2400" b="1" i="1">
                            <a:solidFill>
                              <a:prstClr val="black"/>
                            </a:solidFill>
                            <a:latin typeface="Cambria Math"/>
                          </a:rPr>
                          <m:t>𝒑</m:t>
                        </m:r>
                        <m:r>
                          <a:rPr lang="en-US" sz="2400" b="1">
                            <a:solidFill>
                              <a:prstClr val="black"/>
                            </a:solidFill>
                            <a:latin typeface="Cambria Math"/>
                          </a:rPr>
                          <m:t>)</m:t>
                        </m:r>
                      </m:e>
                    </m:rad>
                  </m:oMath>
                </a14:m>
                <a:endParaRPr lang="hu-HU" sz="2400" dirty="0" smtClean="0"/>
              </a:p>
              <a:p>
                <a:r>
                  <a:rPr lang="hu-HU" sz="2800" dirty="0" smtClean="0"/>
                  <a:t>Vektorok: </a:t>
                </a:r>
                <a14:m>
                  <m:oMath xmlns:m="http://schemas.openxmlformats.org/officeDocument/2006/math">
                    <m:r>
                      <a:rPr lang="hu-HU" sz="2800" b="1" i="1" smtClean="0">
                        <a:latin typeface="Cambria Math"/>
                      </a:rPr>
                      <m:t>𝒗</m:t>
                    </m:r>
                    <m:r>
                      <a:rPr lang="en-US" sz="2800" i="1">
                        <a:latin typeface="Cambria Math"/>
                      </a:rPr>
                      <m:t>=</m:t>
                    </m:r>
                    <m:d>
                      <m:dPr>
                        <m:begChr m:val="["/>
                        <m:endChr m:val="]"/>
                        <m:ctrlPr>
                          <a:rPr lang="en-US" sz="2800" i="1">
                            <a:latin typeface="Cambria Math" panose="02040503050406030204" pitchFamily="18" charset="0"/>
                          </a:rPr>
                        </m:ctrlPr>
                      </m:dPr>
                      <m:e>
                        <m:r>
                          <a:rPr lang="en-US" sz="2800" i="1">
                            <a:latin typeface="Cambria Math"/>
                          </a:rPr>
                          <m:t>𝑥</m:t>
                        </m:r>
                        <m:r>
                          <a:rPr lang="en-US" sz="2800" i="1">
                            <a:latin typeface="Cambria Math"/>
                          </a:rPr>
                          <m:t>,</m:t>
                        </m:r>
                        <m:r>
                          <a:rPr lang="en-US" sz="2800" i="1">
                            <a:latin typeface="Cambria Math"/>
                          </a:rPr>
                          <m:t>𝑦</m:t>
                        </m:r>
                        <m:r>
                          <a:rPr lang="en-US" sz="2800" i="1">
                            <a:latin typeface="Cambria Math"/>
                          </a:rPr>
                          <m:t>,</m:t>
                        </m:r>
                        <m:r>
                          <a:rPr lang="hu-HU" sz="2800" i="1">
                            <a:latin typeface="Cambria Math"/>
                          </a:rPr>
                          <m:t>𝑧</m:t>
                        </m:r>
                        <m:r>
                          <a:rPr lang="hu-HU" sz="2800" i="1">
                            <a:latin typeface="Cambria Math"/>
                          </a:rPr>
                          <m:t>,0</m:t>
                        </m:r>
                      </m:e>
                    </m:d>
                  </m:oMath>
                </a14:m>
                <a:endParaRPr lang="hu-HU" sz="2800" dirty="0" smtClean="0"/>
              </a:p>
              <a:p>
                <a:pPr lvl="1"/>
                <a:r>
                  <a:rPr lang="hu-HU" sz="2400" dirty="0" smtClean="0"/>
                  <a:t>Hossz: </a:t>
                </a:r>
                <a14:m>
                  <m:oMath xmlns:m="http://schemas.openxmlformats.org/officeDocument/2006/math">
                    <m:d>
                      <m:dPr>
                        <m:begChr m:val="|"/>
                        <m:endChr m:val="|"/>
                        <m:ctrlPr>
                          <a:rPr lang="en-US" sz="2400" b="1" i="1">
                            <a:solidFill>
                              <a:prstClr val="black"/>
                            </a:solidFill>
                            <a:latin typeface="Cambria Math" panose="02040503050406030204" pitchFamily="18" charset="0"/>
                          </a:rPr>
                        </m:ctrlPr>
                      </m:dPr>
                      <m:e>
                        <m:r>
                          <a:rPr lang="en-US" sz="2400" b="1" i="1">
                            <a:solidFill>
                              <a:prstClr val="black"/>
                            </a:solidFill>
                            <a:latin typeface="Cambria Math"/>
                          </a:rPr>
                          <m:t>𝒗</m:t>
                        </m:r>
                      </m:e>
                    </m:d>
                    <m:r>
                      <a:rPr lang="en-US" sz="2400" b="1" i="1">
                        <a:solidFill>
                          <a:prstClr val="black"/>
                        </a:solidFill>
                        <a:latin typeface="Cambria Math"/>
                      </a:rPr>
                      <m:t>=</m:t>
                    </m:r>
                    <m:rad>
                      <m:radPr>
                        <m:degHide m:val="on"/>
                        <m:ctrlPr>
                          <a:rPr lang="en-US" sz="2400" i="1">
                            <a:solidFill>
                              <a:prstClr val="black"/>
                            </a:solidFill>
                            <a:latin typeface="Cambria Math" panose="02040503050406030204" pitchFamily="18" charset="0"/>
                            <a:ea typeface="Cambria Math"/>
                          </a:rPr>
                        </m:ctrlPr>
                      </m:radPr>
                      <m:deg/>
                      <m:e>
                        <m:r>
                          <a:rPr lang="en-US" sz="2400" b="1" i="1">
                            <a:solidFill>
                              <a:prstClr val="black"/>
                            </a:solidFill>
                            <a:latin typeface="Cambria Math"/>
                            <a:ea typeface="Cambria Math"/>
                          </a:rPr>
                          <m:t>𝒗</m:t>
                        </m:r>
                        <m:r>
                          <a:rPr lang="en-US" sz="2400" i="1">
                            <a:solidFill>
                              <a:prstClr val="black"/>
                            </a:solidFill>
                            <a:latin typeface="Cambria Math"/>
                            <a:ea typeface="Cambria Math"/>
                          </a:rPr>
                          <m:t>∙</m:t>
                        </m:r>
                        <m:r>
                          <a:rPr lang="en-US" sz="2400" b="1" i="1">
                            <a:solidFill>
                              <a:prstClr val="black"/>
                            </a:solidFill>
                            <a:latin typeface="Cambria Math"/>
                            <a:ea typeface="Cambria Math"/>
                          </a:rPr>
                          <m:t>𝒗</m:t>
                        </m:r>
                      </m:e>
                    </m:rad>
                    <m:r>
                      <a:rPr lang="en-US" sz="2400" b="1" i="1">
                        <a:solidFill>
                          <a:prstClr val="black"/>
                        </a:solidFill>
                        <a:latin typeface="Cambria Math"/>
                        <a:ea typeface="Cambria Math"/>
                      </a:rPr>
                      <m:t>=</m:t>
                    </m:r>
                    <m:rad>
                      <m:radPr>
                        <m:degHide m:val="on"/>
                        <m:ctrlPr>
                          <a:rPr lang="en-US" sz="2400" i="1">
                            <a:solidFill>
                              <a:prstClr val="black"/>
                            </a:solidFill>
                            <a:latin typeface="Cambria Math" panose="02040503050406030204" pitchFamily="18" charset="0"/>
                            <a:ea typeface="Cambria Math"/>
                          </a:rPr>
                        </m:ctrlPr>
                      </m:radPr>
                      <m:deg/>
                      <m:e>
                        <m:sSup>
                          <m:sSupPr>
                            <m:ctrlPr>
                              <a:rPr lang="en-US" sz="2400" i="1">
                                <a:solidFill>
                                  <a:prstClr val="black"/>
                                </a:solidFill>
                                <a:latin typeface="Cambria Math" panose="02040503050406030204" pitchFamily="18" charset="0"/>
                                <a:ea typeface="Cambria Math"/>
                              </a:rPr>
                            </m:ctrlPr>
                          </m:sSupPr>
                          <m:e>
                            <m:r>
                              <a:rPr lang="en-US" sz="2400" i="1">
                                <a:solidFill>
                                  <a:prstClr val="black"/>
                                </a:solidFill>
                                <a:latin typeface="Cambria Math"/>
                                <a:ea typeface="Cambria Math"/>
                              </a:rPr>
                              <m:t>𝑥</m:t>
                            </m:r>
                          </m:e>
                          <m:sup>
                            <m:r>
                              <a:rPr lang="en-US" sz="2400" i="1">
                                <a:solidFill>
                                  <a:prstClr val="black"/>
                                </a:solidFill>
                                <a:latin typeface="Cambria Math"/>
                                <a:ea typeface="Cambria Math"/>
                              </a:rPr>
                              <m:t>2</m:t>
                            </m:r>
                          </m:sup>
                        </m:sSup>
                        <m:r>
                          <a:rPr lang="en-US" sz="2400" b="1" i="1">
                            <a:solidFill>
                              <a:prstClr val="black"/>
                            </a:solidFill>
                            <a:latin typeface="Cambria Math"/>
                            <a:ea typeface="Cambria Math"/>
                          </a:rPr>
                          <m:t>+</m:t>
                        </m:r>
                        <m:sSup>
                          <m:sSupPr>
                            <m:ctrlPr>
                              <a:rPr lang="en-US" sz="2400" i="1">
                                <a:solidFill>
                                  <a:prstClr val="black"/>
                                </a:solidFill>
                                <a:latin typeface="Cambria Math" panose="02040503050406030204" pitchFamily="18" charset="0"/>
                                <a:ea typeface="Cambria Math"/>
                              </a:rPr>
                            </m:ctrlPr>
                          </m:sSupPr>
                          <m:e>
                            <m:r>
                              <a:rPr lang="en-US" sz="2400" i="1">
                                <a:solidFill>
                                  <a:prstClr val="black"/>
                                </a:solidFill>
                                <a:latin typeface="Cambria Math"/>
                                <a:ea typeface="Cambria Math"/>
                              </a:rPr>
                              <m:t>𝑦</m:t>
                            </m:r>
                          </m:e>
                          <m:sup>
                            <m:r>
                              <a:rPr lang="en-US" sz="2400" i="1">
                                <a:solidFill>
                                  <a:prstClr val="black"/>
                                </a:solidFill>
                                <a:latin typeface="Cambria Math"/>
                                <a:ea typeface="Cambria Math"/>
                              </a:rPr>
                              <m:t>2</m:t>
                            </m:r>
                          </m:sup>
                        </m:sSup>
                        <m:r>
                          <a:rPr lang="en-US" sz="2400" b="1" i="1">
                            <a:solidFill>
                              <a:prstClr val="black"/>
                            </a:solidFill>
                            <a:latin typeface="Cambria Math"/>
                            <a:ea typeface="Cambria Math"/>
                          </a:rPr>
                          <m:t>+</m:t>
                        </m:r>
                        <m:sSup>
                          <m:sSupPr>
                            <m:ctrlPr>
                              <a:rPr lang="en-US" sz="2400" i="1">
                                <a:solidFill>
                                  <a:prstClr val="black"/>
                                </a:solidFill>
                                <a:latin typeface="Cambria Math" panose="02040503050406030204" pitchFamily="18" charset="0"/>
                                <a:ea typeface="Cambria Math"/>
                              </a:rPr>
                            </m:ctrlPr>
                          </m:sSupPr>
                          <m:e>
                            <m:r>
                              <a:rPr lang="hu-HU" sz="2400" b="0" i="1" smtClean="0">
                                <a:solidFill>
                                  <a:prstClr val="black"/>
                                </a:solidFill>
                                <a:latin typeface="Cambria Math"/>
                                <a:ea typeface="Cambria Math"/>
                              </a:rPr>
                              <m:t>𝑧</m:t>
                            </m:r>
                          </m:e>
                          <m:sup>
                            <m:r>
                              <a:rPr lang="en-US" sz="2400" i="1">
                                <a:solidFill>
                                  <a:prstClr val="black"/>
                                </a:solidFill>
                                <a:latin typeface="Cambria Math"/>
                                <a:ea typeface="Cambria Math"/>
                              </a:rPr>
                              <m:t>2</m:t>
                            </m:r>
                          </m:sup>
                        </m:sSup>
                      </m:e>
                    </m:rad>
                  </m:oMath>
                </a14:m>
                <a:endParaRPr lang="en-US" sz="2400" dirty="0" smtClean="0"/>
              </a:p>
              <a:p>
                <a:pPr lvl="1"/>
                <a:r>
                  <a:rPr lang="en-US" sz="2400" dirty="0"/>
                  <a:t>S</a:t>
                </a:r>
                <a:r>
                  <a:rPr lang="hu-HU" sz="2400" dirty="0" err="1"/>
                  <a:t>zög</a:t>
                </a:r>
                <a:r>
                  <a:rPr lang="hu-HU" sz="2400" dirty="0"/>
                  <a:t>: </a:t>
                </a:r>
                <a14:m>
                  <m:oMath xmlns:m="http://schemas.openxmlformats.org/officeDocument/2006/math">
                    <m:r>
                      <a:rPr lang="hu-HU" sz="2400" i="1">
                        <a:latin typeface="Cambria Math"/>
                        <a:ea typeface="Cambria Math"/>
                      </a:rPr>
                      <m:t>𝛼</m:t>
                    </m:r>
                    <m:d>
                      <m:dPr>
                        <m:ctrlPr>
                          <a:rPr lang="hu-HU" sz="2400" b="1" i="1">
                            <a:latin typeface="Cambria Math" panose="02040503050406030204" pitchFamily="18" charset="0"/>
                          </a:rPr>
                        </m:ctrlPr>
                      </m:dPr>
                      <m:e>
                        <m:r>
                          <a:rPr lang="hu-HU" sz="2400" b="1" i="1">
                            <a:latin typeface="Cambria Math"/>
                          </a:rPr>
                          <m:t>𝒖</m:t>
                        </m:r>
                        <m:r>
                          <a:rPr lang="hu-HU" sz="2400" b="1" i="1">
                            <a:latin typeface="Cambria Math"/>
                          </a:rPr>
                          <m:t>,</m:t>
                        </m:r>
                        <m:r>
                          <a:rPr lang="hu-HU" sz="2400" b="1" i="1">
                            <a:latin typeface="Cambria Math"/>
                          </a:rPr>
                          <m:t>𝒗</m:t>
                        </m:r>
                      </m:e>
                    </m:d>
                    <m:r>
                      <a:rPr lang="en-US" sz="2400" i="1">
                        <a:latin typeface="Cambria Math"/>
                      </a:rPr>
                      <m:t>=</m:t>
                    </m:r>
                    <m:r>
                      <m:rPr>
                        <m:sty m:val="p"/>
                      </m:rPr>
                      <a:rPr lang="en-US" sz="2400">
                        <a:latin typeface="Cambria Math"/>
                      </a:rPr>
                      <m:t>arccos</m:t>
                    </m:r>
                    <m:r>
                      <a:rPr lang="en-US" sz="2400" i="1">
                        <a:latin typeface="Cambria Math"/>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b="1" i="1">
                                <a:latin typeface="Cambria Math"/>
                              </a:rPr>
                              <m:t>𝒖</m:t>
                            </m:r>
                            <m:r>
                              <a:rPr lang="en-US" sz="2400" i="1">
                                <a:latin typeface="Cambria Math"/>
                                <a:ea typeface="Cambria Math"/>
                              </a:rPr>
                              <m:t>∙</m:t>
                            </m:r>
                            <m:r>
                              <a:rPr lang="en-US" sz="2400" b="1" i="1">
                                <a:latin typeface="Cambria Math"/>
                                <a:ea typeface="Cambria Math"/>
                              </a:rPr>
                              <m:t>𝒗</m:t>
                            </m:r>
                          </m:num>
                          <m:den>
                            <m:d>
                              <m:dPr>
                                <m:begChr m:val="|"/>
                                <m:endChr m:val="|"/>
                                <m:ctrlPr>
                                  <a:rPr lang="en-US" sz="2400" i="1">
                                    <a:latin typeface="Cambria Math" panose="02040503050406030204" pitchFamily="18" charset="0"/>
                                  </a:rPr>
                                </m:ctrlPr>
                              </m:dPr>
                              <m:e>
                                <m:r>
                                  <a:rPr lang="en-US" sz="2400" b="1" i="1">
                                    <a:latin typeface="Cambria Math"/>
                                  </a:rPr>
                                  <m:t>𝒖</m:t>
                                </m:r>
                              </m:e>
                            </m:d>
                            <m:r>
                              <a:rPr lang="en-US" sz="2400" i="1">
                                <a:latin typeface="Cambria Math"/>
                              </a:rPr>
                              <m:t>|</m:t>
                            </m:r>
                            <m:r>
                              <a:rPr lang="en-US" sz="2400" b="1" i="1">
                                <a:latin typeface="Cambria Math"/>
                              </a:rPr>
                              <m:t>𝒗</m:t>
                            </m:r>
                            <m:r>
                              <a:rPr lang="en-US" sz="2400" i="1">
                                <a:latin typeface="Cambria Math"/>
                              </a:rPr>
                              <m:t>|</m:t>
                            </m:r>
                          </m:den>
                        </m:f>
                      </m:e>
                    </m:d>
                  </m:oMath>
                </a14:m>
                <a:endParaRPr lang="hu-HU" sz="2400" dirty="0" smtClean="0"/>
              </a:p>
              <a:p>
                <a:r>
                  <a:rPr lang="hu-HU" sz="2600" dirty="0" smtClean="0"/>
                  <a:t>Egyenes: </a:t>
                </a:r>
                <a14:m>
                  <m:oMath xmlns:m="http://schemas.openxmlformats.org/officeDocument/2006/math">
                    <m:r>
                      <a:rPr lang="en-US" sz="2600" b="1" i="1">
                        <a:solidFill>
                          <a:prstClr val="black"/>
                        </a:solidFill>
                        <a:latin typeface="Cambria Math"/>
                      </a:rPr>
                      <m:t>𝒓</m:t>
                    </m:r>
                    <m:d>
                      <m:dPr>
                        <m:ctrlPr>
                          <a:rPr lang="en-US" sz="2600" i="1">
                            <a:solidFill>
                              <a:prstClr val="black"/>
                            </a:solidFill>
                            <a:latin typeface="Cambria Math" panose="02040503050406030204" pitchFamily="18" charset="0"/>
                          </a:rPr>
                        </m:ctrlPr>
                      </m:dPr>
                      <m:e>
                        <m:r>
                          <a:rPr lang="en-US" sz="2600" i="1">
                            <a:solidFill>
                              <a:prstClr val="black"/>
                            </a:solidFill>
                            <a:latin typeface="Cambria Math"/>
                          </a:rPr>
                          <m:t>𝑡</m:t>
                        </m:r>
                      </m:e>
                    </m:d>
                    <m:r>
                      <a:rPr lang="en-US" sz="2600" i="1">
                        <a:solidFill>
                          <a:prstClr val="black"/>
                        </a:solidFill>
                        <a:latin typeface="Cambria Math"/>
                      </a:rPr>
                      <m:t>=</m:t>
                    </m:r>
                    <m:r>
                      <a:rPr lang="en-US" sz="2600" b="1" i="1">
                        <a:solidFill>
                          <a:prstClr val="black"/>
                        </a:solidFill>
                        <a:latin typeface="Cambria Math"/>
                      </a:rPr>
                      <m:t>𝒑</m:t>
                    </m:r>
                    <m:r>
                      <a:rPr lang="en-US" sz="2600" i="1">
                        <a:solidFill>
                          <a:prstClr val="black"/>
                        </a:solidFill>
                        <a:latin typeface="Cambria Math"/>
                      </a:rPr>
                      <m:t>+</m:t>
                    </m:r>
                    <m:r>
                      <a:rPr lang="hu-HU" sz="2600" b="1" i="1">
                        <a:solidFill>
                          <a:prstClr val="black"/>
                        </a:solidFill>
                        <a:latin typeface="Cambria Math"/>
                      </a:rPr>
                      <m:t>𝒗</m:t>
                    </m:r>
                    <m:r>
                      <a:rPr lang="en-US" sz="2600" i="1">
                        <a:solidFill>
                          <a:prstClr val="black"/>
                        </a:solidFill>
                        <a:latin typeface="Cambria Math"/>
                      </a:rPr>
                      <m:t>𝑡</m:t>
                    </m:r>
                  </m:oMath>
                </a14:m>
                <a:endParaRPr lang="hu-HU" sz="2600" dirty="0" smtClean="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323528" y="915566"/>
                <a:ext cx="8229600" cy="4140460"/>
              </a:xfrm>
              <a:blipFill>
                <a:blip r:embed="rId3"/>
                <a:stretch>
                  <a:fillRect l="-1333" t="-2356"/>
                </a:stretch>
              </a:blipFill>
            </p:spPr>
            <p:txBody>
              <a:bodyPr/>
              <a:lstStyle/>
              <a:p>
                <a:r>
                  <a:rPr lang="hu-HU">
                    <a:noFill/>
                  </a:rPr>
                  <a:t> </a:t>
                </a:r>
              </a:p>
            </p:txBody>
          </p:sp>
        </mc:Fallback>
      </mc:AlternateContent>
    </p:spTree>
    <p:extLst>
      <p:ext uri="{BB962C8B-B14F-4D97-AF65-F5344CB8AC3E}">
        <p14:creationId xmlns:p14="http://schemas.microsoft.com/office/powerpoint/2010/main" val="3457753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95486"/>
            <a:ext cx="8229600" cy="857250"/>
          </a:xfrm>
        </p:spPr>
        <p:txBody>
          <a:bodyPr/>
          <a:lstStyle/>
          <a:p>
            <a:r>
              <a:rPr lang="hu-HU" dirty="0" smtClean="0">
                <a:solidFill>
                  <a:srgbClr val="FF0000"/>
                </a:solidFill>
              </a:rPr>
              <a:t>Sík</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251520" y="951570"/>
                <a:ext cx="8712968" cy="4037421"/>
              </a:xfrm>
            </p:spPr>
            <p:txBody>
              <a:bodyPr>
                <a:noAutofit/>
              </a:bodyPr>
              <a:lstStyle/>
              <a:p>
                <a:r>
                  <a:rPr lang="hu-HU" sz="2400" dirty="0" smtClean="0"/>
                  <a:t>Egy </a:t>
                </a:r>
                <a14:m>
                  <m:oMath xmlns:m="http://schemas.openxmlformats.org/officeDocument/2006/math">
                    <m:r>
                      <a:rPr lang="hu-HU" sz="2400" b="1" i="1" dirty="0" smtClean="0">
                        <a:latin typeface="Cambria Math"/>
                      </a:rPr>
                      <m:t>𝒑</m:t>
                    </m:r>
                  </m:oMath>
                </a14:m>
                <a:r>
                  <a:rPr lang="hu-HU" sz="2400" dirty="0" smtClean="0"/>
                  <a:t> pontot tartalmazó, </a:t>
                </a:r>
                <a14:m>
                  <m:oMath xmlns:m="http://schemas.openxmlformats.org/officeDocument/2006/math">
                    <m:r>
                      <a:rPr lang="hu-HU" sz="2400" b="1" i="1" dirty="0" smtClean="0">
                        <a:latin typeface="Cambria Math"/>
                      </a:rPr>
                      <m:t>𝒂</m:t>
                    </m:r>
                  </m:oMath>
                </a14:m>
                <a:r>
                  <a:rPr lang="hu-HU" sz="2400" dirty="0" smtClean="0"/>
                  <a:t> és </a:t>
                </a:r>
                <a14:m>
                  <m:oMath xmlns:m="http://schemas.openxmlformats.org/officeDocument/2006/math">
                    <m:r>
                      <a:rPr lang="hu-HU" sz="2400" b="1" i="1" dirty="0" smtClean="0">
                        <a:latin typeface="Cambria Math"/>
                      </a:rPr>
                      <m:t>𝒃</m:t>
                    </m:r>
                  </m:oMath>
                </a14:m>
                <a:r>
                  <a:rPr lang="hu-HU" sz="2400" dirty="0" smtClean="0"/>
                  <a:t> nem párhuzamos vektorok által kifeszített 2D altér (</a:t>
                </a:r>
                <a14:m>
                  <m:oMath xmlns:m="http://schemas.openxmlformats.org/officeDocument/2006/math">
                    <m:r>
                      <a:rPr lang="hu-HU" sz="2400" i="1" dirty="0" smtClean="0">
                        <a:latin typeface="Cambria Math"/>
                      </a:rPr>
                      <m:t>𝑢</m:t>
                    </m:r>
                    <m:r>
                      <a:rPr lang="hu-HU" sz="2400" i="1" dirty="0" smtClean="0">
                        <a:latin typeface="Cambria Math"/>
                      </a:rPr>
                      <m:t>, </m:t>
                    </m:r>
                    <m:r>
                      <a:rPr lang="hu-HU" sz="2400" i="1" dirty="0" smtClean="0">
                        <a:latin typeface="Cambria Math"/>
                      </a:rPr>
                      <m:t>𝑣</m:t>
                    </m:r>
                    <m:r>
                      <a:rPr lang="hu-HU" sz="2400" i="1" dirty="0" smtClean="0">
                        <a:latin typeface="Cambria Math"/>
                      </a:rPr>
                      <m:t> </m:t>
                    </m:r>
                  </m:oMath>
                </a14:m>
                <a:r>
                  <a:rPr lang="hu-HU" sz="2400" dirty="0" smtClean="0"/>
                  <a:t>valós paraméterek):</a:t>
                </a:r>
              </a:p>
              <a:p>
                <a:endParaRPr lang="hu-HU" sz="800" dirty="0" smtClean="0"/>
              </a:p>
              <a:p>
                <a:pPr marL="457200" lvl="1" indent="0">
                  <a:spcBef>
                    <a:spcPts val="0"/>
                  </a:spcBef>
                  <a:buNone/>
                </a:pPr>
                <a14:m>
                  <m:oMathPara xmlns:m="http://schemas.openxmlformats.org/officeDocument/2006/math">
                    <m:oMathParaPr>
                      <m:jc m:val="centerGroup"/>
                    </m:oMathParaPr>
                    <m:oMath xmlns:m="http://schemas.openxmlformats.org/officeDocument/2006/math">
                      <m:r>
                        <a:rPr lang="en-US" sz="2400" b="1" i="1">
                          <a:solidFill>
                            <a:prstClr val="black"/>
                          </a:solidFill>
                          <a:latin typeface="Cambria Math"/>
                        </a:rPr>
                        <m:t>𝒓</m:t>
                      </m:r>
                      <m:d>
                        <m:dPr>
                          <m:ctrlPr>
                            <a:rPr lang="en-US" sz="2400" i="1">
                              <a:solidFill>
                                <a:prstClr val="black"/>
                              </a:solidFill>
                              <a:latin typeface="Cambria Math" panose="02040503050406030204" pitchFamily="18" charset="0"/>
                            </a:rPr>
                          </m:ctrlPr>
                        </m:dPr>
                        <m:e>
                          <m:r>
                            <a:rPr lang="hu-HU" sz="2400" b="0" i="1" smtClean="0">
                              <a:solidFill>
                                <a:prstClr val="black"/>
                              </a:solidFill>
                              <a:latin typeface="Cambria Math"/>
                            </a:rPr>
                            <m:t>𝑢</m:t>
                          </m:r>
                          <m:r>
                            <a:rPr lang="hu-HU" sz="2400" b="0" i="1" smtClean="0">
                              <a:solidFill>
                                <a:prstClr val="black"/>
                              </a:solidFill>
                              <a:latin typeface="Cambria Math"/>
                            </a:rPr>
                            <m:t>,</m:t>
                          </m:r>
                          <m:r>
                            <a:rPr lang="hu-HU" sz="2400" b="0" i="1" smtClean="0">
                              <a:solidFill>
                                <a:prstClr val="black"/>
                              </a:solidFill>
                              <a:latin typeface="Cambria Math"/>
                            </a:rPr>
                            <m:t>𝑣</m:t>
                          </m:r>
                        </m:e>
                      </m:d>
                      <m:r>
                        <a:rPr lang="en-US" sz="2400" i="1">
                          <a:solidFill>
                            <a:prstClr val="black"/>
                          </a:solidFill>
                          <a:latin typeface="Cambria Math"/>
                        </a:rPr>
                        <m:t>=</m:t>
                      </m:r>
                      <m:r>
                        <a:rPr lang="hu-HU" sz="2400" b="1" i="1" smtClean="0">
                          <a:solidFill>
                            <a:prstClr val="black"/>
                          </a:solidFill>
                          <a:latin typeface="Cambria Math"/>
                        </a:rPr>
                        <m:t>𝒑</m:t>
                      </m:r>
                      <m:r>
                        <a:rPr lang="hu-HU" sz="2400" b="1" i="1" smtClean="0">
                          <a:solidFill>
                            <a:prstClr val="black"/>
                          </a:solidFill>
                          <a:latin typeface="Cambria Math"/>
                        </a:rPr>
                        <m:t>+</m:t>
                      </m:r>
                      <m:r>
                        <a:rPr lang="hu-HU" sz="2400" b="1" i="1" smtClean="0">
                          <a:solidFill>
                            <a:prstClr val="black"/>
                          </a:solidFill>
                          <a:latin typeface="Cambria Math"/>
                        </a:rPr>
                        <m:t>𝒂</m:t>
                      </m:r>
                      <m:r>
                        <a:rPr lang="hu-HU" sz="2400" b="0" i="1" smtClean="0">
                          <a:solidFill>
                            <a:prstClr val="black"/>
                          </a:solidFill>
                          <a:latin typeface="Cambria Math"/>
                        </a:rPr>
                        <m:t>𝑢</m:t>
                      </m:r>
                      <m:r>
                        <a:rPr lang="en-US" sz="2400" i="1">
                          <a:solidFill>
                            <a:prstClr val="black"/>
                          </a:solidFill>
                          <a:latin typeface="Cambria Math"/>
                        </a:rPr>
                        <m:t>+</m:t>
                      </m:r>
                      <m:r>
                        <a:rPr lang="hu-HU" sz="2400" b="1" i="1" smtClean="0">
                          <a:solidFill>
                            <a:prstClr val="black"/>
                          </a:solidFill>
                          <a:latin typeface="Cambria Math"/>
                        </a:rPr>
                        <m:t>𝒃</m:t>
                      </m:r>
                      <m:r>
                        <a:rPr lang="hu-HU" sz="2400" b="0" i="1" smtClean="0">
                          <a:solidFill>
                            <a:prstClr val="black"/>
                          </a:solidFill>
                          <a:latin typeface="Cambria Math"/>
                        </a:rPr>
                        <m:t>𝑣</m:t>
                      </m:r>
                    </m:oMath>
                  </m:oMathPara>
                </a14:m>
                <a:endParaRPr lang="en-US" sz="2400" dirty="0"/>
              </a:p>
              <a:p>
                <a:r>
                  <a:rPr lang="hu-HU" sz="2400" dirty="0" smtClean="0"/>
                  <a:t>Legyen </a:t>
                </a:r>
                <a14:m>
                  <m:oMath xmlns:m="http://schemas.openxmlformats.org/officeDocument/2006/math">
                    <m:r>
                      <a:rPr lang="hu-HU" sz="2400" b="1" i="1" dirty="0" smtClean="0">
                        <a:latin typeface="Cambria Math"/>
                      </a:rPr>
                      <m:t>𝒏</m:t>
                    </m:r>
                  </m:oMath>
                </a14:m>
                <a:r>
                  <a:rPr lang="hu-HU" sz="2400" dirty="0" smtClean="0"/>
                  <a:t> az </a:t>
                </a:r>
                <a14:m>
                  <m:oMath xmlns:m="http://schemas.openxmlformats.org/officeDocument/2006/math">
                    <m:r>
                      <a:rPr lang="hu-HU" sz="2400" b="1" i="1" dirty="0" smtClean="0">
                        <a:latin typeface="Cambria Math"/>
                      </a:rPr>
                      <m:t>𝒂</m:t>
                    </m:r>
                  </m:oMath>
                </a14:m>
                <a:r>
                  <a:rPr lang="hu-HU" sz="2400" dirty="0" smtClean="0"/>
                  <a:t> és </a:t>
                </a:r>
                <a14:m>
                  <m:oMath xmlns:m="http://schemas.openxmlformats.org/officeDocument/2006/math">
                    <m:r>
                      <a:rPr lang="hu-HU" sz="2400" b="1" i="1" dirty="0" smtClean="0">
                        <a:latin typeface="Cambria Math"/>
                      </a:rPr>
                      <m:t>𝒃</m:t>
                    </m:r>
                  </m:oMath>
                </a14:m>
                <a:r>
                  <a:rPr lang="hu-HU" sz="2400" dirty="0" smtClean="0"/>
                  <a:t> vektorokra merőleges vektor:</a:t>
                </a:r>
                <a:endParaRPr lang="hu-HU" sz="2400" i="1" dirty="0" smtClean="0">
                  <a:solidFill>
                    <a:prstClr val="black"/>
                  </a:solidFill>
                  <a:latin typeface="Cambria Math"/>
                </a:endParaRPr>
              </a:p>
              <a:p>
                <a:pPr marL="0" indent="0" algn="ctr">
                  <a:buNone/>
                </a:pPr>
                <a14:m>
                  <m:oMath xmlns:m="http://schemas.openxmlformats.org/officeDocument/2006/math">
                    <m:r>
                      <a:rPr lang="hu-HU" sz="2400" b="1" i="1" dirty="0">
                        <a:latin typeface="Cambria Math"/>
                      </a:rPr>
                      <m:t>𝒏</m:t>
                    </m:r>
                    <m:r>
                      <a:rPr lang="en-US" sz="2400" i="1">
                        <a:latin typeface="Cambria Math"/>
                        <a:ea typeface="Cambria Math"/>
                      </a:rPr>
                      <m:t>∙</m:t>
                    </m:r>
                    <m:d>
                      <m:dPr>
                        <m:ctrlPr>
                          <a:rPr lang="hu-HU" sz="2400" b="0" i="1" smtClean="0">
                            <a:latin typeface="Cambria Math" panose="02040503050406030204" pitchFamily="18" charset="0"/>
                            <a:ea typeface="Cambria Math"/>
                          </a:rPr>
                        </m:ctrlPr>
                      </m:dPr>
                      <m:e>
                        <m:r>
                          <a:rPr lang="hu-HU" sz="2400" b="1" i="1" smtClean="0">
                            <a:latin typeface="Cambria Math"/>
                            <a:ea typeface="Cambria Math"/>
                          </a:rPr>
                          <m:t>𝒓</m:t>
                        </m:r>
                        <m:r>
                          <a:rPr lang="hu-HU" sz="2400" b="0" i="1" smtClean="0">
                            <a:latin typeface="Cambria Math"/>
                            <a:ea typeface="Cambria Math"/>
                          </a:rPr>
                          <m:t>−</m:t>
                        </m:r>
                        <m:r>
                          <a:rPr lang="hu-HU" sz="2400" b="1" i="1" smtClean="0">
                            <a:latin typeface="Cambria Math"/>
                            <a:ea typeface="Cambria Math"/>
                          </a:rPr>
                          <m:t>𝒑</m:t>
                        </m:r>
                      </m:e>
                    </m:d>
                    <m:r>
                      <a:rPr lang="en-US" sz="2400" b="0" i="1" smtClean="0">
                        <a:latin typeface="Cambria Math"/>
                        <a:ea typeface="Cambria Math"/>
                      </a:rPr>
                      <m:t>=0</m:t>
                    </m:r>
                  </m:oMath>
                </a14:m>
                <a:r>
                  <a:rPr lang="hu-HU" sz="2400" dirty="0" smtClean="0"/>
                  <a:t> </a:t>
                </a:r>
                <a:r>
                  <a:rPr lang="en-US" sz="2400" dirty="0" smtClean="0"/>
                  <a:t> </a:t>
                </a:r>
                <a:r>
                  <a:rPr lang="hu-HU" sz="2400" dirty="0" smtClean="0">
                    <a:sym typeface="Symbol"/>
                  </a:rPr>
                  <a:t>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𝑥</m:t>
                        </m:r>
                      </m:sub>
                    </m:sSub>
                    <m:r>
                      <a:rPr lang="en-US" sz="2400" i="1">
                        <a:solidFill>
                          <a:prstClr val="black"/>
                        </a:solidFill>
                        <a:latin typeface="Cambria Math"/>
                      </a:rPr>
                      <m:t>𝑥</m:t>
                    </m:r>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𝑦</m:t>
                        </m:r>
                      </m:sub>
                    </m:sSub>
                    <m:r>
                      <a:rPr lang="en-US" sz="2400" i="1">
                        <a:solidFill>
                          <a:prstClr val="black"/>
                        </a:solidFill>
                        <a:latin typeface="Cambria Math"/>
                      </a:rPr>
                      <m:t>𝑦</m:t>
                    </m:r>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𝑧</m:t>
                        </m:r>
                      </m:sub>
                    </m:sSub>
                    <m:r>
                      <a:rPr lang="en-US" sz="2400" i="1">
                        <a:solidFill>
                          <a:prstClr val="black"/>
                        </a:solidFill>
                        <a:latin typeface="Cambria Math"/>
                      </a:rPr>
                      <m:t>𝑧</m:t>
                    </m:r>
                    <m:r>
                      <a:rPr lang="en-US" sz="2400" i="1">
                        <a:solidFill>
                          <a:prstClr val="black"/>
                        </a:solidFill>
                        <a:latin typeface="Cambria Math"/>
                      </a:rPr>
                      <m:t>+</m:t>
                    </m:r>
                    <m:r>
                      <a:rPr lang="en-US" sz="2400" i="1">
                        <a:solidFill>
                          <a:prstClr val="black"/>
                        </a:solidFill>
                        <a:latin typeface="Cambria Math"/>
                      </a:rPr>
                      <m:t>𝑑</m:t>
                    </m:r>
                    <m:r>
                      <a:rPr lang="en-US" sz="2400" i="1">
                        <a:solidFill>
                          <a:prstClr val="black"/>
                        </a:solidFill>
                        <a:latin typeface="Cambria Math"/>
                      </a:rPr>
                      <m:t>=0</m:t>
                    </m:r>
                    <m:r>
                      <a:rPr lang="en-US" sz="2400" b="0" i="0" smtClean="0">
                        <a:latin typeface="Cambria Math"/>
                        <a:ea typeface="Cambria Math"/>
                      </a:rPr>
                      <m:t>, </m:t>
                    </m:r>
                  </m:oMath>
                </a14:m>
                <a:r>
                  <a:rPr lang="en-US" sz="2400" dirty="0" smtClean="0"/>
                  <a:t>ahol </a:t>
                </a:r>
                <a14:m>
                  <m:oMath xmlns:m="http://schemas.openxmlformats.org/officeDocument/2006/math">
                    <m:r>
                      <a:rPr lang="en-US" sz="2400" i="1">
                        <a:solidFill>
                          <a:prstClr val="black"/>
                        </a:solidFill>
                        <a:latin typeface="Cambria Math"/>
                      </a:rPr>
                      <m:t>𝑑</m:t>
                    </m:r>
                    <m:r>
                      <a:rPr lang="en-US" sz="2400" i="1">
                        <a:solidFill>
                          <a:prstClr val="black"/>
                        </a:solidFill>
                        <a:latin typeface="Cambria Math"/>
                      </a:rPr>
                      <m:t>=</m:t>
                    </m:r>
                    <m:r>
                      <a:rPr lang="en-US" sz="2400" b="1" i="1" smtClean="0">
                        <a:solidFill>
                          <a:prstClr val="black"/>
                        </a:solidFill>
                        <a:latin typeface="Cambria Math"/>
                      </a:rPr>
                      <m:t>−</m:t>
                    </m:r>
                    <m:r>
                      <a:rPr lang="en-US" sz="2400" b="1" i="1">
                        <a:latin typeface="Cambria Math"/>
                        <a:ea typeface="Cambria Math"/>
                      </a:rPr>
                      <m:t>𝒏</m:t>
                    </m:r>
                    <m:r>
                      <a:rPr lang="en-US" sz="2400" i="1">
                        <a:latin typeface="Cambria Math"/>
                        <a:ea typeface="Cambria Math"/>
                      </a:rPr>
                      <m:t>∙</m:t>
                    </m:r>
                    <m:r>
                      <a:rPr lang="en-US" sz="2400" b="1" i="1">
                        <a:solidFill>
                          <a:prstClr val="black"/>
                        </a:solidFill>
                        <a:latin typeface="Cambria Math"/>
                        <a:ea typeface="Cambria Math"/>
                      </a:rPr>
                      <m:t>𝒑</m:t>
                    </m:r>
                  </m:oMath>
                </a14:m>
                <a:endParaRPr lang="en-US" sz="2400" dirty="0"/>
              </a:p>
              <a:p>
                <a:pPr fontAlgn="auto">
                  <a:spcBef>
                    <a:spcPts val="600"/>
                  </a:spcBef>
                  <a:spcAft>
                    <a:spcPts val="1200"/>
                  </a:spcAft>
                </a:pPr>
                <a:r>
                  <a:rPr lang="hu-HU" sz="2400" dirty="0" err="1"/>
                  <a:t>Ambiens</a:t>
                </a:r>
                <a:r>
                  <a:rPr lang="hu-HU" sz="2400" dirty="0"/>
                  <a:t> tér egy eleme:</a:t>
                </a:r>
                <a:r>
                  <a:rPr lang="en-US" sz="2400" dirty="0"/>
                  <a:t> </a:t>
                </a:r>
                <a14:m>
                  <m:oMath xmlns:m="http://schemas.openxmlformats.org/officeDocument/2006/math">
                    <m:r>
                      <a:rPr lang="en-US" sz="2400" b="1" i="1">
                        <a:solidFill>
                          <a:prstClr val="black"/>
                        </a:solidFill>
                        <a:latin typeface="Cambria Math"/>
                      </a:rPr>
                      <m:t>𝑵</m:t>
                    </m:r>
                    <m:r>
                      <a:rPr lang="en-US" sz="2400" i="1">
                        <a:solidFill>
                          <a:prstClr val="black"/>
                        </a:solidFill>
                        <a:latin typeface="Cambria Math"/>
                      </a:rPr>
                      <m:t> =</m:t>
                    </m:r>
                    <m:d>
                      <m:dPr>
                        <m:begChr m:val="["/>
                        <m:endChr m:val="]"/>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𝑥</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𝑦</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b="0" i="1" smtClean="0">
                                <a:solidFill>
                                  <a:prstClr val="black"/>
                                </a:solidFill>
                                <a:latin typeface="Cambria Math"/>
                              </a:rPr>
                              <m:t>𝑧</m:t>
                            </m:r>
                          </m:sub>
                        </m:sSub>
                        <m:r>
                          <a:rPr lang="en-US" sz="2400" i="1">
                            <a:solidFill>
                              <a:prstClr val="black"/>
                            </a:solidFill>
                            <a:latin typeface="Cambria Math"/>
                          </a:rPr>
                          <m:t>,</m:t>
                        </m:r>
                        <m:r>
                          <a:rPr lang="en-US" sz="2400" i="1">
                            <a:solidFill>
                              <a:prstClr val="black"/>
                            </a:solidFill>
                            <a:latin typeface="Cambria Math"/>
                          </a:rPr>
                          <m:t>𝑑</m:t>
                        </m:r>
                      </m:e>
                    </m:d>
                  </m:oMath>
                </a14:m>
                <a:r>
                  <a:rPr lang="hu-HU" sz="2400" dirty="0"/>
                  <a:t> </a:t>
                </a:r>
                <a:r>
                  <a:rPr lang="hu-HU" sz="2400" dirty="0" smtClean="0"/>
                  <a:t> </a:t>
                </a:r>
                <a:r>
                  <a:rPr lang="hu-HU" sz="2400" dirty="0"/>
                  <a:t>		</a:t>
                </a:r>
                <a:endParaRPr lang="hu-HU" sz="200" dirty="0" smtClean="0"/>
              </a:p>
              <a:p>
                <a:pPr marL="0" indent="0" fontAlgn="auto">
                  <a:spcBef>
                    <a:spcPts val="0"/>
                  </a:spcBef>
                  <a:buNone/>
                </a:pPr>
                <a:r>
                  <a:rPr lang="hu-HU" sz="2400" b="1" dirty="0" smtClean="0">
                    <a:solidFill>
                      <a:prstClr val="black"/>
                    </a:solidFill>
                  </a:rPr>
                  <a:t>       </a:t>
                </a:r>
                <a14:m>
                  <m:oMath xmlns:m="http://schemas.openxmlformats.org/officeDocument/2006/math">
                    <m:r>
                      <a:rPr lang="en-US" sz="2400" b="1" i="1">
                        <a:solidFill>
                          <a:prstClr val="black"/>
                        </a:solidFill>
                        <a:latin typeface="Cambria Math"/>
                      </a:rPr>
                      <m:t>𝑵</m:t>
                    </m:r>
                    <m:r>
                      <a:rPr lang="en-US" sz="2400" i="1">
                        <a:latin typeface="Cambria Math"/>
                        <a:ea typeface="Cambria Math"/>
                      </a:rPr>
                      <m:t>∙</m:t>
                    </m:r>
                    <m:r>
                      <a:rPr lang="en-US" sz="2400" b="1" i="1">
                        <a:solidFill>
                          <a:prstClr val="black"/>
                        </a:solidFill>
                        <a:latin typeface="Cambria Math"/>
                      </a:rPr>
                      <m:t>𝒓</m:t>
                    </m:r>
                    <m:r>
                      <a:rPr lang="en-US" sz="2400" i="1">
                        <a:solidFill>
                          <a:prstClr val="black"/>
                        </a:solidFill>
                        <a:latin typeface="Cambria Math"/>
                      </a:rPr>
                      <m:t>=</m:t>
                    </m:r>
                    <m:d>
                      <m:dPr>
                        <m:begChr m:val="["/>
                        <m:endChr m:val="]"/>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𝑥</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𝑦</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b="0" i="1" smtClean="0">
                                <a:solidFill>
                                  <a:prstClr val="black"/>
                                </a:solidFill>
                                <a:latin typeface="Cambria Math"/>
                              </a:rPr>
                              <m:t>𝑧</m:t>
                            </m:r>
                          </m:sub>
                        </m:sSub>
                        <m:r>
                          <a:rPr lang="en-US" sz="2400" i="1">
                            <a:solidFill>
                              <a:prstClr val="black"/>
                            </a:solidFill>
                            <a:latin typeface="Cambria Math"/>
                          </a:rPr>
                          <m:t>,</m:t>
                        </m:r>
                        <m:r>
                          <a:rPr lang="en-US" sz="2400" i="1">
                            <a:solidFill>
                              <a:prstClr val="black"/>
                            </a:solidFill>
                            <a:latin typeface="Cambria Math"/>
                          </a:rPr>
                          <m:t>𝑑</m:t>
                        </m:r>
                      </m:e>
                    </m:d>
                    <m:r>
                      <a:rPr lang="en-US" sz="2400" i="1">
                        <a:latin typeface="Cambria Math"/>
                        <a:ea typeface="Cambria Math"/>
                      </a:rPr>
                      <m:t>∙</m:t>
                    </m:r>
                    <m:d>
                      <m:dPr>
                        <m:begChr m:val="["/>
                        <m:endChr m:val="]"/>
                        <m:ctrlPr>
                          <a:rPr lang="en-US" sz="2400" i="1">
                            <a:solidFill>
                              <a:prstClr val="black"/>
                            </a:solidFill>
                            <a:latin typeface="Cambria Math" panose="02040503050406030204" pitchFamily="18" charset="0"/>
                          </a:rPr>
                        </m:ctrlPr>
                      </m:dPr>
                      <m:e>
                        <m:r>
                          <a:rPr lang="en-US" sz="2400" i="1">
                            <a:solidFill>
                              <a:prstClr val="black"/>
                            </a:solidFill>
                            <a:latin typeface="Cambria Math"/>
                          </a:rPr>
                          <m:t>𝑥</m:t>
                        </m:r>
                        <m:r>
                          <a:rPr lang="en-US" sz="2400" i="1">
                            <a:solidFill>
                              <a:prstClr val="black"/>
                            </a:solidFill>
                            <a:latin typeface="Cambria Math"/>
                          </a:rPr>
                          <m:t>,</m:t>
                        </m:r>
                        <m:r>
                          <a:rPr lang="en-US" sz="2400" i="1">
                            <a:solidFill>
                              <a:prstClr val="black"/>
                            </a:solidFill>
                            <a:latin typeface="Cambria Math"/>
                          </a:rPr>
                          <m:t>𝑦</m:t>
                        </m:r>
                        <m:r>
                          <a:rPr lang="en-US" sz="2400" i="1">
                            <a:solidFill>
                              <a:prstClr val="black"/>
                            </a:solidFill>
                            <a:latin typeface="Cambria Math"/>
                          </a:rPr>
                          <m:t>,</m:t>
                        </m:r>
                        <m:r>
                          <a:rPr lang="en-US" sz="2400" i="1">
                            <a:solidFill>
                              <a:prstClr val="black"/>
                            </a:solidFill>
                            <a:latin typeface="Cambria Math"/>
                          </a:rPr>
                          <m:t>𝑧</m:t>
                        </m:r>
                        <m:r>
                          <a:rPr lang="en-US" sz="2400" i="1">
                            <a:solidFill>
                              <a:prstClr val="black"/>
                            </a:solidFill>
                            <a:latin typeface="Cambria Math"/>
                          </a:rPr>
                          <m:t>,1</m:t>
                        </m:r>
                      </m:e>
                    </m:d>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𝑥</m:t>
                        </m:r>
                      </m:sub>
                    </m:sSub>
                    <m:r>
                      <a:rPr lang="en-US" sz="2400" i="1">
                        <a:solidFill>
                          <a:prstClr val="black"/>
                        </a:solidFill>
                        <a:latin typeface="Cambria Math"/>
                      </a:rPr>
                      <m:t>𝑥</m:t>
                    </m:r>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𝑦</m:t>
                        </m:r>
                      </m:sub>
                    </m:sSub>
                    <m:r>
                      <a:rPr lang="en-US" sz="2400" i="1">
                        <a:solidFill>
                          <a:prstClr val="black"/>
                        </a:solidFill>
                        <a:latin typeface="Cambria Math"/>
                      </a:rPr>
                      <m:t>𝑦</m:t>
                    </m:r>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𝑛</m:t>
                        </m:r>
                      </m:e>
                      <m:sub>
                        <m:r>
                          <a:rPr lang="en-US" sz="2400" i="1">
                            <a:solidFill>
                              <a:prstClr val="black"/>
                            </a:solidFill>
                            <a:latin typeface="Cambria Math"/>
                          </a:rPr>
                          <m:t>𝑧</m:t>
                        </m:r>
                      </m:sub>
                    </m:sSub>
                    <m:r>
                      <a:rPr lang="en-US" sz="2400" i="1">
                        <a:solidFill>
                          <a:prstClr val="black"/>
                        </a:solidFill>
                        <a:latin typeface="Cambria Math"/>
                      </a:rPr>
                      <m:t>𝑧</m:t>
                    </m:r>
                    <m:r>
                      <a:rPr lang="en-US" sz="2400" b="0" i="1" smtClean="0">
                        <a:solidFill>
                          <a:prstClr val="black"/>
                        </a:solidFill>
                        <a:latin typeface="Cambria Math"/>
                      </a:rPr>
                      <m:t>+</m:t>
                    </m:r>
                    <m:r>
                      <a:rPr lang="en-US" sz="2400" i="1">
                        <a:solidFill>
                          <a:prstClr val="black"/>
                        </a:solidFill>
                        <a:latin typeface="Cambria Math"/>
                      </a:rPr>
                      <m:t>𝑑</m:t>
                    </m:r>
                    <m:r>
                      <a:rPr lang="en-US" sz="2400" i="1">
                        <a:solidFill>
                          <a:prstClr val="black"/>
                        </a:solidFill>
                        <a:latin typeface="Cambria Math"/>
                      </a:rPr>
                      <m:t>=0</m:t>
                    </m:r>
                  </m:oMath>
                </a14:m>
                <a:r>
                  <a:rPr lang="hu-HU" sz="2400" dirty="0" smtClean="0">
                    <a:solidFill>
                      <a:prstClr val="black"/>
                    </a:solidFill>
                  </a:rPr>
                  <a:t>   </a:t>
                </a:r>
              </a:p>
              <a:p>
                <a:pPr fontAlgn="auto">
                  <a:spcAft>
                    <a:spcPts val="0"/>
                  </a:spcAft>
                </a:pPr>
                <a:r>
                  <a:rPr lang="hu-HU" sz="2400" dirty="0" smtClean="0">
                    <a:solidFill>
                      <a:prstClr val="black"/>
                    </a:solidFill>
                  </a:rPr>
                  <a:t>Két </a:t>
                </a:r>
                <a:r>
                  <a:rPr lang="en-US" sz="2400" dirty="0" smtClean="0">
                    <a:solidFill>
                      <a:prstClr val="black"/>
                    </a:solidFill>
                  </a:rPr>
                  <a:t>s</a:t>
                </a:r>
                <a:r>
                  <a:rPr lang="hu-HU" sz="2400" dirty="0" err="1" smtClean="0">
                    <a:solidFill>
                      <a:prstClr val="black"/>
                    </a:solidFill>
                  </a:rPr>
                  <a:t>ík</a:t>
                </a:r>
                <a:r>
                  <a:rPr lang="hu-HU" sz="2400" dirty="0" smtClean="0">
                    <a:solidFill>
                      <a:prstClr val="black"/>
                    </a:solidFill>
                  </a:rPr>
                  <a:t> </a:t>
                </a:r>
                <a:r>
                  <a:rPr lang="hu-HU" sz="2400" dirty="0">
                    <a:solidFill>
                      <a:prstClr val="black"/>
                    </a:solidFill>
                  </a:rPr>
                  <a:t>megegyezik, ha </a:t>
                </a:r>
                <a14:m>
                  <m:oMath xmlns:m="http://schemas.openxmlformats.org/officeDocument/2006/math">
                    <m:sSub>
                      <m:sSubPr>
                        <m:ctrlPr>
                          <a:rPr lang="en-US" sz="2400" b="1" i="1">
                            <a:solidFill>
                              <a:prstClr val="black"/>
                            </a:solidFill>
                            <a:latin typeface="Cambria Math" panose="02040503050406030204" pitchFamily="18" charset="0"/>
                          </a:rPr>
                        </m:ctrlPr>
                      </m:sSubPr>
                      <m:e>
                        <m:r>
                          <a:rPr lang="hu-HU" sz="2400" b="1" i="1">
                            <a:solidFill>
                              <a:prstClr val="black"/>
                            </a:solidFill>
                            <a:latin typeface="Cambria Math"/>
                          </a:rPr>
                          <m:t>𝑵</m:t>
                        </m:r>
                      </m:e>
                      <m:sub>
                        <m:r>
                          <a:rPr lang="hu-HU" sz="2400" i="1">
                            <a:solidFill>
                              <a:prstClr val="black"/>
                            </a:solidFill>
                            <a:latin typeface="Cambria Math"/>
                          </a:rPr>
                          <m:t>1</m:t>
                        </m:r>
                      </m:sub>
                    </m:sSub>
                    <m:r>
                      <a:rPr lang="en-US" sz="2400" b="1" i="1">
                        <a:solidFill>
                          <a:prstClr val="black"/>
                        </a:solidFill>
                        <a:latin typeface="Cambria Math"/>
                      </a:rPr>
                      <m:t>=</m:t>
                    </m:r>
                    <m:sSub>
                      <m:sSubPr>
                        <m:ctrlPr>
                          <a:rPr lang="en-US" sz="2400" b="1" i="1">
                            <a:solidFill>
                              <a:prstClr val="black"/>
                            </a:solidFill>
                            <a:latin typeface="Cambria Math" panose="02040503050406030204" pitchFamily="18" charset="0"/>
                          </a:rPr>
                        </m:ctrlPr>
                      </m:sSubPr>
                      <m:e>
                        <m:r>
                          <a:rPr lang="hu-HU" sz="2400" b="1" i="1">
                            <a:solidFill>
                              <a:prstClr val="black"/>
                            </a:solidFill>
                            <a:latin typeface="Cambria Math"/>
                          </a:rPr>
                          <m:t>𝑵</m:t>
                        </m:r>
                      </m:e>
                      <m:sub>
                        <m:r>
                          <a:rPr lang="en-US" sz="2400">
                            <a:solidFill>
                              <a:prstClr val="black"/>
                            </a:solidFill>
                            <a:latin typeface="Cambria Math"/>
                          </a:rPr>
                          <m:t>2</m:t>
                        </m:r>
                      </m:sub>
                    </m:sSub>
                    <m:r>
                      <a:rPr lang="en-US" sz="2400" i="1">
                        <a:latin typeface="Cambria Math"/>
                        <a:ea typeface="Cambria Math"/>
                      </a:rPr>
                      <m:t>𝜆</m:t>
                    </m:r>
                  </m:oMath>
                </a14:m>
                <a:endParaRPr lang="hu-HU" sz="2400" b="1" dirty="0">
                  <a:solidFill>
                    <a:prstClr val="black"/>
                  </a:solidFill>
                </a:endParaRPr>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251520" y="951570"/>
                <a:ext cx="8712968" cy="4037421"/>
              </a:xfrm>
              <a:blipFill>
                <a:blip r:embed="rId2"/>
                <a:stretch>
                  <a:fillRect l="-909" t="-1208"/>
                </a:stretch>
              </a:blipFill>
            </p:spPr>
            <p:txBody>
              <a:bodyPr/>
              <a:lstStyle/>
              <a:p>
                <a:r>
                  <a:rPr lang="hu-HU">
                    <a:noFill/>
                  </a:rPr>
                  <a:t> </a:t>
                </a:r>
              </a:p>
            </p:txBody>
          </p:sp>
        </mc:Fallback>
      </mc:AlternateContent>
      <p:sp>
        <p:nvSpPr>
          <p:cNvPr id="4" name="Téglalap 3"/>
          <p:cNvSpPr/>
          <p:nvPr/>
        </p:nvSpPr>
        <p:spPr>
          <a:xfrm>
            <a:off x="5340052" y="3795886"/>
            <a:ext cx="342038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578586"/>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46562"/>
            <a:ext cx="9144000" cy="857250"/>
          </a:xfrm>
        </p:spPr>
        <p:txBody>
          <a:bodyPr>
            <a:normAutofit/>
          </a:bodyPr>
          <a:lstStyle/>
          <a:p>
            <a:pPr>
              <a:defRPr/>
            </a:pPr>
            <a:r>
              <a:rPr lang="en-GB" dirty="0" err="1" smtClean="0">
                <a:solidFill>
                  <a:srgbClr val="FF0000"/>
                </a:solidFill>
              </a:rPr>
              <a:t>Ve</a:t>
            </a:r>
            <a:r>
              <a:rPr lang="hu-HU" dirty="0" smtClean="0">
                <a:solidFill>
                  <a:srgbClr val="FF0000"/>
                </a:solidFill>
              </a:rPr>
              <a:t>k</a:t>
            </a:r>
            <a:r>
              <a:rPr lang="en-GB" dirty="0" smtClean="0">
                <a:solidFill>
                  <a:srgbClr val="FF0000"/>
                </a:solidFill>
              </a:rPr>
              <a:t>tor/Pont/</a:t>
            </a:r>
            <a:r>
              <a:rPr lang="hu-HU" dirty="0" smtClean="0">
                <a:solidFill>
                  <a:srgbClr val="FF0000"/>
                </a:solidFill>
              </a:rPr>
              <a:t>Sík/</a:t>
            </a:r>
            <a:r>
              <a:rPr lang="hu-HU" dirty="0" smtClean="0">
                <a:solidFill>
                  <a:srgbClr val="0070C0"/>
                </a:solidFill>
              </a:rPr>
              <a:t>RGBA osztály</a:t>
            </a:r>
          </a:p>
        </p:txBody>
      </p:sp>
      <p:sp>
        <p:nvSpPr>
          <p:cNvPr id="4" name="Rectangle 4"/>
          <p:cNvSpPr>
            <a:spLocks noChangeArrowheads="1"/>
          </p:cNvSpPr>
          <p:nvPr/>
        </p:nvSpPr>
        <p:spPr bwMode="auto">
          <a:xfrm>
            <a:off x="107504" y="891527"/>
            <a:ext cx="8892988" cy="4231928"/>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1600" b="1" u="sng" dirty="0" err="1">
                <a:latin typeface="Courier New" pitchFamily="49" charset="0"/>
              </a:rPr>
              <a:t>struct</a:t>
            </a:r>
            <a:r>
              <a:rPr lang="hu-HU" altLang="en-US" sz="1600" b="1" u="sng" noProof="1">
                <a:latin typeface="Courier New" pitchFamily="49" charset="0"/>
              </a:rPr>
              <a:t> </a:t>
            </a:r>
            <a:r>
              <a:rPr lang="hu-HU" altLang="en-US" sz="1600" b="1" u="sng" noProof="1" smtClean="0">
                <a:latin typeface="Courier New" pitchFamily="49" charset="0"/>
              </a:rPr>
              <a:t>vec4</a:t>
            </a:r>
            <a:r>
              <a:rPr lang="hu-HU" altLang="en-US" sz="1600" b="1" noProof="1" smtClean="0">
                <a:latin typeface="Courier New" pitchFamily="49" charset="0"/>
              </a:rPr>
              <a:t> {</a:t>
            </a:r>
            <a:endParaRPr lang="en-US" altLang="en-US" sz="1600" b="1" noProof="1" smtClean="0">
              <a:latin typeface="Courier New" pitchFamily="49" charset="0"/>
            </a:endParaRPr>
          </a:p>
          <a:p>
            <a:pPr algn="l"/>
            <a:r>
              <a:rPr lang="en-US" altLang="en-US" sz="1600" b="1" noProof="1" smtClean="0">
                <a:latin typeface="Courier New" pitchFamily="49" charset="0"/>
              </a:rPr>
              <a:t>   </a:t>
            </a:r>
            <a:r>
              <a:rPr lang="hu-HU" altLang="en-US" sz="1600" b="1" noProof="1" smtClean="0">
                <a:latin typeface="Courier New" pitchFamily="49" charset="0"/>
              </a:rPr>
              <a:t>float </a:t>
            </a:r>
            <a:r>
              <a:rPr lang="hu-HU" altLang="en-US" sz="1600" b="1" noProof="1">
                <a:latin typeface="Courier New" pitchFamily="49" charset="0"/>
              </a:rPr>
              <a:t>x, y, </a:t>
            </a:r>
            <a:r>
              <a:rPr lang="hu-HU" altLang="en-US" sz="1600" b="1" noProof="1" smtClean="0">
                <a:latin typeface="Courier New" pitchFamily="49" charset="0"/>
              </a:rPr>
              <a:t>z, w; </a:t>
            </a:r>
            <a:r>
              <a:rPr lang="en-US" altLang="en-US" sz="1600" b="1" noProof="1" smtClean="0">
                <a:latin typeface="Courier New" pitchFamily="49" charset="0"/>
              </a:rPr>
              <a:t>// </a:t>
            </a:r>
            <a:r>
              <a:rPr lang="hu-HU" altLang="en-US" sz="1600" b="1" noProof="1" smtClean="0">
                <a:solidFill>
                  <a:srgbClr val="FF0000"/>
                </a:solidFill>
                <a:latin typeface="Courier New" pitchFamily="49" charset="0"/>
              </a:rPr>
              <a:t>Euc.</a:t>
            </a:r>
            <a:r>
              <a:rPr lang="en-US" altLang="en-US" sz="1600" b="1" dirty="0" err="1" smtClean="0">
                <a:solidFill>
                  <a:srgbClr val="FF0000"/>
                </a:solidFill>
                <a:latin typeface="Courier New" pitchFamily="49" charset="0"/>
              </a:rPr>
              <a:t>vec</a:t>
            </a:r>
            <a:r>
              <a:rPr lang="hu-HU" altLang="en-US" sz="1600" b="1" dirty="0" smtClean="0">
                <a:solidFill>
                  <a:srgbClr val="FF0000"/>
                </a:solidFill>
                <a:latin typeface="Courier New" pitchFamily="49" charset="0"/>
              </a:rPr>
              <a:t>tor</a:t>
            </a:r>
            <a:r>
              <a:rPr lang="en-US" altLang="en-US" sz="1600" b="1" dirty="0" smtClean="0">
                <a:solidFill>
                  <a:srgbClr val="FF0000"/>
                </a:solidFill>
                <a:latin typeface="Courier New" pitchFamily="49" charset="0"/>
              </a:rPr>
              <a:t>: w=0; point: w=1; plane</a:t>
            </a:r>
            <a:r>
              <a:rPr lang="hu-HU" altLang="en-US" sz="1600" b="1" dirty="0" smtClean="0">
                <a:solidFill>
                  <a:srgbClr val="FF0000"/>
                </a:solidFill>
                <a:latin typeface="Courier New" pitchFamily="49" charset="0"/>
              </a:rPr>
              <a:t>:</a:t>
            </a:r>
            <a:r>
              <a:rPr lang="en-US" altLang="en-US" sz="1600" b="1" dirty="0" smtClean="0">
                <a:solidFill>
                  <a:srgbClr val="FF0000"/>
                </a:solidFill>
                <a:latin typeface="Courier New" pitchFamily="49" charset="0"/>
              </a:rPr>
              <a:t> </a:t>
            </a:r>
            <a:r>
              <a:rPr lang="hu-HU" altLang="en-US" sz="1600" b="1" dirty="0" smtClean="0">
                <a:solidFill>
                  <a:srgbClr val="FF0000"/>
                </a:solidFill>
                <a:latin typeface="Courier New" pitchFamily="49" charset="0"/>
              </a:rPr>
              <a:t>w</a:t>
            </a:r>
            <a:r>
              <a:rPr lang="en-US" altLang="en-US" sz="1600" b="1" dirty="0" smtClean="0">
                <a:solidFill>
                  <a:srgbClr val="FF0000"/>
                </a:solidFill>
                <a:latin typeface="Courier New" pitchFamily="49" charset="0"/>
              </a:rPr>
              <a:t>=d</a:t>
            </a:r>
            <a:endParaRPr lang="hu-HU" altLang="en-US" sz="1600" b="1" noProof="1">
              <a:solidFill>
                <a:srgbClr val="FF0000"/>
              </a:solidFill>
              <a:latin typeface="Courier New" pitchFamily="49" charset="0"/>
            </a:endParaRPr>
          </a:p>
          <a:p>
            <a:pPr algn="l"/>
            <a:endParaRPr lang="en-GB" altLang="en-US" sz="800" b="1" dirty="0">
              <a:latin typeface="Courier New" pitchFamily="49" charset="0"/>
            </a:endParaRPr>
          </a:p>
          <a:p>
            <a:pPr algn="l"/>
            <a:r>
              <a:rPr lang="en-GB" altLang="en-US" sz="1600" b="1" dirty="0">
                <a:latin typeface="Courier New" pitchFamily="49" charset="0"/>
              </a:rPr>
              <a:t>   </a:t>
            </a:r>
            <a:r>
              <a:rPr lang="hu-HU" altLang="en-US" sz="1600" b="1" dirty="0" smtClean="0">
                <a:latin typeface="Courier New" pitchFamily="49" charset="0"/>
              </a:rPr>
              <a:t>vec</a:t>
            </a:r>
            <a:r>
              <a:rPr lang="hu-HU" altLang="en-US" sz="1600" b="1" dirty="0">
                <a:latin typeface="Courier New" pitchFamily="49" charset="0"/>
              </a:rPr>
              <a:t>4</a:t>
            </a:r>
            <a:r>
              <a:rPr lang="en-GB" altLang="en-US" sz="1600" b="1" dirty="0" smtClean="0">
                <a:latin typeface="Courier New" pitchFamily="49" charset="0"/>
              </a:rPr>
              <a:t>(float </a:t>
            </a:r>
            <a:r>
              <a:rPr lang="en-GB" altLang="en-US" sz="1600" b="1" dirty="0">
                <a:latin typeface="Courier New" pitchFamily="49" charset="0"/>
              </a:rPr>
              <a:t>x0, float y0, float </a:t>
            </a:r>
            <a:r>
              <a:rPr lang="en-GB" altLang="en-US" sz="1600" b="1" dirty="0" smtClean="0">
                <a:latin typeface="Courier New" pitchFamily="49" charset="0"/>
              </a:rPr>
              <a:t>z0</a:t>
            </a:r>
            <a:r>
              <a:rPr lang="hu-HU" altLang="en-US" sz="1600" b="1" dirty="0" smtClean="0">
                <a:latin typeface="Courier New" pitchFamily="49" charset="0"/>
              </a:rPr>
              <a:t>, </a:t>
            </a:r>
            <a:r>
              <a:rPr lang="hu-HU" altLang="en-US" sz="1600" b="1" dirty="0" err="1" smtClean="0">
                <a:latin typeface="Courier New" pitchFamily="49" charset="0"/>
              </a:rPr>
              <a:t>float</a:t>
            </a:r>
            <a:r>
              <a:rPr lang="hu-HU" altLang="en-US" sz="1600" b="1" dirty="0" smtClean="0">
                <a:latin typeface="Courier New" pitchFamily="49" charset="0"/>
              </a:rPr>
              <a:t> w0</a:t>
            </a:r>
            <a:r>
              <a:rPr lang="en-GB" altLang="en-US" sz="1600" b="1" dirty="0" smtClean="0">
                <a:latin typeface="Courier New" pitchFamily="49" charset="0"/>
              </a:rPr>
              <a:t>) </a:t>
            </a:r>
            <a:r>
              <a:rPr lang="en-GB" altLang="en-US" sz="1600" b="1" dirty="0">
                <a:latin typeface="Courier New" pitchFamily="49" charset="0"/>
              </a:rPr>
              <a:t>{</a:t>
            </a:r>
            <a:endParaRPr lang="en-GB" altLang="en-US" sz="1600" b="1" dirty="0" smtClean="0">
              <a:latin typeface="Courier New" pitchFamily="49" charset="0"/>
            </a:endParaRPr>
          </a:p>
          <a:p>
            <a:pPr algn="l"/>
            <a:r>
              <a:rPr lang="en-GB" altLang="en-US" sz="1600" b="1" dirty="0">
                <a:latin typeface="Courier New" pitchFamily="49" charset="0"/>
              </a:rPr>
              <a:t>	</a:t>
            </a:r>
            <a:r>
              <a:rPr lang="en-GB" altLang="en-US" sz="1600" b="1" dirty="0" smtClean="0">
                <a:latin typeface="Courier New" pitchFamily="49" charset="0"/>
              </a:rPr>
              <a:t>x = x0; y</a:t>
            </a:r>
            <a:r>
              <a:rPr lang="en-US" altLang="en-US" sz="1600" b="1" dirty="0">
                <a:latin typeface="Courier New" pitchFamily="49" charset="0"/>
              </a:rPr>
              <a:t> </a:t>
            </a:r>
            <a:r>
              <a:rPr lang="en-US" altLang="en-US" sz="1600" b="1" dirty="0" smtClean="0">
                <a:latin typeface="Courier New" pitchFamily="49" charset="0"/>
              </a:rPr>
              <a:t>= y0; z = z0, </a:t>
            </a:r>
            <a:r>
              <a:rPr lang="hu-HU" altLang="en-US" sz="1600" b="1" dirty="0" smtClean="0">
                <a:latin typeface="Courier New" pitchFamily="49" charset="0"/>
              </a:rPr>
              <a:t>w</a:t>
            </a:r>
            <a:r>
              <a:rPr lang="en-US" altLang="en-US" sz="1600" b="1" dirty="0" smtClean="0">
                <a:latin typeface="Courier New" pitchFamily="49" charset="0"/>
              </a:rPr>
              <a:t> = w0;</a:t>
            </a:r>
          </a:p>
          <a:p>
            <a:pPr algn="l"/>
            <a:r>
              <a:rPr lang="en-US" altLang="en-US" sz="1600" b="1" dirty="0">
                <a:latin typeface="Courier New" pitchFamily="49" charset="0"/>
              </a:rPr>
              <a:t> </a:t>
            </a:r>
            <a:r>
              <a:rPr lang="en-US" altLang="en-US" sz="1600" b="1" dirty="0" smtClean="0">
                <a:latin typeface="Courier New" pitchFamily="49" charset="0"/>
              </a:rPr>
              <a:t>  }  </a:t>
            </a:r>
          </a:p>
          <a:p>
            <a:pPr algn="l"/>
            <a:r>
              <a:rPr lang="en-US" altLang="en-US" sz="1600" b="1" dirty="0">
                <a:latin typeface="Courier New" pitchFamily="49" charset="0"/>
              </a:rPr>
              <a:t> </a:t>
            </a:r>
            <a:r>
              <a:rPr lang="en-US" altLang="en-US" sz="1600" b="1" dirty="0" smtClean="0">
                <a:latin typeface="Courier New" pitchFamily="49" charset="0"/>
              </a:rPr>
              <a:t>  </a:t>
            </a:r>
            <a:r>
              <a:rPr lang="hu-HU" altLang="en-US" sz="1600" b="1" dirty="0" err="1" smtClean="0">
                <a:latin typeface="Courier New" pitchFamily="49" charset="0"/>
              </a:rPr>
              <a:t>vec</a:t>
            </a:r>
            <a:r>
              <a:rPr lang="en-GB" altLang="en-US" sz="1600" b="1" dirty="0">
                <a:latin typeface="Courier New" pitchFamily="49" charset="0"/>
              </a:rPr>
              <a:t>4</a:t>
            </a:r>
            <a:r>
              <a:rPr lang="en-GB" altLang="en-US" sz="1600" b="1" noProof="1" smtClean="0">
                <a:latin typeface="Courier New" pitchFamily="49" charset="0"/>
              </a:rPr>
              <a:t> </a:t>
            </a:r>
            <a:r>
              <a:rPr lang="en-GB" altLang="en-US" sz="1600" b="1" noProof="1">
                <a:latin typeface="Courier New" pitchFamily="49" charset="0"/>
              </a:rPr>
              <a:t>operator*(</a:t>
            </a:r>
            <a:r>
              <a:rPr lang="en-GB" altLang="en-US" sz="1600" b="1" dirty="0">
                <a:latin typeface="Courier New" pitchFamily="49" charset="0"/>
              </a:rPr>
              <a:t>float</a:t>
            </a:r>
            <a:r>
              <a:rPr lang="en-GB" altLang="en-US" sz="1600" b="1" noProof="1">
                <a:latin typeface="Courier New" pitchFamily="49" charset="0"/>
              </a:rPr>
              <a:t> </a:t>
            </a:r>
            <a:r>
              <a:rPr lang="hu-HU" altLang="en-US" sz="1600" b="1" dirty="0" smtClean="0">
                <a:latin typeface="Courier New" pitchFamily="49" charset="0"/>
              </a:rPr>
              <a:t>s</a:t>
            </a:r>
            <a:r>
              <a:rPr lang="en-GB" altLang="en-US" sz="1600" b="1" noProof="1" smtClean="0">
                <a:latin typeface="Courier New" pitchFamily="49" charset="0"/>
              </a:rPr>
              <a:t>) {</a:t>
            </a:r>
            <a:r>
              <a:rPr lang="en-US" altLang="en-US" sz="1600" b="1" dirty="0" smtClean="0">
                <a:latin typeface="Courier New" pitchFamily="49" charset="0"/>
              </a:rPr>
              <a:t> return </a:t>
            </a:r>
            <a:r>
              <a:rPr lang="hu-HU" altLang="en-US" sz="1600" b="1" dirty="0" err="1" smtClean="0">
                <a:latin typeface="Courier New" pitchFamily="49" charset="0"/>
              </a:rPr>
              <a:t>vec</a:t>
            </a:r>
            <a:r>
              <a:rPr lang="en-GB" altLang="en-US" sz="1600" b="1" dirty="0">
                <a:latin typeface="Courier New" pitchFamily="49" charset="0"/>
              </a:rPr>
              <a:t>4</a:t>
            </a:r>
            <a:r>
              <a:rPr lang="en-US" altLang="en-US" sz="1600" b="1" dirty="0" smtClean="0">
                <a:latin typeface="Courier New" pitchFamily="49" charset="0"/>
              </a:rPr>
              <a:t>(</a:t>
            </a:r>
            <a:r>
              <a:rPr lang="en-US" altLang="en-US" sz="1600" b="1" noProof="1" smtClean="0">
                <a:latin typeface="Courier New" pitchFamily="49" charset="0"/>
              </a:rPr>
              <a:t>x</a:t>
            </a:r>
            <a:r>
              <a:rPr lang="hu-HU" altLang="en-US" sz="1600" b="1" noProof="1" smtClean="0">
                <a:latin typeface="Courier New" pitchFamily="49" charset="0"/>
              </a:rPr>
              <a:t> </a:t>
            </a:r>
            <a:r>
              <a:rPr lang="en-GB" altLang="en-US" sz="1600" b="1" dirty="0" smtClean="0">
                <a:latin typeface="Courier New" pitchFamily="49" charset="0"/>
              </a:rPr>
              <a:t>*</a:t>
            </a:r>
            <a:r>
              <a:rPr lang="hu-HU" altLang="en-US" sz="1600" b="1" smtClean="0">
                <a:latin typeface="Courier New" pitchFamily="49" charset="0"/>
              </a:rPr>
              <a:t> s</a:t>
            </a:r>
            <a:r>
              <a:rPr lang="en-US" altLang="en-US" sz="1600" b="1" dirty="0" smtClean="0">
                <a:latin typeface="Courier New" pitchFamily="49" charset="0"/>
              </a:rPr>
              <a:t>,</a:t>
            </a:r>
            <a:r>
              <a:rPr lang="en-US" altLang="en-US" sz="1600" b="1" noProof="1" smtClean="0">
                <a:latin typeface="Courier New" pitchFamily="49" charset="0"/>
              </a:rPr>
              <a:t> y</a:t>
            </a:r>
            <a:r>
              <a:rPr lang="hu-HU" altLang="en-US" sz="1600" b="1" noProof="1" smtClean="0">
                <a:latin typeface="Courier New" pitchFamily="49" charset="0"/>
              </a:rPr>
              <a:t> </a:t>
            </a:r>
            <a:r>
              <a:rPr lang="en-GB" altLang="en-US" sz="1600" b="1" dirty="0" smtClean="0">
                <a:latin typeface="Courier New" pitchFamily="49" charset="0"/>
              </a:rPr>
              <a:t>*</a:t>
            </a:r>
            <a:r>
              <a:rPr lang="hu-HU" altLang="en-US" sz="1600" b="1" dirty="0" smtClean="0">
                <a:latin typeface="Courier New" pitchFamily="49" charset="0"/>
              </a:rPr>
              <a:t> s</a:t>
            </a:r>
            <a:r>
              <a:rPr lang="en-GB" altLang="en-US" sz="1600" b="1" dirty="0" smtClean="0">
                <a:latin typeface="Courier New" pitchFamily="49" charset="0"/>
              </a:rPr>
              <a:t>,</a:t>
            </a:r>
            <a:r>
              <a:rPr lang="en-GB" altLang="en-US" sz="1600" b="1" noProof="1" smtClean="0">
                <a:latin typeface="Courier New" pitchFamily="49" charset="0"/>
              </a:rPr>
              <a:t> z</a:t>
            </a:r>
            <a:r>
              <a:rPr lang="hu-HU" altLang="en-US" sz="1600" b="1" noProof="1" smtClean="0">
                <a:latin typeface="Courier New" pitchFamily="49" charset="0"/>
              </a:rPr>
              <a:t> </a:t>
            </a:r>
            <a:r>
              <a:rPr lang="en-GB" altLang="en-US" sz="1600" b="1" dirty="0" smtClean="0">
                <a:latin typeface="Courier New" pitchFamily="49" charset="0"/>
              </a:rPr>
              <a:t>*</a:t>
            </a:r>
            <a:r>
              <a:rPr lang="hu-HU" altLang="en-US" sz="1600" b="1" dirty="0" smtClean="0">
                <a:latin typeface="Courier New" pitchFamily="49" charset="0"/>
              </a:rPr>
              <a:t> s</a:t>
            </a:r>
            <a:r>
              <a:rPr lang="en-GB" altLang="en-US" sz="1600" b="1" dirty="0" smtClean="0">
                <a:latin typeface="Courier New" pitchFamily="49" charset="0"/>
              </a:rPr>
              <a:t>, w</a:t>
            </a:r>
            <a:r>
              <a:rPr lang="hu-HU" altLang="en-US" sz="1600" b="1" dirty="0" smtClean="0">
                <a:latin typeface="Courier New" pitchFamily="49" charset="0"/>
              </a:rPr>
              <a:t> </a:t>
            </a:r>
            <a:r>
              <a:rPr lang="en-GB" altLang="en-US" sz="1600" b="1" dirty="0" smtClean="0">
                <a:latin typeface="Courier New" pitchFamily="49" charset="0"/>
              </a:rPr>
              <a:t>*</a:t>
            </a:r>
            <a:r>
              <a:rPr lang="hu-HU" altLang="en-US" sz="1600" b="1" dirty="0" smtClean="0">
                <a:latin typeface="Courier New" pitchFamily="49" charset="0"/>
              </a:rPr>
              <a:t> s</a:t>
            </a:r>
            <a:r>
              <a:rPr lang="en-GB" altLang="en-US" sz="1600" b="1" dirty="0" smtClean="0">
                <a:latin typeface="Courier New" pitchFamily="49" charset="0"/>
              </a:rPr>
              <a:t>)</a:t>
            </a:r>
            <a:r>
              <a:rPr lang="en-GB"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a:t>
            </a:r>
            <a:endParaRPr lang="hu-HU" altLang="hu-HU" sz="800" b="1" dirty="0" smtClean="0"/>
          </a:p>
          <a:p>
            <a:pPr algn="l"/>
            <a:endParaRPr lang="en-US" altLang="en-US" sz="500" b="1" dirty="0" smtClean="0">
              <a:latin typeface="Courier New" pitchFamily="49" charset="0"/>
            </a:endParaRPr>
          </a:p>
          <a:p>
            <a:pPr algn="l"/>
            <a:r>
              <a:rPr lang="hu-HU" altLang="en-US" sz="1600" b="1" dirty="0" smtClean="0">
                <a:latin typeface="Courier New" pitchFamily="49" charset="0"/>
              </a:rPr>
              <a:t>   </a:t>
            </a:r>
            <a:r>
              <a:rPr lang="hu-HU" altLang="en-US" sz="1600" b="1" dirty="0" err="1" smtClean="0">
                <a:latin typeface="Courier New" pitchFamily="49" charset="0"/>
              </a:rPr>
              <a:t>vec</a:t>
            </a:r>
            <a:r>
              <a:rPr lang="en-GB" altLang="en-US" sz="1600" b="1" dirty="0">
                <a:latin typeface="Courier New" pitchFamily="49" charset="0"/>
              </a:rPr>
              <a:t>4</a:t>
            </a:r>
            <a:r>
              <a:rPr lang="en-GB" altLang="en-US" sz="1600" b="1" dirty="0" smtClean="0">
                <a:latin typeface="Courier New" pitchFamily="49" charset="0"/>
              </a:rPr>
              <a:t> </a:t>
            </a:r>
            <a:r>
              <a:rPr lang="en-GB" altLang="en-US" sz="1600" b="1" noProof="1">
                <a:latin typeface="Courier New" pitchFamily="49" charset="0"/>
              </a:rPr>
              <a:t>operator</a:t>
            </a:r>
            <a:r>
              <a:rPr lang="en-GB" altLang="en-US" sz="1600" b="1" noProof="1" smtClean="0">
                <a:latin typeface="Courier New" pitchFamily="49" charset="0"/>
              </a:rPr>
              <a:t>+(</a:t>
            </a:r>
            <a:r>
              <a:rPr lang="hu-HU" altLang="en-US" sz="1600" b="1" dirty="0" smtClean="0">
                <a:latin typeface="Courier New" pitchFamily="49" charset="0"/>
              </a:rPr>
              <a:t>vec4</a:t>
            </a:r>
            <a:r>
              <a:rPr lang="en-GB" altLang="en-US" sz="1600" b="1" noProof="1" smtClean="0">
                <a:latin typeface="Courier New" pitchFamily="49" charset="0"/>
              </a:rPr>
              <a:t> </a:t>
            </a:r>
            <a:r>
              <a:rPr lang="en-GB" altLang="en-US" sz="1600" b="1" noProof="1">
                <a:latin typeface="Courier New" pitchFamily="49" charset="0"/>
              </a:rPr>
              <a:t>v</a:t>
            </a:r>
            <a:r>
              <a:rPr lang="en-GB" altLang="en-US" sz="1600" b="1" noProof="1" smtClean="0">
                <a:latin typeface="Courier New" pitchFamily="49" charset="0"/>
              </a:rPr>
              <a:t>) { </a:t>
            </a:r>
            <a:endParaRPr lang="en-US" altLang="en-US" sz="1600" b="1" dirty="0" smtClean="0">
              <a:latin typeface="Courier New" pitchFamily="49" charset="0"/>
            </a:endParaRPr>
          </a:p>
          <a:p>
            <a:pPr algn="l"/>
            <a:r>
              <a:rPr lang="en-US" altLang="en-US" sz="1600" b="1" dirty="0" smtClean="0">
                <a:latin typeface="Courier New" pitchFamily="49" charset="0"/>
              </a:rPr>
              <a:t> 	return </a:t>
            </a:r>
            <a:r>
              <a:rPr lang="hu-HU" altLang="en-US" sz="1600" b="1" dirty="0" err="1" smtClean="0">
                <a:latin typeface="Courier New" pitchFamily="49" charset="0"/>
              </a:rPr>
              <a:t>vec</a:t>
            </a:r>
            <a:r>
              <a:rPr lang="en-GB" altLang="en-US" sz="1600" b="1" dirty="0" smtClean="0">
                <a:latin typeface="Courier New" pitchFamily="49" charset="0"/>
              </a:rPr>
              <a:t>4</a:t>
            </a:r>
            <a:r>
              <a:rPr lang="en-US" altLang="en-US" sz="1600" b="1" dirty="0" smtClean="0">
                <a:latin typeface="Courier New" pitchFamily="49" charset="0"/>
              </a:rPr>
              <a:t>(</a:t>
            </a:r>
            <a:r>
              <a:rPr lang="en-US" altLang="en-US" sz="1600" b="1" noProof="1" smtClean="0">
                <a:latin typeface="Courier New" pitchFamily="49" charset="0"/>
              </a:rPr>
              <a:t>x</a:t>
            </a:r>
            <a:r>
              <a:rPr lang="en-US" altLang="en-US" sz="1600" b="1" dirty="0" smtClean="0">
                <a:latin typeface="Courier New" pitchFamily="49" charset="0"/>
              </a:rPr>
              <a:t> </a:t>
            </a:r>
            <a:r>
              <a:rPr lang="en-GB" altLang="en-US" sz="1600" b="1" dirty="0" smtClean="0">
                <a:latin typeface="Courier New" pitchFamily="49" charset="0"/>
              </a:rPr>
              <a:t>+ </a:t>
            </a:r>
            <a:r>
              <a:rPr lang="en-GB" altLang="en-US" sz="1600" b="1" dirty="0" err="1" smtClean="0">
                <a:latin typeface="Courier New" pitchFamily="49" charset="0"/>
              </a:rPr>
              <a:t>v.x</a:t>
            </a:r>
            <a:r>
              <a:rPr lang="en-US" altLang="en-US" sz="1600" b="1" dirty="0" smtClean="0">
                <a:latin typeface="Courier New" pitchFamily="49" charset="0"/>
              </a:rPr>
              <a:t>,</a:t>
            </a:r>
            <a:r>
              <a:rPr lang="en-US" altLang="en-US" sz="1600" b="1" noProof="1" smtClean="0">
                <a:latin typeface="Courier New" pitchFamily="49" charset="0"/>
              </a:rPr>
              <a:t> y</a:t>
            </a:r>
            <a:r>
              <a:rPr lang="en-US" altLang="en-US" sz="1600" b="1" dirty="0" smtClean="0">
                <a:latin typeface="Courier New" pitchFamily="49" charset="0"/>
              </a:rPr>
              <a:t> + </a:t>
            </a:r>
            <a:r>
              <a:rPr lang="en-US" altLang="en-US" sz="1600" b="1" dirty="0" err="1" smtClean="0">
                <a:latin typeface="Courier New" pitchFamily="49" charset="0"/>
              </a:rPr>
              <a:t>v.y</a:t>
            </a:r>
            <a:r>
              <a:rPr lang="en-GB" altLang="en-US" sz="1600" b="1" dirty="0" smtClean="0">
                <a:latin typeface="Courier New" pitchFamily="49" charset="0"/>
              </a:rPr>
              <a:t>,</a:t>
            </a:r>
            <a:r>
              <a:rPr lang="en-GB" altLang="en-US" sz="1600" b="1" noProof="1" smtClean="0">
                <a:latin typeface="Courier New" pitchFamily="49" charset="0"/>
              </a:rPr>
              <a:t> z </a:t>
            </a:r>
            <a:r>
              <a:rPr lang="en-GB" altLang="en-US" sz="1600" b="1" dirty="0" smtClean="0">
                <a:latin typeface="Courier New" pitchFamily="49" charset="0"/>
              </a:rPr>
              <a:t>+ </a:t>
            </a:r>
            <a:r>
              <a:rPr lang="en-GB" altLang="en-US" sz="1600" b="1" dirty="0" err="1" smtClean="0">
                <a:latin typeface="Courier New" pitchFamily="49" charset="0"/>
              </a:rPr>
              <a:t>v.z</a:t>
            </a:r>
            <a:r>
              <a:rPr lang="hu-HU" altLang="en-US" sz="1600" b="1" dirty="0" smtClean="0">
                <a:latin typeface="Courier New" pitchFamily="49" charset="0"/>
              </a:rPr>
              <a:t>, w </a:t>
            </a:r>
            <a:r>
              <a:rPr lang="en-US" altLang="en-US" sz="1600" b="1" dirty="0" smtClean="0">
                <a:latin typeface="Courier New" pitchFamily="49" charset="0"/>
              </a:rPr>
              <a:t>+ </a:t>
            </a:r>
            <a:r>
              <a:rPr lang="en-US" altLang="en-US" sz="1600" b="1" dirty="0" err="1" smtClean="0">
                <a:latin typeface="Courier New" pitchFamily="49" charset="0"/>
              </a:rPr>
              <a:t>v.w</a:t>
            </a:r>
            <a:r>
              <a:rPr lang="en-GB" altLang="en-US" sz="1600" b="1" dirty="0" smtClean="0">
                <a:latin typeface="Courier New" pitchFamily="49" charset="0"/>
              </a:rPr>
              <a:t>)</a:t>
            </a:r>
            <a:r>
              <a:rPr lang="en-GB" altLang="en-US" sz="1600" b="1" noProof="1" smtClean="0">
                <a:latin typeface="Courier New" pitchFamily="49" charset="0"/>
              </a:rPr>
              <a:t>;</a:t>
            </a:r>
            <a:r>
              <a:rPr lang="en-GB" altLang="en-US" sz="1600" b="1" dirty="0" smtClean="0">
                <a:latin typeface="Courier New" pitchFamily="49" charset="0"/>
              </a:rPr>
              <a:t> </a:t>
            </a:r>
          </a:p>
          <a:p>
            <a:pPr algn="l"/>
            <a:r>
              <a:rPr lang="en-GB" altLang="en-US" sz="1600" b="1" dirty="0" smtClean="0">
                <a:latin typeface="Courier New" pitchFamily="49" charset="0"/>
              </a:rPr>
              <a:t>   </a:t>
            </a:r>
            <a:r>
              <a:rPr lang="en-GB" altLang="en-US" sz="1600" b="1" noProof="1">
                <a:latin typeface="Courier New" pitchFamily="49" charset="0"/>
              </a:rPr>
              <a:t>}</a:t>
            </a:r>
            <a:endParaRPr lang="en-GB" altLang="en-US" sz="1600" b="1" dirty="0">
              <a:latin typeface="Courier New" pitchFamily="49" charset="0"/>
            </a:endParaRPr>
          </a:p>
          <a:p>
            <a:pPr algn="l"/>
            <a:r>
              <a:rPr lang="en-GB" altLang="en-US" sz="1600" b="1" dirty="0">
                <a:latin typeface="Courier New" pitchFamily="49" charset="0"/>
              </a:rPr>
              <a:t>   </a:t>
            </a:r>
            <a:r>
              <a:rPr lang="hu-HU" altLang="en-US" sz="1600" b="1" dirty="0" err="1" smtClean="0">
                <a:latin typeface="Courier New" pitchFamily="49" charset="0"/>
              </a:rPr>
              <a:t>vec</a:t>
            </a:r>
            <a:r>
              <a:rPr lang="en-GB" altLang="en-US" sz="1600" b="1" dirty="0">
                <a:latin typeface="Courier New" pitchFamily="49" charset="0"/>
              </a:rPr>
              <a:t>4</a:t>
            </a:r>
            <a:r>
              <a:rPr lang="en-GB" altLang="en-US" sz="1600" b="1" noProof="1" smtClean="0">
                <a:latin typeface="Courier New" pitchFamily="49" charset="0"/>
              </a:rPr>
              <a:t> </a:t>
            </a:r>
            <a:r>
              <a:rPr lang="en-GB" altLang="en-US" sz="1600" b="1" noProof="1">
                <a:latin typeface="Courier New" pitchFamily="49" charset="0"/>
              </a:rPr>
              <a:t>operator</a:t>
            </a:r>
            <a:r>
              <a:rPr lang="en-GB" altLang="en-US" sz="1600" b="1" dirty="0">
                <a:latin typeface="Courier New" pitchFamily="49" charset="0"/>
              </a:rPr>
              <a:t>-</a:t>
            </a:r>
            <a:r>
              <a:rPr lang="en-GB" altLang="en-US" sz="1600" b="1" noProof="1" smtClean="0">
                <a:latin typeface="Courier New" pitchFamily="49" charset="0"/>
              </a:rPr>
              <a:t>(</a:t>
            </a:r>
            <a:r>
              <a:rPr lang="hu-HU" altLang="en-US" sz="1600" b="1" dirty="0" smtClean="0">
                <a:latin typeface="Courier New" pitchFamily="49" charset="0"/>
              </a:rPr>
              <a:t>vec4</a:t>
            </a:r>
            <a:r>
              <a:rPr lang="en-GB" altLang="en-US" sz="1600" b="1" noProof="1" smtClean="0">
                <a:latin typeface="Courier New" pitchFamily="49" charset="0"/>
              </a:rPr>
              <a:t> </a:t>
            </a:r>
            <a:r>
              <a:rPr lang="en-GB" altLang="en-US" sz="1600" b="1" noProof="1">
                <a:latin typeface="Courier New" pitchFamily="49" charset="0"/>
              </a:rPr>
              <a:t>v) </a:t>
            </a:r>
            <a:r>
              <a:rPr lang="en-GB" altLang="en-US" sz="1600" b="1" noProof="1" smtClean="0">
                <a:latin typeface="Courier New" pitchFamily="49" charset="0"/>
              </a:rPr>
              <a:t>{ </a:t>
            </a:r>
            <a:endParaRPr lang="en-US" altLang="en-US" sz="1600" b="1" dirty="0">
              <a:latin typeface="Courier New" pitchFamily="49" charset="0"/>
            </a:endParaRPr>
          </a:p>
          <a:p>
            <a:pPr algn="l"/>
            <a:r>
              <a:rPr lang="en-US" altLang="en-US" sz="1600" b="1" dirty="0">
                <a:latin typeface="Courier New" pitchFamily="49" charset="0"/>
              </a:rPr>
              <a:t> 	return </a:t>
            </a:r>
            <a:r>
              <a:rPr lang="hu-HU" altLang="en-US" sz="1600" b="1" dirty="0" err="1" smtClean="0">
                <a:latin typeface="Courier New" pitchFamily="49" charset="0"/>
              </a:rPr>
              <a:t>vec</a:t>
            </a:r>
            <a:r>
              <a:rPr lang="en-GB" altLang="en-US" sz="1600" b="1" dirty="0">
                <a:latin typeface="Courier New" pitchFamily="49" charset="0"/>
              </a:rPr>
              <a:t>4</a:t>
            </a:r>
            <a:r>
              <a:rPr lang="en-US" altLang="en-US" sz="1600" b="1" dirty="0" smtClean="0">
                <a:latin typeface="Courier New" pitchFamily="49" charset="0"/>
              </a:rPr>
              <a:t>(</a:t>
            </a:r>
            <a:r>
              <a:rPr lang="en-US" altLang="en-US" sz="1600" b="1" noProof="1" smtClean="0">
                <a:latin typeface="Courier New" pitchFamily="49" charset="0"/>
              </a:rPr>
              <a:t>x</a:t>
            </a:r>
            <a:r>
              <a:rPr lang="en-US" altLang="en-US" sz="1600" b="1" dirty="0" smtClean="0">
                <a:latin typeface="Courier New" pitchFamily="49" charset="0"/>
              </a:rPr>
              <a:t> </a:t>
            </a:r>
            <a:r>
              <a:rPr lang="en-GB" altLang="en-US" sz="1600" b="1" dirty="0">
                <a:latin typeface="Courier New" pitchFamily="49" charset="0"/>
              </a:rPr>
              <a:t>- </a:t>
            </a:r>
            <a:r>
              <a:rPr lang="en-GB" altLang="en-US" sz="1600" b="1" dirty="0" err="1">
                <a:latin typeface="Courier New" pitchFamily="49" charset="0"/>
              </a:rPr>
              <a:t>v.x</a:t>
            </a:r>
            <a:r>
              <a:rPr lang="en-US" altLang="en-US" sz="1600" b="1" dirty="0">
                <a:latin typeface="Courier New" pitchFamily="49" charset="0"/>
              </a:rPr>
              <a:t>,</a:t>
            </a:r>
            <a:r>
              <a:rPr lang="en-US" altLang="en-US" sz="1600" b="1" noProof="1">
                <a:latin typeface="Courier New" pitchFamily="49" charset="0"/>
              </a:rPr>
              <a:t> y</a:t>
            </a:r>
            <a:r>
              <a:rPr lang="en-US" altLang="en-US" sz="1600" b="1" dirty="0">
                <a:latin typeface="Courier New" pitchFamily="49" charset="0"/>
              </a:rPr>
              <a:t> - </a:t>
            </a:r>
            <a:r>
              <a:rPr lang="en-US" altLang="en-US" sz="1600" b="1" dirty="0" err="1">
                <a:latin typeface="Courier New" pitchFamily="49" charset="0"/>
              </a:rPr>
              <a:t>v.y</a:t>
            </a:r>
            <a:r>
              <a:rPr lang="en-GB" altLang="en-US" sz="1600" b="1" dirty="0">
                <a:latin typeface="Courier New" pitchFamily="49" charset="0"/>
              </a:rPr>
              <a:t>,</a:t>
            </a:r>
            <a:r>
              <a:rPr lang="en-GB" altLang="en-US" sz="1600" b="1" noProof="1">
                <a:latin typeface="Courier New" pitchFamily="49" charset="0"/>
              </a:rPr>
              <a:t> z </a:t>
            </a:r>
            <a:r>
              <a:rPr lang="en-GB" altLang="en-US" sz="1600" b="1" dirty="0">
                <a:latin typeface="Courier New" pitchFamily="49" charset="0"/>
              </a:rPr>
              <a:t>- </a:t>
            </a:r>
            <a:r>
              <a:rPr lang="en-GB" altLang="en-US" sz="1600" b="1" dirty="0" err="1" smtClean="0">
                <a:latin typeface="Courier New" pitchFamily="49" charset="0"/>
              </a:rPr>
              <a:t>v.z</a:t>
            </a:r>
            <a:r>
              <a:rPr lang="en-GB" altLang="en-US" sz="1600" b="1" dirty="0" smtClean="0">
                <a:latin typeface="Courier New" pitchFamily="49" charset="0"/>
              </a:rPr>
              <a:t>, w – </a:t>
            </a:r>
            <a:r>
              <a:rPr lang="en-GB" altLang="en-US" sz="1600" b="1" dirty="0" err="1" smtClean="0">
                <a:latin typeface="Courier New" pitchFamily="49" charset="0"/>
              </a:rPr>
              <a:t>v.w</a:t>
            </a:r>
            <a:r>
              <a:rPr lang="en-GB" altLang="en-US" sz="1600" b="1" dirty="0" smtClean="0">
                <a:latin typeface="Courier New" pitchFamily="49" charset="0"/>
              </a:rPr>
              <a:t>)</a:t>
            </a:r>
            <a:r>
              <a:rPr lang="en-GB" altLang="en-US" sz="1600" b="1" noProof="1" smtClean="0">
                <a:latin typeface="Courier New" pitchFamily="49" charset="0"/>
              </a:rPr>
              <a:t>;</a:t>
            </a:r>
            <a:r>
              <a:rPr lang="en-GB" altLang="en-US" sz="1600" b="1" dirty="0" smtClean="0">
                <a:latin typeface="Courier New" pitchFamily="49" charset="0"/>
              </a:rPr>
              <a:t> </a:t>
            </a:r>
            <a:endParaRPr lang="en-GB" altLang="en-US" sz="1600" b="1" dirty="0">
              <a:latin typeface="Courier New" pitchFamily="49" charset="0"/>
            </a:endParaRPr>
          </a:p>
          <a:p>
            <a:pPr algn="l"/>
            <a:r>
              <a:rPr lang="en-GB" altLang="en-US" sz="1600" b="1" dirty="0">
                <a:latin typeface="Courier New" pitchFamily="49" charset="0"/>
              </a:rPr>
              <a:t>   </a:t>
            </a:r>
            <a:r>
              <a:rPr lang="en-GB" altLang="en-US" sz="1600" b="1" noProof="1">
                <a:latin typeface="Courier New" pitchFamily="49" charset="0"/>
              </a:rPr>
              <a:t>}</a:t>
            </a:r>
            <a:endParaRPr lang="en-GB" altLang="en-US" sz="1600" b="1" dirty="0">
              <a:latin typeface="Courier New" pitchFamily="49" charset="0"/>
            </a:endParaRPr>
          </a:p>
          <a:p>
            <a:pPr algn="l"/>
            <a:r>
              <a:rPr lang="en-GB" altLang="en-US" sz="1600" b="1" dirty="0">
                <a:latin typeface="Courier New" pitchFamily="49" charset="0"/>
              </a:rPr>
              <a:t> </a:t>
            </a:r>
            <a:r>
              <a:rPr lang="en-GB" altLang="en-US" sz="1600" b="1" dirty="0" smtClean="0">
                <a:latin typeface="Courier New" pitchFamily="49" charset="0"/>
              </a:rPr>
              <a:t>  </a:t>
            </a:r>
            <a:r>
              <a:rPr lang="hu-HU" altLang="en-US" sz="1600" b="1" dirty="0" err="1" smtClean="0">
                <a:solidFill>
                  <a:srgbClr val="0070C0"/>
                </a:solidFill>
                <a:latin typeface="Courier New" pitchFamily="49" charset="0"/>
              </a:rPr>
              <a:t>vec</a:t>
            </a:r>
            <a:r>
              <a:rPr lang="en-GB" altLang="en-US" sz="1600" b="1" dirty="0">
                <a:solidFill>
                  <a:srgbClr val="0070C0"/>
                </a:solidFill>
                <a:latin typeface="Courier New" pitchFamily="49" charset="0"/>
              </a:rPr>
              <a:t>4</a:t>
            </a:r>
            <a:r>
              <a:rPr lang="en-GB" altLang="en-US" sz="1600" b="1" noProof="1" smtClean="0">
                <a:solidFill>
                  <a:srgbClr val="0070C0"/>
                </a:solidFill>
                <a:latin typeface="Courier New" pitchFamily="49" charset="0"/>
              </a:rPr>
              <a:t> operator</a:t>
            </a:r>
            <a:r>
              <a:rPr lang="en-GB" altLang="en-US" sz="1600" b="1" dirty="0" smtClean="0">
                <a:solidFill>
                  <a:srgbClr val="0070C0"/>
                </a:solidFill>
                <a:latin typeface="Courier New" pitchFamily="49" charset="0"/>
              </a:rPr>
              <a:t>*</a:t>
            </a:r>
            <a:r>
              <a:rPr lang="en-GB" altLang="en-US" sz="1600" b="1" noProof="1" smtClean="0">
                <a:solidFill>
                  <a:srgbClr val="0070C0"/>
                </a:solidFill>
                <a:latin typeface="Courier New" pitchFamily="49" charset="0"/>
              </a:rPr>
              <a:t>(</a:t>
            </a:r>
            <a:r>
              <a:rPr lang="hu-HU" altLang="en-US" sz="1600" b="1" dirty="0" smtClean="0">
                <a:solidFill>
                  <a:srgbClr val="0070C0"/>
                </a:solidFill>
                <a:latin typeface="Courier New" pitchFamily="49" charset="0"/>
              </a:rPr>
              <a:t>vec4</a:t>
            </a:r>
            <a:r>
              <a:rPr lang="en-GB" altLang="en-US" sz="1600" b="1" noProof="1" smtClean="0">
                <a:solidFill>
                  <a:srgbClr val="0070C0"/>
                </a:solidFill>
                <a:latin typeface="Courier New" pitchFamily="49" charset="0"/>
              </a:rPr>
              <a:t> </a:t>
            </a:r>
            <a:r>
              <a:rPr lang="en-GB" altLang="en-US" sz="1600" b="1" noProof="1">
                <a:solidFill>
                  <a:srgbClr val="0070C0"/>
                </a:solidFill>
                <a:latin typeface="Courier New" pitchFamily="49" charset="0"/>
              </a:rPr>
              <a:t>v</a:t>
            </a:r>
            <a:r>
              <a:rPr lang="en-GB" altLang="en-US" sz="1600" b="1" noProof="1" smtClean="0">
                <a:solidFill>
                  <a:srgbClr val="0070C0"/>
                </a:solidFill>
                <a:latin typeface="Courier New" pitchFamily="49" charset="0"/>
              </a:rPr>
              <a:t>) const { // only for colors</a:t>
            </a:r>
            <a:endParaRPr lang="en-US" altLang="en-US" sz="1600" b="1" dirty="0">
              <a:solidFill>
                <a:srgbClr val="0070C0"/>
              </a:solidFill>
              <a:latin typeface="Courier New" pitchFamily="49" charset="0"/>
            </a:endParaRPr>
          </a:p>
          <a:p>
            <a:pPr algn="l"/>
            <a:r>
              <a:rPr lang="en-US" altLang="en-US" sz="1600" b="1" dirty="0">
                <a:solidFill>
                  <a:srgbClr val="0070C0"/>
                </a:solidFill>
                <a:latin typeface="Courier New" pitchFamily="49" charset="0"/>
              </a:rPr>
              <a:t> 	return </a:t>
            </a:r>
            <a:r>
              <a:rPr lang="hu-HU" altLang="en-US" sz="1600" b="1" dirty="0" err="1" smtClean="0">
                <a:solidFill>
                  <a:srgbClr val="0070C0"/>
                </a:solidFill>
                <a:latin typeface="Courier New" pitchFamily="49" charset="0"/>
              </a:rPr>
              <a:t>vec</a:t>
            </a:r>
            <a:r>
              <a:rPr lang="en-GB" altLang="en-US" sz="1600" b="1" dirty="0">
                <a:solidFill>
                  <a:srgbClr val="0070C0"/>
                </a:solidFill>
                <a:latin typeface="Courier New" pitchFamily="49" charset="0"/>
              </a:rPr>
              <a:t>4</a:t>
            </a:r>
            <a:r>
              <a:rPr lang="en-US" altLang="en-US" sz="1600" b="1" dirty="0" smtClean="0">
                <a:solidFill>
                  <a:srgbClr val="0070C0"/>
                </a:solidFill>
                <a:latin typeface="Courier New" pitchFamily="49" charset="0"/>
              </a:rPr>
              <a:t>(</a:t>
            </a:r>
            <a:r>
              <a:rPr lang="en-US" altLang="en-US" sz="1600" b="1" noProof="1" smtClean="0">
                <a:solidFill>
                  <a:srgbClr val="0070C0"/>
                </a:solidFill>
                <a:latin typeface="Courier New" pitchFamily="49" charset="0"/>
              </a:rPr>
              <a:t>x</a:t>
            </a:r>
            <a:r>
              <a:rPr lang="en-US" altLang="en-US" sz="1600" b="1" dirty="0" smtClean="0">
                <a:solidFill>
                  <a:srgbClr val="0070C0"/>
                </a:solidFill>
                <a:latin typeface="Courier New" pitchFamily="49" charset="0"/>
              </a:rPr>
              <a:t> </a:t>
            </a:r>
            <a:r>
              <a:rPr lang="en-GB" altLang="en-US" sz="1600" b="1" dirty="0" smtClean="0">
                <a:solidFill>
                  <a:srgbClr val="0070C0"/>
                </a:solidFill>
                <a:latin typeface="Courier New" pitchFamily="49" charset="0"/>
              </a:rPr>
              <a:t>* </a:t>
            </a:r>
            <a:r>
              <a:rPr lang="en-GB" altLang="en-US" sz="1600" b="1" dirty="0" err="1">
                <a:solidFill>
                  <a:srgbClr val="0070C0"/>
                </a:solidFill>
                <a:latin typeface="Courier New" pitchFamily="49" charset="0"/>
              </a:rPr>
              <a:t>v.x</a:t>
            </a:r>
            <a:r>
              <a:rPr lang="en-US" altLang="en-US" sz="1600" b="1" dirty="0">
                <a:solidFill>
                  <a:srgbClr val="0070C0"/>
                </a:solidFill>
                <a:latin typeface="Courier New" pitchFamily="49" charset="0"/>
              </a:rPr>
              <a:t>,</a:t>
            </a:r>
            <a:r>
              <a:rPr lang="en-US" altLang="en-US" sz="1600" b="1" noProof="1">
                <a:solidFill>
                  <a:srgbClr val="0070C0"/>
                </a:solidFill>
                <a:latin typeface="Courier New" pitchFamily="49" charset="0"/>
              </a:rPr>
              <a:t> y</a:t>
            </a:r>
            <a:r>
              <a:rPr lang="en-US" altLang="en-US" sz="1600" b="1" dirty="0">
                <a:solidFill>
                  <a:srgbClr val="0070C0"/>
                </a:solidFill>
                <a:latin typeface="Courier New" pitchFamily="49" charset="0"/>
              </a:rPr>
              <a:t> </a:t>
            </a:r>
            <a:r>
              <a:rPr lang="en-US" altLang="en-US" sz="1600" b="1" dirty="0" smtClean="0">
                <a:solidFill>
                  <a:srgbClr val="0070C0"/>
                </a:solidFill>
                <a:latin typeface="Courier New" pitchFamily="49" charset="0"/>
              </a:rPr>
              <a:t>* </a:t>
            </a:r>
            <a:r>
              <a:rPr lang="en-US" altLang="en-US" sz="1600" b="1" dirty="0" err="1">
                <a:solidFill>
                  <a:srgbClr val="0070C0"/>
                </a:solidFill>
                <a:latin typeface="Courier New" pitchFamily="49" charset="0"/>
              </a:rPr>
              <a:t>v.y</a:t>
            </a:r>
            <a:r>
              <a:rPr lang="en-GB" altLang="en-US" sz="1600" b="1" dirty="0">
                <a:solidFill>
                  <a:srgbClr val="0070C0"/>
                </a:solidFill>
                <a:latin typeface="Courier New" pitchFamily="49" charset="0"/>
              </a:rPr>
              <a:t>,</a:t>
            </a:r>
            <a:r>
              <a:rPr lang="en-GB" altLang="en-US" sz="1600" b="1" noProof="1">
                <a:solidFill>
                  <a:srgbClr val="0070C0"/>
                </a:solidFill>
                <a:latin typeface="Courier New" pitchFamily="49" charset="0"/>
              </a:rPr>
              <a:t> z </a:t>
            </a:r>
            <a:r>
              <a:rPr lang="en-GB" altLang="en-US" sz="1600" b="1" dirty="0" smtClean="0">
                <a:solidFill>
                  <a:srgbClr val="0070C0"/>
                </a:solidFill>
                <a:latin typeface="Courier New" pitchFamily="49" charset="0"/>
              </a:rPr>
              <a:t>* </a:t>
            </a:r>
            <a:r>
              <a:rPr lang="en-GB" altLang="en-US" sz="1600" b="1" dirty="0" err="1" smtClean="0">
                <a:solidFill>
                  <a:srgbClr val="0070C0"/>
                </a:solidFill>
                <a:latin typeface="Courier New" pitchFamily="49" charset="0"/>
              </a:rPr>
              <a:t>v.z</a:t>
            </a:r>
            <a:r>
              <a:rPr lang="en-GB" altLang="en-US" sz="1600" b="1" dirty="0" smtClean="0">
                <a:solidFill>
                  <a:srgbClr val="0070C0"/>
                </a:solidFill>
                <a:latin typeface="Courier New" pitchFamily="49" charset="0"/>
              </a:rPr>
              <a:t>, w * </a:t>
            </a:r>
            <a:r>
              <a:rPr lang="en-GB" altLang="en-US" sz="1600" b="1" dirty="0" err="1" smtClean="0">
                <a:solidFill>
                  <a:srgbClr val="0070C0"/>
                </a:solidFill>
                <a:latin typeface="Courier New" pitchFamily="49" charset="0"/>
              </a:rPr>
              <a:t>v.w</a:t>
            </a:r>
            <a:r>
              <a:rPr lang="en-GB" altLang="en-US" sz="1600" b="1" dirty="0" smtClean="0">
                <a:solidFill>
                  <a:srgbClr val="0070C0"/>
                </a:solidFill>
                <a:latin typeface="Courier New" pitchFamily="49" charset="0"/>
              </a:rPr>
              <a:t>)</a:t>
            </a:r>
            <a:r>
              <a:rPr lang="en-GB" altLang="en-US" sz="1600" b="1" noProof="1" smtClean="0">
                <a:solidFill>
                  <a:srgbClr val="0070C0"/>
                </a:solidFill>
                <a:latin typeface="Courier New" pitchFamily="49" charset="0"/>
              </a:rPr>
              <a:t>;</a:t>
            </a:r>
            <a:r>
              <a:rPr lang="en-GB" altLang="en-US" sz="1600" b="1" dirty="0" smtClean="0">
                <a:solidFill>
                  <a:srgbClr val="0070C0"/>
                </a:solidFill>
                <a:latin typeface="Courier New" pitchFamily="49" charset="0"/>
              </a:rPr>
              <a:t> </a:t>
            </a:r>
            <a:endParaRPr lang="en-GB" altLang="en-US" sz="1600" b="1" dirty="0">
              <a:solidFill>
                <a:srgbClr val="0070C0"/>
              </a:solidFill>
              <a:latin typeface="Courier New" pitchFamily="49" charset="0"/>
            </a:endParaRPr>
          </a:p>
          <a:p>
            <a:pPr algn="l"/>
            <a:r>
              <a:rPr lang="en-GB" altLang="en-US" sz="1600" b="1" dirty="0">
                <a:solidFill>
                  <a:srgbClr val="0070C0"/>
                </a:solidFill>
                <a:latin typeface="Courier New" pitchFamily="49" charset="0"/>
              </a:rPr>
              <a:t>   </a:t>
            </a:r>
            <a:r>
              <a:rPr lang="en-GB" altLang="en-US" sz="1600" b="1" noProof="1">
                <a:solidFill>
                  <a:srgbClr val="0070C0"/>
                </a:solidFill>
                <a:latin typeface="Courier New" pitchFamily="49" charset="0"/>
              </a:rPr>
              <a:t>}</a:t>
            </a:r>
            <a:r>
              <a:rPr lang="en-US" altLang="en-US" sz="1600" b="1" dirty="0" smtClean="0">
                <a:latin typeface="Courier New" pitchFamily="49" charset="0"/>
              </a:rPr>
              <a:t>   </a:t>
            </a:r>
          </a:p>
          <a:p>
            <a:pPr algn="l"/>
            <a:r>
              <a:rPr lang="en-US" altLang="en-US" sz="1600" b="1" dirty="0" smtClean="0">
                <a:latin typeface="Courier New" pitchFamily="49" charset="0"/>
              </a:rPr>
              <a:t>};</a:t>
            </a:r>
            <a:endParaRPr lang="hu-HU" altLang="en-US" sz="1600" b="1" dirty="0">
              <a:latin typeface="Courier New" pitchFamily="49" charset="0"/>
            </a:endParaRPr>
          </a:p>
        </p:txBody>
      </p:sp>
    </p:spTree>
    <p:extLst>
      <p:ext uri="{BB962C8B-B14F-4D97-AF65-F5344CB8AC3E}">
        <p14:creationId xmlns:p14="http://schemas.microsoft.com/office/powerpoint/2010/main" val="299281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932" y="195486"/>
            <a:ext cx="8229600" cy="857250"/>
          </a:xfrm>
        </p:spPr>
        <p:txBody>
          <a:bodyPr>
            <a:normAutofit/>
          </a:bodyPr>
          <a:lstStyle/>
          <a:p>
            <a:r>
              <a:rPr lang="hu-HU" dirty="0">
                <a:solidFill>
                  <a:srgbClr val="FF0000"/>
                </a:solidFill>
              </a:rPr>
              <a:t>v</a:t>
            </a:r>
            <a:r>
              <a:rPr lang="en-US" dirty="0" smtClean="0">
                <a:solidFill>
                  <a:srgbClr val="FF0000"/>
                </a:solidFill>
              </a:rPr>
              <a:t>ec4 </a:t>
            </a:r>
            <a:r>
              <a:rPr lang="hu-HU" dirty="0" smtClean="0">
                <a:solidFill>
                  <a:srgbClr val="FF0000"/>
                </a:solidFill>
              </a:rPr>
              <a:t>műveletek</a:t>
            </a:r>
            <a:endParaRPr lang="en-US" dirty="0">
              <a:solidFill>
                <a:srgbClr val="FF0000"/>
              </a:solidFill>
            </a:endParaRPr>
          </a:p>
        </p:txBody>
      </p:sp>
      <p:sp>
        <p:nvSpPr>
          <p:cNvPr id="3" name="Rectangle 4"/>
          <p:cNvSpPr>
            <a:spLocks noChangeArrowheads="1"/>
          </p:cNvSpPr>
          <p:nvPr/>
        </p:nvSpPr>
        <p:spPr bwMode="auto">
          <a:xfrm>
            <a:off x="100488" y="1239602"/>
            <a:ext cx="8964488" cy="3531736"/>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p>
            <a:pPr algn="l"/>
            <a:r>
              <a:rPr lang="en-US" altLang="en-US" sz="1600" b="1" noProof="1">
                <a:latin typeface="Courier New" pitchFamily="49" charset="0"/>
              </a:rPr>
              <a:t>float dot(</a:t>
            </a:r>
            <a:r>
              <a:rPr lang="hu-HU" altLang="en-US" sz="1600" b="1" dirty="0" err="1">
                <a:latin typeface="Courier New" pitchFamily="49" charset="0"/>
              </a:rPr>
              <a:t>vec</a:t>
            </a:r>
            <a:r>
              <a:rPr lang="en-GB" altLang="en-US" sz="1600" b="1" dirty="0">
                <a:latin typeface="Courier New" pitchFamily="49" charset="0"/>
              </a:rPr>
              <a:t>4</a:t>
            </a:r>
            <a:r>
              <a:rPr lang="en-GB" altLang="en-US" sz="1600" b="1" noProof="1">
                <a:latin typeface="Courier New" pitchFamily="49" charset="0"/>
              </a:rPr>
              <a:t> a, </a:t>
            </a:r>
            <a:r>
              <a:rPr lang="hu-HU" altLang="en-US" sz="1600" b="1" dirty="0" err="1">
                <a:latin typeface="Courier New" pitchFamily="49" charset="0"/>
              </a:rPr>
              <a:t>vec</a:t>
            </a:r>
            <a:r>
              <a:rPr lang="en-GB" altLang="en-US" sz="1600" b="1" dirty="0">
                <a:latin typeface="Courier New" pitchFamily="49" charset="0"/>
              </a:rPr>
              <a:t>4</a:t>
            </a:r>
            <a:r>
              <a:rPr lang="en-GB" altLang="en-US" sz="1600" b="1" noProof="1">
                <a:latin typeface="Courier New" pitchFamily="49" charset="0"/>
              </a:rPr>
              <a:t> b) { // for </a:t>
            </a:r>
            <a:r>
              <a:rPr lang="hu-HU" altLang="en-US" sz="1600" b="1" noProof="1">
                <a:latin typeface="Courier New" pitchFamily="49" charset="0"/>
              </a:rPr>
              <a:t>Euc.</a:t>
            </a:r>
            <a:r>
              <a:rPr lang="en-GB" altLang="en-US" sz="1600" b="1" noProof="1">
                <a:latin typeface="Courier New" pitchFamily="49" charset="0"/>
              </a:rPr>
              <a:t>vectors or for point&amp;plane</a:t>
            </a:r>
            <a:endParaRPr lang="en-US" altLang="en-US" sz="1600" b="1" dirty="0">
              <a:latin typeface="Courier New" pitchFamily="49" charset="0"/>
            </a:endParaRPr>
          </a:p>
          <a:p>
            <a:pPr algn="l"/>
            <a:r>
              <a:rPr lang="en-US" altLang="en-US" sz="1600" b="1" noProof="1">
                <a:latin typeface="Courier New" pitchFamily="49" charset="0"/>
              </a:rPr>
              <a:t>  </a:t>
            </a:r>
            <a:r>
              <a:rPr lang="hu-HU" altLang="en-US" sz="1600" b="1" noProof="1">
                <a:latin typeface="Courier New" pitchFamily="49" charset="0"/>
              </a:rPr>
              <a:t> </a:t>
            </a:r>
            <a:r>
              <a:rPr lang="en-US" altLang="en-US" sz="1600" b="1" noProof="1">
                <a:latin typeface="Courier New" pitchFamily="49" charset="0"/>
              </a:rPr>
              <a:t>return a.x * b.x + a.y * b.y + a.z * b.z + a.w * b.w; </a:t>
            </a:r>
            <a:endParaRPr lang="en-US" altLang="en-US" sz="1600" b="1" dirty="0">
              <a:latin typeface="Courier New" pitchFamily="49" charset="0"/>
            </a:endParaRPr>
          </a:p>
          <a:p>
            <a:pPr algn="l"/>
            <a:r>
              <a:rPr lang="en-US" altLang="en-US" sz="1600" b="1" noProof="1">
                <a:latin typeface="Courier New" pitchFamily="49" charset="0"/>
              </a:rPr>
              <a:t>}</a:t>
            </a:r>
            <a:endParaRPr lang="en-US" altLang="en-US" sz="1600" b="1" dirty="0">
              <a:latin typeface="Courier New" pitchFamily="49" charset="0"/>
            </a:endParaRPr>
          </a:p>
          <a:p>
            <a:pPr algn="l"/>
            <a:endParaRPr lang="en-US" altLang="en-US" sz="1050" b="1" dirty="0" smtClean="0">
              <a:latin typeface="Courier New" pitchFamily="49" charset="0"/>
            </a:endParaRPr>
          </a:p>
          <a:p>
            <a:pPr algn="l"/>
            <a:r>
              <a:rPr lang="en-US" altLang="en-US" sz="1600" b="1" dirty="0" smtClean="0">
                <a:latin typeface="Courier New" pitchFamily="49" charset="0"/>
              </a:rPr>
              <a:t>float </a:t>
            </a:r>
            <a:r>
              <a:rPr lang="en-US" altLang="en-US" sz="1600" b="1" dirty="0">
                <a:latin typeface="Courier New" pitchFamily="49" charset="0"/>
              </a:rPr>
              <a:t>length(</a:t>
            </a:r>
            <a:r>
              <a:rPr lang="hu-HU" altLang="en-US" sz="1600" b="1" dirty="0" err="1">
                <a:latin typeface="Courier New" pitchFamily="49" charset="0"/>
              </a:rPr>
              <a:t>vec</a:t>
            </a:r>
            <a:r>
              <a:rPr lang="en-GB" altLang="en-US" sz="1600" b="1" dirty="0">
                <a:latin typeface="Courier New" pitchFamily="49" charset="0"/>
              </a:rPr>
              <a:t>4</a:t>
            </a:r>
            <a:r>
              <a:rPr lang="en-GB" altLang="en-US" sz="1600" b="1" noProof="1">
                <a:latin typeface="Courier New" pitchFamily="49" charset="0"/>
              </a:rPr>
              <a:t> v</a:t>
            </a:r>
            <a:r>
              <a:rPr lang="en-US" altLang="en-US" sz="1600" b="1" dirty="0">
                <a:latin typeface="Courier New" pitchFamily="49" charset="0"/>
              </a:rPr>
              <a:t>) { </a:t>
            </a:r>
            <a:r>
              <a:rPr lang="en-US" altLang="en-US" sz="1600" b="1" dirty="0" smtClean="0">
                <a:latin typeface="Courier New" pitchFamily="49" charset="0"/>
              </a:rPr>
              <a:t>return </a:t>
            </a:r>
            <a:r>
              <a:rPr lang="en-US" altLang="en-US" sz="1600" b="1" dirty="0" err="1">
                <a:latin typeface="Courier New" pitchFamily="49" charset="0"/>
              </a:rPr>
              <a:t>sqrt</a:t>
            </a:r>
            <a:r>
              <a:rPr lang="hu-HU" altLang="en-US" sz="1600" b="1" dirty="0">
                <a:latin typeface="Courier New" pitchFamily="49" charset="0"/>
              </a:rPr>
              <a:t>f</a:t>
            </a:r>
            <a:r>
              <a:rPr lang="en-US" altLang="en-US" sz="1600" b="1" dirty="0">
                <a:latin typeface="Courier New" pitchFamily="49" charset="0"/>
              </a:rPr>
              <a:t>(dot(v, v)); </a:t>
            </a:r>
            <a:r>
              <a:rPr lang="en-US" altLang="en-US" sz="1600" b="1" dirty="0" smtClean="0">
                <a:latin typeface="Courier New" pitchFamily="49" charset="0"/>
              </a:rPr>
              <a:t>}</a:t>
            </a:r>
            <a:endParaRPr lang="en-US" altLang="en-US" sz="1600" b="1" dirty="0">
              <a:latin typeface="Courier New" pitchFamily="49" charset="0"/>
            </a:endParaRPr>
          </a:p>
          <a:p>
            <a:pPr algn="l"/>
            <a:endParaRPr lang="en-US" altLang="en-US" sz="1050" b="1" dirty="0">
              <a:latin typeface="Courier New" pitchFamily="49" charset="0"/>
            </a:endParaRPr>
          </a:p>
          <a:p>
            <a:pPr algn="l"/>
            <a:r>
              <a:rPr lang="en-US" altLang="en-US" sz="1600" b="1" dirty="0">
                <a:latin typeface="Courier New" pitchFamily="49" charset="0"/>
              </a:rPr>
              <a:t>vec4 normalize(</a:t>
            </a:r>
            <a:r>
              <a:rPr lang="hu-HU" altLang="en-US" sz="1600" b="1" dirty="0" err="1">
                <a:latin typeface="Courier New" pitchFamily="49" charset="0"/>
              </a:rPr>
              <a:t>vec</a:t>
            </a:r>
            <a:r>
              <a:rPr lang="en-GB" altLang="en-US" sz="1600" b="1" dirty="0">
                <a:latin typeface="Courier New" pitchFamily="49" charset="0"/>
              </a:rPr>
              <a:t>4</a:t>
            </a:r>
            <a:r>
              <a:rPr lang="en-GB" altLang="en-US" sz="1600" b="1" noProof="1">
                <a:latin typeface="Courier New" pitchFamily="49" charset="0"/>
              </a:rPr>
              <a:t> v</a:t>
            </a:r>
            <a:r>
              <a:rPr lang="en-US" altLang="en-US" sz="1600" b="1" dirty="0">
                <a:latin typeface="Courier New" pitchFamily="49" charset="0"/>
              </a:rPr>
              <a:t>) { return v * </a:t>
            </a:r>
            <a:r>
              <a:rPr lang="hu-HU" altLang="en-US" sz="1600" b="1" dirty="0">
                <a:latin typeface="Courier New" pitchFamily="49" charset="0"/>
              </a:rPr>
              <a:t>(</a:t>
            </a:r>
            <a:r>
              <a:rPr lang="en-US" altLang="en-US" sz="1600" b="1" dirty="0">
                <a:latin typeface="Courier New" pitchFamily="49" charset="0"/>
              </a:rPr>
              <a:t>1/length(v)); }</a:t>
            </a:r>
            <a:endParaRPr lang="hu-HU" altLang="en-US" sz="1600" b="1" dirty="0">
              <a:latin typeface="Courier New" pitchFamily="49" charset="0"/>
            </a:endParaRPr>
          </a:p>
          <a:p>
            <a:pPr algn="l"/>
            <a:endParaRPr lang="en-US" altLang="en-US" sz="1600" b="1" dirty="0" smtClean="0">
              <a:latin typeface="Courier New" pitchFamily="49" charset="0"/>
            </a:endParaRPr>
          </a:p>
          <a:p>
            <a:pPr algn="l"/>
            <a:r>
              <a:rPr lang="en-US" altLang="en-US" sz="1600" b="1" dirty="0" smtClean="0">
                <a:latin typeface="Courier New" pitchFamily="49" charset="0"/>
              </a:rPr>
              <a:t>float </a:t>
            </a:r>
            <a:r>
              <a:rPr lang="en-US" altLang="en-US" sz="1600" b="1" dirty="0">
                <a:latin typeface="Courier New" pitchFamily="49" charset="0"/>
              </a:rPr>
              <a:t>angle(</a:t>
            </a:r>
            <a:r>
              <a:rPr lang="hu-HU" altLang="en-US" sz="1600" b="1" dirty="0" err="1">
                <a:latin typeface="Courier New" pitchFamily="49" charset="0"/>
              </a:rPr>
              <a:t>vec</a:t>
            </a:r>
            <a:r>
              <a:rPr lang="en-GB" altLang="en-US" sz="1600" b="1" dirty="0">
                <a:latin typeface="Courier New" pitchFamily="49" charset="0"/>
              </a:rPr>
              <a:t>4</a:t>
            </a:r>
            <a:r>
              <a:rPr lang="en-GB" altLang="en-US" sz="1600" b="1" noProof="1">
                <a:latin typeface="Courier New" pitchFamily="49" charset="0"/>
              </a:rPr>
              <a:t> a, vec4 b</a:t>
            </a:r>
            <a:r>
              <a:rPr lang="en-US" altLang="en-US" sz="1600" b="1" dirty="0">
                <a:latin typeface="Courier New" pitchFamily="49" charset="0"/>
              </a:rPr>
              <a:t>) { </a:t>
            </a:r>
            <a:endParaRPr lang="hu-HU" altLang="en-US" sz="1600" b="1" dirty="0">
              <a:latin typeface="Courier New" pitchFamily="49" charset="0"/>
            </a:endParaRPr>
          </a:p>
          <a:p>
            <a:pPr algn="l"/>
            <a:r>
              <a:rPr lang="hu-HU" altLang="en-US" sz="1600" b="1" dirty="0">
                <a:latin typeface="Courier New" pitchFamily="49" charset="0"/>
              </a:rPr>
              <a:t>   </a:t>
            </a:r>
            <a:r>
              <a:rPr lang="en-US" altLang="en-US" sz="1600" b="1" dirty="0">
                <a:latin typeface="Courier New" pitchFamily="49" charset="0"/>
              </a:rPr>
              <a:t>return </a:t>
            </a:r>
            <a:r>
              <a:rPr lang="en-US" altLang="en-US" sz="1600" b="1" dirty="0" err="1" smtClean="0">
                <a:latin typeface="Courier New" pitchFamily="49" charset="0"/>
              </a:rPr>
              <a:t>acos</a:t>
            </a:r>
            <a:r>
              <a:rPr lang="en-US" altLang="en-US" sz="1600" b="1" dirty="0" smtClean="0">
                <a:latin typeface="Courier New" pitchFamily="49" charset="0"/>
              </a:rPr>
              <a:t>(dot(a</a:t>
            </a:r>
            <a:r>
              <a:rPr lang="en-US" altLang="en-US" sz="1600" b="1" dirty="0">
                <a:latin typeface="Courier New" pitchFamily="49" charset="0"/>
              </a:rPr>
              <a:t>, b) / length(a) / length(b</a:t>
            </a:r>
            <a:r>
              <a:rPr lang="en-US" altLang="en-US" sz="1600" b="1" dirty="0" smtClean="0">
                <a:latin typeface="Courier New" pitchFamily="49" charset="0"/>
              </a:rPr>
              <a:t>)); </a:t>
            </a:r>
            <a:endParaRPr lang="hu-HU" altLang="en-US" sz="1600" b="1" dirty="0">
              <a:latin typeface="Courier New" pitchFamily="49" charset="0"/>
            </a:endParaRPr>
          </a:p>
          <a:p>
            <a:pPr algn="l"/>
            <a:r>
              <a:rPr lang="en-US" altLang="en-US" sz="1600" b="1" dirty="0">
                <a:latin typeface="Courier New" pitchFamily="49" charset="0"/>
              </a:rPr>
              <a:t>}</a:t>
            </a:r>
          </a:p>
          <a:p>
            <a:pPr algn="l"/>
            <a:endParaRPr lang="hu-HU" altLang="en-US" sz="1050" b="1" noProof="1">
              <a:latin typeface="Courier New" pitchFamily="49" charset="0"/>
            </a:endParaRPr>
          </a:p>
          <a:p>
            <a:pPr algn="l"/>
            <a:r>
              <a:rPr lang="en-US" altLang="en-US" sz="1600" b="1" noProof="1">
                <a:latin typeface="Courier New" pitchFamily="49" charset="0"/>
              </a:rPr>
              <a:t>v</a:t>
            </a:r>
            <a:r>
              <a:rPr lang="hu-HU" altLang="en-US" sz="1600" b="1" noProof="1">
                <a:latin typeface="Courier New" pitchFamily="49" charset="0"/>
              </a:rPr>
              <a:t>ec</a:t>
            </a:r>
            <a:r>
              <a:rPr lang="en-US" altLang="en-US" sz="1600" b="1" noProof="1">
                <a:latin typeface="Courier New" pitchFamily="49" charset="0"/>
              </a:rPr>
              <a:t>4</a:t>
            </a:r>
            <a:r>
              <a:rPr lang="hu-HU" altLang="en-US" sz="1600" b="1" noProof="1">
                <a:latin typeface="Courier New" pitchFamily="49" charset="0"/>
              </a:rPr>
              <a:t> lerp(vec</a:t>
            </a:r>
            <a:r>
              <a:rPr lang="en-US" altLang="en-US" sz="1600" b="1" noProof="1">
                <a:latin typeface="Courier New" pitchFamily="49" charset="0"/>
              </a:rPr>
              <a:t>4 p, vec4 q, float t) {</a:t>
            </a:r>
            <a:endParaRPr lang="hu-HU" altLang="en-US" sz="1600" b="1" noProof="1">
              <a:latin typeface="Courier New" pitchFamily="49" charset="0"/>
            </a:endParaRPr>
          </a:p>
          <a:p>
            <a:pPr algn="l"/>
            <a:r>
              <a:rPr lang="hu-HU" altLang="en-US" sz="1600" b="1" noProof="1">
                <a:latin typeface="Courier New" pitchFamily="49" charset="0"/>
              </a:rPr>
              <a:t>   re</a:t>
            </a:r>
            <a:r>
              <a:rPr lang="en-US" altLang="en-US" sz="1600" b="1" noProof="1">
                <a:latin typeface="Courier New" pitchFamily="49" charset="0"/>
              </a:rPr>
              <a:t>turn p * (1</a:t>
            </a:r>
            <a:r>
              <a:rPr lang="hu-HU" altLang="en-US" sz="1600" b="1" noProof="1">
                <a:latin typeface="Courier New" pitchFamily="49" charset="0"/>
              </a:rPr>
              <a:t> </a:t>
            </a:r>
            <a:r>
              <a:rPr lang="en-US" altLang="en-US" sz="1600" b="1" noProof="1">
                <a:latin typeface="Courier New" pitchFamily="49" charset="0"/>
              </a:rPr>
              <a:t>-</a:t>
            </a:r>
            <a:r>
              <a:rPr lang="hu-HU" altLang="en-US" sz="1600" b="1" noProof="1">
                <a:latin typeface="Courier New" pitchFamily="49" charset="0"/>
              </a:rPr>
              <a:t> </a:t>
            </a:r>
            <a:r>
              <a:rPr lang="en-US" altLang="en-US" sz="1600" b="1" noProof="1">
                <a:latin typeface="Courier New" pitchFamily="49" charset="0"/>
              </a:rPr>
              <a:t>t) + q * t; </a:t>
            </a:r>
          </a:p>
          <a:p>
            <a:pPr algn="l"/>
            <a:r>
              <a:rPr lang="en-US" altLang="en-US" sz="1600" b="1" noProof="1">
                <a:latin typeface="Courier New" pitchFamily="49" charset="0"/>
              </a:rPr>
              <a:t>}</a:t>
            </a:r>
            <a:endParaRPr lang="hu-HU" altLang="en-US" sz="1600" b="1" noProof="1">
              <a:latin typeface="Courier New" pitchFamily="49" charset="0"/>
            </a:endParaRPr>
          </a:p>
        </p:txBody>
      </p:sp>
    </p:spTree>
    <p:extLst>
      <p:ext uri="{BB962C8B-B14F-4D97-AF65-F5344CB8AC3E}">
        <p14:creationId xmlns:p14="http://schemas.microsoft.com/office/powerpoint/2010/main" val="213537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143508" y="0"/>
            <a:ext cx="9000492" cy="857250"/>
          </a:xfrm>
        </p:spPr>
        <p:txBody>
          <a:bodyPr>
            <a:normAutofit/>
          </a:bodyPr>
          <a:lstStyle/>
          <a:p>
            <a:pPr>
              <a:defRPr/>
            </a:pPr>
            <a:r>
              <a:rPr lang="en-US" dirty="0" smtClean="0">
                <a:solidFill>
                  <a:srgbClr val="FF0000"/>
                </a:solidFill>
              </a:rPr>
              <a:t>3D v</a:t>
            </a:r>
            <a:r>
              <a:rPr lang="en-GB" dirty="0" smtClean="0">
                <a:solidFill>
                  <a:srgbClr val="FF0000"/>
                </a:solidFill>
              </a:rPr>
              <a:t>e</a:t>
            </a:r>
            <a:r>
              <a:rPr lang="hu-HU" dirty="0" smtClean="0">
                <a:solidFill>
                  <a:srgbClr val="FF0000"/>
                </a:solidFill>
              </a:rPr>
              <a:t>k</a:t>
            </a:r>
            <a:r>
              <a:rPr lang="en-GB" dirty="0" smtClean="0">
                <a:solidFill>
                  <a:srgbClr val="FF0000"/>
                </a:solidFill>
              </a:rPr>
              <a:t>tor</a:t>
            </a:r>
            <a:r>
              <a:rPr lang="en-GB" dirty="0" smtClean="0"/>
              <a:t>/</a:t>
            </a:r>
            <a:r>
              <a:rPr lang="en-GB" dirty="0" smtClean="0">
                <a:solidFill>
                  <a:srgbClr val="00B050"/>
                </a:solidFill>
              </a:rPr>
              <a:t>Pont</a:t>
            </a:r>
            <a:r>
              <a:rPr lang="en-GB" dirty="0" smtClean="0"/>
              <a:t>/</a:t>
            </a:r>
            <a:r>
              <a:rPr lang="hu-HU" dirty="0" smtClean="0">
                <a:solidFill>
                  <a:srgbClr val="0000FF"/>
                </a:solidFill>
              </a:rPr>
              <a:t>RGB</a:t>
            </a:r>
          </a:p>
        </p:txBody>
      </p:sp>
      <p:sp>
        <p:nvSpPr>
          <p:cNvPr id="12291" name="Rectangle 4"/>
          <p:cNvSpPr>
            <a:spLocks noChangeArrowheads="1"/>
          </p:cNvSpPr>
          <p:nvPr/>
        </p:nvSpPr>
        <p:spPr bwMode="auto">
          <a:xfrm>
            <a:off x="71500" y="783775"/>
            <a:ext cx="9000492" cy="4516621"/>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1600" b="1" u="sng" dirty="0" err="1">
                <a:latin typeface="Courier New" pitchFamily="49" charset="0"/>
              </a:rPr>
              <a:t>struct</a:t>
            </a:r>
            <a:r>
              <a:rPr lang="hu-HU" altLang="en-US" sz="1600" b="1" u="sng" noProof="1">
                <a:latin typeface="Courier New" pitchFamily="49" charset="0"/>
              </a:rPr>
              <a:t> </a:t>
            </a:r>
            <a:r>
              <a:rPr lang="hu-HU" altLang="en-US" sz="1600" b="1" u="sng" noProof="1" smtClean="0">
                <a:latin typeface="Courier New" pitchFamily="49" charset="0"/>
              </a:rPr>
              <a:t>vec3</a:t>
            </a:r>
            <a:r>
              <a:rPr lang="hu-HU" altLang="en-US" sz="1600" b="1" noProof="1" smtClean="0">
                <a:latin typeface="Courier New" pitchFamily="49" charset="0"/>
              </a:rPr>
              <a:t> </a:t>
            </a:r>
            <a:r>
              <a:rPr lang="hu-HU" altLang="en-US" sz="1600" b="1" noProof="1">
                <a:latin typeface="Courier New" pitchFamily="49" charset="0"/>
              </a:rPr>
              <a:t>{</a:t>
            </a:r>
            <a:endParaRPr lang="hu-HU" altLang="en-US" sz="1600" noProof="1">
              <a:latin typeface="Courier New" pitchFamily="49" charset="0"/>
            </a:endParaRPr>
          </a:p>
          <a:p>
            <a:pPr algn="l"/>
            <a:r>
              <a:rPr lang="en-US" altLang="en-US" sz="1600" b="1" noProof="1">
                <a:latin typeface="Courier New" pitchFamily="49" charset="0"/>
              </a:rPr>
              <a:t> </a:t>
            </a:r>
            <a:r>
              <a:rPr lang="en-US" altLang="en-US" sz="1600" b="1" noProof="1" smtClean="0">
                <a:latin typeface="Courier New" pitchFamily="49" charset="0"/>
              </a:rPr>
              <a:t>  </a:t>
            </a:r>
            <a:r>
              <a:rPr lang="hu-HU" altLang="en-US" sz="1600" b="1" noProof="1" smtClean="0">
                <a:latin typeface="Courier New" pitchFamily="49" charset="0"/>
              </a:rPr>
              <a:t>float </a:t>
            </a:r>
            <a:r>
              <a:rPr lang="hu-HU" altLang="en-US" sz="1600" b="1" noProof="1">
                <a:latin typeface="Courier New" pitchFamily="49" charset="0"/>
              </a:rPr>
              <a:t>x, y, z</a:t>
            </a:r>
            <a:r>
              <a:rPr lang="hu-HU" altLang="en-US" sz="1600" b="1" noProof="1" smtClean="0">
                <a:latin typeface="Courier New" pitchFamily="49" charset="0"/>
              </a:rPr>
              <a:t>;</a:t>
            </a:r>
          </a:p>
          <a:p>
            <a:pPr algn="l"/>
            <a:endParaRPr lang="en-GB" altLang="en-US" sz="700" b="1" dirty="0" smtClean="0">
              <a:latin typeface="Courier New" pitchFamily="49" charset="0"/>
            </a:endParaRPr>
          </a:p>
          <a:p>
            <a:pPr algn="l"/>
            <a:r>
              <a:rPr lang="en-GB" altLang="en-US" sz="1600" b="1" dirty="0" smtClean="0">
                <a:latin typeface="Courier New" pitchFamily="49" charset="0"/>
              </a:rPr>
              <a:t>   </a:t>
            </a:r>
            <a:r>
              <a:rPr lang="hu-HU" altLang="en-US" sz="1600" b="1" dirty="0" err="1" smtClean="0">
                <a:latin typeface="Courier New" pitchFamily="49" charset="0"/>
              </a:rPr>
              <a:t>vec</a:t>
            </a:r>
            <a:r>
              <a:rPr lang="en-GB" altLang="en-US" sz="1600" b="1" dirty="0" smtClean="0">
                <a:latin typeface="Courier New" pitchFamily="49" charset="0"/>
              </a:rPr>
              <a:t>3(float </a:t>
            </a:r>
            <a:r>
              <a:rPr lang="en-GB" altLang="en-US" sz="1600" b="1" dirty="0">
                <a:latin typeface="Courier New" pitchFamily="49" charset="0"/>
              </a:rPr>
              <a:t>x0, float y0, float </a:t>
            </a:r>
            <a:r>
              <a:rPr lang="en-GB" altLang="en-US" sz="1600" b="1" dirty="0" smtClean="0">
                <a:latin typeface="Courier New" pitchFamily="49" charset="0"/>
              </a:rPr>
              <a:t>z0) </a:t>
            </a:r>
            <a:r>
              <a:rPr lang="en-GB" altLang="en-US" sz="1600" b="1" dirty="0">
                <a:latin typeface="Courier New" pitchFamily="49" charset="0"/>
              </a:rPr>
              <a:t>{ </a:t>
            </a:r>
            <a:r>
              <a:rPr lang="en-GB" altLang="en-US" sz="1600" b="1" dirty="0" smtClean="0">
                <a:latin typeface="Courier New" pitchFamily="49" charset="0"/>
              </a:rPr>
              <a:t>x = x0</a:t>
            </a:r>
            <a:r>
              <a:rPr lang="en-US" altLang="en-US" sz="1600" b="1" dirty="0">
                <a:latin typeface="Courier New" pitchFamily="49" charset="0"/>
              </a:rPr>
              <a:t>; </a:t>
            </a:r>
            <a:r>
              <a:rPr lang="en-US" altLang="en-US" sz="1600" b="1" dirty="0" smtClean="0">
                <a:latin typeface="Courier New" pitchFamily="49" charset="0"/>
              </a:rPr>
              <a:t>y = y0</a:t>
            </a:r>
            <a:r>
              <a:rPr lang="en-US" altLang="en-US" sz="1600" b="1" dirty="0">
                <a:latin typeface="Courier New" pitchFamily="49" charset="0"/>
              </a:rPr>
              <a:t>; </a:t>
            </a:r>
            <a:r>
              <a:rPr lang="en-US" altLang="en-US" sz="1600" b="1" dirty="0" smtClean="0">
                <a:latin typeface="Courier New" pitchFamily="49" charset="0"/>
              </a:rPr>
              <a:t>z = z0</a:t>
            </a:r>
            <a:r>
              <a:rPr lang="en-US" altLang="en-US" sz="1600" b="1" dirty="0">
                <a:latin typeface="Courier New" pitchFamily="49" charset="0"/>
              </a:rPr>
              <a:t>;</a:t>
            </a:r>
            <a:r>
              <a:rPr lang="hu-HU" altLang="en-US" sz="1600" b="1" dirty="0">
                <a:latin typeface="Courier New" pitchFamily="49" charset="0"/>
              </a:rPr>
              <a:t> </a:t>
            </a:r>
            <a:r>
              <a:rPr lang="en-US" altLang="en-US" sz="1600" b="1" dirty="0" smtClean="0">
                <a:latin typeface="Courier New" pitchFamily="49" charset="0"/>
              </a:rPr>
              <a:t>}</a:t>
            </a:r>
            <a:endParaRPr lang="en-US" altLang="en-US" sz="1600" b="1" noProof="1">
              <a:latin typeface="Courier New" pitchFamily="49" charset="0"/>
            </a:endParaRPr>
          </a:p>
          <a:p>
            <a:pPr algn="l"/>
            <a:endParaRPr lang="hu-HU" altLang="hu-HU" sz="700" dirty="0"/>
          </a:p>
          <a:p>
            <a:pPr algn="l"/>
            <a:r>
              <a:rPr lang="hu-HU" altLang="en-US" sz="1600" b="1" dirty="0">
                <a:latin typeface="Courier New" pitchFamily="49" charset="0"/>
              </a:rPr>
              <a:t>   </a:t>
            </a:r>
            <a:r>
              <a:rPr lang="hu-HU" altLang="en-US" sz="1600" b="1" dirty="0" err="1" smtClean="0">
                <a:latin typeface="Courier New" pitchFamily="49" charset="0"/>
              </a:rPr>
              <a:t>vec</a:t>
            </a:r>
            <a:r>
              <a:rPr lang="en-GB" altLang="en-US" sz="1600" b="1" dirty="0" smtClean="0">
                <a:latin typeface="Courier New" pitchFamily="49" charset="0"/>
              </a:rPr>
              <a:t>3</a:t>
            </a:r>
            <a:r>
              <a:rPr lang="en-GB" altLang="en-US" sz="1600" b="1" noProof="1" smtClean="0">
                <a:latin typeface="Courier New" pitchFamily="49" charset="0"/>
              </a:rPr>
              <a:t> </a:t>
            </a:r>
            <a:r>
              <a:rPr lang="en-GB" altLang="en-US" sz="1600" b="1" noProof="1">
                <a:solidFill>
                  <a:srgbClr val="FF0000"/>
                </a:solidFill>
                <a:latin typeface="Courier New" pitchFamily="49" charset="0"/>
              </a:rPr>
              <a:t>operator*(</a:t>
            </a:r>
            <a:r>
              <a:rPr lang="en-GB" altLang="en-US" sz="1600" b="1" dirty="0">
                <a:solidFill>
                  <a:srgbClr val="FF0000"/>
                </a:solidFill>
                <a:latin typeface="Courier New" pitchFamily="49" charset="0"/>
              </a:rPr>
              <a:t>float</a:t>
            </a:r>
            <a:r>
              <a:rPr lang="en-GB" altLang="en-US" sz="1600" b="1" noProof="1">
                <a:solidFill>
                  <a:srgbClr val="FF0000"/>
                </a:solidFill>
                <a:latin typeface="Courier New" pitchFamily="49" charset="0"/>
              </a:rPr>
              <a:t> </a:t>
            </a:r>
            <a:r>
              <a:rPr lang="en-GB" altLang="en-US" sz="1600" b="1" dirty="0">
                <a:solidFill>
                  <a:srgbClr val="FF0000"/>
                </a:solidFill>
                <a:latin typeface="Courier New" pitchFamily="49" charset="0"/>
              </a:rPr>
              <a:t>a</a:t>
            </a:r>
            <a:r>
              <a:rPr lang="en-GB" altLang="en-US" sz="1600" b="1" noProof="1" smtClean="0">
                <a:solidFill>
                  <a:srgbClr val="FF0000"/>
                </a:solidFill>
                <a:latin typeface="Courier New" pitchFamily="49" charset="0"/>
              </a:rPr>
              <a:t>) </a:t>
            </a:r>
            <a:r>
              <a:rPr lang="en-GB" altLang="en-US" sz="1600" b="1" noProof="1">
                <a:latin typeface="Courier New" pitchFamily="49" charset="0"/>
              </a:rPr>
              <a:t>{</a:t>
            </a:r>
            <a:r>
              <a:rPr lang="en-US" altLang="en-US" sz="1600" b="1" dirty="0">
                <a:latin typeface="Courier New" pitchFamily="49" charset="0"/>
              </a:rPr>
              <a:t> </a:t>
            </a:r>
            <a:r>
              <a:rPr lang="en-US" altLang="en-US" sz="1600" b="1" dirty="0" smtClean="0">
                <a:latin typeface="Courier New" pitchFamily="49" charset="0"/>
              </a:rPr>
              <a:t>return </a:t>
            </a:r>
            <a:r>
              <a:rPr lang="hu-HU" altLang="en-US" sz="1600" b="1" dirty="0" err="1" smtClean="0">
                <a:latin typeface="Courier New" pitchFamily="49" charset="0"/>
              </a:rPr>
              <a:t>vec</a:t>
            </a:r>
            <a:r>
              <a:rPr lang="en-GB" altLang="en-US" sz="1600" b="1" dirty="0" smtClean="0">
                <a:latin typeface="Courier New" pitchFamily="49" charset="0"/>
              </a:rPr>
              <a:t>3</a:t>
            </a:r>
            <a:r>
              <a:rPr lang="en-US" altLang="en-US" sz="1600" b="1" dirty="0">
                <a:latin typeface="Courier New" pitchFamily="49" charset="0"/>
              </a:rPr>
              <a:t>(</a:t>
            </a:r>
            <a:r>
              <a:rPr lang="en-US" altLang="en-US" sz="1600" b="1" noProof="1">
                <a:latin typeface="Courier New" pitchFamily="49" charset="0"/>
              </a:rPr>
              <a:t>x</a:t>
            </a:r>
            <a:r>
              <a:rPr lang="en-GB" altLang="en-US" sz="1600" b="1" dirty="0">
                <a:latin typeface="Courier New" pitchFamily="49" charset="0"/>
              </a:rPr>
              <a:t> * a</a:t>
            </a:r>
            <a:r>
              <a:rPr lang="en-US" altLang="en-US" sz="1600" b="1" dirty="0">
                <a:latin typeface="Courier New" pitchFamily="49" charset="0"/>
              </a:rPr>
              <a:t>,</a:t>
            </a:r>
            <a:r>
              <a:rPr lang="en-US" altLang="en-US" sz="1600" b="1" noProof="1">
                <a:latin typeface="Courier New" pitchFamily="49" charset="0"/>
              </a:rPr>
              <a:t> y </a:t>
            </a:r>
            <a:r>
              <a:rPr lang="en-GB" altLang="en-US" sz="1600" b="1" dirty="0">
                <a:latin typeface="Courier New" pitchFamily="49" charset="0"/>
              </a:rPr>
              <a:t>* a,</a:t>
            </a:r>
            <a:r>
              <a:rPr lang="en-GB" altLang="en-US" sz="1600" b="1" noProof="1">
                <a:latin typeface="Courier New" pitchFamily="49" charset="0"/>
              </a:rPr>
              <a:t> z </a:t>
            </a:r>
            <a:r>
              <a:rPr lang="en-GB" altLang="en-US" sz="1600" b="1" dirty="0">
                <a:latin typeface="Courier New" pitchFamily="49" charset="0"/>
              </a:rPr>
              <a:t>* a)</a:t>
            </a:r>
            <a:r>
              <a:rPr lang="en-GB" altLang="en-US" sz="1600" b="1" noProof="1">
                <a:latin typeface="Courier New" pitchFamily="49" charset="0"/>
              </a:rPr>
              <a:t>;</a:t>
            </a:r>
            <a:r>
              <a:rPr lang="en-US" altLang="en-US" sz="1600" b="1" dirty="0">
                <a:latin typeface="Courier New" pitchFamily="49" charset="0"/>
              </a:rPr>
              <a:t> </a:t>
            </a:r>
            <a:r>
              <a:rPr lang="en-US" altLang="en-US" sz="1600" b="1" noProof="1" smtClean="0">
                <a:latin typeface="Courier New" pitchFamily="49" charset="0"/>
              </a:rPr>
              <a:t>}</a:t>
            </a:r>
            <a:endParaRPr lang="hu-HU" altLang="hu-HU" sz="800" dirty="0"/>
          </a:p>
          <a:p>
            <a:pPr algn="l"/>
            <a:r>
              <a:rPr lang="hu-HU" altLang="en-US" sz="1600" b="1" dirty="0" smtClean="0">
                <a:latin typeface="Courier New" pitchFamily="49" charset="0"/>
              </a:rPr>
              <a:t>   </a:t>
            </a:r>
            <a:r>
              <a:rPr lang="hu-HU" altLang="en-US" sz="1600" b="1" dirty="0" err="1" smtClean="0">
                <a:latin typeface="Courier New" pitchFamily="49" charset="0"/>
              </a:rPr>
              <a:t>vec</a:t>
            </a:r>
            <a:r>
              <a:rPr lang="en-GB" altLang="en-US" sz="1600" b="1" dirty="0" smtClean="0">
                <a:latin typeface="Courier New" pitchFamily="49" charset="0"/>
              </a:rPr>
              <a:t>3 </a:t>
            </a:r>
            <a:r>
              <a:rPr lang="en-GB" altLang="en-US" sz="1600" b="1" noProof="1">
                <a:latin typeface="Courier New" pitchFamily="49" charset="0"/>
              </a:rPr>
              <a:t>operator</a:t>
            </a:r>
            <a:r>
              <a:rPr lang="en-GB" altLang="en-US" sz="1600" b="1" noProof="1" smtClean="0">
                <a:latin typeface="Courier New" pitchFamily="49" charset="0"/>
              </a:rPr>
              <a:t>+(</a:t>
            </a:r>
            <a:r>
              <a:rPr lang="hu-HU" altLang="en-US" sz="1600" b="1" dirty="0" err="1" smtClean="0">
                <a:latin typeface="Courier New" pitchFamily="49" charset="0"/>
              </a:rPr>
              <a:t>vec</a:t>
            </a:r>
            <a:r>
              <a:rPr lang="en-GB" altLang="en-US" sz="1600" b="1" dirty="0" smtClean="0">
                <a:latin typeface="Courier New" pitchFamily="49" charset="0"/>
              </a:rPr>
              <a:t>3</a:t>
            </a:r>
            <a:r>
              <a:rPr lang="en-GB" altLang="en-US" sz="1600" b="1" noProof="1" smtClean="0">
                <a:latin typeface="Courier New" pitchFamily="49" charset="0"/>
              </a:rPr>
              <a:t> </a:t>
            </a:r>
            <a:r>
              <a:rPr lang="en-GB" altLang="en-US" sz="1600" b="1" noProof="1">
                <a:latin typeface="Courier New" pitchFamily="49" charset="0"/>
              </a:rPr>
              <a:t>v) </a:t>
            </a:r>
            <a:r>
              <a:rPr lang="en-GB" altLang="en-US" sz="1600" b="1" noProof="1" smtClean="0">
                <a:latin typeface="Courier New" pitchFamily="49" charset="0"/>
              </a:rPr>
              <a:t>{ </a:t>
            </a:r>
            <a:r>
              <a:rPr lang="en-US" altLang="en-US" sz="1600" b="1" dirty="0" smtClean="0">
                <a:latin typeface="Courier New" pitchFamily="49" charset="0"/>
              </a:rPr>
              <a:t>return </a:t>
            </a:r>
            <a:r>
              <a:rPr lang="hu-HU" altLang="en-US" sz="1600" b="1" dirty="0" err="1" smtClean="0">
                <a:latin typeface="Courier New" pitchFamily="49" charset="0"/>
              </a:rPr>
              <a:t>vec</a:t>
            </a:r>
            <a:r>
              <a:rPr lang="en-GB" altLang="en-US" sz="1600" b="1" dirty="0" smtClean="0">
                <a:latin typeface="Courier New" pitchFamily="49" charset="0"/>
              </a:rPr>
              <a:t>3</a:t>
            </a:r>
            <a:r>
              <a:rPr lang="en-US" altLang="en-US" sz="1600" b="1" dirty="0">
                <a:latin typeface="Courier New" pitchFamily="49" charset="0"/>
              </a:rPr>
              <a:t>(</a:t>
            </a:r>
            <a:r>
              <a:rPr lang="en-US" altLang="en-US" sz="1600" b="1" noProof="1">
                <a:latin typeface="Courier New" pitchFamily="49" charset="0"/>
              </a:rPr>
              <a:t>x</a:t>
            </a:r>
            <a:r>
              <a:rPr lang="en-US" altLang="en-US" sz="1600" b="1" dirty="0">
                <a:latin typeface="Courier New" pitchFamily="49" charset="0"/>
              </a:rPr>
              <a:t> </a:t>
            </a:r>
            <a:r>
              <a:rPr lang="en-GB" altLang="en-US" sz="1600" b="1" dirty="0">
                <a:latin typeface="Courier New" pitchFamily="49" charset="0"/>
              </a:rPr>
              <a:t>+ </a:t>
            </a:r>
            <a:r>
              <a:rPr lang="en-GB" altLang="en-US" sz="1600" b="1" dirty="0" err="1">
                <a:latin typeface="Courier New" pitchFamily="49" charset="0"/>
              </a:rPr>
              <a:t>v.x</a:t>
            </a:r>
            <a:r>
              <a:rPr lang="en-US" altLang="en-US" sz="1600" b="1" dirty="0">
                <a:latin typeface="Courier New" pitchFamily="49" charset="0"/>
              </a:rPr>
              <a:t>,</a:t>
            </a:r>
            <a:r>
              <a:rPr lang="en-US" altLang="en-US" sz="1600" b="1" noProof="1">
                <a:latin typeface="Courier New" pitchFamily="49" charset="0"/>
              </a:rPr>
              <a:t> y</a:t>
            </a:r>
            <a:r>
              <a:rPr lang="en-US" altLang="en-US" sz="1600" b="1" dirty="0">
                <a:latin typeface="Courier New" pitchFamily="49" charset="0"/>
              </a:rPr>
              <a:t> + </a:t>
            </a:r>
            <a:r>
              <a:rPr lang="en-US" altLang="en-US" sz="1600" b="1" dirty="0" err="1">
                <a:latin typeface="Courier New" pitchFamily="49" charset="0"/>
              </a:rPr>
              <a:t>v.y</a:t>
            </a:r>
            <a:r>
              <a:rPr lang="en-GB" altLang="en-US" sz="1600" b="1" dirty="0">
                <a:latin typeface="Courier New" pitchFamily="49" charset="0"/>
              </a:rPr>
              <a:t>,</a:t>
            </a:r>
            <a:r>
              <a:rPr lang="en-GB" altLang="en-US" sz="1600" b="1" noProof="1">
                <a:latin typeface="Courier New" pitchFamily="49" charset="0"/>
              </a:rPr>
              <a:t> z </a:t>
            </a:r>
            <a:r>
              <a:rPr lang="en-GB" altLang="en-US" sz="1600" b="1" dirty="0">
                <a:latin typeface="Courier New" pitchFamily="49" charset="0"/>
              </a:rPr>
              <a:t>+ </a:t>
            </a:r>
            <a:r>
              <a:rPr lang="en-GB" altLang="en-US" sz="1600" b="1" dirty="0" err="1">
                <a:latin typeface="Courier New" pitchFamily="49" charset="0"/>
              </a:rPr>
              <a:t>v.z</a:t>
            </a:r>
            <a:r>
              <a:rPr lang="en-GB" altLang="en-US" sz="1600" b="1" dirty="0">
                <a:latin typeface="Courier New" pitchFamily="49" charset="0"/>
              </a:rPr>
              <a:t>)</a:t>
            </a:r>
            <a:r>
              <a:rPr lang="en-GB" altLang="en-US" sz="1600" b="1" noProof="1">
                <a:latin typeface="Courier New" pitchFamily="49" charset="0"/>
              </a:rPr>
              <a:t>;</a:t>
            </a:r>
            <a:r>
              <a:rPr lang="en-GB" altLang="en-US" sz="1600" b="1" dirty="0">
                <a:latin typeface="Courier New" pitchFamily="49" charset="0"/>
              </a:rPr>
              <a:t> </a:t>
            </a:r>
            <a:r>
              <a:rPr lang="en-GB" altLang="en-US" sz="1600" b="1" noProof="1" smtClean="0">
                <a:latin typeface="Courier New" pitchFamily="49" charset="0"/>
              </a:rPr>
              <a:t>}</a:t>
            </a:r>
            <a:endParaRPr lang="en-GB" altLang="en-US" sz="1600" b="1" dirty="0">
              <a:latin typeface="Courier New" pitchFamily="49" charset="0"/>
            </a:endParaRPr>
          </a:p>
          <a:p>
            <a:pPr algn="l"/>
            <a:r>
              <a:rPr lang="en-GB" altLang="en-US" sz="1600" b="1" dirty="0" smtClean="0">
                <a:latin typeface="Courier New" pitchFamily="49" charset="0"/>
              </a:rPr>
              <a:t>   </a:t>
            </a:r>
            <a:r>
              <a:rPr lang="hu-HU" altLang="en-US" sz="1600" b="1" dirty="0" err="1" smtClean="0">
                <a:latin typeface="Courier New" pitchFamily="49" charset="0"/>
              </a:rPr>
              <a:t>vec</a:t>
            </a:r>
            <a:r>
              <a:rPr lang="en-GB" altLang="en-US" sz="1600" b="1" dirty="0" smtClean="0">
                <a:latin typeface="Courier New" pitchFamily="49" charset="0"/>
              </a:rPr>
              <a:t>3</a:t>
            </a:r>
            <a:r>
              <a:rPr lang="en-GB" altLang="en-US" sz="1600" b="1" noProof="1" smtClean="0">
                <a:latin typeface="Courier New" pitchFamily="49" charset="0"/>
              </a:rPr>
              <a:t> </a:t>
            </a:r>
            <a:r>
              <a:rPr lang="en-GB" altLang="en-US" sz="1600" b="1" noProof="1">
                <a:latin typeface="Courier New" pitchFamily="49" charset="0"/>
              </a:rPr>
              <a:t>operator</a:t>
            </a:r>
            <a:r>
              <a:rPr lang="en-GB" altLang="en-US" sz="1600" b="1" dirty="0">
                <a:latin typeface="Courier New" pitchFamily="49" charset="0"/>
              </a:rPr>
              <a:t>-</a:t>
            </a:r>
            <a:r>
              <a:rPr lang="en-GB" altLang="en-US" sz="1600" b="1" noProof="1" smtClean="0">
                <a:latin typeface="Courier New" pitchFamily="49" charset="0"/>
              </a:rPr>
              <a:t>(</a:t>
            </a:r>
            <a:r>
              <a:rPr lang="hu-HU" altLang="en-US" sz="1600" b="1" dirty="0" err="1" smtClean="0">
                <a:latin typeface="Courier New" pitchFamily="49" charset="0"/>
              </a:rPr>
              <a:t>vec</a:t>
            </a:r>
            <a:r>
              <a:rPr lang="en-GB" altLang="en-US" sz="1600" b="1" dirty="0" smtClean="0">
                <a:latin typeface="Courier New" pitchFamily="49" charset="0"/>
              </a:rPr>
              <a:t>3</a:t>
            </a:r>
            <a:r>
              <a:rPr lang="en-GB" altLang="en-US" sz="1600" b="1" noProof="1" smtClean="0">
                <a:latin typeface="Courier New" pitchFamily="49" charset="0"/>
              </a:rPr>
              <a:t> </a:t>
            </a:r>
            <a:r>
              <a:rPr lang="en-GB" altLang="en-US" sz="1600" b="1" noProof="1">
                <a:latin typeface="Courier New" pitchFamily="49" charset="0"/>
              </a:rPr>
              <a:t>v</a:t>
            </a:r>
            <a:r>
              <a:rPr lang="en-GB" altLang="en-US" sz="1600" b="1" noProof="1" smtClean="0">
                <a:latin typeface="Courier New" pitchFamily="49" charset="0"/>
              </a:rPr>
              <a:t>) { </a:t>
            </a:r>
            <a:r>
              <a:rPr lang="en-US" altLang="en-US" sz="1600" b="1" dirty="0" smtClean="0">
                <a:latin typeface="Courier New" pitchFamily="49" charset="0"/>
              </a:rPr>
              <a:t>return </a:t>
            </a:r>
            <a:r>
              <a:rPr lang="hu-HU" altLang="en-US" sz="1600" b="1" dirty="0" err="1" smtClean="0">
                <a:latin typeface="Courier New" pitchFamily="49" charset="0"/>
              </a:rPr>
              <a:t>vec</a:t>
            </a:r>
            <a:r>
              <a:rPr lang="en-GB" altLang="en-US" sz="1600" b="1" dirty="0" smtClean="0">
                <a:latin typeface="Courier New" pitchFamily="49" charset="0"/>
              </a:rPr>
              <a:t>3</a:t>
            </a:r>
            <a:r>
              <a:rPr lang="en-US" altLang="en-US" sz="1600" b="1" dirty="0">
                <a:latin typeface="Courier New" pitchFamily="49" charset="0"/>
              </a:rPr>
              <a:t>(</a:t>
            </a:r>
            <a:r>
              <a:rPr lang="en-US" altLang="en-US" sz="1600" b="1" noProof="1">
                <a:latin typeface="Courier New" pitchFamily="49" charset="0"/>
              </a:rPr>
              <a:t>x</a:t>
            </a:r>
            <a:r>
              <a:rPr lang="en-US" altLang="en-US" sz="1600" b="1" dirty="0">
                <a:latin typeface="Courier New" pitchFamily="49" charset="0"/>
              </a:rPr>
              <a:t> </a:t>
            </a:r>
            <a:r>
              <a:rPr lang="en-GB" altLang="en-US" sz="1600" b="1" dirty="0">
                <a:latin typeface="Courier New" pitchFamily="49" charset="0"/>
              </a:rPr>
              <a:t>- </a:t>
            </a:r>
            <a:r>
              <a:rPr lang="en-GB" altLang="en-US" sz="1600" b="1" dirty="0" err="1">
                <a:latin typeface="Courier New" pitchFamily="49" charset="0"/>
              </a:rPr>
              <a:t>v.x</a:t>
            </a:r>
            <a:r>
              <a:rPr lang="en-US" altLang="en-US" sz="1600" b="1" dirty="0">
                <a:latin typeface="Courier New" pitchFamily="49" charset="0"/>
              </a:rPr>
              <a:t>,</a:t>
            </a:r>
            <a:r>
              <a:rPr lang="en-US" altLang="en-US" sz="1600" b="1" noProof="1">
                <a:latin typeface="Courier New" pitchFamily="49" charset="0"/>
              </a:rPr>
              <a:t> y</a:t>
            </a:r>
            <a:r>
              <a:rPr lang="en-US" altLang="en-US" sz="1600" b="1" dirty="0">
                <a:latin typeface="Courier New" pitchFamily="49" charset="0"/>
              </a:rPr>
              <a:t> - </a:t>
            </a:r>
            <a:r>
              <a:rPr lang="en-US" altLang="en-US" sz="1600" b="1" dirty="0" err="1">
                <a:latin typeface="Courier New" pitchFamily="49" charset="0"/>
              </a:rPr>
              <a:t>v.y</a:t>
            </a:r>
            <a:r>
              <a:rPr lang="en-GB" altLang="en-US" sz="1600" b="1" dirty="0">
                <a:latin typeface="Courier New" pitchFamily="49" charset="0"/>
              </a:rPr>
              <a:t>,</a:t>
            </a:r>
            <a:r>
              <a:rPr lang="en-GB" altLang="en-US" sz="1600" b="1" noProof="1">
                <a:latin typeface="Courier New" pitchFamily="49" charset="0"/>
              </a:rPr>
              <a:t> z </a:t>
            </a:r>
            <a:r>
              <a:rPr lang="en-GB" altLang="en-US" sz="1600" b="1" dirty="0">
                <a:latin typeface="Courier New" pitchFamily="49" charset="0"/>
              </a:rPr>
              <a:t>- </a:t>
            </a:r>
            <a:r>
              <a:rPr lang="en-GB" altLang="en-US" sz="1600" b="1" dirty="0" err="1">
                <a:latin typeface="Courier New" pitchFamily="49" charset="0"/>
              </a:rPr>
              <a:t>v.z</a:t>
            </a:r>
            <a:r>
              <a:rPr lang="en-GB" altLang="en-US" sz="1600" b="1" dirty="0">
                <a:latin typeface="Courier New" pitchFamily="49" charset="0"/>
              </a:rPr>
              <a:t>)</a:t>
            </a:r>
            <a:r>
              <a:rPr lang="en-GB" altLang="en-US" sz="1600" b="1" noProof="1">
                <a:latin typeface="Courier New" pitchFamily="49" charset="0"/>
              </a:rPr>
              <a:t>;</a:t>
            </a:r>
            <a:r>
              <a:rPr lang="en-GB" altLang="en-US" sz="1600" b="1" dirty="0">
                <a:latin typeface="Courier New" pitchFamily="49" charset="0"/>
              </a:rPr>
              <a:t> </a:t>
            </a:r>
            <a:r>
              <a:rPr lang="en-GB" altLang="en-US" sz="1600" b="1" noProof="1" smtClean="0">
                <a:latin typeface="Courier New" pitchFamily="49" charset="0"/>
              </a:rPr>
              <a:t>}</a:t>
            </a:r>
            <a:endParaRPr lang="hu-HU" altLang="hu-HU" sz="700" dirty="0"/>
          </a:p>
          <a:p>
            <a:pPr algn="l"/>
            <a:r>
              <a:rPr lang="en-GB" altLang="en-US" sz="1600" b="1" dirty="0" smtClean="0">
                <a:latin typeface="Courier New" pitchFamily="49" charset="0"/>
              </a:rPr>
              <a:t>   </a:t>
            </a:r>
            <a:r>
              <a:rPr lang="hu-HU" altLang="en-US" sz="1600" b="1" dirty="0" err="1" smtClean="0">
                <a:latin typeface="Courier New" pitchFamily="49" charset="0"/>
              </a:rPr>
              <a:t>vec</a:t>
            </a:r>
            <a:r>
              <a:rPr lang="en-GB" altLang="en-US" sz="1600" b="1" dirty="0">
                <a:latin typeface="Courier New" pitchFamily="49" charset="0"/>
              </a:rPr>
              <a:t>3</a:t>
            </a:r>
            <a:r>
              <a:rPr lang="en-GB" altLang="en-US" sz="1600" b="1" noProof="1">
                <a:latin typeface="Courier New" pitchFamily="49" charset="0"/>
              </a:rPr>
              <a:t> </a:t>
            </a:r>
            <a:r>
              <a:rPr lang="en-GB" altLang="en-US" sz="1600" b="1" noProof="1" smtClean="0">
                <a:solidFill>
                  <a:srgbClr val="0000FF"/>
                </a:solidFill>
                <a:latin typeface="Courier New" pitchFamily="49" charset="0"/>
              </a:rPr>
              <a:t>operator</a:t>
            </a:r>
            <a:r>
              <a:rPr lang="en-GB" altLang="en-US" sz="1600" b="1" dirty="0" smtClean="0">
                <a:solidFill>
                  <a:srgbClr val="0000FF"/>
                </a:solidFill>
                <a:latin typeface="Courier New" pitchFamily="49" charset="0"/>
              </a:rPr>
              <a:t>*</a:t>
            </a:r>
            <a:r>
              <a:rPr lang="en-GB" altLang="en-US" sz="1600" b="1" noProof="1" smtClean="0">
                <a:solidFill>
                  <a:srgbClr val="0000FF"/>
                </a:solidFill>
                <a:latin typeface="Courier New" pitchFamily="49" charset="0"/>
              </a:rPr>
              <a:t>(</a:t>
            </a:r>
            <a:r>
              <a:rPr lang="hu-HU" altLang="en-US" sz="1600" b="1" dirty="0" err="1" smtClean="0">
                <a:solidFill>
                  <a:srgbClr val="0000FF"/>
                </a:solidFill>
                <a:latin typeface="Courier New" pitchFamily="49" charset="0"/>
              </a:rPr>
              <a:t>vec</a:t>
            </a:r>
            <a:r>
              <a:rPr lang="en-GB" altLang="en-US" sz="1600" b="1" dirty="0" smtClean="0">
                <a:solidFill>
                  <a:srgbClr val="0000FF"/>
                </a:solidFill>
                <a:latin typeface="Courier New" pitchFamily="49" charset="0"/>
              </a:rPr>
              <a:t>3</a:t>
            </a:r>
            <a:r>
              <a:rPr lang="en-GB" altLang="en-US" sz="1600" b="1" noProof="1" smtClean="0">
                <a:solidFill>
                  <a:srgbClr val="0000FF"/>
                </a:solidFill>
                <a:latin typeface="Courier New" pitchFamily="49" charset="0"/>
              </a:rPr>
              <a:t> </a:t>
            </a:r>
            <a:r>
              <a:rPr lang="en-GB" altLang="en-US" sz="1600" b="1" noProof="1">
                <a:solidFill>
                  <a:srgbClr val="0000FF"/>
                </a:solidFill>
                <a:latin typeface="Courier New" pitchFamily="49" charset="0"/>
              </a:rPr>
              <a:t>v) </a:t>
            </a:r>
            <a:r>
              <a:rPr lang="en-GB" altLang="en-US" sz="1600" b="1" noProof="1" smtClean="0">
                <a:latin typeface="Courier New" pitchFamily="49" charset="0"/>
              </a:rPr>
              <a:t>{</a:t>
            </a:r>
            <a:r>
              <a:rPr lang="en-US" altLang="en-US" sz="1600" b="1" noProof="1">
                <a:latin typeface="Courier New" pitchFamily="49" charset="0"/>
              </a:rPr>
              <a:t> </a:t>
            </a:r>
            <a:r>
              <a:rPr lang="en-US" altLang="en-US" sz="1600" b="1" dirty="0" smtClean="0">
                <a:latin typeface="Courier New" pitchFamily="49" charset="0"/>
              </a:rPr>
              <a:t>return </a:t>
            </a:r>
            <a:r>
              <a:rPr lang="hu-HU" altLang="en-US" sz="1600" b="1" dirty="0" err="1">
                <a:latin typeface="Courier New" pitchFamily="49" charset="0"/>
              </a:rPr>
              <a:t>vec</a:t>
            </a:r>
            <a:r>
              <a:rPr lang="en-GB" altLang="en-US" sz="1600" b="1" dirty="0">
                <a:latin typeface="Courier New" pitchFamily="49" charset="0"/>
              </a:rPr>
              <a:t>3</a:t>
            </a:r>
            <a:r>
              <a:rPr lang="en-US" altLang="en-US" sz="1600" b="1" dirty="0" smtClean="0">
                <a:latin typeface="Courier New" pitchFamily="49" charset="0"/>
              </a:rPr>
              <a:t>(</a:t>
            </a:r>
            <a:r>
              <a:rPr lang="en-US" altLang="en-US" sz="1600" b="1" noProof="1" smtClean="0">
                <a:latin typeface="Courier New" pitchFamily="49" charset="0"/>
              </a:rPr>
              <a:t>x </a:t>
            </a:r>
            <a:r>
              <a:rPr lang="en-GB" altLang="en-US" sz="1600" b="1" dirty="0" smtClean="0">
                <a:latin typeface="Courier New" pitchFamily="49" charset="0"/>
              </a:rPr>
              <a:t>* </a:t>
            </a:r>
            <a:r>
              <a:rPr lang="en-GB" altLang="en-US" sz="1600" b="1" dirty="0" err="1" smtClean="0">
                <a:latin typeface="Courier New" pitchFamily="49" charset="0"/>
              </a:rPr>
              <a:t>v.x</a:t>
            </a:r>
            <a:r>
              <a:rPr lang="en-US" altLang="en-US" sz="1600" b="1" dirty="0">
                <a:latin typeface="Courier New" pitchFamily="49" charset="0"/>
              </a:rPr>
              <a:t>,</a:t>
            </a:r>
            <a:r>
              <a:rPr lang="en-US" altLang="en-US" sz="1600" b="1" noProof="1">
                <a:latin typeface="Courier New" pitchFamily="49" charset="0"/>
              </a:rPr>
              <a:t> </a:t>
            </a:r>
            <a:r>
              <a:rPr lang="en-US" altLang="en-US" sz="1600" b="1" noProof="1" smtClean="0">
                <a:latin typeface="Courier New" pitchFamily="49" charset="0"/>
              </a:rPr>
              <a:t>y </a:t>
            </a:r>
            <a:r>
              <a:rPr lang="en-US" altLang="en-US" sz="1600" b="1" dirty="0" smtClean="0">
                <a:latin typeface="Courier New" pitchFamily="49" charset="0"/>
              </a:rPr>
              <a:t>* </a:t>
            </a:r>
            <a:r>
              <a:rPr lang="en-US" altLang="en-US" sz="1600" b="1" dirty="0" err="1" smtClean="0">
                <a:latin typeface="Courier New" pitchFamily="49" charset="0"/>
              </a:rPr>
              <a:t>v.y</a:t>
            </a:r>
            <a:r>
              <a:rPr lang="en-GB" altLang="en-US" sz="1600" b="1" dirty="0">
                <a:latin typeface="Courier New" pitchFamily="49" charset="0"/>
              </a:rPr>
              <a:t>,</a:t>
            </a:r>
            <a:r>
              <a:rPr lang="en-GB" altLang="en-US" sz="1600" b="1" noProof="1">
                <a:latin typeface="Courier New" pitchFamily="49" charset="0"/>
              </a:rPr>
              <a:t> </a:t>
            </a:r>
            <a:r>
              <a:rPr lang="en-GB" altLang="en-US" sz="1600" b="1" noProof="1" smtClean="0">
                <a:latin typeface="Courier New" pitchFamily="49" charset="0"/>
              </a:rPr>
              <a:t>z </a:t>
            </a:r>
            <a:r>
              <a:rPr lang="en-GB" altLang="en-US" sz="1600" b="1" dirty="0" smtClean="0">
                <a:latin typeface="Courier New" pitchFamily="49" charset="0"/>
              </a:rPr>
              <a:t>* </a:t>
            </a:r>
            <a:r>
              <a:rPr lang="en-GB" altLang="en-US" sz="1600" b="1" dirty="0" err="1" smtClean="0">
                <a:latin typeface="Courier New" pitchFamily="49" charset="0"/>
              </a:rPr>
              <a:t>v.z</a:t>
            </a:r>
            <a:r>
              <a:rPr lang="en-GB" altLang="en-US" sz="1600" b="1" dirty="0" smtClean="0">
                <a:latin typeface="Courier New" pitchFamily="49" charset="0"/>
              </a:rPr>
              <a:t>)</a:t>
            </a:r>
            <a:r>
              <a:rPr lang="en-GB" altLang="en-US" sz="1600" b="1" noProof="1" smtClean="0">
                <a:latin typeface="Courier New" pitchFamily="49" charset="0"/>
              </a:rPr>
              <a:t>;</a:t>
            </a:r>
            <a:r>
              <a:rPr lang="en-GB" altLang="en-US" sz="1600" b="1" dirty="0" smtClean="0">
                <a:latin typeface="Courier New" pitchFamily="49" charset="0"/>
              </a:rPr>
              <a:t> </a:t>
            </a:r>
            <a:r>
              <a:rPr lang="en-GB" altLang="en-US" sz="1600" b="1" noProof="1" smtClean="0">
                <a:latin typeface="Courier New" pitchFamily="49" charset="0"/>
              </a:rPr>
              <a:t>}</a:t>
            </a:r>
            <a:r>
              <a:rPr lang="en-US" altLang="en-US" sz="1600" b="1" dirty="0" smtClean="0">
                <a:latin typeface="Courier New" pitchFamily="49" charset="0"/>
              </a:rPr>
              <a:t>   </a:t>
            </a:r>
          </a:p>
          <a:p>
            <a:pPr algn="l"/>
            <a:r>
              <a:rPr lang="en-US" altLang="en-US" sz="1600" b="1" dirty="0" smtClean="0">
                <a:latin typeface="Courier New" pitchFamily="49" charset="0"/>
              </a:rPr>
              <a:t>};</a:t>
            </a:r>
            <a:endParaRPr lang="hu-HU" altLang="en-US" sz="1600" b="1" dirty="0">
              <a:latin typeface="Courier New" pitchFamily="49" charset="0"/>
            </a:endParaRPr>
          </a:p>
          <a:p>
            <a:pPr algn="l"/>
            <a:endParaRPr lang="en-US" altLang="en-US" sz="700" b="1" dirty="0">
              <a:latin typeface="Courier New" pitchFamily="49" charset="0"/>
            </a:endParaRPr>
          </a:p>
          <a:p>
            <a:pPr algn="l"/>
            <a:r>
              <a:rPr lang="en-US" altLang="en-US" sz="1600" b="1" noProof="1">
                <a:latin typeface="Courier New" pitchFamily="49" charset="0"/>
              </a:rPr>
              <a:t>float </a:t>
            </a:r>
            <a:r>
              <a:rPr lang="en-US" altLang="en-US" sz="1600" b="1" noProof="1" smtClean="0">
                <a:solidFill>
                  <a:srgbClr val="FF0000"/>
                </a:solidFill>
                <a:latin typeface="Courier New" pitchFamily="49" charset="0"/>
              </a:rPr>
              <a:t>dot</a:t>
            </a:r>
            <a:r>
              <a:rPr lang="hu-HU" altLang="en-US" sz="1600" b="1" noProof="1" smtClean="0">
                <a:solidFill>
                  <a:srgbClr val="FF0000"/>
                </a:solidFill>
                <a:latin typeface="Courier New" pitchFamily="49" charset="0"/>
              </a:rPr>
              <a:t>(vec3 </a:t>
            </a:r>
            <a:r>
              <a:rPr lang="hu-HU" altLang="en-US" sz="1600" b="1" noProof="1">
                <a:solidFill>
                  <a:srgbClr val="FF0000"/>
                </a:solidFill>
                <a:latin typeface="Courier New" pitchFamily="49" charset="0"/>
              </a:rPr>
              <a:t>v1, </a:t>
            </a:r>
            <a:r>
              <a:rPr lang="hu-HU" altLang="en-US" sz="1600" b="1" noProof="1" smtClean="0">
                <a:solidFill>
                  <a:srgbClr val="FF0000"/>
                </a:solidFill>
                <a:latin typeface="Courier New" pitchFamily="49" charset="0"/>
              </a:rPr>
              <a:t>vec3 v2</a:t>
            </a:r>
            <a:r>
              <a:rPr lang="en-US" altLang="en-US" sz="1600" b="1" noProof="1" smtClean="0">
                <a:solidFill>
                  <a:srgbClr val="FF0000"/>
                </a:solidFill>
                <a:latin typeface="Courier New" pitchFamily="49" charset="0"/>
              </a:rPr>
              <a:t>) </a:t>
            </a:r>
            <a:r>
              <a:rPr lang="en-GB" altLang="en-US" sz="1600" b="1" noProof="1" smtClean="0">
                <a:latin typeface="Courier New" pitchFamily="49" charset="0"/>
              </a:rPr>
              <a:t>{ // for vectors</a:t>
            </a:r>
          </a:p>
          <a:p>
            <a:pPr algn="l"/>
            <a:r>
              <a:rPr lang="en-GB" altLang="en-US" sz="1600" b="1" noProof="1">
                <a:latin typeface="Courier New" pitchFamily="49" charset="0"/>
              </a:rPr>
              <a:t> </a:t>
            </a:r>
            <a:r>
              <a:rPr lang="en-GB" altLang="en-US" sz="1600" b="1" noProof="1" smtClean="0">
                <a:latin typeface="Courier New" pitchFamily="49" charset="0"/>
              </a:rPr>
              <a:t>  </a:t>
            </a:r>
            <a:r>
              <a:rPr lang="en-US" altLang="en-US" sz="1600" b="1" noProof="1" smtClean="0">
                <a:latin typeface="Courier New" pitchFamily="49" charset="0"/>
              </a:rPr>
              <a:t>return </a:t>
            </a:r>
            <a:r>
              <a:rPr lang="en-US" altLang="en-US" sz="1600" b="1" noProof="1">
                <a:latin typeface="Courier New" pitchFamily="49" charset="0"/>
              </a:rPr>
              <a:t>(</a:t>
            </a:r>
            <a:r>
              <a:rPr lang="en-US" altLang="en-US" sz="1600" b="1" noProof="1" smtClean="0">
                <a:latin typeface="Courier New" pitchFamily="49" charset="0"/>
              </a:rPr>
              <a:t>v1.x * v2.x + v1.y * v2.y + v1.z *</a:t>
            </a:r>
            <a:r>
              <a:rPr lang="en-US" altLang="en-US" sz="1600" b="1" dirty="0" smtClean="0">
                <a:latin typeface="Courier New" pitchFamily="49" charset="0"/>
              </a:rPr>
              <a:t> </a:t>
            </a:r>
            <a:r>
              <a:rPr lang="en-US" altLang="en-US" sz="1600" b="1" noProof="1">
                <a:latin typeface="Courier New" pitchFamily="49" charset="0"/>
              </a:rPr>
              <a:t>v2.z</a:t>
            </a:r>
            <a:r>
              <a:rPr lang="en-US" altLang="en-US" sz="1600" b="1" noProof="1" smtClean="0">
                <a:latin typeface="Courier New" pitchFamily="49" charset="0"/>
              </a:rPr>
              <a:t>); </a:t>
            </a:r>
          </a:p>
          <a:p>
            <a:pPr algn="l"/>
            <a:r>
              <a:rPr lang="en-US" altLang="en-US" sz="1600" b="1" noProof="1" smtClean="0">
                <a:latin typeface="Courier New" pitchFamily="49" charset="0"/>
              </a:rPr>
              <a:t>} </a:t>
            </a:r>
            <a:endParaRPr lang="hu-HU" altLang="en-US" sz="1050" b="1" noProof="1">
              <a:latin typeface="Courier New" pitchFamily="49" charset="0"/>
            </a:endParaRPr>
          </a:p>
          <a:p>
            <a:pPr algn="l"/>
            <a:r>
              <a:rPr lang="hu-HU" altLang="en-US" sz="1600" b="1" noProof="1" smtClean="0">
                <a:latin typeface="Courier New" pitchFamily="49" charset="0"/>
              </a:rPr>
              <a:t>vec3 </a:t>
            </a:r>
            <a:r>
              <a:rPr lang="hu-HU" altLang="en-US" sz="1600" b="1" noProof="1" smtClean="0">
                <a:solidFill>
                  <a:srgbClr val="FF0000"/>
                </a:solidFill>
                <a:latin typeface="Courier New" pitchFamily="49" charset="0"/>
              </a:rPr>
              <a:t>cross(vec3 </a:t>
            </a:r>
            <a:r>
              <a:rPr lang="hu-HU" altLang="en-US" sz="1600" b="1" noProof="1">
                <a:solidFill>
                  <a:srgbClr val="FF0000"/>
                </a:solidFill>
                <a:latin typeface="Courier New" pitchFamily="49" charset="0"/>
              </a:rPr>
              <a:t>v1, </a:t>
            </a:r>
            <a:r>
              <a:rPr lang="hu-HU" altLang="en-US" sz="1600" b="1" noProof="1" smtClean="0">
                <a:solidFill>
                  <a:srgbClr val="FF0000"/>
                </a:solidFill>
                <a:latin typeface="Courier New" pitchFamily="49" charset="0"/>
              </a:rPr>
              <a:t>vec3 </a:t>
            </a:r>
            <a:r>
              <a:rPr lang="hu-HU" altLang="en-US" sz="1600" b="1" noProof="1">
                <a:solidFill>
                  <a:srgbClr val="FF0000"/>
                </a:solidFill>
                <a:latin typeface="Courier New" pitchFamily="49" charset="0"/>
              </a:rPr>
              <a:t>v2) </a:t>
            </a:r>
            <a:r>
              <a:rPr lang="hu-HU" altLang="en-US" sz="1600" b="1" noProof="1">
                <a:latin typeface="Courier New" pitchFamily="49" charset="0"/>
              </a:rPr>
              <a:t>{ </a:t>
            </a:r>
            <a:r>
              <a:rPr lang="en-US" altLang="en-US" sz="1600" b="1" noProof="1" smtClean="0">
                <a:latin typeface="Courier New" pitchFamily="49" charset="0"/>
              </a:rPr>
              <a:t>// for vectors</a:t>
            </a:r>
            <a:endParaRPr lang="hu-HU" altLang="en-US" sz="1600" b="1" dirty="0">
              <a:latin typeface="Courier New" pitchFamily="49" charset="0"/>
            </a:endParaRPr>
          </a:p>
          <a:p>
            <a:pPr algn="l"/>
            <a:r>
              <a:rPr lang="hu-HU" altLang="en-US" sz="1600" b="1" noProof="1">
                <a:latin typeface="Courier New" pitchFamily="49" charset="0"/>
              </a:rPr>
              <a:t>   </a:t>
            </a:r>
            <a:r>
              <a:rPr lang="en-US" altLang="en-US" sz="1600" b="1" dirty="0">
                <a:latin typeface="Courier New" pitchFamily="49" charset="0"/>
              </a:rPr>
              <a:t>return </a:t>
            </a:r>
            <a:r>
              <a:rPr lang="hu-HU" altLang="en-US" sz="1600" b="1" dirty="0" smtClean="0">
                <a:latin typeface="Courier New" pitchFamily="49" charset="0"/>
              </a:rPr>
              <a:t>vec3</a:t>
            </a:r>
            <a:r>
              <a:rPr lang="en-US" altLang="en-US" sz="1600" b="1" dirty="0" smtClean="0">
                <a:latin typeface="Courier New" pitchFamily="49" charset="0"/>
              </a:rPr>
              <a:t>(v1.</a:t>
            </a:r>
            <a:r>
              <a:rPr lang="en-US" altLang="en-US" sz="1600" b="1" noProof="1" smtClean="0">
                <a:latin typeface="Courier New" pitchFamily="49" charset="0"/>
              </a:rPr>
              <a:t>y * v2.z - v1.z * v2.y</a:t>
            </a:r>
            <a:r>
              <a:rPr lang="en-US" altLang="en-US" sz="1600" b="1" dirty="0" smtClean="0">
                <a:latin typeface="Courier New" pitchFamily="49" charset="0"/>
              </a:rPr>
              <a:t>,</a:t>
            </a:r>
            <a:r>
              <a:rPr lang="en-US" altLang="en-US" sz="1600" b="1" noProof="1">
                <a:latin typeface="Courier New" pitchFamily="49" charset="0"/>
              </a:rPr>
              <a:t> </a:t>
            </a:r>
            <a:endParaRPr lang="en-US" altLang="en-US" sz="1600" b="1" noProof="1" smtClean="0">
              <a:latin typeface="Courier New" pitchFamily="49" charset="0"/>
            </a:endParaRPr>
          </a:p>
          <a:p>
            <a:pPr algn="l"/>
            <a:r>
              <a:rPr lang="en-US" altLang="en-US" sz="1600" b="1" noProof="1">
                <a:latin typeface="Courier New" pitchFamily="49" charset="0"/>
              </a:rPr>
              <a:t> </a:t>
            </a:r>
            <a:r>
              <a:rPr lang="en-US" altLang="en-US" sz="1600" b="1" noProof="1" smtClean="0">
                <a:latin typeface="Courier New" pitchFamily="49" charset="0"/>
              </a:rPr>
              <a:t>              v1.z * v2.x – v1.x * v2.z</a:t>
            </a:r>
            <a:r>
              <a:rPr lang="en-US" altLang="en-US" sz="1600" b="1" dirty="0">
                <a:latin typeface="Courier New" pitchFamily="49" charset="0"/>
              </a:rPr>
              <a:t>,</a:t>
            </a:r>
            <a:r>
              <a:rPr lang="en-US" altLang="en-US" sz="1600" b="1" noProof="1">
                <a:latin typeface="Courier New" pitchFamily="49" charset="0"/>
              </a:rPr>
              <a:t> </a:t>
            </a:r>
            <a:endParaRPr lang="en-US" altLang="en-US" sz="1600" b="1" noProof="1" smtClean="0">
              <a:latin typeface="Courier New" pitchFamily="49" charset="0"/>
            </a:endParaRPr>
          </a:p>
          <a:p>
            <a:pPr algn="l"/>
            <a:r>
              <a:rPr lang="en-US" altLang="en-US" sz="1600" b="1" noProof="1">
                <a:latin typeface="Courier New" pitchFamily="49" charset="0"/>
              </a:rPr>
              <a:t> </a:t>
            </a:r>
            <a:r>
              <a:rPr lang="en-US" altLang="en-US" sz="1600" b="1" noProof="1" smtClean="0">
                <a:latin typeface="Courier New" pitchFamily="49" charset="0"/>
              </a:rPr>
              <a:t>              v1.x * v2.y – v1.y * v2.x</a:t>
            </a:r>
            <a:r>
              <a:rPr lang="en-US" altLang="en-US" sz="1600" b="1" dirty="0" smtClean="0">
                <a:latin typeface="Courier New" pitchFamily="49" charset="0"/>
              </a:rPr>
              <a:t>);</a:t>
            </a:r>
            <a:endParaRPr lang="en-GB" altLang="en-US" sz="1600" b="1" dirty="0">
              <a:latin typeface="Courier New" pitchFamily="49" charset="0"/>
            </a:endParaRPr>
          </a:p>
          <a:p>
            <a:pPr algn="l"/>
            <a:r>
              <a:rPr lang="en-GB" altLang="en-US" sz="1600" b="1" noProof="1" smtClean="0">
                <a:latin typeface="Courier New" pitchFamily="49" charset="0"/>
              </a:rPr>
              <a:t>}</a:t>
            </a:r>
            <a:endParaRPr lang="en-GB" altLang="en-US" sz="1600" b="1" dirty="0">
              <a:latin typeface="Courier New" pitchFamily="49" charset="0"/>
            </a:endParaRPr>
          </a:p>
        </p:txBody>
      </p:sp>
    </p:spTree>
    <p:extLst>
      <p:ext uri="{BB962C8B-B14F-4D97-AF65-F5344CB8AC3E}">
        <p14:creationId xmlns:p14="http://schemas.microsoft.com/office/powerpoint/2010/main" val="178871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2860" y="532877"/>
            <a:ext cx="8229600" cy="857250"/>
          </a:xfrm>
        </p:spPr>
        <p:txBody>
          <a:bodyPr>
            <a:noAutofit/>
          </a:bodyPr>
          <a:lstStyle/>
          <a:p>
            <a:r>
              <a:rPr lang="hu-HU" sz="4000" dirty="0">
                <a:solidFill>
                  <a:srgbClr val="FF0000"/>
                </a:solidFill>
              </a:rPr>
              <a:t>Jó az euklideszi geometria </a:t>
            </a:r>
            <a:r>
              <a:rPr lang="hu-HU" sz="4000" dirty="0" smtClean="0">
                <a:solidFill>
                  <a:srgbClr val="FF0000"/>
                </a:solidFill>
              </a:rPr>
              <a:t/>
            </a:r>
            <a:br>
              <a:rPr lang="hu-HU" sz="4000" dirty="0" smtClean="0">
                <a:solidFill>
                  <a:srgbClr val="FF0000"/>
                </a:solidFill>
              </a:rPr>
            </a:br>
            <a:r>
              <a:rPr lang="hu-HU" sz="4000" dirty="0" smtClean="0">
                <a:solidFill>
                  <a:srgbClr val="FF0000"/>
                </a:solidFill>
              </a:rPr>
              <a:t>föld </a:t>
            </a:r>
            <a:r>
              <a:rPr lang="hu-HU" sz="4000" dirty="0">
                <a:solidFill>
                  <a:srgbClr val="FF0000"/>
                </a:solidFill>
              </a:rPr>
              <a:t>(Geo) mérésre (</a:t>
            </a:r>
            <a:r>
              <a:rPr lang="hu-HU" sz="4000" dirty="0" err="1">
                <a:solidFill>
                  <a:srgbClr val="FF0000"/>
                </a:solidFill>
              </a:rPr>
              <a:t>meter</a:t>
            </a:r>
            <a:r>
              <a:rPr lang="hu-HU" sz="4000" dirty="0">
                <a:solidFill>
                  <a:srgbClr val="FF0000"/>
                </a:solidFill>
              </a:rPr>
              <a:t>)?</a:t>
            </a:r>
            <a:r>
              <a:rPr lang="en-US" sz="4000" dirty="0">
                <a:solidFill>
                  <a:srgbClr val="FF0000"/>
                </a:solidFill>
              </a:rPr>
              <a:t/>
            </a:r>
            <a:br>
              <a:rPr lang="en-US" sz="4000" dirty="0">
                <a:solidFill>
                  <a:srgbClr val="FF0000"/>
                </a:solidFill>
              </a:rPr>
            </a:br>
            <a:endParaRPr lang="en-US" sz="4000" dirty="0"/>
          </a:p>
        </p:txBody>
      </p:sp>
      <p:cxnSp>
        <p:nvCxnSpPr>
          <p:cNvPr id="5" name="Egyenes összekötő 4"/>
          <p:cNvCxnSpPr/>
          <p:nvPr/>
        </p:nvCxnSpPr>
        <p:spPr>
          <a:xfrm flipV="1">
            <a:off x="4277386" y="4738158"/>
            <a:ext cx="273630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zövegdoboz 5"/>
          <p:cNvSpPr txBox="1"/>
          <p:nvPr/>
        </p:nvSpPr>
        <p:spPr>
          <a:xfrm>
            <a:off x="6647884" y="4299942"/>
            <a:ext cx="359393" cy="523220"/>
          </a:xfrm>
          <a:prstGeom prst="rect">
            <a:avLst/>
          </a:prstGeom>
          <a:noFill/>
        </p:spPr>
        <p:txBody>
          <a:bodyPr wrap="none" rtlCol="0">
            <a:spAutoFit/>
          </a:bodyPr>
          <a:lstStyle/>
          <a:p>
            <a:r>
              <a:rPr lang="hu-HU" sz="2800" dirty="0" smtClean="0">
                <a:latin typeface="+mn-lt"/>
              </a:rPr>
              <a:t>E</a:t>
            </a:r>
            <a:endParaRPr lang="en-US" sz="2800" dirty="0">
              <a:latin typeface="+mn-lt"/>
            </a:endParaRPr>
          </a:p>
        </p:txBody>
      </p:sp>
      <p:sp>
        <p:nvSpPr>
          <p:cNvPr id="7" name="Szabadkézi sokszög 6"/>
          <p:cNvSpPr/>
          <p:nvPr/>
        </p:nvSpPr>
        <p:spPr>
          <a:xfrm>
            <a:off x="4539457" y="1356615"/>
            <a:ext cx="1924062" cy="3357563"/>
          </a:xfrm>
          <a:custGeom>
            <a:avLst/>
            <a:gdLst>
              <a:gd name="connsiteX0" fmla="*/ 76501 w 1838975"/>
              <a:gd name="connsiteY0" fmla="*/ 4486275 h 4486275"/>
              <a:gd name="connsiteX1" fmla="*/ 257476 w 1838975"/>
              <a:gd name="connsiteY1" fmla="*/ 3638550 h 4486275"/>
              <a:gd name="connsiteX2" fmla="*/ 952801 w 1838975"/>
              <a:gd name="connsiteY2" fmla="*/ 3067050 h 4486275"/>
              <a:gd name="connsiteX3" fmla="*/ 1838626 w 1838975"/>
              <a:gd name="connsiteY3" fmla="*/ 2238375 h 4486275"/>
              <a:gd name="connsiteX4" fmla="*/ 1048051 w 1838975"/>
              <a:gd name="connsiteY4" fmla="*/ 1228725 h 4486275"/>
              <a:gd name="connsiteX5" fmla="*/ 171751 w 1838975"/>
              <a:gd name="connsiteY5" fmla="*/ 609600 h 4486275"/>
              <a:gd name="connsiteX6" fmla="*/ 301 w 1838975"/>
              <a:gd name="connsiteY6" fmla="*/ 0 h 4486275"/>
              <a:gd name="connsiteX0" fmla="*/ 0 w 1924399"/>
              <a:gd name="connsiteY0" fmla="*/ 4476750 h 4476750"/>
              <a:gd name="connsiteX1" fmla="*/ 342900 w 1924399"/>
              <a:gd name="connsiteY1" fmla="*/ 3638550 h 4476750"/>
              <a:gd name="connsiteX2" fmla="*/ 1038225 w 1924399"/>
              <a:gd name="connsiteY2" fmla="*/ 3067050 h 4476750"/>
              <a:gd name="connsiteX3" fmla="*/ 1924050 w 1924399"/>
              <a:gd name="connsiteY3" fmla="*/ 2238375 h 4476750"/>
              <a:gd name="connsiteX4" fmla="*/ 1133475 w 1924399"/>
              <a:gd name="connsiteY4" fmla="*/ 1228725 h 4476750"/>
              <a:gd name="connsiteX5" fmla="*/ 257175 w 1924399"/>
              <a:gd name="connsiteY5" fmla="*/ 609600 h 4476750"/>
              <a:gd name="connsiteX6" fmla="*/ 85725 w 1924399"/>
              <a:gd name="connsiteY6" fmla="*/ 0 h 4476750"/>
              <a:gd name="connsiteX0" fmla="*/ 0 w 1924132"/>
              <a:gd name="connsiteY0" fmla="*/ 4476750 h 4476750"/>
              <a:gd name="connsiteX1" fmla="*/ 342900 w 1924132"/>
              <a:gd name="connsiteY1" fmla="*/ 3638550 h 4476750"/>
              <a:gd name="connsiteX2" fmla="*/ 1038225 w 1924132"/>
              <a:gd name="connsiteY2" fmla="*/ 3067050 h 4476750"/>
              <a:gd name="connsiteX3" fmla="*/ 1924050 w 1924132"/>
              <a:gd name="connsiteY3" fmla="*/ 2238375 h 4476750"/>
              <a:gd name="connsiteX4" fmla="*/ 1085850 w 1924132"/>
              <a:gd name="connsiteY4" fmla="*/ 1314450 h 4476750"/>
              <a:gd name="connsiteX5" fmla="*/ 257175 w 1924132"/>
              <a:gd name="connsiteY5" fmla="*/ 609600 h 4476750"/>
              <a:gd name="connsiteX6" fmla="*/ 85725 w 1924132"/>
              <a:gd name="connsiteY6" fmla="*/ 0 h 4476750"/>
              <a:gd name="connsiteX0" fmla="*/ 0 w 1924129"/>
              <a:gd name="connsiteY0" fmla="*/ 4476750 h 4476750"/>
              <a:gd name="connsiteX1" fmla="*/ 342900 w 1924129"/>
              <a:gd name="connsiteY1" fmla="*/ 3638550 h 4476750"/>
              <a:gd name="connsiteX2" fmla="*/ 1038225 w 1924129"/>
              <a:gd name="connsiteY2" fmla="*/ 3067050 h 4476750"/>
              <a:gd name="connsiteX3" fmla="*/ 1924050 w 1924129"/>
              <a:gd name="connsiteY3" fmla="*/ 2238375 h 4476750"/>
              <a:gd name="connsiteX4" fmla="*/ 1085850 w 1924129"/>
              <a:gd name="connsiteY4" fmla="*/ 1314450 h 4476750"/>
              <a:gd name="connsiteX5" fmla="*/ 371475 w 1924129"/>
              <a:gd name="connsiteY5" fmla="*/ 771525 h 4476750"/>
              <a:gd name="connsiteX6" fmla="*/ 85725 w 1924129"/>
              <a:gd name="connsiteY6" fmla="*/ 0 h 4476750"/>
              <a:gd name="connsiteX0" fmla="*/ 0 w 1924062"/>
              <a:gd name="connsiteY0" fmla="*/ 4476750 h 4476750"/>
              <a:gd name="connsiteX1" fmla="*/ 342900 w 1924062"/>
              <a:gd name="connsiteY1" fmla="*/ 3638550 h 4476750"/>
              <a:gd name="connsiteX2" fmla="*/ 1038225 w 1924062"/>
              <a:gd name="connsiteY2" fmla="*/ 3067050 h 4476750"/>
              <a:gd name="connsiteX3" fmla="*/ 1924050 w 1924062"/>
              <a:gd name="connsiteY3" fmla="*/ 2238375 h 4476750"/>
              <a:gd name="connsiteX4" fmla="*/ 1057275 w 1924062"/>
              <a:gd name="connsiteY4" fmla="*/ 1333500 h 4476750"/>
              <a:gd name="connsiteX5" fmla="*/ 371475 w 1924062"/>
              <a:gd name="connsiteY5" fmla="*/ 771525 h 4476750"/>
              <a:gd name="connsiteX6" fmla="*/ 85725 w 1924062"/>
              <a:gd name="connsiteY6" fmla="*/ 0 h 4476750"/>
              <a:gd name="connsiteX0" fmla="*/ 0 w 1924062"/>
              <a:gd name="connsiteY0" fmla="*/ 4476750 h 4476750"/>
              <a:gd name="connsiteX1" fmla="*/ 342900 w 1924062"/>
              <a:gd name="connsiteY1" fmla="*/ 3638550 h 4476750"/>
              <a:gd name="connsiteX2" fmla="*/ 1038225 w 1924062"/>
              <a:gd name="connsiteY2" fmla="*/ 3067050 h 4476750"/>
              <a:gd name="connsiteX3" fmla="*/ 1924050 w 1924062"/>
              <a:gd name="connsiteY3" fmla="*/ 2238375 h 4476750"/>
              <a:gd name="connsiteX4" fmla="*/ 1057275 w 1924062"/>
              <a:gd name="connsiteY4" fmla="*/ 1333500 h 4476750"/>
              <a:gd name="connsiteX5" fmla="*/ 371475 w 1924062"/>
              <a:gd name="connsiteY5" fmla="*/ 771525 h 4476750"/>
              <a:gd name="connsiteX6" fmla="*/ 85725 w 1924062"/>
              <a:gd name="connsiteY6" fmla="*/ 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62" h="4476750">
                <a:moveTo>
                  <a:pt x="0" y="4476750"/>
                </a:moveTo>
                <a:cubicBezTo>
                  <a:pt x="17462" y="4171156"/>
                  <a:pt x="169863" y="3873500"/>
                  <a:pt x="342900" y="3638550"/>
                </a:cubicBezTo>
                <a:cubicBezTo>
                  <a:pt x="515937" y="3403600"/>
                  <a:pt x="774700" y="3300412"/>
                  <a:pt x="1038225" y="3067050"/>
                </a:cubicBezTo>
                <a:cubicBezTo>
                  <a:pt x="1301750" y="2833687"/>
                  <a:pt x="1920875" y="2527300"/>
                  <a:pt x="1924050" y="2238375"/>
                </a:cubicBezTo>
                <a:cubicBezTo>
                  <a:pt x="1927225" y="1949450"/>
                  <a:pt x="1325563" y="1568450"/>
                  <a:pt x="1057275" y="1333500"/>
                </a:cubicBezTo>
                <a:cubicBezTo>
                  <a:pt x="788987" y="1098550"/>
                  <a:pt x="533400" y="993775"/>
                  <a:pt x="371475" y="771525"/>
                </a:cubicBezTo>
                <a:cubicBezTo>
                  <a:pt x="209550" y="549275"/>
                  <a:pt x="84137" y="202406"/>
                  <a:pt x="85725" y="0"/>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Szabadkézi sokszög 7"/>
          <p:cNvSpPr/>
          <p:nvPr/>
        </p:nvSpPr>
        <p:spPr>
          <a:xfrm flipH="1">
            <a:off x="4539456" y="1380595"/>
            <a:ext cx="1924062" cy="3357563"/>
          </a:xfrm>
          <a:custGeom>
            <a:avLst/>
            <a:gdLst>
              <a:gd name="connsiteX0" fmla="*/ 76501 w 1838975"/>
              <a:gd name="connsiteY0" fmla="*/ 4486275 h 4486275"/>
              <a:gd name="connsiteX1" fmla="*/ 257476 w 1838975"/>
              <a:gd name="connsiteY1" fmla="*/ 3638550 h 4486275"/>
              <a:gd name="connsiteX2" fmla="*/ 952801 w 1838975"/>
              <a:gd name="connsiteY2" fmla="*/ 3067050 h 4486275"/>
              <a:gd name="connsiteX3" fmla="*/ 1838626 w 1838975"/>
              <a:gd name="connsiteY3" fmla="*/ 2238375 h 4486275"/>
              <a:gd name="connsiteX4" fmla="*/ 1048051 w 1838975"/>
              <a:gd name="connsiteY4" fmla="*/ 1228725 h 4486275"/>
              <a:gd name="connsiteX5" fmla="*/ 171751 w 1838975"/>
              <a:gd name="connsiteY5" fmla="*/ 609600 h 4486275"/>
              <a:gd name="connsiteX6" fmla="*/ 301 w 1838975"/>
              <a:gd name="connsiteY6" fmla="*/ 0 h 4486275"/>
              <a:gd name="connsiteX0" fmla="*/ 0 w 1924399"/>
              <a:gd name="connsiteY0" fmla="*/ 4476750 h 4476750"/>
              <a:gd name="connsiteX1" fmla="*/ 342900 w 1924399"/>
              <a:gd name="connsiteY1" fmla="*/ 3638550 h 4476750"/>
              <a:gd name="connsiteX2" fmla="*/ 1038225 w 1924399"/>
              <a:gd name="connsiteY2" fmla="*/ 3067050 h 4476750"/>
              <a:gd name="connsiteX3" fmla="*/ 1924050 w 1924399"/>
              <a:gd name="connsiteY3" fmla="*/ 2238375 h 4476750"/>
              <a:gd name="connsiteX4" fmla="*/ 1133475 w 1924399"/>
              <a:gd name="connsiteY4" fmla="*/ 1228725 h 4476750"/>
              <a:gd name="connsiteX5" fmla="*/ 257175 w 1924399"/>
              <a:gd name="connsiteY5" fmla="*/ 609600 h 4476750"/>
              <a:gd name="connsiteX6" fmla="*/ 85725 w 1924399"/>
              <a:gd name="connsiteY6" fmla="*/ 0 h 4476750"/>
              <a:gd name="connsiteX0" fmla="*/ 0 w 1924132"/>
              <a:gd name="connsiteY0" fmla="*/ 4476750 h 4476750"/>
              <a:gd name="connsiteX1" fmla="*/ 342900 w 1924132"/>
              <a:gd name="connsiteY1" fmla="*/ 3638550 h 4476750"/>
              <a:gd name="connsiteX2" fmla="*/ 1038225 w 1924132"/>
              <a:gd name="connsiteY2" fmla="*/ 3067050 h 4476750"/>
              <a:gd name="connsiteX3" fmla="*/ 1924050 w 1924132"/>
              <a:gd name="connsiteY3" fmla="*/ 2238375 h 4476750"/>
              <a:gd name="connsiteX4" fmla="*/ 1085850 w 1924132"/>
              <a:gd name="connsiteY4" fmla="*/ 1314450 h 4476750"/>
              <a:gd name="connsiteX5" fmla="*/ 257175 w 1924132"/>
              <a:gd name="connsiteY5" fmla="*/ 609600 h 4476750"/>
              <a:gd name="connsiteX6" fmla="*/ 85725 w 1924132"/>
              <a:gd name="connsiteY6" fmla="*/ 0 h 4476750"/>
              <a:gd name="connsiteX0" fmla="*/ 0 w 1924129"/>
              <a:gd name="connsiteY0" fmla="*/ 4476750 h 4476750"/>
              <a:gd name="connsiteX1" fmla="*/ 342900 w 1924129"/>
              <a:gd name="connsiteY1" fmla="*/ 3638550 h 4476750"/>
              <a:gd name="connsiteX2" fmla="*/ 1038225 w 1924129"/>
              <a:gd name="connsiteY2" fmla="*/ 3067050 h 4476750"/>
              <a:gd name="connsiteX3" fmla="*/ 1924050 w 1924129"/>
              <a:gd name="connsiteY3" fmla="*/ 2238375 h 4476750"/>
              <a:gd name="connsiteX4" fmla="*/ 1085850 w 1924129"/>
              <a:gd name="connsiteY4" fmla="*/ 1314450 h 4476750"/>
              <a:gd name="connsiteX5" fmla="*/ 371475 w 1924129"/>
              <a:gd name="connsiteY5" fmla="*/ 771525 h 4476750"/>
              <a:gd name="connsiteX6" fmla="*/ 85725 w 1924129"/>
              <a:gd name="connsiteY6" fmla="*/ 0 h 4476750"/>
              <a:gd name="connsiteX0" fmla="*/ 0 w 1924062"/>
              <a:gd name="connsiteY0" fmla="*/ 4476750 h 4476750"/>
              <a:gd name="connsiteX1" fmla="*/ 342900 w 1924062"/>
              <a:gd name="connsiteY1" fmla="*/ 3638550 h 4476750"/>
              <a:gd name="connsiteX2" fmla="*/ 1038225 w 1924062"/>
              <a:gd name="connsiteY2" fmla="*/ 3067050 h 4476750"/>
              <a:gd name="connsiteX3" fmla="*/ 1924050 w 1924062"/>
              <a:gd name="connsiteY3" fmla="*/ 2238375 h 4476750"/>
              <a:gd name="connsiteX4" fmla="*/ 1057275 w 1924062"/>
              <a:gd name="connsiteY4" fmla="*/ 1333500 h 4476750"/>
              <a:gd name="connsiteX5" fmla="*/ 371475 w 1924062"/>
              <a:gd name="connsiteY5" fmla="*/ 771525 h 4476750"/>
              <a:gd name="connsiteX6" fmla="*/ 85725 w 1924062"/>
              <a:gd name="connsiteY6" fmla="*/ 0 h 4476750"/>
              <a:gd name="connsiteX0" fmla="*/ 0 w 1924062"/>
              <a:gd name="connsiteY0" fmla="*/ 4476750 h 4476750"/>
              <a:gd name="connsiteX1" fmla="*/ 342900 w 1924062"/>
              <a:gd name="connsiteY1" fmla="*/ 3638550 h 4476750"/>
              <a:gd name="connsiteX2" fmla="*/ 1038225 w 1924062"/>
              <a:gd name="connsiteY2" fmla="*/ 3067050 h 4476750"/>
              <a:gd name="connsiteX3" fmla="*/ 1924050 w 1924062"/>
              <a:gd name="connsiteY3" fmla="*/ 2238375 h 4476750"/>
              <a:gd name="connsiteX4" fmla="*/ 1057275 w 1924062"/>
              <a:gd name="connsiteY4" fmla="*/ 1333500 h 4476750"/>
              <a:gd name="connsiteX5" fmla="*/ 371475 w 1924062"/>
              <a:gd name="connsiteY5" fmla="*/ 771525 h 4476750"/>
              <a:gd name="connsiteX6" fmla="*/ 85725 w 1924062"/>
              <a:gd name="connsiteY6" fmla="*/ 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62" h="4476750">
                <a:moveTo>
                  <a:pt x="0" y="4476750"/>
                </a:moveTo>
                <a:cubicBezTo>
                  <a:pt x="17462" y="4171156"/>
                  <a:pt x="169863" y="3873500"/>
                  <a:pt x="342900" y="3638550"/>
                </a:cubicBezTo>
                <a:cubicBezTo>
                  <a:pt x="515937" y="3403600"/>
                  <a:pt x="774700" y="3300412"/>
                  <a:pt x="1038225" y="3067050"/>
                </a:cubicBezTo>
                <a:cubicBezTo>
                  <a:pt x="1301750" y="2833687"/>
                  <a:pt x="1920875" y="2527300"/>
                  <a:pt x="1924050" y="2238375"/>
                </a:cubicBezTo>
                <a:cubicBezTo>
                  <a:pt x="1927225" y="1949450"/>
                  <a:pt x="1325563" y="1568450"/>
                  <a:pt x="1057275" y="1333500"/>
                </a:cubicBezTo>
                <a:cubicBezTo>
                  <a:pt x="788987" y="1098550"/>
                  <a:pt x="533400" y="993775"/>
                  <a:pt x="371475" y="771525"/>
                </a:cubicBezTo>
                <a:cubicBezTo>
                  <a:pt x="209550" y="549275"/>
                  <a:pt x="84137" y="202406"/>
                  <a:pt x="85725" y="0"/>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3" name="Egyenes összekötő 12"/>
          <p:cNvCxnSpPr/>
          <p:nvPr/>
        </p:nvCxnSpPr>
        <p:spPr>
          <a:xfrm flipV="1">
            <a:off x="4277386" y="3059376"/>
            <a:ext cx="273630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6477364" y="2607754"/>
            <a:ext cx="359393" cy="523220"/>
          </a:xfrm>
          <a:prstGeom prst="rect">
            <a:avLst/>
          </a:prstGeom>
          <a:noFill/>
        </p:spPr>
        <p:txBody>
          <a:bodyPr wrap="none" rtlCol="0">
            <a:spAutoFit/>
          </a:bodyPr>
          <a:lstStyle/>
          <a:p>
            <a:r>
              <a:rPr lang="hu-HU" sz="2800" dirty="0" smtClean="0">
                <a:latin typeface="+mn-lt"/>
              </a:rPr>
              <a:t>E</a:t>
            </a:r>
            <a:endParaRPr lang="en-US" sz="2800" dirty="0">
              <a:latin typeface="+mn-lt"/>
            </a:endParaRPr>
          </a:p>
        </p:txBody>
      </p:sp>
      <p:sp>
        <p:nvSpPr>
          <p:cNvPr id="15" name="Szövegdoboz 14"/>
          <p:cNvSpPr txBox="1"/>
          <p:nvPr/>
        </p:nvSpPr>
        <p:spPr>
          <a:xfrm>
            <a:off x="7513853" y="3363838"/>
            <a:ext cx="967444" cy="523220"/>
          </a:xfrm>
          <a:prstGeom prst="rect">
            <a:avLst/>
          </a:prstGeom>
          <a:noFill/>
        </p:spPr>
        <p:txBody>
          <a:bodyPr wrap="none" rtlCol="0">
            <a:spAutoFit/>
          </a:bodyPr>
          <a:lstStyle/>
          <a:p>
            <a:r>
              <a:rPr lang="hu-HU" sz="2800" dirty="0" smtClean="0">
                <a:latin typeface="+mn-lt"/>
              </a:rPr>
              <a:t>Észak</a:t>
            </a:r>
            <a:endParaRPr lang="en-US" sz="2800" dirty="0">
              <a:latin typeface="+mn-lt"/>
            </a:endParaRPr>
          </a:p>
        </p:txBody>
      </p:sp>
      <p:sp>
        <p:nvSpPr>
          <p:cNvPr id="16" name="Szövegdoboz 15"/>
          <p:cNvSpPr txBox="1"/>
          <p:nvPr/>
        </p:nvSpPr>
        <p:spPr>
          <a:xfrm>
            <a:off x="5666972" y="2112699"/>
            <a:ext cx="570989" cy="523220"/>
          </a:xfrm>
          <a:prstGeom prst="rect">
            <a:avLst/>
          </a:prstGeom>
          <a:noFill/>
        </p:spPr>
        <p:txBody>
          <a:bodyPr wrap="none" rtlCol="0">
            <a:spAutoFit/>
          </a:bodyPr>
          <a:lstStyle/>
          <a:p>
            <a:r>
              <a:rPr lang="hu-HU" sz="2800" dirty="0" smtClean="0">
                <a:latin typeface="+mn-lt"/>
              </a:rPr>
              <a:t>DS</a:t>
            </a:r>
            <a:endParaRPr lang="en-US" sz="2800" dirty="0">
              <a:latin typeface="+mn-lt"/>
            </a:endParaRPr>
          </a:p>
        </p:txBody>
      </p:sp>
      <p:cxnSp>
        <p:nvCxnSpPr>
          <p:cNvPr id="17" name="Egyenes összekötő 16"/>
          <p:cNvCxnSpPr/>
          <p:nvPr/>
        </p:nvCxnSpPr>
        <p:spPr>
          <a:xfrm flipV="1">
            <a:off x="4221935" y="1375302"/>
            <a:ext cx="2736304" cy="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Szövegdoboz 17"/>
          <p:cNvSpPr txBox="1"/>
          <p:nvPr/>
        </p:nvSpPr>
        <p:spPr>
          <a:xfrm>
            <a:off x="6400213" y="1381367"/>
            <a:ext cx="359393" cy="523220"/>
          </a:xfrm>
          <a:prstGeom prst="rect">
            <a:avLst/>
          </a:prstGeom>
          <a:noFill/>
        </p:spPr>
        <p:txBody>
          <a:bodyPr wrap="none" rtlCol="0">
            <a:spAutoFit/>
          </a:bodyPr>
          <a:lstStyle/>
          <a:p>
            <a:r>
              <a:rPr lang="hu-HU" sz="2800" dirty="0" smtClean="0">
                <a:latin typeface="+mn-lt"/>
              </a:rPr>
              <a:t>E</a:t>
            </a:r>
            <a:endParaRPr lang="en-US" sz="2800" dirty="0">
              <a:latin typeface="+mn-lt"/>
            </a:endParaRPr>
          </a:p>
        </p:txBody>
      </p:sp>
      <p:sp>
        <p:nvSpPr>
          <p:cNvPr id="19" name="Ellipszis 18"/>
          <p:cNvSpPr/>
          <p:nvPr/>
        </p:nvSpPr>
        <p:spPr>
          <a:xfrm>
            <a:off x="4277386" y="4596975"/>
            <a:ext cx="468052" cy="35103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Ellipszis 19"/>
          <p:cNvSpPr/>
          <p:nvPr/>
        </p:nvSpPr>
        <p:spPr>
          <a:xfrm>
            <a:off x="6211529" y="4594370"/>
            <a:ext cx="468052" cy="351039"/>
          </a:xfrm>
          <a:prstGeom prst="ellipse">
            <a:avLst/>
          </a:prstGeom>
          <a:solidFill>
            <a:srgbClr val="14F85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Jobbra nyíl 20"/>
          <p:cNvSpPr/>
          <p:nvPr/>
        </p:nvSpPr>
        <p:spPr>
          <a:xfrm rot="16200000">
            <a:off x="7523720" y="3652015"/>
            <a:ext cx="947711" cy="1200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Szövegdoboz 21"/>
          <p:cNvSpPr txBox="1"/>
          <p:nvPr/>
        </p:nvSpPr>
        <p:spPr>
          <a:xfrm>
            <a:off x="5709613" y="3516855"/>
            <a:ext cx="520975" cy="523220"/>
          </a:xfrm>
          <a:prstGeom prst="rect">
            <a:avLst/>
          </a:prstGeom>
          <a:noFill/>
        </p:spPr>
        <p:txBody>
          <a:bodyPr wrap="none" rtlCol="0">
            <a:spAutoFit/>
          </a:bodyPr>
          <a:lstStyle/>
          <a:p>
            <a:r>
              <a:rPr lang="hu-HU" sz="2800" dirty="0">
                <a:latin typeface="+mn-lt"/>
              </a:rPr>
              <a:t>ÉS</a:t>
            </a:r>
            <a:endParaRPr lang="en-US" sz="2800" dirty="0">
              <a:latin typeface="+mn-lt"/>
            </a:endParaRPr>
          </a:p>
        </p:txBody>
      </p:sp>
      <p:sp>
        <p:nvSpPr>
          <p:cNvPr id="23" name="Szövegdoboz 22"/>
          <p:cNvSpPr txBox="1"/>
          <p:nvPr/>
        </p:nvSpPr>
        <p:spPr>
          <a:xfrm>
            <a:off x="7664791" y="4633727"/>
            <a:ext cx="665567" cy="523220"/>
          </a:xfrm>
          <a:prstGeom prst="rect">
            <a:avLst/>
          </a:prstGeom>
          <a:noFill/>
        </p:spPr>
        <p:txBody>
          <a:bodyPr wrap="none" rtlCol="0">
            <a:spAutoFit/>
          </a:bodyPr>
          <a:lstStyle/>
          <a:p>
            <a:r>
              <a:rPr lang="hu-HU" sz="2800" dirty="0" smtClean="0">
                <a:latin typeface="+mn-lt"/>
              </a:rPr>
              <a:t>Dél</a:t>
            </a:r>
            <a:endParaRPr lang="en-US" sz="2800"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0" y="1275607"/>
            <a:ext cx="3766160" cy="343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Ellipszis 24"/>
          <p:cNvSpPr/>
          <p:nvPr/>
        </p:nvSpPr>
        <p:spPr>
          <a:xfrm>
            <a:off x="1259632" y="2875050"/>
            <a:ext cx="324036" cy="29076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zis 26"/>
          <p:cNvSpPr/>
          <p:nvPr/>
        </p:nvSpPr>
        <p:spPr>
          <a:xfrm>
            <a:off x="1736068" y="2875050"/>
            <a:ext cx="324036" cy="290766"/>
          </a:xfrm>
          <a:prstGeom prst="ellipse">
            <a:avLst/>
          </a:prstGeom>
          <a:solidFill>
            <a:srgbClr val="14F85B"/>
          </a:solidFill>
          <a:ln>
            <a:solidFill>
              <a:srgbClr val="01A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Jobbra nyíl 23"/>
          <p:cNvSpPr/>
          <p:nvPr/>
        </p:nvSpPr>
        <p:spPr>
          <a:xfrm rot="16200000">
            <a:off x="7523720" y="2330826"/>
            <a:ext cx="947711" cy="1200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Szövegdoboz 25"/>
          <p:cNvSpPr txBox="1"/>
          <p:nvPr/>
        </p:nvSpPr>
        <p:spPr>
          <a:xfrm>
            <a:off x="7664791" y="2084534"/>
            <a:ext cx="665567" cy="523220"/>
          </a:xfrm>
          <a:prstGeom prst="rect">
            <a:avLst/>
          </a:prstGeom>
          <a:noFill/>
        </p:spPr>
        <p:txBody>
          <a:bodyPr wrap="none" rtlCol="0">
            <a:spAutoFit/>
          </a:bodyPr>
          <a:lstStyle/>
          <a:p>
            <a:r>
              <a:rPr lang="hu-HU" sz="2800" dirty="0" smtClean="0">
                <a:latin typeface="+mn-lt"/>
              </a:rPr>
              <a:t>Dél</a:t>
            </a:r>
            <a:endParaRPr lang="en-US" sz="2800" dirty="0">
              <a:latin typeface="+mn-lt"/>
            </a:endParaRPr>
          </a:p>
        </p:txBody>
      </p:sp>
      <p:sp>
        <p:nvSpPr>
          <p:cNvPr id="28" name="Szövegdoboz 27"/>
          <p:cNvSpPr txBox="1"/>
          <p:nvPr/>
        </p:nvSpPr>
        <p:spPr>
          <a:xfrm>
            <a:off x="7549670" y="860981"/>
            <a:ext cx="967444" cy="523220"/>
          </a:xfrm>
          <a:prstGeom prst="rect">
            <a:avLst/>
          </a:prstGeom>
          <a:noFill/>
        </p:spPr>
        <p:txBody>
          <a:bodyPr wrap="none" rtlCol="0">
            <a:spAutoFit/>
          </a:bodyPr>
          <a:lstStyle/>
          <a:p>
            <a:r>
              <a:rPr lang="hu-HU" sz="2800" dirty="0" smtClean="0">
                <a:latin typeface="+mn-lt"/>
              </a:rPr>
              <a:t>Észak</a:t>
            </a:r>
            <a:endParaRPr lang="en-US" sz="2800" dirty="0">
              <a:latin typeface="+mn-lt"/>
            </a:endParaRPr>
          </a:p>
        </p:txBody>
      </p:sp>
      <p:sp>
        <p:nvSpPr>
          <p:cNvPr id="29" name="Jobbra nyíl 28"/>
          <p:cNvSpPr/>
          <p:nvPr/>
        </p:nvSpPr>
        <p:spPr>
          <a:xfrm rot="16200000">
            <a:off x="7613834" y="1166868"/>
            <a:ext cx="839117" cy="1200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1928963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2.22222E-6 L 0.00833 -0.06173 L 0.02535 -0.10124 L 0.05243 -0.14938 L 0.07483 -0.17531 L 0.10573 -0.19969 " pathEditMode="relative" rAng="0" ptsTypes="AAAAAA">
                                      <p:cBhvr>
                                        <p:cTn id="6" dur="2000" fill="hold"/>
                                        <p:tgtEl>
                                          <p:spTgt spid="19"/>
                                        </p:tgtEl>
                                        <p:attrNameLst>
                                          <p:attrName>ppt_x</p:attrName>
                                          <p:attrName>ppt_y</p:attrName>
                                        </p:attrNameLst>
                                      </p:cBhvr>
                                      <p:rCtr x="5278" y="-10000"/>
                                    </p:animMotion>
                                  </p:childTnLst>
                                </p:cTn>
                              </p:par>
                              <p:par>
                                <p:cTn id="7" presetID="0" presetClass="path" presetSubtype="0" accel="50000" decel="50000" fill="hold" grpId="0" nodeType="withEffect">
                                  <p:stCondLst>
                                    <p:cond delay="0"/>
                                  </p:stCondLst>
                                  <p:childTnLst>
                                    <p:animMotion origin="layout" path="M -1.11111E-6 -4.93827E-7 L -0.00781 -0.06173 L -0.02344 -0.10123 L -0.04826 -0.14938 L -0.06858 -0.17531 L -0.0967 -0.19969 " pathEditMode="relative" rAng="0" ptsTypes="AAAAAA">
                                      <p:cBhvr>
                                        <p:cTn id="8" dur="2000" fill="hold"/>
                                        <p:tgtEl>
                                          <p:spTgt spid="20"/>
                                        </p:tgtEl>
                                        <p:attrNameLst>
                                          <p:attrName>ppt_x</p:attrName>
                                          <p:attrName>ppt_y</p:attrName>
                                        </p:attrNameLst>
                                      </p:cBhvr>
                                      <p:rCtr x="-4844" y="-10000"/>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1059 -0.19908 L -0.14219 -0.22531 L -0.17986 -0.26636 L -0.20365 -0.29908 L -0.21354 -0.3358 L -0.1882 -0.38797 L -0.15208 -0.4179 L -0.12136 -0.44661 L -0.10434 -0.46976 " pathEditMode="relative" rAng="0" ptsTypes="AAAAAAAAA">
                                      <p:cBhvr>
                                        <p:cTn id="12" dur="2000" fill="hold"/>
                                        <p:tgtEl>
                                          <p:spTgt spid="20"/>
                                        </p:tgtEl>
                                        <p:attrNameLst>
                                          <p:attrName>ppt_x</p:attrName>
                                          <p:attrName>ppt_y</p:attrName>
                                        </p:attrNameLst>
                                      </p:cBhvr>
                                      <p:rCtr x="-5313" y="-13549"/>
                                    </p:animMotion>
                                  </p:childTnLst>
                                </p:cTn>
                              </p:par>
                              <p:par>
                                <p:cTn id="13" presetID="0" presetClass="path" presetSubtype="0" accel="50000" decel="50000" fill="hold" grpId="1" nodeType="withEffect">
                                  <p:stCondLst>
                                    <p:cond delay="0"/>
                                  </p:stCondLst>
                                  <p:childTnLst>
                                    <p:animMotion origin="layout" path="M 0.10573 -0.19969 L 0.12795 -0.22161 L 0.16875 -0.25988 L 0.21423 -0.32006 L 0.20868 -0.35587 L 0.18021 -0.39414 L 0.11111 -0.47315 " pathEditMode="relative" rAng="0" ptsTypes="AAAAAAA">
                                      <p:cBhvr>
                                        <p:cTn id="14" dur="2000" fill="hold"/>
                                        <p:tgtEl>
                                          <p:spTgt spid="19"/>
                                        </p:tgtEl>
                                        <p:attrNameLst>
                                          <p:attrName>ppt_x</p:attrName>
                                          <p:attrName>ppt_y</p:attrName>
                                        </p:attrNameLst>
                                      </p:cBhvr>
                                      <p:rCtr x="5417" y="-13673"/>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2" nodeType="clickEffect">
                                  <p:stCondLst>
                                    <p:cond delay="0"/>
                                  </p:stCondLst>
                                  <p:childTnLst>
                                    <p:animMotion origin="layout" path="M -0.10434 -0.47623 L -0.06649 -0.50617 L -0.0342 -0.5571 L -0.01371 -0.61481 L -0.01094 -0.65247 " pathEditMode="relative" rAng="0" ptsTypes="AAAAA">
                                      <p:cBhvr>
                                        <p:cTn id="18" dur="2000" fill="hold"/>
                                        <p:tgtEl>
                                          <p:spTgt spid="20"/>
                                        </p:tgtEl>
                                        <p:attrNameLst>
                                          <p:attrName>ppt_x</p:attrName>
                                          <p:attrName>ppt_y</p:attrName>
                                        </p:attrNameLst>
                                      </p:cBhvr>
                                      <p:rCtr x="4670" y="-8827"/>
                                    </p:animMotion>
                                  </p:childTnLst>
                                </p:cTn>
                              </p:par>
                              <p:par>
                                <p:cTn id="19" presetID="0" presetClass="path" presetSubtype="0" accel="50000" decel="50000" fill="hold" grpId="2" nodeType="withEffect">
                                  <p:stCondLst>
                                    <p:cond delay="0"/>
                                  </p:stCondLst>
                                  <p:childTnLst>
                                    <p:animMotion origin="layout" path="M 0.1073 -0.47037 L 0.06546 -0.51667 L 0.03681 -0.55617 L 0.01823 -0.60555 L 0.00816 -0.65957 " pathEditMode="relative" rAng="0" ptsTypes="AAAAA">
                                      <p:cBhvr>
                                        <p:cTn id="20" dur="2000" fill="hold"/>
                                        <p:tgtEl>
                                          <p:spTgt spid="19"/>
                                        </p:tgtEl>
                                        <p:attrNameLst>
                                          <p:attrName>ppt_x</p:attrName>
                                          <p:attrName>ppt_y</p:attrName>
                                        </p:attrNameLst>
                                      </p:cBhvr>
                                      <p:rCtr x="-4965" y="-94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animBg="1"/>
      <p:bldP spid="20" grpId="1" animBg="1"/>
      <p:bldP spid="20"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ím 1"/>
              <p:cNvSpPr>
                <a:spLocks noGrp="1"/>
              </p:cNvSpPr>
              <p:nvPr>
                <p:ph type="title"/>
              </p:nvPr>
            </p:nvSpPr>
            <p:spPr>
              <a:xfrm>
                <a:off x="251520" y="148326"/>
                <a:ext cx="8640960" cy="857250"/>
              </a:xfrm>
            </p:spPr>
            <p:txBody>
              <a:bodyPr/>
              <a:lstStyle/>
              <a:p>
                <a:r>
                  <a:rPr lang="hu-HU" dirty="0" smtClean="0">
                    <a:solidFill>
                      <a:srgbClr val="FF0000"/>
                    </a:solidFill>
                  </a:rPr>
                  <a:t>Görbék görbülete</a:t>
                </a:r>
                <a:r>
                  <a:rPr lang="en-US" dirty="0" smtClean="0">
                    <a:solidFill>
                      <a:srgbClr val="FF0000"/>
                    </a:solidFill>
                  </a:rPr>
                  <a:t>: </a:t>
                </a:r>
                <a14:m>
                  <m:oMath xmlns:m="http://schemas.openxmlformats.org/officeDocument/2006/math">
                    <m:r>
                      <a:rPr lang="en-US" i="1" smtClean="0">
                        <a:solidFill>
                          <a:srgbClr val="FF0000"/>
                        </a:solidFill>
                        <a:latin typeface="Cambria Math"/>
                        <a:ea typeface="Cambria Math"/>
                        <a:sym typeface="Symbol"/>
                      </a:rPr>
                      <m:t>𝜅</m:t>
                    </m:r>
                  </m:oMath>
                </a14:m>
                <a:endParaRPr lang="en-US" dirty="0">
                  <a:solidFill>
                    <a:srgbClr val="FF0000"/>
                  </a:solidFill>
                </a:endParaRPr>
              </a:p>
            </p:txBody>
          </p:sp>
        </mc:Choice>
        <mc:Fallback xmlns="">
          <p:sp>
            <p:nvSpPr>
              <p:cNvPr id="2" name="Cím 1"/>
              <p:cNvSpPr>
                <a:spLocks noGrp="1" noRot="1" noChangeAspect="1" noMove="1" noResize="1" noEditPoints="1" noAdjustHandles="1" noChangeArrowheads="1" noChangeShapeType="1" noTextEdit="1"/>
              </p:cNvSpPr>
              <p:nvPr>
                <p:ph type="title"/>
              </p:nvPr>
            </p:nvSpPr>
            <p:spPr>
              <a:xfrm>
                <a:off x="251520" y="197768"/>
                <a:ext cx="8640960" cy="1143000"/>
              </a:xfrm>
              <a:blipFill rotWithShape="1">
                <a:blip r:embed="rId3"/>
                <a:stretch>
                  <a:fillRect b="-9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artalom helye 2"/>
              <p:cNvSpPr>
                <a:spLocks noGrp="1"/>
              </p:cNvSpPr>
              <p:nvPr>
                <p:ph idx="1"/>
              </p:nvPr>
            </p:nvSpPr>
            <p:spPr>
              <a:xfrm>
                <a:off x="161218" y="3080990"/>
                <a:ext cx="8820472" cy="1486836"/>
              </a:xfrm>
            </p:spPr>
            <p:txBody>
              <a:bodyPr>
                <a:noAutofit/>
              </a:bodyPr>
              <a:lstStyle/>
              <a:p>
                <a:pPr algn="ctr">
                  <a:spcBef>
                    <a:spcPts val="600"/>
                  </a:spcBef>
                  <a:spcAft>
                    <a:spcPts val="600"/>
                  </a:spcAft>
                </a:pPr>
                <a:r>
                  <a:rPr lang="en-US" dirty="0" smtClean="0"/>
                  <a:t>Egys</a:t>
                </a:r>
                <a:r>
                  <a:rPr lang="hu-HU" dirty="0" smtClean="0"/>
                  <a:t>égsebességű mozgás (centripetális) gyorsulás</a:t>
                </a:r>
                <a:r>
                  <a:rPr lang="en-US" dirty="0"/>
                  <a:t>:</a:t>
                </a:r>
                <a:r>
                  <a:rPr lang="hu-HU" dirty="0" smtClean="0"/>
                  <a:t> </a:t>
                </a:r>
                <a14:m>
                  <m:oMath xmlns:m="http://schemas.openxmlformats.org/officeDocument/2006/math">
                    <m:r>
                      <a:rPr lang="hu-HU" i="1" dirty="0" smtClean="0">
                        <a:latin typeface="Cambria Math"/>
                        <a:cs typeface="Times New Roman" panose="02020603050405020304" pitchFamily="18" charset="0"/>
                      </a:rPr>
                      <m:t>𝑎</m:t>
                    </m:r>
                    <m:r>
                      <a:rPr lang="hu-HU" i="1" baseline="-25000" dirty="0" err="1" smtClean="0">
                        <a:latin typeface="Cambria Math"/>
                        <a:cs typeface="Times New Roman" panose="02020603050405020304" pitchFamily="18" charset="0"/>
                      </a:rPr>
                      <m:t>𝑐𝑝</m:t>
                    </m:r>
                    <m:r>
                      <a:rPr lang="en-US" i="1" dirty="0" smtClean="0">
                        <a:latin typeface="Cambria Math"/>
                        <a:cs typeface="Times New Roman" panose="02020603050405020304" pitchFamily="18" charset="0"/>
                      </a:rPr>
                      <m:t>=</m:t>
                    </m:r>
                    <m:f>
                      <m:fPr>
                        <m:ctrlPr>
                          <a:rPr lang="en-US" i="1" dirty="0" smtClean="0">
                            <a:latin typeface="Cambria Math" panose="02040503050406030204" pitchFamily="18" charset="0"/>
                            <a:cs typeface="Times New Roman" panose="02020603050405020304" pitchFamily="18" charset="0"/>
                          </a:rPr>
                        </m:ctrlPr>
                      </m:fPr>
                      <m:num>
                        <m:r>
                          <a:rPr lang="en-US" i="1" dirty="0" smtClean="0">
                            <a:latin typeface="Cambria Math"/>
                            <a:cs typeface="Times New Roman" panose="02020603050405020304" pitchFamily="18" charset="0"/>
                          </a:rPr>
                          <m:t>𝑣</m:t>
                        </m:r>
                        <m:r>
                          <a:rPr lang="en-US" i="1" baseline="30000" dirty="0" smtClean="0">
                            <a:latin typeface="Cambria Math"/>
                            <a:cs typeface="Times New Roman" panose="02020603050405020304" pitchFamily="18" charset="0"/>
                          </a:rPr>
                          <m:t>2</m:t>
                        </m:r>
                      </m:num>
                      <m:den>
                        <m:r>
                          <a:rPr lang="hu-HU" i="1" dirty="0" smtClean="0">
                            <a:latin typeface="Cambria Math"/>
                            <a:cs typeface="Times New Roman" panose="02020603050405020304" pitchFamily="18" charset="0"/>
                          </a:rPr>
                          <m:t>𝑅</m:t>
                        </m:r>
                      </m:den>
                    </m:f>
                  </m:oMath>
                </a14:m>
                <a:endParaRPr lang="en-US" dirty="0" smtClean="0">
                  <a:cs typeface="Times New Roman" panose="02020603050405020304" pitchFamily="18" charset="0"/>
                </a:endParaRPr>
              </a:p>
              <a:p>
                <a:pPr>
                  <a:spcBef>
                    <a:spcPts val="0"/>
                  </a:spcBef>
                </a:pPr>
                <a:r>
                  <a:rPr lang="hu-HU" dirty="0" smtClean="0"/>
                  <a:t>Simulókör sugarának </a:t>
                </a:r>
                <a:r>
                  <a:rPr lang="hu-HU" dirty="0" err="1" smtClean="0"/>
                  <a:t>reciproka</a:t>
                </a:r>
                <a:r>
                  <a:rPr lang="en-US" dirty="0" smtClean="0"/>
                  <a:t> </a:t>
                </a:r>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161218" y="3080990"/>
                <a:ext cx="8820472" cy="1486836"/>
              </a:xfrm>
              <a:blipFill>
                <a:blip r:embed="rId4"/>
                <a:stretch>
                  <a:fillRect l="-1589" t="-5328" r="-1589" b="-34426"/>
                </a:stretch>
              </a:blipFill>
            </p:spPr>
            <p:txBody>
              <a:bodyPr/>
              <a:lstStyle/>
              <a:p>
                <a:r>
                  <a:rPr lang="hu-HU">
                    <a:noFill/>
                  </a:rPr>
                  <a:t> </a:t>
                </a:r>
              </a:p>
            </p:txBody>
          </p:sp>
        </mc:Fallback>
      </mc:AlternateContent>
      <p:sp>
        <p:nvSpPr>
          <p:cNvPr id="4" name="Szabadkézi sokszög 3"/>
          <p:cNvSpPr/>
          <p:nvPr/>
        </p:nvSpPr>
        <p:spPr>
          <a:xfrm>
            <a:off x="2051175" y="1510217"/>
            <a:ext cx="3505923" cy="1014151"/>
          </a:xfrm>
          <a:custGeom>
            <a:avLst/>
            <a:gdLst>
              <a:gd name="connsiteX0" fmla="*/ 0 w 2217907"/>
              <a:gd name="connsiteY0" fmla="*/ 359317 h 693508"/>
              <a:gd name="connsiteX1" fmla="*/ 680936 w 2217907"/>
              <a:gd name="connsiteY1" fmla="*/ 690058 h 693508"/>
              <a:gd name="connsiteX2" fmla="*/ 1040860 w 2217907"/>
              <a:gd name="connsiteY2" fmla="*/ 174492 h 693508"/>
              <a:gd name="connsiteX3" fmla="*/ 1926077 w 2217907"/>
              <a:gd name="connsiteY3" fmla="*/ 18849 h 693508"/>
              <a:gd name="connsiteX4" fmla="*/ 2217907 w 2217907"/>
              <a:gd name="connsiteY4" fmla="*/ 553871 h 693508"/>
              <a:gd name="connsiteX0" fmla="*/ 0 w 2217907"/>
              <a:gd name="connsiteY0" fmla="*/ 871661 h 1205852"/>
              <a:gd name="connsiteX1" fmla="*/ 680936 w 2217907"/>
              <a:gd name="connsiteY1" fmla="*/ 1202402 h 1205852"/>
              <a:gd name="connsiteX2" fmla="*/ 1040860 w 2217907"/>
              <a:gd name="connsiteY2" fmla="*/ 686836 h 1205852"/>
              <a:gd name="connsiteX3" fmla="*/ 1429967 w 2217907"/>
              <a:gd name="connsiteY3" fmla="*/ 5069 h 1205852"/>
              <a:gd name="connsiteX4" fmla="*/ 2217907 w 2217907"/>
              <a:gd name="connsiteY4" fmla="*/ 1066215 h 1205852"/>
              <a:gd name="connsiteX0" fmla="*/ 0 w 2217907"/>
              <a:gd name="connsiteY0" fmla="*/ 870761 h 1065315"/>
              <a:gd name="connsiteX1" fmla="*/ 107004 w 2217907"/>
              <a:gd name="connsiteY1" fmla="*/ 418434 h 1065315"/>
              <a:gd name="connsiteX2" fmla="*/ 1040860 w 2217907"/>
              <a:gd name="connsiteY2" fmla="*/ 685936 h 1065315"/>
              <a:gd name="connsiteX3" fmla="*/ 1429967 w 2217907"/>
              <a:gd name="connsiteY3" fmla="*/ 4169 h 1065315"/>
              <a:gd name="connsiteX4" fmla="*/ 2217907 w 2217907"/>
              <a:gd name="connsiteY4" fmla="*/ 1065315 h 1065315"/>
              <a:gd name="connsiteX0" fmla="*/ 0 w 2655652"/>
              <a:gd name="connsiteY0" fmla="*/ 882996 h 1065315"/>
              <a:gd name="connsiteX1" fmla="*/ 544749 w 2655652"/>
              <a:gd name="connsiteY1" fmla="*/ 418434 h 1065315"/>
              <a:gd name="connsiteX2" fmla="*/ 1478605 w 2655652"/>
              <a:gd name="connsiteY2" fmla="*/ 685936 h 1065315"/>
              <a:gd name="connsiteX3" fmla="*/ 1867712 w 2655652"/>
              <a:gd name="connsiteY3" fmla="*/ 4169 h 1065315"/>
              <a:gd name="connsiteX4" fmla="*/ 2655652 w 2655652"/>
              <a:gd name="connsiteY4" fmla="*/ 1065315 h 1065315"/>
              <a:gd name="connsiteX0" fmla="*/ 0 w 2655652"/>
              <a:gd name="connsiteY0" fmla="*/ 882996 h 1065315"/>
              <a:gd name="connsiteX1" fmla="*/ 544749 w 2655652"/>
              <a:gd name="connsiteY1" fmla="*/ 418434 h 1065315"/>
              <a:gd name="connsiteX2" fmla="*/ 1478605 w 2655652"/>
              <a:gd name="connsiteY2" fmla="*/ 685936 h 1065315"/>
              <a:gd name="connsiteX3" fmla="*/ 1867712 w 2655652"/>
              <a:gd name="connsiteY3" fmla="*/ 4169 h 1065315"/>
              <a:gd name="connsiteX4" fmla="*/ 2655652 w 2655652"/>
              <a:gd name="connsiteY4" fmla="*/ 1065315 h 1065315"/>
              <a:gd name="connsiteX0" fmla="*/ 0 w 2655652"/>
              <a:gd name="connsiteY0" fmla="*/ 883090 h 1065409"/>
              <a:gd name="connsiteX1" fmla="*/ 554476 w 2655652"/>
              <a:gd name="connsiteY1" fmla="*/ 516411 h 1065409"/>
              <a:gd name="connsiteX2" fmla="*/ 1478605 w 2655652"/>
              <a:gd name="connsiteY2" fmla="*/ 686030 h 1065409"/>
              <a:gd name="connsiteX3" fmla="*/ 1867712 w 2655652"/>
              <a:gd name="connsiteY3" fmla="*/ 4263 h 1065409"/>
              <a:gd name="connsiteX4" fmla="*/ 2655652 w 2655652"/>
              <a:gd name="connsiteY4" fmla="*/ 1065409 h 1065409"/>
              <a:gd name="connsiteX0" fmla="*/ 0 w 2655652"/>
              <a:gd name="connsiteY0" fmla="*/ 718951 h 901270"/>
              <a:gd name="connsiteX1" fmla="*/ 554476 w 2655652"/>
              <a:gd name="connsiteY1" fmla="*/ 352272 h 901270"/>
              <a:gd name="connsiteX2" fmla="*/ 1478605 w 2655652"/>
              <a:gd name="connsiteY2" fmla="*/ 521891 h 901270"/>
              <a:gd name="connsiteX3" fmla="*/ 2042810 w 2655652"/>
              <a:gd name="connsiteY3" fmla="*/ 5303 h 901270"/>
              <a:gd name="connsiteX4" fmla="*/ 2655652 w 2655652"/>
              <a:gd name="connsiteY4" fmla="*/ 901270 h 901270"/>
              <a:gd name="connsiteX0" fmla="*/ 0 w 2101176"/>
              <a:gd name="connsiteY0" fmla="*/ 352272 h 901270"/>
              <a:gd name="connsiteX1" fmla="*/ 924129 w 2101176"/>
              <a:gd name="connsiteY1" fmla="*/ 521891 h 901270"/>
              <a:gd name="connsiteX2" fmla="*/ 1488334 w 2101176"/>
              <a:gd name="connsiteY2" fmla="*/ 5303 h 901270"/>
              <a:gd name="connsiteX3" fmla="*/ 2101176 w 2101176"/>
              <a:gd name="connsiteY3" fmla="*/ 901270 h 901270"/>
              <a:gd name="connsiteX0" fmla="*/ 0 w 2101176"/>
              <a:gd name="connsiteY0" fmla="*/ 340134 h 889132"/>
              <a:gd name="connsiteX1" fmla="*/ 924129 w 2101176"/>
              <a:gd name="connsiteY1" fmla="*/ 509753 h 889132"/>
              <a:gd name="connsiteX2" fmla="*/ 1488334 w 2101176"/>
              <a:gd name="connsiteY2" fmla="*/ 5401 h 889132"/>
              <a:gd name="connsiteX3" fmla="*/ 2101176 w 2101176"/>
              <a:gd name="connsiteY3" fmla="*/ 889132 h 889132"/>
              <a:gd name="connsiteX0" fmla="*/ 0 w 2101176"/>
              <a:gd name="connsiteY0" fmla="*/ 340134 h 889132"/>
              <a:gd name="connsiteX1" fmla="*/ 924129 w 2101176"/>
              <a:gd name="connsiteY1" fmla="*/ 509753 h 889132"/>
              <a:gd name="connsiteX2" fmla="*/ 1488334 w 2101176"/>
              <a:gd name="connsiteY2" fmla="*/ 5401 h 889132"/>
              <a:gd name="connsiteX3" fmla="*/ 2101176 w 2101176"/>
              <a:gd name="connsiteY3" fmla="*/ 889132 h 889132"/>
              <a:gd name="connsiteX0" fmla="*/ 0 w 2101176"/>
              <a:gd name="connsiteY0" fmla="*/ 335380 h 884378"/>
              <a:gd name="connsiteX1" fmla="*/ 924129 w 2101176"/>
              <a:gd name="connsiteY1" fmla="*/ 504999 h 884378"/>
              <a:gd name="connsiteX2" fmla="*/ 1488334 w 2101176"/>
              <a:gd name="connsiteY2" fmla="*/ 647 h 884378"/>
              <a:gd name="connsiteX3" fmla="*/ 2101176 w 2101176"/>
              <a:gd name="connsiteY3" fmla="*/ 884378 h 884378"/>
              <a:gd name="connsiteX0" fmla="*/ 0 w 2101176"/>
              <a:gd name="connsiteY0" fmla="*/ 334752 h 883750"/>
              <a:gd name="connsiteX1" fmla="*/ 924129 w 2101176"/>
              <a:gd name="connsiteY1" fmla="*/ 504371 h 883750"/>
              <a:gd name="connsiteX2" fmla="*/ 1488334 w 2101176"/>
              <a:gd name="connsiteY2" fmla="*/ 19 h 883750"/>
              <a:gd name="connsiteX3" fmla="*/ 2101176 w 2101176"/>
              <a:gd name="connsiteY3" fmla="*/ 883750 h 883750"/>
              <a:gd name="connsiteX0" fmla="*/ 0 w 2074282"/>
              <a:gd name="connsiteY0" fmla="*/ 334763 h 635694"/>
              <a:gd name="connsiteX1" fmla="*/ 924129 w 2074282"/>
              <a:gd name="connsiteY1" fmla="*/ 504382 h 635694"/>
              <a:gd name="connsiteX2" fmla="*/ 1488334 w 2074282"/>
              <a:gd name="connsiteY2" fmla="*/ 30 h 635694"/>
              <a:gd name="connsiteX3" fmla="*/ 2074282 w 2074282"/>
              <a:gd name="connsiteY3" fmla="*/ 635694 h 635694"/>
              <a:gd name="connsiteX0" fmla="*/ 0 w 1904908"/>
              <a:gd name="connsiteY0" fmla="*/ 334779 h 512321"/>
              <a:gd name="connsiteX1" fmla="*/ 924129 w 1904908"/>
              <a:gd name="connsiteY1" fmla="*/ 504398 h 512321"/>
              <a:gd name="connsiteX2" fmla="*/ 1488334 w 1904908"/>
              <a:gd name="connsiteY2" fmla="*/ 46 h 512321"/>
              <a:gd name="connsiteX3" fmla="*/ 1904908 w 1904908"/>
              <a:gd name="connsiteY3" fmla="*/ 493982 h 512321"/>
            </a:gdLst>
            <a:ahLst/>
            <a:cxnLst>
              <a:cxn ang="0">
                <a:pos x="connsiteX0" y="connsiteY0"/>
              </a:cxn>
              <a:cxn ang="0">
                <a:pos x="connsiteX1" y="connsiteY1"/>
              </a:cxn>
              <a:cxn ang="0">
                <a:pos x="connsiteX2" y="connsiteY2"/>
              </a:cxn>
              <a:cxn ang="0">
                <a:pos x="connsiteX3" y="connsiteY3"/>
              </a:cxn>
            </a:cxnLst>
            <a:rect l="l" t="t" r="r" b="b"/>
            <a:pathLst>
              <a:path w="1904908" h="512321">
                <a:moveTo>
                  <a:pt x="0" y="334779"/>
                </a:moveTo>
                <a:cubicBezTo>
                  <a:pt x="246434" y="301936"/>
                  <a:pt x="676073" y="560187"/>
                  <a:pt x="924129" y="504398"/>
                </a:cubicBezTo>
                <a:cubicBezTo>
                  <a:pt x="1172185" y="448609"/>
                  <a:pt x="1175428" y="4111"/>
                  <a:pt x="1488334" y="46"/>
                </a:cubicBezTo>
                <a:cubicBezTo>
                  <a:pt x="1723419" y="-4019"/>
                  <a:pt x="1857080" y="258086"/>
                  <a:pt x="1904908" y="49398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zis 4"/>
          <p:cNvSpPr/>
          <p:nvPr/>
        </p:nvSpPr>
        <p:spPr>
          <a:xfrm>
            <a:off x="3239852" y="1851671"/>
            <a:ext cx="720080" cy="6807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zis 6"/>
          <p:cNvSpPr/>
          <p:nvPr/>
        </p:nvSpPr>
        <p:spPr>
          <a:xfrm>
            <a:off x="4499992" y="1510249"/>
            <a:ext cx="612068" cy="5580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2"/>
          <p:cNvSpPr txBox="1">
            <a:spLocks noChangeArrowheads="1"/>
          </p:cNvSpPr>
          <p:nvPr/>
        </p:nvSpPr>
        <p:spPr bwMode="auto">
          <a:xfrm>
            <a:off x="3317366" y="1779662"/>
            <a:ext cx="5357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4800" b="1" i="1" dirty="0"/>
              <a:t>+</a:t>
            </a:r>
            <a:endParaRPr lang="hu-HU" altLang="en-US" sz="4800" b="1" dirty="0"/>
          </a:p>
        </p:txBody>
      </p:sp>
      <p:sp>
        <p:nvSpPr>
          <p:cNvPr id="9" name="Text Box 12"/>
          <p:cNvSpPr txBox="1">
            <a:spLocks noChangeArrowheads="1"/>
          </p:cNvSpPr>
          <p:nvPr/>
        </p:nvSpPr>
        <p:spPr bwMode="auto">
          <a:xfrm>
            <a:off x="4571454" y="1131590"/>
            <a:ext cx="4411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6000" i="1" dirty="0"/>
              <a:t>-</a:t>
            </a:r>
            <a:endParaRPr lang="hu-HU" altLang="en-US" sz="6000" dirty="0"/>
          </a:p>
        </p:txBody>
      </p:sp>
      <p:cxnSp>
        <p:nvCxnSpPr>
          <p:cNvPr id="13" name="Egyenes összekötő nyíllal 12"/>
          <p:cNvCxnSpPr/>
          <p:nvPr/>
        </p:nvCxnSpPr>
        <p:spPr>
          <a:xfrm flipV="1">
            <a:off x="3657585" y="2440916"/>
            <a:ext cx="746178" cy="945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églalap 9"/>
              <p:cNvSpPr/>
              <p:nvPr/>
            </p:nvSpPr>
            <p:spPr>
              <a:xfrm>
                <a:off x="5066167" y="1019199"/>
                <a:ext cx="43736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a:cs typeface="Times New Roman" panose="02020603050405020304" pitchFamily="18" charset="0"/>
                        </a:rPr>
                        <m:t>𝑣</m:t>
                      </m:r>
                    </m:oMath>
                  </m:oMathPara>
                </a14:m>
                <a:endParaRPr lang="hu-HU" dirty="0"/>
              </a:p>
            </p:txBody>
          </p:sp>
        </mc:Choice>
        <mc:Fallback xmlns="">
          <p:sp>
            <p:nvSpPr>
              <p:cNvPr id="10" name="Téglalap 9"/>
              <p:cNvSpPr>
                <a:spLocks noRot="1" noChangeAspect="1" noMove="1" noResize="1" noEditPoints="1" noAdjustHandles="1" noChangeArrowheads="1" noChangeShapeType="1" noTextEdit="1"/>
              </p:cNvSpPr>
              <p:nvPr/>
            </p:nvSpPr>
            <p:spPr>
              <a:xfrm>
                <a:off x="5066167" y="1019199"/>
                <a:ext cx="437363" cy="461665"/>
              </a:xfrm>
              <a:prstGeom prst="rect">
                <a:avLst/>
              </a:prstGeom>
              <a:blipFill>
                <a:blip r:embed="rId5"/>
                <a:stretch>
                  <a:fillRect/>
                </a:stretch>
              </a:blipFill>
            </p:spPr>
            <p:txBody>
              <a:bodyPr/>
              <a:lstStyle/>
              <a:p>
                <a:r>
                  <a:rPr lang="hu-HU">
                    <a:noFill/>
                  </a:rPr>
                  <a:t> </a:t>
                </a:r>
              </a:p>
            </p:txBody>
          </p:sp>
        </mc:Fallback>
      </mc:AlternateContent>
      <p:cxnSp>
        <p:nvCxnSpPr>
          <p:cNvPr id="12" name="Egyenes összekötő nyíllal 11"/>
          <p:cNvCxnSpPr/>
          <p:nvPr/>
        </p:nvCxnSpPr>
        <p:spPr>
          <a:xfrm flipH="1" flipV="1">
            <a:off x="3522569" y="1473628"/>
            <a:ext cx="118808" cy="106879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Oval 7"/>
          <p:cNvSpPr>
            <a:spLocks noChangeArrowheads="1"/>
          </p:cNvSpPr>
          <p:nvPr/>
        </p:nvSpPr>
        <p:spPr bwMode="auto">
          <a:xfrm>
            <a:off x="3512106" y="2402006"/>
            <a:ext cx="267261" cy="241752"/>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16" name="Téglalap 15"/>
              <p:cNvSpPr/>
              <p:nvPr/>
            </p:nvSpPr>
            <p:spPr>
              <a:xfrm>
                <a:off x="3502488" y="1137685"/>
                <a:ext cx="66454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dirty="0">
                          <a:latin typeface="Cambria Math"/>
                          <a:cs typeface="Times New Roman" panose="02020603050405020304" pitchFamily="18" charset="0"/>
                        </a:rPr>
                        <m:t>𝒂</m:t>
                      </m:r>
                      <m:r>
                        <a:rPr lang="hu-HU" i="1" baseline="-25000" dirty="0" err="1">
                          <a:latin typeface="Cambria Math"/>
                          <a:cs typeface="Times New Roman" panose="02020603050405020304" pitchFamily="18" charset="0"/>
                        </a:rPr>
                        <m:t>𝑐𝑝</m:t>
                      </m:r>
                    </m:oMath>
                  </m:oMathPara>
                </a14:m>
                <a:endParaRPr lang="hu-HU" dirty="0"/>
              </a:p>
            </p:txBody>
          </p:sp>
        </mc:Choice>
        <mc:Fallback xmlns="">
          <p:sp>
            <p:nvSpPr>
              <p:cNvPr id="16" name="Téglalap 15"/>
              <p:cNvSpPr>
                <a:spLocks noRot="1" noChangeAspect="1" noMove="1" noResize="1" noEditPoints="1" noAdjustHandles="1" noChangeArrowheads="1" noChangeShapeType="1" noTextEdit="1"/>
              </p:cNvSpPr>
              <p:nvPr/>
            </p:nvSpPr>
            <p:spPr>
              <a:xfrm>
                <a:off x="3502488" y="1137685"/>
                <a:ext cx="664541" cy="461665"/>
              </a:xfrm>
              <a:prstGeom prst="rect">
                <a:avLst/>
              </a:prstGeom>
              <a:blipFill>
                <a:blip r:embed="rId6"/>
                <a:stretch>
                  <a:fillRect b="-14667"/>
                </a:stretch>
              </a:blipFill>
            </p:spPr>
            <p:txBody>
              <a:bodyPr/>
              <a:lstStyle/>
              <a:p>
                <a:r>
                  <a:rPr lang="hu-HU">
                    <a:noFill/>
                  </a:rPr>
                  <a:t> </a:t>
                </a:r>
              </a:p>
            </p:txBody>
          </p:sp>
        </mc:Fallback>
      </mc:AlternateContent>
      <p:cxnSp>
        <p:nvCxnSpPr>
          <p:cNvPr id="17" name="Egyenes összekötő nyíllal 16"/>
          <p:cNvCxnSpPr/>
          <p:nvPr/>
        </p:nvCxnSpPr>
        <p:spPr>
          <a:xfrm flipV="1">
            <a:off x="4840190" y="1494487"/>
            <a:ext cx="702783" cy="46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églalap 19"/>
              <p:cNvSpPr/>
              <p:nvPr/>
            </p:nvSpPr>
            <p:spPr>
              <a:xfrm>
                <a:off x="3880555" y="2432044"/>
                <a:ext cx="43736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a:cs typeface="Times New Roman" panose="02020603050405020304" pitchFamily="18" charset="0"/>
                        </a:rPr>
                        <m:t>𝑣</m:t>
                      </m:r>
                    </m:oMath>
                  </m:oMathPara>
                </a14:m>
                <a:endParaRPr lang="hu-HU" dirty="0"/>
              </a:p>
            </p:txBody>
          </p:sp>
        </mc:Choice>
        <mc:Fallback xmlns="">
          <p:sp>
            <p:nvSpPr>
              <p:cNvPr id="20" name="Téglalap 19"/>
              <p:cNvSpPr>
                <a:spLocks noRot="1" noChangeAspect="1" noMove="1" noResize="1" noEditPoints="1" noAdjustHandles="1" noChangeArrowheads="1" noChangeShapeType="1" noTextEdit="1"/>
              </p:cNvSpPr>
              <p:nvPr/>
            </p:nvSpPr>
            <p:spPr>
              <a:xfrm>
                <a:off x="3880555" y="2432044"/>
                <a:ext cx="437364" cy="461665"/>
              </a:xfrm>
              <a:prstGeom prst="rect">
                <a:avLst/>
              </a:prstGeom>
              <a:blipFill>
                <a:blip r:embed="rId7"/>
                <a:stretch>
                  <a:fillRect/>
                </a:stretch>
              </a:blipFill>
            </p:spPr>
            <p:txBody>
              <a:bodyPr/>
              <a:lstStyle/>
              <a:p>
                <a:r>
                  <a:rPr lang="hu-HU">
                    <a:noFill/>
                  </a:rPr>
                  <a:t> </a:t>
                </a:r>
              </a:p>
            </p:txBody>
          </p:sp>
        </mc:Fallback>
      </mc:AlternateContent>
      <p:cxnSp>
        <p:nvCxnSpPr>
          <p:cNvPr id="21" name="Egyenes összekötő nyíllal 20"/>
          <p:cNvCxnSpPr/>
          <p:nvPr/>
        </p:nvCxnSpPr>
        <p:spPr>
          <a:xfrm>
            <a:off x="4822852" y="1497558"/>
            <a:ext cx="35126" cy="99061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églalap 23"/>
              <p:cNvSpPr/>
              <p:nvPr/>
            </p:nvSpPr>
            <p:spPr>
              <a:xfrm>
                <a:off x="4766785" y="2338624"/>
                <a:ext cx="66454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dirty="0">
                          <a:latin typeface="Cambria Math"/>
                          <a:cs typeface="Times New Roman" panose="02020603050405020304" pitchFamily="18" charset="0"/>
                        </a:rPr>
                        <m:t>𝒂</m:t>
                      </m:r>
                      <m:r>
                        <a:rPr lang="hu-HU" i="1" baseline="-25000" dirty="0" err="1">
                          <a:latin typeface="Cambria Math"/>
                          <a:cs typeface="Times New Roman" panose="02020603050405020304" pitchFamily="18" charset="0"/>
                        </a:rPr>
                        <m:t>𝑐𝑝</m:t>
                      </m:r>
                    </m:oMath>
                  </m:oMathPara>
                </a14:m>
                <a:endParaRPr lang="hu-HU" dirty="0"/>
              </a:p>
            </p:txBody>
          </p:sp>
        </mc:Choice>
        <mc:Fallback xmlns="">
          <p:sp>
            <p:nvSpPr>
              <p:cNvPr id="24" name="Téglalap 23"/>
              <p:cNvSpPr>
                <a:spLocks noRot="1" noChangeAspect="1" noMove="1" noResize="1" noEditPoints="1" noAdjustHandles="1" noChangeArrowheads="1" noChangeShapeType="1" noTextEdit="1"/>
              </p:cNvSpPr>
              <p:nvPr/>
            </p:nvSpPr>
            <p:spPr>
              <a:xfrm>
                <a:off x="4766785" y="2338624"/>
                <a:ext cx="664541" cy="461665"/>
              </a:xfrm>
              <a:prstGeom prst="rect">
                <a:avLst/>
              </a:prstGeom>
              <a:blipFill>
                <a:blip r:embed="rId8"/>
                <a:stretch>
                  <a:fillRect b="-14667"/>
                </a:stretch>
              </a:blipFill>
            </p:spPr>
            <p:txBody>
              <a:bodyPr/>
              <a:lstStyle/>
              <a:p>
                <a:r>
                  <a:rPr lang="hu-HU">
                    <a:noFill/>
                  </a:rPr>
                  <a:t> </a:t>
                </a:r>
              </a:p>
            </p:txBody>
          </p:sp>
        </mc:Fallback>
      </mc:AlternateContent>
      <p:sp>
        <p:nvSpPr>
          <p:cNvPr id="18" name="Oval 7"/>
          <p:cNvSpPr>
            <a:spLocks noChangeArrowheads="1"/>
          </p:cNvSpPr>
          <p:nvPr/>
        </p:nvSpPr>
        <p:spPr bwMode="auto">
          <a:xfrm>
            <a:off x="4694711" y="1365737"/>
            <a:ext cx="267261" cy="241752"/>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2683977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artalom helye 42"/>
          <p:cNvSpPr>
            <a:spLocks noGrp="1"/>
          </p:cNvSpPr>
          <p:nvPr>
            <p:ph idx="1"/>
          </p:nvPr>
        </p:nvSpPr>
        <p:spPr>
          <a:xfrm>
            <a:off x="107505" y="1063535"/>
            <a:ext cx="8523717" cy="3394472"/>
          </a:xfrm>
        </p:spPr>
        <p:txBody>
          <a:bodyPr>
            <a:normAutofit/>
          </a:bodyPr>
          <a:lstStyle/>
          <a:p>
            <a:pPr marL="0" indent="0">
              <a:lnSpc>
                <a:spcPct val="90000"/>
              </a:lnSpc>
              <a:buNone/>
            </a:pPr>
            <a:r>
              <a:rPr lang="hu-HU" altLang="en-US" sz="2000" b="1" dirty="0" smtClean="0"/>
              <a:t>Axiómák: </a:t>
            </a:r>
          </a:p>
          <a:p>
            <a:pPr marL="0" indent="0">
              <a:lnSpc>
                <a:spcPct val="90000"/>
              </a:lnSpc>
              <a:buNone/>
            </a:pPr>
            <a:r>
              <a:rPr lang="hu-HU" altLang="en-US" sz="1800" b="1" u="sng" dirty="0" smtClean="0"/>
              <a:t>tapasztalat </a:t>
            </a:r>
            <a:r>
              <a:rPr lang="hu-HU" altLang="en-US" sz="1800" b="1" u="sng" dirty="0"/>
              <a:t>+ </a:t>
            </a:r>
            <a:r>
              <a:rPr lang="hu-HU" altLang="en-US" sz="1800" b="1" u="sng" dirty="0" smtClean="0"/>
              <a:t>vallásos hit</a:t>
            </a:r>
            <a:endParaRPr lang="hu-HU" altLang="en-US" sz="1800" b="1" u="sng" dirty="0"/>
          </a:p>
          <a:p>
            <a:pPr>
              <a:lnSpc>
                <a:spcPct val="90000"/>
              </a:lnSpc>
              <a:buFontTx/>
              <a:buChar char="-"/>
            </a:pPr>
            <a:r>
              <a:rPr lang="hu-HU" altLang="en-US" sz="1800" dirty="0" smtClean="0"/>
              <a:t>Alapfogalmak </a:t>
            </a:r>
            <a:r>
              <a:rPr lang="hu-HU" altLang="en-US" sz="1800" dirty="0"/>
              <a:t>implicit </a:t>
            </a:r>
            <a:r>
              <a:rPr lang="hu-HU" altLang="en-US" sz="1800" dirty="0" smtClean="0"/>
              <a:t>definíciója</a:t>
            </a:r>
          </a:p>
          <a:p>
            <a:pPr>
              <a:lnSpc>
                <a:spcPct val="90000"/>
              </a:lnSpc>
              <a:buFontTx/>
              <a:buChar char="-"/>
            </a:pPr>
            <a:r>
              <a:rPr lang="hu-HU" altLang="en-US" sz="1800" dirty="0" smtClean="0"/>
              <a:t>Tételek kiindulási pontja</a:t>
            </a:r>
            <a:endParaRPr lang="hu-HU" altLang="en-US" sz="1800" dirty="0"/>
          </a:p>
          <a:p>
            <a:pPr marL="0" indent="0">
              <a:buNone/>
            </a:pPr>
            <a:endParaRPr lang="en-US" sz="2800" dirty="0"/>
          </a:p>
        </p:txBody>
      </p:sp>
      <p:sp>
        <p:nvSpPr>
          <p:cNvPr id="31" name="Szövegdoboz 30"/>
          <p:cNvSpPr txBox="1"/>
          <p:nvPr/>
        </p:nvSpPr>
        <p:spPr>
          <a:xfrm>
            <a:off x="4494958" y="67789"/>
            <a:ext cx="4613546" cy="2308324"/>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600" u="sng" dirty="0" smtClean="0">
                <a:latin typeface="+mn-lt"/>
              </a:rPr>
              <a:t>Euklideszi síkgeometria axiómái: </a:t>
            </a:r>
            <a:r>
              <a:rPr lang="en-US" sz="1600" u="sng" dirty="0" smtClean="0">
                <a:latin typeface="+mn-lt"/>
              </a:rPr>
              <a:t> </a:t>
            </a:r>
            <a:endParaRPr lang="hu-HU" sz="1600" u="sng" dirty="0" smtClean="0">
              <a:latin typeface="+mn-lt"/>
            </a:endParaRPr>
          </a:p>
          <a:p>
            <a:pPr marL="342900" indent="-342900" algn="l">
              <a:buFont typeface="+mj-lt"/>
              <a:buAutoNum type="arabicPeriod"/>
              <a:defRPr/>
            </a:pPr>
            <a:r>
              <a:rPr lang="hu-HU" sz="1600" dirty="0" smtClean="0">
                <a:latin typeface="+mn-lt"/>
              </a:rPr>
              <a:t>Két </a:t>
            </a:r>
            <a:r>
              <a:rPr lang="hu-HU" sz="1600" dirty="0">
                <a:latin typeface="+mn-lt"/>
              </a:rPr>
              <a:t>pont </a:t>
            </a:r>
            <a:r>
              <a:rPr lang="hu-HU" sz="1600" dirty="0" smtClean="0">
                <a:latin typeface="+mn-lt"/>
              </a:rPr>
              <a:t>meghatároz egy </a:t>
            </a:r>
            <a:r>
              <a:rPr lang="hu-HU" sz="1600" dirty="0">
                <a:latin typeface="+mn-lt"/>
              </a:rPr>
              <a:t>egyenest.</a:t>
            </a:r>
            <a:endParaRPr lang="en-US" sz="1600" dirty="0">
              <a:latin typeface="+mn-lt"/>
            </a:endParaRPr>
          </a:p>
          <a:p>
            <a:pPr marL="342900" indent="-342900" algn="l">
              <a:buFont typeface="+mj-lt"/>
              <a:buAutoNum type="arabicPeriod"/>
              <a:defRPr/>
            </a:pPr>
            <a:r>
              <a:rPr lang="hu-HU" sz="1600" dirty="0" smtClean="0">
                <a:latin typeface="+mn-lt"/>
              </a:rPr>
              <a:t>Egy </a:t>
            </a:r>
            <a:r>
              <a:rPr lang="hu-HU" sz="1600" dirty="0">
                <a:latin typeface="+mn-lt"/>
              </a:rPr>
              <a:t>egyenesnek van legalább két pontja.</a:t>
            </a:r>
            <a:endParaRPr lang="en-US" sz="1600" dirty="0">
              <a:latin typeface="+mn-lt"/>
            </a:endParaRPr>
          </a:p>
          <a:p>
            <a:pPr marL="342900" indent="-342900" algn="l">
              <a:buFont typeface="+mj-lt"/>
              <a:buAutoNum type="arabicPeriod"/>
              <a:defRPr/>
            </a:pPr>
            <a:r>
              <a:rPr lang="hu-HU" sz="1600" dirty="0">
                <a:latin typeface="+mn-lt"/>
              </a:rPr>
              <a:t>Egy egyeneshez egy rajta kívül fekvő  </a:t>
            </a:r>
            <a:r>
              <a:rPr lang="hu-HU" sz="1600" dirty="0" smtClean="0">
                <a:latin typeface="+mn-lt"/>
              </a:rPr>
              <a:t>ponton </a:t>
            </a:r>
            <a:r>
              <a:rPr lang="hu-HU" sz="1600" dirty="0">
                <a:latin typeface="+mn-lt"/>
              </a:rPr>
              <a:t>át </a:t>
            </a:r>
            <a:r>
              <a:rPr lang="hu-HU" sz="1600" b="1" u="sng" dirty="0">
                <a:latin typeface="+mn-lt"/>
              </a:rPr>
              <a:t>egy</a:t>
            </a:r>
            <a:r>
              <a:rPr lang="hu-HU" sz="1600" dirty="0">
                <a:latin typeface="+mn-lt"/>
              </a:rPr>
              <a:t> </a:t>
            </a:r>
            <a:r>
              <a:rPr lang="hu-HU" sz="1600" dirty="0" smtClean="0">
                <a:latin typeface="+mn-lt"/>
              </a:rPr>
              <a:t>nem metsző egyenes húzható (</a:t>
            </a:r>
            <a:r>
              <a:rPr lang="hu-HU" sz="1600" b="1" u="sng" dirty="0" smtClean="0">
                <a:latin typeface="+mn-lt"/>
              </a:rPr>
              <a:t>párhuzamos</a:t>
            </a:r>
            <a:r>
              <a:rPr lang="hu-HU" sz="1600" dirty="0" smtClean="0">
                <a:latin typeface="+mn-lt"/>
              </a:rPr>
              <a:t>).</a:t>
            </a:r>
            <a:endParaRPr lang="hu-HU" sz="1600" dirty="0">
              <a:latin typeface="+mn-lt"/>
            </a:endParaRPr>
          </a:p>
          <a:p>
            <a:pPr marL="342900" indent="-342900" algn="l">
              <a:buFont typeface="+mj-lt"/>
              <a:buAutoNum type="arabicPeriod"/>
              <a:defRPr/>
            </a:pPr>
            <a:r>
              <a:rPr lang="hu-HU" sz="1600" dirty="0" smtClean="0">
                <a:latin typeface="+mn-lt"/>
              </a:rPr>
              <a:t>Átmozgatható </a:t>
            </a:r>
            <a:r>
              <a:rPr lang="hu-HU" sz="1600" dirty="0">
                <a:latin typeface="+mn-lt"/>
              </a:rPr>
              <a:t>(egybevágó) dolgok mérete </a:t>
            </a:r>
            <a:r>
              <a:rPr lang="hu-HU" sz="1600" dirty="0" smtClean="0">
                <a:latin typeface="+mn-lt"/>
              </a:rPr>
              <a:t>megegyező (a sík homogén és </a:t>
            </a:r>
            <a:r>
              <a:rPr lang="hu-HU" sz="1600" dirty="0" err="1" smtClean="0">
                <a:latin typeface="+mn-lt"/>
              </a:rPr>
              <a:t>izotróp</a:t>
            </a:r>
            <a:r>
              <a:rPr lang="hu-HU" sz="1600" dirty="0" smtClean="0">
                <a:latin typeface="+mn-lt"/>
              </a:rPr>
              <a:t>).</a:t>
            </a:r>
            <a:endParaRPr lang="hu-HU" sz="1600" dirty="0">
              <a:latin typeface="+mn-lt"/>
            </a:endParaRPr>
          </a:p>
          <a:p>
            <a:pPr marL="342900" indent="-342900" algn="l">
              <a:buFont typeface="+mj-lt"/>
              <a:buAutoNum type="arabicPeriod"/>
              <a:defRPr/>
            </a:pPr>
            <a:r>
              <a:rPr lang="hu-HU" sz="1600" dirty="0" smtClean="0">
                <a:latin typeface="+mn-lt"/>
              </a:rPr>
              <a:t>A részek összege az egész mérete.</a:t>
            </a:r>
          </a:p>
          <a:p>
            <a:pPr marL="342900" indent="-342900" algn="l">
              <a:buFont typeface="+mj-lt"/>
              <a:buAutoNum type="arabicPeriod"/>
              <a:defRPr/>
            </a:pPr>
            <a:r>
              <a:rPr lang="hu-HU" sz="1600" dirty="0" smtClean="0">
                <a:latin typeface="+mn-lt"/>
              </a:rPr>
              <a:t>…</a:t>
            </a:r>
            <a:endParaRPr lang="en-US" sz="1600" dirty="0">
              <a:latin typeface="+mn-lt"/>
            </a:endParaRPr>
          </a:p>
        </p:txBody>
      </p:sp>
      <p:sp>
        <p:nvSpPr>
          <p:cNvPr id="32" name="Rectangle 2"/>
          <p:cNvSpPr>
            <a:spLocks noGrp="1" noChangeArrowheads="1"/>
          </p:cNvSpPr>
          <p:nvPr>
            <p:ph type="title"/>
          </p:nvPr>
        </p:nvSpPr>
        <p:spPr>
          <a:xfrm>
            <a:off x="1339245" y="67317"/>
            <a:ext cx="3155713" cy="857250"/>
          </a:xfrm>
        </p:spPr>
        <p:txBody>
          <a:bodyPr>
            <a:noAutofit/>
          </a:bodyPr>
          <a:lstStyle/>
          <a:p>
            <a:pPr>
              <a:defRPr/>
            </a:pPr>
            <a:r>
              <a:rPr lang="hu-HU" sz="3600" dirty="0" err="1" smtClean="0">
                <a:solidFill>
                  <a:srgbClr val="FF0000"/>
                </a:solidFill>
              </a:rPr>
              <a:t>Euklidészi</a:t>
            </a:r>
            <a:r>
              <a:rPr lang="hu-HU" sz="3600" dirty="0" smtClean="0">
                <a:solidFill>
                  <a:srgbClr val="FF0000"/>
                </a:solidFill>
              </a:rPr>
              <a:t> síkgeometria</a:t>
            </a:r>
          </a:p>
        </p:txBody>
      </p:sp>
      <p:pic>
        <p:nvPicPr>
          <p:cNvPr id="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 y="-4913"/>
            <a:ext cx="685095" cy="88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David Hilbert – Wikipé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93" y="0"/>
            <a:ext cx="662452" cy="889145"/>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463738"/>
            <a:ext cx="5868652" cy="2592997"/>
          </a:xfrm>
          <a:prstGeom prst="rect">
            <a:avLst/>
          </a:prstGeom>
          <a:noFill/>
        </p:spPr>
      </p:pic>
    </p:spTree>
    <p:extLst>
      <p:ext uri="{BB962C8B-B14F-4D97-AF65-F5344CB8AC3E}">
        <p14:creationId xmlns:p14="http://schemas.microsoft.com/office/powerpoint/2010/main" val="2581593584"/>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58" y="1475699"/>
            <a:ext cx="1832458" cy="279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748" y="1059583"/>
            <a:ext cx="6551976" cy="260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Egyenes összekötő nyíllal 3"/>
          <p:cNvCxnSpPr/>
          <p:nvPr/>
        </p:nvCxnSpPr>
        <p:spPr>
          <a:xfrm>
            <a:off x="4067943" y="1669643"/>
            <a:ext cx="0" cy="2970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a:off x="6912259" y="1453619"/>
            <a:ext cx="0" cy="675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Szövegdoboz 9"/>
              <p:cNvSpPr txBox="1"/>
              <p:nvPr/>
            </p:nvSpPr>
            <p:spPr>
              <a:xfrm>
                <a:off x="3261448" y="1618032"/>
                <a:ext cx="90338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solidFill>
                                <a:srgbClr val="FF0000"/>
                              </a:solidFill>
                              <a:latin typeface="Cambria Math" panose="02040503050406030204" pitchFamily="18" charset="0"/>
                            </a:rPr>
                          </m:ctrlPr>
                        </m:sSubPr>
                        <m:e>
                          <m:r>
                            <a:rPr lang="hu-HU" b="1" i="1" smtClean="0">
                              <a:solidFill>
                                <a:srgbClr val="FF0000"/>
                              </a:solidFill>
                              <a:latin typeface="Cambria Math"/>
                            </a:rPr>
                            <m:t>𝒂</m:t>
                          </m:r>
                        </m:e>
                        <m:sub>
                          <m:r>
                            <a:rPr lang="hu-HU" b="0" i="1" smtClean="0">
                              <a:solidFill>
                                <a:srgbClr val="FF0000"/>
                              </a:solidFill>
                              <a:latin typeface="Cambria Math"/>
                            </a:rPr>
                            <m:t>𝑚𝑖𝑛</m:t>
                          </m:r>
                        </m:sub>
                      </m:sSub>
                    </m:oMath>
                  </m:oMathPara>
                </a14:m>
                <a:endParaRPr lang="en-US" dirty="0">
                  <a:solidFill>
                    <a:srgbClr val="FF0000"/>
                  </a:solidFill>
                </a:endParaRPr>
              </a:p>
            </p:txBody>
          </p:sp>
        </mc:Choice>
        <mc:Fallback xmlns="">
          <p:sp>
            <p:nvSpPr>
              <p:cNvPr id="10" name="Szövegdoboz 9"/>
              <p:cNvSpPr txBox="1">
                <a:spLocks noRot="1" noChangeAspect="1" noMove="1" noResize="1" noEditPoints="1" noAdjustHandles="1" noChangeArrowheads="1" noChangeShapeType="1" noTextEdit="1"/>
              </p:cNvSpPr>
              <p:nvPr/>
            </p:nvSpPr>
            <p:spPr>
              <a:xfrm>
                <a:off x="3261447" y="2157375"/>
                <a:ext cx="903389" cy="461665"/>
              </a:xfrm>
              <a:prstGeom prst="rect">
                <a:avLst/>
              </a:prstGeom>
              <a:blipFill rotWithShape="1">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11"/>
              <p:cNvSpPr txBox="1"/>
              <p:nvPr/>
            </p:nvSpPr>
            <p:spPr>
              <a:xfrm>
                <a:off x="7030338" y="1955570"/>
                <a:ext cx="95526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solidFill>
                                <a:srgbClr val="FF0000"/>
                              </a:solidFill>
                              <a:latin typeface="Cambria Math" panose="02040503050406030204" pitchFamily="18" charset="0"/>
                            </a:rPr>
                          </m:ctrlPr>
                        </m:sSubPr>
                        <m:e>
                          <m:r>
                            <a:rPr lang="hu-HU" b="1" i="1" smtClean="0">
                              <a:solidFill>
                                <a:srgbClr val="FF0000"/>
                              </a:solidFill>
                              <a:latin typeface="Cambria Math"/>
                            </a:rPr>
                            <m:t>𝒂</m:t>
                          </m:r>
                        </m:e>
                        <m:sub>
                          <m:r>
                            <a:rPr lang="hu-HU" b="0" i="1" smtClean="0">
                              <a:solidFill>
                                <a:srgbClr val="FF0000"/>
                              </a:solidFill>
                              <a:latin typeface="Cambria Math"/>
                            </a:rPr>
                            <m:t>𝑚𝑎𝑥</m:t>
                          </m:r>
                        </m:sub>
                      </m:sSub>
                    </m:oMath>
                  </m:oMathPara>
                </a14:m>
                <a:endParaRPr lang="en-US" dirty="0">
                  <a:solidFill>
                    <a:srgbClr val="FF0000"/>
                  </a:solidFill>
                </a:endParaRPr>
              </a:p>
            </p:txBody>
          </p:sp>
        </mc:Choice>
        <mc:Fallback xmlns="">
          <p:sp>
            <p:nvSpPr>
              <p:cNvPr id="12" name="Szövegdoboz 11"/>
              <p:cNvSpPr txBox="1">
                <a:spLocks noRot="1" noChangeAspect="1" noMove="1" noResize="1" noEditPoints="1" noAdjustHandles="1" noChangeArrowheads="1" noChangeShapeType="1" noTextEdit="1"/>
              </p:cNvSpPr>
              <p:nvPr/>
            </p:nvSpPr>
            <p:spPr>
              <a:xfrm>
                <a:off x="7030338" y="2607426"/>
                <a:ext cx="955262"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zövegdoboz 12"/>
              <p:cNvSpPr txBox="1"/>
              <p:nvPr/>
            </p:nvSpPr>
            <p:spPr>
              <a:xfrm>
                <a:off x="3311455" y="3615866"/>
                <a:ext cx="4536562" cy="58477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a:ea typeface="Cambria Math"/>
                        </a:rPr>
                        <m:t>𝐾</m:t>
                      </m:r>
                      <m:r>
                        <a:rPr lang="en-US" sz="3200" i="1">
                          <a:solidFill>
                            <a:schemeClr val="tx1"/>
                          </a:solidFill>
                          <a:latin typeface="Cambria Math"/>
                          <a:ea typeface="Cambria Math"/>
                        </a:rPr>
                        <m:t>=</m:t>
                      </m:r>
                      <m:sSub>
                        <m:sSubPr>
                          <m:ctrlPr>
                            <a:rPr lang="en-US" sz="3200" i="1">
                              <a:solidFill>
                                <a:schemeClr val="tx1"/>
                              </a:solidFill>
                              <a:latin typeface="Cambria Math" panose="02040503050406030204" pitchFamily="18" charset="0"/>
                              <a:ea typeface="Cambria Math"/>
                            </a:rPr>
                          </m:ctrlPr>
                        </m:sSubPr>
                        <m:e>
                          <m:r>
                            <a:rPr lang="hu-HU" sz="3200" i="1">
                              <a:solidFill>
                                <a:schemeClr val="tx1"/>
                              </a:solidFill>
                              <a:latin typeface="Cambria Math"/>
                              <a:ea typeface="Cambria Math"/>
                            </a:rPr>
                            <m:t>𝜅</m:t>
                          </m:r>
                        </m:e>
                        <m:sub>
                          <m:r>
                            <a:rPr lang="en-US" sz="3200" i="1">
                              <a:solidFill>
                                <a:schemeClr val="tx1"/>
                              </a:solidFill>
                              <a:latin typeface="Cambria Math"/>
                              <a:ea typeface="Cambria Math"/>
                            </a:rPr>
                            <m:t>1</m:t>
                          </m:r>
                        </m:sub>
                      </m:sSub>
                      <m:sSub>
                        <m:sSubPr>
                          <m:ctrlPr>
                            <a:rPr lang="en-US" sz="3200" i="1">
                              <a:solidFill>
                                <a:schemeClr val="tx1"/>
                              </a:solidFill>
                              <a:latin typeface="Cambria Math" panose="02040503050406030204" pitchFamily="18" charset="0"/>
                              <a:ea typeface="Cambria Math"/>
                            </a:rPr>
                          </m:ctrlPr>
                        </m:sSubPr>
                        <m:e>
                          <m:r>
                            <a:rPr lang="hu-HU" sz="3200" i="1">
                              <a:solidFill>
                                <a:schemeClr val="tx1"/>
                              </a:solidFill>
                              <a:latin typeface="Cambria Math"/>
                              <a:ea typeface="Cambria Math"/>
                            </a:rPr>
                            <m:t>𝜅</m:t>
                          </m:r>
                        </m:e>
                        <m:sub>
                          <m:r>
                            <a:rPr lang="en-US" sz="3200" i="1">
                              <a:solidFill>
                                <a:schemeClr val="tx1"/>
                              </a:solidFill>
                              <a:latin typeface="Cambria Math"/>
                              <a:ea typeface="Cambria Math"/>
                            </a:rPr>
                            <m:t>2</m:t>
                          </m:r>
                        </m:sub>
                      </m:sSub>
                      <m:r>
                        <a:rPr lang="en-US" sz="3200" b="1" i="1">
                          <a:solidFill>
                            <a:schemeClr val="tx1"/>
                          </a:solidFill>
                          <a:latin typeface="Cambria Math"/>
                          <a:ea typeface="Cambria Math"/>
                        </a:rPr>
                        <m:t>=</m:t>
                      </m:r>
                      <m:sSub>
                        <m:sSubPr>
                          <m:ctrlPr>
                            <a:rPr lang="hu-HU" sz="3200" b="0" i="1" smtClean="0">
                              <a:solidFill>
                                <a:schemeClr val="tx1"/>
                              </a:solidFill>
                              <a:latin typeface="Cambria Math" panose="02040503050406030204" pitchFamily="18" charset="0"/>
                            </a:rPr>
                          </m:ctrlPr>
                        </m:sSubPr>
                        <m:e>
                          <m:r>
                            <a:rPr lang="hu-HU" sz="3200" b="1" i="1" smtClean="0">
                              <a:solidFill>
                                <a:schemeClr val="tx1"/>
                              </a:solidFill>
                              <a:latin typeface="Cambria Math"/>
                            </a:rPr>
                            <m:t>𝒂</m:t>
                          </m:r>
                        </m:e>
                        <m:sub>
                          <m:r>
                            <a:rPr lang="hu-HU" sz="3200" b="0" i="1" smtClean="0">
                              <a:solidFill>
                                <a:schemeClr val="tx1"/>
                              </a:solidFill>
                              <a:latin typeface="Cambria Math"/>
                            </a:rPr>
                            <m:t>𝑚𝑖𝑛</m:t>
                          </m:r>
                        </m:sub>
                      </m:sSub>
                      <m:r>
                        <a:rPr lang="hu-HU" sz="3200" b="0" i="1" smtClean="0">
                          <a:solidFill>
                            <a:schemeClr val="tx1"/>
                          </a:solidFill>
                          <a:latin typeface="Cambria Math"/>
                          <a:ea typeface="Cambria Math"/>
                        </a:rPr>
                        <m:t>∙</m:t>
                      </m:r>
                      <m:sSub>
                        <m:sSubPr>
                          <m:ctrlPr>
                            <a:rPr lang="hu-HU" sz="3200" i="1">
                              <a:solidFill>
                                <a:schemeClr val="tx1"/>
                              </a:solidFill>
                              <a:latin typeface="Cambria Math" panose="02040503050406030204" pitchFamily="18" charset="0"/>
                            </a:rPr>
                          </m:ctrlPr>
                        </m:sSubPr>
                        <m:e>
                          <m:r>
                            <a:rPr lang="hu-HU" sz="3200" b="1" i="1">
                              <a:solidFill>
                                <a:schemeClr val="tx1"/>
                              </a:solidFill>
                              <a:latin typeface="Cambria Math"/>
                            </a:rPr>
                            <m:t>𝒂</m:t>
                          </m:r>
                        </m:e>
                        <m:sub>
                          <m:r>
                            <a:rPr lang="hu-HU" sz="3200" i="1">
                              <a:solidFill>
                                <a:schemeClr val="tx1"/>
                              </a:solidFill>
                              <a:latin typeface="Cambria Math"/>
                            </a:rPr>
                            <m:t>𝑚</m:t>
                          </m:r>
                          <m:r>
                            <a:rPr lang="en-US" sz="3200" b="0" i="1" smtClean="0">
                              <a:solidFill>
                                <a:schemeClr val="tx1"/>
                              </a:solidFill>
                              <a:latin typeface="Cambria Math"/>
                            </a:rPr>
                            <m:t>𝑎𝑥</m:t>
                          </m:r>
                        </m:sub>
                      </m:sSub>
                    </m:oMath>
                  </m:oMathPara>
                </a14:m>
                <a:endParaRPr lang="en-US" sz="3200" dirty="0">
                  <a:solidFill>
                    <a:schemeClr val="tx1"/>
                  </a:solidFill>
                </a:endParaRPr>
              </a:p>
            </p:txBody>
          </p:sp>
        </mc:Choice>
        <mc:Fallback xmlns="">
          <p:sp>
            <p:nvSpPr>
              <p:cNvPr id="13" name="Szövegdoboz 12"/>
              <p:cNvSpPr txBox="1">
                <a:spLocks noRot="1" noChangeAspect="1" noMove="1" noResize="1" noEditPoints="1" noAdjustHandles="1" noChangeArrowheads="1" noChangeShapeType="1" noTextEdit="1"/>
              </p:cNvSpPr>
              <p:nvPr/>
            </p:nvSpPr>
            <p:spPr>
              <a:xfrm>
                <a:off x="3311455" y="3615866"/>
                <a:ext cx="4536562" cy="584775"/>
              </a:xfrm>
              <a:prstGeom prst="rect">
                <a:avLst/>
              </a:prstGeom>
              <a:blipFill rotWithShape="1">
                <a:blip r:embed="rId7"/>
                <a:stretch>
                  <a:fillRect/>
                </a:stretch>
              </a:blipFill>
              <a:ln>
                <a:solidFill>
                  <a:schemeClr val="tx1"/>
                </a:solidFill>
              </a:ln>
            </p:spPr>
            <p:txBody>
              <a:bodyPr/>
              <a:lstStyle/>
              <a:p>
                <a:r>
                  <a:rPr lang="en-US">
                    <a:noFill/>
                  </a:rPr>
                  <a:t> </a:t>
                </a:r>
              </a:p>
            </p:txBody>
          </p:sp>
        </mc:Fallback>
      </mc:AlternateContent>
      <p:pic>
        <p:nvPicPr>
          <p:cNvPr id="1026" name="Picture 2" descr="Gauss portréja (Gottlieb Biermann, 18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36"/>
            <a:ext cx="1187624" cy="13559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Szövegdoboz 2"/>
              <p:cNvSpPr txBox="1"/>
              <p:nvPr/>
            </p:nvSpPr>
            <p:spPr>
              <a:xfrm>
                <a:off x="143508" y="4299942"/>
                <a:ext cx="8864683" cy="861774"/>
              </a:xfrm>
              <a:prstGeom prst="rect">
                <a:avLst/>
              </a:prstGeom>
              <a:noFill/>
            </p:spPr>
            <p:txBody>
              <a:bodyPr wrap="square" rtlCol="0">
                <a:spAutoFit/>
              </a:bodyPr>
              <a:lstStyle/>
              <a:p>
                <a:pPr algn="just"/>
                <a:r>
                  <a:rPr lang="en-US" sz="2500" b="1" dirty="0" err="1">
                    <a:latin typeface="+mn-lt"/>
                  </a:rPr>
                  <a:t>Theorema</a:t>
                </a:r>
                <a:r>
                  <a:rPr lang="en-US" sz="2500" b="1" dirty="0">
                    <a:latin typeface="+mn-lt"/>
                  </a:rPr>
                  <a:t> </a:t>
                </a:r>
                <a:r>
                  <a:rPr lang="en-US" sz="2500" b="1" dirty="0" err="1" smtClean="0">
                    <a:latin typeface="+mn-lt"/>
                  </a:rPr>
                  <a:t>Egregium</a:t>
                </a:r>
                <a:r>
                  <a:rPr lang="en-US" sz="2500" b="1" dirty="0" smtClean="0">
                    <a:latin typeface="+mn-lt"/>
                  </a:rPr>
                  <a:t>: </a:t>
                </a:r>
                <a14:m>
                  <m:oMath xmlns:m="http://schemas.openxmlformats.org/officeDocument/2006/math">
                    <m:r>
                      <a:rPr lang="en-US" sz="2500" i="1">
                        <a:latin typeface="Cambria Math"/>
                        <a:ea typeface="Cambria Math"/>
                      </a:rPr>
                      <m:t>𝐾</m:t>
                    </m:r>
                    <m:r>
                      <a:rPr lang="en-US" sz="2500" i="1">
                        <a:latin typeface="Cambria Math"/>
                        <a:ea typeface="Cambria Math"/>
                      </a:rPr>
                      <m:t> </m:t>
                    </m:r>
                  </m:oMath>
                </a14:m>
                <a:r>
                  <a:rPr lang="hu-HU" sz="2500" dirty="0" smtClean="0">
                    <a:latin typeface="+mn-lt"/>
                  </a:rPr>
                  <a:t>attól függ, hogy </a:t>
                </a:r>
                <a:r>
                  <a:rPr lang="en-US" sz="2500" dirty="0" smtClean="0">
                    <a:latin typeface="+mn-lt"/>
                  </a:rPr>
                  <a:t>a </a:t>
                </a:r>
                <a:r>
                  <a:rPr lang="en-US" sz="2500" dirty="0" err="1">
                    <a:latin typeface="+mn-lt"/>
                  </a:rPr>
                  <a:t>felületen</a:t>
                </a:r>
                <a:r>
                  <a:rPr lang="en-US" sz="2500" dirty="0">
                    <a:latin typeface="+mn-lt"/>
                  </a:rPr>
                  <a:t> </a:t>
                </a:r>
                <a:r>
                  <a:rPr lang="en-US" sz="2500" dirty="0" err="1">
                    <a:latin typeface="+mn-lt"/>
                  </a:rPr>
                  <a:t>hogyan</a:t>
                </a:r>
                <a:r>
                  <a:rPr lang="en-US" sz="2500" dirty="0">
                    <a:latin typeface="+mn-lt"/>
                  </a:rPr>
                  <a:t> </a:t>
                </a:r>
                <a:r>
                  <a:rPr lang="en-US" sz="2500" dirty="0" err="1">
                    <a:latin typeface="+mn-lt"/>
                  </a:rPr>
                  <a:t>mérünk</a:t>
                </a:r>
                <a:r>
                  <a:rPr lang="en-US" sz="2500" dirty="0">
                    <a:latin typeface="+mn-lt"/>
                  </a:rPr>
                  <a:t> </a:t>
                </a:r>
                <a:r>
                  <a:rPr lang="en-US" sz="2500" dirty="0" err="1">
                    <a:latin typeface="+mn-lt"/>
                  </a:rPr>
                  <a:t>szöget</a:t>
                </a:r>
                <a:r>
                  <a:rPr lang="en-US" sz="2500" dirty="0">
                    <a:latin typeface="+mn-lt"/>
                  </a:rPr>
                  <a:t> </a:t>
                </a:r>
                <a:r>
                  <a:rPr lang="hu-HU" sz="2500" dirty="0" smtClean="0">
                    <a:latin typeface="+mn-lt"/>
                  </a:rPr>
                  <a:t>és</a:t>
                </a:r>
                <a:r>
                  <a:rPr lang="en-US" sz="2500" dirty="0" smtClean="0">
                    <a:latin typeface="+mn-lt"/>
                  </a:rPr>
                  <a:t> </a:t>
                </a:r>
                <a:r>
                  <a:rPr lang="en-US" sz="2500" dirty="0" err="1" smtClean="0">
                    <a:latin typeface="+mn-lt"/>
                  </a:rPr>
                  <a:t>távolságot</a:t>
                </a:r>
                <a:r>
                  <a:rPr lang="en-US" sz="2500" dirty="0" smtClean="0">
                    <a:latin typeface="+mn-lt"/>
                  </a:rPr>
                  <a:t>, </a:t>
                </a:r>
                <a:r>
                  <a:rPr lang="hu-HU" sz="2500" dirty="0" smtClean="0">
                    <a:latin typeface="+mn-lt"/>
                  </a:rPr>
                  <a:t>és</a:t>
                </a:r>
                <a:r>
                  <a:rPr lang="en-US" sz="2500" dirty="0" smtClean="0">
                    <a:latin typeface="+mn-lt"/>
                  </a:rPr>
                  <a:t> </a:t>
                </a:r>
                <a:r>
                  <a:rPr lang="en-US" sz="2500" dirty="0" err="1" smtClean="0">
                    <a:latin typeface="+mn-lt"/>
                  </a:rPr>
                  <a:t>független</a:t>
                </a:r>
                <a:r>
                  <a:rPr lang="en-US" sz="2500" dirty="0" smtClean="0">
                    <a:latin typeface="+mn-lt"/>
                  </a:rPr>
                  <a:t> </a:t>
                </a:r>
                <a:r>
                  <a:rPr lang="en-US" sz="2500" dirty="0">
                    <a:latin typeface="+mn-lt"/>
                  </a:rPr>
                  <a:t>a </a:t>
                </a:r>
                <a:r>
                  <a:rPr lang="en-US" sz="2500" dirty="0" err="1">
                    <a:latin typeface="+mn-lt"/>
                  </a:rPr>
                  <a:t>felület</a:t>
                </a:r>
                <a:r>
                  <a:rPr lang="en-US" sz="2500" dirty="0">
                    <a:latin typeface="+mn-lt"/>
                  </a:rPr>
                  <a:t> </a:t>
                </a:r>
                <a:r>
                  <a:rPr lang="en-US" sz="2500" dirty="0" err="1">
                    <a:latin typeface="+mn-lt"/>
                  </a:rPr>
                  <a:t>térbeli</a:t>
                </a:r>
                <a:r>
                  <a:rPr lang="en-US" sz="2500" dirty="0">
                    <a:latin typeface="+mn-lt"/>
                  </a:rPr>
                  <a:t> </a:t>
                </a:r>
                <a:r>
                  <a:rPr lang="en-US" sz="2500" dirty="0" err="1" smtClean="0">
                    <a:latin typeface="+mn-lt"/>
                  </a:rPr>
                  <a:t>alakjától</a:t>
                </a:r>
                <a:r>
                  <a:rPr lang="hu-HU" sz="2500" dirty="0" smtClean="0">
                    <a:latin typeface="+mn-lt"/>
                  </a:rPr>
                  <a:t>.</a:t>
                </a:r>
                <a:endParaRPr lang="en-US" sz="2500" dirty="0">
                  <a:latin typeface="+mn-lt"/>
                </a:endParaRPr>
              </a:p>
            </p:txBody>
          </p:sp>
        </mc:Choice>
        <mc:Fallback xmlns="">
          <p:sp>
            <p:nvSpPr>
              <p:cNvPr id="3" name="Szövegdoboz 2"/>
              <p:cNvSpPr txBox="1">
                <a:spLocks noRot="1" noChangeAspect="1" noMove="1" noResize="1" noEditPoints="1" noAdjustHandles="1" noChangeArrowheads="1" noChangeShapeType="1" noTextEdit="1"/>
              </p:cNvSpPr>
              <p:nvPr/>
            </p:nvSpPr>
            <p:spPr>
              <a:xfrm>
                <a:off x="143508" y="4299942"/>
                <a:ext cx="8864683" cy="861774"/>
              </a:xfrm>
              <a:prstGeom prst="rect">
                <a:avLst/>
              </a:prstGeom>
              <a:blipFill rotWithShape="1">
                <a:blip r:embed="rId9"/>
                <a:stretch>
                  <a:fillRect l="-1169" t="-4930" r="-1100" b="-15493"/>
                </a:stretch>
              </a:blipFill>
            </p:spPr>
            <p:txBody>
              <a:bodyPr/>
              <a:lstStyle/>
              <a:p>
                <a:r>
                  <a:rPr lang="en-US">
                    <a:noFill/>
                  </a:rPr>
                  <a:t> </a:t>
                </a:r>
              </a:p>
            </p:txBody>
          </p:sp>
        </mc:Fallback>
      </mc:AlternateContent>
      <p:sp>
        <p:nvSpPr>
          <p:cNvPr id="2" name="Cím 1"/>
          <p:cNvSpPr>
            <a:spLocks noGrp="1"/>
          </p:cNvSpPr>
          <p:nvPr>
            <p:ph type="title"/>
          </p:nvPr>
        </p:nvSpPr>
        <p:spPr>
          <a:xfrm>
            <a:off x="1295636" y="123478"/>
            <a:ext cx="7848364" cy="939751"/>
          </a:xfrm>
        </p:spPr>
        <p:txBody>
          <a:bodyPr>
            <a:noAutofit/>
          </a:bodyPr>
          <a:lstStyle/>
          <a:p>
            <a:r>
              <a:rPr lang="hu-HU" sz="3600" dirty="0" smtClean="0">
                <a:solidFill>
                  <a:srgbClr val="FF0000"/>
                </a:solidFill>
              </a:rPr>
              <a:t>Felületek: fő görbületi irányok és </a:t>
            </a:r>
            <a:r>
              <a:rPr lang="en-US" sz="3600" dirty="0" smtClean="0">
                <a:solidFill>
                  <a:srgbClr val="FF0000"/>
                </a:solidFill>
              </a:rPr>
              <a:t/>
            </a:r>
            <a:br>
              <a:rPr lang="en-US" sz="3600" dirty="0" smtClean="0">
                <a:solidFill>
                  <a:srgbClr val="FF0000"/>
                </a:solidFill>
              </a:rPr>
            </a:br>
            <a:r>
              <a:rPr lang="hu-HU" sz="3600" dirty="0" smtClean="0">
                <a:solidFill>
                  <a:srgbClr val="FF0000"/>
                </a:solidFill>
              </a:rPr>
              <a:t>Gauss görbület</a:t>
            </a:r>
            <a:r>
              <a:rPr lang="en-US" sz="3600" dirty="0" smtClean="0">
                <a:solidFill>
                  <a:srgbClr val="FF0000"/>
                </a:solidFill>
              </a:rPr>
              <a:t> (Kr</a:t>
            </a:r>
            <a:r>
              <a:rPr lang="hu-HU" sz="3600" dirty="0" err="1" smtClean="0">
                <a:solidFill>
                  <a:srgbClr val="FF0000"/>
                </a:solidFill>
              </a:rPr>
              <a:t>ümmung</a:t>
            </a:r>
            <a:r>
              <a:rPr lang="hu-HU"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372127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16" y="1511480"/>
            <a:ext cx="28575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506" y="1128962"/>
            <a:ext cx="2257425"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1902" y="1026266"/>
            <a:ext cx="2105025" cy="129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0412" y="2526234"/>
            <a:ext cx="2390775" cy="135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ím 1"/>
          <p:cNvSpPr>
            <a:spLocks noGrp="1"/>
          </p:cNvSpPr>
          <p:nvPr>
            <p:ph type="title"/>
          </p:nvPr>
        </p:nvSpPr>
        <p:spPr/>
        <p:txBody>
          <a:bodyPr>
            <a:normAutofit/>
          </a:bodyPr>
          <a:lstStyle/>
          <a:p>
            <a:r>
              <a:rPr lang="en-US" dirty="0" smtClean="0">
                <a:solidFill>
                  <a:srgbClr val="FF0000"/>
                </a:solidFill>
              </a:rPr>
              <a:t>Gauss g</a:t>
            </a:r>
            <a:r>
              <a:rPr lang="hu-HU" dirty="0" err="1" smtClean="0">
                <a:solidFill>
                  <a:srgbClr val="FF0000"/>
                </a:solidFill>
              </a:rPr>
              <a:t>örbület</a:t>
            </a:r>
            <a:r>
              <a:rPr lang="en-US" dirty="0">
                <a:solidFill>
                  <a:srgbClr val="FF0000"/>
                </a:solidFill>
              </a:rPr>
              <a:t>:</a:t>
            </a:r>
          </a:p>
        </p:txBody>
      </p:sp>
      <mc:AlternateContent xmlns:mc="http://schemas.openxmlformats.org/markup-compatibility/2006" xmlns:a14="http://schemas.microsoft.com/office/drawing/2010/main">
        <mc:Choice Requires="a14">
          <p:sp>
            <p:nvSpPr>
              <p:cNvPr id="8" name="Szövegdoboz 7"/>
              <p:cNvSpPr txBox="1"/>
              <p:nvPr/>
            </p:nvSpPr>
            <p:spPr>
              <a:xfrm>
                <a:off x="6439464" y="339502"/>
                <a:ext cx="1943737" cy="58477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a:sym typeface="Symbol"/>
                        </a:rPr>
                        <m:t>𝐾</m:t>
                      </m:r>
                      <m:r>
                        <a:rPr lang="en-US" sz="3200" i="1" dirty="0" smtClean="0">
                          <a:latin typeface="Cambria Math"/>
                          <a:sym typeface="Symbol"/>
                        </a:rPr>
                        <m:t>=</m:t>
                      </m:r>
                      <m:sSub>
                        <m:sSubPr>
                          <m:ctrlPr>
                            <a:rPr lang="en-US" sz="3200" i="1" dirty="0" smtClean="0">
                              <a:latin typeface="Cambria Math" panose="02040503050406030204" pitchFamily="18" charset="0"/>
                              <a:sym typeface="Symbol"/>
                            </a:rPr>
                          </m:ctrlPr>
                        </m:sSubPr>
                        <m:e>
                          <m:r>
                            <a:rPr lang="en-US" sz="3200" i="1" dirty="0">
                              <a:latin typeface="Cambria Math"/>
                              <a:sym typeface="Symbol"/>
                            </a:rPr>
                            <m:t></m:t>
                          </m:r>
                        </m:e>
                        <m:sub>
                          <m:r>
                            <a:rPr lang="hu-HU" sz="3200" b="0" i="1" dirty="0" smtClean="0">
                              <a:latin typeface="Cambria Math"/>
                              <a:sym typeface="Symbol"/>
                            </a:rPr>
                            <m:t>1</m:t>
                          </m:r>
                        </m:sub>
                      </m:sSub>
                      <m:sSub>
                        <m:sSubPr>
                          <m:ctrlPr>
                            <a:rPr lang="en-US" sz="3200" i="1" dirty="0">
                              <a:latin typeface="Cambria Math" panose="02040503050406030204" pitchFamily="18" charset="0"/>
                              <a:sym typeface="Symbol"/>
                            </a:rPr>
                          </m:ctrlPr>
                        </m:sSubPr>
                        <m:e>
                          <m:r>
                            <a:rPr lang="en-US" sz="3200" i="1" dirty="0">
                              <a:latin typeface="Cambria Math"/>
                              <a:sym typeface="Symbol"/>
                            </a:rPr>
                            <m:t></m:t>
                          </m:r>
                        </m:e>
                        <m:sub>
                          <m:r>
                            <a:rPr lang="hu-HU" sz="3200" b="0" i="1" dirty="0" smtClean="0">
                              <a:latin typeface="Cambria Math"/>
                              <a:sym typeface="Symbol"/>
                            </a:rPr>
                            <m:t>2</m:t>
                          </m:r>
                        </m:sub>
                      </m:sSub>
                    </m:oMath>
                  </m:oMathPara>
                </a14:m>
                <a:endParaRPr lang="en-US" sz="3200" i="1" dirty="0"/>
              </a:p>
            </p:txBody>
          </p:sp>
        </mc:Choice>
        <mc:Fallback xmlns="">
          <p:sp>
            <p:nvSpPr>
              <p:cNvPr id="8" name="Szövegdoboz 7"/>
              <p:cNvSpPr txBox="1">
                <a:spLocks noRot="1" noChangeAspect="1" noMove="1" noResize="1" noEditPoints="1" noAdjustHandles="1" noChangeArrowheads="1" noChangeShapeType="1" noTextEdit="1"/>
              </p:cNvSpPr>
              <p:nvPr/>
            </p:nvSpPr>
            <p:spPr>
              <a:xfrm>
                <a:off x="6439464" y="339502"/>
                <a:ext cx="1943737" cy="584775"/>
              </a:xfrm>
              <a:prstGeom prst="rect">
                <a:avLst/>
              </a:prstGeom>
              <a:blipFill rotWithShape="1">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p:cNvSpPr txBox="1"/>
              <p:nvPr/>
            </p:nvSpPr>
            <p:spPr>
              <a:xfrm>
                <a:off x="1443342" y="2720939"/>
                <a:ext cx="1348446" cy="58477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hu-HU" sz="3200" b="0" i="1" dirty="0" smtClean="0">
                          <a:latin typeface="Cambria Math"/>
                          <a:sym typeface="Symbol"/>
                        </a:rPr>
                        <m:t>𝐾</m:t>
                      </m:r>
                      <m:r>
                        <a:rPr lang="en-US" sz="3200" b="0" i="1" dirty="0" smtClean="0">
                          <a:latin typeface="Cambria Math"/>
                          <a:sym typeface="Symbol"/>
                        </a:rPr>
                        <m:t>=</m:t>
                      </m:r>
                      <m:r>
                        <a:rPr lang="en-US" sz="3200" i="1" dirty="0" smtClean="0">
                          <a:latin typeface="Cambria Math"/>
                          <a:sym typeface="Symbol"/>
                        </a:rPr>
                        <m:t>0</m:t>
                      </m:r>
                    </m:oMath>
                  </m:oMathPara>
                </a14:m>
                <a:endParaRPr lang="en-US" sz="3200" dirty="0"/>
              </a:p>
            </p:txBody>
          </p:sp>
        </mc:Choice>
        <mc:Fallback xmlns="">
          <p:sp>
            <p:nvSpPr>
              <p:cNvPr id="9" name="Szövegdoboz 8"/>
              <p:cNvSpPr txBox="1">
                <a:spLocks noRot="1" noChangeAspect="1" noMove="1" noResize="1" noEditPoints="1" noAdjustHandles="1" noChangeArrowheads="1" noChangeShapeType="1" noTextEdit="1"/>
              </p:cNvSpPr>
              <p:nvPr/>
            </p:nvSpPr>
            <p:spPr>
              <a:xfrm>
                <a:off x="1443342" y="3627918"/>
                <a:ext cx="1348446" cy="584775"/>
              </a:xfrm>
              <a:prstGeom prst="rect">
                <a:avLst/>
              </a:prstGeom>
              <a:blipFill rotWithShape="1">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zövegdoboz 9"/>
              <p:cNvSpPr txBox="1"/>
              <p:nvPr/>
            </p:nvSpPr>
            <p:spPr>
              <a:xfrm>
                <a:off x="3788678" y="2226883"/>
                <a:ext cx="1350050" cy="58477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hu-HU" sz="3200" b="0" i="1" dirty="0" smtClean="0">
                          <a:latin typeface="Cambria Math"/>
                          <a:sym typeface="Symbol"/>
                        </a:rPr>
                        <m:t>𝐾</m:t>
                      </m:r>
                      <m:r>
                        <a:rPr lang="en-US" sz="3200" i="1" dirty="0" smtClean="0">
                          <a:latin typeface="Cambria Math"/>
                          <a:sym typeface="Symbol"/>
                        </a:rPr>
                        <m:t>&gt;0</m:t>
                      </m:r>
                    </m:oMath>
                  </m:oMathPara>
                </a14:m>
                <a:endParaRPr lang="en-US" sz="3200" dirty="0"/>
              </a:p>
            </p:txBody>
          </p:sp>
        </mc:Choice>
        <mc:Fallback xmlns="">
          <p:sp>
            <p:nvSpPr>
              <p:cNvPr id="10" name="Szövegdoboz 9"/>
              <p:cNvSpPr txBox="1">
                <a:spLocks noRot="1" noChangeAspect="1" noMove="1" noResize="1" noEditPoints="1" noAdjustHandles="1" noChangeArrowheads="1" noChangeShapeType="1" noTextEdit="1"/>
              </p:cNvSpPr>
              <p:nvPr/>
            </p:nvSpPr>
            <p:spPr>
              <a:xfrm>
                <a:off x="3788677" y="2969176"/>
                <a:ext cx="1350049" cy="584775"/>
              </a:xfrm>
              <a:prstGeom prst="rect">
                <a:avLst/>
              </a:prstGeom>
              <a:blipFill rotWithShape="1">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7209881" y="2445073"/>
                <a:ext cx="1350050" cy="58477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hu-HU" sz="3200" b="0" i="1" dirty="0" smtClean="0">
                          <a:latin typeface="Cambria Math"/>
                          <a:sym typeface="Symbol"/>
                        </a:rPr>
                        <m:t>𝐾</m:t>
                      </m:r>
                      <m:r>
                        <a:rPr lang="en-US" sz="3200" i="1" dirty="0" smtClean="0">
                          <a:latin typeface="Cambria Math"/>
                          <a:sym typeface="Symbol"/>
                        </a:rPr>
                        <m:t>&lt;0</m:t>
                      </m:r>
                    </m:oMath>
                  </m:oMathPara>
                </a14:m>
                <a:endParaRPr lang="en-US" sz="3200"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7209880" y="3260097"/>
                <a:ext cx="1350049" cy="584775"/>
              </a:xfrm>
              <a:prstGeom prst="rect">
                <a:avLst/>
              </a:prstGeom>
              <a:blipFill rotWithShape="1">
                <a:blip r:embed="rId10"/>
                <a:stretch>
                  <a:fillRect/>
                </a:stretch>
              </a:blipFill>
              <a:ln>
                <a:solidFill>
                  <a:schemeClr val="tx1"/>
                </a:solidFill>
              </a:ln>
            </p:spPr>
            <p:txBody>
              <a:bodyPr/>
              <a:lstStyle/>
              <a:p>
                <a:r>
                  <a:rPr lang="en-US">
                    <a:noFill/>
                  </a:rPr>
                  <a:t> </a:t>
                </a:r>
              </a:p>
            </p:txBody>
          </p:sp>
        </mc:Fallback>
      </mc:AlternateContent>
      <p:cxnSp>
        <p:nvCxnSpPr>
          <p:cNvPr id="6" name="Egyenes összekötő nyíllal 5"/>
          <p:cNvCxnSpPr>
            <a:stCxn id="10" idx="2"/>
          </p:cNvCxnSpPr>
          <p:nvPr/>
        </p:nvCxnSpPr>
        <p:spPr>
          <a:xfrm>
            <a:off x="4463703" y="2811658"/>
            <a:ext cx="221775" cy="29800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H="1">
            <a:off x="5466778" y="2665464"/>
            <a:ext cx="1764705" cy="3624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zabadkézi sokszög 2"/>
          <p:cNvSpPr/>
          <p:nvPr/>
        </p:nvSpPr>
        <p:spPr>
          <a:xfrm>
            <a:off x="7208074" y="492520"/>
            <a:ext cx="1389529" cy="514670"/>
          </a:xfrm>
          <a:custGeom>
            <a:avLst/>
            <a:gdLst>
              <a:gd name="connsiteX0" fmla="*/ 0 w 1371600"/>
              <a:gd name="connsiteY0" fmla="*/ 618565 h 656299"/>
              <a:gd name="connsiteX1" fmla="*/ 770964 w 1371600"/>
              <a:gd name="connsiteY1" fmla="*/ 636494 h 656299"/>
              <a:gd name="connsiteX2" fmla="*/ 1228164 w 1371600"/>
              <a:gd name="connsiteY2" fmla="*/ 376518 h 656299"/>
              <a:gd name="connsiteX3" fmla="*/ 1371600 w 1371600"/>
              <a:gd name="connsiteY3" fmla="*/ 0 h 656299"/>
              <a:gd name="connsiteX0" fmla="*/ 0 w 1389529"/>
              <a:gd name="connsiteY0" fmla="*/ 681318 h 694085"/>
              <a:gd name="connsiteX1" fmla="*/ 788893 w 1389529"/>
              <a:gd name="connsiteY1" fmla="*/ 636494 h 694085"/>
              <a:gd name="connsiteX2" fmla="*/ 1246093 w 1389529"/>
              <a:gd name="connsiteY2" fmla="*/ 376518 h 694085"/>
              <a:gd name="connsiteX3" fmla="*/ 1389529 w 1389529"/>
              <a:gd name="connsiteY3" fmla="*/ 0 h 694085"/>
              <a:gd name="connsiteX0" fmla="*/ 0 w 1389529"/>
              <a:gd name="connsiteY0" fmla="*/ 681318 h 686227"/>
              <a:gd name="connsiteX1" fmla="*/ 788893 w 1389529"/>
              <a:gd name="connsiteY1" fmla="*/ 636494 h 686227"/>
              <a:gd name="connsiteX2" fmla="*/ 1246093 w 1389529"/>
              <a:gd name="connsiteY2" fmla="*/ 376518 h 686227"/>
              <a:gd name="connsiteX3" fmla="*/ 1389529 w 1389529"/>
              <a:gd name="connsiteY3" fmla="*/ 0 h 686227"/>
            </a:gdLst>
            <a:ahLst/>
            <a:cxnLst>
              <a:cxn ang="0">
                <a:pos x="connsiteX0" y="connsiteY0"/>
              </a:cxn>
              <a:cxn ang="0">
                <a:pos x="connsiteX1" y="connsiteY1"/>
              </a:cxn>
              <a:cxn ang="0">
                <a:pos x="connsiteX2" y="connsiteY2"/>
              </a:cxn>
              <a:cxn ang="0">
                <a:pos x="connsiteX3" y="connsiteY3"/>
              </a:cxn>
            </a:cxnLst>
            <a:rect l="l" t="t" r="r" b="b"/>
            <a:pathLst>
              <a:path w="1389529" h="686227">
                <a:moveTo>
                  <a:pt x="0" y="681318"/>
                </a:moveTo>
                <a:cubicBezTo>
                  <a:pt x="283135" y="692523"/>
                  <a:pt x="581211" y="687294"/>
                  <a:pt x="788893" y="636494"/>
                </a:cubicBezTo>
                <a:cubicBezTo>
                  <a:pt x="996575" y="585694"/>
                  <a:pt x="1145987" y="482600"/>
                  <a:pt x="1246093" y="376518"/>
                </a:cubicBezTo>
                <a:cubicBezTo>
                  <a:pt x="1346199" y="270436"/>
                  <a:pt x="1367864" y="135218"/>
                  <a:pt x="138952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zabadkézi sokszög 14"/>
          <p:cNvSpPr/>
          <p:nvPr/>
        </p:nvSpPr>
        <p:spPr>
          <a:xfrm flipV="1">
            <a:off x="7213046" y="1061195"/>
            <a:ext cx="1389529" cy="510455"/>
          </a:xfrm>
          <a:custGeom>
            <a:avLst/>
            <a:gdLst>
              <a:gd name="connsiteX0" fmla="*/ 0 w 1371600"/>
              <a:gd name="connsiteY0" fmla="*/ 618565 h 656299"/>
              <a:gd name="connsiteX1" fmla="*/ 770964 w 1371600"/>
              <a:gd name="connsiteY1" fmla="*/ 636494 h 656299"/>
              <a:gd name="connsiteX2" fmla="*/ 1228164 w 1371600"/>
              <a:gd name="connsiteY2" fmla="*/ 376518 h 656299"/>
              <a:gd name="connsiteX3" fmla="*/ 1371600 w 1371600"/>
              <a:gd name="connsiteY3" fmla="*/ 0 h 656299"/>
              <a:gd name="connsiteX0" fmla="*/ 0 w 1389529"/>
              <a:gd name="connsiteY0" fmla="*/ 681318 h 694085"/>
              <a:gd name="connsiteX1" fmla="*/ 788893 w 1389529"/>
              <a:gd name="connsiteY1" fmla="*/ 636494 h 694085"/>
              <a:gd name="connsiteX2" fmla="*/ 1246093 w 1389529"/>
              <a:gd name="connsiteY2" fmla="*/ 376518 h 694085"/>
              <a:gd name="connsiteX3" fmla="*/ 1389529 w 1389529"/>
              <a:gd name="connsiteY3" fmla="*/ 0 h 694085"/>
              <a:gd name="connsiteX0" fmla="*/ 0 w 1389529"/>
              <a:gd name="connsiteY0" fmla="*/ 681318 h 686227"/>
              <a:gd name="connsiteX1" fmla="*/ 788893 w 1389529"/>
              <a:gd name="connsiteY1" fmla="*/ 636494 h 686227"/>
              <a:gd name="connsiteX2" fmla="*/ 1246093 w 1389529"/>
              <a:gd name="connsiteY2" fmla="*/ 376518 h 686227"/>
              <a:gd name="connsiteX3" fmla="*/ 1389529 w 1389529"/>
              <a:gd name="connsiteY3" fmla="*/ 0 h 686227"/>
            </a:gdLst>
            <a:ahLst/>
            <a:cxnLst>
              <a:cxn ang="0">
                <a:pos x="connsiteX0" y="connsiteY0"/>
              </a:cxn>
              <a:cxn ang="0">
                <a:pos x="connsiteX1" y="connsiteY1"/>
              </a:cxn>
              <a:cxn ang="0">
                <a:pos x="connsiteX2" y="connsiteY2"/>
              </a:cxn>
              <a:cxn ang="0">
                <a:pos x="connsiteX3" y="connsiteY3"/>
              </a:cxn>
            </a:cxnLst>
            <a:rect l="l" t="t" r="r" b="b"/>
            <a:pathLst>
              <a:path w="1389529" h="686227">
                <a:moveTo>
                  <a:pt x="0" y="681318"/>
                </a:moveTo>
                <a:cubicBezTo>
                  <a:pt x="283135" y="692523"/>
                  <a:pt x="581211" y="687294"/>
                  <a:pt x="788893" y="636494"/>
                </a:cubicBezTo>
                <a:cubicBezTo>
                  <a:pt x="996575" y="585694"/>
                  <a:pt x="1145987" y="482600"/>
                  <a:pt x="1246093" y="376518"/>
                </a:cubicBezTo>
                <a:cubicBezTo>
                  <a:pt x="1346199" y="270436"/>
                  <a:pt x="1367864" y="135218"/>
                  <a:pt x="138952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zis 6"/>
          <p:cNvSpPr/>
          <p:nvPr/>
        </p:nvSpPr>
        <p:spPr>
          <a:xfrm>
            <a:off x="8544977" y="492519"/>
            <a:ext cx="147599" cy="10791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zis 16"/>
          <p:cNvSpPr/>
          <p:nvPr/>
        </p:nvSpPr>
        <p:spPr>
          <a:xfrm>
            <a:off x="7176825" y="1000037"/>
            <a:ext cx="45719" cy="585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187" y="161330"/>
            <a:ext cx="1885950" cy="136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Kép 13">
            <a:hlinkClick r:id="rId12" action="ppaction://hlinkfil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45785" y="3901124"/>
            <a:ext cx="6045158" cy="1262914"/>
          </a:xfrm>
          <a:prstGeom prst="rect">
            <a:avLst/>
          </a:prstGeom>
        </p:spPr>
      </p:pic>
      <p:sp>
        <p:nvSpPr>
          <p:cNvPr id="4" name="Akciógomb: Tovább vagy Következő 3">
            <a:hlinkClick r:id="rId14" action="ppaction://hlinkfile" highlightClick="1"/>
          </p:cNvPr>
          <p:cNvSpPr/>
          <p:nvPr/>
        </p:nvSpPr>
        <p:spPr>
          <a:xfrm>
            <a:off x="8532441" y="3462849"/>
            <a:ext cx="525225" cy="4135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440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2763" y="168483"/>
            <a:ext cx="4500500" cy="857250"/>
          </a:xfrm>
        </p:spPr>
        <p:txBody>
          <a:bodyPr/>
          <a:lstStyle/>
          <a:p>
            <a:r>
              <a:rPr lang="hu-HU" dirty="0" smtClean="0">
                <a:solidFill>
                  <a:srgbClr val="FF0000"/>
                </a:solidFill>
              </a:rPr>
              <a:t>Gömbi geometria</a:t>
            </a:r>
            <a:endParaRPr lang="en-US" dirty="0">
              <a:solidFill>
                <a:srgbClr val="FF0000"/>
              </a:solidFill>
            </a:endParaRPr>
          </a:p>
        </p:txBody>
      </p:sp>
      <p:sp>
        <p:nvSpPr>
          <p:cNvPr id="4" name="Szövegdoboz 3"/>
          <p:cNvSpPr txBox="1"/>
          <p:nvPr/>
        </p:nvSpPr>
        <p:spPr>
          <a:xfrm>
            <a:off x="4788025" y="67789"/>
            <a:ext cx="4259600" cy="2554545"/>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600" u="sng" dirty="0" err="1" smtClean="0">
                <a:latin typeface="+mn-lt"/>
              </a:rPr>
              <a:t>Euklidészi</a:t>
            </a:r>
            <a:r>
              <a:rPr lang="hu-HU" sz="1600" u="sng" dirty="0" smtClean="0">
                <a:latin typeface="+mn-lt"/>
              </a:rPr>
              <a:t> geometria axiómái nem jók: </a:t>
            </a:r>
            <a:r>
              <a:rPr lang="en-US" sz="1600" u="sng" dirty="0" smtClean="0">
                <a:latin typeface="+mn-lt"/>
              </a:rPr>
              <a:t> </a:t>
            </a:r>
            <a:endParaRPr lang="hu-HU" sz="1600" u="sng" dirty="0" smtClean="0">
              <a:latin typeface="+mn-lt"/>
            </a:endParaRPr>
          </a:p>
          <a:p>
            <a:pPr marL="342900" indent="-342900" algn="l">
              <a:buFont typeface="+mj-lt"/>
              <a:buAutoNum type="arabicPeriod"/>
              <a:defRPr/>
            </a:pPr>
            <a:r>
              <a:rPr lang="hu-HU" sz="1600" dirty="0" smtClean="0">
                <a:latin typeface="+mn-lt"/>
              </a:rPr>
              <a:t>Két </a:t>
            </a:r>
            <a:r>
              <a:rPr lang="hu-HU" sz="1600" dirty="0">
                <a:latin typeface="+mn-lt"/>
              </a:rPr>
              <a:t>pont </a:t>
            </a:r>
            <a:r>
              <a:rPr lang="hu-HU" sz="1600" b="1" dirty="0" smtClean="0">
                <a:latin typeface="+mn-lt"/>
              </a:rPr>
              <a:t>nem mindig </a:t>
            </a:r>
            <a:r>
              <a:rPr lang="hu-HU" sz="1600" dirty="0" smtClean="0">
                <a:latin typeface="+mn-lt"/>
              </a:rPr>
              <a:t>határoz meg </a:t>
            </a:r>
            <a:r>
              <a:rPr lang="en-US" sz="1600" dirty="0" err="1" smtClean="0">
                <a:latin typeface="+mn-lt"/>
              </a:rPr>
              <a:t>eg</a:t>
            </a:r>
            <a:r>
              <a:rPr lang="hu-HU" sz="1600" dirty="0" err="1" smtClean="0">
                <a:latin typeface="+mn-lt"/>
              </a:rPr>
              <a:t>yértelműen</a:t>
            </a:r>
            <a:r>
              <a:rPr lang="hu-HU" sz="1600" dirty="0" smtClean="0">
                <a:latin typeface="+mn-lt"/>
              </a:rPr>
              <a:t> egy </a:t>
            </a:r>
            <a:r>
              <a:rPr lang="hu-HU" sz="1600" dirty="0">
                <a:latin typeface="+mn-lt"/>
              </a:rPr>
              <a:t>egyenest.</a:t>
            </a:r>
            <a:endParaRPr lang="en-US" sz="1600" dirty="0">
              <a:latin typeface="+mn-lt"/>
            </a:endParaRPr>
          </a:p>
          <a:p>
            <a:pPr marL="342900" indent="-342900" algn="l">
              <a:buFont typeface="+mj-lt"/>
              <a:buAutoNum type="arabicPeriod"/>
              <a:defRPr/>
            </a:pPr>
            <a:r>
              <a:rPr lang="hu-HU" sz="1600" dirty="0" smtClean="0">
                <a:latin typeface="+mn-lt"/>
              </a:rPr>
              <a:t>Egy </a:t>
            </a:r>
            <a:r>
              <a:rPr lang="hu-HU" sz="1600" dirty="0">
                <a:latin typeface="+mn-lt"/>
              </a:rPr>
              <a:t>egyenesnek van legalább két pontja.</a:t>
            </a:r>
            <a:endParaRPr lang="en-US" sz="1600" dirty="0">
              <a:latin typeface="+mn-lt"/>
            </a:endParaRPr>
          </a:p>
          <a:p>
            <a:pPr marL="342900" indent="-342900" algn="l">
              <a:buFont typeface="+mj-lt"/>
              <a:buAutoNum type="arabicPeriod"/>
              <a:defRPr/>
            </a:pPr>
            <a:r>
              <a:rPr lang="hu-HU" sz="1600" b="1" dirty="0" smtClean="0">
                <a:latin typeface="+mn-lt"/>
              </a:rPr>
              <a:t>Két egyenes mindig metszi egymást</a:t>
            </a:r>
            <a:r>
              <a:rPr lang="en-US" sz="1600" b="1" dirty="0" smtClean="0">
                <a:latin typeface="+mn-lt"/>
              </a:rPr>
              <a:t> k</a:t>
            </a:r>
            <a:r>
              <a:rPr lang="hu-HU" sz="1600" b="1" dirty="0" smtClean="0">
                <a:latin typeface="+mn-lt"/>
              </a:rPr>
              <a:t>ét pontban.</a:t>
            </a:r>
          </a:p>
          <a:p>
            <a:pPr marL="342900" indent="-342900" algn="l">
              <a:buFont typeface="+mj-lt"/>
              <a:buAutoNum type="arabicPeriod"/>
              <a:defRPr/>
            </a:pPr>
            <a:r>
              <a:rPr lang="hu-HU" sz="1600" dirty="0" smtClean="0">
                <a:latin typeface="+mn-lt"/>
              </a:rPr>
              <a:t>Átmozgatható </a:t>
            </a:r>
            <a:r>
              <a:rPr lang="hu-HU" sz="1600" dirty="0">
                <a:latin typeface="+mn-lt"/>
              </a:rPr>
              <a:t>(egybevágó) dolgok mérete megegyező </a:t>
            </a:r>
            <a:r>
              <a:rPr lang="hu-HU" sz="1600" dirty="0" smtClean="0">
                <a:latin typeface="+mn-lt"/>
              </a:rPr>
              <a:t>(homogén </a:t>
            </a:r>
            <a:r>
              <a:rPr lang="hu-HU" sz="1600" dirty="0">
                <a:latin typeface="+mn-lt"/>
              </a:rPr>
              <a:t>és </a:t>
            </a:r>
            <a:r>
              <a:rPr lang="hu-HU" sz="1600" dirty="0" err="1">
                <a:latin typeface="+mn-lt"/>
              </a:rPr>
              <a:t>izotróp</a:t>
            </a:r>
            <a:r>
              <a:rPr lang="hu-HU" sz="1600" dirty="0">
                <a:latin typeface="+mn-lt"/>
              </a:rPr>
              <a:t>).</a:t>
            </a:r>
          </a:p>
          <a:p>
            <a:pPr marL="342900" indent="-342900" algn="l">
              <a:buFont typeface="+mj-lt"/>
              <a:buAutoNum type="arabicPeriod"/>
              <a:defRPr/>
            </a:pPr>
            <a:r>
              <a:rPr lang="hu-HU" sz="1600" dirty="0" smtClean="0">
                <a:latin typeface="+mn-lt"/>
              </a:rPr>
              <a:t>A részek összege az egész mérete</a:t>
            </a:r>
          </a:p>
          <a:p>
            <a:pPr marL="342900" indent="-342900" algn="l">
              <a:buFont typeface="+mj-lt"/>
              <a:buAutoNum type="arabicPeriod"/>
              <a:defRPr/>
            </a:pPr>
            <a:r>
              <a:rPr lang="hu-HU" sz="1600" dirty="0" smtClean="0">
                <a:latin typeface="+mn-lt"/>
              </a:rPr>
              <a:t>…</a:t>
            </a:r>
            <a:endParaRPr lang="en-US" sz="1600" dirty="0">
              <a:latin typeface="+mn-lt"/>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143508" y="1792933"/>
                <a:ext cx="5426992" cy="2673297"/>
              </a:xfrm>
            </p:spPr>
            <p:txBody>
              <a:bodyPr>
                <a:noAutofit/>
              </a:bodyPr>
              <a:lstStyle/>
              <a:p>
                <a:pPr>
                  <a:spcBef>
                    <a:spcPts val="0"/>
                  </a:spcBef>
                </a:pPr>
                <a:r>
                  <a:rPr lang="hu-HU" sz="2400" dirty="0" smtClean="0"/>
                  <a:t>Állandó pozitív görbület</a:t>
                </a:r>
              </a:p>
              <a:p>
                <a:pPr marL="0" lvl="1" indent="0">
                  <a:spcBef>
                    <a:spcPts val="0"/>
                  </a:spcBef>
                  <a:buNone/>
                </a:pPr>
                <a14:m>
                  <m:oMathPara xmlns:m="http://schemas.openxmlformats.org/officeDocument/2006/math">
                    <m:oMathParaPr>
                      <m:jc m:val="centerGroup"/>
                    </m:oMathParaPr>
                    <m:oMath xmlns:m="http://schemas.openxmlformats.org/officeDocument/2006/math">
                      <m:r>
                        <a:rPr lang="hu-HU" sz="2400" b="0" i="1" smtClean="0">
                          <a:latin typeface="Cambria Math"/>
                          <a:ea typeface="Cambria Math"/>
                        </a:rPr>
                        <m:t>𝐾</m:t>
                      </m:r>
                      <m:r>
                        <a:rPr lang="en-US" sz="2400" i="1">
                          <a:latin typeface="Cambria Math" panose="02040503050406030204" pitchFamily="18" charset="0"/>
                          <a:ea typeface="Cambria Math"/>
                        </a:rPr>
                        <m:t>=</m:t>
                      </m:r>
                      <m:r>
                        <a:rPr lang="hu-HU" sz="2400" b="0" i="1" smtClean="0">
                          <a:latin typeface="Cambria Math"/>
                          <a:ea typeface="Cambria Math"/>
                        </a:rPr>
                        <m:t>1/</m:t>
                      </m:r>
                      <m:r>
                        <a:rPr lang="en-US" sz="2400" i="1" dirty="0">
                          <a:latin typeface="Cambria Math" panose="02040503050406030204" pitchFamily="18" charset="0"/>
                        </a:rPr>
                        <m:t>𝑅</m:t>
                      </m:r>
                      <m:r>
                        <a:rPr lang="hu-HU" sz="2400" i="1" baseline="30000" dirty="0">
                          <a:latin typeface="Cambria Math"/>
                        </a:rPr>
                        <m:t>2</m:t>
                      </m:r>
                    </m:oMath>
                  </m:oMathPara>
                </a14:m>
                <a:endParaRPr lang="hu-HU" sz="2400" dirty="0" smtClean="0"/>
              </a:p>
              <a:p>
                <a:pPr>
                  <a:spcBef>
                    <a:spcPts val="1200"/>
                  </a:spcBef>
                </a:pPr>
                <a:r>
                  <a:rPr lang="hu-HU" sz="2400" dirty="0" smtClean="0"/>
                  <a:t>Mi az egyenes?  </a:t>
                </a:r>
                <a:r>
                  <a:rPr lang="en-US" sz="2400" b="1" dirty="0" smtClean="0"/>
                  <a:t>f</a:t>
                </a:r>
                <a:r>
                  <a:rPr lang="hu-HU" sz="2400" b="1" dirty="0" err="1" smtClean="0"/>
                  <a:t>őkör</a:t>
                </a:r>
                <a:r>
                  <a:rPr lang="en-US" sz="2400" b="1" dirty="0" smtClean="0"/>
                  <a:t> </a:t>
                </a:r>
                <a14:m>
                  <m:oMath xmlns:m="http://schemas.openxmlformats.org/officeDocument/2006/math">
                    <m:r>
                      <a:rPr lang="en-US" sz="2400" i="1">
                        <a:latin typeface="Cambria Math" panose="02040503050406030204" pitchFamily="18" charset="0"/>
                        <a:ea typeface="Cambria Math"/>
                      </a:rPr>
                      <m:t>=</m:t>
                    </m:r>
                  </m:oMath>
                </a14:m>
                <a:r>
                  <a:rPr lang="en-US" sz="2400" dirty="0" smtClean="0"/>
                  <a:t> </a:t>
                </a:r>
                <a:r>
                  <a:rPr lang="hu-HU" sz="2400" dirty="0" smtClean="0"/>
                  <a:t>legrövidebb út</a:t>
                </a:r>
              </a:p>
              <a:p>
                <a:pPr marL="0" indent="0">
                  <a:spcBef>
                    <a:spcPts val="0"/>
                  </a:spcBef>
                  <a:buNone/>
                </a:pPr>
                <a:endParaRPr lang="hu-HU" sz="1600" dirty="0" smtClean="0"/>
              </a:p>
              <a:p>
                <a:pPr>
                  <a:spcBef>
                    <a:spcPts val="0"/>
                  </a:spcBef>
                </a:pPr>
                <a:r>
                  <a:rPr lang="hu-HU" sz="2400" dirty="0" smtClean="0"/>
                  <a:t>Távolság</a:t>
                </a:r>
                <a:r>
                  <a:rPr lang="en-US" sz="2400" dirty="0" smtClean="0"/>
                  <a:t>?</a:t>
                </a:r>
                <a:r>
                  <a:rPr lang="hu-HU" sz="2400" dirty="0" smtClean="0"/>
                  <a:t> </a:t>
                </a:r>
                <a:r>
                  <a:rPr lang="en-US" sz="2400" dirty="0"/>
                  <a:t>	</a:t>
                </a:r>
                <a:r>
                  <a:rPr lang="hu-HU" sz="2400" dirty="0" smtClean="0"/>
                  <a:t>Ívhossz </a:t>
                </a:r>
                <a:r>
                  <a:rPr lang="en-US" sz="2400" dirty="0" smtClean="0"/>
                  <a:t> </a:t>
                </a:r>
                <a:endParaRPr lang="hu-HU" sz="2400" dirty="0" smtClean="0"/>
              </a:p>
              <a:p>
                <a:pPr marL="457200" lvl="1" indent="0">
                  <a:spcBef>
                    <a:spcPts val="0"/>
                  </a:spcBef>
                  <a:buNone/>
                </a:pPr>
                <a14:m>
                  <m:oMathPara xmlns:m="http://schemas.openxmlformats.org/officeDocument/2006/math">
                    <m:oMathParaPr>
                      <m:jc m:val="centerGroup"/>
                    </m:oMathParaPr>
                    <m:oMath xmlns:m="http://schemas.openxmlformats.org/officeDocument/2006/math">
                      <m:r>
                        <a:rPr lang="en-US" sz="2400" i="1">
                          <a:latin typeface="Cambria Math"/>
                        </a:rPr>
                        <m:t>𝑅</m:t>
                      </m:r>
                      <m:r>
                        <a:rPr lang="en-US" sz="2400" i="1">
                          <a:latin typeface="Cambria Math"/>
                          <a:ea typeface="Cambria Math"/>
                        </a:rPr>
                        <m:t>𝜃</m:t>
                      </m:r>
                      <m:r>
                        <a:rPr lang="en-US" sz="2400" b="0" i="1" smtClean="0">
                          <a:latin typeface="Cambria Math" panose="02040503050406030204" pitchFamily="18" charset="0"/>
                          <a:ea typeface="Cambria Math"/>
                        </a:rPr>
                        <m:t>=</m:t>
                      </m:r>
                      <m:r>
                        <a:rPr lang="en-US" sz="2400" i="1">
                          <a:latin typeface="Cambria Math"/>
                          <a:ea typeface="Cambria Math"/>
                        </a:rPr>
                        <m:t>𝜃</m:t>
                      </m:r>
                      <m:r>
                        <a:rPr lang="en-US" sz="2400" b="0" i="1" smtClean="0">
                          <a:latin typeface="Cambria Math" panose="02040503050406030204" pitchFamily="18" charset="0"/>
                          <a:ea typeface="Cambria Math"/>
                        </a:rPr>
                        <m:t>/</m:t>
                      </m:r>
                      <m:rad>
                        <m:radPr>
                          <m:degHide m:val="on"/>
                          <m:ctrlPr>
                            <a:rPr lang="en-US" sz="2400" b="0" i="1" smtClean="0">
                              <a:latin typeface="Cambria Math" panose="02040503050406030204" pitchFamily="18" charset="0"/>
                              <a:ea typeface="Cambria Math"/>
                            </a:rPr>
                          </m:ctrlPr>
                        </m:radPr>
                        <m:deg/>
                        <m:e>
                          <m:r>
                            <a:rPr lang="en-US" sz="2400" b="0" i="1" smtClean="0">
                              <a:latin typeface="Cambria Math" panose="02040503050406030204" pitchFamily="18" charset="0"/>
                              <a:ea typeface="Cambria Math"/>
                            </a:rPr>
                            <m:t>𝐾</m:t>
                          </m:r>
                        </m:e>
                      </m:rad>
                    </m:oMath>
                  </m:oMathPara>
                </a14:m>
                <a:endParaRPr lang="hu-HU" sz="24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143508" y="1792933"/>
                <a:ext cx="5426992" cy="2673297"/>
              </a:xfrm>
              <a:blipFill>
                <a:blip r:embed="rId3"/>
                <a:stretch>
                  <a:fillRect l="-1573" t="-1822" r="-67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Téglalap 16"/>
              <p:cNvSpPr/>
              <p:nvPr/>
            </p:nvSpPr>
            <p:spPr>
              <a:xfrm>
                <a:off x="1146754" y="1114228"/>
                <a:ext cx="3065205" cy="523220"/>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hu-HU" sz="2800" i="1" dirty="0" smtClean="0">
                          <a:latin typeface="Cambria Math"/>
                        </a:rPr>
                        <m:t>𝑥</m:t>
                      </m:r>
                      <m:r>
                        <a:rPr lang="hu-HU" sz="2800" i="1" baseline="30000" dirty="0">
                          <a:latin typeface="Cambria Math"/>
                        </a:rPr>
                        <m:t>2</m:t>
                      </m:r>
                      <m:r>
                        <a:rPr lang="hu-HU" sz="2800" i="1" dirty="0">
                          <a:latin typeface="Cambria Math"/>
                        </a:rPr>
                        <m:t>+</m:t>
                      </m:r>
                      <m:r>
                        <a:rPr lang="hu-HU" sz="2800" i="1" dirty="0">
                          <a:latin typeface="Cambria Math"/>
                        </a:rPr>
                        <m:t>𝑦</m:t>
                      </m:r>
                      <m:r>
                        <a:rPr lang="hu-HU" sz="2800" i="1" baseline="30000" dirty="0">
                          <a:latin typeface="Cambria Math"/>
                        </a:rPr>
                        <m:t>2</m:t>
                      </m:r>
                      <m:r>
                        <a:rPr lang="hu-HU" sz="2800" i="1" dirty="0">
                          <a:latin typeface="Cambria Math"/>
                        </a:rPr>
                        <m:t>+</m:t>
                      </m:r>
                      <m:r>
                        <a:rPr lang="en-US" sz="2800" b="0" i="1" dirty="0" smtClean="0">
                          <a:latin typeface="Cambria Math" panose="02040503050406030204" pitchFamily="18" charset="0"/>
                        </a:rPr>
                        <m:t>𝑤</m:t>
                      </m:r>
                      <m:r>
                        <a:rPr lang="hu-HU" sz="2800" i="1" baseline="30000" dirty="0" smtClean="0">
                          <a:latin typeface="Cambria Math"/>
                        </a:rPr>
                        <m:t>2</m:t>
                      </m:r>
                      <m:r>
                        <a:rPr lang="en-US" sz="2800" i="1" dirty="0">
                          <a:latin typeface="Cambria Math"/>
                        </a:rPr>
                        <m:t>=</m:t>
                      </m:r>
                      <m:r>
                        <a:rPr lang="en-US" sz="2800" b="0" i="1" dirty="0" smtClean="0">
                          <a:latin typeface="Cambria Math" panose="02040503050406030204" pitchFamily="18" charset="0"/>
                        </a:rPr>
                        <m:t>𝑅</m:t>
                      </m:r>
                      <m:r>
                        <a:rPr lang="hu-HU" sz="2800" i="1" baseline="30000" dirty="0">
                          <a:latin typeface="Cambria Math"/>
                        </a:rPr>
                        <m:t>2</m:t>
                      </m:r>
                    </m:oMath>
                  </m:oMathPara>
                </a14:m>
                <a:endParaRPr lang="en-US" sz="2800" dirty="0"/>
              </a:p>
            </p:txBody>
          </p:sp>
        </mc:Choice>
        <mc:Fallback xmlns="">
          <p:sp>
            <p:nvSpPr>
              <p:cNvPr id="17" name="Téglalap 16"/>
              <p:cNvSpPr>
                <a:spLocks noRot="1" noChangeAspect="1" noMove="1" noResize="1" noEditPoints="1" noAdjustHandles="1" noChangeArrowheads="1" noChangeShapeType="1" noTextEdit="1"/>
              </p:cNvSpPr>
              <p:nvPr/>
            </p:nvSpPr>
            <p:spPr>
              <a:xfrm>
                <a:off x="1146754" y="1114228"/>
                <a:ext cx="3065205" cy="523220"/>
              </a:xfrm>
              <a:prstGeom prst="rect">
                <a:avLst/>
              </a:prstGeom>
              <a:blipFill>
                <a:blip r:embed="rId4"/>
                <a:stretch>
                  <a:fillRect/>
                </a:stretch>
              </a:blipFill>
              <a:ln>
                <a:solidFill>
                  <a:schemeClr val="tx1"/>
                </a:solidFill>
              </a:ln>
            </p:spPr>
            <p:txBody>
              <a:bodyPr/>
              <a:lstStyle/>
              <a:p>
                <a:r>
                  <a:rPr lang="hu-HU">
                    <a:noFill/>
                  </a:rPr>
                  <a:t> </a:t>
                </a:r>
              </a:p>
            </p:txBody>
          </p:sp>
        </mc:Fallback>
      </mc:AlternateContent>
      <p:pic>
        <p:nvPicPr>
          <p:cNvPr id="14" name="Kép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0132" y="2751770"/>
            <a:ext cx="2232248" cy="2340260"/>
          </a:xfrm>
          <a:prstGeom prst="rect">
            <a:avLst/>
          </a:prstGeom>
          <a:noFill/>
        </p:spPr>
      </p:pic>
      <p:cxnSp>
        <p:nvCxnSpPr>
          <p:cNvPr id="8" name="Egyenes összekötő nyíllal 7"/>
          <p:cNvCxnSpPr/>
          <p:nvPr/>
        </p:nvCxnSpPr>
        <p:spPr>
          <a:xfrm flipV="1">
            <a:off x="6480212" y="3183818"/>
            <a:ext cx="216024" cy="432048"/>
          </a:xfrm>
          <a:prstGeom prst="straightConnector1">
            <a:avLst/>
          </a:prstGeom>
          <a:ln w="28575">
            <a:solidFill>
              <a:srgbClr val="01AF1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Szövegdoboz 10"/>
              <p:cNvSpPr txBox="1"/>
              <p:nvPr/>
            </p:nvSpPr>
            <p:spPr>
              <a:xfrm>
                <a:off x="6367904" y="2898750"/>
                <a:ext cx="445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1" i="1" dirty="0" smtClean="0">
                          <a:latin typeface="Cambria Math" panose="02040503050406030204" pitchFamily="18" charset="0"/>
                        </a:rPr>
                        <m:t>𝒗</m:t>
                      </m:r>
                    </m:oMath>
                  </m:oMathPara>
                </a14:m>
                <a:endParaRPr lang="hu-HU" b="1"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6367904" y="2898750"/>
                <a:ext cx="445956" cy="461665"/>
              </a:xfrm>
              <a:prstGeom prst="rect">
                <a:avLst/>
              </a:prstGeom>
              <a:blipFill>
                <a:blip r:embed="rId9"/>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286360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solidFill>
                  <a:srgbClr val="FF0000"/>
                </a:solidFill>
              </a:rPr>
              <a:t>Egyenes</a:t>
            </a:r>
            <a:r>
              <a:rPr lang="en-US" dirty="0" smtClean="0">
                <a:solidFill>
                  <a:srgbClr val="FF0000"/>
                </a:solidFill>
              </a:rPr>
              <a:t> (</a:t>
            </a:r>
            <a:r>
              <a:rPr lang="hu-HU" dirty="0" err="1" smtClean="0">
                <a:solidFill>
                  <a:srgbClr val="FF0000"/>
                </a:solidFill>
              </a:rPr>
              <a:t>Főkör</a:t>
            </a:r>
            <a:r>
              <a:rPr lang="en-US" dirty="0">
                <a:solidFill>
                  <a:srgbClr val="FF0000"/>
                </a:solidFill>
              </a:rPr>
              <a:t>)</a:t>
            </a:r>
            <a:r>
              <a:rPr lang="hu-HU" dirty="0" smtClean="0">
                <a:solidFill>
                  <a:srgbClr val="FF0000"/>
                </a:solidFill>
              </a:rPr>
              <a:t> egyenlete</a:t>
            </a:r>
            <a:endParaRPr lang="hu-HU" dirty="0">
              <a:solidFill>
                <a:srgbClr val="FF0000"/>
              </a:solidFill>
            </a:endParaRPr>
          </a:p>
        </p:txBody>
      </p:sp>
      <p:sp>
        <p:nvSpPr>
          <p:cNvPr id="4" name="Ellipszis 3"/>
          <p:cNvSpPr/>
          <p:nvPr/>
        </p:nvSpPr>
        <p:spPr>
          <a:xfrm>
            <a:off x="457200" y="1936102"/>
            <a:ext cx="2244029" cy="21297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5" name="Egyenes összekötő nyíllal 4"/>
          <p:cNvCxnSpPr>
            <a:endCxn id="4" idx="0"/>
          </p:cNvCxnSpPr>
          <p:nvPr/>
        </p:nvCxnSpPr>
        <p:spPr>
          <a:xfrm flipV="1">
            <a:off x="1579214" y="1936102"/>
            <a:ext cx="2" cy="106488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a:stCxn id="4" idx="0"/>
          </p:cNvCxnSpPr>
          <p:nvPr/>
        </p:nvCxnSpPr>
        <p:spPr>
          <a:xfrm>
            <a:off x="1579215" y="1936102"/>
            <a:ext cx="1122014"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flipV="1">
            <a:off x="1579214" y="2125762"/>
            <a:ext cx="660185" cy="875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églalap 7"/>
              <p:cNvSpPr/>
              <p:nvPr/>
            </p:nvSpPr>
            <p:spPr>
              <a:xfrm>
                <a:off x="1549430" y="2181788"/>
                <a:ext cx="53014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a:ea typeface="Cambria Math"/>
                        </a:rPr>
                        <m:t>𝜃</m:t>
                      </m:r>
                    </m:oMath>
                  </m:oMathPara>
                </a14:m>
                <a:endParaRPr lang="en-US" sz="3200" dirty="0"/>
              </a:p>
            </p:txBody>
          </p:sp>
        </mc:Choice>
        <mc:Fallback xmlns="">
          <p:sp>
            <p:nvSpPr>
              <p:cNvPr id="8" name="Téglalap 7"/>
              <p:cNvSpPr>
                <a:spLocks noRot="1" noChangeAspect="1" noMove="1" noResize="1" noEditPoints="1" noAdjustHandles="1" noChangeArrowheads="1" noChangeShapeType="1" noTextEdit="1"/>
              </p:cNvSpPr>
              <p:nvPr/>
            </p:nvSpPr>
            <p:spPr>
              <a:xfrm>
                <a:off x="1549430" y="2181788"/>
                <a:ext cx="530145" cy="584775"/>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1031934" y="1896943"/>
                <a:ext cx="49725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800" b="1" i="1">
                          <a:latin typeface="Cambria Math"/>
                          <a:ea typeface="Cambria Math"/>
                        </a:rPr>
                        <m:t>𝒑</m:t>
                      </m:r>
                    </m:oMath>
                  </m:oMathPara>
                </a14:m>
                <a:endParaRPr lang="en-US" sz="2800" dirty="0"/>
              </a:p>
            </p:txBody>
          </p:sp>
        </mc:Choice>
        <mc:Fallback xmlns="">
          <p:sp>
            <p:nvSpPr>
              <p:cNvPr id="9" name="Téglalap 8"/>
              <p:cNvSpPr>
                <a:spLocks noRot="1" noChangeAspect="1" noMove="1" noResize="1" noEditPoints="1" noAdjustHandles="1" noChangeArrowheads="1" noChangeShapeType="1" noTextEdit="1"/>
              </p:cNvSpPr>
              <p:nvPr/>
            </p:nvSpPr>
            <p:spPr>
              <a:xfrm>
                <a:off x="1031934" y="1896943"/>
                <a:ext cx="497252" cy="523220"/>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Téglalap 9"/>
              <p:cNvSpPr/>
              <p:nvPr/>
            </p:nvSpPr>
            <p:spPr>
              <a:xfrm>
                <a:off x="1887992" y="1311610"/>
                <a:ext cx="97469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1" i="1">
                              <a:solidFill>
                                <a:prstClr val="black"/>
                              </a:solidFill>
                              <a:latin typeface="Cambria Math" panose="02040503050406030204" pitchFamily="18" charset="0"/>
                            </a:rPr>
                          </m:ctrlPr>
                        </m:sSupPr>
                        <m:e>
                          <m:r>
                            <a:rPr lang="hu-HU" sz="2800" b="1" i="1">
                              <a:solidFill>
                                <a:prstClr val="black"/>
                              </a:solidFill>
                              <a:latin typeface="Cambria Math"/>
                            </a:rPr>
                            <m:t> </m:t>
                          </m:r>
                          <m:r>
                            <a:rPr lang="en-US" sz="2800" b="1" i="1">
                              <a:solidFill>
                                <a:prstClr val="black"/>
                              </a:solidFill>
                              <a:latin typeface="Cambria Math"/>
                            </a:rPr>
                            <m:t>𝒗</m:t>
                          </m:r>
                        </m:e>
                        <m:sup>
                          <m:r>
                            <a:rPr lang="en-US" sz="2800" i="1">
                              <a:solidFill>
                                <a:prstClr val="black"/>
                              </a:solidFill>
                              <a:latin typeface="Cambria Math"/>
                            </a:rPr>
                            <m:t>0</m:t>
                          </m:r>
                        </m:sup>
                      </m:sSup>
                      <m:r>
                        <a:rPr lang="hu-HU" sz="2800" i="1">
                          <a:latin typeface="Cambria Math" panose="02040503050406030204" pitchFamily="18" charset="0"/>
                        </a:rPr>
                        <m:t>𝑅</m:t>
                      </m:r>
                    </m:oMath>
                  </m:oMathPara>
                </a14:m>
                <a:endParaRPr lang="en-US" sz="2800" dirty="0"/>
              </a:p>
            </p:txBody>
          </p:sp>
        </mc:Choice>
        <mc:Fallback xmlns="">
          <p:sp>
            <p:nvSpPr>
              <p:cNvPr id="10" name="Téglalap 9"/>
              <p:cNvSpPr>
                <a:spLocks noRot="1" noChangeAspect="1" noMove="1" noResize="1" noEditPoints="1" noAdjustHandles="1" noChangeArrowheads="1" noChangeShapeType="1" noTextEdit="1"/>
              </p:cNvSpPr>
              <p:nvPr/>
            </p:nvSpPr>
            <p:spPr>
              <a:xfrm>
                <a:off x="1887992" y="1311610"/>
                <a:ext cx="974690" cy="523220"/>
              </a:xfrm>
              <a:prstGeom prst="rect">
                <a:avLst/>
              </a:prstGeom>
              <a:blipFill>
                <a:blip r:embed="rId4"/>
                <a:stretch>
                  <a:fillRect/>
                </a:stretch>
              </a:blipFill>
            </p:spPr>
            <p:txBody>
              <a:bodyPr/>
              <a:lstStyle/>
              <a:p>
                <a:r>
                  <a:rPr lang="hu-HU">
                    <a:noFill/>
                  </a:rPr>
                  <a:t> </a:t>
                </a:r>
              </a:p>
            </p:txBody>
          </p:sp>
        </mc:Fallback>
      </mc:AlternateContent>
      <p:cxnSp>
        <p:nvCxnSpPr>
          <p:cNvPr id="11" name="Egyenes összekötő 10"/>
          <p:cNvCxnSpPr/>
          <p:nvPr/>
        </p:nvCxnSpPr>
        <p:spPr>
          <a:xfrm flipH="1">
            <a:off x="1579212" y="2139226"/>
            <a:ext cx="66018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a:stCxn id="15" idx="3"/>
          </p:cNvCxnSpPr>
          <p:nvPr/>
        </p:nvCxnSpPr>
        <p:spPr>
          <a:xfrm flipH="1">
            <a:off x="1579212" y="2242327"/>
            <a:ext cx="574970" cy="758657"/>
          </a:xfrm>
          <a:prstGeom prst="straightConnector1">
            <a:avLst/>
          </a:prstGeom>
          <a:ln w="44450">
            <a:solidFill>
              <a:srgbClr val="01AF1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églalap 13"/>
              <p:cNvSpPr/>
              <p:nvPr/>
            </p:nvSpPr>
            <p:spPr>
              <a:xfrm>
                <a:off x="2563662" y="1914906"/>
                <a:ext cx="4887235" cy="523220"/>
              </a:xfrm>
              <a:prstGeom prst="rect">
                <a:avLst/>
              </a:prstGeom>
            </p:spPr>
            <p:txBody>
              <a:bodyPr wrap="none">
                <a:spAutoFit/>
              </a:bodyPr>
              <a:lstStyle/>
              <a:p>
                <a14:m>
                  <m:oMath xmlns:m="http://schemas.openxmlformats.org/officeDocument/2006/math">
                    <m:r>
                      <a:rPr lang="en-US" sz="2800" b="1" i="1" smtClean="0">
                        <a:solidFill>
                          <a:srgbClr val="FF0000"/>
                        </a:solidFill>
                        <a:latin typeface="Cambria Math"/>
                      </a:rPr>
                      <m:t>𝒓</m:t>
                    </m:r>
                    <m:d>
                      <m:dPr>
                        <m:ctrlPr>
                          <a:rPr lang="en-US" sz="2800" i="1">
                            <a:solidFill>
                              <a:srgbClr val="FF0000"/>
                            </a:solidFill>
                            <a:latin typeface="Cambria Math" panose="02040503050406030204" pitchFamily="18" charset="0"/>
                          </a:rPr>
                        </m:ctrlPr>
                      </m:dPr>
                      <m:e>
                        <m:r>
                          <a:rPr lang="en-US" sz="2800" i="1">
                            <a:solidFill>
                              <a:srgbClr val="FF0000"/>
                            </a:solidFill>
                            <a:latin typeface="Cambria Math"/>
                          </a:rPr>
                          <m:t>𝑡</m:t>
                        </m:r>
                      </m:e>
                    </m:d>
                  </m:oMath>
                </a14:m>
                <a:r>
                  <a:rPr lang="en-US" sz="2800" dirty="0" smtClean="0">
                    <a:solidFill>
                      <a:srgbClr val="FF0000"/>
                    </a:solidFill>
                  </a:rPr>
                  <a:t> </a:t>
                </a:r>
                <a14:m>
                  <m:oMath xmlns:m="http://schemas.openxmlformats.org/officeDocument/2006/math">
                    <m:r>
                      <a:rPr lang="en-US" sz="2800" i="1">
                        <a:latin typeface="Cambria Math" panose="02040503050406030204" pitchFamily="18" charset="0"/>
                      </a:rPr>
                      <m:t>=</m:t>
                    </m:r>
                    <m:r>
                      <a:rPr lang="en-US" sz="2800" b="1" i="1">
                        <a:latin typeface="Cambria Math" panose="02040503050406030204" pitchFamily="18" charset="0"/>
                      </a:rPr>
                      <m:t>𝒑</m:t>
                    </m:r>
                    <m:func>
                      <m:funcPr>
                        <m:ctrlPr>
                          <a:rPr lang="hu-HU" sz="2800" i="1">
                            <a:latin typeface="Cambria Math" panose="02040503050406030204" pitchFamily="18" charset="0"/>
                          </a:rPr>
                        </m:ctrlPr>
                      </m:funcPr>
                      <m:fName>
                        <m:r>
                          <m:rPr>
                            <m:sty m:val="p"/>
                          </m:rPr>
                          <a:rPr lang="en-US" sz="2800">
                            <a:latin typeface="Cambria Math" panose="02040503050406030204" pitchFamily="18" charset="0"/>
                          </a:rPr>
                          <m:t>cos</m:t>
                        </m:r>
                      </m:fName>
                      <m:e>
                        <m:d>
                          <m:dPr>
                            <m:ctrlPr>
                              <a:rPr lang="hu-HU" sz="2800" i="1">
                                <a:latin typeface="Cambria Math" panose="02040503050406030204" pitchFamily="18" charset="0"/>
                              </a:rPr>
                            </m:ctrlPr>
                          </m:dPr>
                          <m:e>
                            <m:r>
                              <a:rPr lang="en-US" sz="2800" i="1">
                                <a:latin typeface="Cambria Math"/>
                                <a:ea typeface="Cambria Math"/>
                              </a:rPr>
                              <m:t>𝜃</m:t>
                            </m:r>
                          </m:e>
                        </m:d>
                      </m:e>
                    </m:func>
                    <m:r>
                      <a:rPr lang="hu-HU" sz="2800" i="1">
                        <a:latin typeface="Cambria Math" panose="02040503050406030204" pitchFamily="18" charset="0"/>
                      </a:rPr>
                      <m:t>+</m:t>
                    </m:r>
                    <m:sSup>
                      <m:sSupPr>
                        <m:ctrlPr>
                          <a:rPr lang="hu-HU" sz="2800" b="1" i="1">
                            <a:latin typeface="Cambria Math" panose="02040503050406030204" pitchFamily="18" charset="0"/>
                          </a:rPr>
                        </m:ctrlPr>
                      </m:sSupPr>
                      <m:e>
                        <m:r>
                          <a:rPr lang="hu-HU" sz="2800" b="1" i="1">
                            <a:latin typeface="Cambria Math" panose="02040503050406030204" pitchFamily="18" charset="0"/>
                          </a:rPr>
                          <m:t> </m:t>
                        </m:r>
                        <m:r>
                          <a:rPr lang="hu-HU" sz="2800" b="1" i="1">
                            <a:latin typeface="Cambria Math" panose="02040503050406030204" pitchFamily="18" charset="0"/>
                          </a:rPr>
                          <m:t>𝒗</m:t>
                        </m:r>
                      </m:e>
                      <m:sup>
                        <m:r>
                          <a:rPr lang="hu-HU" sz="2800" i="1">
                            <a:latin typeface="Cambria Math" panose="02040503050406030204" pitchFamily="18" charset="0"/>
                          </a:rPr>
                          <m:t>0</m:t>
                        </m:r>
                      </m:sup>
                    </m:sSup>
                    <m:r>
                      <a:rPr lang="hu-HU" sz="2800" i="1">
                        <a:latin typeface="Cambria Math" panose="02040503050406030204" pitchFamily="18" charset="0"/>
                      </a:rPr>
                      <m:t>𝑅</m:t>
                    </m:r>
                    <m:func>
                      <m:funcPr>
                        <m:ctrlPr>
                          <a:rPr lang="hu-HU" sz="2800" i="1">
                            <a:latin typeface="Cambria Math" panose="02040503050406030204" pitchFamily="18" charset="0"/>
                          </a:rPr>
                        </m:ctrlPr>
                      </m:funcPr>
                      <m:fName>
                        <m:r>
                          <m:rPr>
                            <m:sty m:val="p"/>
                          </m:rPr>
                          <a:rPr lang="en-US" sz="2800">
                            <a:latin typeface="Cambria Math" panose="02040503050406030204" pitchFamily="18" charset="0"/>
                          </a:rPr>
                          <m:t>sin</m:t>
                        </m:r>
                      </m:fName>
                      <m:e>
                        <m:d>
                          <m:dPr>
                            <m:ctrlPr>
                              <a:rPr lang="hu-HU" sz="2800" i="1">
                                <a:latin typeface="Cambria Math" panose="02040503050406030204" pitchFamily="18" charset="0"/>
                              </a:rPr>
                            </m:ctrlPr>
                          </m:dPr>
                          <m:e>
                            <m:r>
                              <a:rPr lang="en-US" sz="2800" i="1">
                                <a:latin typeface="Cambria Math"/>
                                <a:ea typeface="Cambria Math"/>
                              </a:rPr>
                              <m:t>𝜃</m:t>
                            </m:r>
                          </m:e>
                        </m:d>
                      </m:e>
                    </m:func>
                    <m:r>
                      <a:rPr lang="hu-HU" sz="2800" b="1" i="1">
                        <a:latin typeface="Cambria Math" panose="02040503050406030204" pitchFamily="18" charset="0"/>
                      </a:rPr>
                      <m:t>  </m:t>
                    </m:r>
                  </m:oMath>
                </a14:m>
                <a:endParaRPr lang="hu-HU" sz="2800" dirty="0"/>
              </a:p>
            </p:txBody>
          </p:sp>
        </mc:Choice>
        <mc:Fallback xmlns="">
          <p:sp>
            <p:nvSpPr>
              <p:cNvPr id="14" name="Téglalap 13"/>
              <p:cNvSpPr>
                <a:spLocks noRot="1" noChangeAspect="1" noMove="1" noResize="1" noEditPoints="1" noAdjustHandles="1" noChangeArrowheads="1" noChangeShapeType="1" noTextEdit="1"/>
              </p:cNvSpPr>
              <p:nvPr/>
            </p:nvSpPr>
            <p:spPr>
              <a:xfrm>
                <a:off x="2563662" y="1914906"/>
                <a:ext cx="4887235" cy="523220"/>
              </a:xfrm>
              <a:prstGeom prst="rect">
                <a:avLst/>
              </a:prstGeom>
              <a:blipFill>
                <a:blip r:embed="rId5"/>
                <a:stretch>
                  <a:fillRect/>
                </a:stretch>
              </a:blipFill>
            </p:spPr>
            <p:txBody>
              <a:bodyPr/>
              <a:lstStyle/>
              <a:p>
                <a:r>
                  <a:rPr lang="hu-HU">
                    <a:noFill/>
                  </a:rPr>
                  <a:t> </a:t>
                </a:r>
              </a:p>
            </p:txBody>
          </p:sp>
        </mc:Fallback>
      </mc:AlternateContent>
      <p:sp>
        <p:nvSpPr>
          <p:cNvPr id="15" name="Ellipszis 14"/>
          <p:cNvSpPr/>
          <p:nvPr/>
        </p:nvSpPr>
        <p:spPr>
          <a:xfrm>
            <a:off x="2118884" y="2052037"/>
            <a:ext cx="241028" cy="2229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mc:AlternateContent xmlns:mc="http://schemas.openxmlformats.org/markup-compatibility/2006" xmlns:a14="http://schemas.microsoft.com/office/drawing/2010/main">
        <mc:Choice Requires="a14">
          <p:sp>
            <p:nvSpPr>
              <p:cNvPr id="18" name="Téglalap 17"/>
              <p:cNvSpPr/>
              <p:nvPr/>
            </p:nvSpPr>
            <p:spPr>
              <a:xfrm>
                <a:off x="3563888" y="2577040"/>
                <a:ext cx="5351017" cy="523220"/>
              </a:xfrm>
              <a:prstGeom prst="rect">
                <a:avLst/>
              </a:prstGeom>
            </p:spPr>
            <p:txBody>
              <a:bodyPr wrap="none">
                <a:spAutoFit/>
              </a:bodyPr>
              <a:lstStyle/>
              <a:p>
                <a14:m>
                  <m:oMath xmlns:m="http://schemas.openxmlformats.org/officeDocument/2006/math">
                    <m:r>
                      <a:rPr lang="hu-HU" sz="2800" b="0" i="1" smtClean="0">
                        <a:latin typeface="Cambria Math" panose="02040503050406030204" pitchFamily="18" charset="0"/>
                        <a:ea typeface="Cambria Math"/>
                      </a:rPr>
                      <m:t>𝑅</m:t>
                    </m:r>
                    <m:r>
                      <a:rPr lang="en-US" sz="2800" i="1">
                        <a:latin typeface="Cambria Math"/>
                        <a:ea typeface="Cambria Math"/>
                      </a:rPr>
                      <m:t>𝜃</m:t>
                    </m:r>
                    <m:r>
                      <a:rPr lang="en-US" sz="2800" b="0" i="0" smtClean="0">
                        <a:latin typeface="Cambria Math" panose="02040503050406030204" pitchFamily="18" charset="0"/>
                        <a:ea typeface="Cambria Math"/>
                      </a:rPr>
                      <m:t>=</m:t>
                    </m:r>
                    <m:r>
                      <a:rPr lang="en-US" sz="2800" b="0" i="1" smtClean="0">
                        <a:latin typeface="Cambria Math" panose="02040503050406030204" pitchFamily="18" charset="0"/>
                        <a:ea typeface="Cambria Math"/>
                      </a:rPr>
                      <m:t>𝑡</m:t>
                    </m:r>
                    <m:r>
                      <a:rPr lang="en-US" sz="2800" b="0" i="0" smtClean="0">
                        <a:latin typeface="Cambria Math" panose="02040503050406030204" pitchFamily="18" charset="0"/>
                        <a:ea typeface="Cambria Math"/>
                      </a:rPr>
                      <m:t> </m:t>
                    </m:r>
                  </m:oMath>
                </a14:m>
                <a:r>
                  <a:rPr lang="en-US" sz="2800" dirty="0">
                    <a:latin typeface="+mn-lt"/>
                  </a:rPr>
                  <a:t>t</a:t>
                </a:r>
                <a:r>
                  <a:rPr lang="hu-HU" sz="2800" dirty="0" err="1" smtClean="0">
                    <a:latin typeface="+mn-lt"/>
                  </a:rPr>
                  <a:t>ávolság</a:t>
                </a:r>
                <a:r>
                  <a:rPr lang="en-US" sz="2800" dirty="0" smtClean="0">
                    <a:latin typeface="+mn-lt"/>
                  </a:rPr>
                  <a:t> </a:t>
                </a:r>
                <a:r>
                  <a:rPr lang="en-US" sz="2800" dirty="0" err="1" smtClean="0">
                    <a:latin typeface="+mn-lt"/>
                  </a:rPr>
                  <a:t>egys</a:t>
                </a:r>
                <a:r>
                  <a:rPr lang="hu-HU" sz="2800" dirty="0" smtClean="0">
                    <a:latin typeface="+mn-lt"/>
                  </a:rPr>
                  <a:t>égsebességnél</a:t>
                </a:r>
                <a:endParaRPr lang="hu-HU" sz="2800" dirty="0">
                  <a:latin typeface="+mn-lt"/>
                </a:endParaRPr>
              </a:p>
            </p:txBody>
          </p:sp>
        </mc:Choice>
        <mc:Fallback xmlns="">
          <p:sp>
            <p:nvSpPr>
              <p:cNvPr id="18" name="Téglalap 17"/>
              <p:cNvSpPr>
                <a:spLocks noRot="1" noChangeAspect="1" noMove="1" noResize="1" noEditPoints="1" noAdjustHandles="1" noChangeArrowheads="1" noChangeShapeType="1" noTextEdit="1"/>
              </p:cNvSpPr>
              <p:nvPr/>
            </p:nvSpPr>
            <p:spPr>
              <a:xfrm>
                <a:off x="3563888" y="2577040"/>
                <a:ext cx="5351017" cy="523220"/>
              </a:xfrm>
              <a:prstGeom prst="rect">
                <a:avLst/>
              </a:prstGeom>
              <a:blipFill>
                <a:blip r:embed="rId6"/>
                <a:stretch>
                  <a:fillRect t="-11628" r="-1710" b="-32558"/>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 name="Téglalap 19"/>
              <p:cNvSpPr/>
              <p:nvPr/>
            </p:nvSpPr>
            <p:spPr>
              <a:xfrm>
                <a:off x="3131840" y="3479852"/>
                <a:ext cx="5436604" cy="523220"/>
              </a:xfrm>
              <a:prstGeom prst="rect">
                <a:avLst/>
              </a:prstGeom>
              <a:ln>
                <a:solidFill>
                  <a:schemeClr val="tx1"/>
                </a:solidFill>
              </a:ln>
            </p:spPr>
            <p:txBody>
              <a:bodyPr wrap="square">
                <a:spAutoFit/>
              </a:bodyPr>
              <a:lstStyle/>
              <a:p>
                <a:pPr marL="0" indent="0">
                  <a:spcBef>
                    <a:spcPts val="0"/>
                  </a:spcBef>
                  <a:buNone/>
                </a:pPr>
                <a14:m>
                  <m:oMathPara xmlns:m="http://schemas.openxmlformats.org/officeDocument/2006/math">
                    <m:oMathParaPr>
                      <m:jc m:val="left"/>
                    </m:oMathParaPr>
                    <m:oMath xmlns:m="http://schemas.openxmlformats.org/officeDocument/2006/math">
                      <m:r>
                        <a:rPr lang="hu-HU" sz="2800" b="1" i="1">
                          <a:latin typeface="Cambria Math" panose="02040503050406030204" pitchFamily="18" charset="0"/>
                        </a:rPr>
                        <m:t>𝒓</m:t>
                      </m:r>
                      <m:d>
                        <m:dPr>
                          <m:ctrlPr>
                            <a:rPr lang="hu-HU" sz="2800" i="1">
                              <a:latin typeface="Cambria Math" panose="02040503050406030204" pitchFamily="18" charset="0"/>
                            </a:rPr>
                          </m:ctrlPr>
                        </m:dPr>
                        <m:e>
                          <m:r>
                            <a:rPr lang="hu-HU" sz="2800" i="1">
                              <a:latin typeface="Cambria Math" panose="02040503050406030204" pitchFamily="18" charset="0"/>
                            </a:rPr>
                            <m:t>𝑡</m:t>
                          </m:r>
                        </m:e>
                      </m:d>
                      <m:r>
                        <a:rPr lang="en-US" sz="2800" b="1" i="1">
                          <a:latin typeface="Cambria Math" panose="02040503050406030204" pitchFamily="18" charset="0"/>
                        </a:rPr>
                        <m:t>=</m:t>
                      </m:r>
                      <m:r>
                        <a:rPr lang="en-US" sz="2800" b="1" i="1">
                          <a:latin typeface="Cambria Math" panose="02040503050406030204" pitchFamily="18" charset="0"/>
                        </a:rPr>
                        <m:t>𝒑</m:t>
                      </m:r>
                      <m:func>
                        <m:funcPr>
                          <m:ctrlPr>
                            <a:rPr lang="hu-HU" sz="2800" i="1">
                              <a:latin typeface="Cambria Math" panose="02040503050406030204" pitchFamily="18" charset="0"/>
                            </a:rPr>
                          </m:ctrlPr>
                        </m:funcPr>
                        <m:fName>
                          <m:r>
                            <m:rPr>
                              <m:sty m:val="p"/>
                            </m:rPr>
                            <a:rPr lang="en-US" sz="2800">
                              <a:latin typeface="Cambria Math" panose="02040503050406030204" pitchFamily="18" charset="0"/>
                            </a:rPr>
                            <m:t>cos</m:t>
                          </m:r>
                        </m:fName>
                        <m:e>
                          <m:d>
                            <m:dPr>
                              <m:ctrlPr>
                                <a:rPr lang="hu-HU" sz="2800" i="1">
                                  <a:latin typeface="Cambria Math" panose="02040503050406030204" pitchFamily="18" charset="0"/>
                                </a:rPr>
                              </m:ctrlPr>
                            </m:dPr>
                            <m:e>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𝑅</m:t>
                              </m:r>
                            </m:e>
                          </m:d>
                        </m:e>
                      </m:func>
                      <m:r>
                        <a:rPr lang="hu-HU" sz="2800" i="1">
                          <a:latin typeface="Cambria Math" panose="02040503050406030204" pitchFamily="18" charset="0"/>
                        </a:rPr>
                        <m:t>+</m:t>
                      </m:r>
                      <m:sSup>
                        <m:sSupPr>
                          <m:ctrlPr>
                            <a:rPr lang="hu-HU" sz="2800" b="1" i="1">
                              <a:latin typeface="Cambria Math" panose="02040503050406030204" pitchFamily="18" charset="0"/>
                            </a:rPr>
                          </m:ctrlPr>
                        </m:sSupPr>
                        <m:e>
                          <m:r>
                            <a:rPr lang="hu-HU" sz="2800" b="1" i="1">
                              <a:latin typeface="Cambria Math" panose="02040503050406030204" pitchFamily="18" charset="0"/>
                            </a:rPr>
                            <m:t> </m:t>
                          </m:r>
                          <m:r>
                            <a:rPr lang="hu-HU" sz="2800" b="1" i="1">
                              <a:latin typeface="Cambria Math" panose="02040503050406030204" pitchFamily="18" charset="0"/>
                            </a:rPr>
                            <m:t>𝒗</m:t>
                          </m:r>
                        </m:e>
                        <m:sup>
                          <m:r>
                            <a:rPr lang="hu-HU" sz="2800" i="1">
                              <a:latin typeface="Cambria Math" panose="02040503050406030204" pitchFamily="18" charset="0"/>
                            </a:rPr>
                            <m:t>0</m:t>
                          </m:r>
                        </m:sup>
                      </m:sSup>
                      <m:r>
                        <a:rPr lang="hu-HU" sz="2800" i="1">
                          <a:latin typeface="Cambria Math" panose="02040503050406030204" pitchFamily="18" charset="0"/>
                        </a:rPr>
                        <m:t>𝑅</m:t>
                      </m:r>
                      <m:func>
                        <m:funcPr>
                          <m:ctrlPr>
                            <a:rPr lang="hu-HU" sz="2800" i="1">
                              <a:latin typeface="Cambria Math" panose="02040503050406030204" pitchFamily="18" charset="0"/>
                            </a:rPr>
                          </m:ctrlPr>
                        </m:funcPr>
                        <m:fName>
                          <m:r>
                            <m:rPr>
                              <m:sty m:val="p"/>
                            </m:rPr>
                            <a:rPr lang="en-US" sz="2800">
                              <a:latin typeface="Cambria Math" panose="02040503050406030204" pitchFamily="18" charset="0"/>
                            </a:rPr>
                            <m:t>sin</m:t>
                          </m:r>
                        </m:fName>
                        <m:e>
                          <m:d>
                            <m:dPr>
                              <m:ctrlPr>
                                <a:rPr lang="hu-HU" sz="2800" i="1">
                                  <a:latin typeface="Cambria Math" panose="02040503050406030204" pitchFamily="18" charset="0"/>
                                </a:rPr>
                              </m:ctrlPr>
                            </m:dPr>
                            <m:e>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𝑅</m:t>
                              </m:r>
                            </m:e>
                          </m:d>
                        </m:e>
                      </m:func>
                    </m:oMath>
                  </m:oMathPara>
                </a14:m>
                <a:endParaRPr lang="hu-HU" sz="2800" dirty="0"/>
              </a:p>
            </p:txBody>
          </p:sp>
        </mc:Choice>
        <mc:Fallback xmlns="">
          <p:sp>
            <p:nvSpPr>
              <p:cNvPr id="20" name="Téglalap 19"/>
              <p:cNvSpPr>
                <a:spLocks noRot="1" noChangeAspect="1" noMove="1" noResize="1" noEditPoints="1" noAdjustHandles="1" noChangeArrowheads="1" noChangeShapeType="1" noTextEdit="1"/>
              </p:cNvSpPr>
              <p:nvPr/>
            </p:nvSpPr>
            <p:spPr>
              <a:xfrm>
                <a:off x="3131840" y="3479852"/>
                <a:ext cx="5436604" cy="523220"/>
              </a:xfrm>
              <a:prstGeom prst="rect">
                <a:avLst/>
              </a:prstGeom>
              <a:blipFill>
                <a:blip r:embed="rId7"/>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 name="Téglalap 21"/>
              <p:cNvSpPr/>
              <p:nvPr/>
            </p:nvSpPr>
            <p:spPr>
              <a:xfrm>
                <a:off x="1918672" y="2483177"/>
                <a:ext cx="46621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a:latin typeface="Cambria Math" panose="02040503050406030204" pitchFamily="18" charset="0"/>
                        </a:rPr>
                        <m:t>𝑅</m:t>
                      </m:r>
                    </m:oMath>
                  </m:oMathPara>
                </a14:m>
                <a:endParaRPr lang="hu-HU" dirty="0"/>
              </a:p>
            </p:txBody>
          </p:sp>
        </mc:Choice>
        <mc:Fallback xmlns="">
          <p:sp>
            <p:nvSpPr>
              <p:cNvPr id="22" name="Téglalap 21"/>
              <p:cNvSpPr>
                <a:spLocks noRot="1" noChangeAspect="1" noMove="1" noResize="1" noEditPoints="1" noAdjustHandles="1" noChangeArrowheads="1" noChangeShapeType="1" noTextEdit="1"/>
              </p:cNvSpPr>
              <p:nvPr/>
            </p:nvSpPr>
            <p:spPr>
              <a:xfrm>
                <a:off x="1918672" y="2483177"/>
                <a:ext cx="466218" cy="461665"/>
              </a:xfrm>
              <a:prstGeom prst="rect">
                <a:avLst/>
              </a:prstGeom>
              <a:blipFill>
                <a:blip r:embed="rId8"/>
                <a:stretch>
                  <a:fillRect l="-2632"/>
                </a:stretch>
              </a:blipFill>
            </p:spPr>
            <p:txBody>
              <a:bodyPr/>
              <a:lstStyle/>
              <a:p>
                <a:r>
                  <a:rPr lang="hu-HU">
                    <a:noFill/>
                  </a:rPr>
                  <a:t> </a:t>
                </a:r>
              </a:p>
            </p:txBody>
          </p:sp>
        </mc:Fallback>
      </mc:AlternateContent>
    </p:spTree>
    <p:extLst>
      <p:ext uri="{BB962C8B-B14F-4D97-AF65-F5344CB8AC3E}">
        <p14:creationId xmlns:p14="http://schemas.microsoft.com/office/powerpoint/2010/main" val="3725998432"/>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Image result for spherical geome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715766"/>
            <a:ext cx="2736304" cy="24180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artalom helye 2"/>
              <p:cNvSpPr>
                <a:spLocks noGrp="1"/>
              </p:cNvSpPr>
              <p:nvPr>
                <p:ph idx="1"/>
              </p:nvPr>
            </p:nvSpPr>
            <p:spPr>
              <a:xfrm>
                <a:off x="251520" y="951570"/>
                <a:ext cx="4752528" cy="3078342"/>
              </a:xfrm>
            </p:spPr>
            <p:txBody>
              <a:bodyPr>
                <a:noAutofit/>
              </a:bodyPr>
              <a:lstStyle/>
              <a:p>
                <a:pPr>
                  <a:spcBef>
                    <a:spcPts val="0"/>
                  </a:spcBef>
                </a:pPr>
                <a:r>
                  <a:rPr lang="hu-HU" sz="2400" dirty="0" smtClean="0"/>
                  <a:t>Állandó pozitív görbület</a:t>
                </a:r>
              </a:p>
              <a:p>
                <a:pPr>
                  <a:spcBef>
                    <a:spcPts val="0"/>
                  </a:spcBef>
                </a:pPr>
                <a:r>
                  <a:rPr lang="hu-HU" sz="2400" dirty="0" smtClean="0"/>
                  <a:t>Egyenes</a:t>
                </a:r>
                <a:r>
                  <a:rPr lang="en-US" sz="2400" dirty="0" smtClean="0"/>
                  <a:t>=f</a:t>
                </a:r>
                <a:r>
                  <a:rPr lang="hu-HU" sz="2400" dirty="0" err="1" smtClean="0"/>
                  <a:t>őkör</a:t>
                </a:r>
                <a:r>
                  <a:rPr lang="en-US" sz="2400" dirty="0" smtClean="0"/>
                  <a:t>=</a:t>
                </a:r>
                <a:r>
                  <a:rPr lang="hu-HU" sz="2400" dirty="0" smtClean="0"/>
                  <a:t>legrövidebb út</a:t>
                </a:r>
              </a:p>
              <a:p>
                <a:pPr>
                  <a:spcBef>
                    <a:spcPts val="1200"/>
                  </a:spcBef>
                </a:pPr>
                <a:r>
                  <a:rPr lang="hu-HU" sz="2400" dirty="0" smtClean="0"/>
                  <a:t>Háromszög szögösszeg </a:t>
                </a:r>
                <a:r>
                  <a:rPr lang="en-US" sz="2400" dirty="0" smtClean="0"/>
                  <a:t>&gt; </a:t>
                </a:r>
                <a14:m>
                  <m:oMath xmlns:m="http://schemas.openxmlformats.org/officeDocument/2006/math">
                    <m:r>
                      <a:rPr lang="hu-HU" sz="2400" b="0" i="0" dirty="0" smtClean="0">
                        <a:latin typeface="Cambria Math" panose="02040503050406030204" pitchFamily="18" charset="0"/>
                        <a:ea typeface="Cambria Math"/>
                        <a:cs typeface="Calibri" panose="020F0502020204030204" pitchFamily="34" charset="0"/>
                      </a:rPr>
                      <m:t> </m:t>
                    </m:r>
                    <m:r>
                      <a:rPr lang="hu-HU" sz="2400" i="1" dirty="0">
                        <a:latin typeface="Cambria Math"/>
                        <a:ea typeface="Cambria Math"/>
                        <a:cs typeface="Calibri" panose="020F0502020204030204" pitchFamily="34" charset="0"/>
                      </a:rPr>
                      <m:t>𝜋</m:t>
                    </m:r>
                  </m:oMath>
                </a14:m>
                <a:r>
                  <a:rPr lang="en-US" sz="2400" dirty="0" smtClean="0"/>
                  <a:t> </a:t>
                </a:r>
                <a:r>
                  <a:rPr lang="hu-HU" sz="2400" dirty="0" smtClean="0"/>
                  <a:t>Háromszög területe:</a:t>
                </a:r>
              </a:p>
              <a:p>
                <a:pPr marL="0" indent="0">
                  <a:spcBef>
                    <a:spcPts val="0"/>
                  </a:spcBef>
                  <a:buNone/>
                </a:pPr>
                <a:r>
                  <a:rPr lang="hu-HU" sz="2400" dirty="0"/>
                  <a:t>	</a:t>
                </a:r>
                <a14:m>
                  <m:oMath xmlns:m="http://schemas.openxmlformats.org/officeDocument/2006/math">
                    <m:r>
                      <a:rPr lang="en-US" sz="2400" b="0" i="1" dirty="0" smtClean="0">
                        <a:latin typeface="Cambria Math" panose="02040503050406030204" pitchFamily="18" charset="0"/>
                        <a:ea typeface="Cambria Math"/>
                        <a:cs typeface="Calibri" panose="020F0502020204030204" pitchFamily="34" charset="0"/>
                      </a:rPr>
                      <m:t>𝑇</m:t>
                    </m:r>
                    <m:r>
                      <a:rPr lang="en-US" sz="2400" b="0" i="0" dirty="0" smtClean="0">
                        <a:latin typeface="Cambria Math" panose="02040503050406030204" pitchFamily="18" charset="0"/>
                        <a:ea typeface="Cambria Math"/>
                        <a:cs typeface="Calibri" panose="020F0502020204030204" pitchFamily="34" charset="0"/>
                      </a:rPr>
                      <m:t>=</m:t>
                    </m:r>
                    <m:d>
                      <m:dPr>
                        <m:ctrlPr>
                          <a:rPr lang="hu-HU" sz="2400" i="1" dirty="0" smtClean="0">
                            <a:latin typeface="Cambria Math" panose="02040503050406030204" pitchFamily="18" charset="0"/>
                            <a:ea typeface="Cambria Math"/>
                            <a:cs typeface="Calibri" panose="020F0502020204030204" pitchFamily="34" charset="0"/>
                          </a:rPr>
                        </m:ctrlPr>
                      </m:dPr>
                      <m:e>
                        <m:r>
                          <m:rPr>
                            <m:sty m:val="p"/>
                          </m:rPr>
                          <a:rPr lang="el-GR" sz="2400" i="1" dirty="0" smtClean="0">
                            <a:latin typeface="Cambria Math"/>
                            <a:ea typeface="Cambria Math"/>
                            <a:cs typeface="Calibri" panose="020F0502020204030204" pitchFamily="34" charset="0"/>
                          </a:rPr>
                          <m:t>α</m:t>
                        </m:r>
                        <m:r>
                          <a:rPr lang="hu-HU" sz="2400" b="0" i="1" dirty="0" smtClean="0">
                            <a:latin typeface="Cambria Math"/>
                            <a:ea typeface="Cambria Math"/>
                            <a:cs typeface="Calibri" panose="020F0502020204030204" pitchFamily="34" charset="0"/>
                          </a:rPr>
                          <m:t>+</m:t>
                        </m:r>
                        <m:r>
                          <a:rPr lang="hu-HU" sz="2400" b="0" i="1" dirty="0" smtClean="0">
                            <a:latin typeface="Cambria Math"/>
                            <a:ea typeface="Cambria Math"/>
                            <a:cs typeface="Calibri" panose="020F0502020204030204" pitchFamily="34" charset="0"/>
                          </a:rPr>
                          <m:t>𝛽</m:t>
                        </m:r>
                        <m:r>
                          <a:rPr lang="hu-HU" sz="2400" b="0" i="1" dirty="0" smtClean="0">
                            <a:latin typeface="Cambria Math"/>
                            <a:ea typeface="Cambria Math"/>
                            <a:cs typeface="Calibri" panose="020F0502020204030204" pitchFamily="34" charset="0"/>
                          </a:rPr>
                          <m:t>+</m:t>
                        </m:r>
                        <m:r>
                          <a:rPr lang="hu-HU" sz="2400" b="0" i="1" dirty="0" smtClean="0">
                            <a:latin typeface="Cambria Math"/>
                            <a:ea typeface="Cambria Math"/>
                            <a:cs typeface="Calibri" panose="020F0502020204030204" pitchFamily="34" charset="0"/>
                          </a:rPr>
                          <m:t>𝛾</m:t>
                        </m:r>
                        <m:r>
                          <a:rPr lang="hu-HU" sz="2400" b="0" i="1" dirty="0" smtClean="0">
                            <a:latin typeface="Cambria Math"/>
                            <a:ea typeface="Cambria Math"/>
                            <a:cs typeface="Calibri" panose="020F0502020204030204" pitchFamily="34" charset="0"/>
                          </a:rPr>
                          <m:t>−</m:t>
                        </m:r>
                        <m:r>
                          <a:rPr lang="hu-HU" sz="2400" b="0" i="1" dirty="0" smtClean="0">
                            <a:latin typeface="Cambria Math"/>
                            <a:ea typeface="Cambria Math"/>
                            <a:cs typeface="Calibri" panose="020F0502020204030204" pitchFamily="34" charset="0"/>
                          </a:rPr>
                          <m:t>𝜋</m:t>
                        </m:r>
                      </m:e>
                    </m:d>
                    <m:r>
                      <a:rPr lang="en-US" sz="2400" b="0" i="1" dirty="0" smtClean="0">
                        <a:latin typeface="Cambria Math"/>
                        <a:ea typeface="Cambria Math"/>
                        <a:cs typeface="Calibri" panose="020F0502020204030204" pitchFamily="34" charset="0"/>
                      </a:rPr>
                      <m:t>/</m:t>
                    </m:r>
                    <m:r>
                      <a:rPr lang="en-US" sz="2400" b="0" i="1" dirty="0" smtClean="0">
                        <a:latin typeface="Cambria Math" panose="02040503050406030204" pitchFamily="18" charset="0"/>
                        <a:ea typeface="Cambria Math"/>
                        <a:cs typeface="Calibri" panose="020F0502020204030204" pitchFamily="34" charset="0"/>
                      </a:rPr>
                      <m:t>𝐾</m:t>
                    </m:r>
                  </m:oMath>
                </a14:m>
                <a:endParaRPr lang="hu-HU" sz="2400" dirty="0" smtClean="0"/>
              </a:p>
              <a:p>
                <a:pPr>
                  <a:spcBef>
                    <a:spcPts val="0"/>
                  </a:spcBef>
                </a:pPr>
                <a:endParaRPr lang="hu-HU" altLang="en-US" sz="2400" dirty="0" smtClean="0">
                  <a:cs typeface="Calibri" panose="020F0502020204030204" pitchFamily="34" charset="0"/>
                </a:endParaRPr>
              </a:p>
              <a:p>
                <a:pPr>
                  <a:spcBef>
                    <a:spcPts val="0"/>
                  </a:spcBef>
                </a:pPr>
                <a:endParaRPr lang="hu-HU" altLang="en-US" sz="2400" dirty="0">
                  <a:cs typeface="Calibri" panose="020F0502020204030204" pitchFamily="34" charset="0"/>
                </a:endParaRPr>
              </a:p>
              <a:p>
                <a:pPr>
                  <a:spcBef>
                    <a:spcPts val="0"/>
                  </a:spcBef>
                </a:pPr>
                <a:endParaRPr lang="hu-HU" altLang="en-US" sz="2400" dirty="0" smtClean="0">
                  <a:cs typeface="Calibri" panose="020F0502020204030204" pitchFamily="34" charset="0"/>
                </a:endParaRPr>
              </a:p>
              <a:p>
                <a:pPr>
                  <a:spcBef>
                    <a:spcPts val="0"/>
                  </a:spcBef>
                </a:pPr>
                <a:r>
                  <a:rPr lang="hu-HU" altLang="en-US" sz="2400" dirty="0" smtClean="0">
                    <a:cs typeface="Calibri" panose="020F0502020204030204" pitchFamily="34" charset="0"/>
                  </a:rPr>
                  <a:t>Derékszögű háromszög: </a:t>
                </a:r>
              </a:p>
              <a:p>
                <a:pPr marL="0" indent="0">
                  <a:spcBef>
                    <a:spcPts val="0"/>
                  </a:spcBef>
                  <a:buNone/>
                </a:pPr>
                <a:r>
                  <a:rPr lang="hu-HU" altLang="en-US" sz="2400" i="1" dirty="0">
                    <a:cs typeface="Calibri" panose="020F0502020204030204" pitchFamily="34" charset="0"/>
                  </a:rPr>
                  <a:t>	</a:t>
                </a:r>
                <a14:m>
                  <m:oMath xmlns:m="http://schemas.openxmlformats.org/officeDocument/2006/math">
                    <m:r>
                      <a:rPr lang="hu-HU" altLang="en-US" sz="2400" i="1" dirty="0" smtClean="0">
                        <a:latin typeface="Cambria Math"/>
                        <a:cs typeface="Calibri" panose="020F0502020204030204" pitchFamily="34" charset="0"/>
                      </a:rPr>
                      <m:t>𝑎</m:t>
                    </m:r>
                    <m:r>
                      <a:rPr lang="hu-HU" altLang="en-US" sz="2400" i="1" baseline="30000" dirty="0" smtClean="0">
                        <a:latin typeface="Cambria Math"/>
                        <a:cs typeface="Calibri" panose="020F0502020204030204" pitchFamily="34" charset="0"/>
                      </a:rPr>
                      <m:t>2</m:t>
                    </m:r>
                    <m:r>
                      <a:rPr lang="hu-HU" altLang="en-US" sz="2400" i="1" dirty="0" smtClean="0">
                        <a:latin typeface="Cambria Math"/>
                        <a:cs typeface="Calibri" panose="020F0502020204030204" pitchFamily="34" charset="0"/>
                      </a:rPr>
                      <m:t>+</m:t>
                    </m:r>
                    <m:r>
                      <a:rPr lang="hu-HU" altLang="en-US" sz="2400" i="1" dirty="0" smtClean="0">
                        <a:latin typeface="Cambria Math"/>
                        <a:cs typeface="Calibri" panose="020F0502020204030204" pitchFamily="34" charset="0"/>
                      </a:rPr>
                      <m:t>𝑏</m:t>
                    </m:r>
                    <m:r>
                      <a:rPr lang="hu-HU" altLang="en-US" sz="2400" i="1" baseline="30000" dirty="0" smtClean="0">
                        <a:latin typeface="Cambria Math"/>
                        <a:cs typeface="Calibri" panose="020F0502020204030204" pitchFamily="34" charset="0"/>
                      </a:rPr>
                      <m:t>2</m:t>
                    </m:r>
                    <m:r>
                      <a:rPr lang="hu-HU" altLang="en-US" sz="2400" i="1" dirty="0" smtClean="0">
                        <a:latin typeface="Cambria Math"/>
                        <a:cs typeface="Calibri" panose="020F0502020204030204" pitchFamily="34" charset="0"/>
                      </a:rPr>
                      <m:t> </m:t>
                    </m:r>
                    <m:r>
                      <a:rPr lang="en-US" altLang="en-US" sz="2400" i="1" dirty="0">
                        <a:latin typeface="Cambria Math"/>
                        <a:cs typeface="Calibri" panose="020F0502020204030204" pitchFamily="34" charset="0"/>
                      </a:rPr>
                      <m:t>&gt;</m:t>
                    </m:r>
                    <m:r>
                      <a:rPr lang="en-US" altLang="en-US" sz="2400" i="1" dirty="0" smtClean="0">
                        <a:latin typeface="Cambria Math"/>
                        <a:cs typeface="Calibri" panose="020F0502020204030204" pitchFamily="34" charset="0"/>
                      </a:rPr>
                      <m:t> </m:t>
                    </m:r>
                    <m:r>
                      <a:rPr lang="en-US" altLang="en-US" sz="2400" i="1" dirty="0">
                        <a:latin typeface="Cambria Math"/>
                        <a:cs typeface="Calibri" panose="020F0502020204030204" pitchFamily="34" charset="0"/>
                      </a:rPr>
                      <m:t>𝑐</m:t>
                    </m:r>
                    <m:r>
                      <a:rPr lang="hu-HU" altLang="en-US" sz="2400" i="1" baseline="30000" dirty="0">
                        <a:latin typeface="Cambria Math"/>
                        <a:cs typeface="Calibri" panose="020F0502020204030204" pitchFamily="34" charset="0"/>
                      </a:rPr>
                      <m:t>2</m:t>
                    </m:r>
                  </m:oMath>
                </a14:m>
                <a:endParaRPr lang="hu-HU" altLang="en-US" sz="24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251520" y="951570"/>
                <a:ext cx="4752528" cy="3078342"/>
              </a:xfrm>
              <a:blipFill>
                <a:blip r:embed="rId4"/>
                <a:stretch>
                  <a:fillRect l="-1667" t="-1584" b="-26337"/>
                </a:stretch>
              </a:blipFill>
            </p:spPr>
            <p:txBody>
              <a:bodyPr/>
              <a:lstStyle/>
              <a:p>
                <a:r>
                  <a:rPr lang="hu-HU">
                    <a:noFill/>
                  </a:rPr>
                  <a:t> </a:t>
                </a:r>
              </a:p>
            </p:txBody>
          </p:sp>
        </mc:Fallback>
      </mc:AlternateContent>
      <p:sp>
        <p:nvSpPr>
          <p:cNvPr id="10" name="Szövegdoboz 9"/>
          <p:cNvSpPr txBox="1"/>
          <p:nvPr/>
        </p:nvSpPr>
        <p:spPr>
          <a:xfrm>
            <a:off x="4788024" y="114477"/>
            <a:ext cx="4223597" cy="2554545"/>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600" u="sng" dirty="0" smtClean="0">
                <a:latin typeface="+mn-lt"/>
              </a:rPr>
              <a:t>Csak a párhuzamossági axióma nem jó: </a:t>
            </a:r>
            <a:r>
              <a:rPr lang="en-US" sz="1600" u="sng" dirty="0" smtClean="0">
                <a:latin typeface="+mn-lt"/>
              </a:rPr>
              <a:t> </a:t>
            </a:r>
            <a:endParaRPr lang="hu-HU" sz="1600" u="sng" dirty="0" smtClean="0">
              <a:latin typeface="+mn-lt"/>
            </a:endParaRPr>
          </a:p>
          <a:p>
            <a:pPr marL="342900" indent="-342900" algn="l">
              <a:buFont typeface="+mj-lt"/>
              <a:buAutoNum type="arabicPeriod"/>
              <a:defRPr/>
            </a:pPr>
            <a:r>
              <a:rPr lang="hu-HU" sz="1600" dirty="0" smtClean="0">
                <a:latin typeface="+mn-lt"/>
              </a:rPr>
              <a:t>Két pont</a:t>
            </a:r>
            <a:r>
              <a:rPr lang="en-US" sz="1600" dirty="0" smtClean="0">
                <a:latin typeface="+mn-lt"/>
              </a:rPr>
              <a:t> </a:t>
            </a:r>
            <a:r>
              <a:rPr lang="en-US" sz="1600" b="1" dirty="0" smtClean="0">
                <a:latin typeface="+mn-lt"/>
              </a:rPr>
              <a:t>(=</a:t>
            </a:r>
            <a:r>
              <a:rPr lang="hu-HU" sz="1600" b="1" dirty="0" smtClean="0">
                <a:latin typeface="+mn-lt"/>
              </a:rPr>
              <a:t>átmérő) </a:t>
            </a:r>
            <a:r>
              <a:rPr lang="hu-HU" sz="1600" dirty="0" smtClean="0">
                <a:latin typeface="+mn-lt"/>
              </a:rPr>
              <a:t>m</a:t>
            </a:r>
            <a:r>
              <a:rPr lang="en-US" sz="1600" dirty="0" err="1" smtClean="0">
                <a:latin typeface="+mn-lt"/>
              </a:rPr>
              <a:t>eg</a:t>
            </a:r>
            <a:r>
              <a:rPr lang="hu-HU" sz="1600" dirty="0" smtClean="0">
                <a:latin typeface="+mn-lt"/>
              </a:rPr>
              <a:t>határoz egy egyenest</a:t>
            </a:r>
            <a:r>
              <a:rPr lang="en-US" sz="1600" dirty="0" smtClean="0">
                <a:latin typeface="+mn-lt"/>
              </a:rPr>
              <a:t> </a:t>
            </a:r>
            <a:r>
              <a:rPr lang="en-US" sz="1600" b="1" dirty="0" smtClean="0">
                <a:latin typeface="+mn-lt"/>
              </a:rPr>
              <a:t>(=</a:t>
            </a:r>
            <a:r>
              <a:rPr lang="en-US" sz="1600" b="1" dirty="0" err="1" smtClean="0">
                <a:latin typeface="+mn-lt"/>
              </a:rPr>
              <a:t>geod</a:t>
            </a:r>
            <a:r>
              <a:rPr lang="hu-HU" sz="1600" b="1" dirty="0" err="1" smtClean="0">
                <a:latin typeface="+mn-lt"/>
              </a:rPr>
              <a:t>étikus</a:t>
            </a:r>
            <a:r>
              <a:rPr lang="hu-HU" sz="1600" b="1" dirty="0" smtClean="0">
                <a:latin typeface="+mn-lt"/>
              </a:rPr>
              <a:t>, főkör)</a:t>
            </a:r>
            <a:r>
              <a:rPr lang="hu-HU" sz="1600" dirty="0" smtClean="0">
                <a:latin typeface="+mn-lt"/>
              </a:rPr>
              <a:t>.</a:t>
            </a:r>
            <a:endParaRPr lang="en-US" sz="1600" dirty="0">
              <a:latin typeface="+mn-lt"/>
            </a:endParaRPr>
          </a:p>
          <a:p>
            <a:pPr marL="342900" indent="-342900" algn="l">
              <a:buFont typeface="+mj-lt"/>
              <a:buAutoNum type="arabicPeriod"/>
              <a:defRPr/>
            </a:pPr>
            <a:r>
              <a:rPr lang="hu-HU" sz="1600" dirty="0" smtClean="0">
                <a:latin typeface="+mn-lt"/>
              </a:rPr>
              <a:t>Egy </a:t>
            </a:r>
            <a:r>
              <a:rPr lang="hu-HU" sz="1600" dirty="0">
                <a:latin typeface="+mn-lt"/>
              </a:rPr>
              <a:t>egyenesnek van legalább két pontja.</a:t>
            </a:r>
            <a:endParaRPr lang="en-US" sz="1600" dirty="0">
              <a:latin typeface="+mn-lt"/>
            </a:endParaRPr>
          </a:p>
          <a:p>
            <a:pPr marL="342900" indent="-342900" algn="l">
              <a:buFont typeface="+mj-lt"/>
              <a:buAutoNum type="arabicPeriod"/>
              <a:defRPr/>
            </a:pPr>
            <a:r>
              <a:rPr lang="hu-HU" sz="1600" b="1" dirty="0" smtClean="0">
                <a:latin typeface="+mn-lt"/>
              </a:rPr>
              <a:t>Két egyenes mindig metszi egymást  egy pontban (=átmérő).</a:t>
            </a:r>
          </a:p>
          <a:p>
            <a:pPr marL="342900" indent="-342900" algn="l">
              <a:buFont typeface="+mj-lt"/>
              <a:buAutoNum type="arabicPeriod"/>
              <a:defRPr/>
            </a:pPr>
            <a:r>
              <a:rPr lang="hu-HU" sz="1600" dirty="0" smtClean="0">
                <a:latin typeface="+mn-lt"/>
              </a:rPr>
              <a:t>Átmozgatható </a:t>
            </a:r>
            <a:r>
              <a:rPr lang="hu-HU" sz="1600" dirty="0">
                <a:latin typeface="+mn-lt"/>
              </a:rPr>
              <a:t>(egybevágó) dolgok mérete megegyező  </a:t>
            </a:r>
            <a:r>
              <a:rPr lang="hu-HU" sz="1600" dirty="0" smtClean="0">
                <a:latin typeface="+mn-lt"/>
              </a:rPr>
              <a:t>(homogén </a:t>
            </a:r>
            <a:r>
              <a:rPr lang="hu-HU" sz="1600" dirty="0">
                <a:latin typeface="+mn-lt"/>
              </a:rPr>
              <a:t>és </a:t>
            </a:r>
            <a:r>
              <a:rPr lang="hu-HU" sz="1600" dirty="0" err="1">
                <a:latin typeface="+mn-lt"/>
              </a:rPr>
              <a:t>izotróp</a:t>
            </a:r>
            <a:r>
              <a:rPr lang="hu-HU" sz="1600" dirty="0">
                <a:latin typeface="+mn-lt"/>
              </a:rPr>
              <a:t>)</a:t>
            </a:r>
          </a:p>
          <a:p>
            <a:pPr marL="342900" indent="-342900" algn="l">
              <a:buFont typeface="+mj-lt"/>
              <a:buAutoNum type="arabicPeriod"/>
              <a:defRPr/>
            </a:pPr>
            <a:r>
              <a:rPr lang="hu-HU" sz="1600" dirty="0" smtClean="0">
                <a:latin typeface="+mn-lt"/>
              </a:rPr>
              <a:t>A részek összege az egész mérete</a:t>
            </a:r>
          </a:p>
          <a:p>
            <a:pPr marL="342900" indent="-342900" algn="l">
              <a:buFont typeface="+mj-lt"/>
              <a:buAutoNum type="arabicPeriod"/>
              <a:defRPr/>
            </a:pPr>
            <a:r>
              <a:rPr lang="hu-HU" sz="1600" dirty="0" smtClean="0">
                <a:latin typeface="+mn-lt"/>
              </a:rPr>
              <a:t>…</a:t>
            </a:r>
            <a:endParaRPr lang="en-US" sz="1600" dirty="0">
              <a:latin typeface="+mn-lt"/>
            </a:endParaRPr>
          </a:p>
        </p:txBody>
      </p:sp>
      <p:sp>
        <p:nvSpPr>
          <p:cNvPr id="8" name="Cím 1"/>
          <p:cNvSpPr txBox="1">
            <a:spLocks/>
          </p:cNvSpPr>
          <p:nvPr/>
        </p:nvSpPr>
        <p:spPr>
          <a:xfrm>
            <a:off x="179512" y="141480"/>
            <a:ext cx="4608512" cy="857250"/>
          </a:xfrm>
          <a:prstGeom prst="rect">
            <a:avLst/>
          </a:prstGeom>
          <a:no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smtClean="0">
                <a:solidFill>
                  <a:srgbClr val="FF0000"/>
                </a:solidFill>
              </a:rPr>
              <a:t>Elliptikus geometria</a:t>
            </a:r>
            <a:endParaRPr lang="en-US" dirty="0">
              <a:solidFill>
                <a:srgbClr val="FF0000"/>
              </a:solidFill>
            </a:endParaRPr>
          </a:p>
        </p:txBody>
      </p:sp>
      <p:pic>
        <p:nvPicPr>
          <p:cNvPr id="6" name="Kép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481" y="3036116"/>
            <a:ext cx="4284476" cy="936104"/>
          </a:xfrm>
          <a:prstGeom prst="rect">
            <a:avLst/>
          </a:prstGeom>
          <a:noFill/>
        </p:spPr>
      </p:pic>
    </p:spTree>
    <p:extLst>
      <p:ext uri="{BB962C8B-B14F-4D97-AF65-F5344CB8AC3E}">
        <p14:creationId xmlns:p14="http://schemas.microsoft.com/office/powerpoint/2010/main" val="286360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2865324" y="174274"/>
            <a:ext cx="6094616" cy="857250"/>
          </a:xfrm>
        </p:spPr>
        <p:txBody>
          <a:bodyPr>
            <a:normAutofit fontScale="90000"/>
          </a:bodyPr>
          <a:lstStyle/>
          <a:p>
            <a:r>
              <a:rPr lang="hu-HU" dirty="0" smtClean="0">
                <a:solidFill>
                  <a:srgbClr val="FF0000"/>
                </a:solidFill>
              </a:rPr>
              <a:t>Gömbi/elliptikus geometria</a:t>
            </a:r>
            <a:endParaRPr lang="en-US" dirty="0">
              <a:solidFill>
                <a:srgbClr val="FF0000"/>
              </a:solidFill>
            </a:endParaRPr>
          </a:p>
        </p:txBody>
      </p:sp>
      <p:sp>
        <p:nvSpPr>
          <p:cNvPr id="5" name="Tartalom helye 2"/>
          <p:cNvSpPr>
            <a:spLocks noGrp="1"/>
          </p:cNvSpPr>
          <p:nvPr>
            <p:ph idx="1"/>
          </p:nvPr>
        </p:nvSpPr>
        <p:spPr>
          <a:xfrm>
            <a:off x="3203848" y="863869"/>
            <a:ext cx="5931680" cy="1312767"/>
          </a:xfrm>
        </p:spPr>
        <p:txBody>
          <a:bodyPr>
            <a:noAutofit/>
          </a:bodyPr>
          <a:lstStyle/>
          <a:p>
            <a:pPr marL="0" indent="0">
              <a:buNone/>
            </a:pPr>
            <a:r>
              <a:rPr lang="hu-HU" sz="2400" b="1" u="sng" dirty="0" smtClean="0"/>
              <a:t>Skaláris szorzás </a:t>
            </a:r>
            <a:r>
              <a:rPr lang="hu-HU" sz="2400" dirty="0" smtClean="0"/>
              <a:t>az euklideszi </a:t>
            </a:r>
            <a:r>
              <a:rPr lang="hu-HU" sz="2400" dirty="0" err="1" smtClean="0"/>
              <a:t>ambiens</a:t>
            </a:r>
            <a:r>
              <a:rPr lang="en-US" sz="2400" dirty="0"/>
              <a:t> </a:t>
            </a:r>
            <a:r>
              <a:rPr lang="hu-HU" sz="2400" dirty="0" smtClean="0"/>
              <a:t>térben:</a:t>
            </a:r>
          </a:p>
          <a:p>
            <a:pPr marL="0" indent="0">
              <a:buNone/>
            </a:pPr>
            <a:endParaRPr lang="hu-HU" sz="2400" dirty="0"/>
          </a:p>
          <a:p>
            <a:pPr marL="0" indent="0">
              <a:buNone/>
            </a:pPr>
            <a:endParaRPr lang="hu-HU" sz="2000" dirty="0" smtClean="0"/>
          </a:p>
          <a:p>
            <a:pPr marL="0" indent="0">
              <a:buNone/>
            </a:pPr>
            <a:r>
              <a:rPr lang="hu-HU" sz="2400" i="1" dirty="0" smtClean="0">
                <a:solidFill>
                  <a:prstClr val="black"/>
                </a:solidFill>
                <a:latin typeface="Times New Roman" pitchFamily="18" charset="0"/>
              </a:rPr>
              <a:t>	</a:t>
            </a:r>
            <a:endParaRPr lang="hu-HU" sz="2400" baseline="-25000" dirty="0" smtClean="0">
              <a:solidFill>
                <a:prstClr val="black"/>
              </a:solidFill>
              <a:latin typeface="Times New Roman" pitchFamily="18" charset="0"/>
            </a:endParaRPr>
          </a:p>
          <a:p>
            <a:pPr marL="0" indent="0">
              <a:buNone/>
            </a:pPr>
            <a:endParaRPr lang="hu-HU" sz="2400" baseline="-25000" dirty="0" smtClean="0">
              <a:solidFill>
                <a:prstClr val="black"/>
              </a:solidFill>
              <a:latin typeface="Times New Roman" pitchFamily="18" charset="0"/>
            </a:endParaRPr>
          </a:p>
          <a:p>
            <a:pPr marL="0" indent="0" eaLnBrk="0" fontAlgn="base" hangingPunct="0">
              <a:spcBef>
                <a:spcPct val="0"/>
              </a:spcBef>
              <a:spcAft>
                <a:spcPct val="0"/>
              </a:spcAft>
              <a:buNone/>
            </a:pPr>
            <a:endParaRPr lang="hu-HU" sz="2400" dirty="0">
              <a:solidFill>
                <a:prstClr val="black"/>
              </a:solidFill>
              <a:latin typeface="Times New Roman" pitchFamily="18" charset="0"/>
            </a:endParaRPr>
          </a:p>
          <a:p>
            <a:pPr marL="0" lvl="0" indent="0" eaLnBrk="0" fontAlgn="base" hangingPunct="0">
              <a:spcBef>
                <a:spcPct val="0"/>
              </a:spcBef>
              <a:spcAft>
                <a:spcPct val="0"/>
              </a:spcAft>
              <a:buNone/>
            </a:pPr>
            <a:endParaRPr lang="en-US" sz="2400" dirty="0">
              <a:solidFill>
                <a:prstClr val="black"/>
              </a:solidFill>
              <a:latin typeface="Times New Roman" pitchFamily="18" charset="0"/>
            </a:endParaRPr>
          </a:p>
          <a:p>
            <a:pPr marL="0" lvl="0" indent="0" eaLnBrk="0" fontAlgn="base" hangingPunct="0">
              <a:spcBef>
                <a:spcPct val="0"/>
              </a:spcBef>
              <a:spcAft>
                <a:spcPct val="0"/>
              </a:spcAft>
              <a:buNone/>
            </a:pPr>
            <a:endParaRPr lang="en-US" sz="2400" dirty="0" smtClean="0">
              <a:solidFill>
                <a:prstClr val="black"/>
              </a:solidFill>
              <a:latin typeface="Times New Roman" pitchFamily="18" charset="0"/>
            </a:endParaRPr>
          </a:p>
          <a:p>
            <a:pPr marL="0" indent="0">
              <a:buNone/>
            </a:pPr>
            <a:endParaRPr lang="hu-HU" sz="2400" dirty="0" smtClean="0"/>
          </a:p>
          <a:p>
            <a:pPr marL="0" indent="0">
              <a:buNone/>
            </a:pPr>
            <a:endParaRPr lang="en-US" sz="2400" dirty="0"/>
          </a:p>
        </p:txBody>
      </p:sp>
      <mc:AlternateContent xmlns:mc="http://schemas.openxmlformats.org/markup-compatibility/2006" xmlns:a14="http://schemas.microsoft.com/office/drawing/2010/main">
        <mc:Choice Requires="a14">
          <p:sp>
            <p:nvSpPr>
              <p:cNvPr id="20" name="Szövegdoboz 19"/>
              <p:cNvSpPr txBox="1"/>
              <p:nvPr/>
            </p:nvSpPr>
            <p:spPr>
              <a:xfrm>
                <a:off x="3707904" y="1429522"/>
                <a:ext cx="4247573" cy="461665"/>
              </a:xfrm>
              <a:prstGeom prst="rect">
                <a:avLst/>
              </a:prstGeom>
              <a:noFill/>
              <a:ln>
                <a:solidFill>
                  <a:schemeClr val="tx1"/>
                </a:solidFill>
              </a:ln>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b="1" i="1">
                                  <a:latin typeface="Cambria Math"/>
                                </a:rPr>
                                <m:t>𝒂</m:t>
                              </m:r>
                            </m:e>
                            <m:sub>
                              <m:r>
                                <a:rPr lang="en-US" i="1">
                                  <a:latin typeface="Cambria Math"/>
                                </a:rPr>
                                <m:t>1</m:t>
                              </m:r>
                            </m:sub>
                          </m:sSub>
                          <m:r>
                            <a:rPr lang="en-US" i="1">
                              <a:latin typeface="Cambria Math"/>
                              <a:ea typeface="Cambria Math"/>
                            </a:rPr>
                            <m:t>∙</m:t>
                          </m:r>
                          <m:r>
                            <a:rPr lang="en-US" b="1" i="1">
                              <a:latin typeface="Cambria Math"/>
                            </a:rPr>
                            <m:t>𝒂</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sSub>
                        <m:sSubPr>
                          <m:ctrlPr>
                            <a:rPr lang="en-US" i="1">
                              <a:latin typeface="Cambria Math" panose="02040503050406030204" pitchFamily="18" charset="0"/>
                            </a:rPr>
                          </m:ctrlPr>
                        </m:sSubPr>
                        <m:e>
                          <m:r>
                            <a:rPr lang="en-US" i="1">
                              <a:latin typeface="Cambria Math"/>
                            </a:rPr>
                            <m:t>𝑥</m:t>
                          </m:r>
                        </m:e>
                        <m:sub>
                          <m:r>
                            <a:rPr lang="en-US" b="0" i="1" smtClean="0">
                              <a:latin typeface="Cambria Math"/>
                            </a:rPr>
                            <m:t>2</m:t>
                          </m:r>
                        </m:sub>
                      </m:sSub>
                      <m:r>
                        <a:rPr lang="en-US" b="0" i="1" smtClean="0">
                          <a:latin typeface="Cambria Math"/>
                        </a:rPr>
                        <m:t>+</m:t>
                      </m:r>
                      <m:sSub>
                        <m:sSubPr>
                          <m:ctrlPr>
                            <a:rPr lang="en-US" i="1">
                              <a:latin typeface="Cambria Math" panose="02040503050406030204" pitchFamily="18" charset="0"/>
                            </a:rPr>
                          </m:ctrlPr>
                        </m:sSubPr>
                        <m:e>
                          <m:r>
                            <a:rPr lang="en-US" b="0" i="1" smtClean="0">
                              <a:latin typeface="Cambria Math"/>
                            </a:rPr>
                            <m:t>𝑦</m:t>
                          </m:r>
                        </m:e>
                        <m:sub>
                          <m:r>
                            <a:rPr lang="en-US" i="1">
                              <a:latin typeface="Cambria Math"/>
                            </a:rPr>
                            <m:t>1</m:t>
                          </m:r>
                        </m:sub>
                      </m:sSub>
                      <m:sSub>
                        <m:sSubPr>
                          <m:ctrlPr>
                            <a:rPr lang="en-US" i="1">
                              <a:latin typeface="Cambria Math" panose="02040503050406030204" pitchFamily="18" charset="0"/>
                            </a:rPr>
                          </m:ctrlPr>
                        </m:sSubPr>
                        <m:e>
                          <m:r>
                            <a:rPr lang="en-US" b="0" i="1" smtClean="0">
                              <a:latin typeface="Cambria Math"/>
                            </a:rPr>
                            <m:t>𝑦</m:t>
                          </m:r>
                        </m:e>
                        <m:sub>
                          <m:r>
                            <a:rPr lang="en-US" i="1">
                              <a:latin typeface="Cambria Math"/>
                            </a:rPr>
                            <m:t>2</m:t>
                          </m:r>
                        </m:sub>
                      </m:sSub>
                      <m:sSub>
                        <m:sSubPr>
                          <m:ctrlPr>
                            <a:rPr lang="en-US" i="1">
                              <a:latin typeface="Cambria Math" panose="02040503050406030204" pitchFamily="18" charset="0"/>
                            </a:rPr>
                          </m:ctrlPr>
                        </m:sSubPr>
                        <m:e>
                          <m:r>
                            <a:rPr lang="en-US" b="0" i="1" smtClean="0">
                              <a:latin typeface="Cambria Math"/>
                            </a:rPr>
                            <m:t>+</m:t>
                          </m:r>
                          <m:r>
                            <a:rPr lang="hu-HU" b="0" i="1" smtClean="0">
                              <a:latin typeface="Cambria Math"/>
                            </a:rPr>
                            <m:t> </m:t>
                          </m:r>
                          <m:r>
                            <a:rPr lang="en-US" b="0" i="1" smtClean="0">
                              <a:latin typeface="Cambria Math"/>
                            </a:rPr>
                            <m:t>𝑤</m:t>
                          </m:r>
                        </m:e>
                        <m:sub>
                          <m:r>
                            <a:rPr lang="en-US" i="1">
                              <a:latin typeface="Cambria Math"/>
                            </a:rPr>
                            <m:t>1</m:t>
                          </m:r>
                        </m:sub>
                      </m:sSub>
                      <m:sSub>
                        <m:sSubPr>
                          <m:ctrlPr>
                            <a:rPr lang="en-US" i="1">
                              <a:latin typeface="Cambria Math" panose="02040503050406030204" pitchFamily="18" charset="0"/>
                            </a:rPr>
                          </m:ctrlPr>
                        </m:sSubPr>
                        <m:e>
                          <m:r>
                            <a:rPr lang="en-US" b="0" i="1" smtClean="0">
                              <a:latin typeface="Cambria Math"/>
                            </a:rPr>
                            <m:t>𝑤</m:t>
                          </m:r>
                        </m:e>
                        <m:sub>
                          <m:r>
                            <a:rPr lang="en-US" i="1">
                              <a:latin typeface="Cambria Math"/>
                            </a:rPr>
                            <m:t>2</m:t>
                          </m:r>
                        </m:sub>
                      </m:sSub>
                    </m:oMath>
                  </m:oMathPara>
                </a14:m>
                <a:endParaRPr lang="en-US" dirty="0"/>
              </a:p>
            </p:txBody>
          </p:sp>
        </mc:Choice>
        <mc:Fallback xmlns="">
          <p:sp>
            <p:nvSpPr>
              <p:cNvPr id="20" name="Szövegdoboz 19"/>
              <p:cNvSpPr txBox="1">
                <a:spLocks noRot="1" noChangeAspect="1" noMove="1" noResize="1" noEditPoints="1" noAdjustHandles="1" noChangeArrowheads="1" noChangeShapeType="1" noTextEdit="1"/>
              </p:cNvSpPr>
              <p:nvPr/>
            </p:nvSpPr>
            <p:spPr>
              <a:xfrm>
                <a:off x="3707904" y="1429522"/>
                <a:ext cx="4247573" cy="461665"/>
              </a:xfrm>
              <a:prstGeom prst="rect">
                <a:avLst/>
              </a:prstGeom>
              <a:blipFill>
                <a:blip r:embed="rId14"/>
                <a:stretch>
                  <a:fillRect b="-10390"/>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Téglalap 22"/>
              <p:cNvSpPr/>
              <p:nvPr/>
            </p:nvSpPr>
            <p:spPr>
              <a:xfrm>
                <a:off x="431540" y="2436735"/>
                <a:ext cx="8496944" cy="2477601"/>
              </a:xfrm>
              <a:prstGeom prst="rect">
                <a:avLst/>
              </a:prstGeom>
            </p:spPr>
            <p:txBody>
              <a:bodyPr wrap="square">
                <a:spAutoFit/>
              </a:bodyPr>
              <a:lstStyle/>
              <a:p>
                <a:pPr lvl="0" algn="l">
                  <a:spcBef>
                    <a:spcPts val="600"/>
                  </a:spcBef>
                  <a:spcAft>
                    <a:spcPts val="600"/>
                  </a:spcAft>
                </a:pPr>
                <a:r>
                  <a:rPr lang="hu-HU" b="1" u="sng" dirty="0" smtClean="0">
                    <a:latin typeface="+mn-lt"/>
                  </a:rPr>
                  <a:t>Ambiens tér elemei:</a:t>
                </a:r>
              </a:p>
              <a:p>
                <a:pPr marL="457200" indent="-457200" algn="l">
                  <a:spcBef>
                    <a:spcPts val="600"/>
                  </a:spcBef>
                  <a:spcAft>
                    <a:spcPts val="600"/>
                  </a:spcAft>
                  <a:buFont typeface="Arial" panose="020B0604020202020204" pitchFamily="34" charset="0"/>
                  <a:buChar char="•"/>
                </a:pPr>
                <a:r>
                  <a:rPr lang="hu-HU" b="1" u="sng" dirty="0" smtClean="0">
                    <a:latin typeface="+mn-lt"/>
                  </a:rPr>
                  <a:t>Pontok</a:t>
                </a:r>
                <a:r>
                  <a:rPr lang="hu-HU" b="1" u="sng" dirty="0">
                    <a:latin typeface="+mn-lt"/>
                  </a:rPr>
                  <a:t>:</a:t>
                </a:r>
                <a:r>
                  <a:rPr lang="hu-HU" b="1" dirty="0" smtClean="0">
                    <a:latin typeface="+mn-lt"/>
                  </a:rPr>
                  <a:t>   </a:t>
                </a:r>
                <a14:m>
                  <m:oMath xmlns:m="http://schemas.openxmlformats.org/officeDocument/2006/math">
                    <m:r>
                      <a:rPr lang="hu-HU" b="1" i="1" smtClean="0">
                        <a:latin typeface="Cambria Math"/>
                        <a:ea typeface="Cambria Math"/>
                      </a:rPr>
                      <m:t>𝒑</m:t>
                    </m:r>
                    <m:r>
                      <a:rPr lang="en-US" i="1">
                        <a:latin typeface="Cambria Math"/>
                        <a:ea typeface="Cambria Math"/>
                      </a:rPr>
                      <m:t>∙</m:t>
                    </m:r>
                    <m:r>
                      <a:rPr lang="hu-HU" b="1" i="1">
                        <a:latin typeface="Cambria Math"/>
                        <a:ea typeface="Cambria Math"/>
                      </a:rPr>
                      <m:t>𝒑</m:t>
                    </m:r>
                    <m:r>
                      <a:rPr lang="en-US" i="1">
                        <a:latin typeface="Cambria Math"/>
                      </a:rPr>
                      <m:t>=</m:t>
                    </m:r>
                    <m:r>
                      <a:rPr lang="hu-HU" b="0" i="1" smtClean="0">
                        <a:latin typeface="Cambria Math"/>
                      </a:rPr>
                      <m:t>1</m:t>
                    </m:r>
                  </m:oMath>
                </a14:m>
                <a:r>
                  <a:rPr lang="hu-HU" dirty="0"/>
                  <a:t>,</a:t>
                </a:r>
                <a:r>
                  <a:rPr lang="hu-HU" b="0" i="1" dirty="0" smtClean="0">
                    <a:latin typeface="Cambria Math"/>
                  </a:rPr>
                  <a:t> </a:t>
                </a:r>
                <a:r>
                  <a:rPr lang="en-US" b="0" i="1" dirty="0" smtClean="0">
                    <a:latin typeface="Cambria Math"/>
                  </a:rPr>
                  <a:t> </a:t>
                </a:r>
                <a14:m>
                  <m:oMath xmlns:m="http://schemas.openxmlformats.org/officeDocument/2006/math">
                    <m:sSup>
                      <m:sSupPr>
                        <m:ctrlPr>
                          <a:rPr lang="hu-HU" b="0" i="1" smtClean="0">
                            <a:latin typeface="Cambria Math" panose="02040503050406030204" pitchFamily="18" charset="0"/>
                          </a:rPr>
                        </m:ctrlPr>
                      </m:sSupPr>
                      <m:e>
                        <m:r>
                          <a:rPr lang="hu-HU" b="0" i="1" smtClean="0">
                            <a:latin typeface="Cambria Math"/>
                          </a:rPr>
                          <m:t>𝑥</m:t>
                        </m:r>
                      </m:e>
                      <m:sup>
                        <m:r>
                          <a:rPr lang="hu-HU" b="0" i="1" smtClean="0">
                            <a:latin typeface="Cambria Math"/>
                          </a:rPr>
                          <m:t>2</m:t>
                        </m:r>
                      </m:sup>
                    </m:sSup>
                    <m:r>
                      <a:rPr lang="hu-HU" b="0" i="1" smtClean="0">
                        <a:latin typeface="Cambria Math"/>
                      </a:rPr>
                      <m:t>+</m:t>
                    </m:r>
                    <m:sSup>
                      <m:sSupPr>
                        <m:ctrlPr>
                          <a:rPr lang="hu-HU" i="1">
                            <a:latin typeface="Cambria Math" panose="02040503050406030204" pitchFamily="18" charset="0"/>
                          </a:rPr>
                        </m:ctrlPr>
                      </m:sSupPr>
                      <m:e>
                        <m:r>
                          <a:rPr lang="hu-HU" b="0" i="1" smtClean="0">
                            <a:latin typeface="Cambria Math"/>
                          </a:rPr>
                          <m:t>𝑦</m:t>
                        </m:r>
                      </m:e>
                      <m:sup>
                        <m:r>
                          <a:rPr lang="hu-HU" i="1">
                            <a:latin typeface="Cambria Math"/>
                          </a:rPr>
                          <m:t>2</m:t>
                        </m:r>
                      </m:sup>
                    </m:sSup>
                    <m:r>
                      <a:rPr lang="hu-HU" b="0" i="1" smtClean="0">
                        <a:latin typeface="Cambria Math"/>
                      </a:rPr>
                      <m:t>+</m:t>
                    </m:r>
                    <m:sSup>
                      <m:sSupPr>
                        <m:ctrlPr>
                          <a:rPr lang="hu-HU" i="1">
                            <a:latin typeface="Cambria Math" panose="02040503050406030204" pitchFamily="18" charset="0"/>
                          </a:rPr>
                        </m:ctrlPr>
                      </m:sSupPr>
                      <m:e>
                        <m:r>
                          <a:rPr lang="hu-HU" b="0" i="1" smtClean="0">
                            <a:latin typeface="Cambria Math"/>
                          </a:rPr>
                          <m:t>𝑤</m:t>
                        </m:r>
                      </m:e>
                      <m:sup>
                        <m:r>
                          <a:rPr lang="hu-HU" i="1">
                            <a:latin typeface="Cambria Math"/>
                          </a:rPr>
                          <m:t>2</m:t>
                        </m:r>
                      </m:sup>
                    </m:sSup>
                    <m:r>
                      <a:rPr lang="en-US" b="0" i="1" smtClean="0">
                        <a:latin typeface="Cambria Math"/>
                      </a:rPr>
                      <m:t>=1</m:t>
                    </m:r>
                  </m:oMath>
                </a14:m>
                <a:r>
                  <a:rPr lang="hu-HU" dirty="0"/>
                  <a:t> </a:t>
                </a:r>
                <a:endParaRPr lang="en-US" dirty="0" smtClean="0"/>
              </a:p>
              <a:p>
                <a:pPr marL="457200" indent="-457200" algn="l">
                  <a:spcBef>
                    <a:spcPts val="600"/>
                  </a:spcBef>
                  <a:spcAft>
                    <a:spcPts val="600"/>
                  </a:spcAft>
                  <a:buFont typeface="Arial" panose="020B0604020202020204" pitchFamily="34" charset="0"/>
                  <a:buChar char="•"/>
                </a:pPr>
                <a:r>
                  <a:rPr lang="hu-HU" b="1" u="sng" dirty="0" smtClean="0">
                    <a:latin typeface="+mn-lt"/>
                  </a:rPr>
                  <a:t>Vektorok</a:t>
                </a:r>
                <a:r>
                  <a:rPr lang="en-US" b="1" u="sng" dirty="0" smtClean="0">
                    <a:latin typeface="+mn-lt"/>
                  </a:rPr>
                  <a:t> a </a:t>
                </a:r>
                <a14:m>
                  <m:oMath xmlns:m="http://schemas.openxmlformats.org/officeDocument/2006/math">
                    <m:r>
                      <a:rPr lang="hu-HU" b="1" i="1">
                        <a:latin typeface="Cambria Math"/>
                        <a:ea typeface="Cambria Math"/>
                      </a:rPr>
                      <m:t>𝒑</m:t>
                    </m:r>
                  </m:oMath>
                </a14:m>
                <a:r>
                  <a:rPr lang="en-US" b="1" u="sng" dirty="0" smtClean="0">
                    <a:latin typeface="+mn-lt"/>
                  </a:rPr>
                  <a:t> </a:t>
                </a:r>
                <a:r>
                  <a:rPr lang="en-US" b="1" u="sng" dirty="0" err="1" smtClean="0">
                    <a:latin typeface="+mn-lt"/>
                  </a:rPr>
                  <a:t>pontban</a:t>
                </a:r>
                <a:r>
                  <a:rPr lang="hu-HU" b="1" dirty="0" smtClean="0">
                    <a:latin typeface="+mn-lt"/>
                  </a:rPr>
                  <a:t>:</a:t>
                </a:r>
                <a:r>
                  <a:rPr lang="en-US" b="1" dirty="0" smtClean="0">
                    <a:latin typeface="+mn-lt"/>
                  </a:rPr>
                  <a:t>  </a:t>
                </a:r>
                <a14:m>
                  <m:oMath xmlns:m="http://schemas.openxmlformats.org/officeDocument/2006/math">
                    <m:r>
                      <a:rPr lang="hu-HU" b="1" i="1">
                        <a:latin typeface="Cambria Math"/>
                        <a:ea typeface="Cambria Math"/>
                      </a:rPr>
                      <m:t>𝒑</m:t>
                    </m:r>
                    <m:r>
                      <a:rPr lang="en-US" i="1">
                        <a:latin typeface="Cambria Math"/>
                        <a:ea typeface="Cambria Math"/>
                      </a:rPr>
                      <m:t>∙</m:t>
                    </m:r>
                    <m:r>
                      <a:rPr lang="en-US" b="1" i="1" smtClean="0">
                        <a:latin typeface="Cambria Math"/>
                        <a:ea typeface="Cambria Math"/>
                      </a:rPr>
                      <m:t>𝒗</m:t>
                    </m:r>
                    <m:r>
                      <a:rPr lang="en-US" b="1">
                        <a:latin typeface="Cambria Math"/>
                      </a:rPr>
                      <m:t>=</m:t>
                    </m:r>
                    <m:r>
                      <a:rPr lang="en-US" b="0" i="0" smtClean="0">
                        <a:latin typeface="Cambria Math"/>
                      </a:rPr>
                      <m:t>0</m:t>
                    </m:r>
                  </m:oMath>
                </a14:m>
                <a:r>
                  <a:rPr lang="hu-HU" dirty="0" smtClean="0">
                    <a:solidFill>
                      <a:prstClr val="black"/>
                    </a:solidFill>
                  </a:rPr>
                  <a:t> </a:t>
                </a:r>
              </a:p>
              <a:p>
                <a:pPr marL="914400" lvl="1" indent="-457200" algn="l">
                  <a:spcBef>
                    <a:spcPts val="600"/>
                  </a:spcBef>
                  <a:spcAft>
                    <a:spcPts val="600"/>
                  </a:spcAft>
                  <a:buFont typeface="Arial" panose="020B0604020202020204" pitchFamily="34" charset="0"/>
                  <a:buChar char="•"/>
                </a:pPr>
                <a:r>
                  <a:rPr lang="en-US" dirty="0" smtClean="0">
                    <a:latin typeface="+mn-lt"/>
                  </a:rPr>
                  <a:t>A </a:t>
                </a:r>
                <a:r>
                  <a:rPr lang="en-US" dirty="0" err="1" smtClean="0">
                    <a:latin typeface="+mn-lt"/>
                  </a:rPr>
                  <a:t>vektor</a:t>
                </a:r>
                <a:r>
                  <a:rPr lang="hu-HU" dirty="0" smtClean="0">
                    <a:latin typeface="+mn-lt"/>
                  </a:rPr>
                  <a:t>ok mások a tér különböző pontjaiban</a:t>
                </a:r>
              </a:p>
              <a:p>
                <a:pPr marL="914400" lvl="1" indent="-457200" algn="l">
                  <a:spcBef>
                    <a:spcPts val="0"/>
                  </a:spcBef>
                  <a:spcAft>
                    <a:spcPts val="0"/>
                  </a:spcAft>
                  <a:buFont typeface="Arial" panose="020B0604020202020204" pitchFamily="34" charset="0"/>
                  <a:buChar char="•"/>
                </a:pPr>
                <a:r>
                  <a:rPr lang="hu-HU" dirty="0" smtClean="0">
                    <a:latin typeface="+mn-lt"/>
                  </a:rPr>
                  <a:t>A vektor a pont tangens terének eleme</a:t>
                </a:r>
              </a:p>
            </p:txBody>
          </p:sp>
        </mc:Choice>
        <mc:Fallback xmlns="">
          <p:sp>
            <p:nvSpPr>
              <p:cNvPr id="23" name="Téglalap 22"/>
              <p:cNvSpPr>
                <a:spLocks noRot="1" noChangeAspect="1" noMove="1" noResize="1" noEditPoints="1" noAdjustHandles="1" noChangeArrowheads="1" noChangeShapeType="1" noTextEdit="1"/>
              </p:cNvSpPr>
              <p:nvPr/>
            </p:nvSpPr>
            <p:spPr>
              <a:xfrm>
                <a:off x="431540" y="2436735"/>
                <a:ext cx="8496944" cy="2477601"/>
              </a:xfrm>
              <a:prstGeom prst="rect">
                <a:avLst/>
              </a:prstGeom>
              <a:blipFill>
                <a:blip r:embed="rId15"/>
                <a:stretch>
                  <a:fillRect l="-1148" t="-1970" b="-4680"/>
                </a:stretch>
              </a:blipFill>
            </p:spPr>
            <p:txBody>
              <a:bodyPr/>
              <a:lstStyle/>
              <a:p>
                <a:r>
                  <a:rPr lang="hu-HU">
                    <a:noFill/>
                  </a:rPr>
                  <a:t> </a:t>
                </a:r>
              </a:p>
            </p:txBody>
          </p:sp>
        </mc:Fallback>
      </mc:AlternateContent>
      <p:cxnSp>
        <p:nvCxnSpPr>
          <p:cNvPr id="28" name="Egyenes összekötő nyíllal 27"/>
          <p:cNvCxnSpPr/>
          <p:nvPr/>
        </p:nvCxnSpPr>
        <p:spPr>
          <a:xfrm>
            <a:off x="1222610" y="1498412"/>
            <a:ext cx="12835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gyenes összekötő nyíllal 28"/>
          <p:cNvCxnSpPr/>
          <p:nvPr/>
        </p:nvCxnSpPr>
        <p:spPr>
          <a:xfrm flipH="1" flipV="1">
            <a:off x="1194084" y="357281"/>
            <a:ext cx="10379" cy="1141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Szövegdoboz 30"/>
              <p:cNvSpPr txBox="1"/>
              <p:nvPr/>
            </p:nvSpPr>
            <p:spPr>
              <a:xfrm>
                <a:off x="2467908" y="1359366"/>
                <a:ext cx="3974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𝑦</m:t>
                      </m:r>
                    </m:oMath>
                  </m:oMathPara>
                </a14:m>
                <a:endParaRPr lang="en-US" sz="2000" i="1" dirty="0"/>
              </a:p>
            </p:txBody>
          </p:sp>
        </mc:Choice>
        <mc:Fallback xmlns="">
          <p:sp>
            <p:nvSpPr>
              <p:cNvPr id="31" name="Szövegdoboz 30"/>
              <p:cNvSpPr txBox="1">
                <a:spLocks noRot="1" noChangeAspect="1" noMove="1" noResize="1" noEditPoints="1" noAdjustHandles="1" noChangeArrowheads="1" noChangeShapeType="1" noTextEdit="1"/>
              </p:cNvSpPr>
              <p:nvPr/>
            </p:nvSpPr>
            <p:spPr>
              <a:xfrm>
                <a:off x="2467908" y="1359366"/>
                <a:ext cx="397416" cy="400110"/>
              </a:xfrm>
              <a:prstGeom prst="rect">
                <a:avLst/>
              </a:prstGeom>
              <a:blipFill rotWithShape="1">
                <a:blip r:embed="rId5"/>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Szövegdoboz 31"/>
              <p:cNvSpPr txBox="1"/>
              <p:nvPr/>
            </p:nvSpPr>
            <p:spPr>
              <a:xfrm>
                <a:off x="1013893" y="33468"/>
                <a:ext cx="44544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𝑤</m:t>
                      </m:r>
                    </m:oMath>
                  </m:oMathPara>
                </a14:m>
                <a:endParaRPr lang="en-US" sz="2000" i="1" dirty="0"/>
              </a:p>
            </p:txBody>
          </p:sp>
        </mc:Choice>
        <mc:Fallback xmlns="">
          <p:sp>
            <p:nvSpPr>
              <p:cNvPr id="32" name="Szövegdoboz 31"/>
              <p:cNvSpPr txBox="1">
                <a:spLocks noRot="1" noChangeAspect="1" noMove="1" noResize="1" noEditPoints="1" noAdjustHandles="1" noChangeArrowheads="1" noChangeShapeType="1" noTextEdit="1"/>
              </p:cNvSpPr>
              <p:nvPr/>
            </p:nvSpPr>
            <p:spPr>
              <a:xfrm>
                <a:off x="1013893" y="33468"/>
                <a:ext cx="445442" cy="4001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églalap 6"/>
              <p:cNvSpPr/>
              <p:nvPr/>
            </p:nvSpPr>
            <p:spPr>
              <a:xfrm>
                <a:off x="240603" y="400395"/>
                <a:ext cx="92294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𝑤</m:t>
                      </m:r>
                      <m:r>
                        <a:rPr lang="en-US" sz="2000" i="1" dirty="0" smtClean="0">
                          <a:latin typeface="Cambria Math"/>
                        </a:rPr>
                        <m:t>=1</m:t>
                      </m:r>
                    </m:oMath>
                  </m:oMathPara>
                </a14:m>
                <a:endParaRPr lang="en-US" sz="2000" dirty="0"/>
              </a:p>
            </p:txBody>
          </p:sp>
        </mc:Choice>
        <mc:Fallback xmlns="">
          <p:sp>
            <p:nvSpPr>
              <p:cNvPr id="7" name="Téglalap 6"/>
              <p:cNvSpPr>
                <a:spLocks noRot="1" noChangeAspect="1" noMove="1" noResize="1" noEditPoints="1" noAdjustHandles="1" noChangeArrowheads="1" noChangeShapeType="1" noTextEdit="1"/>
              </p:cNvSpPr>
              <p:nvPr/>
            </p:nvSpPr>
            <p:spPr>
              <a:xfrm>
                <a:off x="240603" y="400395"/>
                <a:ext cx="922945" cy="4001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1459335" y="95659"/>
                <a:ext cx="1505624" cy="707886"/>
              </a:xfrm>
              <a:prstGeom prst="rect">
                <a:avLst/>
              </a:prstGeom>
            </p:spPr>
            <p:txBody>
              <a:bodyPr wrap="square">
                <a:spAutoFit/>
              </a:bodyPr>
              <a:lstStyle/>
              <a:p>
                <a14:m>
                  <m:oMath xmlns:m="http://schemas.openxmlformats.org/officeDocument/2006/math">
                    <m:r>
                      <a:rPr lang="hu-HU" sz="2000" b="1" i="1" smtClean="0">
                        <a:latin typeface="Cambria Math"/>
                        <a:ea typeface="Cambria Math"/>
                      </a:rPr>
                      <m:t>𝒑</m:t>
                    </m:r>
                  </m:oMath>
                </a14:m>
                <a:r>
                  <a:rPr lang="en-US" sz="2000" dirty="0" smtClean="0">
                    <a:latin typeface="+mn-lt"/>
                  </a:rPr>
                  <a:t> </a:t>
                </a:r>
                <a:r>
                  <a:rPr lang="en-US" sz="2000" dirty="0" err="1" smtClean="0">
                    <a:latin typeface="+mn-lt"/>
                  </a:rPr>
                  <a:t>tangens</a:t>
                </a:r>
                <a:r>
                  <a:rPr lang="en-US" sz="2000" dirty="0" smtClean="0">
                    <a:latin typeface="+mn-lt"/>
                  </a:rPr>
                  <a:t> </a:t>
                </a:r>
                <a:endParaRPr lang="hu-HU" sz="2000" dirty="0">
                  <a:latin typeface="+mn-lt"/>
                </a:endParaRPr>
              </a:p>
              <a:p>
                <a:r>
                  <a:rPr lang="en-US" sz="2000" dirty="0" err="1" smtClean="0">
                    <a:latin typeface="+mn-lt"/>
                  </a:rPr>
                  <a:t>tere</a:t>
                </a:r>
                <a:endParaRPr lang="en-US" sz="2000" dirty="0">
                  <a:latin typeface="+mn-lt"/>
                </a:endParaRPr>
              </a:p>
            </p:txBody>
          </p:sp>
        </mc:Choice>
        <mc:Fallback xmlns="">
          <p:sp>
            <p:nvSpPr>
              <p:cNvPr id="9" name="Téglalap 8"/>
              <p:cNvSpPr>
                <a:spLocks noRot="1" noChangeAspect="1" noMove="1" noResize="1" noEditPoints="1" noAdjustHandles="1" noChangeArrowheads="1" noChangeShapeType="1" noTextEdit="1"/>
              </p:cNvSpPr>
              <p:nvPr/>
            </p:nvSpPr>
            <p:spPr>
              <a:xfrm>
                <a:off x="1459335" y="95659"/>
                <a:ext cx="1505624" cy="707886"/>
              </a:xfrm>
              <a:prstGeom prst="rect">
                <a:avLst/>
              </a:prstGeom>
              <a:blipFill rotWithShape="1">
                <a:blip r:embed="rId8"/>
                <a:stretch>
                  <a:fillRect t="-4310" b="-14655"/>
                </a:stretch>
              </a:blipFill>
            </p:spPr>
            <p:txBody>
              <a:bodyPr/>
              <a:lstStyle/>
              <a:p>
                <a:r>
                  <a:rPr lang="en-US">
                    <a:noFill/>
                  </a:rPr>
                  <a:t> </a:t>
                </a:r>
              </a:p>
            </p:txBody>
          </p:sp>
        </mc:Fallback>
      </mc:AlternateContent>
      <p:sp>
        <p:nvSpPr>
          <p:cNvPr id="42" name="Szabadkézi sokszög 41"/>
          <p:cNvSpPr/>
          <p:nvPr/>
        </p:nvSpPr>
        <p:spPr>
          <a:xfrm>
            <a:off x="926532" y="653905"/>
            <a:ext cx="1546373" cy="1040387"/>
          </a:xfrm>
          <a:custGeom>
            <a:avLst/>
            <a:gdLst>
              <a:gd name="connsiteX0" fmla="*/ 831273 w 1423555"/>
              <a:gd name="connsiteY0" fmla="*/ 0 h 1080654"/>
              <a:gd name="connsiteX1" fmla="*/ 1423555 w 1423555"/>
              <a:gd name="connsiteY1" fmla="*/ 727364 h 1080654"/>
              <a:gd name="connsiteX2" fmla="*/ 498764 w 1423555"/>
              <a:gd name="connsiteY2" fmla="*/ 1080654 h 1080654"/>
              <a:gd name="connsiteX3" fmla="*/ 0 w 1423555"/>
              <a:gd name="connsiteY3" fmla="*/ 353291 h 1080654"/>
              <a:gd name="connsiteX4" fmla="*/ 831273 w 1423555"/>
              <a:gd name="connsiteY4" fmla="*/ 0 h 1080654"/>
              <a:gd name="connsiteX0" fmla="*/ 831273 w 1423555"/>
              <a:gd name="connsiteY0" fmla="*/ 0 h 1018308"/>
              <a:gd name="connsiteX1" fmla="*/ 1423555 w 1423555"/>
              <a:gd name="connsiteY1" fmla="*/ 727364 h 1018308"/>
              <a:gd name="connsiteX2" fmla="*/ 592282 w 1423555"/>
              <a:gd name="connsiteY2" fmla="*/ 1018308 h 1018308"/>
              <a:gd name="connsiteX3" fmla="*/ 0 w 1423555"/>
              <a:gd name="connsiteY3" fmla="*/ 353291 h 1018308"/>
              <a:gd name="connsiteX4" fmla="*/ 831273 w 1423555"/>
              <a:gd name="connsiteY4" fmla="*/ 0 h 1018308"/>
              <a:gd name="connsiteX0" fmla="*/ 685800 w 1278082"/>
              <a:gd name="connsiteY0" fmla="*/ 0 h 1018308"/>
              <a:gd name="connsiteX1" fmla="*/ 1278082 w 1278082"/>
              <a:gd name="connsiteY1" fmla="*/ 727364 h 1018308"/>
              <a:gd name="connsiteX2" fmla="*/ 446809 w 1278082"/>
              <a:gd name="connsiteY2" fmla="*/ 1018308 h 1018308"/>
              <a:gd name="connsiteX3" fmla="*/ 0 w 1278082"/>
              <a:gd name="connsiteY3" fmla="*/ 342900 h 1018308"/>
              <a:gd name="connsiteX4" fmla="*/ 685800 w 1278082"/>
              <a:gd name="connsiteY4" fmla="*/ 0 h 1018308"/>
              <a:gd name="connsiteX0" fmla="*/ 685800 w 1111828"/>
              <a:gd name="connsiteY0" fmla="*/ 0 h 1018308"/>
              <a:gd name="connsiteX1" fmla="*/ 1111828 w 1111828"/>
              <a:gd name="connsiteY1" fmla="*/ 768927 h 1018308"/>
              <a:gd name="connsiteX2" fmla="*/ 446809 w 1111828"/>
              <a:gd name="connsiteY2" fmla="*/ 1018308 h 1018308"/>
              <a:gd name="connsiteX3" fmla="*/ 0 w 1111828"/>
              <a:gd name="connsiteY3" fmla="*/ 342900 h 1018308"/>
              <a:gd name="connsiteX4" fmla="*/ 685800 w 1111828"/>
              <a:gd name="connsiteY4" fmla="*/ 0 h 1018308"/>
              <a:gd name="connsiteX0" fmla="*/ 727364 w 1111828"/>
              <a:gd name="connsiteY0" fmla="*/ 0 h 945572"/>
              <a:gd name="connsiteX1" fmla="*/ 1111828 w 1111828"/>
              <a:gd name="connsiteY1" fmla="*/ 696191 h 945572"/>
              <a:gd name="connsiteX2" fmla="*/ 446809 w 1111828"/>
              <a:gd name="connsiteY2" fmla="*/ 945572 h 945572"/>
              <a:gd name="connsiteX3" fmla="*/ 0 w 1111828"/>
              <a:gd name="connsiteY3" fmla="*/ 270164 h 945572"/>
              <a:gd name="connsiteX4" fmla="*/ 727364 w 1111828"/>
              <a:gd name="connsiteY4" fmla="*/ 0 h 945572"/>
              <a:gd name="connsiteX0" fmla="*/ 727364 w 1111828"/>
              <a:gd name="connsiteY0" fmla="*/ 0 h 935181"/>
              <a:gd name="connsiteX1" fmla="*/ 1111828 w 1111828"/>
              <a:gd name="connsiteY1" fmla="*/ 696191 h 935181"/>
              <a:gd name="connsiteX2" fmla="*/ 363682 w 1111828"/>
              <a:gd name="connsiteY2" fmla="*/ 935181 h 935181"/>
              <a:gd name="connsiteX3" fmla="*/ 0 w 1111828"/>
              <a:gd name="connsiteY3" fmla="*/ 270164 h 935181"/>
              <a:gd name="connsiteX4" fmla="*/ 727364 w 1111828"/>
              <a:gd name="connsiteY4" fmla="*/ 0 h 93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28" h="935181">
                <a:moveTo>
                  <a:pt x="727364" y="0"/>
                </a:moveTo>
                <a:lnTo>
                  <a:pt x="1111828" y="696191"/>
                </a:lnTo>
                <a:lnTo>
                  <a:pt x="363682" y="935181"/>
                </a:lnTo>
                <a:lnTo>
                  <a:pt x="0" y="270164"/>
                </a:lnTo>
                <a:lnTo>
                  <a:pt x="727364" y="0"/>
                </a:lnTo>
                <a:close/>
              </a:path>
            </a:pathLst>
          </a:custGeom>
          <a:solidFill>
            <a:srgbClr val="FDEADA">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 name="Csoportba foglalás 1"/>
          <p:cNvGrpSpPr/>
          <p:nvPr/>
        </p:nvGrpSpPr>
        <p:grpSpPr>
          <a:xfrm>
            <a:off x="251520" y="681782"/>
            <a:ext cx="1856970" cy="1627386"/>
            <a:chOff x="94401" y="681782"/>
            <a:chExt cx="2197684" cy="1627386"/>
          </a:xfrm>
        </p:grpSpPr>
        <p:sp>
          <p:nvSpPr>
            <p:cNvPr id="24" name="Szabadkézi sokszög 23"/>
            <p:cNvSpPr/>
            <p:nvPr/>
          </p:nvSpPr>
          <p:spPr>
            <a:xfrm rot="10800000">
              <a:off x="94401" y="1260715"/>
              <a:ext cx="2197635" cy="1048453"/>
            </a:xfrm>
            <a:custGeom>
              <a:avLst/>
              <a:gdLst>
                <a:gd name="connsiteX0" fmla="*/ 1034362 w 1036053"/>
                <a:gd name="connsiteY0" fmla="*/ 442580 h 615508"/>
                <a:gd name="connsiteX1" fmla="*/ 967454 w 1036053"/>
                <a:gd name="connsiteY1" fmla="*/ 241858 h 615508"/>
                <a:gd name="connsiteX2" fmla="*/ 844791 w 1036053"/>
                <a:gd name="connsiteY2" fmla="*/ 63438 h 615508"/>
                <a:gd name="connsiteX3" fmla="*/ 677523 w 1036053"/>
                <a:gd name="connsiteY3" fmla="*/ 7682 h 615508"/>
                <a:gd name="connsiteX4" fmla="*/ 387591 w 1036053"/>
                <a:gd name="connsiteY4" fmla="*/ 7682 h 615508"/>
                <a:gd name="connsiteX5" fmla="*/ 220323 w 1036053"/>
                <a:gd name="connsiteY5" fmla="*/ 74589 h 615508"/>
                <a:gd name="connsiteX6" fmla="*/ 75357 w 1036053"/>
                <a:gd name="connsiteY6" fmla="*/ 253009 h 615508"/>
                <a:gd name="connsiteX7" fmla="*/ 19601 w 1036053"/>
                <a:gd name="connsiteY7" fmla="*/ 442580 h 615508"/>
                <a:gd name="connsiteX8" fmla="*/ 19601 w 1036053"/>
                <a:gd name="connsiteY8" fmla="*/ 487184 h 615508"/>
                <a:gd name="connsiteX9" fmla="*/ 253776 w 1036053"/>
                <a:gd name="connsiteY9" fmla="*/ 576394 h 615508"/>
                <a:gd name="connsiteX10" fmla="*/ 454498 w 1036053"/>
                <a:gd name="connsiteY10" fmla="*/ 609848 h 615508"/>
                <a:gd name="connsiteX11" fmla="*/ 710976 w 1036053"/>
                <a:gd name="connsiteY11" fmla="*/ 609848 h 615508"/>
                <a:gd name="connsiteX12" fmla="*/ 900547 w 1036053"/>
                <a:gd name="connsiteY12" fmla="*/ 554092 h 615508"/>
                <a:gd name="connsiteX13" fmla="*/ 1034362 w 1036053"/>
                <a:gd name="connsiteY13" fmla="*/ 442580 h 615508"/>
                <a:gd name="connsiteX0" fmla="*/ 1014829 w 1016520"/>
                <a:gd name="connsiteY0" fmla="*/ 442580 h 615508"/>
                <a:gd name="connsiteX1" fmla="*/ 947921 w 1016520"/>
                <a:gd name="connsiteY1" fmla="*/ 241858 h 615508"/>
                <a:gd name="connsiteX2" fmla="*/ 825258 w 1016520"/>
                <a:gd name="connsiteY2" fmla="*/ 63438 h 615508"/>
                <a:gd name="connsiteX3" fmla="*/ 657990 w 1016520"/>
                <a:gd name="connsiteY3" fmla="*/ 7682 h 615508"/>
                <a:gd name="connsiteX4" fmla="*/ 368058 w 1016520"/>
                <a:gd name="connsiteY4" fmla="*/ 7682 h 615508"/>
                <a:gd name="connsiteX5" fmla="*/ 200790 w 1016520"/>
                <a:gd name="connsiteY5" fmla="*/ 74589 h 615508"/>
                <a:gd name="connsiteX6" fmla="*/ 55824 w 1016520"/>
                <a:gd name="connsiteY6" fmla="*/ 253009 h 615508"/>
                <a:gd name="connsiteX7" fmla="*/ 68 w 1016520"/>
                <a:gd name="connsiteY7" fmla="*/ 442580 h 615508"/>
                <a:gd name="connsiteX8" fmla="*/ 64838 w 1016520"/>
                <a:gd name="connsiteY8" fmla="*/ 525284 h 615508"/>
                <a:gd name="connsiteX9" fmla="*/ 234243 w 1016520"/>
                <a:gd name="connsiteY9" fmla="*/ 576394 h 615508"/>
                <a:gd name="connsiteX10" fmla="*/ 434965 w 1016520"/>
                <a:gd name="connsiteY10" fmla="*/ 609848 h 615508"/>
                <a:gd name="connsiteX11" fmla="*/ 691443 w 1016520"/>
                <a:gd name="connsiteY11" fmla="*/ 609848 h 615508"/>
                <a:gd name="connsiteX12" fmla="*/ 881014 w 1016520"/>
                <a:gd name="connsiteY12" fmla="*/ 554092 h 615508"/>
                <a:gd name="connsiteX13" fmla="*/ 1014829 w 1016520"/>
                <a:gd name="connsiteY13" fmla="*/ 442580 h 615508"/>
                <a:gd name="connsiteX0" fmla="*/ 1014829 w 1016520"/>
                <a:gd name="connsiteY0" fmla="*/ 442580 h 614738"/>
                <a:gd name="connsiteX1" fmla="*/ 947921 w 1016520"/>
                <a:gd name="connsiteY1" fmla="*/ 241858 h 614738"/>
                <a:gd name="connsiteX2" fmla="*/ 825258 w 1016520"/>
                <a:gd name="connsiteY2" fmla="*/ 63438 h 614738"/>
                <a:gd name="connsiteX3" fmla="*/ 657990 w 1016520"/>
                <a:gd name="connsiteY3" fmla="*/ 7682 h 614738"/>
                <a:gd name="connsiteX4" fmla="*/ 368058 w 1016520"/>
                <a:gd name="connsiteY4" fmla="*/ 7682 h 614738"/>
                <a:gd name="connsiteX5" fmla="*/ 200790 w 1016520"/>
                <a:gd name="connsiteY5" fmla="*/ 74589 h 614738"/>
                <a:gd name="connsiteX6" fmla="*/ 55824 w 1016520"/>
                <a:gd name="connsiteY6" fmla="*/ 253009 h 614738"/>
                <a:gd name="connsiteX7" fmla="*/ 68 w 1016520"/>
                <a:gd name="connsiteY7" fmla="*/ 442580 h 614738"/>
                <a:gd name="connsiteX8" fmla="*/ 64838 w 1016520"/>
                <a:gd name="connsiteY8" fmla="*/ 525284 h 614738"/>
                <a:gd name="connsiteX9" fmla="*/ 241863 w 1016520"/>
                <a:gd name="connsiteY9" fmla="*/ 591634 h 614738"/>
                <a:gd name="connsiteX10" fmla="*/ 434965 w 1016520"/>
                <a:gd name="connsiteY10" fmla="*/ 609848 h 614738"/>
                <a:gd name="connsiteX11" fmla="*/ 691443 w 1016520"/>
                <a:gd name="connsiteY11" fmla="*/ 609848 h 614738"/>
                <a:gd name="connsiteX12" fmla="*/ 881014 w 1016520"/>
                <a:gd name="connsiteY12" fmla="*/ 554092 h 614738"/>
                <a:gd name="connsiteX13" fmla="*/ 1014829 w 1016520"/>
                <a:gd name="connsiteY13" fmla="*/ 442580 h 614738"/>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4831"/>
                <a:gd name="connsiteY0" fmla="*/ 442580 h 625689"/>
                <a:gd name="connsiteX1" fmla="*/ 947921 w 1014831"/>
                <a:gd name="connsiteY1" fmla="*/ 241858 h 625689"/>
                <a:gd name="connsiteX2" fmla="*/ 825258 w 1014831"/>
                <a:gd name="connsiteY2" fmla="*/ 63438 h 625689"/>
                <a:gd name="connsiteX3" fmla="*/ 657990 w 1014831"/>
                <a:gd name="connsiteY3" fmla="*/ 7682 h 625689"/>
                <a:gd name="connsiteX4" fmla="*/ 368058 w 1014831"/>
                <a:gd name="connsiteY4" fmla="*/ 7682 h 625689"/>
                <a:gd name="connsiteX5" fmla="*/ 200790 w 1014831"/>
                <a:gd name="connsiteY5" fmla="*/ 74589 h 625689"/>
                <a:gd name="connsiteX6" fmla="*/ 55824 w 1014831"/>
                <a:gd name="connsiteY6" fmla="*/ 253009 h 625689"/>
                <a:gd name="connsiteX7" fmla="*/ 68 w 1014831"/>
                <a:gd name="connsiteY7" fmla="*/ 442580 h 625689"/>
                <a:gd name="connsiteX8" fmla="*/ 64838 w 1014831"/>
                <a:gd name="connsiteY8" fmla="*/ 525284 h 625689"/>
                <a:gd name="connsiteX9" fmla="*/ 241863 w 1014831"/>
                <a:gd name="connsiteY9" fmla="*/ 591634 h 625689"/>
                <a:gd name="connsiteX10" fmla="*/ 450205 w 1014831"/>
                <a:gd name="connsiteY10" fmla="*/ 625088 h 625689"/>
                <a:gd name="connsiteX11" fmla="*/ 691443 w 1014831"/>
                <a:gd name="connsiteY11" fmla="*/ 609848 h 625689"/>
                <a:gd name="connsiteX12" fmla="*/ 881014 w 1014831"/>
                <a:gd name="connsiteY12" fmla="*/ 554092 h 625689"/>
                <a:gd name="connsiteX13" fmla="*/ 945860 w 1014831"/>
                <a:gd name="connsiteY13" fmla="*/ 532910 h 625689"/>
                <a:gd name="connsiteX14" fmla="*/ 1014829 w 1014831"/>
                <a:gd name="connsiteY14" fmla="*/ 442580 h 625689"/>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6066"/>
                <a:gd name="connsiteY0" fmla="*/ 442580 h 625689"/>
                <a:gd name="connsiteX1" fmla="*/ 947921 w 1016066"/>
                <a:gd name="connsiteY1" fmla="*/ 241858 h 625689"/>
                <a:gd name="connsiteX2" fmla="*/ 825258 w 1016066"/>
                <a:gd name="connsiteY2" fmla="*/ 63438 h 625689"/>
                <a:gd name="connsiteX3" fmla="*/ 657990 w 1016066"/>
                <a:gd name="connsiteY3" fmla="*/ 7682 h 625689"/>
                <a:gd name="connsiteX4" fmla="*/ 368058 w 1016066"/>
                <a:gd name="connsiteY4" fmla="*/ 7682 h 625689"/>
                <a:gd name="connsiteX5" fmla="*/ 200790 w 1016066"/>
                <a:gd name="connsiteY5" fmla="*/ 74589 h 625689"/>
                <a:gd name="connsiteX6" fmla="*/ 55824 w 1016066"/>
                <a:gd name="connsiteY6" fmla="*/ 253009 h 625689"/>
                <a:gd name="connsiteX7" fmla="*/ 68 w 1016066"/>
                <a:gd name="connsiteY7" fmla="*/ 442580 h 625689"/>
                <a:gd name="connsiteX8" fmla="*/ 64838 w 1016066"/>
                <a:gd name="connsiteY8" fmla="*/ 525284 h 625689"/>
                <a:gd name="connsiteX9" fmla="*/ 241863 w 1016066"/>
                <a:gd name="connsiteY9" fmla="*/ 591634 h 625689"/>
                <a:gd name="connsiteX10" fmla="*/ 450205 w 1016066"/>
                <a:gd name="connsiteY10" fmla="*/ 625088 h 625689"/>
                <a:gd name="connsiteX11" fmla="*/ 691443 w 1016066"/>
                <a:gd name="connsiteY11" fmla="*/ 609848 h 625689"/>
                <a:gd name="connsiteX12" fmla="*/ 892444 w 1016066"/>
                <a:gd name="connsiteY12" fmla="*/ 565522 h 625689"/>
                <a:gd name="connsiteX13" fmla="*/ 1014829 w 1016066"/>
                <a:gd name="connsiteY13" fmla="*/ 442580 h 625689"/>
                <a:gd name="connsiteX0" fmla="*/ 1014829 w 1016096"/>
                <a:gd name="connsiteY0" fmla="*/ 443518 h 626627"/>
                <a:gd name="connsiteX1" fmla="*/ 947921 w 1016096"/>
                <a:gd name="connsiteY1" fmla="*/ 242796 h 626627"/>
                <a:gd name="connsiteX2" fmla="*/ 817638 w 1016096"/>
                <a:gd name="connsiteY2" fmla="*/ 79616 h 626627"/>
                <a:gd name="connsiteX3" fmla="*/ 657990 w 1016096"/>
                <a:gd name="connsiteY3" fmla="*/ 8620 h 626627"/>
                <a:gd name="connsiteX4" fmla="*/ 368058 w 1016096"/>
                <a:gd name="connsiteY4" fmla="*/ 8620 h 626627"/>
                <a:gd name="connsiteX5" fmla="*/ 200790 w 1016096"/>
                <a:gd name="connsiteY5" fmla="*/ 75527 h 626627"/>
                <a:gd name="connsiteX6" fmla="*/ 55824 w 1016096"/>
                <a:gd name="connsiteY6" fmla="*/ 253947 h 626627"/>
                <a:gd name="connsiteX7" fmla="*/ 68 w 1016096"/>
                <a:gd name="connsiteY7" fmla="*/ 443518 h 626627"/>
                <a:gd name="connsiteX8" fmla="*/ 64838 w 1016096"/>
                <a:gd name="connsiteY8" fmla="*/ 526222 h 626627"/>
                <a:gd name="connsiteX9" fmla="*/ 241863 w 1016096"/>
                <a:gd name="connsiteY9" fmla="*/ 592572 h 626627"/>
                <a:gd name="connsiteX10" fmla="*/ 450205 w 1016096"/>
                <a:gd name="connsiteY10" fmla="*/ 626026 h 626627"/>
                <a:gd name="connsiteX11" fmla="*/ 691443 w 1016096"/>
                <a:gd name="connsiteY11" fmla="*/ 610786 h 626627"/>
                <a:gd name="connsiteX12" fmla="*/ 892444 w 1016096"/>
                <a:gd name="connsiteY12" fmla="*/ 566460 h 626627"/>
                <a:gd name="connsiteX13" fmla="*/ 1014829 w 1016096"/>
                <a:gd name="connsiteY13" fmla="*/ 443518 h 626627"/>
                <a:gd name="connsiteX0" fmla="*/ 1014829 w 1016096"/>
                <a:gd name="connsiteY0" fmla="*/ 451386 h 634495"/>
                <a:gd name="connsiteX1" fmla="*/ 947921 w 1016096"/>
                <a:gd name="connsiteY1" fmla="*/ 250664 h 634495"/>
                <a:gd name="connsiteX2" fmla="*/ 817638 w 1016096"/>
                <a:gd name="connsiteY2" fmla="*/ 87484 h 634495"/>
                <a:gd name="connsiteX3" fmla="*/ 657990 w 1016096"/>
                <a:gd name="connsiteY3" fmla="*/ 16488 h 634495"/>
                <a:gd name="connsiteX4" fmla="*/ 402348 w 1016096"/>
                <a:gd name="connsiteY4" fmla="*/ 5058 h 634495"/>
                <a:gd name="connsiteX5" fmla="*/ 200790 w 1016096"/>
                <a:gd name="connsiteY5" fmla="*/ 83395 h 634495"/>
                <a:gd name="connsiteX6" fmla="*/ 55824 w 1016096"/>
                <a:gd name="connsiteY6" fmla="*/ 261815 h 634495"/>
                <a:gd name="connsiteX7" fmla="*/ 68 w 1016096"/>
                <a:gd name="connsiteY7" fmla="*/ 451386 h 634495"/>
                <a:gd name="connsiteX8" fmla="*/ 64838 w 1016096"/>
                <a:gd name="connsiteY8" fmla="*/ 534090 h 634495"/>
                <a:gd name="connsiteX9" fmla="*/ 241863 w 1016096"/>
                <a:gd name="connsiteY9" fmla="*/ 600440 h 634495"/>
                <a:gd name="connsiteX10" fmla="*/ 450205 w 1016096"/>
                <a:gd name="connsiteY10" fmla="*/ 633894 h 634495"/>
                <a:gd name="connsiteX11" fmla="*/ 691443 w 1016096"/>
                <a:gd name="connsiteY11" fmla="*/ 618654 h 634495"/>
                <a:gd name="connsiteX12" fmla="*/ 892444 w 1016096"/>
                <a:gd name="connsiteY12" fmla="*/ 574328 h 634495"/>
                <a:gd name="connsiteX13" fmla="*/ 1014829 w 1016096"/>
                <a:gd name="connsiteY13" fmla="*/ 451386 h 634495"/>
                <a:gd name="connsiteX0" fmla="*/ 1014829 w 1016096"/>
                <a:gd name="connsiteY0" fmla="*/ 449474 h 632583"/>
                <a:gd name="connsiteX1" fmla="*/ 947921 w 1016096"/>
                <a:gd name="connsiteY1" fmla="*/ 248752 h 632583"/>
                <a:gd name="connsiteX2" fmla="*/ 817638 w 1016096"/>
                <a:gd name="connsiteY2" fmla="*/ 85572 h 632583"/>
                <a:gd name="connsiteX3" fmla="*/ 648680 w 1016096"/>
                <a:gd name="connsiteY3" fmla="*/ 6404 h 632583"/>
                <a:gd name="connsiteX4" fmla="*/ 657990 w 1016096"/>
                <a:gd name="connsiteY4" fmla="*/ 14576 h 632583"/>
                <a:gd name="connsiteX5" fmla="*/ 402348 w 1016096"/>
                <a:gd name="connsiteY5" fmla="*/ 3146 h 632583"/>
                <a:gd name="connsiteX6" fmla="*/ 200790 w 1016096"/>
                <a:gd name="connsiteY6" fmla="*/ 81483 h 632583"/>
                <a:gd name="connsiteX7" fmla="*/ 55824 w 1016096"/>
                <a:gd name="connsiteY7" fmla="*/ 259903 h 632583"/>
                <a:gd name="connsiteX8" fmla="*/ 68 w 1016096"/>
                <a:gd name="connsiteY8" fmla="*/ 449474 h 632583"/>
                <a:gd name="connsiteX9" fmla="*/ 64838 w 1016096"/>
                <a:gd name="connsiteY9" fmla="*/ 532178 h 632583"/>
                <a:gd name="connsiteX10" fmla="*/ 241863 w 1016096"/>
                <a:gd name="connsiteY10" fmla="*/ 598528 h 632583"/>
                <a:gd name="connsiteX11" fmla="*/ 450205 w 1016096"/>
                <a:gd name="connsiteY11" fmla="*/ 631982 h 632583"/>
                <a:gd name="connsiteX12" fmla="*/ 691443 w 1016096"/>
                <a:gd name="connsiteY12" fmla="*/ 616742 h 632583"/>
                <a:gd name="connsiteX13" fmla="*/ 892444 w 1016096"/>
                <a:gd name="connsiteY13" fmla="*/ 572416 h 632583"/>
                <a:gd name="connsiteX14" fmla="*/ 1014829 w 1016096"/>
                <a:gd name="connsiteY14" fmla="*/ 449474 h 632583"/>
                <a:gd name="connsiteX0" fmla="*/ 1014829 w 1016126"/>
                <a:gd name="connsiteY0" fmla="*/ 449474 h 632583"/>
                <a:gd name="connsiteX1" fmla="*/ 947921 w 1016126"/>
                <a:gd name="connsiteY1" fmla="*/ 248752 h 632583"/>
                <a:gd name="connsiteX2" fmla="*/ 810018 w 1016126"/>
                <a:gd name="connsiteY2" fmla="*/ 97002 h 632583"/>
                <a:gd name="connsiteX3" fmla="*/ 648680 w 1016126"/>
                <a:gd name="connsiteY3" fmla="*/ 6404 h 632583"/>
                <a:gd name="connsiteX4" fmla="*/ 657990 w 1016126"/>
                <a:gd name="connsiteY4" fmla="*/ 14576 h 632583"/>
                <a:gd name="connsiteX5" fmla="*/ 402348 w 1016126"/>
                <a:gd name="connsiteY5" fmla="*/ 3146 h 632583"/>
                <a:gd name="connsiteX6" fmla="*/ 200790 w 1016126"/>
                <a:gd name="connsiteY6" fmla="*/ 81483 h 632583"/>
                <a:gd name="connsiteX7" fmla="*/ 55824 w 1016126"/>
                <a:gd name="connsiteY7" fmla="*/ 259903 h 632583"/>
                <a:gd name="connsiteX8" fmla="*/ 68 w 1016126"/>
                <a:gd name="connsiteY8" fmla="*/ 449474 h 632583"/>
                <a:gd name="connsiteX9" fmla="*/ 64838 w 1016126"/>
                <a:gd name="connsiteY9" fmla="*/ 532178 h 632583"/>
                <a:gd name="connsiteX10" fmla="*/ 241863 w 1016126"/>
                <a:gd name="connsiteY10" fmla="*/ 598528 h 632583"/>
                <a:gd name="connsiteX11" fmla="*/ 450205 w 1016126"/>
                <a:gd name="connsiteY11" fmla="*/ 631982 h 632583"/>
                <a:gd name="connsiteX12" fmla="*/ 691443 w 1016126"/>
                <a:gd name="connsiteY12" fmla="*/ 616742 h 632583"/>
                <a:gd name="connsiteX13" fmla="*/ 892444 w 1016126"/>
                <a:gd name="connsiteY13" fmla="*/ 572416 h 632583"/>
                <a:gd name="connsiteX14" fmla="*/ 1014829 w 1016126"/>
                <a:gd name="connsiteY14" fmla="*/ 449474 h 632583"/>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37999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 name="connsiteX0" fmla="*/ 1014806 w 1016103"/>
                <a:gd name="connsiteY0" fmla="*/ 455295 h 638404"/>
                <a:gd name="connsiteX1" fmla="*/ 947898 w 1016103"/>
                <a:gd name="connsiteY1" fmla="*/ 254573 h 638404"/>
                <a:gd name="connsiteX2" fmla="*/ 809995 w 1016103"/>
                <a:gd name="connsiteY2" fmla="*/ 102823 h 638404"/>
                <a:gd name="connsiteX3" fmla="*/ 648657 w 1016103"/>
                <a:gd name="connsiteY3" fmla="*/ 12225 h 638404"/>
                <a:gd name="connsiteX4" fmla="*/ 402325 w 1016103"/>
                <a:gd name="connsiteY4" fmla="*/ 8967 h 638404"/>
                <a:gd name="connsiteX5" fmla="*/ 200767 w 1016103"/>
                <a:gd name="connsiteY5" fmla="*/ 87304 h 638404"/>
                <a:gd name="connsiteX6" fmla="*/ 55801 w 1016103"/>
                <a:gd name="connsiteY6" fmla="*/ 265724 h 638404"/>
                <a:gd name="connsiteX7" fmla="*/ 45 w 1016103"/>
                <a:gd name="connsiteY7" fmla="*/ 455295 h 638404"/>
                <a:gd name="connsiteX8" fmla="*/ 63055 w 1016103"/>
                <a:gd name="connsiteY8" fmla="*/ 548441 h 638404"/>
                <a:gd name="connsiteX9" fmla="*/ 241840 w 1016103"/>
                <a:gd name="connsiteY9" fmla="*/ 604349 h 638404"/>
                <a:gd name="connsiteX10" fmla="*/ 450182 w 1016103"/>
                <a:gd name="connsiteY10" fmla="*/ 637803 h 638404"/>
                <a:gd name="connsiteX11" fmla="*/ 691420 w 1016103"/>
                <a:gd name="connsiteY11" fmla="*/ 622563 h 638404"/>
                <a:gd name="connsiteX12" fmla="*/ 892421 w 1016103"/>
                <a:gd name="connsiteY12" fmla="*/ 578237 h 638404"/>
                <a:gd name="connsiteX13" fmla="*/ 1014806 w 1016103"/>
                <a:gd name="connsiteY13" fmla="*/ 455295 h 638404"/>
                <a:gd name="connsiteX0" fmla="*/ 1014806 w 1016103"/>
                <a:gd name="connsiteY0" fmla="*/ 455295 h 638156"/>
                <a:gd name="connsiteX1" fmla="*/ 947898 w 1016103"/>
                <a:gd name="connsiteY1" fmla="*/ 254573 h 638156"/>
                <a:gd name="connsiteX2" fmla="*/ 809995 w 1016103"/>
                <a:gd name="connsiteY2" fmla="*/ 102823 h 638156"/>
                <a:gd name="connsiteX3" fmla="*/ 648657 w 1016103"/>
                <a:gd name="connsiteY3" fmla="*/ 12225 h 638156"/>
                <a:gd name="connsiteX4" fmla="*/ 402325 w 1016103"/>
                <a:gd name="connsiteY4" fmla="*/ 8967 h 638156"/>
                <a:gd name="connsiteX5" fmla="*/ 200767 w 1016103"/>
                <a:gd name="connsiteY5" fmla="*/ 87304 h 638156"/>
                <a:gd name="connsiteX6" fmla="*/ 55801 w 1016103"/>
                <a:gd name="connsiteY6" fmla="*/ 265724 h 638156"/>
                <a:gd name="connsiteX7" fmla="*/ 45 w 1016103"/>
                <a:gd name="connsiteY7" fmla="*/ 455295 h 638156"/>
                <a:gd name="connsiteX8" fmla="*/ 63055 w 1016103"/>
                <a:gd name="connsiteY8" fmla="*/ 548441 h 638156"/>
                <a:gd name="connsiteX9" fmla="*/ 243600 w 1016103"/>
                <a:gd name="connsiteY9" fmla="*/ 609570 h 638156"/>
                <a:gd name="connsiteX10" fmla="*/ 450182 w 1016103"/>
                <a:gd name="connsiteY10" fmla="*/ 637803 h 638156"/>
                <a:gd name="connsiteX11" fmla="*/ 691420 w 1016103"/>
                <a:gd name="connsiteY11" fmla="*/ 622563 h 638156"/>
                <a:gd name="connsiteX12" fmla="*/ 892421 w 1016103"/>
                <a:gd name="connsiteY12" fmla="*/ 578237 h 638156"/>
                <a:gd name="connsiteX13" fmla="*/ 1014806 w 1016103"/>
                <a:gd name="connsiteY13" fmla="*/ 455295 h 638156"/>
                <a:gd name="connsiteX0" fmla="*/ 1014806 w 1016103"/>
                <a:gd name="connsiteY0" fmla="*/ 455295 h 638534"/>
                <a:gd name="connsiteX1" fmla="*/ 947898 w 1016103"/>
                <a:gd name="connsiteY1" fmla="*/ 254573 h 638534"/>
                <a:gd name="connsiteX2" fmla="*/ 809995 w 1016103"/>
                <a:gd name="connsiteY2" fmla="*/ 102823 h 638534"/>
                <a:gd name="connsiteX3" fmla="*/ 648657 w 1016103"/>
                <a:gd name="connsiteY3" fmla="*/ 12225 h 638534"/>
                <a:gd name="connsiteX4" fmla="*/ 402325 w 1016103"/>
                <a:gd name="connsiteY4" fmla="*/ 8967 h 638534"/>
                <a:gd name="connsiteX5" fmla="*/ 200767 w 1016103"/>
                <a:gd name="connsiteY5" fmla="*/ 87304 h 638534"/>
                <a:gd name="connsiteX6" fmla="*/ 55801 w 1016103"/>
                <a:gd name="connsiteY6" fmla="*/ 265724 h 638534"/>
                <a:gd name="connsiteX7" fmla="*/ 45 w 1016103"/>
                <a:gd name="connsiteY7" fmla="*/ 455295 h 638534"/>
                <a:gd name="connsiteX8" fmla="*/ 63055 w 1016103"/>
                <a:gd name="connsiteY8" fmla="*/ 548441 h 638534"/>
                <a:gd name="connsiteX9" fmla="*/ 243600 w 1016103"/>
                <a:gd name="connsiteY9" fmla="*/ 609570 h 638534"/>
                <a:gd name="connsiteX10" fmla="*/ 450182 w 1016103"/>
                <a:gd name="connsiteY10" fmla="*/ 637803 h 638534"/>
                <a:gd name="connsiteX11" fmla="*/ 705502 w 1016103"/>
                <a:gd name="connsiteY11" fmla="*/ 626043 h 638534"/>
                <a:gd name="connsiteX12" fmla="*/ 892421 w 1016103"/>
                <a:gd name="connsiteY12" fmla="*/ 578237 h 638534"/>
                <a:gd name="connsiteX13" fmla="*/ 1014806 w 1016103"/>
                <a:gd name="connsiteY13" fmla="*/ 455295 h 638534"/>
                <a:gd name="connsiteX0" fmla="*/ 1014806 w 1015325"/>
                <a:gd name="connsiteY0" fmla="*/ 455295 h 638534"/>
                <a:gd name="connsiteX1" fmla="*/ 947898 w 1015325"/>
                <a:gd name="connsiteY1" fmla="*/ 254573 h 638534"/>
                <a:gd name="connsiteX2" fmla="*/ 809995 w 1015325"/>
                <a:gd name="connsiteY2" fmla="*/ 102823 h 638534"/>
                <a:gd name="connsiteX3" fmla="*/ 648657 w 1015325"/>
                <a:gd name="connsiteY3" fmla="*/ 12225 h 638534"/>
                <a:gd name="connsiteX4" fmla="*/ 402325 w 1015325"/>
                <a:gd name="connsiteY4" fmla="*/ 8967 h 638534"/>
                <a:gd name="connsiteX5" fmla="*/ 200767 w 1015325"/>
                <a:gd name="connsiteY5" fmla="*/ 87304 h 638534"/>
                <a:gd name="connsiteX6" fmla="*/ 55801 w 1015325"/>
                <a:gd name="connsiteY6" fmla="*/ 265724 h 638534"/>
                <a:gd name="connsiteX7" fmla="*/ 45 w 1015325"/>
                <a:gd name="connsiteY7" fmla="*/ 455295 h 638534"/>
                <a:gd name="connsiteX8" fmla="*/ 63055 w 1015325"/>
                <a:gd name="connsiteY8" fmla="*/ 548441 h 638534"/>
                <a:gd name="connsiteX9" fmla="*/ 243600 w 1015325"/>
                <a:gd name="connsiteY9" fmla="*/ 609570 h 638534"/>
                <a:gd name="connsiteX10" fmla="*/ 450182 w 1015325"/>
                <a:gd name="connsiteY10" fmla="*/ 637803 h 638534"/>
                <a:gd name="connsiteX11" fmla="*/ 705502 w 1015325"/>
                <a:gd name="connsiteY11" fmla="*/ 626043 h 638534"/>
                <a:gd name="connsiteX12" fmla="*/ 915304 w 1015325"/>
                <a:gd name="connsiteY12" fmla="*/ 569535 h 638534"/>
                <a:gd name="connsiteX13" fmla="*/ 1014806 w 1015325"/>
                <a:gd name="connsiteY13" fmla="*/ 455295 h 63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25" h="638534">
                  <a:moveTo>
                    <a:pt x="1014806" y="455295"/>
                  </a:moveTo>
                  <a:cubicBezTo>
                    <a:pt x="1020238" y="402801"/>
                    <a:pt x="982033" y="313318"/>
                    <a:pt x="947898" y="254573"/>
                  </a:cubicBezTo>
                  <a:cubicBezTo>
                    <a:pt x="913763" y="195828"/>
                    <a:pt x="859868" y="143214"/>
                    <a:pt x="809995" y="102823"/>
                  </a:cubicBezTo>
                  <a:cubicBezTo>
                    <a:pt x="760122" y="62432"/>
                    <a:pt x="716602" y="27868"/>
                    <a:pt x="648657" y="12225"/>
                  </a:cubicBezTo>
                  <a:cubicBezTo>
                    <a:pt x="580712" y="-3418"/>
                    <a:pt x="476973" y="-3546"/>
                    <a:pt x="402325" y="8967"/>
                  </a:cubicBezTo>
                  <a:cubicBezTo>
                    <a:pt x="327677" y="21480"/>
                    <a:pt x="258521" y="44511"/>
                    <a:pt x="200767" y="87304"/>
                  </a:cubicBezTo>
                  <a:cubicBezTo>
                    <a:pt x="143013" y="130097"/>
                    <a:pt x="89255" y="204392"/>
                    <a:pt x="55801" y="265724"/>
                  </a:cubicBezTo>
                  <a:cubicBezTo>
                    <a:pt x="22347" y="327056"/>
                    <a:pt x="-1164" y="408176"/>
                    <a:pt x="45" y="455295"/>
                  </a:cubicBezTo>
                  <a:cubicBezTo>
                    <a:pt x="1254" y="502414"/>
                    <a:pt x="22463" y="522729"/>
                    <a:pt x="63055" y="548441"/>
                  </a:cubicBezTo>
                  <a:cubicBezTo>
                    <a:pt x="103647" y="574153"/>
                    <a:pt x="179079" y="594676"/>
                    <a:pt x="243600" y="609570"/>
                  </a:cubicBezTo>
                  <a:cubicBezTo>
                    <a:pt x="308121" y="624464"/>
                    <a:pt x="373198" y="635058"/>
                    <a:pt x="450182" y="637803"/>
                  </a:cubicBezTo>
                  <a:cubicBezTo>
                    <a:pt x="527166" y="640548"/>
                    <a:pt x="631161" y="635336"/>
                    <a:pt x="705502" y="626043"/>
                  </a:cubicBezTo>
                  <a:cubicBezTo>
                    <a:pt x="779843" y="616750"/>
                    <a:pt x="872901" y="582358"/>
                    <a:pt x="915304" y="569535"/>
                  </a:cubicBezTo>
                  <a:cubicBezTo>
                    <a:pt x="969202" y="541657"/>
                    <a:pt x="1009374" y="507789"/>
                    <a:pt x="1014806" y="455295"/>
                  </a:cubicBezTo>
                  <a:close/>
                </a:path>
              </a:pathLst>
            </a:custGeom>
            <a:solidFill>
              <a:schemeClr val="bg1">
                <a:lumMod val="85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7" name="Egyenes összekötő nyíllal 26"/>
            <p:cNvCxnSpPr/>
            <p:nvPr/>
          </p:nvCxnSpPr>
          <p:spPr>
            <a:xfrm flipH="1">
              <a:off x="708546" y="1504294"/>
              <a:ext cx="495916" cy="438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Szövegdoboz 29"/>
                <p:cNvSpPr txBox="1"/>
                <p:nvPr/>
              </p:nvSpPr>
              <p:spPr>
                <a:xfrm>
                  <a:off x="294927" y="1696374"/>
                  <a:ext cx="46487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𝑥</m:t>
                        </m:r>
                      </m:oMath>
                    </m:oMathPara>
                  </a14:m>
                  <a:endParaRPr lang="en-US" sz="2000" i="1" dirty="0"/>
                </a:p>
              </p:txBody>
            </p:sp>
          </mc:Choice>
          <mc:Fallback xmlns="">
            <p:sp>
              <p:nvSpPr>
                <p:cNvPr id="30" name="Szövegdoboz 29"/>
                <p:cNvSpPr txBox="1">
                  <a:spLocks noRot="1" noChangeAspect="1" noMove="1" noResize="1" noEditPoints="1" noAdjustHandles="1" noChangeArrowheads="1" noChangeShapeType="1" noTextEdit="1"/>
                </p:cNvSpPr>
                <p:nvPr/>
              </p:nvSpPr>
              <p:spPr>
                <a:xfrm>
                  <a:off x="310155" y="2261832"/>
                  <a:ext cx="434414" cy="461665"/>
                </a:xfrm>
                <a:prstGeom prst="rect">
                  <a:avLst/>
                </a:prstGeom>
                <a:blipFill rotWithShape="1">
                  <a:blip r:embed="rId9"/>
                  <a:stretch>
                    <a:fillRect/>
                  </a:stretch>
                </a:blipFill>
              </p:spPr>
              <p:txBody>
                <a:bodyPr/>
                <a:lstStyle/>
                <a:p>
                  <a:r>
                    <a:rPr lang="en-US">
                      <a:noFill/>
                    </a:rPr>
                    <a:t> </a:t>
                  </a:r>
                </a:p>
              </p:txBody>
            </p:sp>
          </mc:Fallback>
        </mc:AlternateContent>
        <p:sp>
          <p:nvSpPr>
            <p:cNvPr id="35" name="Ellipszis 34"/>
            <p:cNvSpPr/>
            <p:nvPr/>
          </p:nvSpPr>
          <p:spPr>
            <a:xfrm>
              <a:off x="124622" y="1271707"/>
              <a:ext cx="2153892" cy="523754"/>
            </a:xfrm>
            <a:prstGeom prst="ellipse">
              <a:avLst/>
            </a:prstGeom>
            <a:solidFill>
              <a:srgbClr val="4F81BD">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Szabadkézi sokszög 35"/>
            <p:cNvSpPr/>
            <p:nvPr/>
          </p:nvSpPr>
          <p:spPr>
            <a:xfrm>
              <a:off x="94450" y="746644"/>
              <a:ext cx="2197635" cy="1048453"/>
            </a:xfrm>
            <a:custGeom>
              <a:avLst/>
              <a:gdLst>
                <a:gd name="connsiteX0" fmla="*/ 1034362 w 1036053"/>
                <a:gd name="connsiteY0" fmla="*/ 442580 h 615508"/>
                <a:gd name="connsiteX1" fmla="*/ 967454 w 1036053"/>
                <a:gd name="connsiteY1" fmla="*/ 241858 h 615508"/>
                <a:gd name="connsiteX2" fmla="*/ 844791 w 1036053"/>
                <a:gd name="connsiteY2" fmla="*/ 63438 h 615508"/>
                <a:gd name="connsiteX3" fmla="*/ 677523 w 1036053"/>
                <a:gd name="connsiteY3" fmla="*/ 7682 h 615508"/>
                <a:gd name="connsiteX4" fmla="*/ 387591 w 1036053"/>
                <a:gd name="connsiteY4" fmla="*/ 7682 h 615508"/>
                <a:gd name="connsiteX5" fmla="*/ 220323 w 1036053"/>
                <a:gd name="connsiteY5" fmla="*/ 74589 h 615508"/>
                <a:gd name="connsiteX6" fmla="*/ 75357 w 1036053"/>
                <a:gd name="connsiteY6" fmla="*/ 253009 h 615508"/>
                <a:gd name="connsiteX7" fmla="*/ 19601 w 1036053"/>
                <a:gd name="connsiteY7" fmla="*/ 442580 h 615508"/>
                <a:gd name="connsiteX8" fmla="*/ 19601 w 1036053"/>
                <a:gd name="connsiteY8" fmla="*/ 487184 h 615508"/>
                <a:gd name="connsiteX9" fmla="*/ 253776 w 1036053"/>
                <a:gd name="connsiteY9" fmla="*/ 576394 h 615508"/>
                <a:gd name="connsiteX10" fmla="*/ 454498 w 1036053"/>
                <a:gd name="connsiteY10" fmla="*/ 609848 h 615508"/>
                <a:gd name="connsiteX11" fmla="*/ 710976 w 1036053"/>
                <a:gd name="connsiteY11" fmla="*/ 609848 h 615508"/>
                <a:gd name="connsiteX12" fmla="*/ 900547 w 1036053"/>
                <a:gd name="connsiteY12" fmla="*/ 554092 h 615508"/>
                <a:gd name="connsiteX13" fmla="*/ 1034362 w 1036053"/>
                <a:gd name="connsiteY13" fmla="*/ 442580 h 615508"/>
                <a:gd name="connsiteX0" fmla="*/ 1014829 w 1016520"/>
                <a:gd name="connsiteY0" fmla="*/ 442580 h 615508"/>
                <a:gd name="connsiteX1" fmla="*/ 947921 w 1016520"/>
                <a:gd name="connsiteY1" fmla="*/ 241858 h 615508"/>
                <a:gd name="connsiteX2" fmla="*/ 825258 w 1016520"/>
                <a:gd name="connsiteY2" fmla="*/ 63438 h 615508"/>
                <a:gd name="connsiteX3" fmla="*/ 657990 w 1016520"/>
                <a:gd name="connsiteY3" fmla="*/ 7682 h 615508"/>
                <a:gd name="connsiteX4" fmla="*/ 368058 w 1016520"/>
                <a:gd name="connsiteY4" fmla="*/ 7682 h 615508"/>
                <a:gd name="connsiteX5" fmla="*/ 200790 w 1016520"/>
                <a:gd name="connsiteY5" fmla="*/ 74589 h 615508"/>
                <a:gd name="connsiteX6" fmla="*/ 55824 w 1016520"/>
                <a:gd name="connsiteY6" fmla="*/ 253009 h 615508"/>
                <a:gd name="connsiteX7" fmla="*/ 68 w 1016520"/>
                <a:gd name="connsiteY7" fmla="*/ 442580 h 615508"/>
                <a:gd name="connsiteX8" fmla="*/ 64838 w 1016520"/>
                <a:gd name="connsiteY8" fmla="*/ 525284 h 615508"/>
                <a:gd name="connsiteX9" fmla="*/ 234243 w 1016520"/>
                <a:gd name="connsiteY9" fmla="*/ 576394 h 615508"/>
                <a:gd name="connsiteX10" fmla="*/ 434965 w 1016520"/>
                <a:gd name="connsiteY10" fmla="*/ 609848 h 615508"/>
                <a:gd name="connsiteX11" fmla="*/ 691443 w 1016520"/>
                <a:gd name="connsiteY11" fmla="*/ 609848 h 615508"/>
                <a:gd name="connsiteX12" fmla="*/ 881014 w 1016520"/>
                <a:gd name="connsiteY12" fmla="*/ 554092 h 615508"/>
                <a:gd name="connsiteX13" fmla="*/ 1014829 w 1016520"/>
                <a:gd name="connsiteY13" fmla="*/ 442580 h 615508"/>
                <a:gd name="connsiteX0" fmla="*/ 1014829 w 1016520"/>
                <a:gd name="connsiteY0" fmla="*/ 442580 h 614738"/>
                <a:gd name="connsiteX1" fmla="*/ 947921 w 1016520"/>
                <a:gd name="connsiteY1" fmla="*/ 241858 h 614738"/>
                <a:gd name="connsiteX2" fmla="*/ 825258 w 1016520"/>
                <a:gd name="connsiteY2" fmla="*/ 63438 h 614738"/>
                <a:gd name="connsiteX3" fmla="*/ 657990 w 1016520"/>
                <a:gd name="connsiteY3" fmla="*/ 7682 h 614738"/>
                <a:gd name="connsiteX4" fmla="*/ 368058 w 1016520"/>
                <a:gd name="connsiteY4" fmla="*/ 7682 h 614738"/>
                <a:gd name="connsiteX5" fmla="*/ 200790 w 1016520"/>
                <a:gd name="connsiteY5" fmla="*/ 74589 h 614738"/>
                <a:gd name="connsiteX6" fmla="*/ 55824 w 1016520"/>
                <a:gd name="connsiteY6" fmla="*/ 253009 h 614738"/>
                <a:gd name="connsiteX7" fmla="*/ 68 w 1016520"/>
                <a:gd name="connsiteY7" fmla="*/ 442580 h 614738"/>
                <a:gd name="connsiteX8" fmla="*/ 64838 w 1016520"/>
                <a:gd name="connsiteY8" fmla="*/ 525284 h 614738"/>
                <a:gd name="connsiteX9" fmla="*/ 241863 w 1016520"/>
                <a:gd name="connsiteY9" fmla="*/ 591634 h 614738"/>
                <a:gd name="connsiteX10" fmla="*/ 434965 w 1016520"/>
                <a:gd name="connsiteY10" fmla="*/ 609848 h 614738"/>
                <a:gd name="connsiteX11" fmla="*/ 691443 w 1016520"/>
                <a:gd name="connsiteY11" fmla="*/ 609848 h 614738"/>
                <a:gd name="connsiteX12" fmla="*/ 881014 w 1016520"/>
                <a:gd name="connsiteY12" fmla="*/ 554092 h 614738"/>
                <a:gd name="connsiteX13" fmla="*/ 1014829 w 1016520"/>
                <a:gd name="connsiteY13" fmla="*/ 442580 h 614738"/>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4831"/>
                <a:gd name="connsiteY0" fmla="*/ 442580 h 625689"/>
                <a:gd name="connsiteX1" fmla="*/ 947921 w 1014831"/>
                <a:gd name="connsiteY1" fmla="*/ 241858 h 625689"/>
                <a:gd name="connsiteX2" fmla="*/ 825258 w 1014831"/>
                <a:gd name="connsiteY2" fmla="*/ 63438 h 625689"/>
                <a:gd name="connsiteX3" fmla="*/ 657990 w 1014831"/>
                <a:gd name="connsiteY3" fmla="*/ 7682 h 625689"/>
                <a:gd name="connsiteX4" fmla="*/ 368058 w 1014831"/>
                <a:gd name="connsiteY4" fmla="*/ 7682 h 625689"/>
                <a:gd name="connsiteX5" fmla="*/ 200790 w 1014831"/>
                <a:gd name="connsiteY5" fmla="*/ 74589 h 625689"/>
                <a:gd name="connsiteX6" fmla="*/ 55824 w 1014831"/>
                <a:gd name="connsiteY6" fmla="*/ 253009 h 625689"/>
                <a:gd name="connsiteX7" fmla="*/ 68 w 1014831"/>
                <a:gd name="connsiteY7" fmla="*/ 442580 h 625689"/>
                <a:gd name="connsiteX8" fmla="*/ 64838 w 1014831"/>
                <a:gd name="connsiteY8" fmla="*/ 525284 h 625689"/>
                <a:gd name="connsiteX9" fmla="*/ 241863 w 1014831"/>
                <a:gd name="connsiteY9" fmla="*/ 591634 h 625689"/>
                <a:gd name="connsiteX10" fmla="*/ 450205 w 1014831"/>
                <a:gd name="connsiteY10" fmla="*/ 625088 h 625689"/>
                <a:gd name="connsiteX11" fmla="*/ 691443 w 1014831"/>
                <a:gd name="connsiteY11" fmla="*/ 609848 h 625689"/>
                <a:gd name="connsiteX12" fmla="*/ 881014 w 1014831"/>
                <a:gd name="connsiteY12" fmla="*/ 554092 h 625689"/>
                <a:gd name="connsiteX13" fmla="*/ 945860 w 1014831"/>
                <a:gd name="connsiteY13" fmla="*/ 532910 h 625689"/>
                <a:gd name="connsiteX14" fmla="*/ 1014829 w 1014831"/>
                <a:gd name="connsiteY14" fmla="*/ 442580 h 625689"/>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6066"/>
                <a:gd name="connsiteY0" fmla="*/ 442580 h 625689"/>
                <a:gd name="connsiteX1" fmla="*/ 947921 w 1016066"/>
                <a:gd name="connsiteY1" fmla="*/ 241858 h 625689"/>
                <a:gd name="connsiteX2" fmla="*/ 825258 w 1016066"/>
                <a:gd name="connsiteY2" fmla="*/ 63438 h 625689"/>
                <a:gd name="connsiteX3" fmla="*/ 657990 w 1016066"/>
                <a:gd name="connsiteY3" fmla="*/ 7682 h 625689"/>
                <a:gd name="connsiteX4" fmla="*/ 368058 w 1016066"/>
                <a:gd name="connsiteY4" fmla="*/ 7682 h 625689"/>
                <a:gd name="connsiteX5" fmla="*/ 200790 w 1016066"/>
                <a:gd name="connsiteY5" fmla="*/ 74589 h 625689"/>
                <a:gd name="connsiteX6" fmla="*/ 55824 w 1016066"/>
                <a:gd name="connsiteY6" fmla="*/ 253009 h 625689"/>
                <a:gd name="connsiteX7" fmla="*/ 68 w 1016066"/>
                <a:gd name="connsiteY7" fmla="*/ 442580 h 625689"/>
                <a:gd name="connsiteX8" fmla="*/ 64838 w 1016066"/>
                <a:gd name="connsiteY8" fmla="*/ 525284 h 625689"/>
                <a:gd name="connsiteX9" fmla="*/ 241863 w 1016066"/>
                <a:gd name="connsiteY9" fmla="*/ 591634 h 625689"/>
                <a:gd name="connsiteX10" fmla="*/ 450205 w 1016066"/>
                <a:gd name="connsiteY10" fmla="*/ 625088 h 625689"/>
                <a:gd name="connsiteX11" fmla="*/ 691443 w 1016066"/>
                <a:gd name="connsiteY11" fmla="*/ 609848 h 625689"/>
                <a:gd name="connsiteX12" fmla="*/ 892444 w 1016066"/>
                <a:gd name="connsiteY12" fmla="*/ 565522 h 625689"/>
                <a:gd name="connsiteX13" fmla="*/ 1014829 w 1016066"/>
                <a:gd name="connsiteY13" fmla="*/ 442580 h 625689"/>
                <a:gd name="connsiteX0" fmla="*/ 1014829 w 1016096"/>
                <a:gd name="connsiteY0" fmla="*/ 443518 h 626627"/>
                <a:gd name="connsiteX1" fmla="*/ 947921 w 1016096"/>
                <a:gd name="connsiteY1" fmla="*/ 242796 h 626627"/>
                <a:gd name="connsiteX2" fmla="*/ 817638 w 1016096"/>
                <a:gd name="connsiteY2" fmla="*/ 79616 h 626627"/>
                <a:gd name="connsiteX3" fmla="*/ 657990 w 1016096"/>
                <a:gd name="connsiteY3" fmla="*/ 8620 h 626627"/>
                <a:gd name="connsiteX4" fmla="*/ 368058 w 1016096"/>
                <a:gd name="connsiteY4" fmla="*/ 8620 h 626627"/>
                <a:gd name="connsiteX5" fmla="*/ 200790 w 1016096"/>
                <a:gd name="connsiteY5" fmla="*/ 75527 h 626627"/>
                <a:gd name="connsiteX6" fmla="*/ 55824 w 1016096"/>
                <a:gd name="connsiteY6" fmla="*/ 253947 h 626627"/>
                <a:gd name="connsiteX7" fmla="*/ 68 w 1016096"/>
                <a:gd name="connsiteY7" fmla="*/ 443518 h 626627"/>
                <a:gd name="connsiteX8" fmla="*/ 64838 w 1016096"/>
                <a:gd name="connsiteY8" fmla="*/ 526222 h 626627"/>
                <a:gd name="connsiteX9" fmla="*/ 241863 w 1016096"/>
                <a:gd name="connsiteY9" fmla="*/ 592572 h 626627"/>
                <a:gd name="connsiteX10" fmla="*/ 450205 w 1016096"/>
                <a:gd name="connsiteY10" fmla="*/ 626026 h 626627"/>
                <a:gd name="connsiteX11" fmla="*/ 691443 w 1016096"/>
                <a:gd name="connsiteY11" fmla="*/ 610786 h 626627"/>
                <a:gd name="connsiteX12" fmla="*/ 892444 w 1016096"/>
                <a:gd name="connsiteY12" fmla="*/ 566460 h 626627"/>
                <a:gd name="connsiteX13" fmla="*/ 1014829 w 1016096"/>
                <a:gd name="connsiteY13" fmla="*/ 443518 h 626627"/>
                <a:gd name="connsiteX0" fmla="*/ 1014829 w 1016096"/>
                <a:gd name="connsiteY0" fmla="*/ 451386 h 634495"/>
                <a:gd name="connsiteX1" fmla="*/ 947921 w 1016096"/>
                <a:gd name="connsiteY1" fmla="*/ 250664 h 634495"/>
                <a:gd name="connsiteX2" fmla="*/ 817638 w 1016096"/>
                <a:gd name="connsiteY2" fmla="*/ 87484 h 634495"/>
                <a:gd name="connsiteX3" fmla="*/ 657990 w 1016096"/>
                <a:gd name="connsiteY3" fmla="*/ 16488 h 634495"/>
                <a:gd name="connsiteX4" fmla="*/ 402348 w 1016096"/>
                <a:gd name="connsiteY4" fmla="*/ 5058 h 634495"/>
                <a:gd name="connsiteX5" fmla="*/ 200790 w 1016096"/>
                <a:gd name="connsiteY5" fmla="*/ 83395 h 634495"/>
                <a:gd name="connsiteX6" fmla="*/ 55824 w 1016096"/>
                <a:gd name="connsiteY6" fmla="*/ 261815 h 634495"/>
                <a:gd name="connsiteX7" fmla="*/ 68 w 1016096"/>
                <a:gd name="connsiteY7" fmla="*/ 451386 h 634495"/>
                <a:gd name="connsiteX8" fmla="*/ 64838 w 1016096"/>
                <a:gd name="connsiteY8" fmla="*/ 534090 h 634495"/>
                <a:gd name="connsiteX9" fmla="*/ 241863 w 1016096"/>
                <a:gd name="connsiteY9" fmla="*/ 600440 h 634495"/>
                <a:gd name="connsiteX10" fmla="*/ 450205 w 1016096"/>
                <a:gd name="connsiteY10" fmla="*/ 633894 h 634495"/>
                <a:gd name="connsiteX11" fmla="*/ 691443 w 1016096"/>
                <a:gd name="connsiteY11" fmla="*/ 618654 h 634495"/>
                <a:gd name="connsiteX12" fmla="*/ 892444 w 1016096"/>
                <a:gd name="connsiteY12" fmla="*/ 574328 h 634495"/>
                <a:gd name="connsiteX13" fmla="*/ 1014829 w 1016096"/>
                <a:gd name="connsiteY13" fmla="*/ 451386 h 634495"/>
                <a:gd name="connsiteX0" fmla="*/ 1014829 w 1016096"/>
                <a:gd name="connsiteY0" fmla="*/ 449474 h 632583"/>
                <a:gd name="connsiteX1" fmla="*/ 947921 w 1016096"/>
                <a:gd name="connsiteY1" fmla="*/ 248752 h 632583"/>
                <a:gd name="connsiteX2" fmla="*/ 817638 w 1016096"/>
                <a:gd name="connsiteY2" fmla="*/ 85572 h 632583"/>
                <a:gd name="connsiteX3" fmla="*/ 648680 w 1016096"/>
                <a:gd name="connsiteY3" fmla="*/ 6404 h 632583"/>
                <a:gd name="connsiteX4" fmla="*/ 657990 w 1016096"/>
                <a:gd name="connsiteY4" fmla="*/ 14576 h 632583"/>
                <a:gd name="connsiteX5" fmla="*/ 402348 w 1016096"/>
                <a:gd name="connsiteY5" fmla="*/ 3146 h 632583"/>
                <a:gd name="connsiteX6" fmla="*/ 200790 w 1016096"/>
                <a:gd name="connsiteY6" fmla="*/ 81483 h 632583"/>
                <a:gd name="connsiteX7" fmla="*/ 55824 w 1016096"/>
                <a:gd name="connsiteY7" fmla="*/ 259903 h 632583"/>
                <a:gd name="connsiteX8" fmla="*/ 68 w 1016096"/>
                <a:gd name="connsiteY8" fmla="*/ 449474 h 632583"/>
                <a:gd name="connsiteX9" fmla="*/ 64838 w 1016096"/>
                <a:gd name="connsiteY9" fmla="*/ 532178 h 632583"/>
                <a:gd name="connsiteX10" fmla="*/ 241863 w 1016096"/>
                <a:gd name="connsiteY10" fmla="*/ 598528 h 632583"/>
                <a:gd name="connsiteX11" fmla="*/ 450205 w 1016096"/>
                <a:gd name="connsiteY11" fmla="*/ 631982 h 632583"/>
                <a:gd name="connsiteX12" fmla="*/ 691443 w 1016096"/>
                <a:gd name="connsiteY12" fmla="*/ 616742 h 632583"/>
                <a:gd name="connsiteX13" fmla="*/ 892444 w 1016096"/>
                <a:gd name="connsiteY13" fmla="*/ 572416 h 632583"/>
                <a:gd name="connsiteX14" fmla="*/ 1014829 w 1016096"/>
                <a:gd name="connsiteY14" fmla="*/ 449474 h 632583"/>
                <a:gd name="connsiteX0" fmla="*/ 1014829 w 1016126"/>
                <a:gd name="connsiteY0" fmla="*/ 449474 h 632583"/>
                <a:gd name="connsiteX1" fmla="*/ 947921 w 1016126"/>
                <a:gd name="connsiteY1" fmla="*/ 248752 h 632583"/>
                <a:gd name="connsiteX2" fmla="*/ 810018 w 1016126"/>
                <a:gd name="connsiteY2" fmla="*/ 97002 h 632583"/>
                <a:gd name="connsiteX3" fmla="*/ 648680 w 1016126"/>
                <a:gd name="connsiteY3" fmla="*/ 6404 h 632583"/>
                <a:gd name="connsiteX4" fmla="*/ 657990 w 1016126"/>
                <a:gd name="connsiteY4" fmla="*/ 14576 h 632583"/>
                <a:gd name="connsiteX5" fmla="*/ 402348 w 1016126"/>
                <a:gd name="connsiteY5" fmla="*/ 3146 h 632583"/>
                <a:gd name="connsiteX6" fmla="*/ 200790 w 1016126"/>
                <a:gd name="connsiteY6" fmla="*/ 81483 h 632583"/>
                <a:gd name="connsiteX7" fmla="*/ 55824 w 1016126"/>
                <a:gd name="connsiteY7" fmla="*/ 259903 h 632583"/>
                <a:gd name="connsiteX8" fmla="*/ 68 w 1016126"/>
                <a:gd name="connsiteY8" fmla="*/ 449474 h 632583"/>
                <a:gd name="connsiteX9" fmla="*/ 64838 w 1016126"/>
                <a:gd name="connsiteY9" fmla="*/ 532178 h 632583"/>
                <a:gd name="connsiteX10" fmla="*/ 241863 w 1016126"/>
                <a:gd name="connsiteY10" fmla="*/ 598528 h 632583"/>
                <a:gd name="connsiteX11" fmla="*/ 450205 w 1016126"/>
                <a:gd name="connsiteY11" fmla="*/ 631982 h 632583"/>
                <a:gd name="connsiteX12" fmla="*/ 691443 w 1016126"/>
                <a:gd name="connsiteY12" fmla="*/ 616742 h 632583"/>
                <a:gd name="connsiteX13" fmla="*/ 892444 w 1016126"/>
                <a:gd name="connsiteY13" fmla="*/ 572416 h 632583"/>
                <a:gd name="connsiteX14" fmla="*/ 1014829 w 1016126"/>
                <a:gd name="connsiteY14" fmla="*/ 449474 h 632583"/>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37999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 name="connsiteX0" fmla="*/ 1014806 w 1016103"/>
                <a:gd name="connsiteY0" fmla="*/ 455295 h 638404"/>
                <a:gd name="connsiteX1" fmla="*/ 947898 w 1016103"/>
                <a:gd name="connsiteY1" fmla="*/ 254573 h 638404"/>
                <a:gd name="connsiteX2" fmla="*/ 809995 w 1016103"/>
                <a:gd name="connsiteY2" fmla="*/ 102823 h 638404"/>
                <a:gd name="connsiteX3" fmla="*/ 648657 w 1016103"/>
                <a:gd name="connsiteY3" fmla="*/ 12225 h 638404"/>
                <a:gd name="connsiteX4" fmla="*/ 402325 w 1016103"/>
                <a:gd name="connsiteY4" fmla="*/ 8967 h 638404"/>
                <a:gd name="connsiteX5" fmla="*/ 200767 w 1016103"/>
                <a:gd name="connsiteY5" fmla="*/ 87304 h 638404"/>
                <a:gd name="connsiteX6" fmla="*/ 55801 w 1016103"/>
                <a:gd name="connsiteY6" fmla="*/ 265724 h 638404"/>
                <a:gd name="connsiteX7" fmla="*/ 45 w 1016103"/>
                <a:gd name="connsiteY7" fmla="*/ 455295 h 638404"/>
                <a:gd name="connsiteX8" fmla="*/ 63055 w 1016103"/>
                <a:gd name="connsiteY8" fmla="*/ 548441 h 638404"/>
                <a:gd name="connsiteX9" fmla="*/ 241840 w 1016103"/>
                <a:gd name="connsiteY9" fmla="*/ 604349 h 638404"/>
                <a:gd name="connsiteX10" fmla="*/ 450182 w 1016103"/>
                <a:gd name="connsiteY10" fmla="*/ 637803 h 638404"/>
                <a:gd name="connsiteX11" fmla="*/ 691420 w 1016103"/>
                <a:gd name="connsiteY11" fmla="*/ 622563 h 638404"/>
                <a:gd name="connsiteX12" fmla="*/ 892421 w 1016103"/>
                <a:gd name="connsiteY12" fmla="*/ 578237 h 638404"/>
                <a:gd name="connsiteX13" fmla="*/ 1014806 w 1016103"/>
                <a:gd name="connsiteY13" fmla="*/ 455295 h 638404"/>
                <a:gd name="connsiteX0" fmla="*/ 1014806 w 1016103"/>
                <a:gd name="connsiteY0" fmla="*/ 455295 h 638156"/>
                <a:gd name="connsiteX1" fmla="*/ 947898 w 1016103"/>
                <a:gd name="connsiteY1" fmla="*/ 254573 h 638156"/>
                <a:gd name="connsiteX2" fmla="*/ 809995 w 1016103"/>
                <a:gd name="connsiteY2" fmla="*/ 102823 h 638156"/>
                <a:gd name="connsiteX3" fmla="*/ 648657 w 1016103"/>
                <a:gd name="connsiteY3" fmla="*/ 12225 h 638156"/>
                <a:gd name="connsiteX4" fmla="*/ 402325 w 1016103"/>
                <a:gd name="connsiteY4" fmla="*/ 8967 h 638156"/>
                <a:gd name="connsiteX5" fmla="*/ 200767 w 1016103"/>
                <a:gd name="connsiteY5" fmla="*/ 87304 h 638156"/>
                <a:gd name="connsiteX6" fmla="*/ 55801 w 1016103"/>
                <a:gd name="connsiteY6" fmla="*/ 265724 h 638156"/>
                <a:gd name="connsiteX7" fmla="*/ 45 w 1016103"/>
                <a:gd name="connsiteY7" fmla="*/ 455295 h 638156"/>
                <a:gd name="connsiteX8" fmla="*/ 63055 w 1016103"/>
                <a:gd name="connsiteY8" fmla="*/ 548441 h 638156"/>
                <a:gd name="connsiteX9" fmla="*/ 243600 w 1016103"/>
                <a:gd name="connsiteY9" fmla="*/ 609570 h 638156"/>
                <a:gd name="connsiteX10" fmla="*/ 450182 w 1016103"/>
                <a:gd name="connsiteY10" fmla="*/ 637803 h 638156"/>
                <a:gd name="connsiteX11" fmla="*/ 691420 w 1016103"/>
                <a:gd name="connsiteY11" fmla="*/ 622563 h 638156"/>
                <a:gd name="connsiteX12" fmla="*/ 892421 w 1016103"/>
                <a:gd name="connsiteY12" fmla="*/ 578237 h 638156"/>
                <a:gd name="connsiteX13" fmla="*/ 1014806 w 1016103"/>
                <a:gd name="connsiteY13" fmla="*/ 455295 h 638156"/>
                <a:gd name="connsiteX0" fmla="*/ 1014806 w 1016103"/>
                <a:gd name="connsiteY0" fmla="*/ 455295 h 638534"/>
                <a:gd name="connsiteX1" fmla="*/ 947898 w 1016103"/>
                <a:gd name="connsiteY1" fmla="*/ 254573 h 638534"/>
                <a:gd name="connsiteX2" fmla="*/ 809995 w 1016103"/>
                <a:gd name="connsiteY2" fmla="*/ 102823 h 638534"/>
                <a:gd name="connsiteX3" fmla="*/ 648657 w 1016103"/>
                <a:gd name="connsiteY3" fmla="*/ 12225 h 638534"/>
                <a:gd name="connsiteX4" fmla="*/ 402325 w 1016103"/>
                <a:gd name="connsiteY4" fmla="*/ 8967 h 638534"/>
                <a:gd name="connsiteX5" fmla="*/ 200767 w 1016103"/>
                <a:gd name="connsiteY5" fmla="*/ 87304 h 638534"/>
                <a:gd name="connsiteX6" fmla="*/ 55801 w 1016103"/>
                <a:gd name="connsiteY6" fmla="*/ 265724 h 638534"/>
                <a:gd name="connsiteX7" fmla="*/ 45 w 1016103"/>
                <a:gd name="connsiteY7" fmla="*/ 455295 h 638534"/>
                <a:gd name="connsiteX8" fmla="*/ 63055 w 1016103"/>
                <a:gd name="connsiteY8" fmla="*/ 548441 h 638534"/>
                <a:gd name="connsiteX9" fmla="*/ 243600 w 1016103"/>
                <a:gd name="connsiteY9" fmla="*/ 609570 h 638534"/>
                <a:gd name="connsiteX10" fmla="*/ 450182 w 1016103"/>
                <a:gd name="connsiteY10" fmla="*/ 637803 h 638534"/>
                <a:gd name="connsiteX11" fmla="*/ 705502 w 1016103"/>
                <a:gd name="connsiteY11" fmla="*/ 626043 h 638534"/>
                <a:gd name="connsiteX12" fmla="*/ 892421 w 1016103"/>
                <a:gd name="connsiteY12" fmla="*/ 578237 h 638534"/>
                <a:gd name="connsiteX13" fmla="*/ 1014806 w 1016103"/>
                <a:gd name="connsiteY13" fmla="*/ 455295 h 638534"/>
                <a:gd name="connsiteX0" fmla="*/ 1014806 w 1015325"/>
                <a:gd name="connsiteY0" fmla="*/ 455295 h 638534"/>
                <a:gd name="connsiteX1" fmla="*/ 947898 w 1015325"/>
                <a:gd name="connsiteY1" fmla="*/ 254573 h 638534"/>
                <a:gd name="connsiteX2" fmla="*/ 809995 w 1015325"/>
                <a:gd name="connsiteY2" fmla="*/ 102823 h 638534"/>
                <a:gd name="connsiteX3" fmla="*/ 648657 w 1015325"/>
                <a:gd name="connsiteY3" fmla="*/ 12225 h 638534"/>
                <a:gd name="connsiteX4" fmla="*/ 402325 w 1015325"/>
                <a:gd name="connsiteY4" fmla="*/ 8967 h 638534"/>
                <a:gd name="connsiteX5" fmla="*/ 200767 w 1015325"/>
                <a:gd name="connsiteY5" fmla="*/ 87304 h 638534"/>
                <a:gd name="connsiteX6" fmla="*/ 55801 w 1015325"/>
                <a:gd name="connsiteY6" fmla="*/ 265724 h 638534"/>
                <a:gd name="connsiteX7" fmla="*/ 45 w 1015325"/>
                <a:gd name="connsiteY7" fmla="*/ 455295 h 638534"/>
                <a:gd name="connsiteX8" fmla="*/ 63055 w 1015325"/>
                <a:gd name="connsiteY8" fmla="*/ 548441 h 638534"/>
                <a:gd name="connsiteX9" fmla="*/ 243600 w 1015325"/>
                <a:gd name="connsiteY9" fmla="*/ 609570 h 638534"/>
                <a:gd name="connsiteX10" fmla="*/ 450182 w 1015325"/>
                <a:gd name="connsiteY10" fmla="*/ 637803 h 638534"/>
                <a:gd name="connsiteX11" fmla="*/ 705502 w 1015325"/>
                <a:gd name="connsiteY11" fmla="*/ 626043 h 638534"/>
                <a:gd name="connsiteX12" fmla="*/ 915304 w 1015325"/>
                <a:gd name="connsiteY12" fmla="*/ 569535 h 638534"/>
                <a:gd name="connsiteX13" fmla="*/ 1014806 w 1015325"/>
                <a:gd name="connsiteY13" fmla="*/ 455295 h 63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25" h="638534">
                  <a:moveTo>
                    <a:pt x="1014806" y="455295"/>
                  </a:moveTo>
                  <a:cubicBezTo>
                    <a:pt x="1020238" y="402801"/>
                    <a:pt x="982033" y="313318"/>
                    <a:pt x="947898" y="254573"/>
                  </a:cubicBezTo>
                  <a:cubicBezTo>
                    <a:pt x="913763" y="195828"/>
                    <a:pt x="859868" y="143214"/>
                    <a:pt x="809995" y="102823"/>
                  </a:cubicBezTo>
                  <a:cubicBezTo>
                    <a:pt x="760122" y="62432"/>
                    <a:pt x="716602" y="27868"/>
                    <a:pt x="648657" y="12225"/>
                  </a:cubicBezTo>
                  <a:cubicBezTo>
                    <a:pt x="580712" y="-3418"/>
                    <a:pt x="476973" y="-3546"/>
                    <a:pt x="402325" y="8967"/>
                  </a:cubicBezTo>
                  <a:cubicBezTo>
                    <a:pt x="327677" y="21480"/>
                    <a:pt x="258521" y="44511"/>
                    <a:pt x="200767" y="87304"/>
                  </a:cubicBezTo>
                  <a:cubicBezTo>
                    <a:pt x="143013" y="130097"/>
                    <a:pt x="89255" y="204392"/>
                    <a:pt x="55801" y="265724"/>
                  </a:cubicBezTo>
                  <a:cubicBezTo>
                    <a:pt x="22347" y="327056"/>
                    <a:pt x="-1164" y="408176"/>
                    <a:pt x="45" y="455295"/>
                  </a:cubicBezTo>
                  <a:cubicBezTo>
                    <a:pt x="1254" y="502414"/>
                    <a:pt x="22463" y="522729"/>
                    <a:pt x="63055" y="548441"/>
                  </a:cubicBezTo>
                  <a:cubicBezTo>
                    <a:pt x="103647" y="574153"/>
                    <a:pt x="179079" y="594676"/>
                    <a:pt x="243600" y="609570"/>
                  </a:cubicBezTo>
                  <a:cubicBezTo>
                    <a:pt x="308121" y="624464"/>
                    <a:pt x="373198" y="635058"/>
                    <a:pt x="450182" y="637803"/>
                  </a:cubicBezTo>
                  <a:cubicBezTo>
                    <a:pt x="527166" y="640548"/>
                    <a:pt x="631161" y="635336"/>
                    <a:pt x="705502" y="626043"/>
                  </a:cubicBezTo>
                  <a:cubicBezTo>
                    <a:pt x="779843" y="616750"/>
                    <a:pt x="872901" y="582358"/>
                    <a:pt x="915304" y="569535"/>
                  </a:cubicBezTo>
                  <a:cubicBezTo>
                    <a:pt x="969202" y="541657"/>
                    <a:pt x="1009374" y="507789"/>
                    <a:pt x="1014806" y="455295"/>
                  </a:cubicBezTo>
                  <a:close/>
                </a:path>
              </a:pathLst>
            </a:custGeom>
            <a:solidFill>
              <a:schemeClr val="tx2">
                <a:lumMod val="20000"/>
                <a:lumOff val="80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Ellipszis 37"/>
            <p:cNvSpPr/>
            <p:nvPr/>
          </p:nvSpPr>
          <p:spPr>
            <a:xfrm>
              <a:off x="1027996" y="681782"/>
              <a:ext cx="403545" cy="1090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Ellipszis 36"/>
            <p:cNvSpPr/>
            <p:nvPr/>
          </p:nvSpPr>
          <p:spPr>
            <a:xfrm>
              <a:off x="1644489" y="1081254"/>
              <a:ext cx="201773" cy="1477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3" name="Téglalap 12"/>
                <p:cNvSpPr/>
                <p:nvPr/>
              </p:nvSpPr>
              <p:spPr>
                <a:xfrm>
                  <a:off x="1808313" y="1047742"/>
                  <a:ext cx="4822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000" b="1" i="1">
                            <a:latin typeface="Cambria Math"/>
                            <a:ea typeface="Cambria Math"/>
                          </a:rPr>
                          <m:t>𝒑</m:t>
                        </m:r>
                      </m:oMath>
                    </m:oMathPara>
                  </a14:m>
                  <a:endParaRPr lang="en-US" sz="2000" dirty="0"/>
                </a:p>
              </p:txBody>
            </p:sp>
          </mc:Choice>
          <mc:Fallback xmlns="">
            <p:sp>
              <p:nvSpPr>
                <p:cNvPr id="13" name="Téglalap 12"/>
                <p:cNvSpPr>
                  <a:spLocks noRot="1" noChangeAspect="1" noMove="1" noResize="1" noEditPoints="1" noAdjustHandles="1" noChangeArrowheads="1" noChangeShapeType="1" noTextEdit="1"/>
                </p:cNvSpPr>
                <p:nvPr/>
              </p:nvSpPr>
              <p:spPr>
                <a:xfrm>
                  <a:off x="1823253" y="1396989"/>
                  <a:ext cx="452368" cy="461665"/>
                </a:xfrm>
                <a:prstGeom prst="rect">
                  <a:avLst/>
                </a:prstGeom>
                <a:blipFill rotWithShape="1">
                  <a:blip r:embed="rId10"/>
                  <a:stretch>
                    <a:fillRect l="-4054"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512062" y="1030990"/>
                  <a:ext cx="4765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ea typeface="Cambria Math"/>
                          </a:rPr>
                          <m:t>𝒗</m:t>
                        </m:r>
                      </m:oMath>
                    </m:oMathPara>
                  </a14:m>
                  <a:endParaRPr lang="en-US" sz="2000" dirty="0"/>
                </a:p>
              </p:txBody>
            </p:sp>
          </mc:Choice>
          <mc:Fallback xmlns="">
            <p:sp>
              <p:nvSpPr>
                <p:cNvPr id="12" name="Téglalap 11"/>
                <p:cNvSpPr>
                  <a:spLocks noRot="1" noChangeAspect="1" noMove="1" noResize="1" noEditPoints="1" noAdjustHandles="1" noChangeArrowheads="1" noChangeShapeType="1" noTextEdit="1"/>
                </p:cNvSpPr>
                <p:nvPr/>
              </p:nvSpPr>
              <p:spPr>
                <a:xfrm>
                  <a:off x="527362" y="1374653"/>
                  <a:ext cx="445956" cy="461665"/>
                </a:xfrm>
                <a:prstGeom prst="rect">
                  <a:avLst/>
                </a:prstGeom>
                <a:blipFill rotWithShape="1">
                  <a:blip r:embed="rId11"/>
                  <a:stretch>
                    <a:fillRect/>
                  </a:stretch>
                </a:blipFill>
              </p:spPr>
              <p:txBody>
                <a:bodyPr/>
                <a:lstStyle/>
                <a:p>
                  <a:r>
                    <a:rPr lang="en-US">
                      <a:noFill/>
                    </a:rPr>
                    <a:t> </a:t>
                  </a:r>
                </a:p>
              </p:txBody>
            </p:sp>
          </mc:Fallback>
        </mc:AlternateContent>
        <p:cxnSp>
          <p:nvCxnSpPr>
            <p:cNvPr id="44" name="Egyenes összekötő nyíllal 43"/>
            <p:cNvCxnSpPr/>
            <p:nvPr/>
          </p:nvCxnSpPr>
          <p:spPr>
            <a:xfrm flipH="1" flipV="1">
              <a:off x="708547" y="1058268"/>
              <a:ext cx="1024423" cy="98449"/>
            </a:xfrm>
            <a:prstGeom prst="straightConnector1">
              <a:avLst/>
            </a:prstGeom>
            <a:ln w="57150">
              <a:solidFill>
                <a:srgbClr val="01AF16"/>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9" name="Téglalap 68"/>
              <p:cNvSpPr/>
              <p:nvPr/>
            </p:nvSpPr>
            <p:spPr>
              <a:xfrm>
                <a:off x="8734394" y="2863517"/>
                <a:ext cx="40748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ea typeface="Cambria Math"/>
                        </a:rPr>
                        <m:t>𝒗</m:t>
                      </m:r>
                    </m:oMath>
                  </m:oMathPara>
                </a14:m>
                <a:endParaRPr lang="en-US" sz="2000" dirty="0"/>
              </a:p>
            </p:txBody>
          </p:sp>
        </mc:Choice>
        <mc:Fallback xmlns="">
          <p:sp>
            <p:nvSpPr>
              <p:cNvPr id="69" name="Téglalap 68"/>
              <p:cNvSpPr>
                <a:spLocks noRot="1" noChangeAspect="1" noMove="1" noResize="1" noEditPoints="1" noAdjustHandles="1" noChangeArrowheads="1" noChangeShapeType="1" noTextEdit="1"/>
              </p:cNvSpPr>
              <p:nvPr/>
            </p:nvSpPr>
            <p:spPr>
              <a:xfrm>
                <a:off x="8734394" y="2863517"/>
                <a:ext cx="407483" cy="400110"/>
              </a:xfrm>
              <a:prstGeom prst="rect">
                <a:avLst/>
              </a:prstGeom>
              <a:blipFill rotWithShape="1">
                <a:blip r:embed="rId12"/>
                <a:stretch>
                  <a:fillRect/>
                </a:stretch>
              </a:blipFill>
            </p:spPr>
            <p:txBody>
              <a:bodyPr/>
              <a:lstStyle/>
              <a:p>
                <a:r>
                  <a:rPr lang="en-US">
                    <a:noFill/>
                  </a:rPr>
                  <a:t> </a:t>
                </a:r>
              </a:p>
            </p:txBody>
          </p:sp>
        </mc:Fallback>
      </mc:AlternateContent>
      <p:grpSp>
        <p:nvGrpSpPr>
          <p:cNvPr id="3" name="Csoportba foglalás 2"/>
          <p:cNvGrpSpPr/>
          <p:nvPr/>
        </p:nvGrpSpPr>
        <p:grpSpPr>
          <a:xfrm rot="2329205">
            <a:off x="7172932" y="2720374"/>
            <a:ext cx="1496019" cy="1437857"/>
            <a:chOff x="7020272" y="2720374"/>
            <a:chExt cx="1496019" cy="1437857"/>
          </a:xfrm>
        </p:grpSpPr>
        <p:sp>
          <p:nvSpPr>
            <p:cNvPr id="63" name="Ellipszis 62"/>
            <p:cNvSpPr/>
            <p:nvPr/>
          </p:nvSpPr>
          <p:spPr>
            <a:xfrm>
              <a:off x="7020272" y="2746334"/>
              <a:ext cx="1496019" cy="14118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Egyenes összekötő nyíllal 63"/>
            <p:cNvCxnSpPr>
              <a:endCxn id="63" idx="0"/>
            </p:cNvCxnSpPr>
            <p:nvPr/>
          </p:nvCxnSpPr>
          <p:spPr>
            <a:xfrm flipV="1">
              <a:off x="7768281" y="2746334"/>
              <a:ext cx="1" cy="70594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Egyenes összekötő nyíllal 64"/>
            <p:cNvCxnSpPr>
              <a:stCxn id="63" idx="0"/>
            </p:cNvCxnSpPr>
            <p:nvPr/>
          </p:nvCxnSpPr>
          <p:spPr>
            <a:xfrm>
              <a:off x="7768282" y="2746334"/>
              <a:ext cx="748009"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églalap 67"/>
                <p:cNvSpPr/>
                <p:nvPr/>
              </p:nvSpPr>
              <p:spPr>
                <a:xfrm rot="19270795">
                  <a:off x="7365436" y="2720374"/>
                  <a:ext cx="40748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000" b="1" i="1">
                            <a:latin typeface="Cambria Math"/>
                            <a:ea typeface="Cambria Math"/>
                          </a:rPr>
                          <m:t>𝒑</m:t>
                        </m:r>
                      </m:oMath>
                    </m:oMathPara>
                  </a14:m>
                  <a:endParaRPr lang="en-US" sz="2000" dirty="0"/>
                </a:p>
              </p:txBody>
            </p:sp>
          </mc:Choice>
          <mc:Fallback xmlns="">
            <p:sp>
              <p:nvSpPr>
                <p:cNvPr id="68" name="Téglalap 67"/>
                <p:cNvSpPr>
                  <a:spLocks noRot="1" noChangeAspect="1" noMove="1" noResize="1" noEditPoints="1" noAdjustHandles="1" noChangeArrowheads="1" noChangeShapeType="1" noTextEdit="1"/>
                </p:cNvSpPr>
                <p:nvPr/>
              </p:nvSpPr>
              <p:spPr>
                <a:xfrm rot="19270795">
                  <a:off x="7365436" y="2720374"/>
                  <a:ext cx="407483" cy="400110"/>
                </a:xfrm>
                <a:prstGeom prst="rect">
                  <a:avLst/>
                </a:prstGeom>
                <a:blipFill rotWithShape="1">
                  <a:blip r:embed="rId13"/>
                  <a:stretch>
                    <a:fillRect l="-1493" b="-10769"/>
                  </a:stretch>
                </a:blipFill>
              </p:spPr>
              <p:txBody>
                <a:bodyPr/>
                <a:lstStyle/>
                <a:p>
                  <a:r>
                    <a:rPr lang="en-US">
                      <a:noFill/>
                    </a:rPr>
                    <a:t> </a:t>
                  </a:r>
                </a:p>
              </p:txBody>
            </p:sp>
          </mc:Fallback>
        </mc:AlternateContent>
        <p:sp>
          <p:nvSpPr>
            <p:cNvPr id="74" name="Ellipszis 73"/>
            <p:cNvSpPr/>
            <p:nvPr/>
          </p:nvSpPr>
          <p:spPr>
            <a:xfrm>
              <a:off x="7692576" y="3378385"/>
              <a:ext cx="160685" cy="1477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Tree>
    <p:extLst>
      <p:ext uri="{BB962C8B-B14F-4D97-AF65-F5344CB8AC3E}">
        <p14:creationId xmlns:p14="http://schemas.microsoft.com/office/powerpoint/2010/main" val="6981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9" grpId="0"/>
      <p:bldP spid="42" grpId="0" animBg="1"/>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728364" y="40295"/>
            <a:ext cx="7768072" cy="857250"/>
          </a:xfrm>
        </p:spPr>
        <p:txBody>
          <a:bodyPr>
            <a:normAutofit/>
          </a:bodyPr>
          <a:lstStyle/>
          <a:p>
            <a:r>
              <a:rPr lang="en-US" dirty="0" err="1" smtClean="0">
                <a:solidFill>
                  <a:srgbClr val="FF0000"/>
                </a:solidFill>
              </a:rPr>
              <a:t>Egyenes</a:t>
            </a:r>
            <a:endParaRPr lang="en-US" dirty="0">
              <a:solidFill>
                <a:srgbClr val="FF0000"/>
              </a:solidFill>
            </a:endParaRPr>
          </a:p>
        </p:txBody>
      </p:sp>
      <mc:AlternateContent xmlns:mc="http://schemas.openxmlformats.org/markup-compatibility/2006" xmlns:a14="http://schemas.microsoft.com/office/drawing/2010/main">
        <mc:Choice Requires="a14">
          <p:sp>
            <p:nvSpPr>
              <p:cNvPr id="56" name="Tartalom helye 2"/>
              <p:cNvSpPr txBox="1">
                <a:spLocks/>
              </p:cNvSpPr>
              <p:nvPr/>
            </p:nvSpPr>
            <p:spPr>
              <a:xfrm>
                <a:off x="168450" y="2432975"/>
                <a:ext cx="8951115" cy="20005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hu-HU" sz="2400" b="1" u="sng" dirty="0" smtClean="0">
                    <a:solidFill>
                      <a:srgbClr val="FF0000"/>
                    </a:solidFill>
                  </a:rPr>
                  <a:t>Gömbön marad:</a:t>
                </a:r>
              </a:p>
              <a:p>
                <a:pPr marL="0" indent="0" fontAlgn="auto">
                  <a:spcAft>
                    <a:spcPts val="0"/>
                  </a:spcAft>
                  <a:buNone/>
                </a:pPr>
                <a:r>
                  <a:rPr lang="en-US" sz="2400" b="1" dirty="0">
                    <a:solidFill>
                      <a:srgbClr val="FF0000"/>
                    </a:solidFill>
                  </a:rPr>
                  <a:t> </a:t>
                </a:r>
                <a:r>
                  <a:rPr lang="en-US" sz="2400" b="1" dirty="0" smtClean="0">
                    <a:solidFill>
                      <a:srgbClr val="FF0000"/>
                    </a:solidFill>
                  </a:rPr>
                  <a:t>     </a:t>
                </a:r>
                <a14:m>
                  <m:oMath xmlns:m="http://schemas.openxmlformats.org/officeDocument/2006/math">
                    <m:r>
                      <a:rPr lang="en-US" sz="2000" b="1" i="1">
                        <a:solidFill>
                          <a:srgbClr val="FF0000"/>
                        </a:solidFill>
                        <a:latin typeface="Cambria Math"/>
                      </a:rPr>
                      <m:t>𝒓</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𝑡</m:t>
                        </m:r>
                      </m:e>
                    </m:d>
                    <m:r>
                      <a:rPr lang="en-US" sz="2000" i="1" smtClean="0">
                        <a:solidFill>
                          <a:srgbClr val="FF0000"/>
                        </a:solidFill>
                        <a:latin typeface="Cambria Math"/>
                        <a:ea typeface="Cambria Math"/>
                      </a:rPr>
                      <m:t>∙</m:t>
                    </m:r>
                    <m:r>
                      <a:rPr lang="en-US" sz="2000" b="1" i="1">
                        <a:solidFill>
                          <a:srgbClr val="FF0000"/>
                        </a:solidFill>
                        <a:latin typeface="Cambria Math"/>
                      </a:rPr>
                      <m:t>𝒓</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𝑡</m:t>
                        </m:r>
                      </m:e>
                    </m:d>
                    <m:r>
                      <a:rPr lang="en-US" sz="2000" b="1" i="1" smtClean="0">
                        <a:solidFill>
                          <a:srgbClr val="FF0000"/>
                        </a:solidFill>
                        <a:latin typeface="Cambria Math"/>
                      </a:rPr>
                      <m:t>=</m:t>
                    </m:r>
                    <m:r>
                      <a:rPr lang="en-US" sz="2000" b="1" i="1">
                        <a:solidFill>
                          <a:srgbClr val="FF0000"/>
                        </a:solidFill>
                        <a:latin typeface="Cambria Math"/>
                      </a:rPr>
                      <m:t>𝒑</m:t>
                    </m:r>
                    <m:r>
                      <a:rPr lang="en-US" sz="2000" i="1">
                        <a:solidFill>
                          <a:srgbClr val="FF0000"/>
                        </a:solidFill>
                        <a:latin typeface="Cambria Math"/>
                        <a:ea typeface="Cambria Math"/>
                      </a:rPr>
                      <m:t>∙</m:t>
                    </m:r>
                    <m:r>
                      <a:rPr lang="en-US" sz="2000" b="1" i="1">
                        <a:solidFill>
                          <a:srgbClr val="FF0000"/>
                        </a:solidFill>
                        <a:latin typeface="Cambria Math"/>
                      </a:rPr>
                      <m:t>𝒑</m:t>
                    </m:r>
                    <m:sSup>
                      <m:sSupPr>
                        <m:ctrlPr>
                          <a:rPr lang="en-US" sz="2000" i="1">
                            <a:solidFill>
                              <a:srgbClr val="FF0000"/>
                            </a:solidFill>
                            <a:latin typeface="Cambria Math" panose="02040503050406030204" pitchFamily="18" charset="0"/>
                          </a:rPr>
                        </m:ctrlPr>
                      </m:sSupPr>
                      <m:e>
                        <m:r>
                          <a:rPr lang="en-US" sz="2000" b="0" i="0" smtClean="0">
                            <a:solidFill>
                              <a:srgbClr val="FF0000"/>
                            </a:solidFill>
                            <a:latin typeface="Cambria Math"/>
                          </a:rPr>
                          <m:t> </m:t>
                        </m:r>
                        <m:r>
                          <m:rPr>
                            <m:sty m:val="p"/>
                          </m:rPr>
                          <a:rPr lang="en-US" sz="2000" b="0" i="0" smtClean="0">
                            <a:solidFill>
                              <a:srgbClr val="FF0000"/>
                            </a:solidFill>
                            <a:latin typeface="Cambria Math"/>
                          </a:rPr>
                          <m:t>cos</m:t>
                        </m:r>
                      </m:e>
                      <m:sup>
                        <m:r>
                          <a:rPr lang="en-US" sz="2000">
                            <a:solidFill>
                              <a:srgbClr val="FF0000"/>
                            </a:solidFill>
                            <a:latin typeface="Cambria Math"/>
                          </a:rPr>
                          <m:t>2</m:t>
                        </m:r>
                      </m:sup>
                    </m:sSup>
                    <m:r>
                      <m:rPr>
                        <m:nor/>
                      </m:rPr>
                      <a:rPr lang="en-US" sz="2000" i="1" dirty="0">
                        <a:solidFill>
                          <a:srgbClr val="FF0000"/>
                        </a:solidFill>
                      </a:rPr>
                      <m:t>t</m:t>
                    </m:r>
                    <m:r>
                      <a:rPr lang="en-US" sz="2000" i="1">
                        <a:solidFill>
                          <a:srgbClr val="FF0000"/>
                        </a:solidFill>
                        <a:latin typeface="Cambria Math"/>
                      </a:rPr>
                      <m:t>+</m:t>
                    </m:r>
                    <m:sSup>
                      <m:sSupPr>
                        <m:ctrlPr>
                          <a:rPr lang="en-US" sz="2000" b="1" i="1" smtClean="0">
                            <a:solidFill>
                              <a:srgbClr val="FF0000"/>
                            </a:solidFill>
                            <a:latin typeface="Cambria Math" panose="02040503050406030204" pitchFamily="18" charset="0"/>
                          </a:rPr>
                        </m:ctrlPr>
                      </m:sSupPr>
                      <m:e>
                        <m:r>
                          <a:rPr lang="hu-HU" sz="2000" b="1" i="1">
                            <a:solidFill>
                              <a:srgbClr val="FF0000"/>
                            </a:solidFill>
                            <a:latin typeface="Cambria Math"/>
                          </a:rPr>
                          <m:t> </m:t>
                        </m:r>
                        <m:r>
                          <a:rPr lang="en-US" sz="2000" b="1" i="1">
                            <a:solidFill>
                              <a:srgbClr val="FF0000"/>
                            </a:solidFill>
                            <a:latin typeface="Cambria Math"/>
                          </a:rPr>
                          <m:t>𝒗</m:t>
                        </m:r>
                      </m:e>
                      <m:sup>
                        <m:r>
                          <a:rPr lang="en-US" sz="2000" i="1">
                            <a:solidFill>
                              <a:srgbClr val="FF0000"/>
                            </a:solidFill>
                            <a:latin typeface="Cambria Math"/>
                          </a:rPr>
                          <m:t>0</m:t>
                        </m:r>
                      </m:sup>
                    </m:sSup>
                    <m:r>
                      <a:rPr lang="en-US" sz="2000" i="1">
                        <a:solidFill>
                          <a:srgbClr val="FF0000"/>
                        </a:solidFill>
                        <a:latin typeface="Cambria Math"/>
                        <a:ea typeface="Cambria Math"/>
                      </a:rPr>
                      <m:t>∙</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𝒗</m:t>
                        </m:r>
                      </m:e>
                      <m:sup>
                        <m:r>
                          <a:rPr lang="en-US" sz="2000" i="1">
                            <a:solidFill>
                              <a:srgbClr val="FF0000"/>
                            </a:solidFill>
                            <a:latin typeface="Cambria Math"/>
                          </a:rPr>
                          <m:t>0</m:t>
                        </m:r>
                      </m:sup>
                    </m:sSup>
                    <m:sSup>
                      <m:sSupPr>
                        <m:ctrlPr>
                          <a:rPr lang="en-US" sz="2000" i="1">
                            <a:solidFill>
                              <a:srgbClr val="FF0000"/>
                            </a:solidFill>
                            <a:latin typeface="Cambria Math" panose="02040503050406030204" pitchFamily="18" charset="0"/>
                          </a:rPr>
                        </m:ctrlPr>
                      </m:sSupPr>
                      <m:e>
                        <m:r>
                          <a:rPr lang="en-US" sz="2000" b="0" i="0" smtClean="0">
                            <a:solidFill>
                              <a:srgbClr val="FF0000"/>
                            </a:solidFill>
                            <a:latin typeface="Cambria Math"/>
                          </a:rPr>
                          <m:t> </m:t>
                        </m:r>
                        <m:r>
                          <m:rPr>
                            <m:sty m:val="p"/>
                          </m:rPr>
                          <a:rPr lang="en-US" sz="2000" b="0" i="0" smtClean="0">
                            <a:solidFill>
                              <a:srgbClr val="FF0000"/>
                            </a:solidFill>
                            <a:latin typeface="Cambria Math"/>
                          </a:rPr>
                          <m:t>sin</m:t>
                        </m:r>
                      </m:e>
                      <m:sup>
                        <m:r>
                          <a:rPr lang="en-US" sz="2000">
                            <a:solidFill>
                              <a:srgbClr val="FF0000"/>
                            </a:solidFill>
                            <a:latin typeface="Cambria Math"/>
                          </a:rPr>
                          <m:t>2</m:t>
                        </m:r>
                      </m:sup>
                    </m:sSup>
                    <m:r>
                      <a:rPr lang="en-US" sz="2000" i="1">
                        <a:solidFill>
                          <a:srgbClr val="FF0000"/>
                        </a:solidFill>
                        <a:latin typeface="Cambria Math"/>
                      </a:rPr>
                      <m:t>𝑡</m:t>
                    </m:r>
                    <m:r>
                      <a:rPr lang="en-US" sz="2000" b="0" i="1" smtClean="0">
                        <a:solidFill>
                          <a:srgbClr val="FF0000"/>
                        </a:solidFill>
                        <a:latin typeface="Cambria Math"/>
                      </a:rPr>
                      <m:t>+</m:t>
                    </m:r>
                    <m:r>
                      <a:rPr lang="en-US" sz="2000" i="1">
                        <a:solidFill>
                          <a:srgbClr val="FF0000"/>
                        </a:solidFill>
                        <a:latin typeface="Cambria Math"/>
                        <a:ea typeface="Cambria Math"/>
                      </a:rPr>
                      <m:t>2</m:t>
                    </m:r>
                    <m:r>
                      <a:rPr lang="en-US" sz="2000" b="1" i="1">
                        <a:solidFill>
                          <a:srgbClr val="FF0000"/>
                        </a:solidFill>
                        <a:latin typeface="Cambria Math"/>
                      </a:rPr>
                      <m:t>𝒑</m:t>
                    </m:r>
                    <m:r>
                      <a:rPr lang="en-US" sz="2000" i="1">
                        <a:solidFill>
                          <a:srgbClr val="FF0000"/>
                        </a:solidFill>
                        <a:latin typeface="Cambria Math"/>
                        <a:ea typeface="Cambria Math"/>
                      </a:rPr>
                      <m:t>∙</m:t>
                    </m:r>
                    <m:sSup>
                      <m:sSupPr>
                        <m:ctrlPr>
                          <a:rPr lang="en-US" sz="2000" b="1" i="1" smtClean="0">
                            <a:solidFill>
                              <a:srgbClr val="FF0000"/>
                            </a:solidFill>
                            <a:latin typeface="Cambria Math" panose="02040503050406030204" pitchFamily="18" charset="0"/>
                          </a:rPr>
                        </m:ctrlPr>
                      </m:sSupPr>
                      <m:e>
                        <m:r>
                          <a:rPr lang="en-US" sz="2000" b="1" i="1">
                            <a:solidFill>
                              <a:srgbClr val="FF0000"/>
                            </a:solidFill>
                            <a:latin typeface="Cambria Math"/>
                          </a:rPr>
                          <m:t>𝒗</m:t>
                        </m:r>
                      </m:e>
                      <m:sup>
                        <m:r>
                          <a:rPr lang="en-US" sz="2000" i="1">
                            <a:solidFill>
                              <a:srgbClr val="FF0000"/>
                            </a:solidFill>
                            <a:latin typeface="Cambria Math"/>
                          </a:rPr>
                          <m:t>0</m:t>
                        </m:r>
                      </m:sup>
                    </m:sSup>
                    <m:func>
                      <m:funcPr>
                        <m:ctrlPr>
                          <a:rPr lang="en-US" sz="2000" i="1">
                            <a:solidFill>
                              <a:srgbClr val="FF0000"/>
                            </a:solidFill>
                            <a:latin typeface="Cambria Math" panose="02040503050406030204" pitchFamily="18" charset="0"/>
                            <a:ea typeface="Cambria Math"/>
                          </a:rPr>
                        </m:ctrlPr>
                      </m:funcPr>
                      <m:fName>
                        <m:r>
                          <m:rPr>
                            <m:sty m:val="p"/>
                          </m:rPr>
                          <a:rPr lang="en-US" sz="2000">
                            <a:solidFill>
                              <a:srgbClr val="FF0000"/>
                            </a:solidFill>
                            <a:latin typeface="Cambria Math"/>
                            <a:ea typeface="Cambria Math"/>
                          </a:rPr>
                          <m:t>sin</m:t>
                        </m:r>
                      </m:fName>
                      <m:e>
                        <m:r>
                          <a:rPr lang="en-US" sz="2000" i="1">
                            <a:solidFill>
                              <a:srgbClr val="FF0000"/>
                            </a:solidFill>
                            <a:latin typeface="Cambria Math"/>
                            <a:ea typeface="Cambria Math"/>
                          </a:rPr>
                          <m:t>𝑡</m:t>
                        </m:r>
                      </m:e>
                    </m:func>
                    <m:func>
                      <m:funcPr>
                        <m:ctrlPr>
                          <a:rPr lang="en-US" sz="2000" i="1">
                            <a:solidFill>
                              <a:srgbClr val="FF0000"/>
                            </a:solidFill>
                            <a:latin typeface="Cambria Math" panose="02040503050406030204" pitchFamily="18" charset="0"/>
                            <a:ea typeface="Cambria Math"/>
                          </a:rPr>
                        </m:ctrlPr>
                      </m:funcPr>
                      <m:fName>
                        <m:r>
                          <m:rPr>
                            <m:sty m:val="p"/>
                          </m:rPr>
                          <a:rPr lang="en-US" sz="2000">
                            <a:solidFill>
                              <a:srgbClr val="FF0000"/>
                            </a:solidFill>
                            <a:latin typeface="Cambria Math"/>
                            <a:ea typeface="Cambria Math"/>
                          </a:rPr>
                          <m:t>cos</m:t>
                        </m:r>
                      </m:fName>
                      <m:e>
                        <m:r>
                          <a:rPr lang="en-US" sz="2000" i="1">
                            <a:solidFill>
                              <a:srgbClr val="FF0000"/>
                            </a:solidFill>
                            <a:latin typeface="Cambria Math"/>
                            <a:ea typeface="Cambria Math"/>
                          </a:rPr>
                          <m:t>𝑡</m:t>
                        </m:r>
                      </m:e>
                    </m:func>
                    <m:r>
                      <a:rPr lang="en-US" sz="2000" b="0" i="1" smtClean="0">
                        <a:solidFill>
                          <a:srgbClr val="FF0000"/>
                        </a:solidFill>
                        <a:latin typeface="Cambria Math"/>
                        <a:ea typeface="Cambria Math"/>
                      </a:rPr>
                      <m:t>=1</m:t>
                    </m:r>
                  </m:oMath>
                </a14:m>
                <a:endParaRPr lang="hu-HU" sz="2000" b="1" u="sng" dirty="0" smtClean="0">
                  <a:solidFill>
                    <a:srgbClr val="FF0000"/>
                  </a:solidFill>
                </a:endParaRPr>
              </a:p>
              <a:p>
                <a:pPr fontAlgn="auto">
                  <a:spcAft>
                    <a:spcPts val="0"/>
                  </a:spcAft>
                </a:pPr>
                <a:r>
                  <a:rPr lang="en-US" sz="2400" b="1" u="sng" dirty="0" smtClean="0">
                    <a:solidFill>
                      <a:srgbClr val="0000FF"/>
                    </a:solidFill>
                  </a:rPr>
                  <a:t>Egys</a:t>
                </a:r>
                <a:r>
                  <a:rPr lang="hu-HU" sz="2400" b="1" u="sng" dirty="0" smtClean="0">
                    <a:solidFill>
                      <a:srgbClr val="0000FF"/>
                    </a:solidFill>
                  </a:rPr>
                  <a:t>égsebességű mozgás</a:t>
                </a:r>
                <a:r>
                  <a:rPr lang="hu-HU" sz="2400" dirty="0">
                    <a:solidFill>
                      <a:srgbClr val="0000FF"/>
                    </a:solidFill>
                  </a:rPr>
                  <a:t>:  </a:t>
                </a:r>
                <a:endParaRPr lang="hu-HU" sz="2400" dirty="0" smtClean="0">
                  <a:solidFill>
                    <a:srgbClr val="0000FF"/>
                  </a:solidFill>
                </a:endParaRPr>
              </a:p>
              <a:p>
                <a:pPr marL="0" indent="0" fontAlgn="auto">
                  <a:spcAft>
                    <a:spcPts val="0"/>
                  </a:spcAft>
                  <a:buNone/>
                </a:pPr>
                <a:r>
                  <a:rPr lang="en-US" sz="2400" b="1" dirty="0" smtClean="0">
                    <a:solidFill>
                      <a:srgbClr val="0000FF"/>
                    </a:solidFill>
                  </a:rPr>
                  <a:t>      </a:t>
                </a:r>
                <a14:m>
                  <m:oMath xmlns:m="http://schemas.openxmlformats.org/officeDocument/2006/math">
                    <m:acc>
                      <m:accPr>
                        <m:chr m:val="̇"/>
                        <m:ctrlPr>
                          <a:rPr lang="en-US" sz="2000" b="1" i="1">
                            <a:solidFill>
                              <a:srgbClr val="0000FF"/>
                            </a:solidFill>
                            <a:latin typeface="Cambria Math" panose="02040503050406030204" pitchFamily="18" charset="0"/>
                          </a:rPr>
                        </m:ctrlPr>
                      </m:accPr>
                      <m:e>
                        <m:r>
                          <a:rPr lang="en-US" sz="2000" b="1" i="1">
                            <a:solidFill>
                              <a:srgbClr val="0000FF"/>
                            </a:solidFill>
                            <a:latin typeface="Cambria Math"/>
                          </a:rPr>
                          <m:t>𝒓</m:t>
                        </m:r>
                      </m:e>
                    </m:acc>
                    <m:d>
                      <m:dPr>
                        <m:ctrlPr>
                          <a:rPr lang="en-US" sz="2000" i="1">
                            <a:solidFill>
                              <a:srgbClr val="0000FF"/>
                            </a:solidFill>
                            <a:latin typeface="Cambria Math" panose="02040503050406030204" pitchFamily="18" charset="0"/>
                          </a:rPr>
                        </m:ctrlPr>
                      </m:dPr>
                      <m:e>
                        <m:r>
                          <a:rPr lang="en-US" sz="2000" i="1">
                            <a:solidFill>
                              <a:srgbClr val="0000FF"/>
                            </a:solidFill>
                            <a:latin typeface="Cambria Math"/>
                          </a:rPr>
                          <m:t>𝑡</m:t>
                        </m:r>
                      </m:e>
                    </m:d>
                    <m:r>
                      <a:rPr lang="en-US" sz="2000" i="1">
                        <a:solidFill>
                          <a:srgbClr val="0000FF"/>
                        </a:solidFill>
                        <a:latin typeface="Cambria Math"/>
                      </a:rPr>
                      <m:t>=</m:t>
                    </m:r>
                    <m:r>
                      <a:rPr lang="hu-HU" sz="2000" b="1" i="1" smtClean="0">
                        <a:solidFill>
                          <a:srgbClr val="0000FF"/>
                        </a:solidFill>
                        <a:latin typeface="Cambria Math"/>
                      </a:rPr>
                      <m:t>−</m:t>
                    </m:r>
                    <m:r>
                      <a:rPr lang="en-US" sz="2000" b="1" i="1">
                        <a:solidFill>
                          <a:srgbClr val="0000FF"/>
                        </a:solidFill>
                        <a:latin typeface="Cambria Math"/>
                      </a:rPr>
                      <m:t>𝒑</m:t>
                    </m:r>
                    <m:func>
                      <m:funcPr>
                        <m:ctrlPr>
                          <a:rPr lang="hu-HU" sz="2000" i="1">
                            <a:solidFill>
                              <a:srgbClr val="0000FF"/>
                            </a:solidFill>
                            <a:latin typeface="Cambria Math" panose="02040503050406030204" pitchFamily="18" charset="0"/>
                          </a:rPr>
                        </m:ctrlPr>
                      </m:funcPr>
                      <m:fName>
                        <m:r>
                          <m:rPr>
                            <m:sty m:val="p"/>
                          </m:rPr>
                          <a:rPr lang="hu-HU" sz="2000" b="0" i="0" smtClean="0">
                            <a:solidFill>
                              <a:srgbClr val="0000FF"/>
                            </a:solidFill>
                            <a:latin typeface="Cambria Math"/>
                          </a:rPr>
                          <m:t>sin</m:t>
                        </m:r>
                      </m:fName>
                      <m:e>
                        <m:r>
                          <a:rPr lang="hu-HU" sz="2000" i="1">
                            <a:solidFill>
                              <a:srgbClr val="0000FF"/>
                            </a:solidFill>
                            <a:latin typeface="Cambria Math"/>
                          </a:rPr>
                          <m:t>𝑡</m:t>
                        </m:r>
                      </m:e>
                    </m:func>
                    <m:r>
                      <a:rPr lang="en-US" sz="2000" i="1">
                        <a:solidFill>
                          <a:srgbClr val="0000FF"/>
                        </a:solidFill>
                        <a:latin typeface="Cambria Math"/>
                      </a:rPr>
                      <m:t>+</m:t>
                    </m:r>
                    <m:sSup>
                      <m:sSupPr>
                        <m:ctrlPr>
                          <a:rPr lang="en-US" sz="2000" b="1" i="1" smtClean="0">
                            <a:solidFill>
                              <a:srgbClr val="0000FF"/>
                            </a:solidFill>
                            <a:latin typeface="Cambria Math" panose="02040503050406030204" pitchFamily="18" charset="0"/>
                          </a:rPr>
                        </m:ctrlPr>
                      </m:sSupPr>
                      <m:e>
                        <m:r>
                          <a:rPr lang="hu-HU" sz="2000" b="1" i="1">
                            <a:solidFill>
                              <a:srgbClr val="0000FF"/>
                            </a:solidFill>
                            <a:latin typeface="Cambria Math"/>
                          </a:rPr>
                          <m:t> </m:t>
                        </m:r>
                        <m:r>
                          <a:rPr lang="en-US" sz="2000" b="1" i="1">
                            <a:solidFill>
                              <a:srgbClr val="0000FF"/>
                            </a:solidFill>
                            <a:latin typeface="Cambria Math"/>
                          </a:rPr>
                          <m:t>𝒗</m:t>
                        </m:r>
                      </m:e>
                      <m:sup>
                        <m:r>
                          <a:rPr lang="en-US" sz="2000" i="1">
                            <a:solidFill>
                              <a:srgbClr val="0000FF"/>
                            </a:solidFill>
                            <a:latin typeface="Cambria Math"/>
                          </a:rPr>
                          <m:t>0</m:t>
                        </m:r>
                      </m:sup>
                    </m:sSup>
                    <m:func>
                      <m:funcPr>
                        <m:ctrlPr>
                          <a:rPr lang="hu-HU" sz="2000" i="1">
                            <a:solidFill>
                              <a:srgbClr val="0000FF"/>
                            </a:solidFill>
                            <a:latin typeface="Cambria Math" panose="02040503050406030204" pitchFamily="18" charset="0"/>
                          </a:rPr>
                        </m:ctrlPr>
                      </m:funcPr>
                      <m:fName>
                        <m:r>
                          <m:rPr>
                            <m:sty m:val="p"/>
                          </m:rPr>
                          <a:rPr lang="hu-HU" sz="2000" b="0" i="0" smtClean="0">
                            <a:solidFill>
                              <a:srgbClr val="0000FF"/>
                            </a:solidFill>
                            <a:latin typeface="Cambria Math"/>
                          </a:rPr>
                          <m:t>cos</m:t>
                        </m:r>
                      </m:fName>
                      <m:e>
                        <m:r>
                          <a:rPr lang="hu-HU" sz="2000" i="1">
                            <a:solidFill>
                              <a:srgbClr val="0000FF"/>
                            </a:solidFill>
                            <a:latin typeface="Cambria Math"/>
                          </a:rPr>
                          <m:t>𝑡</m:t>
                        </m:r>
                      </m:e>
                    </m:func>
                  </m:oMath>
                </a14:m>
                <a:r>
                  <a:rPr lang="en-US" sz="2000" dirty="0" smtClean="0">
                    <a:solidFill>
                      <a:srgbClr val="0000FF"/>
                    </a:solidFill>
                  </a:rPr>
                  <a:t>,   </a:t>
                </a:r>
                <a14:m>
                  <m:oMath xmlns:m="http://schemas.openxmlformats.org/officeDocument/2006/math">
                    <m:acc>
                      <m:accPr>
                        <m:chr m:val="̇"/>
                        <m:ctrlPr>
                          <a:rPr lang="en-US" sz="2000" b="1" i="1">
                            <a:solidFill>
                              <a:srgbClr val="0000FF"/>
                            </a:solidFill>
                            <a:latin typeface="Cambria Math" panose="02040503050406030204" pitchFamily="18" charset="0"/>
                          </a:rPr>
                        </m:ctrlPr>
                      </m:accPr>
                      <m:e>
                        <m:r>
                          <a:rPr lang="en-US" sz="2000" b="1" i="1">
                            <a:solidFill>
                              <a:srgbClr val="0000FF"/>
                            </a:solidFill>
                            <a:latin typeface="Cambria Math"/>
                          </a:rPr>
                          <m:t>𝒓</m:t>
                        </m:r>
                      </m:e>
                    </m:acc>
                    <m:d>
                      <m:dPr>
                        <m:ctrlPr>
                          <a:rPr lang="en-US" sz="2000" i="1">
                            <a:solidFill>
                              <a:srgbClr val="0000FF"/>
                            </a:solidFill>
                            <a:latin typeface="Cambria Math" panose="02040503050406030204" pitchFamily="18" charset="0"/>
                          </a:rPr>
                        </m:ctrlPr>
                      </m:dPr>
                      <m:e>
                        <m:r>
                          <a:rPr lang="en-US" sz="2000" i="1">
                            <a:solidFill>
                              <a:srgbClr val="0000FF"/>
                            </a:solidFill>
                            <a:latin typeface="Cambria Math"/>
                          </a:rPr>
                          <m:t>𝑡</m:t>
                        </m:r>
                      </m:e>
                    </m:d>
                    <m:r>
                      <a:rPr lang="en-US" sz="2000" i="1">
                        <a:solidFill>
                          <a:srgbClr val="0000FF"/>
                        </a:solidFill>
                        <a:latin typeface="Cambria Math"/>
                        <a:ea typeface="Cambria Math"/>
                      </a:rPr>
                      <m:t>∙</m:t>
                    </m:r>
                    <m:acc>
                      <m:accPr>
                        <m:chr m:val="̇"/>
                        <m:ctrlPr>
                          <a:rPr lang="en-US" sz="2000" b="1" i="1">
                            <a:solidFill>
                              <a:srgbClr val="0000FF"/>
                            </a:solidFill>
                            <a:latin typeface="Cambria Math" panose="02040503050406030204" pitchFamily="18" charset="0"/>
                          </a:rPr>
                        </m:ctrlPr>
                      </m:accPr>
                      <m:e>
                        <m:r>
                          <a:rPr lang="en-US" sz="2000" b="1" i="1">
                            <a:solidFill>
                              <a:srgbClr val="0000FF"/>
                            </a:solidFill>
                            <a:latin typeface="Cambria Math"/>
                          </a:rPr>
                          <m:t>𝒓</m:t>
                        </m:r>
                      </m:e>
                    </m:acc>
                    <m:d>
                      <m:dPr>
                        <m:ctrlPr>
                          <a:rPr lang="en-US" sz="2000" i="1">
                            <a:solidFill>
                              <a:srgbClr val="0000FF"/>
                            </a:solidFill>
                            <a:latin typeface="Cambria Math" panose="02040503050406030204" pitchFamily="18" charset="0"/>
                          </a:rPr>
                        </m:ctrlPr>
                      </m:dPr>
                      <m:e>
                        <m:r>
                          <a:rPr lang="en-US" sz="2000" i="1">
                            <a:solidFill>
                              <a:srgbClr val="0000FF"/>
                            </a:solidFill>
                            <a:latin typeface="Cambria Math"/>
                          </a:rPr>
                          <m:t>𝑡</m:t>
                        </m:r>
                      </m:e>
                    </m:d>
                    <m:r>
                      <a:rPr lang="en-US" sz="2000" b="0" i="0" smtClean="0">
                        <a:solidFill>
                          <a:srgbClr val="0000FF"/>
                        </a:solidFill>
                        <a:latin typeface="Cambria Math"/>
                      </a:rPr>
                      <m:t>=</m:t>
                    </m:r>
                  </m:oMath>
                </a14:m>
                <a:r>
                  <a:rPr lang="en-US" sz="2000" b="1" dirty="0">
                    <a:solidFill>
                      <a:srgbClr val="0000FF"/>
                    </a:solidFill>
                  </a:rPr>
                  <a:t> </a:t>
                </a:r>
                <a14:m>
                  <m:oMath xmlns:m="http://schemas.openxmlformats.org/officeDocument/2006/math">
                    <m:r>
                      <a:rPr lang="en-US" sz="2000" b="0" i="1" smtClean="0">
                        <a:solidFill>
                          <a:srgbClr val="0000FF"/>
                        </a:solidFill>
                        <a:latin typeface="Cambria Math"/>
                        <a:ea typeface="Cambria Math"/>
                      </a:rPr>
                      <m:t>1</m:t>
                    </m:r>
                  </m:oMath>
                </a14:m>
                <a:endParaRPr lang="en-US" sz="2000" b="0" i="1" dirty="0" smtClean="0">
                  <a:solidFill>
                    <a:srgbClr val="0000FF"/>
                  </a:solidFill>
                  <a:latin typeface="Cambria Math"/>
                  <a:ea typeface="Cambria Math"/>
                </a:endParaRPr>
              </a:p>
              <a:p>
                <a:pPr fontAlgn="auto">
                  <a:spcBef>
                    <a:spcPts val="600"/>
                  </a:spcBef>
                  <a:spcAft>
                    <a:spcPts val="0"/>
                  </a:spcAft>
                </a:pPr>
                <a:r>
                  <a:rPr lang="en-US" sz="2400" dirty="0" err="1" smtClean="0"/>
                  <a:t>Ambiens</a:t>
                </a:r>
                <a:r>
                  <a:rPr lang="en-US" sz="2400" dirty="0" smtClean="0"/>
                  <a:t> </a:t>
                </a:r>
                <a:r>
                  <a:rPr lang="en-US" sz="2400" dirty="0"/>
                  <a:t>t</a:t>
                </a:r>
                <a:r>
                  <a:rPr lang="hu-HU" sz="2400" dirty="0"/>
                  <a:t>ér </a:t>
                </a:r>
                <a:r>
                  <a:rPr lang="hu-HU" sz="2400" b="1" dirty="0"/>
                  <a:t>(origó,</a:t>
                </a:r>
                <a:r>
                  <a:rPr lang="en-US" sz="2400" b="1" dirty="0">
                    <a:solidFill>
                      <a:prstClr val="black"/>
                    </a:solidFill>
                  </a:rPr>
                  <a:t> </a:t>
                </a:r>
                <a14:m>
                  <m:oMath xmlns:m="http://schemas.openxmlformats.org/officeDocument/2006/math">
                    <m:r>
                      <a:rPr lang="en-US" sz="2400" b="1" i="1">
                        <a:solidFill>
                          <a:prstClr val="black"/>
                        </a:solidFill>
                        <a:latin typeface="Cambria Math"/>
                      </a:rPr>
                      <m:t>𝒑</m:t>
                    </m:r>
                    <m:r>
                      <a:rPr lang="hu-HU" sz="2400" b="1" i="1">
                        <a:solidFill>
                          <a:prstClr val="black"/>
                        </a:solidFill>
                        <a:latin typeface="Cambria Math"/>
                      </a:rPr>
                      <m:t>,</m:t>
                    </m:r>
                    <m:r>
                      <a:rPr lang="en-US" sz="2400" b="1" i="1">
                        <a:solidFill>
                          <a:prstClr val="black"/>
                        </a:solidFill>
                        <a:latin typeface="Cambria Math"/>
                      </a:rPr>
                      <m:t> </m:t>
                    </m:r>
                    <m:r>
                      <a:rPr lang="en-US" sz="2400" b="1" i="1">
                        <a:solidFill>
                          <a:prstClr val="black"/>
                        </a:solidFill>
                        <a:latin typeface="Cambria Math"/>
                      </a:rPr>
                      <m:t>𝒒</m:t>
                    </m:r>
                  </m:oMath>
                </a14:m>
                <a:r>
                  <a:rPr lang="en-US" sz="2400" b="1" dirty="0" smtClean="0"/>
                  <a:t>)</a:t>
                </a:r>
                <a:r>
                  <a:rPr lang="en-US" sz="2400" b="1" dirty="0"/>
                  <a:t> </a:t>
                </a:r>
                <a:r>
                  <a:rPr lang="hu-HU" sz="2400" b="1" dirty="0"/>
                  <a:t>síkjának </a:t>
                </a:r>
                <a:r>
                  <a:rPr lang="hu-HU" sz="2400" dirty="0"/>
                  <a:t>és a </a:t>
                </a:r>
                <a:r>
                  <a:rPr lang="en-US" sz="2400" dirty="0" err="1" smtClean="0"/>
                  <a:t>geometria</a:t>
                </a:r>
                <a:r>
                  <a:rPr lang="en-US" sz="2400" dirty="0" smtClean="0"/>
                  <a:t> </a:t>
                </a:r>
                <a:r>
                  <a:rPr lang="hu-HU" sz="2400" dirty="0" smtClean="0"/>
                  <a:t>metszete</a:t>
                </a:r>
                <a:endParaRPr lang="en-US" sz="2400" dirty="0" smtClean="0"/>
              </a:p>
              <a:p>
                <a:pPr fontAlgn="auto">
                  <a:spcBef>
                    <a:spcPts val="600"/>
                  </a:spcBef>
                  <a:spcAft>
                    <a:spcPts val="0"/>
                  </a:spcAft>
                </a:pPr>
                <a:r>
                  <a:rPr lang="en-US" sz="2400" b="1" u="sng" dirty="0">
                    <a:solidFill>
                      <a:srgbClr val="01AF16"/>
                    </a:solidFill>
                  </a:rPr>
                  <a:t>Gauss g</a:t>
                </a:r>
                <a:r>
                  <a:rPr lang="hu-HU" sz="2400" b="1" u="sng" dirty="0" err="1">
                    <a:solidFill>
                      <a:srgbClr val="01AF16"/>
                    </a:solidFill>
                  </a:rPr>
                  <a:t>örbület</a:t>
                </a:r>
                <a:r>
                  <a:rPr lang="hu-HU" sz="2000" dirty="0">
                    <a:solidFill>
                      <a:srgbClr val="01AF16"/>
                    </a:solidFill>
                  </a:rPr>
                  <a:t>: </a:t>
                </a:r>
                <a:r>
                  <a:rPr lang="en-US" sz="2000" b="1" dirty="0">
                    <a:solidFill>
                      <a:srgbClr val="01AF16"/>
                    </a:solidFill>
                  </a:rPr>
                  <a:t> </a:t>
                </a:r>
                <a14:m>
                  <m:oMath xmlns:m="http://schemas.openxmlformats.org/officeDocument/2006/math">
                    <m:acc>
                      <m:accPr>
                        <m:chr m:val="̈"/>
                        <m:ctrlPr>
                          <a:rPr lang="en-US" sz="2000" b="1" i="1">
                            <a:solidFill>
                              <a:srgbClr val="01AF16"/>
                            </a:solidFill>
                            <a:latin typeface="Cambria Math" panose="02040503050406030204" pitchFamily="18" charset="0"/>
                          </a:rPr>
                        </m:ctrlPr>
                      </m:accPr>
                      <m:e>
                        <m:r>
                          <a:rPr lang="hu-HU" sz="2000" b="1" i="1">
                            <a:solidFill>
                              <a:srgbClr val="01AF16"/>
                            </a:solidFill>
                            <a:latin typeface="Cambria Math"/>
                          </a:rPr>
                          <m:t>𝒓</m:t>
                        </m:r>
                      </m:e>
                    </m:acc>
                    <m:d>
                      <m:dPr>
                        <m:ctrlPr>
                          <a:rPr lang="en-US" sz="2000" i="1">
                            <a:solidFill>
                              <a:srgbClr val="01AF16"/>
                            </a:solidFill>
                            <a:latin typeface="Cambria Math" panose="02040503050406030204" pitchFamily="18" charset="0"/>
                          </a:rPr>
                        </m:ctrlPr>
                      </m:dPr>
                      <m:e>
                        <m:r>
                          <a:rPr lang="en-US" sz="2000" i="1">
                            <a:solidFill>
                              <a:srgbClr val="01AF16"/>
                            </a:solidFill>
                            <a:latin typeface="Cambria Math"/>
                          </a:rPr>
                          <m:t>𝑡</m:t>
                        </m:r>
                      </m:e>
                    </m:d>
                    <m:r>
                      <a:rPr lang="en-US" sz="2000">
                        <a:solidFill>
                          <a:srgbClr val="01AF16"/>
                        </a:solidFill>
                        <a:latin typeface="Cambria Math"/>
                      </a:rPr>
                      <m:t>=</m:t>
                    </m:r>
                    <m:r>
                      <a:rPr lang="en-US" sz="2000" b="1" i="1">
                        <a:solidFill>
                          <a:srgbClr val="01AF16"/>
                        </a:solidFill>
                        <a:latin typeface="Cambria Math"/>
                      </a:rPr>
                      <m:t>−</m:t>
                    </m:r>
                    <m:r>
                      <a:rPr lang="en-US" sz="2000" b="1" i="1">
                        <a:solidFill>
                          <a:srgbClr val="01AF16"/>
                        </a:solidFill>
                        <a:latin typeface="Cambria Math"/>
                      </a:rPr>
                      <m:t>𝒓</m:t>
                    </m:r>
                    <m:d>
                      <m:dPr>
                        <m:ctrlPr>
                          <a:rPr lang="en-US" sz="2000" i="1">
                            <a:solidFill>
                              <a:srgbClr val="01AF16"/>
                            </a:solidFill>
                            <a:latin typeface="Cambria Math" panose="02040503050406030204" pitchFamily="18" charset="0"/>
                          </a:rPr>
                        </m:ctrlPr>
                      </m:dPr>
                      <m:e>
                        <m:r>
                          <a:rPr lang="en-US" sz="2000" i="1">
                            <a:solidFill>
                              <a:srgbClr val="01AF16"/>
                            </a:solidFill>
                            <a:latin typeface="Cambria Math"/>
                          </a:rPr>
                          <m:t>𝑡</m:t>
                        </m:r>
                      </m:e>
                    </m:d>
                  </m:oMath>
                </a14:m>
                <a:r>
                  <a:rPr lang="en-US" sz="2000" dirty="0">
                    <a:solidFill>
                      <a:srgbClr val="01AF16"/>
                    </a:solidFill>
                  </a:rPr>
                  <a:t>    </a:t>
                </a:r>
                <a:r>
                  <a:rPr lang="en-US" sz="2000" dirty="0">
                    <a:solidFill>
                      <a:srgbClr val="01AF16"/>
                    </a:solidFill>
                    <a:sym typeface="Symbol"/>
                  </a:rPr>
                  <a:t>    </a:t>
                </a:r>
                <a14:m>
                  <m:oMath xmlns:m="http://schemas.openxmlformats.org/officeDocument/2006/math">
                    <m:r>
                      <a:rPr lang="en-US" sz="2000" i="1">
                        <a:solidFill>
                          <a:srgbClr val="01AF16"/>
                        </a:solidFill>
                        <a:latin typeface="Cambria Math"/>
                        <a:ea typeface="Cambria Math"/>
                        <a:sym typeface="Symbol"/>
                      </a:rPr>
                      <m:t>𝐾</m:t>
                    </m:r>
                    <m:r>
                      <a:rPr lang="en-US" sz="2000" i="1">
                        <a:solidFill>
                          <a:srgbClr val="01AF16"/>
                        </a:solidFill>
                        <a:latin typeface="Cambria Math"/>
                        <a:ea typeface="Cambria Math"/>
                        <a:sym typeface="Symbol"/>
                      </a:rPr>
                      <m:t>=</m:t>
                    </m:r>
                    <m:sSub>
                      <m:sSubPr>
                        <m:ctrlPr>
                          <a:rPr lang="en-US" sz="2000" i="1">
                            <a:solidFill>
                              <a:srgbClr val="01AF16"/>
                            </a:solidFill>
                            <a:latin typeface="Cambria Math" panose="02040503050406030204" pitchFamily="18" charset="0"/>
                            <a:ea typeface="Cambria Math"/>
                            <a:sym typeface="Symbol"/>
                          </a:rPr>
                        </m:ctrlPr>
                      </m:sSubPr>
                      <m:e>
                        <m:acc>
                          <m:accPr>
                            <m:chr m:val="̈"/>
                            <m:ctrlPr>
                              <a:rPr lang="en-US" sz="2000" b="1" i="1">
                                <a:solidFill>
                                  <a:srgbClr val="01AF16"/>
                                </a:solidFill>
                                <a:latin typeface="Cambria Math" panose="02040503050406030204" pitchFamily="18" charset="0"/>
                                <a:ea typeface="Cambria Math"/>
                                <a:sym typeface="Symbol"/>
                              </a:rPr>
                            </m:ctrlPr>
                          </m:accPr>
                          <m:e>
                            <m:r>
                              <a:rPr lang="en-US" sz="2000" b="1" i="1">
                                <a:solidFill>
                                  <a:srgbClr val="01AF16"/>
                                </a:solidFill>
                                <a:latin typeface="Cambria Math"/>
                                <a:ea typeface="Cambria Math"/>
                                <a:sym typeface="Symbol"/>
                              </a:rPr>
                              <m:t>𝒓</m:t>
                            </m:r>
                          </m:e>
                        </m:acc>
                      </m:e>
                      <m:sub>
                        <m:r>
                          <a:rPr lang="en-US" sz="2000" i="1">
                            <a:solidFill>
                              <a:srgbClr val="01AF16"/>
                            </a:solidFill>
                            <a:latin typeface="Cambria Math"/>
                            <a:ea typeface="Cambria Math"/>
                            <a:sym typeface="Symbol"/>
                          </a:rPr>
                          <m:t>𝑚𝑖𝑛</m:t>
                        </m:r>
                      </m:sub>
                    </m:sSub>
                    <m:r>
                      <a:rPr lang="en-US" sz="2000" i="1">
                        <a:solidFill>
                          <a:srgbClr val="01AF16"/>
                        </a:solidFill>
                        <a:latin typeface="Cambria Math"/>
                        <a:ea typeface="Cambria Math"/>
                      </a:rPr>
                      <m:t>∙</m:t>
                    </m:r>
                    <m:sSub>
                      <m:sSubPr>
                        <m:ctrlPr>
                          <a:rPr lang="en-US" sz="2000" i="1">
                            <a:solidFill>
                              <a:srgbClr val="01AF16"/>
                            </a:solidFill>
                            <a:latin typeface="Cambria Math" panose="02040503050406030204" pitchFamily="18" charset="0"/>
                            <a:ea typeface="Cambria Math"/>
                            <a:sym typeface="Symbol"/>
                          </a:rPr>
                        </m:ctrlPr>
                      </m:sSubPr>
                      <m:e>
                        <m:acc>
                          <m:accPr>
                            <m:chr m:val="̈"/>
                            <m:ctrlPr>
                              <a:rPr lang="en-US" sz="2000" b="1" i="1">
                                <a:solidFill>
                                  <a:srgbClr val="01AF16"/>
                                </a:solidFill>
                                <a:latin typeface="Cambria Math" panose="02040503050406030204" pitchFamily="18" charset="0"/>
                                <a:ea typeface="Cambria Math"/>
                                <a:sym typeface="Symbol"/>
                              </a:rPr>
                            </m:ctrlPr>
                          </m:accPr>
                          <m:e>
                            <m:r>
                              <a:rPr lang="en-US" sz="2000" b="1" i="1">
                                <a:solidFill>
                                  <a:srgbClr val="01AF16"/>
                                </a:solidFill>
                                <a:latin typeface="Cambria Math"/>
                                <a:ea typeface="Cambria Math"/>
                                <a:sym typeface="Symbol"/>
                              </a:rPr>
                              <m:t>𝒓</m:t>
                            </m:r>
                          </m:e>
                        </m:acc>
                      </m:e>
                      <m:sub>
                        <m:r>
                          <a:rPr lang="en-US" sz="2000" i="1">
                            <a:solidFill>
                              <a:srgbClr val="01AF16"/>
                            </a:solidFill>
                            <a:latin typeface="Cambria Math"/>
                            <a:ea typeface="Cambria Math"/>
                            <a:sym typeface="Symbol"/>
                          </a:rPr>
                          <m:t>𝑚𝑎𝑥</m:t>
                        </m:r>
                      </m:sub>
                    </m:sSub>
                    <m:r>
                      <a:rPr lang="en-US" sz="2000" i="1">
                        <a:solidFill>
                          <a:srgbClr val="01AF16"/>
                        </a:solidFill>
                        <a:latin typeface="Cambria Math"/>
                        <a:ea typeface="Cambria Math"/>
                        <a:sym typeface="Symbol"/>
                      </a:rPr>
                      <m:t>=1</m:t>
                    </m:r>
                  </m:oMath>
                </a14:m>
                <a:endParaRPr lang="hu-HU" sz="2000" dirty="0">
                  <a:solidFill>
                    <a:srgbClr val="01AF16"/>
                  </a:solidFill>
                </a:endParaRPr>
              </a:p>
              <a:p>
                <a:pPr fontAlgn="auto">
                  <a:spcBef>
                    <a:spcPts val="600"/>
                  </a:spcBef>
                  <a:spcAft>
                    <a:spcPts val="0"/>
                  </a:spcAft>
                </a:pPr>
                <a:endParaRPr lang="hu-HU" sz="2400" dirty="0" smtClean="0"/>
              </a:p>
            </p:txBody>
          </p:sp>
        </mc:Choice>
        <mc:Fallback xmlns="">
          <p:sp>
            <p:nvSpPr>
              <p:cNvPr id="56" name="Tartalom helye 2"/>
              <p:cNvSpPr txBox="1">
                <a:spLocks noRot="1" noChangeAspect="1" noMove="1" noResize="1" noEditPoints="1" noAdjustHandles="1" noChangeArrowheads="1" noChangeShapeType="1" noTextEdit="1"/>
              </p:cNvSpPr>
              <p:nvPr/>
            </p:nvSpPr>
            <p:spPr>
              <a:xfrm>
                <a:off x="168450" y="2432975"/>
                <a:ext cx="8951115" cy="2000534"/>
              </a:xfrm>
              <a:prstGeom prst="rect">
                <a:avLst/>
              </a:prstGeom>
              <a:blipFill>
                <a:blip r:embed="rId3"/>
                <a:stretch>
                  <a:fillRect l="-954" t="-2439" b="-3993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9" name="Tartalom helye 2"/>
              <p:cNvSpPr txBox="1">
                <a:spLocks/>
              </p:cNvSpPr>
              <p:nvPr/>
            </p:nvSpPr>
            <p:spPr>
              <a:xfrm>
                <a:off x="5400092" y="807306"/>
                <a:ext cx="5112568" cy="1728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b="1" u="sng" dirty="0" smtClean="0"/>
                  <a:t>Egys</a:t>
                </a:r>
                <a:r>
                  <a:rPr lang="hu-HU" sz="2000" b="1" u="sng" dirty="0" smtClean="0"/>
                  <a:t>égsebességű mozgás</a:t>
                </a:r>
                <a:r>
                  <a:rPr lang="hu-HU" sz="2000" dirty="0" smtClean="0"/>
                  <a:t>:  </a:t>
                </a:r>
              </a:p>
              <a:p>
                <a:pPr marL="0" indent="0" fontAlgn="auto">
                  <a:spcAft>
                    <a:spcPts val="0"/>
                  </a:spcAft>
                  <a:buNone/>
                </a:pPr>
                <a14:m>
                  <m:oMath xmlns:m="http://schemas.openxmlformats.org/officeDocument/2006/math">
                    <m:r>
                      <a:rPr lang="en-US" sz="2000" b="1" i="1">
                        <a:solidFill>
                          <a:prstClr val="black"/>
                        </a:solidFill>
                        <a:latin typeface="Cambria Math"/>
                      </a:rPr>
                      <m:t>𝒓</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e>
                    </m:d>
                    <m:r>
                      <a:rPr lang="en-US" sz="2000" i="1">
                        <a:solidFill>
                          <a:prstClr val="black"/>
                        </a:solidFill>
                        <a:latin typeface="Cambria Math"/>
                      </a:rPr>
                      <m:t>=</m:t>
                    </m:r>
                    <m:r>
                      <a:rPr lang="en-US" sz="2000" b="1" i="1">
                        <a:solidFill>
                          <a:prstClr val="black"/>
                        </a:solidFill>
                        <a:latin typeface="Cambria Math"/>
                      </a:rPr>
                      <m:t>𝒑</m:t>
                    </m:r>
                    <m:func>
                      <m:funcPr>
                        <m:ctrlPr>
                          <a:rPr lang="hu-HU" sz="2000" b="0" i="1" smtClean="0">
                            <a:solidFill>
                              <a:prstClr val="black"/>
                            </a:solidFill>
                            <a:latin typeface="Cambria Math" panose="02040503050406030204" pitchFamily="18" charset="0"/>
                          </a:rPr>
                        </m:ctrlPr>
                      </m:funcPr>
                      <m:fName>
                        <m:r>
                          <m:rPr>
                            <m:sty m:val="p"/>
                          </m:rPr>
                          <a:rPr lang="hu-HU" sz="2000" b="0" i="0" smtClean="0">
                            <a:solidFill>
                              <a:prstClr val="black"/>
                            </a:solidFill>
                            <a:latin typeface="Cambria Math"/>
                          </a:rPr>
                          <m:t>cos</m:t>
                        </m:r>
                      </m:fName>
                      <m:e>
                        <m:r>
                          <a:rPr lang="hu-HU" sz="2000" b="0" i="1" smtClean="0">
                            <a:solidFill>
                              <a:prstClr val="black"/>
                            </a:solidFill>
                            <a:latin typeface="Cambria Math"/>
                          </a:rPr>
                          <m:t>𝑡</m:t>
                        </m:r>
                      </m:e>
                    </m:func>
                    <m:r>
                      <a:rPr lang="en-US" sz="2000" i="1">
                        <a:solidFill>
                          <a:prstClr val="black"/>
                        </a:solidFill>
                        <a:latin typeface="Cambria Math"/>
                      </a:rPr>
                      <m:t>+</m:t>
                    </m:r>
                    <m:sSup>
                      <m:sSupPr>
                        <m:ctrlPr>
                          <a:rPr lang="en-US" sz="2000" b="1" i="1">
                            <a:solidFill>
                              <a:prstClr val="black"/>
                            </a:solidFill>
                            <a:latin typeface="Cambria Math" panose="02040503050406030204" pitchFamily="18" charset="0"/>
                          </a:rPr>
                        </m:ctrlPr>
                      </m:sSupPr>
                      <m:e>
                        <m:r>
                          <a:rPr lang="hu-HU" sz="2000" b="1" i="1">
                            <a:solidFill>
                              <a:prstClr val="black"/>
                            </a:solidFill>
                            <a:latin typeface="Cambria Math"/>
                          </a:rPr>
                          <m:t> </m:t>
                        </m:r>
                        <m:r>
                          <a:rPr lang="en-US" sz="2000" b="1" i="1">
                            <a:solidFill>
                              <a:prstClr val="black"/>
                            </a:solidFill>
                            <a:latin typeface="Cambria Math"/>
                          </a:rPr>
                          <m:t>𝒗</m:t>
                        </m:r>
                      </m:e>
                      <m:sup>
                        <m:r>
                          <a:rPr lang="en-US" sz="2000" i="1">
                            <a:solidFill>
                              <a:prstClr val="black"/>
                            </a:solidFill>
                            <a:latin typeface="Cambria Math"/>
                          </a:rPr>
                          <m:t>0</m:t>
                        </m:r>
                      </m:sup>
                    </m:sSup>
                    <m:func>
                      <m:funcPr>
                        <m:ctrlPr>
                          <a:rPr lang="hu-HU" sz="2000" i="1">
                            <a:solidFill>
                              <a:prstClr val="black"/>
                            </a:solidFill>
                            <a:latin typeface="Cambria Math" panose="02040503050406030204" pitchFamily="18" charset="0"/>
                          </a:rPr>
                        </m:ctrlPr>
                      </m:funcPr>
                      <m:fName>
                        <m:r>
                          <m:rPr>
                            <m:sty m:val="p"/>
                          </m:rPr>
                          <a:rPr lang="hu-HU" sz="2000" b="0" i="0" smtClean="0">
                            <a:solidFill>
                              <a:prstClr val="black"/>
                            </a:solidFill>
                            <a:latin typeface="Cambria Math"/>
                          </a:rPr>
                          <m:t>sin</m:t>
                        </m:r>
                      </m:fName>
                      <m:e>
                        <m:r>
                          <a:rPr lang="hu-HU" sz="2000" i="1">
                            <a:solidFill>
                              <a:prstClr val="black"/>
                            </a:solidFill>
                            <a:latin typeface="Cambria Math"/>
                          </a:rPr>
                          <m:t>𝑡</m:t>
                        </m:r>
                      </m:e>
                    </m:func>
                  </m:oMath>
                </a14:m>
                <a:r>
                  <a:rPr lang="hu-HU" sz="2000" b="1" i="1" dirty="0">
                    <a:solidFill>
                      <a:prstClr val="black"/>
                    </a:solidFill>
                    <a:latin typeface="Cambria Math"/>
                  </a:rPr>
                  <a:t> </a:t>
                </a:r>
                <a:endParaRPr lang="en-US" sz="2000" b="1" i="1" dirty="0" smtClean="0">
                  <a:solidFill>
                    <a:prstClr val="black"/>
                  </a:solidFill>
                  <a:latin typeface="Cambria Math"/>
                </a:endParaRPr>
              </a:p>
              <a:p>
                <a:pPr marL="0" indent="0" fontAlgn="auto">
                  <a:spcBef>
                    <a:spcPts val="1200"/>
                  </a:spcBef>
                  <a:spcAft>
                    <a:spcPts val="600"/>
                  </a:spcAft>
                  <a:buNone/>
                </a:pPr>
                <a:r>
                  <a:rPr lang="en-US" sz="2000" b="1" u="sng" dirty="0"/>
                  <a:t>G</a:t>
                </a:r>
                <a:r>
                  <a:rPr lang="hu-HU" sz="2000" b="1" u="sng" dirty="0" err="1"/>
                  <a:t>ömbi</a:t>
                </a:r>
                <a:r>
                  <a:rPr lang="hu-HU" sz="2000" b="1" u="sng" dirty="0"/>
                  <a:t> </a:t>
                </a:r>
                <a:r>
                  <a:rPr lang="hu-HU" sz="2000" b="1" u="sng" dirty="0" smtClean="0"/>
                  <a:t>kombináció</a:t>
                </a:r>
                <a:r>
                  <a:rPr lang="en-US" sz="2000" b="1" u="sng" dirty="0" smtClean="0"/>
                  <a:t> (</a:t>
                </a:r>
                <a:r>
                  <a:rPr lang="en-US" sz="2000" b="1" u="sng" dirty="0" err="1" smtClean="0"/>
                  <a:t>slerp</a:t>
                </a:r>
                <a:r>
                  <a:rPr lang="en-US" sz="2000" b="1" u="sng" dirty="0"/>
                  <a:t>)</a:t>
                </a:r>
                <a:r>
                  <a:rPr lang="hu-HU" sz="2000" b="1" u="sng" dirty="0" smtClean="0"/>
                  <a:t>:</a:t>
                </a:r>
                <a:endParaRPr lang="en-US" sz="2000" b="1" u="sng" dirty="0"/>
              </a:p>
              <a:p>
                <a:pPr marL="0" indent="0" fontAlgn="auto">
                  <a:spcAft>
                    <a:spcPts val="0"/>
                  </a:spcAft>
                  <a:buNone/>
                </a:pPr>
                <a14:m>
                  <m:oMathPara xmlns:m="http://schemas.openxmlformats.org/officeDocument/2006/math">
                    <m:oMathParaPr>
                      <m:jc m:val="left"/>
                    </m:oMathParaPr>
                    <m:oMath xmlns:m="http://schemas.openxmlformats.org/officeDocument/2006/math">
                      <m:r>
                        <a:rPr lang="en-US" sz="2000" b="1" i="1">
                          <a:solidFill>
                            <a:prstClr val="black"/>
                          </a:solidFill>
                          <a:latin typeface="Cambria Math"/>
                        </a:rPr>
                        <m:t>𝒓</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r>
                            <a:rPr lang="en-US" sz="2000" b="0" i="1" smtClean="0">
                              <a:solidFill>
                                <a:prstClr val="black"/>
                              </a:solidFill>
                              <a:latin typeface="Cambria Math" panose="02040503050406030204" pitchFamily="18" charset="0"/>
                            </a:rPr>
                            <m:t>𝑑</m:t>
                          </m:r>
                        </m:e>
                      </m:d>
                      <m:r>
                        <a:rPr lang="en-US" sz="2000" i="1">
                          <a:solidFill>
                            <a:prstClr val="black"/>
                          </a:solidFill>
                          <a:latin typeface="Cambria Math"/>
                        </a:rPr>
                        <m:t>=</m:t>
                      </m:r>
                      <m:r>
                        <a:rPr lang="en-US" sz="2000" b="1" i="1">
                          <a:solidFill>
                            <a:prstClr val="black"/>
                          </a:solidFill>
                          <a:latin typeface="Cambria Math"/>
                        </a:rPr>
                        <m:t>𝒑</m:t>
                      </m:r>
                      <m:f>
                        <m:fPr>
                          <m:ctrlPr>
                            <a:rPr lang="en-US" sz="2000" i="1" smtClean="0">
                              <a:solidFill>
                                <a:prstClr val="black"/>
                              </a:solidFill>
                              <a:latin typeface="Cambria Math" panose="02040503050406030204" pitchFamily="18" charset="0"/>
                            </a:rPr>
                          </m:ctrlPr>
                        </m:fPr>
                        <m:num>
                          <m:func>
                            <m:funcPr>
                              <m:ctrlPr>
                                <a:rPr lang="hu-HU" sz="2000" i="1" smtClean="0">
                                  <a:solidFill>
                                    <a:prstClr val="black"/>
                                  </a:solidFill>
                                  <a:latin typeface="Cambria Math" panose="02040503050406030204" pitchFamily="18" charset="0"/>
                                </a:rPr>
                              </m:ctrlPr>
                            </m:funcPr>
                            <m:fName>
                              <m:r>
                                <m:rPr>
                                  <m:sty m:val="p"/>
                                </m:rPr>
                                <a:rPr lang="hu-HU" sz="2000" b="0" i="0" smtClean="0">
                                  <a:solidFill>
                                    <a:prstClr val="black"/>
                                  </a:solidFill>
                                  <a:latin typeface="Cambria Math"/>
                                </a:rPr>
                                <m:t>sin</m:t>
                              </m:r>
                            </m:fName>
                            <m:e>
                              <m:d>
                                <m:dPr>
                                  <m:ctrlPr>
                                    <a:rPr lang="hu-HU" sz="2000" b="0" i="1" smtClean="0">
                                      <a:solidFill>
                                        <a:prstClr val="black"/>
                                      </a:solidFill>
                                      <a:latin typeface="Cambria Math" panose="02040503050406030204" pitchFamily="18" charset="0"/>
                                    </a:rPr>
                                  </m:ctrlPr>
                                </m:dPr>
                                <m:e>
                                  <m:r>
                                    <a:rPr lang="hu-HU" sz="2000" b="0" i="1" smtClean="0">
                                      <a:solidFill>
                                        <a:prstClr val="black"/>
                                      </a:solidFill>
                                      <a:latin typeface="Cambria Math"/>
                                    </a:rPr>
                                    <m:t>1−</m:t>
                                  </m:r>
                                  <m:r>
                                    <a:rPr lang="hu-HU" sz="2000" b="0" i="1" smtClean="0">
                                      <a:solidFill>
                                        <a:prstClr val="black"/>
                                      </a:solidFill>
                                      <a:latin typeface="Cambria Math"/>
                                    </a:rPr>
                                    <m:t>𝑡</m:t>
                                  </m:r>
                                </m:e>
                              </m:d>
                              <m:r>
                                <a:rPr lang="hu-HU" sz="2000" b="0" i="1" smtClean="0">
                                  <a:solidFill>
                                    <a:prstClr val="black"/>
                                  </a:solidFill>
                                  <a:latin typeface="Cambria Math"/>
                                  <a:ea typeface="Cambria Math"/>
                                </a:rPr>
                                <m:t>𝑑</m:t>
                              </m:r>
                            </m:e>
                          </m:func>
                          <m:r>
                            <a:rPr lang="hu-HU" sz="2000" b="0" i="1" smtClean="0">
                              <a:solidFill>
                                <a:prstClr val="black"/>
                              </a:solidFill>
                              <a:latin typeface="Cambria Math"/>
                            </a:rPr>
                            <m:t> </m:t>
                          </m:r>
                        </m:num>
                        <m:den>
                          <m:func>
                            <m:funcPr>
                              <m:ctrlPr>
                                <a:rPr lang="hu-HU" sz="2000" b="0" i="1" smtClean="0">
                                  <a:solidFill>
                                    <a:prstClr val="black"/>
                                  </a:solidFill>
                                  <a:latin typeface="Cambria Math" panose="02040503050406030204" pitchFamily="18" charset="0"/>
                                </a:rPr>
                              </m:ctrlPr>
                            </m:funcPr>
                            <m:fName>
                              <m:r>
                                <m:rPr>
                                  <m:sty m:val="p"/>
                                </m:rPr>
                                <a:rPr lang="hu-HU" sz="2000" b="0" i="0" smtClean="0">
                                  <a:solidFill>
                                    <a:prstClr val="black"/>
                                  </a:solidFill>
                                  <a:latin typeface="Cambria Math"/>
                                </a:rPr>
                                <m:t>sin</m:t>
                              </m:r>
                            </m:fName>
                            <m:e>
                              <m:r>
                                <a:rPr lang="hu-HU" sz="2000" b="0" i="1" smtClean="0">
                                  <a:solidFill>
                                    <a:prstClr val="black"/>
                                  </a:solidFill>
                                  <a:latin typeface="Cambria Math"/>
                                  <a:ea typeface="Cambria Math"/>
                                </a:rPr>
                                <m:t>𝑑</m:t>
                              </m:r>
                            </m:e>
                          </m:func>
                        </m:den>
                      </m:f>
                      <m:r>
                        <a:rPr lang="hu-HU" sz="2000" b="0" i="1" smtClean="0">
                          <a:solidFill>
                            <a:prstClr val="black"/>
                          </a:solidFill>
                          <a:latin typeface="Cambria Math"/>
                        </a:rPr>
                        <m:t>+</m:t>
                      </m:r>
                      <m:r>
                        <a:rPr lang="hu-HU" sz="2000" b="1" i="1" smtClean="0">
                          <a:solidFill>
                            <a:prstClr val="black"/>
                          </a:solidFill>
                          <a:latin typeface="Cambria Math"/>
                        </a:rPr>
                        <m:t>𝒒</m:t>
                      </m:r>
                      <m:f>
                        <m:fPr>
                          <m:ctrlPr>
                            <a:rPr lang="en-US" sz="2000" i="1" smtClean="0">
                              <a:solidFill>
                                <a:prstClr val="black"/>
                              </a:solidFill>
                              <a:latin typeface="Cambria Math" panose="02040503050406030204" pitchFamily="18" charset="0"/>
                            </a:rPr>
                          </m:ctrlPr>
                        </m:fPr>
                        <m:num>
                          <m:func>
                            <m:funcPr>
                              <m:ctrlPr>
                                <a:rPr lang="hu-HU" sz="2000" i="1">
                                  <a:solidFill>
                                    <a:prstClr val="black"/>
                                  </a:solidFill>
                                  <a:latin typeface="Cambria Math" panose="02040503050406030204" pitchFamily="18" charset="0"/>
                                </a:rPr>
                              </m:ctrlPr>
                            </m:funcPr>
                            <m:fName>
                              <m:r>
                                <m:rPr>
                                  <m:sty m:val="p"/>
                                </m:rPr>
                                <a:rPr lang="hu-HU" sz="2000">
                                  <a:solidFill>
                                    <a:prstClr val="black"/>
                                  </a:solidFill>
                                  <a:latin typeface="Cambria Math"/>
                                </a:rPr>
                                <m:t>sin</m:t>
                              </m:r>
                            </m:fName>
                            <m:e>
                              <m:r>
                                <a:rPr lang="hu-HU" sz="2000" i="1">
                                  <a:solidFill>
                                    <a:prstClr val="black"/>
                                  </a:solidFill>
                                  <a:latin typeface="Cambria Math"/>
                                </a:rPr>
                                <m:t>𝑡</m:t>
                              </m:r>
                              <m:r>
                                <a:rPr lang="hu-HU" sz="2000" b="0" i="1" smtClean="0">
                                  <a:solidFill>
                                    <a:prstClr val="black"/>
                                  </a:solidFill>
                                  <a:latin typeface="Cambria Math"/>
                                  <a:ea typeface="Cambria Math"/>
                                </a:rPr>
                                <m:t>𝑑</m:t>
                              </m:r>
                            </m:e>
                          </m:func>
                          <m:r>
                            <a:rPr lang="hu-HU" sz="2000" i="1">
                              <a:solidFill>
                                <a:prstClr val="black"/>
                              </a:solidFill>
                              <a:latin typeface="Cambria Math"/>
                            </a:rPr>
                            <m:t> </m:t>
                          </m:r>
                        </m:num>
                        <m:den>
                          <m:func>
                            <m:funcPr>
                              <m:ctrlPr>
                                <a:rPr lang="hu-HU" sz="2000" i="1">
                                  <a:solidFill>
                                    <a:prstClr val="black"/>
                                  </a:solidFill>
                                  <a:latin typeface="Cambria Math" panose="02040503050406030204" pitchFamily="18" charset="0"/>
                                </a:rPr>
                              </m:ctrlPr>
                            </m:funcPr>
                            <m:fName>
                              <m:r>
                                <m:rPr>
                                  <m:sty m:val="p"/>
                                </m:rPr>
                                <a:rPr lang="hu-HU" sz="2000">
                                  <a:solidFill>
                                    <a:prstClr val="black"/>
                                  </a:solidFill>
                                  <a:latin typeface="Cambria Math"/>
                                </a:rPr>
                                <m:t>sin</m:t>
                              </m:r>
                            </m:fName>
                            <m:e>
                              <m:r>
                                <a:rPr lang="hu-HU" sz="2000" b="0" i="1" smtClean="0">
                                  <a:solidFill>
                                    <a:prstClr val="black"/>
                                  </a:solidFill>
                                  <a:latin typeface="Cambria Math"/>
                                  <a:ea typeface="Cambria Math"/>
                                </a:rPr>
                                <m:t>𝑑</m:t>
                              </m:r>
                            </m:e>
                          </m:func>
                        </m:den>
                      </m:f>
                    </m:oMath>
                  </m:oMathPara>
                </a14:m>
                <a:endParaRPr lang="hu-HU" sz="2000" b="1" i="1" dirty="0">
                  <a:solidFill>
                    <a:prstClr val="black"/>
                  </a:solidFill>
                  <a:latin typeface="Cambria Math"/>
                </a:endParaRPr>
              </a:p>
            </p:txBody>
          </p:sp>
        </mc:Choice>
        <mc:Fallback xmlns="">
          <p:sp>
            <p:nvSpPr>
              <p:cNvPr id="59" name="Tartalom helye 2"/>
              <p:cNvSpPr txBox="1">
                <a:spLocks noRot="1" noChangeAspect="1" noMove="1" noResize="1" noEditPoints="1" noAdjustHandles="1" noChangeArrowheads="1" noChangeShapeType="1" noTextEdit="1"/>
              </p:cNvSpPr>
              <p:nvPr/>
            </p:nvSpPr>
            <p:spPr>
              <a:xfrm>
                <a:off x="5400092" y="807306"/>
                <a:ext cx="5112568" cy="1728440"/>
              </a:xfrm>
              <a:prstGeom prst="rect">
                <a:avLst/>
              </a:prstGeom>
              <a:blipFill>
                <a:blip r:embed="rId4"/>
                <a:stretch>
                  <a:fillRect l="-1311" t="-1761" b="-6690"/>
                </a:stretch>
              </a:blipFill>
            </p:spPr>
            <p:txBody>
              <a:bodyPr/>
              <a:lstStyle/>
              <a:p>
                <a:r>
                  <a:rPr lang="hu-HU">
                    <a:noFill/>
                  </a:rPr>
                  <a:t> </a:t>
                </a:r>
              </a:p>
            </p:txBody>
          </p:sp>
        </mc:Fallback>
      </mc:AlternateContent>
      <p:cxnSp>
        <p:nvCxnSpPr>
          <p:cNvPr id="26" name="Egyenes összekötő nyíllal 25"/>
          <p:cNvCxnSpPr/>
          <p:nvPr/>
        </p:nvCxnSpPr>
        <p:spPr>
          <a:xfrm flipH="1" flipV="1">
            <a:off x="1637713" y="309133"/>
            <a:ext cx="10379" cy="1141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Szövegdoboz 27"/>
          <p:cNvSpPr txBox="1"/>
          <p:nvPr/>
        </p:nvSpPr>
        <p:spPr>
          <a:xfrm>
            <a:off x="2539789" y="1364055"/>
            <a:ext cx="287258" cy="369332"/>
          </a:xfrm>
          <a:prstGeom prst="rect">
            <a:avLst/>
          </a:prstGeom>
          <a:noFill/>
        </p:spPr>
        <p:txBody>
          <a:bodyPr wrap="none" rtlCol="0">
            <a:spAutoFit/>
          </a:bodyPr>
          <a:lstStyle/>
          <a:p>
            <a:r>
              <a:rPr lang="hu-HU" sz="1800" i="1" dirty="0" smtClean="0"/>
              <a:t>y</a:t>
            </a:r>
            <a:endParaRPr lang="en-US" sz="1800" i="1" dirty="0"/>
          </a:p>
        </p:txBody>
      </p:sp>
      <mc:AlternateContent xmlns:mc="http://schemas.openxmlformats.org/markup-compatibility/2006" xmlns:a14="http://schemas.microsoft.com/office/drawing/2010/main">
        <mc:Choice Requires="a14">
          <p:sp>
            <p:nvSpPr>
              <p:cNvPr id="29" name="Szövegdoboz 28"/>
              <p:cNvSpPr txBox="1"/>
              <p:nvPr/>
            </p:nvSpPr>
            <p:spPr>
              <a:xfrm>
                <a:off x="1457523" y="-14680"/>
                <a:ext cx="44544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oMath>
                  </m:oMathPara>
                </a14:m>
                <a:endParaRPr lang="en-US" sz="2000" i="1" dirty="0"/>
              </a:p>
            </p:txBody>
          </p:sp>
        </mc:Choice>
        <mc:Fallback xmlns="">
          <p:sp>
            <p:nvSpPr>
              <p:cNvPr id="29" name="Szövegdoboz 28"/>
              <p:cNvSpPr txBox="1">
                <a:spLocks noRot="1" noChangeAspect="1" noMove="1" noResize="1" noEditPoints="1" noAdjustHandles="1" noChangeArrowheads="1" noChangeShapeType="1" noTextEdit="1"/>
              </p:cNvSpPr>
              <p:nvPr/>
            </p:nvSpPr>
            <p:spPr>
              <a:xfrm>
                <a:off x="1457523" y="-14680"/>
                <a:ext cx="445442" cy="40011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7" name="Téglalap 56"/>
              <p:cNvSpPr/>
              <p:nvPr/>
            </p:nvSpPr>
            <p:spPr>
              <a:xfrm>
                <a:off x="1725320" y="352248"/>
                <a:ext cx="57842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1" i="1">
                              <a:solidFill>
                                <a:prstClr val="black"/>
                              </a:solidFill>
                              <a:latin typeface="Cambria Math" panose="02040503050406030204" pitchFamily="18" charset="0"/>
                            </a:rPr>
                          </m:ctrlPr>
                        </m:sSupPr>
                        <m:e>
                          <m:r>
                            <a:rPr lang="hu-HU" sz="2000" b="1" i="1">
                              <a:solidFill>
                                <a:prstClr val="black"/>
                              </a:solidFill>
                              <a:latin typeface="Cambria Math"/>
                            </a:rPr>
                            <m:t> </m:t>
                          </m:r>
                          <m:r>
                            <a:rPr lang="en-US" sz="2000" b="1" i="1">
                              <a:solidFill>
                                <a:prstClr val="black"/>
                              </a:solidFill>
                              <a:latin typeface="Cambria Math"/>
                            </a:rPr>
                            <m:t>𝒗</m:t>
                          </m:r>
                        </m:e>
                        <m:sup>
                          <m:r>
                            <a:rPr lang="en-US" sz="2000" i="1">
                              <a:solidFill>
                                <a:prstClr val="black"/>
                              </a:solidFill>
                              <a:latin typeface="Cambria Math"/>
                            </a:rPr>
                            <m:t>0</m:t>
                          </m:r>
                        </m:sup>
                      </m:sSup>
                    </m:oMath>
                  </m:oMathPara>
                </a14:m>
                <a:endParaRPr lang="en-US" sz="2000" dirty="0"/>
              </a:p>
            </p:txBody>
          </p:sp>
        </mc:Choice>
        <mc:Fallback xmlns="">
          <p:sp>
            <p:nvSpPr>
              <p:cNvPr id="57" name="Téglalap 56"/>
              <p:cNvSpPr>
                <a:spLocks noRot="1" noChangeAspect="1" noMove="1" noResize="1" noEditPoints="1" noAdjustHandles="1" noChangeArrowheads="1" noChangeShapeType="1" noTextEdit="1"/>
              </p:cNvSpPr>
              <p:nvPr/>
            </p:nvSpPr>
            <p:spPr>
              <a:xfrm>
                <a:off x="1725320" y="352248"/>
                <a:ext cx="578428" cy="400110"/>
              </a:xfrm>
              <a:prstGeom prst="rect">
                <a:avLst/>
              </a:prstGeom>
              <a:blipFill>
                <a:blip r:embed="rId6"/>
                <a:stretch>
                  <a:fillRect/>
                </a:stretch>
              </a:blipFill>
            </p:spPr>
            <p:txBody>
              <a:bodyPr/>
              <a:lstStyle/>
              <a:p>
                <a:r>
                  <a:rPr lang="hu-HU">
                    <a:noFill/>
                  </a:rPr>
                  <a:t> </a:t>
                </a:r>
              </a:p>
            </p:txBody>
          </p:sp>
        </mc:Fallback>
      </mc:AlternateContent>
      <p:sp>
        <p:nvSpPr>
          <p:cNvPr id="64" name="Szabadkézi sokszög 63"/>
          <p:cNvSpPr/>
          <p:nvPr/>
        </p:nvSpPr>
        <p:spPr>
          <a:xfrm>
            <a:off x="35496" y="159482"/>
            <a:ext cx="2847110" cy="1285875"/>
          </a:xfrm>
          <a:custGeom>
            <a:avLst/>
            <a:gdLst>
              <a:gd name="connsiteX0" fmla="*/ 820882 w 3179619"/>
              <a:gd name="connsiteY0" fmla="*/ 1600200 h 1600200"/>
              <a:gd name="connsiteX1" fmla="*/ 3179619 w 3179619"/>
              <a:gd name="connsiteY1" fmla="*/ 301337 h 1600200"/>
              <a:gd name="connsiteX2" fmla="*/ 0 w 3179619"/>
              <a:gd name="connsiteY2" fmla="*/ 0 h 1600200"/>
              <a:gd name="connsiteX3" fmla="*/ 820882 w 3179619"/>
              <a:gd name="connsiteY3" fmla="*/ 1600200 h 1600200"/>
              <a:gd name="connsiteX0" fmla="*/ 820882 w 2067792"/>
              <a:gd name="connsiteY0" fmla="*/ 1600200 h 1600200"/>
              <a:gd name="connsiteX1" fmla="*/ 2067792 w 2067792"/>
              <a:gd name="connsiteY1" fmla="*/ 405246 h 1600200"/>
              <a:gd name="connsiteX2" fmla="*/ 0 w 2067792"/>
              <a:gd name="connsiteY2" fmla="*/ 0 h 1600200"/>
              <a:gd name="connsiteX3" fmla="*/ 820882 w 2067792"/>
              <a:gd name="connsiteY3" fmla="*/ 1600200 h 1600200"/>
              <a:gd name="connsiteX0" fmla="*/ 1028700 w 2275610"/>
              <a:gd name="connsiteY0" fmla="*/ 1194954 h 1194954"/>
              <a:gd name="connsiteX1" fmla="*/ 2275610 w 2275610"/>
              <a:gd name="connsiteY1" fmla="*/ 0 h 1194954"/>
              <a:gd name="connsiteX2" fmla="*/ 0 w 2275610"/>
              <a:gd name="connsiteY2" fmla="*/ 72736 h 1194954"/>
              <a:gd name="connsiteX3" fmla="*/ 1028700 w 2275610"/>
              <a:gd name="connsiteY3" fmla="*/ 1194954 h 1194954"/>
              <a:gd name="connsiteX0" fmla="*/ 1143000 w 2389910"/>
              <a:gd name="connsiteY0" fmla="*/ 1246909 h 1246909"/>
              <a:gd name="connsiteX1" fmla="*/ 2389910 w 2389910"/>
              <a:gd name="connsiteY1" fmla="*/ 51955 h 1246909"/>
              <a:gd name="connsiteX2" fmla="*/ 0 w 2389910"/>
              <a:gd name="connsiteY2" fmla="*/ 0 h 1246909"/>
              <a:gd name="connsiteX3" fmla="*/ 1143000 w 2389910"/>
              <a:gd name="connsiteY3" fmla="*/ 1246909 h 1246909"/>
              <a:gd name="connsiteX0" fmla="*/ 1600200 w 2847110"/>
              <a:gd name="connsiteY0" fmla="*/ 1714500 h 1714500"/>
              <a:gd name="connsiteX1" fmla="*/ 2847110 w 2847110"/>
              <a:gd name="connsiteY1" fmla="*/ 519546 h 1714500"/>
              <a:gd name="connsiteX2" fmla="*/ 0 w 2847110"/>
              <a:gd name="connsiteY2" fmla="*/ 0 h 1714500"/>
              <a:gd name="connsiteX3" fmla="*/ 1600200 w 2847110"/>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2847110" h="1714500">
                <a:moveTo>
                  <a:pt x="1600200" y="1714500"/>
                </a:moveTo>
                <a:lnTo>
                  <a:pt x="2847110" y="519546"/>
                </a:lnTo>
                <a:lnTo>
                  <a:pt x="0" y="0"/>
                </a:lnTo>
                <a:lnTo>
                  <a:pt x="1600200" y="1714500"/>
                </a:lnTo>
                <a:close/>
              </a:path>
            </a:pathLst>
          </a:custGeom>
          <a:solidFill>
            <a:schemeClr val="accent6">
              <a:lumMod val="40000"/>
              <a:lumOff val="60000"/>
              <a:alpha val="2392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 name="Csoportba foglalás 1"/>
          <p:cNvGrpSpPr/>
          <p:nvPr/>
        </p:nvGrpSpPr>
        <p:grpSpPr>
          <a:xfrm>
            <a:off x="752834" y="446985"/>
            <a:ext cx="1920769" cy="1814034"/>
            <a:chOff x="575398" y="622701"/>
            <a:chExt cx="2411915" cy="1814034"/>
          </a:xfrm>
        </p:grpSpPr>
        <p:sp>
          <p:nvSpPr>
            <p:cNvPr id="23" name="Szabadkézi sokszög 22"/>
            <p:cNvSpPr/>
            <p:nvPr/>
          </p:nvSpPr>
          <p:spPr>
            <a:xfrm rot="10800000">
              <a:off x="575398" y="1388282"/>
              <a:ext cx="2197635" cy="1048453"/>
            </a:xfrm>
            <a:custGeom>
              <a:avLst/>
              <a:gdLst>
                <a:gd name="connsiteX0" fmla="*/ 1034362 w 1036053"/>
                <a:gd name="connsiteY0" fmla="*/ 442580 h 615508"/>
                <a:gd name="connsiteX1" fmla="*/ 967454 w 1036053"/>
                <a:gd name="connsiteY1" fmla="*/ 241858 h 615508"/>
                <a:gd name="connsiteX2" fmla="*/ 844791 w 1036053"/>
                <a:gd name="connsiteY2" fmla="*/ 63438 h 615508"/>
                <a:gd name="connsiteX3" fmla="*/ 677523 w 1036053"/>
                <a:gd name="connsiteY3" fmla="*/ 7682 h 615508"/>
                <a:gd name="connsiteX4" fmla="*/ 387591 w 1036053"/>
                <a:gd name="connsiteY4" fmla="*/ 7682 h 615508"/>
                <a:gd name="connsiteX5" fmla="*/ 220323 w 1036053"/>
                <a:gd name="connsiteY5" fmla="*/ 74589 h 615508"/>
                <a:gd name="connsiteX6" fmla="*/ 75357 w 1036053"/>
                <a:gd name="connsiteY6" fmla="*/ 253009 h 615508"/>
                <a:gd name="connsiteX7" fmla="*/ 19601 w 1036053"/>
                <a:gd name="connsiteY7" fmla="*/ 442580 h 615508"/>
                <a:gd name="connsiteX8" fmla="*/ 19601 w 1036053"/>
                <a:gd name="connsiteY8" fmla="*/ 487184 h 615508"/>
                <a:gd name="connsiteX9" fmla="*/ 253776 w 1036053"/>
                <a:gd name="connsiteY9" fmla="*/ 576394 h 615508"/>
                <a:gd name="connsiteX10" fmla="*/ 454498 w 1036053"/>
                <a:gd name="connsiteY10" fmla="*/ 609848 h 615508"/>
                <a:gd name="connsiteX11" fmla="*/ 710976 w 1036053"/>
                <a:gd name="connsiteY11" fmla="*/ 609848 h 615508"/>
                <a:gd name="connsiteX12" fmla="*/ 900547 w 1036053"/>
                <a:gd name="connsiteY12" fmla="*/ 554092 h 615508"/>
                <a:gd name="connsiteX13" fmla="*/ 1034362 w 1036053"/>
                <a:gd name="connsiteY13" fmla="*/ 442580 h 615508"/>
                <a:gd name="connsiteX0" fmla="*/ 1014829 w 1016520"/>
                <a:gd name="connsiteY0" fmla="*/ 442580 h 615508"/>
                <a:gd name="connsiteX1" fmla="*/ 947921 w 1016520"/>
                <a:gd name="connsiteY1" fmla="*/ 241858 h 615508"/>
                <a:gd name="connsiteX2" fmla="*/ 825258 w 1016520"/>
                <a:gd name="connsiteY2" fmla="*/ 63438 h 615508"/>
                <a:gd name="connsiteX3" fmla="*/ 657990 w 1016520"/>
                <a:gd name="connsiteY3" fmla="*/ 7682 h 615508"/>
                <a:gd name="connsiteX4" fmla="*/ 368058 w 1016520"/>
                <a:gd name="connsiteY4" fmla="*/ 7682 h 615508"/>
                <a:gd name="connsiteX5" fmla="*/ 200790 w 1016520"/>
                <a:gd name="connsiteY5" fmla="*/ 74589 h 615508"/>
                <a:gd name="connsiteX6" fmla="*/ 55824 w 1016520"/>
                <a:gd name="connsiteY6" fmla="*/ 253009 h 615508"/>
                <a:gd name="connsiteX7" fmla="*/ 68 w 1016520"/>
                <a:gd name="connsiteY7" fmla="*/ 442580 h 615508"/>
                <a:gd name="connsiteX8" fmla="*/ 64838 w 1016520"/>
                <a:gd name="connsiteY8" fmla="*/ 525284 h 615508"/>
                <a:gd name="connsiteX9" fmla="*/ 234243 w 1016520"/>
                <a:gd name="connsiteY9" fmla="*/ 576394 h 615508"/>
                <a:gd name="connsiteX10" fmla="*/ 434965 w 1016520"/>
                <a:gd name="connsiteY10" fmla="*/ 609848 h 615508"/>
                <a:gd name="connsiteX11" fmla="*/ 691443 w 1016520"/>
                <a:gd name="connsiteY11" fmla="*/ 609848 h 615508"/>
                <a:gd name="connsiteX12" fmla="*/ 881014 w 1016520"/>
                <a:gd name="connsiteY12" fmla="*/ 554092 h 615508"/>
                <a:gd name="connsiteX13" fmla="*/ 1014829 w 1016520"/>
                <a:gd name="connsiteY13" fmla="*/ 442580 h 615508"/>
                <a:gd name="connsiteX0" fmla="*/ 1014829 w 1016520"/>
                <a:gd name="connsiteY0" fmla="*/ 442580 h 614738"/>
                <a:gd name="connsiteX1" fmla="*/ 947921 w 1016520"/>
                <a:gd name="connsiteY1" fmla="*/ 241858 h 614738"/>
                <a:gd name="connsiteX2" fmla="*/ 825258 w 1016520"/>
                <a:gd name="connsiteY2" fmla="*/ 63438 h 614738"/>
                <a:gd name="connsiteX3" fmla="*/ 657990 w 1016520"/>
                <a:gd name="connsiteY3" fmla="*/ 7682 h 614738"/>
                <a:gd name="connsiteX4" fmla="*/ 368058 w 1016520"/>
                <a:gd name="connsiteY4" fmla="*/ 7682 h 614738"/>
                <a:gd name="connsiteX5" fmla="*/ 200790 w 1016520"/>
                <a:gd name="connsiteY5" fmla="*/ 74589 h 614738"/>
                <a:gd name="connsiteX6" fmla="*/ 55824 w 1016520"/>
                <a:gd name="connsiteY6" fmla="*/ 253009 h 614738"/>
                <a:gd name="connsiteX7" fmla="*/ 68 w 1016520"/>
                <a:gd name="connsiteY7" fmla="*/ 442580 h 614738"/>
                <a:gd name="connsiteX8" fmla="*/ 64838 w 1016520"/>
                <a:gd name="connsiteY8" fmla="*/ 525284 h 614738"/>
                <a:gd name="connsiteX9" fmla="*/ 241863 w 1016520"/>
                <a:gd name="connsiteY9" fmla="*/ 591634 h 614738"/>
                <a:gd name="connsiteX10" fmla="*/ 434965 w 1016520"/>
                <a:gd name="connsiteY10" fmla="*/ 609848 h 614738"/>
                <a:gd name="connsiteX11" fmla="*/ 691443 w 1016520"/>
                <a:gd name="connsiteY11" fmla="*/ 609848 h 614738"/>
                <a:gd name="connsiteX12" fmla="*/ 881014 w 1016520"/>
                <a:gd name="connsiteY12" fmla="*/ 554092 h 614738"/>
                <a:gd name="connsiteX13" fmla="*/ 1014829 w 1016520"/>
                <a:gd name="connsiteY13" fmla="*/ 442580 h 614738"/>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4831"/>
                <a:gd name="connsiteY0" fmla="*/ 442580 h 625689"/>
                <a:gd name="connsiteX1" fmla="*/ 947921 w 1014831"/>
                <a:gd name="connsiteY1" fmla="*/ 241858 h 625689"/>
                <a:gd name="connsiteX2" fmla="*/ 825258 w 1014831"/>
                <a:gd name="connsiteY2" fmla="*/ 63438 h 625689"/>
                <a:gd name="connsiteX3" fmla="*/ 657990 w 1014831"/>
                <a:gd name="connsiteY3" fmla="*/ 7682 h 625689"/>
                <a:gd name="connsiteX4" fmla="*/ 368058 w 1014831"/>
                <a:gd name="connsiteY4" fmla="*/ 7682 h 625689"/>
                <a:gd name="connsiteX5" fmla="*/ 200790 w 1014831"/>
                <a:gd name="connsiteY5" fmla="*/ 74589 h 625689"/>
                <a:gd name="connsiteX6" fmla="*/ 55824 w 1014831"/>
                <a:gd name="connsiteY6" fmla="*/ 253009 h 625689"/>
                <a:gd name="connsiteX7" fmla="*/ 68 w 1014831"/>
                <a:gd name="connsiteY7" fmla="*/ 442580 h 625689"/>
                <a:gd name="connsiteX8" fmla="*/ 64838 w 1014831"/>
                <a:gd name="connsiteY8" fmla="*/ 525284 h 625689"/>
                <a:gd name="connsiteX9" fmla="*/ 241863 w 1014831"/>
                <a:gd name="connsiteY9" fmla="*/ 591634 h 625689"/>
                <a:gd name="connsiteX10" fmla="*/ 450205 w 1014831"/>
                <a:gd name="connsiteY10" fmla="*/ 625088 h 625689"/>
                <a:gd name="connsiteX11" fmla="*/ 691443 w 1014831"/>
                <a:gd name="connsiteY11" fmla="*/ 609848 h 625689"/>
                <a:gd name="connsiteX12" fmla="*/ 881014 w 1014831"/>
                <a:gd name="connsiteY12" fmla="*/ 554092 h 625689"/>
                <a:gd name="connsiteX13" fmla="*/ 945860 w 1014831"/>
                <a:gd name="connsiteY13" fmla="*/ 532910 h 625689"/>
                <a:gd name="connsiteX14" fmla="*/ 1014829 w 1014831"/>
                <a:gd name="connsiteY14" fmla="*/ 442580 h 625689"/>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6066"/>
                <a:gd name="connsiteY0" fmla="*/ 442580 h 625689"/>
                <a:gd name="connsiteX1" fmla="*/ 947921 w 1016066"/>
                <a:gd name="connsiteY1" fmla="*/ 241858 h 625689"/>
                <a:gd name="connsiteX2" fmla="*/ 825258 w 1016066"/>
                <a:gd name="connsiteY2" fmla="*/ 63438 h 625689"/>
                <a:gd name="connsiteX3" fmla="*/ 657990 w 1016066"/>
                <a:gd name="connsiteY3" fmla="*/ 7682 h 625689"/>
                <a:gd name="connsiteX4" fmla="*/ 368058 w 1016066"/>
                <a:gd name="connsiteY4" fmla="*/ 7682 h 625689"/>
                <a:gd name="connsiteX5" fmla="*/ 200790 w 1016066"/>
                <a:gd name="connsiteY5" fmla="*/ 74589 h 625689"/>
                <a:gd name="connsiteX6" fmla="*/ 55824 w 1016066"/>
                <a:gd name="connsiteY6" fmla="*/ 253009 h 625689"/>
                <a:gd name="connsiteX7" fmla="*/ 68 w 1016066"/>
                <a:gd name="connsiteY7" fmla="*/ 442580 h 625689"/>
                <a:gd name="connsiteX8" fmla="*/ 64838 w 1016066"/>
                <a:gd name="connsiteY8" fmla="*/ 525284 h 625689"/>
                <a:gd name="connsiteX9" fmla="*/ 241863 w 1016066"/>
                <a:gd name="connsiteY9" fmla="*/ 591634 h 625689"/>
                <a:gd name="connsiteX10" fmla="*/ 450205 w 1016066"/>
                <a:gd name="connsiteY10" fmla="*/ 625088 h 625689"/>
                <a:gd name="connsiteX11" fmla="*/ 691443 w 1016066"/>
                <a:gd name="connsiteY11" fmla="*/ 609848 h 625689"/>
                <a:gd name="connsiteX12" fmla="*/ 892444 w 1016066"/>
                <a:gd name="connsiteY12" fmla="*/ 565522 h 625689"/>
                <a:gd name="connsiteX13" fmla="*/ 1014829 w 1016066"/>
                <a:gd name="connsiteY13" fmla="*/ 442580 h 625689"/>
                <a:gd name="connsiteX0" fmla="*/ 1014829 w 1016096"/>
                <a:gd name="connsiteY0" fmla="*/ 443518 h 626627"/>
                <a:gd name="connsiteX1" fmla="*/ 947921 w 1016096"/>
                <a:gd name="connsiteY1" fmla="*/ 242796 h 626627"/>
                <a:gd name="connsiteX2" fmla="*/ 817638 w 1016096"/>
                <a:gd name="connsiteY2" fmla="*/ 79616 h 626627"/>
                <a:gd name="connsiteX3" fmla="*/ 657990 w 1016096"/>
                <a:gd name="connsiteY3" fmla="*/ 8620 h 626627"/>
                <a:gd name="connsiteX4" fmla="*/ 368058 w 1016096"/>
                <a:gd name="connsiteY4" fmla="*/ 8620 h 626627"/>
                <a:gd name="connsiteX5" fmla="*/ 200790 w 1016096"/>
                <a:gd name="connsiteY5" fmla="*/ 75527 h 626627"/>
                <a:gd name="connsiteX6" fmla="*/ 55824 w 1016096"/>
                <a:gd name="connsiteY6" fmla="*/ 253947 h 626627"/>
                <a:gd name="connsiteX7" fmla="*/ 68 w 1016096"/>
                <a:gd name="connsiteY7" fmla="*/ 443518 h 626627"/>
                <a:gd name="connsiteX8" fmla="*/ 64838 w 1016096"/>
                <a:gd name="connsiteY8" fmla="*/ 526222 h 626627"/>
                <a:gd name="connsiteX9" fmla="*/ 241863 w 1016096"/>
                <a:gd name="connsiteY9" fmla="*/ 592572 h 626627"/>
                <a:gd name="connsiteX10" fmla="*/ 450205 w 1016096"/>
                <a:gd name="connsiteY10" fmla="*/ 626026 h 626627"/>
                <a:gd name="connsiteX11" fmla="*/ 691443 w 1016096"/>
                <a:gd name="connsiteY11" fmla="*/ 610786 h 626627"/>
                <a:gd name="connsiteX12" fmla="*/ 892444 w 1016096"/>
                <a:gd name="connsiteY12" fmla="*/ 566460 h 626627"/>
                <a:gd name="connsiteX13" fmla="*/ 1014829 w 1016096"/>
                <a:gd name="connsiteY13" fmla="*/ 443518 h 626627"/>
                <a:gd name="connsiteX0" fmla="*/ 1014829 w 1016096"/>
                <a:gd name="connsiteY0" fmla="*/ 451386 h 634495"/>
                <a:gd name="connsiteX1" fmla="*/ 947921 w 1016096"/>
                <a:gd name="connsiteY1" fmla="*/ 250664 h 634495"/>
                <a:gd name="connsiteX2" fmla="*/ 817638 w 1016096"/>
                <a:gd name="connsiteY2" fmla="*/ 87484 h 634495"/>
                <a:gd name="connsiteX3" fmla="*/ 657990 w 1016096"/>
                <a:gd name="connsiteY3" fmla="*/ 16488 h 634495"/>
                <a:gd name="connsiteX4" fmla="*/ 402348 w 1016096"/>
                <a:gd name="connsiteY4" fmla="*/ 5058 h 634495"/>
                <a:gd name="connsiteX5" fmla="*/ 200790 w 1016096"/>
                <a:gd name="connsiteY5" fmla="*/ 83395 h 634495"/>
                <a:gd name="connsiteX6" fmla="*/ 55824 w 1016096"/>
                <a:gd name="connsiteY6" fmla="*/ 261815 h 634495"/>
                <a:gd name="connsiteX7" fmla="*/ 68 w 1016096"/>
                <a:gd name="connsiteY7" fmla="*/ 451386 h 634495"/>
                <a:gd name="connsiteX8" fmla="*/ 64838 w 1016096"/>
                <a:gd name="connsiteY8" fmla="*/ 534090 h 634495"/>
                <a:gd name="connsiteX9" fmla="*/ 241863 w 1016096"/>
                <a:gd name="connsiteY9" fmla="*/ 600440 h 634495"/>
                <a:gd name="connsiteX10" fmla="*/ 450205 w 1016096"/>
                <a:gd name="connsiteY10" fmla="*/ 633894 h 634495"/>
                <a:gd name="connsiteX11" fmla="*/ 691443 w 1016096"/>
                <a:gd name="connsiteY11" fmla="*/ 618654 h 634495"/>
                <a:gd name="connsiteX12" fmla="*/ 892444 w 1016096"/>
                <a:gd name="connsiteY12" fmla="*/ 574328 h 634495"/>
                <a:gd name="connsiteX13" fmla="*/ 1014829 w 1016096"/>
                <a:gd name="connsiteY13" fmla="*/ 451386 h 634495"/>
                <a:gd name="connsiteX0" fmla="*/ 1014829 w 1016096"/>
                <a:gd name="connsiteY0" fmla="*/ 449474 h 632583"/>
                <a:gd name="connsiteX1" fmla="*/ 947921 w 1016096"/>
                <a:gd name="connsiteY1" fmla="*/ 248752 h 632583"/>
                <a:gd name="connsiteX2" fmla="*/ 817638 w 1016096"/>
                <a:gd name="connsiteY2" fmla="*/ 85572 h 632583"/>
                <a:gd name="connsiteX3" fmla="*/ 648680 w 1016096"/>
                <a:gd name="connsiteY3" fmla="*/ 6404 h 632583"/>
                <a:gd name="connsiteX4" fmla="*/ 657990 w 1016096"/>
                <a:gd name="connsiteY4" fmla="*/ 14576 h 632583"/>
                <a:gd name="connsiteX5" fmla="*/ 402348 w 1016096"/>
                <a:gd name="connsiteY5" fmla="*/ 3146 h 632583"/>
                <a:gd name="connsiteX6" fmla="*/ 200790 w 1016096"/>
                <a:gd name="connsiteY6" fmla="*/ 81483 h 632583"/>
                <a:gd name="connsiteX7" fmla="*/ 55824 w 1016096"/>
                <a:gd name="connsiteY7" fmla="*/ 259903 h 632583"/>
                <a:gd name="connsiteX8" fmla="*/ 68 w 1016096"/>
                <a:gd name="connsiteY8" fmla="*/ 449474 h 632583"/>
                <a:gd name="connsiteX9" fmla="*/ 64838 w 1016096"/>
                <a:gd name="connsiteY9" fmla="*/ 532178 h 632583"/>
                <a:gd name="connsiteX10" fmla="*/ 241863 w 1016096"/>
                <a:gd name="connsiteY10" fmla="*/ 598528 h 632583"/>
                <a:gd name="connsiteX11" fmla="*/ 450205 w 1016096"/>
                <a:gd name="connsiteY11" fmla="*/ 631982 h 632583"/>
                <a:gd name="connsiteX12" fmla="*/ 691443 w 1016096"/>
                <a:gd name="connsiteY12" fmla="*/ 616742 h 632583"/>
                <a:gd name="connsiteX13" fmla="*/ 892444 w 1016096"/>
                <a:gd name="connsiteY13" fmla="*/ 572416 h 632583"/>
                <a:gd name="connsiteX14" fmla="*/ 1014829 w 1016096"/>
                <a:gd name="connsiteY14" fmla="*/ 449474 h 632583"/>
                <a:gd name="connsiteX0" fmla="*/ 1014829 w 1016126"/>
                <a:gd name="connsiteY0" fmla="*/ 449474 h 632583"/>
                <a:gd name="connsiteX1" fmla="*/ 947921 w 1016126"/>
                <a:gd name="connsiteY1" fmla="*/ 248752 h 632583"/>
                <a:gd name="connsiteX2" fmla="*/ 810018 w 1016126"/>
                <a:gd name="connsiteY2" fmla="*/ 97002 h 632583"/>
                <a:gd name="connsiteX3" fmla="*/ 648680 w 1016126"/>
                <a:gd name="connsiteY3" fmla="*/ 6404 h 632583"/>
                <a:gd name="connsiteX4" fmla="*/ 657990 w 1016126"/>
                <a:gd name="connsiteY4" fmla="*/ 14576 h 632583"/>
                <a:gd name="connsiteX5" fmla="*/ 402348 w 1016126"/>
                <a:gd name="connsiteY5" fmla="*/ 3146 h 632583"/>
                <a:gd name="connsiteX6" fmla="*/ 200790 w 1016126"/>
                <a:gd name="connsiteY6" fmla="*/ 81483 h 632583"/>
                <a:gd name="connsiteX7" fmla="*/ 55824 w 1016126"/>
                <a:gd name="connsiteY7" fmla="*/ 259903 h 632583"/>
                <a:gd name="connsiteX8" fmla="*/ 68 w 1016126"/>
                <a:gd name="connsiteY8" fmla="*/ 449474 h 632583"/>
                <a:gd name="connsiteX9" fmla="*/ 64838 w 1016126"/>
                <a:gd name="connsiteY9" fmla="*/ 532178 h 632583"/>
                <a:gd name="connsiteX10" fmla="*/ 241863 w 1016126"/>
                <a:gd name="connsiteY10" fmla="*/ 598528 h 632583"/>
                <a:gd name="connsiteX11" fmla="*/ 450205 w 1016126"/>
                <a:gd name="connsiteY11" fmla="*/ 631982 h 632583"/>
                <a:gd name="connsiteX12" fmla="*/ 691443 w 1016126"/>
                <a:gd name="connsiteY12" fmla="*/ 616742 h 632583"/>
                <a:gd name="connsiteX13" fmla="*/ 892444 w 1016126"/>
                <a:gd name="connsiteY13" fmla="*/ 572416 h 632583"/>
                <a:gd name="connsiteX14" fmla="*/ 1014829 w 1016126"/>
                <a:gd name="connsiteY14" fmla="*/ 449474 h 632583"/>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37999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 name="connsiteX0" fmla="*/ 1014806 w 1016103"/>
                <a:gd name="connsiteY0" fmla="*/ 455295 h 638404"/>
                <a:gd name="connsiteX1" fmla="*/ 947898 w 1016103"/>
                <a:gd name="connsiteY1" fmla="*/ 254573 h 638404"/>
                <a:gd name="connsiteX2" fmla="*/ 809995 w 1016103"/>
                <a:gd name="connsiteY2" fmla="*/ 102823 h 638404"/>
                <a:gd name="connsiteX3" fmla="*/ 648657 w 1016103"/>
                <a:gd name="connsiteY3" fmla="*/ 12225 h 638404"/>
                <a:gd name="connsiteX4" fmla="*/ 402325 w 1016103"/>
                <a:gd name="connsiteY4" fmla="*/ 8967 h 638404"/>
                <a:gd name="connsiteX5" fmla="*/ 200767 w 1016103"/>
                <a:gd name="connsiteY5" fmla="*/ 87304 h 638404"/>
                <a:gd name="connsiteX6" fmla="*/ 55801 w 1016103"/>
                <a:gd name="connsiteY6" fmla="*/ 265724 h 638404"/>
                <a:gd name="connsiteX7" fmla="*/ 45 w 1016103"/>
                <a:gd name="connsiteY7" fmla="*/ 455295 h 638404"/>
                <a:gd name="connsiteX8" fmla="*/ 63055 w 1016103"/>
                <a:gd name="connsiteY8" fmla="*/ 548441 h 638404"/>
                <a:gd name="connsiteX9" fmla="*/ 241840 w 1016103"/>
                <a:gd name="connsiteY9" fmla="*/ 604349 h 638404"/>
                <a:gd name="connsiteX10" fmla="*/ 450182 w 1016103"/>
                <a:gd name="connsiteY10" fmla="*/ 637803 h 638404"/>
                <a:gd name="connsiteX11" fmla="*/ 691420 w 1016103"/>
                <a:gd name="connsiteY11" fmla="*/ 622563 h 638404"/>
                <a:gd name="connsiteX12" fmla="*/ 892421 w 1016103"/>
                <a:gd name="connsiteY12" fmla="*/ 578237 h 638404"/>
                <a:gd name="connsiteX13" fmla="*/ 1014806 w 1016103"/>
                <a:gd name="connsiteY13" fmla="*/ 455295 h 638404"/>
                <a:gd name="connsiteX0" fmla="*/ 1014806 w 1016103"/>
                <a:gd name="connsiteY0" fmla="*/ 455295 h 638156"/>
                <a:gd name="connsiteX1" fmla="*/ 947898 w 1016103"/>
                <a:gd name="connsiteY1" fmla="*/ 254573 h 638156"/>
                <a:gd name="connsiteX2" fmla="*/ 809995 w 1016103"/>
                <a:gd name="connsiteY2" fmla="*/ 102823 h 638156"/>
                <a:gd name="connsiteX3" fmla="*/ 648657 w 1016103"/>
                <a:gd name="connsiteY3" fmla="*/ 12225 h 638156"/>
                <a:gd name="connsiteX4" fmla="*/ 402325 w 1016103"/>
                <a:gd name="connsiteY4" fmla="*/ 8967 h 638156"/>
                <a:gd name="connsiteX5" fmla="*/ 200767 w 1016103"/>
                <a:gd name="connsiteY5" fmla="*/ 87304 h 638156"/>
                <a:gd name="connsiteX6" fmla="*/ 55801 w 1016103"/>
                <a:gd name="connsiteY6" fmla="*/ 265724 h 638156"/>
                <a:gd name="connsiteX7" fmla="*/ 45 w 1016103"/>
                <a:gd name="connsiteY7" fmla="*/ 455295 h 638156"/>
                <a:gd name="connsiteX8" fmla="*/ 63055 w 1016103"/>
                <a:gd name="connsiteY8" fmla="*/ 548441 h 638156"/>
                <a:gd name="connsiteX9" fmla="*/ 243600 w 1016103"/>
                <a:gd name="connsiteY9" fmla="*/ 609570 h 638156"/>
                <a:gd name="connsiteX10" fmla="*/ 450182 w 1016103"/>
                <a:gd name="connsiteY10" fmla="*/ 637803 h 638156"/>
                <a:gd name="connsiteX11" fmla="*/ 691420 w 1016103"/>
                <a:gd name="connsiteY11" fmla="*/ 622563 h 638156"/>
                <a:gd name="connsiteX12" fmla="*/ 892421 w 1016103"/>
                <a:gd name="connsiteY12" fmla="*/ 578237 h 638156"/>
                <a:gd name="connsiteX13" fmla="*/ 1014806 w 1016103"/>
                <a:gd name="connsiteY13" fmla="*/ 455295 h 638156"/>
                <a:gd name="connsiteX0" fmla="*/ 1014806 w 1016103"/>
                <a:gd name="connsiteY0" fmla="*/ 455295 h 638534"/>
                <a:gd name="connsiteX1" fmla="*/ 947898 w 1016103"/>
                <a:gd name="connsiteY1" fmla="*/ 254573 h 638534"/>
                <a:gd name="connsiteX2" fmla="*/ 809995 w 1016103"/>
                <a:gd name="connsiteY2" fmla="*/ 102823 h 638534"/>
                <a:gd name="connsiteX3" fmla="*/ 648657 w 1016103"/>
                <a:gd name="connsiteY3" fmla="*/ 12225 h 638534"/>
                <a:gd name="connsiteX4" fmla="*/ 402325 w 1016103"/>
                <a:gd name="connsiteY4" fmla="*/ 8967 h 638534"/>
                <a:gd name="connsiteX5" fmla="*/ 200767 w 1016103"/>
                <a:gd name="connsiteY5" fmla="*/ 87304 h 638534"/>
                <a:gd name="connsiteX6" fmla="*/ 55801 w 1016103"/>
                <a:gd name="connsiteY6" fmla="*/ 265724 h 638534"/>
                <a:gd name="connsiteX7" fmla="*/ 45 w 1016103"/>
                <a:gd name="connsiteY7" fmla="*/ 455295 h 638534"/>
                <a:gd name="connsiteX8" fmla="*/ 63055 w 1016103"/>
                <a:gd name="connsiteY8" fmla="*/ 548441 h 638534"/>
                <a:gd name="connsiteX9" fmla="*/ 243600 w 1016103"/>
                <a:gd name="connsiteY9" fmla="*/ 609570 h 638534"/>
                <a:gd name="connsiteX10" fmla="*/ 450182 w 1016103"/>
                <a:gd name="connsiteY10" fmla="*/ 637803 h 638534"/>
                <a:gd name="connsiteX11" fmla="*/ 705502 w 1016103"/>
                <a:gd name="connsiteY11" fmla="*/ 626043 h 638534"/>
                <a:gd name="connsiteX12" fmla="*/ 892421 w 1016103"/>
                <a:gd name="connsiteY12" fmla="*/ 578237 h 638534"/>
                <a:gd name="connsiteX13" fmla="*/ 1014806 w 1016103"/>
                <a:gd name="connsiteY13" fmla="*/ 455295 h 638534"/>
                <a:gd name="connsiteX0" fmla="*/ 1014806 w 1015325"/>
                <a:gd name="connsiteY0" fmla="*/ 455295 h 638534"/>
                <a:gd name="connsiteX1" fmla="*/ 947898 w 1015325"/>
                <a:gd name="connsiteY1" fmla="*/ 254573 h 638534"/>
                <a:gd name="connsiteX2" fmla="*/ 809995 w 1015325"/>
                <a:gd name="connsiteY2" fmla="*/ 102823 h 638534"/>
                <a:gd name="connsiteX3" fmla="*/ 648657 w 1015325"/>
                <a:gd name="connsiteY3" fmla="*/ 12225 h 638534"/>
                <a:gd name="connsiteX4" fmla="*/ 402325 w 1015325"/>
                <a:gd name="connsiteY4" fmla="*/ 8967 h 638534"/>
                <a:gd name="connsiteX5" fmla="*/ 200767 w 1015325"/>
                <a:gd name="connsiteY5" fmla="*/ 87304 h 638534"/>
                <a:gd name="connsiteX6" fmla="*/ 55801 w 1015325"/>
                <a:gd name="connsiteY6" fmla="*/ 265724 h 638534"/>
                <a:gd name="connsiteX7" fmla="*/ 45 w 1015325"/>
                <a:gd name="connsiteY7" fmla="*/ 455295 h 638534"/>
                <a:gd name="connsiteX8" fmla="*/ 63055 w 1015325"/>
                <a:gd name="connsiteY8" fmla="*/ 548441 h 638534"/>
                <a:gd name="connsiteX9" fmla="*/ 243600 w 1015325"/>
                <a:gd name="connsiteY9" fmla="*/ 609570 h 638534"/>
                <a:gd name="connsiteX10" fmla="*/ 450182 w 1015325"/>
                <a:gd name="connsiteY10" fmla="*/ 637803 h 638534"/>
                <a:gd name="connsiteX11" fmla="*/ 705502 w 1015325"/>
                <a:gd name="connsiteY11" fmla="*/ 626043 h 638534"/>
                <a:gd name="connsiteX12" fmla="*/ 915304 w 1015325"/>
                <a:gd name="connsiteY12" fmla="*/ 569535 h 638534"/>
                <a:gd name="connsiteX13" fmla="*/ 1014806 w 1015325"/>
                <a:gd name="connsiteY13" fmla="*/ 455295 h 63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25" h="638534">
                  <a:moveTo>
                    <a:pt x="1014806" y="455295"/>
                  </a:moveTo>
                  <a:cubicBezTo>
                    <a:pt x="1020238" y="402801"/>
                    <a:pt x="982033" y="313318"/>
                    <a:pt x="947898" y="254573"/>
                  </a:cubicBezTo>
                  <a:cubicBezTo>
                    <a:pt x="913763" y="195828"/>
                    <a:pt x="859868" y="143214"/>
                    <a:pt x="809995" y="102823"/>
                  </a:cubicBezTo>
                  <a:cubicBezTo>
                    <a:pt x="760122" y="62432"/>
                    <a:pt x="716602" y="27868"/>
                    <a:pt x="648657" y="12225"/>
                  </a:cubicBezTo>
                  <a:cubicBezTo>
                    <a:pt x="580712" y="-3418"/>
                    <a:pt x="476973" y="-3546"/>
                    <a:pt x="402325" y="8967"/>
                  </a:cubicBezTo>
                  <a:cubicBezTo>
                    <a:pt x="327677" y="21480"/>
                    <a:pt x="258521" y="44511"/>
                    <a:pt x="200767" y="87304"/>
                  </a:cubicBezTo>
                  <a:cubicBezTo>
                    <a:pt x="143013" y="130097"/>
                    <a:pt x="89255" y="204392"/>
                    <a:pt x="55801" y="265724"/>
                  </a:cubicBezTo>
                  <a:cubicBezTo>
                    <a:pt x="22347" y="327056"/>
                    <a:pt x="-1164" y="408176"/>
                    <a:pt x="45" y="455295"/>
                  </a:cubicBezTo>
                  <a:cubicBezTo>
                    <a:pt x="1254" y="502414"/>
                    <a:pt x="22463" y="522729"/>
                    <a:pt x="63055" y="548441"/>
                  </a:cubicBezTo>
                  <a:cubicBezTo>
                    <a:pt x="103647" y="574153"/>
                    <a:pt x="179079" y="594676"/>
                    <a:pt x="243600" y="609570"/>
                  </a:cubicBezTo>
                  <a:cubicBezTo>
                    <a:pt x="308121" y="624464"/>
                    <a:pt x="373198" y="635058"/>
                    <a:pt x="450182" y="637803"/>
                  </a:cubicBezTo>
                  <a:cubicBezTo>
                    <a:pt x="527166" y="640548"/>
                    <a:pt x="631161" y="635336"/>
                    <a:pt x="705502" y="626043"/>
                  </a:cubicBezTo>
                  <a:cubicBezTo>
                    <a:pt x="779843" y="616750"/>
                    <a:pt x="872901" y="582358"/>
                    <a:pt x="915304" y="569535"/>
                  </a:cubicBezTo>
                  <a:cubicBezTo>
                    <a:pt x="969202" y="541657"/>
                    <a:pt x="1009374" y="507789"/>
                    <a:pt x="1014806" y="455295"/>
                  </a:cubicBezTo>
                  <a:close/>
                </a:path>
              </a:pathLst>
            </a:custGeom>
            <a:solidFill>
              <a:schemeClr val="bg1">
                <a:lumMod val="85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Szabadkézi sokszög 30"/>
            <p:cNvSpPr/>
            <p:nvPr/>
          </p:nvSpPr>
          <p:spPr>
            <a:xfrm>
              <a:off x="575556" y="874212"/>
              <a:ext cx="2197476" cy="1049613"/>
            </a:xfrm>
            <a:custGeom>
              <a:avLst/>
              <a:gdLst>
                <a:gd name="connsiteX0" fmla="*/ 1034362 w 1036053"/>
                <a:gd name="connsiteY0" fmla="*/ 442580 h 615508"/>
                <a:gd name="connsiteX1" fmla="*/ 967454 w 1036053"/>
                <a:gd name="connsiteY1" fmla="*/ 241858 h 615508"/>
                <a:gd name="connsiteX2" fmla="*/ 844791 w 1036053"/>
                <a:gd name="connsiteY2" fmla="*/ 63438 h 615508"/>
                <a:gd name="connsiteX3" fmla="*/ 677523 w 1036053"/>
                <a:gd name="connsiteY3" fmla="*/ 7682 h 615508"/>
                <a:gd name="connsiteX4" fmla="*/ 387591 w 1036053"/>
                <a:gd name="connsiteY4" fmla="*/ 7682 h 615508"/>
                <a:gd name="connsiteX5" fmla="*/ 220323 w 1036053"/>
                <a:gd name="connsiteY5" fmla="*/ 74589 h 615508"/>
                <a:gd name="connsiteX6" fmla="*/ 75357 w 1036053"/>
                <a:gd name="connsiteY6" fmla="*/ 253009 h 615508"/>
                <a:gd name="connsiteX7" fmla="*/ 19601 w 1036053"/>
                <a:gd name="connsiteY7" fmla="*/ 442580 h 615508"/>
                <a:gd name="connsiteX8" fmla="*/ 19601 w 1036053"/>
                <a:gd name="connsiteY8" fmla="*/ 487184 h 615508"/>
                <a:gd name="connsiteX9" fmla="*/ 253776 w 1036053"/>
                <a:gd name="connsiteY9" fmla="*/ 576394 h 615508"/>
                <a:gd name="connsiteX10" fmla="*/ 454498 w 1036053"/>
                <a:gd name="connsiteY10" fmla="*/ 609848 h 615508"/>
                <a:gd name="connsiteX11" fmla="*/ 710976 w 1036053"/>
                <a:gd name="connsiteY11" fmla="*/ 609848 h 615508"/>
                <a:gd name="connsiteX12" fmla="*/ 900547 w 1036053"/>
                <a:gd name="connsiteY12" fmla="*/ 554092 h 615508"/>
                <a:gd name="connsiteX13" fmla="*/ 1034362 w 1036053"/>
                <a:gd name="connsiteY13" fmla="*/ 442580 h 615508"/>
                <a:gd name="connsiteX0" fmla="*/ 1014829 w 1016520"/>
                <a:gd name="connsiteY0" fmla="*/ 442580 h 615508"/>
                <a:gd name="connsiteX1" fmla="*/ 947921 w 1016520"/>
                <a:gd name="connsiteY1" fmla="*/ 241858 h 615508"/>
                <a:gd name="connsiteX2" fmla="*/ 825258 w 1016520"/>
                <a:gd name="connsiteY2" fmla="*/ 63438 h 615508"/>
                <a:gd name="connsiteX3" fmla="*/ 657990 w 1016520"/>
                <a:gd name="connsiteY3" fmla="*/ 7682 h 615508"/>
                <a:gd name="connsiteX4" fmla="*/ 368058 w 1016520"/>
                <a:gd name="connsiteY4" fmla="*/ 7682 h 615508"/>
                <a:gd name="connsiteX5" fmla="*/ 200790 w 1016520"/>
                <a:gd name="connsiteY5" fmla="*/ 74589 h 615508"/>
                <a:gd name="connsiteX6" fmla="*/ 55824 w 1016520"/>
                <a:gd name="connsiteY6" fmla="*/ 253009 h 615508"/>
                <a:gd name="connsiteX7" fmla="*/ 68 w 1016520"/>
                <a:gd name="connsiteY7" fmla="*/ 442580 h 615508"/>
                <a:gd name="connsiteX8" fmla="*/ 64838 w 1016520"/>
                <a:gd name="connsiteY8" fmla="*/ 525284 h 615508"/>
                <a:gd name="connsiteX9" fmla="*/ 234243 w 1016520"/>
                <a:gd name="connsiteY9" fmla="*/ 576394 h 615508"/>
                <a:gd name="connsiteX10" fmla="*/ 434965 w 1016520"/>
                <a:gd name="connsiteY10" fmla="*/ 609848 h 615508"/>
                <a:gd name="connsiteX11" fmla="*/ 691443 w 1016520"/>
                <a:gd name="connsiteY11" fmla="*/ 609848 h 615508"/>
                <a:gd name="connsiteX12" fmla="*/ 881014 w 1016520"/>
                <a:gd name="connsiteY12" fmla="*/ 554092 h 615508"/>
                <a:gd name="connsiteX13" fmla="*/ 1014829 w 1016520"/>
                <a:gd name="connsiteY13" fmla="*/ 442580 h 615508"/>
                <a:gd name="connsiteX0" fmla="*/ 1014829 w 1016520"/>
                <a:gd name="connsiteY0" fmla="*/ 442580 h 614738"/>
                <a:gd name="connsiteX1" fmla="*/ 947921 w 1016520"/>
                <a:gd name="connsiteY1" fmla="*/ 241858 h 614738"/>
                <a:gd name="connsiteX2" fmla="*/ 825258 w 1016520"/>
                <a:gd name="connsiteY2" fmla="*/ 63438 h 614738"/>
                <a:gd name="connsiteX3" fmla="*/ 657990 w 1016520"/>
                <a:gd name="connsiteY3" fmla="*/ 7682 h 614738"/>
                <a:gd name="connsiteX4" fmla="*/ 368058 w 1016520"/>
                <a:gd name="connsiteY4" fmla="*/ 7682 h 614738"/>
                <a:gd name="connsiteX5" fmla="*/ 200790 w 1016520"/>
                <a:gd name="connsiteY5" fmla="*/ 74589 h 614738"/>
                <a:gd name="connsiteX6" fmla="*/ 55824 w 1016520"/>
                <a:gd name="connsiteY6" fmla="*/ 253009 h 614738"/>
                <a:gd name="connsiteX7" fmla="*/ 68 w 1016520"/>
                <a:gd name="connsiteY7" fmla="*/ 442580 h 614738"/>
                <a:gd name="connsiteX8" fmla="*/ 64838 w 1016520"/>
                <a:gd name="connsiteY8" fmla="*/ 525284 h 614738"/>
                <a:gd name="connsiteX9" fmla="*/ 241863 w 1016520"/>
                <a:gd name="connsiteY9" fmla="*/ 591634 h 614738"/>
                <a:gd name="connsiteX10" fmla="*/ 434965 w 1016520"/>
                <a:gd name="connsiteY10" fmla="*/ 609848 h 614738"/>
                <a:gd name="connsiteX11" fmla="*/ 691443 w 1016520"/>
                <a:gd name="connsiteY11" fmla="*/ 609848 h 614738"/>
                <a:gd name="connsiteX12" fmla="*/ 881014 w 1016520"/>
                <a:gd name="connsiteY12" fmla="*/ 554092 h 614738"/>
                <a:gd name="connsiteX13" fmla="*/ 1014829 w 1016520"/>
                <a:gd name="connsiteY13" fmla="*/ 442580 h 614738"/>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4831"/>
                <a:gd name="connsiteY0" fmla="*/ 442580 h 625689"/>
                <a:gd name="connsiteX1" fmla="*/ 947921 w 1014831"/>
                <a:gd name="connsiteY1" fmla="*/ 241858 h 625689"/>
                <a:gd name="connsiteX2" fmla="*/ 825258 w 1014831"/>
                <a:gd name="connsiteY2" fmla="*/ 63438 h 625689"/>
                <a:gd name="connsiteX3" fmla="*/ 657990 w 1014831"/>
                <a:gd name="connsiteY3" fmla="*/ 7682 h 625689"/>
                <a:gd name="connsiteX4" fmla="*/ 368058 w 1014831"/>
                <a:gd name="connsiteY4" fmla="*/ 7682 h 625689"/>
                <a:gd name="connsiteX5" fmla="*/ 200790 w 1014831"/>
                <a:gd name="connsiteY5" fmla="*/ 74589 h 625689"/>
                <a:gd name="connsiteX6" fmla="*/ 55824 w 1014831"/>
                <a:gd name="connsiteY6" fmla="*/ 253009 h 625689"/>
                <a:gd name="connsiteX7" fmla="*/ 68 w 1014831"/>
                <a:gd name="connsiteY7" fmla="*/ 442580 h 625689"/>
                <a:gd name="connsiteX8" fmla="*/ 64838 w 1014831"/>
                <a:gd name="connsiteY8" fmla="*/ 525284 h 625689"/>
                <a:gd name="connsiteX9" fmla="*/ 241863 w 1014831"/>
                <a:gd name="connsiteY9" fmla="*/ 591634 h 625689"/>
                <a:gd name="connsiteX10" fmla="*/ 450205 w 1014831"/>
                <a:gd name="connsiteY10" fmla="*/ 625088 h 625689"/>
                <a:gd name="connsiteX11" fmla="*/ 691443 w 1014831"/>
                <a:gd name="connsiteY11" fmla="*/ 609848 h 625689"/>
                <a:gd name="connsiteX12" fmla="*/ 881014 w 1014831"/>
                <a:gd name="connsiteY12" fmla="*/ 554092 h 625689"/>
                <a:gd name="connsiteX13" fmla="*/ 945860 w 1014831"/>
                <a:gd name="connsiteY13" fmla="*/ 532910 h 625689"/>
                <a:gd name="connsiteX14" fmla="*/ 1014829 w 1014831"/>
                <a:gd name="connsiteY14" fmla="*/ 442580 h 625689"/>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6066"/>
                <a:gd name="connsiteY0" fmla="*/ 442580 h 625689"/>
                <a:gd name="connsiteX1" fmla="*/ 947921 w 1016066"/>
                <a:gd name="connsiteY1" fmla="*/ 241858 h 625689"/>
                <a:gd name="connsiteX2" fmla="*/ 825258 w 1016066"/>
                <a:gd name="connsiteY2" fmla="*/ 63438 h 625689"/>
                <a:gd name="connsiteX3" fmla="*/ 657990 w 1016066"/>
                <a:gd name="connsiteY3" fmla="*/ 7682 h 625689"/>
                <a:gd name="connsiteX4" fmla="*/ 368058 w 1016066"/>
                <a:gd name="connsiteY4" fmla="*/ 7682 h 625689"/>
                <a:gd name="connsiteX5" fmla="*/ 200790 w 1016066"/>
                <a:gd name="connsiteY5" fmla="*/ 74589 h 625689"/>
                <a:gd name="connsiteX6" fmla="*/ 55824 w 1016066"/>
                <a:gd name="connsiteY6" fmla="*/ 253009 h 625689"/>
                <a:gd name="connsiteX7" fmla="*/ 68 w 1016066"/>
                <a:gd name="connsiteY7" fmla="*/ 442580 h 625689"/>
                <a:gd name="connsiteX8" fmla="*/ 64838 w 1016066"/>
                <a:gd name="connsiteY8" fmla="*/ 525284 h 625689"/>
                <a:gd name="connsiteX9" fmla="*/ 241863 w 1016066"/>
                <a:gd name="connsiteY9" fmla="*/ 591634 h 625689"/>
                <a:gd name="connsiteX10" fmla="*/ 450205 w 1016066"/>
                <a:gd name="connsiteY10" fmla="*/ 625088 h 625689"/>
                <a:gd name="connsiteX11" fmla="*/ 691443 w 1016066"/>
                <a:gd name="connsiteY11" fmla="*/ 609848 h 625689"/>
                <a:gd name="connsiteX12" fmla="*/ 892444 w 1016066"/>
                <a:gd name="connsiteY12" fmla="*/ 565522 h 625689"/>
                <a:gd name="connsiteX13" fmla="*/ 1014829 w 1016066"/>
                <a:gd name="connsiteY13" fmla="*/ 442580 h 625689"/>
                <a:gd name="connsiteX0" fmla="*/ 1014829 w 1016096"/>
                <a:gd name="connsiteY0" fmla="*/ 443518 h 626627"/>
                <a:gd name="connsiteX1" fmla="*/ 947921 w 1016096"/>
                <a:gd name="connsiteY1" fmla="*/ 242796 h 626627"/>
                <a:gd name="connsiteX2" fmla="*/ 817638 w 1016096"/>
                <a:gd name="connsiteY2" fmla="*/ 79616 h 626627"/>
                <a:gd name="connsiteX3" fmla="*/ 657990 w 1016096"/>
                <a:gd name="connsiteY3" fmla="*/ 8620 h 626627"/>
                <a:gd name="connsiteX4" fmla="*/ 368058 w 1016096"/>
                <a:gd name="connsiteY4" fmla="*/ 8620 h 626627"/>
                <a:gd name="connsiteX5" fmla="*/ 200790 w 1016096"/>
                <a:gd name="connsiteY5" fmla="*/ 75527 h 626627"/>
                <a:gd name="connsiteX6" fmla="*/ 55824 w 1016096"/>
                <a:gd name="connsiteY6" fmla="*/ 253947 h 626627"/>
                <a:gd name="connsiteX7" fmla="*/ 68 w 1016096"/>
                <a:gd name="connsiteY7" fmla="*/ 443518 h 626627"/>
                <a:gd name="connsiteX8" fmla="*/ 64838 w 1016096"/>
                <a:gd name="connsiteY8" fmla="*/ 526222 h 626627"/>
                <a:gd name="connsiteX9" fmla="*/ 241863 w 1016096"/>
                <a:gd name="connsiteY9" fmla="*/ 592572 h 626627"/>
                <a:gd name="connsiteX10" fmla="*/ 450205 w 1016096"/>
                <a:gd name="connsiteY10" fmla="*/ 626026 h 626627"/>
                <a:gd name="connsiteX11" fmla="*/ 691443 w 1016096"/>
                <a:gd name="connsiteY11" fmla="*/ 610786 h 626627"/>
                <a:gd name="connsiteX12" fmla="*/ 892444 w 1016096"/>
                <a:gd name="connsiteY12" fmla="*/ 566460 h 626627"/>
                <a:gd name="connsiteX13" fmla="*/ 1014829 w 1016096"/>
                <a:gd name="connsiteY13" fmla="*/ 443518 h 626627"/>
                <a:gd name="connsiteX0" fmla="*/ 1014829 w 1016096"/>
                <a:gd name="connsiteY0" fmla="*/ 451386 h 634495"/>
                <a:gd name="connsiteX1" fmla="*/ 947921 w 1016096"/>
                <a:gd name="connsiteY1" fmla="*/ 250664 h 634495"/>
                <a:gd name="connsiteX2" fmla="*/ 817638 w 1016096"/>
                <a:gd name="connsiteY2" fmla="*/ 87484 h 634495"/>
                <a:gd name="connsiteX3" fmla="*/ 657990 w 1016096"/>
                <a:gd name="connsiteY3" fmla="*/ 16488 h 634495"/>
                <a:gd name="connsiteX4" fmla="*/ 402348 w 1016096"/>
                <a:gd name="connsiteY4" fmla="*/ 5058 h 634495"/>
                <a:gd name="connsiteX5" fmla="*/ 200790 w 1016096"/>
                <a:gd name="connsiteY5" fmla="*/ 83395 h 634495"/>
                <a:gd name="connsiteX6" fmla="*/ 55824 w 1016096"/>
                <a:gd name="connsiteY6" fmla="*/ 261815 h 634495"/>
                <a:gd name="connsiteX7" fmla="*/ 68 w 1016096"/>
                <a:gd name="connsiteY7" fmla="*/ 451386 h 634495"/>
                <a:gd name="connsiteX8" fmla="*/ 64838 w 1016096"/>
                <a:gd name="connsiteY8" fmla="*/ 534090 h 634495"/>
                <a:gd name="connsiteX9" fmla="*/ 241863 w 1016096"/>
                <a:gd name="connsiteY9" fmla="*/ 600440 h 634495"/>
                <a:gd name="connsiteX10" fmla="*/ 450205 w 1016096"/>
                <a:gd name="connsiteY10" fmla="*/ 633894 h 634495"/>
                <a:gd name="connsiteX11" fmla="*/ 691443 w 1016096"/>
                <a:gd name="connsiteY11" fmla="*/ 618654 h 634495"/>
                <a:gd name="connsiteX12" fmla="*/ 892444 w 1016096"/>
                <a:gd name="connsiteY12" fmla="*/ 574328 h 634495"/>
                <a:gd name="connsiteX13" fmla="*/ 1014829 w 1016096"/>
                <a:gd name="connsiteY13" fmla="*/ 451386 h 634495"/>
                <a:gd name="connsiteX0" fmla="*/ 1014829 w 1016096"/>
                <a:gd name="connsiteY0" fmla="*/ 449474 h 632583"/>
                <a:gd name="connsiteX1" fmla="*/ 947921 w 1016096"/>
                <a:gd name="connsiteY1" fmla="*/ 248752 h 632583"/>
                <a:gd name="connsiteX2" fmla="*/ 817638 w 1016096"/>
                <a:gd name="connsiteY2" fmla="*/ 85572 h 632583"/>
                <a:gd name="connsiteX3" fmla="*/ 648680 w 1016096"/>
                <a:gd name="connsiteY3" fmla="*/ 6404 h 632583"/>
                <a:gd name="connsiteX4" fmla="*/ 657990 w 1016096"/>
                <a:gd name="connsiteY4" fmla="*/ 14576 h 632583"/>
                <a:gd name="connsiteX5" fmla="*/ 402348 w 1016096"/>
                <a:gd name="connsiteY5" fmla="*/ 3146 h 632583"/>
                <a:gd name="connsiteX6" fmla="*/ 200790 w 1016096"/>
                <a:gd name="connsiteY6" fmla="*/ 81483 h 632583"/>
                <a:gd name="connsiteX7" fmla="*/ 55824 w 1016096"/>
                <a:gd name="connsiteY7" fmla="*/ 259903 h 632583"/>
                <a:gd name="connsiteX8" fmla="*/ 68 w 1016096"/>
                <a:gd name="connsiteY8" fmla="*/ 449474 h 632583"/>
                <a:gd name="connsiteX9" fmla="*/ 64838 w 1016096"/>
                <a:gd name="connsiteY9" fmla="*/ 532178 h 632583"/>
                <a:gd name="connsiteX10" fmla="*/ 241863 w 1016096"/>
                <a:gd name="connsiteY10" fmla="*/ 598528 h 632583"/>
                <a:gd name="connsiteX11" fmla="*/ 450205 w 1016096"/>
                <a:gd name="connsiteY11" fmla="*/ 631982 h 632583"/>
                <a:gd name="connsiteX12" fmla="*/ 691443 w 1016096"/>
                <a:gd name="connsiteY12" fmla="*/ 616742 h 632583"/>
                <a:gd name="connsiteX13" fmla="*/ 892444 w 1016096"/>
                <a:gd name="connsiteY13" fmla="*/ 572416 h 632583"/>
                <a:gd name="connsiteX14" fmla="*/ 1014829 w 1016096"/>
                <a:gd name="connsiteY14" fmla="*/ 449474 h 632583"/>
                <a:gd name="connsiteX0" fmla="*/ 1014829 w 1016126"/>
                <a:gd name="connsiteY0" fmla="*/ 449474 h 632583"/>
                <a:gd name="connsiteX1" fmla="*/ 947921 w 1016126"/>
                <a:gd name="connsiteY1" fmla="*/ 248752 h 632583"/>
                <a:gd name="connsiteX2" fmla="*/ 810018 w 1016126"/>
                <a:gd name="connsiteY2" fmla="*/ 97002 h 632583"/>
                <a:gd name="connsiteX3" fmla="*/ 648680 w 1016126"/>
                <a:gd name="connsiteY3" fmla="*/ 6404 h 632583"/>
                <a:gd name="connsiteX4" fmla="*/ 657990 w 1016126"/>
                <a:gd name="connsiteY4" fmla="*/ 14576 h 632583"/>
                <a:gd name="connsiteX5" fmla="*/ 402348 w 1016126"/>
                <a:gd name="connsiteY5" fmla="*/ 3146 h 632583"/>
                <a:gd name="connsiteX6" fmla="*/ 200790 w 1016126"/>
                <a:gd name="connsiteY6" fmla="*/ 81483 h 632583"/>
                <a:gd name="connsiteX7" fmla="*/ 55824 w 1016126"/>
                <a:gd name="connsiteY7" fmla="*/ 259903 h 632583"/>
                <a:gd name="connsiteX8" fmla="*/ 68 w 1016126"/>
                <a:gd name="connsiteY8" fmla="*/ 449474 h 632583"/>
                <a:gd name="connsiteX9" fmla="*/ 64838 w 1016126"/>
                <a:gd name="connsiteY9" fmla="*/ 532178 h 632583"/>
                <a:gd name="connsiteX10" fmla="*/ 241863 w 1016126"/>
                <a:gd name="connsiteY10" fmla="*/ 598528 h 632583"/>
                <a:gd name="connsiteX11" fmla="*/ 450205 w 1016126"/>
                <a:gd name="connsiteY11" fmla="*/ 631982 h 632583"/>
                <a:gd name="connsiteX12" fmla="*/ 691443 w 1016126"/>
                <a:gd name="connsiteY12" fmla="*/ 616742 h 632583"/>
                <a:gd name="connsiteX13" fmla="*/ 892444 w 1016126"/>
                <a:gd name="connsiteY13" fmla="*/ 572416 h 632583"/>
                <a:gd name="connsiteX14" fmla="*/ 1014829 w 1016126"/>
                <a:gd name="connsiteY14" fmla="*/ 449474 h 632583"/>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37999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43220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 name="connsiteX0" fmla="*/ 1014829 w 1016126"/>
                <a:gd name="connsiteY0" fmla="*/ 455295 h 638156"/>
                <a:gd name="connsiteX1" fmla="*/ 947921 w 1016126"/>
                <a:gd name="connsiteY1" fmla="*/ 254573 h 638156"/>
                <a:gd name="connsiteX2" fmla="*/ 810018 w 1016126"/>
                <a:gd name="connsiteY2" fmla="*/ 102823 h 638156"/>
                <a:gd name="connsiteX3" fmla="*/ 648680 w 1016126"/>
                <a:gd name="connsiteY3" fmla="*/ 12225 h 638156"/>
                <a:gd name="connsiteX4" fmla="*/ 402348 w 1016126"/>
                <a:gd name="connsiteY4" fmla="*/ 8967 h 638156"/>
                <a:gd name="connsiteX5" fmla="*/ 200790 w 1016126"/>
                <a:gd name="connsiteY5" fmla="*/ 87304 h 638156"/>
                <a:gd name="connsiteX6" fmla="*/ 55824 w 1016126"/>
                <a:gd name="connsiteY6" fmla="*/ 265724 h 638156"/>
                <a:gd name="connsiteX7" fmla="*/ 68 w 1016126"/>
                <a:gd name="connsiteY7" fmla="*/ 455295 h 638156"/>
                <a:gd name="connsiteX8" fmla="*/ 64838 w 1016126"/>
                <a:gd name="connsiteY8" fmla="*/ 543220 h 638156"/>
                <a:gd name="connsiteX9" fmla="*/ 234822 w 1016126"/>
                <a:gd name="connsiteY9" fmla="*/ 609570 h 638156"/>
                <a:gd name="connsiteX10" fmla="*/ 450205 w 1016126"/>
                <a:gd name="connsiteY10" fmla="*/ 637803 h 638156"/>
                <a:gd name="connsiteX11" fmla="*/ 691443 w 1016126"/>
                <a:gd name="connsiteY11" fmla="*/ 622563 h 638156"/>
                <a:gd name="connsiteX12" fmla="*/ 892444 w 1016126"/>
                <a:gd name="connsiteY12" fmla="*/ 578237 h 638156"/>
                <a:gd name="connsiteX13" fmla="*/ 1014829 w 1016126"/>
                <a:gd name="connsiteY13" fmla="*/ 455295 h 638156"/>
                <a:gd name="connsiteX0" fmla="*/ 1014829 w 1015252"/>
                <a:gd name="connsiteY0" fmla="*/ 455295 h 638156"/>
                <a:gd name="connsiteX1" fmla="*/ 947921 w 1015252"/>
                <a:gd name="connsiteY1" fmla="*/ 254573 h 638156"/>
                <a:gd name="connsiteX2" fmla="*/ 810018 w 1015252"/>
                <a:gd name="connsiteY2" fmla="*/ 102823 h 638156"/>
                <a:gd name="connsiteX3" fmla="*/ 648680 w 1015252"/>
                <a:gd name="connsiteY3" fmla="*/ 12225 h 638156"/>
                <a:gd name="connsiteX4" fmla="*/ 402348 w 1015252"/>
                <a:gd name="connsiteY4" fmla="*/ 8967 h 638156"/>
                <a:gd name="connsiteX5" fmla="*/ 200790 w 1015252"/>
                <a:gd name="connsiteY5" fmla="*/ 87304 h 638156"/>
                <a:gd name="connsiteX6" fmla="*/ 55824 w 1015252"/>
                <a:gd name="connsiteY6" fmla="*/ 265724 h 638156"/>
                <a:gd name="connsiteX7" fmla="*/ 68 w 1015252"/>
                <a:gd name="connsiteY7" fmla="*/ 455295 h 638156"/>
                <a:gd name="connsiteX8" fmla="*/ 64838 w 1015252"/>
                <a:gd name="connsiteY8" fmla="*/ 543220 h 638156"/>
                <a:gd name="connsiteX9" fmla="*/ 234822 w 1015252"/>
                <a:gd name="connsiteY9" fmla="*/ 609570 h 638156"/>
                <a:gd name="connsiteX10" fmla="*/ 450205 w 1015252"/>
                <a:gd name="connsiteY10" fmla="*/ 637803 h 638156"/>
                <a:gd name="connsiteX11" fmla="*/ 691443 w 1015252"/>
                <a:gd name="connsiteY11" fmla="*/ 622563 h 638156"/>
                <a:gd name="connsiteX12" fmla="*/ 918848 w 1015252"/>
                <a:gd name="connsiteY12" fmla="*/ 569536 h 638156"/>
                <a:gd name="connsiteX13" fmla="*/ 1014829 w 1015252"/>
                <a:gd name="connsiteY13" fmla="*/ 455295 h 638156"/>
                <a:gd name="connsiteX0" fmla="*/ 1014829 w 1015252"/>
                <a:gd name="connsiteY0" fmla="*/ 455295 h 639241"/>
                <a:gd name="connsiteX1" fmla="*/ 947921 w 1015252"/>
                <a:gd name="connsiteY1" fmla="*/ 254573 h 639241"/>
                <a:gd name="connsiteX2" fmla="*/ 810018 w 1015252"/>
                <a:gd name="connsiteY2" fmla="*/ 102823 h 639241"/>
                <a:gd name="connsiteX3" fmla="*/ 648680 w 1015252"/>
                <a:gd name="connsiteY3" fmla="*/ 12225 h 639241"/>
                <a:gd name="connsiteX4" fmla="*/ 402348 w 1015252"/>
                <a:gd name="connsiteY4" fmla="*/ 8967 h 639241"/>
                <a:gd name="connsiteX5" fmla="*/ 200790 w 1015252"/>
                <a:gd name="connsiteY5" fmla="*/ 87304 h 639241"/>
                <a:gd name="connsiteX6" fmla="*/ 55824 w 1015252"/>
                <a:gd name="connsiteY6" fmla="*/ 265724 h 639241"/>
                <a:gd name="connsiteX7" fmla="*/ 68 w 1015252"/>
                <a:gd name="connsiteY7" fmla="*/ 455295 h 639241"/>
                <a:gd name="connsiteX8" fmla="*/ 64838 w 1015252"/>
                <a:gd name="connsiteY8" fmla="*/ 543220 h 639241"/>
                <a:gd name="connsiteX9" fmla="*/ 234822 w 1015252"/>
                <a:gd name="connsiteY9" fmla="*/ 609570 h 639241"/>
                <a:gd name="connsiteX10" fmla="*/ 450205 w 1015252"/>
                <a:gd name="connsiteY10" fmla="*/ 637803 h 639241"/>
                <a:gd name="connsiteX11" fmla="*/ 693203 w 1015252"/>
                <a:gd name="connsiteY11" fmla="*/ 629524 h 639241"/>
                <a:gd name="connsiteX12" fmla="*/ 918848 w 1015252"/>
                <a:gd name="connsiteY12" fmla="*/ 569536 h 639241"/>
                <a:gd name="connsiteX13" fmla="*/ 1014829 w 1015252"/>
                <a:gd name="connsiteY13" fmla="*/ 455295 h 63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252" h="639241">
                  <a:moveTo>
                    <a:pt x="1014829" y="455295"/>
                  </a:moveTo>
                  <a:cubicBezTo>
                    <a:pt x="1019675" y="402801"/>
                    <a:pt x="982056" y="313318"/>
                    <a:pt x="947921" y="254573"/>
                  </a:cubicBezTo>
                  <a:cubicBezTo>
                    <a:pt x="913786" y="195828"/>
                    <a:pt x="859891" y="143214"/>
                    <a:pt x="810018" y="102823"/>
                  </a:cubicBezTo>
                  <a:cubicBezTo>
                    <a:pt x="760145" y="62432"/>
                    <a:pt x="716625" y="27868"/>
                    <a:pt x="648680" y="12225"/>
                  </a:cubicBezTo>
                  <a:cubicBezTo>
                    <a:pt x="580735" y="-3418"/>
                    <a:pt x="476996" y="-3546"/>
                    <a:pt x="402348" y="8967"/>
                  </a:cubicBezTo>
                  <a:cubicBezTo>
                    <a:pt x="327700" y="21480"/>
                    <a:pt x="258544" y="44511"/>
                    <a:pt x="200790" y="87304"/>
                  </a:cubicBezTo>
                  <a:cubicBezTo>
                    <a:pt x="143036" y="130097"/>
                    <a:pt x="89278" y="204392"/>
                    <a:pt x="55824" y="265724"/>
                  </a:cubicBezTo>
                  <a:cubicBezTo>
                    <a:pt x="22370" y="327056"/>
                    <a:pt x="-1434" y="409046"/>
                    <a:pt x="68" y="455295"/>
                  </a:cubicBezTo>
                  <a:cubicBezTo>
                    <a:pt x="1570" y="501544"/>
                    <a:pt x="25712" y="517508"/>
                    <a:pt x="64838" y="543220"/>
                  </a:cubicBezTo>
                  <a:cubicBezTo>
                    <a:pt x="103964" y="568933"/>
                    <a:pt x="170594" y="593806"/>
                    <a:pt x="234822" y="609570"/>
                  </a:cubicBezTo>
                  <a:cubicBezTo>
                    <a:pt x="299050" y="625334"/>
                    <a:pt x="373808" y="634477"/>
                    <a:pt x="450205" y="637803"/>
                  </a:cubicBezTo>
                  <a:cubicBezTo>
                    <a:pt x="526602" y="641129"/>
                    <a:pt x="618862" y="638817"/>
                    <a:pt x="693203" y="629524"/>
                  </a:cubicBezTo>
                  <a:cubicBezTo>
                    <a:pt x="767544" y="620231"/>
                    <a:pt x="876445" y="582359"/>
                    <a:pt x="918848" y="569536"/>
                  </a:cubicBezTo>
                  <a:cubicBezTo>
                    <a:pt x="972746" y="541658"/>
                    <a:pt x="1009983" y="507789"/>
                    <a:pt x="1014829" y="455295"/>
                  </a:cubicBezTo>
                  <a:close/>
                </a:path>
              </a:pathLst>
            </a:custGeom>
            <a:solidFill>
              <a:schemeClr val="tx2">
                <a:lumMod val="20000"/>
                <a:lumOff val="80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4" name="Szabadkézi sokszög 53"/>
            <p:cNvSpPr/>
            <p:nvPr/>
          </p:nvSpPr>
          <p:spPr>
            <a:xfrm>
              <a:off x="967927" y="949961"/>
              <a:ext cx="1200503" cy="306836"/>
            </a:xfrm>
            <a:custGeom>
              <a:avLst/>
              <a:gdLst>
                <a:gd name="connsiteX0" fmla="*/ 1011468 w 1011468"/>
                <a:gd name="connsiteY0" fmla="*/ 276161 h 276161"/>
                <a:gd name="connsiteX1" fmla="*/ 782868 w 1011468"/>
                <a:gd name="connsiteY1" fmla="*/ 37170 h 276161"/>
                <a:gd name="connsiteX2" fmla="*/ 388014 w 1011468"/>
                <a:gd name="connsiteY2" fmla="*/ 16389 h 276161"/>
                <a:gd name="connsiteX3" fmla="*/ 45114 w 1011468"/>
                <a:gd name="connsiteY3" fmla="*/ 193034 h 276161"/>
                <a:gd name="connsiteX4" fmla="*/ 13941 w 1011468"/>
                <a:gd name="connsiteY4" fmla="*/ 213816 h 276161"/>
                <a:gd name="connsiteX0" fmla="*/ 1049481 w 1049481"/>
                <a:gd name="connsiteY0" fmla="*/ 276161 h 494489"/>
                <a:gd name="connsiteX1" fmla="*/ 820881 w 1049481"/>
                <a:gd name="connsiteY1" fmla="*/ 37170 h 494489"/>
                <a:gd name="connsiteX2" fmla="*/ 426027 w 1049481"/>
                <a:gd name="connsiteY2" fmla="*/ 16389 h 494489"/>
                <a:gd name="connsiteX3" fmla="*/ 83127 w 1049481"/>
                <a:gd name="connsiteY3" fmla="*/ 193034 h 494489"/>
                <a:gd name="connsiteX4" fmla="*/ 0 w 1049481"/>
                <a:gd name="connsiteY4" fmla="*/ 494371 h 494489"/>
                <a:gd name="connsiteX0" fmla="*/ 1083354 w 1083354"/>
                <a:gd name="connsiteY0" fmla="*/ 276161 h 494489"/>
                <a:gd name="connsiteX1" fmla="*/ 854754 w 1083354"/>
                <a:gd name="connsiteY1" fmla="*/ 37170 h 494489"/>
                <a:gd name="connsiteX2" fmla="*/ 459900 w 1083354"/>
                <a:gd name="connsiteY2" fmla="*/ 16389 h 494489"/>
                <a:gd name="connsiteX3" fmla="*/ 117000 w 1083354"/>
                <a:gd name="connsiteY3" fmla="*/ 193034 h 494489"/>
                <a:gd name="connsiteX4" fmla="*/ 2701 w 1083354"/>
                <a:gd name="connsiteY4" fmla="*/ 494371 h 494489"/>
                <a:gd name="connsiteX0" fmla="*/ 1291172 w 1291172"/>
                <a:gd name="connsiteY0" fmla="*/ 584937 h 584937"/>
                <a:gd name="connsiteX1" fmla="*/ 854754 w 1291172"/>
                <a:gd name="connsiteY1" fmla="*/ 55000 h 584937"/>
                <a:gd name="connsiteX2" fmla="*/ 459900 w 1291172"/>
                <a:gd name="connsiteY2" fmla="*/ 34219 h 584937"/>
                <a:gd name="connsiteX3" fmla="*/ 117000 w 1291172"/>
                <a:gd name="connsiteY3" fmla="*/ 210864 h 584937"/>
                <a:gd name="connsiteX4" fmla="*/ 2701 w 1291172"/>
                <a:gd name="connsiteY4" fmla="*/ 512201 h 584937"/>
                <a:gd name="connsiteX0" fmla="*/ 1291172 w 1291172"/>
                <a:gd name="connsiteY0" fmla="*/ 567632 h 567632"/>
                <a:gd name="connsiteX1" fmla="*/ 1093746 w 1291172"/>
                <a:gd name="connsiteY1" fmla="*/ 287077 h 567632"/>
                <a:gd name="connsiteX2" fmla="*/ 854754 w 1291172"/>
                <a:gd name="connsiteY2" fmla="*/ 37695 h 567632"/>
                <a:gd name="connsiteX3" fmla="*/ 459900 w 1291172"/>
                <a:gd name="connsiteY3" fmla="*/ 16914 h 567632"/>
                <a:gd name="connsiteX4" fmla="*/ 117000 w 1291172"/>
                <a:gd name="connsiteY4" fmla="*/ 193559 h 567632"/>
                <a:gd name="connsiteX5" fmla="*/ 2701 w 1291172"/>
                <a:gd name="connsiteY5" fmla="*/ 494896 h 567632"/>
                <a:gd name="connsiteX0" fmla="*/ 1291172 w 1291172"/>
                <a:gd name="connsiteY0" fmla="*/ 566100 h 566100"/>
                <a:gd name="connsiteX1" fmla="*/ 1114528 w 1291172"/>
                <a:gd name="connsiteY1" fmla="*/ 254373 h 566100"/>
                <a:gd name="connsiteX2" fmla="*/ 854754 w 1291172"/>
                <a:gd name="connsiteY2" fmla="*/ 36163 h 566100"/>
                <a:gd name="connsiteX3" fmla="*/ 459900 w 1291172"/>
                <a:gd name="connsiteY3" fmla="*/ 15382 h 566100"/>
                <a:gd name="connsiteX4" fmla="*/ 117000 w 1291172"/>
                <a:gd name="connsiteY4" fmla="*/ 192027 h 566100"/>
                <a:gd name="connsiteX5" fmla="*/ 2701 w 1291172"/>
                <a:gd name="connsiteY5" fmla="*/ 493364 h 566100"/>
                <a:gd name="connsiteX0" fmla="*/ 1288471 w 1288471"/>
                <a:gd name="connsiteY0" fmla="*/ 588198 h 588198"/>
                <a:gd name="connsiteX1" fmla="*/ 1111827 w 1288471"/>
                <a:gd name="connsiteY1" fmla="*/ 276471 h 588198"/>
                <a:gd name="connsiteX2" fmla="*/ 852053 w 1288471"/>
                <a:gd name="connsiteY2" fmla="*/ 58261 h 588198"/>
                <a:gd name="connsiteX3" fmla="*/ 457199 w 1288471"/>
                <a:gd name="connsiteY3" fmla="*/ 37480 h 588198"/>
                <a:gd name="connsiteX4" fmla="*/ 0 w 1288471"/>
                <a:gd name="connsiteY4" fmla="*/ 515462 h 588198"/>
                <a:gd name="connsiteX0" fmla="*/ 1122217 w 1122217"/>
                <a:gd name="connsiteY0" fmla="*/ 569088 h 569088"/>
                <a:gd name="connsiteX1" fmla="*/ 945573 w 1122217"/>
                <a:gd name="connsiteY1" fmla="*/ 257361 h 569088"/>
                <a:gd name="connsiteX2" fmla="*/ 685799 w 1122217"/>
                <a:gd name="connsiteY2" fmla="*/ 39151 h 569088"/>
                <a:gd name="connsiteX3" fmla="*/ 290945 w 1122217"/>
                <a:gd name="connsiteY3" fmla="*/ 18370 h 569088"/>
                <a:gd name="connsiteX4" fmla="*/ 0 w 1122217"/>
                <a:gd name="connsiteY4" fmla="*/ 236180 h 569088"/>
                <a:gd name="connsiteX0" fmla="*/ 1200504 w 1200504"/>
                <a:gd name="connsiteY0" fmla="*/ 569088 h 569088"/>
                <a:gd name="connsiteX1" fmla="*/ 1023860 w 1200504"/>
                <a:gd name="connsiteY1" fmla="*/ 257361 h 569088"/>
                <a:gd name="connsiteX2" fmla="*/ 764086 w 1200504"/>
                <a:gd name="connsiteY2" fmla="*/ 39151 h 569088"/>
                <a:gd name="connsiteX3" fmla="*/ 369232 w 1200504"/>
                <a:gd name="connsiteY3" fmla="*/ 18370 h 569088"/>
                <a:gd name="connsiteX4" fmla="*/ 0 w 1200504"/>
                <a:gd name="connsiteY4" fmla="*/ 377508 h 569088"/>
                <a:gd name="connsiteX0" fmla="*/ 1200504 w 1200504"/>
                <a:gd name="connsiteY0" fmla="*/ 543321 h 543321"/>
                <a:gd name="connsiteX1" fmla="*/ 1023860 w 1200504"/>
                <a:gd name="connsiteY1" fmla="*/ 231594 h 543321"/>
                <a:gd name="connsiteX2" fmla="*/ 764086 w 1200504"/>
                <a:gd name="connsiteY2" fmla="*/ 13384 h 543321"/>
                <a:gd name="connsiteX3" fmla="*/ 412726 w 1200504"/>
                <a:gd name="connsiteY3" fmla="*/ 43995 h 543321"/>
                <a:gd name="connsiteX4" fmla="*/ 0 w 1200504"/>
                <a:gd name="connsiteY4" fmla="*/ 351741 h 543321"/>
                <a:gd name="connsiteX0" fmla="*/ 1200504 w 1200504"/>
                <a:gd name="connsiteY0" fmla="*/ 569086 h 569086"/>
                <a:gd name="connsiteX1" fmla="*/ 1023860 w 1200504"/>
                <a:gd name="connsiteY1" fmla="*/ 257359 h 569086"/>
                <a:gd name="connsiteX2" fmla="*/ 764086 w 1200504"/>
                <a:gd name="connsiteY2" fmla="*/ 39149 h 569086"/>
                <a:gd name="connsiteX3" fmla="*/ 386631 w 1200504"/>
                <a:gd name="connsiteY3" fmla="*/ 18368 h 569086"/>
                <a:gd name="connsiteX4" fmla="*/ 0 w 1200504"/>
                <a:gd name="connsiteY4" fmla="*/ 377506 h 569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504" h="569086">
                  <a:moveTo>
                    <a:pt x="1200504" y="569086"/>
                  </a:moveTo>
                  <a:cubicBezTo>
                    <a:pt x="1167600" y="522327"/>
                    <a:pt x="1096596" y="345682"/>
                    <a:pt x="1023860" y="257359"/>
                  </a:cubicBezTo>
                  <a:cubicBezTo>
                    <a:pt x="951124" y="169036"/>
                    <a:pt x="870291" y="78981"/>
                    <a:pt x="764086" y="39149"/>
                  </a:cubicBezTo>
                  <a:cubicBezTo>
                    <a:pt x="657881" y="-683"/>
                    <a:pt x="500931" y="-14470"/>
                    <a:pt x="386631" y="18368"/>
                  </a:cubicBezTo>
                  <a:cubicBezTo>
                    <a:pt x="272331" y="51206"/>
                    <a:pt x="95250" y="277927"/>
                    <a:pt x="0" y="377506"/>
                  </a:cubicBezTo>
                </a:path>
              </a:pathLst>
            </a:cu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 name="Egyenes összekötő nyíllal 23"/>
            <p:cNvCxnSpPr/>
            <p:nvPr/>
          </p:nvCxnSpPr>
          <p:spPr>
            <a:xfrm flipH="1">
              <a:off x="1189702" y="1631861"/>
              <a:ext cx="495916" cy="438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gyenes összekötő nyíllal 24"/>
            <p:cNvCxnSpPr/>
            <p:nvPr/>
          </p:nvCxnSpPr>
          <p:spPr>
            <a:xfrm>
              <a:off x="1703766" y="1625979"/>
              <a:ext cx="12835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Szövegdoboz 26"/>
            <p:cNvSpPr txBox="1"/>
            <p:nvPr/>
          </p:nvSpPr>
          <p:spPr>
            <a:xfrm>
              <a:off x="1250258" y="1939481"/>
              <a:ext cx="374802" cy="400110"/>
            </a:xfrm>
            <a:prstGeom prst="rect">
              <a:avLst/>
            </a:prstGeom>
            <a:noFill/>
          </p:spPr>
          <p:txBody>
            <a:bodyPr wrap="none" rtlCol="0">
              <a:spAutoFit/>
            </a:bodyPr>
            <a:lstStyle/>
            <a:p>
              <a:r>
                <a:rPr lang="hu-HU" sz="2000" i="1" dirty="0" smtClean="0"/>
                <a:t>x</a:t>
              </a:r>
              <a:endParaRPr lang="en-US" sz="2000" i="1" dirty="0"/>
            </a:p>
          </p:txBody>
        </p:sp>
        <p:sp>
          <p:nvSpPr>
            <p:cNvPr id="30" name="Ellipszis 29"/>
            <p:cNvSpPr/>
            <p:nvPr/>
          </p:nvSpPr>
          <p:spPr>
            <a:xfrm>
              <a:off x="605778" y="1399274"/>
              <a:ext cx="2153892" cy="523754"/>
            </a:xfrm>
            <a:prstGeom prst="ellipse">
              <a:avLst/>
            </a:prstGeom>
            <a:solidFill>
              <a:srgbClr val="4F81BD">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6" name="Egyenes összekötő nyíllal 35"/>
            <p:cNvCxnSpPr/>
            <p:nvPr/>
          </p:nvCxnSpPr>
          <p:spPr>
            <a:xfrm flipH="1" flipV="1">
              <a:off x="1675240" y="701292"/>
              <a:ext cx="538887" cy="582994"/>
            </a:xfrm>
            <a:prstGeom prst="straightConnector1">
              <a:avLst/>
            </a:prstGeom>
            <a:ln w="57150">
              <a:solidFill>
                <a:srgbClr val="01AF1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églalap 57"/>
                <p:cNvSpPr/>
                <p:nvPr/>
              </p:nvSpPr>
              <p:spPr>
                <a:xfrm>
                  <a:off x="2202083" y="1175310"/>
                  <a:ext cx="5116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000" b="1" i="1">
                            <a:latin typeface="Cambria Math"/>
                            <a:ea typeface="Cambria Math"/>
                          </a:rPr>
                          <m:t>𝒑</m:t>
                        </m:r>
                      </m:oMath>
                    </m:oMathPara>
                  </a14:m>
                  <a:endParaRPr lang="en-US" sz="2000" dirty="0"/>
                </a:p>
              </p:txBody>
            </p:sp>
          </mc:Choice>
          <mc:Fallback xmlns="">
            <p:sp>
              <p:nvSpPr>
                <p:cNvPr id="58" name="Téglalap 57"/>
                <p:cNvSpPr>
                  <a:spLocks noRot="1" noChangeAspect="1" noMove="1" noResize="1" noEditPoints="1" noAdjustHandles="1" noChangeArrowheads="1" noChangeShapeType="1" noTextEdit="1"/>
                </p:cNvSpPr>
                <p:nvPr/>
              </p:nvSpPr>
              <p:spPr>
                <a:xfrm>
                  <a:off x="2231739" y="1567079"/>
                  <a:ext cx="452368" cy="461665"/>
                </a:xfrm>
                <a:prstGeom prst="rect">
                  <a:avLst/>
                </a:prstGeom>
                <a:blipFill rotWithShape="1">
                  <a:blip r:embed="rId12"/>
                  <a:stretch>
                    <a:fillRect l="-4054"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églalap 62"/>
                <p:cNvSpPr/>
                <p:nvPr/>
              </p:nvSpPr>
              <p:spPr>
                <a:xfrm>
                  <a:off x="717821" y="622701"/>
                  <a:ext cx="50765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ea typeface="Cambria Math"/>
                          </a:rPr>
                          <m:t>𝒒</m:t>
                        </m:r>
                      </m:oMath>
                    </m:oMathPara>
                  </a14:m>
                  <a:endParaRPr lang="en-US" sz="2000" dirty="0"/>
                </a:p>
              </p:txBody>
            </p:sp>
          </mc:Choice>
          <mc:Fallback xmlns="">
            <p:sp>
              <p:nvSpPr>
                <p:cNvPr id="63" name="Téglalap 62"/>
                <p:cNvSpPr>
                  <a:spLocks noRot="1" noChangeAspect="1" noMove="1" noResize="1" noEditPoints="1" noAdjustHandles="1" noChangeArrowheads="1" noChangeShapeType="1" noTextEdit="1"/>
                </p:cNvSpPr>
                <p:nvPr/>
              </p:nvSpPr>
              <p:spPr>
                <a:xfrm>
                  <a:off x="717821" y="622701"/>
                  <a:ext cx="507653" cy="400110"/>
                </a:xfrm>
                <a:prstGeom prst="rect">
                  <a:avLst/>
                </a:prstGeom>
                <a:blipFill rotWithShape="1">
                  <a:blip r:embed="rId13"/>
                  <a:stretch>
                    <a:fillRect l="-1515" b="-9091"/>
                  </a:stretch>
                </a:blipFill>
              </p:spPr>
              <p:txBody>
                <a:bodyPr/>
                <a:lstStyle/>
                <a:p>
                  <a:r>
                    <a:rPr lang="en-US">
                      <a:noFill/>
                    </a:rPr>
                    <a:t> </a:t>
                  </a:r>
                </a:p>
              </p:txBody>
            </p:sp>
          </mc:Fallback>
        </mc:AlternateContent>
        <p:sp>
          <p:nvSpPr>
            <p:cNvPr id="62" name="Ellipszis 61"/>
            <p:cNvSpPr/>
            <p:nvPr/>
          </p:nvSpPr>
          <p:spPr>
            <a:xfrm>
              <a:off x="870761" y="1101413"/>
              <a:ext cx="201773" cy="1477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5" name="Ellipszis 54"/>
            <p:cNvSpPr/>
            <p:nvPr/>
          </p:nvSpPr>
          <p:spPr>
            <a:xfrm>
              <a:off x="2168432" y="1227989"/>
              <a:ext cx="201773" cy="1477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5" name="Téglalap 4"/>
          <p:cNvSpPr/>
          <p:nvPr/>
        </p:nvSpPr>
        <p:spPr>
          <a:xfrm>
            <a:off x="5400092" y="1177268"/>
            <a:ext cx="2793164"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Ellipszis 2"/>
          <p:cNvSpPr/>
          <p:nvPr/>
        </p:nvSpPr>
        <p:spPr>
          <a:xfrm>
            <a:off x="3131840" y="1159853"/>
            <a:ext cx="1496019" cy="14118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gyenes összekötő nyíllal 6"/>
          <p:cNvCxnSpPr>
            <a:endCxn id="3" idx="0"/>
          </p:cNvCxnSpPr>
          <p:nvPr/>
        </p:nvCxnSpPr>
        <p:spPr>
          <a:xfrm flipV="1">
            <a:off x="3879849" y="1159853"/>
            <a:ext cx="1" cy="70594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gyenes összekötő nyíllal 31"/>
          <p:cNvCxnSpPr>
            <a:stCxn id="3" idx="0"/>
          </p:cNvCxnSpPr>
          <p:nvPr/>
        </p:nvCxnSpPr>
        <p:spPr>
          <a:xfrm>
            <a:off x="3879850" y="1159853"/>
            <a:ext cx="748009"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nvCxnSpPr>
        <p:spPr>
          <a:xfrm flipV="1">
            <a:off x="3879849" y="1285585"/>
            <a:ext cx="440123" cy="580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églalap 11"/>
              <p:cNvSpPr/>
              <p:nvPr/>
            </p:nvSpPr>
            <p:spPr>
              <a:xfrm>
                <a:off x="3815916" y="1322949"/>
                <a:ext cx="3909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a:solidFill>
                            <a:prstClr val="black"/>
                          </a:solidFill>
                          <a:latin typeface="Cambria Math"/>
                        </a:rPr>
                        <m:t>𝑡</m:t>
                      </m:r>
                    </m:oMath>
                  </m:oMathPara>
                </a14:m>
                <a:endParaRPr lang="en-US" dirty="0"/>
              </a:p>
            </p:txBody>
          </p:sp>
        </mc:Choice>
        <mc:Fallback xmlns="">
          <p:sp>
            <p:nvSpPr>
              <p:cNvPr id="12" name="Téglalap 11"/>
              <p:cNvSpPr>
                <a:spLocks noRot="1" noChangeAspect="1" noMove="1" noResize="1" noEditPoints="1" noAdjustHandles="1" noChangeArrowheads="1" noChangeShapeType="1" noTextEdit="1"/>
              </p:cNvSpPr>
              <p:nvPr/>
            </p:nvSpPr>
            <p:spPr>
              <a:xfrm>
                <a:off x="3815916" y="1322949"/>
                <a:ext cx="390940" cy="46166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églalap 12"/>
              <p:cNvSpPr/>
              <p:nvPr/>
            </p:nvSpPr>
            <p:spPr>
              <a:xfrm>
                <a:off x="3477004" y="1133893"/>
                <a:ext cx="40748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000" b="1" i="1">
                          <a:latin typeface="Cambria Math"/>
                          <a:ea typeface="Cambria Math"/>
                        </a:rPr>
                        <m:t>𝒑</m:t>
                      </m:r>
                    </m:oMath>
                  </m:oMathPara>
                </a14:m>
                <a:endParaRPr lang="en-US" sz="2000" dirty="0"/>
              </a:p>
            </p:txBody>
          </p:sp>
        </mc:Choice>
        <mc:Fallback xmlns="">
          <p:sp>
            <p:nvSpPr>
              <p:cNvPr id="13" name="Téglalap 12"/>
              <p:cNvSpPr>
                <a:spLocks noRot="1" noChangeAspect="1" noMove="1" noResize="1" noEditPoints="1" noAdjustHandles="1" noChangeArrowheads="1" noChangeShapeType="1" noTextEdit="1"/>
              </p:cNvSpPr>
              <p:nvPr/>
            </p:nvSpPr>
            <p:spPr>
              <a:xfrm>
                <a:off x="3477004" y="1133893"/>
                <a:ext cx="407483" cy="400110"/>
              </a:xfrm>
              <a:prstGeom prst="rect">
                <a:avLst/>
              </a:prstGeom>
              <a:blipFill rotWithShape="1">
                <a:blip r:embed="rId1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églalap 33"/>
              <p:cNvSpPr/>
              <p:nvPr/>
            </p:nvSpPr>
            <p:spPr>
              <a:xfrm>
                <a:off x="4121384" y="745855"/>
                <a:ext cx="57842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1" i="1">
                              <a:solidFill>
                                <a:prstClr val="black"/>
                              </a:solidFill>
                              <a:latin typeface="Cambria Math" panose="02040503050406030204" pitchFamily="18" charset="0"/>
                            </a:rPr>
                          </m:ctrlPr>
                        </m:sSupPr>
                        <m:e>
                          <m:r>
                            <a:rPr lang="hu-HU" sz="2000" b="1" i="1">
                              <a:solidFill>
                                <a:prstClr val="black"/>
                              </a:solidFill>
                              <a:latin typeface="Cambria Math"/>
                            </a:rPr>
                            <m:t> </m:t>
                          </m:r>
                          <m:r>
                            <a:rPr lang="en-US" sz="2000" b="1" i="1">
                              <a:solidFill>
                                <a:prstClr val="black"/>
                              </a:solidFill>
                              <a:latin typeface="Cambria Math"/>
                            </a:rPr>
                            <m:t>𝒗</m:t>
                          </m:r>
                        </m:e>
                        <m:sup>
                          <m:r>
                            <a:rPr lang="en-US" sz="2000" i="1">
                              <a:solidFill>
                                <a:prstClr val="black"/>
                              </a:solidFill>
                              <a:latin typeface="Cambria Math"/>
                            </a:rPr>
                            <m:t>0</m:t>
                          </m:r>
                        </m:sup>
                      </m:sSup>
                    </m:oMath>
                  </m:oMathPara>
                </a14:m>
                <a:endParaRPr lang="en-US" sz="2000" dirty="0"/>
              </a:p>
            </p:txBody>
          </p:sp>
        </mc:Choice>
        <mc:Fallback xmlns="">
          <p:sp>
            <p:nvSpPr>
              <p:cNvPr id="34" name="Téglalap 33"/>
              <p:cNvSpPr>
                <a:spLocks noRot="1" noChangeAspect="1" noMove="1" noResize="1" noEditPoints="1" noAdjustHandles="1" noChangeArrowheads="1" noChangeShapeType="1" noTextEdit="1"/>
              </p:cNvSpPr>
              <p:nvPr/>
            </p:nvSpPr>
            <p:spPr>
              <a:xfrm>
                <a:off x="4121384" y="745855"/>
                <a:ext cx="578427" cy="400110"/>
              </a:xfrm>
              <a:prstGeom prst="rect">
                <a:avLst/>
              </a:prstGeom>
              <a:blipFill>
                <a:blip r:embed="rId16"/>
                <a:stretch>
                  <a:fillRect/>
                </a:stretch>
              </a:blipFill>
            </p:spPr>
            <p:txBody>
              <a:bodyPr/>
              <a:lstStyle/>
              <a:p>
                <a:r>
                  <a:rPr lang="hu-HU">
                    <a:noFill/>
                  </a:rPr>
                  <a:t> </a:t>
                </a:r>
              </a:p>
            </p:txBody>
          </p:sp>
        </mc:Fallback>
      </mc:AlternateContent>
      <p:cxnSp>
        <p:nvCxnSpPr>
          <p:cNvPr id="15" name="Egyenes összekötő 14"/>
          <p:cNvCxnSpPr/>
          <p:nvPr/>
        </p:nvCxnSpPr>
        <p:spPr>
          <a:xfrm flipH="1">
            <a:off x="3879848" y="1294511"/>
            <a:ext cx="4401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Egyenes összekötő nyíllal 47"/>
          <p:cNvCxnSpPr/>
          <p:nvPr/>
        </p:nvCxnSpPr>
        <p:spPr>
          <a:xfrm>
            <a:off x="4338274" y="1317403"/>
            <a:ext cx="579169" cy="459079"/>
          </a:xfrm>
          <a:prstGeom prst="straightConnector1">
            <a:avLst/>
          </a:prstGeom>
          <a:ln w="444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0" name="Egyenes összekötő nyíllal 49"/>
          <p:cNvCxnSpPr>
            <a:stCxn id="37" idx="3"/>
          </p:cNvCxnSpPr>
          <p:nvPr/>
        </p:nvCxnSpPr>
        <p:spPr>
          <a:xfrm flipH="1">
            <a:off x="3879850" y="1362860"/>
            <a:ext cx="383311" cy="524852"/>
          </a:xfrm>
          <a:prstGeom prst="straightConnector1">
            <a:avLst/>
          </a:prstGeom>
          <a:ln w="44450">
            <a:solidFill>
              <a:srgbClr val="01AF1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églalap 41"/>
              <p:cNvSpPr/>
              <p:nvPr/>
            </p:nvSpPr>
            <p:spPr>
              <a:xfrm>
                <a:off x="4421203" y="1069891"/>
                <a:ext cx="7067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a:rPr>
                        <m:t>𝒓</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𝑡</m:t>
                          </m:r>
                        </m:e>
                      </m:d>
                    </m:oMath>
                  </m:oMathPara>
                </a14:m>
                <a:endParaRPr lang="en-US" sz="2000" dirty="0">
                  <a:solidFill>
                    <a:srgbClr val="FF0000"/>
                  </a:solidFill>
                </a:endParaRPr>
              </a:p>
            </p:txBody>
          </p:sp>
        </mc:Choice>
        <mc:Fallback xmlns="">
          <p:sp>
            <p:nvSpPr>
              <p:cNvPr id="42" name="Téglalap 41"/>
              <p:cNvSpPr>
                <a:spLocks noRot="1" noChangeAspect="1" noMove="1" noResize="1" noEditPoints="1" noAdjustHandles="1" noChangeArrowheads="1" noChangeShapeType="1" noTextEdit="1"/>
              </p:cNvSpPr>
              <p:nvPr/>
            </p:nvSpPr>
            <p:spPr>
              <a:xfrm>
                <a:off x="4421203" y="1069891"/>
                <a:ext cx="706797" cy="400110"/>
              </a:xfrm>
              <a:prstGeom prst="rect">
                <a:avLst/>
              </a:prstGeom>
              <a:blipFill rotWithShape="1">
                <a:blip r:embed="rId17"/>
                <a:stretch>
                  <a:fillRect/>
                </a:stretch>
              </a:blipFill>
            </p:spPr>
            <p:txBody>
              <a:bodyPr/>
              <a:lstStyle/>
              <a:p>
                <a:r>
                  <a:rPr lang="en-US">
                    <a:noFill/>
                  </a:rPr>
                  <a:t> </a:t>
                </a:r>
              </a:p>
            </p:txBody>
          </p:sp>
        </mc:Fallback>
      </mc:AlternateContent>
      <p:sp>
        <p:nvSpPr>
          <p:cNvPr id="37" name="Ellipszis 36"/>
          <p:cNvSpPr/>
          <p:nvPr/>
        </p:nvSpPr>
        <p:spPr>
          <a:xfrm>
            <a:off x="4239629" y="1236710"/>
            <a:ext cx="160685" cy="1477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43" name="Téglalap 42"/>
              <p:cNvSpPr/>
              <p:nvPr/>
            </p:nvSpPr>
            <p:spPr>
              <a:xfrm>
                <a:off x="4585283" y="1713897"/>
                <a:ext cx="7067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0000FF"/>
                              </a:solidFill>
                              <a:latin typeface="Cambria Math" panose="02040503050406030204" pitchFamily="18" charset="0"/>
                            </a:rPr>
                          </m:ctrlPr>
                        </m:accPr>
                        <m:e>
                          <m:r>
                            <a:rPr lang="en-US" sz="2000" b="1" i="1">
                              <a:solidFill>
                                <a:srgbClr val="0000FF"/>
                              </a:solidFill>
                              <a:latin typeface="Cambria Math"/>
                            </a:rPr>
                            <m:t>𝒓</m:t>
                          </m:r>
                        </m:e>
                      </m:acc>
                      <m:d>
                        <m:dPr>
                          <m:ctrlPr>
                            <a:rPr lang="en-US" sz="2000" i="1">
                              <a:solidFill>
                                <a:srgbClr val="0000FF"/>
                              </a:solidFill>
                              <a:latin typeface="Cambria Math" panose="02040503050406030204" pitchFamily="18" charset="0"/>
                            </a:rPr>
                          </m:ctrlPr>
                        </m:dPr>
                        <m:e>
                          <m:r>
                            <a:rPr lang="en-US" sz="2000" i="1">
                              <a:solidFill>
                                <a:srgbClr val="0000FF"/>
                              </a:solidFill>
                              <a:latin typeface="Cambria Math"/>
                            </a:rPr>
                            <m:t>𝑡</m:t>
                          </m:r>
                        </m:e>
                      </m:d>
                    </m:oMath>
                  </m:oMathPara>
                </a14:m>
                <a:endParaRPr lang="en-US" sz="2000" dirty="0"/>
              </a:p>
            </p:txBody>
          </p:sp>
        </mc:Choice>
        <mc:Fallback xmlns="">
          <p:sp>
            <p:nvSpPr>
              <p:cNvPr id="43" name="Téglalap 42"/>
              <p:cNvSpPr>
                <a:spLocks noRot="1" noChangeAspect="1" noMove="1" noResize="1" noEditPoints="1" noAdjustHandles="1" noChangeArrowheads="1" noChangeShapeType="1" noTextEdit="1"/>
              </p:cNvSpPr>
              <p:nvPr/>
            </p:nvSpPr>
            <p:spPr>
              <a:xfrm>
                <a:off x="4585283" y="1713897"/>
                <a:ext cx="706797" cy="400110"/>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églalap 43"/>
              <p:cNvSpPr/>
              <p:nvPr/>
            </p:nvSpPr>
            <p:spPr>
              <a:xfrm>
                <a:off x="3973215" y="1569881"/>
                <a:ext cx="7067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01AF16"/>
                              </a:solidFill>
                              <a:latin typeface="Cambria Math" panose="02040503050406030204" pitchFamily="18" charset="0"/>
                            </a:rPr>
                          </m:ctrlPr>
                        </m:accPr>
                        <m:e>
                          <m:r>
                            <a:rPr lang="hu-HU" sz="2000" b="1" i="1">
                              <a:solidFill>
                                <a:srgbClr val="01AF16"/>
                              </a:solidFill>
                              <a:latin typeface="Cambria Math"/>
                            </a:rPr>
                            <m:t>𝒓</m:t>
                          </m:r>
                        </m:e>
                      </m:acc>
                      <m:d>
                        <m:dPr>
                          <m:ctrlPr>
                            <a:rPr lang="en-US" sz="2000" i="1">
                              <a:solidFill>
                                <a:srgbClr val="01AF16"/>
                              </a:solidFill>
                              <a:latin typeface="Cambria Math" panose="02040503050406030204" pitchFamily="18" charset="0"/>
                            </a:rPr>
                          </m:ctrlPr>
                        </m:dPr>
                        <m:e>
                          <m:r>
                            <a:rPr lang="en-US" sz="2000" i="1">
                              <a:solidFill>
                                <a:srgbClr val="01AF16"/>
                              </a:solidFill>
                              <a:latin typeface="Cambria Math"/>
                            </a:rPr>
                            <m:t>𝑡</m:t>
                          </m:r>
                        </m:e>
                      </m:d>
                    </m:oMath>
                  </m:oMathPara>
                </a14:m>
                <a:endParaRPr lang="en-US" sz="2000" dirty="0">
                  <a:solidFill>
                    <a:srgbClr val="01AF16"/>
                  </a:solidFill>
                </a:endParaRPr>
              </a:p>
            </p:txBody>
          </p:sp>
        </mc:Choice>
        <mc:Fallback xmlns="">
          <p:sp>
            <p:nvSpPr>
              <p:cNvPr id="44" name="Téglalap 43"/>
              <p:cNvSpPr>
                <a:spLocks noRot="1" noChangeAspect="1" noMove="1" noResize="1" noEditPoints="1" noAdjustHandles="1" noChangeArrowheads="1" noChangeShapeType="1" noTextEdit="1"/>
              </p:cNvSpPr>
              <p:nvPr/>
            </p:nvSpPr>
            <p:spPr>
              <a:xfrm>
                <a:off x="3973215" y="1569881"/>
                <a:ext cx="706797" cy="400110"/>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3271964" y="1970612"/>
                <a:ext cx="1268168" cy="400110"/>
              </a:xfrm>
              <a:prstGeom prst="rect">
                <a:avLst/>
              </a:prstGeom>
            </p:spPr>
            <p:txBody>
              <a:bodyPr wrap="none">
                <a:spAutoFit/>
              </a:bodyPr>
              <a:lstStyle/>
              <a:p>
                <a14:m>
                  <m:oMath xmlns:m="http://schemas.openxmlformats.org/officeDocument/2006/math">
                    <m:r>
                      <a:rPr lang="hu-HU" sz="2000" i="1" smtClean="0">
                        <a:solidFill>
                          <a:prstClr val="black"/>
                        </a:solidFill>
                        <a:latin typeface="Cambria Math"/>
                      </a:rPr>
                      <m:t>𝑡</m:t>
                    </m:r>
                    <m:r>
                      <a:rPr lang="hu-HU" sz="2000" b="0" i="1" smtClean="0">
                        <a:solidFill>
                          <a:prstClr val="black"/>
                        </a:solidFill>
                        <a:latin typeface="Cambria Math" panose="02040503050406030204" pitchFamily="18" charset="0"/>
                      </a:rPr>
                      <m:t>:</m:t>
                    </m:r>
                    <m:r>
                      <a:rPr lang="hu-HU" sz="2000" i="1">
                        <a:solidFill>
                          <a:prstClr val="black"/>
                        </a:solidFill>
                        <a:latin typeface="Cambria Math"/>
                      </a:rPr>
                      <m:t> </m:t>
                    </m:r>
                  </m:oMath>
                </a14:m>
                <a:r>
                  <a:rPr lang="en-US" sz="2000" dirty="0">
                    <a:latin typeface="+mn-lt"/>
                  </a:rPr>
                  <a:t>t</a:t>
                </a:r>
                <a:r>
                  <a:rPr lang="hu-HU" sz="2000" dirty="0" err="1" smtClean="0">
                    <a:latin typeface="+mn-lt"/>
                  </a:rPr>
                  <a:t>ávolság</a:t>
                </a:r>
                <a:endParaRPr lang="hu-HU" sz="2000" dirty="0">
                  <a:latin typeface="+mn-lt"/>
                </a:endParaRPr>
              </a:p>
            </p:txBody>
          </p:sp>
        </mc:Choice>
        <mc:Fallback xmlns="">
          <p:sp>
            <p:nvSpPr>
              <p:cNvPr id="6" name="Téglalap 5"/>
              <p:cNvSpPr>
                <a:spLocks noRot="1" noChangeAspect="1" noMove="1" noResize="1" noEditPoints="1" noAdjustHandles="1" noChangeArrowheads="1" noChangeShapeType="1" noTextEdit="1"/>
              </p:cNvSpPr>
              <p:nvPr/>
            </p:nvSpPr>
            <p:spPr>
              <a:xfrm>
                <a:off x="3271964" y="1970612"/>
                <a:ext cx="1268168" cy="400110"/>
              </a:xfrm>
              <a:prstGeom prst="rect">
                <a:avLst/>
              </a:prstGeom>
              <a:blipFill>
                <a:blip r:embed="rId20"/>
                <a:stretch>
                  <a:fillRect t="-7576" r="-4327" b="-25758"/>
                </a:stretch>
              </a:blipFill>
            </p:spPr>
            <p:txBody>
              <a:bodyPr/>
              <a:lstStyle/>
              <a:p>
                <a:r>
                  <a:rPr lang="hu-HU">
                    <a:noFill/>
                  </a:rPr>
                  <a:t> </a:t>
                </a:r>
              </a:p>
            </p:txBody>
          </p:sp>
        </mc:Fallback>
      </mc:AlternateContent>
    </p:spTree>
    <p:extLst>
      <p:ext uri="{BB962C8B-B14F-4D97-AF65-F5344CB8AC3E}">
        <p14:creationId xmlns:p14="http://schemas.microsoft.com/office/powerpoint/2010/main" val="2156274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xEl>
                                              <p:pRg st="4" end="4"/>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6">
                                            <p:txEl>
                                              <p:pRg st="5" end="5"/>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uiExpand="1" build="p"/>
      <p:bldP spid="64" grpId="0" animBg="1"/>
      <p:bldP spid="42" grpId="0"/>
      <p:bldP spid="37" grpId="0" animBg="1"/>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T</a:t>
            </a:r>
            <a:r>
              <a:rPr lang="hu-HU" dirty="0" err="1" smtClean="0">
                <a:solidFill>
                  <a:srgbClr val="FF0000"/>
                </a:solidFill>
              </a:rPr>
              <a:t>ávolság</a:t>
            </a:r>
            <a:endParaRPr lang="hu-HU" dirty="0">
              <a:solidFill>
                <a:srgbClr val="FF0000"/>
              </a:solidFill>
            </a:endParaRPr>
          </a:p>
        </p:txBody>
      </p:sp>
      <mc:AlternateContent xmlns:mc="http://schemas.openxmlformats.org/markup-compatibility/2006" xmlns:a14="http://schemas.microsoft.com/office/drawing/2010/main">
        <mc:Choice Requires="a14">
          <p:sp>
            <p:nvSpPr>
              <p:cNvPr id="5" name="Tartalom helye 2"/>
              <p:cNvSpPr>
                <a:spLocks noGrp="1"/>
              </p:cNvSpPr>
              <p:nvPr>
                <p:ph idx="1"/>
              </p:nvPr>
            </p:nvSpPr>
            <p:spPr>
              <a:xfrm>
                <a:off x="143509" y="1063229"/>
                <a:ext cx="9037004" cy="3560749"/>
              </a:xfrm>
            </p:spPr>
            <p:txBody>
              <a:bodyPr>
                <a:normAutofit/>
              </a:bodyPr>
              <a:lstStyle/>
              <a:p>
                <a:pPr marL="0" indent="0">
                  <a:spcBef>
                    <a:spcPts val="0"/>
                  </a:spcBef>
                  <a:spcAft>
                    <a:spcPts val="600"/>
                  </a:spcAft>
                  <a:buNone/>
                </a:pPr>
                <a:r>
                  <a:rPr lang="hu-HU" sz="2400" b="1" u="sng" dirty="0" smtClean="0"/>
                  <a:t>Távolság</a:t>
                </a:r>
                <a:r>
                  <a:rPr lang="hu-HU" sz="2400" dirty="0" smtClean="0"/>
                  <a:t> </a:t>
                </a:r>
                <a14:m>
                  <m:oMath xmlns:m="http://schemas.openxmlformats.org/officeDocument/2006/math">
                    <m:r>
                      <a:rPr lang="hu-HU" sz="2400" b="0" i="1" smtClean="0">
                        <a:latin typeface="Cambria Math"/>
                      </a:rPr>
                      <m:t>𝑑</m:t>
                    </m:r>
                    <m:d>
                      <m:dPr>
                        <m:ctrlPr>
                          <a:rPr lang="hu-HU" sz="2400" b="0" i="1" smtClean="0">
                            <a:latin typeface="Cambria Math" panose="02040503050406030204" pitchFamily="18" charset="0"/>
                          </a:rPr>
                        </m:ctrlPr>
                      </m:dPr>
                      <m:e>
                        <m:r>
                          <a:rPr lang="hu-HU" sz="2400" b="1" i="1" smtClean="0">
                            <a:latin typeface="Cambria Math"/>
                          </a:rPr>
                          <m:t>𝒑</m:t>
                        </m:r>
                        <m:r>
                          <a:rPr lang="hu-HU" sz="2400" b="0" i="1" smtClean="0">
                            <a:latin typeface="Cambria Math"/>
                          </a:rPr>
                          <m:t>,</m:t>
                        </m:r>
                        <m:r>
                          <a:rPr lang="hu-HU" sz="2400" b="1" i="1" smtClean="0">
                            <a:latin typeface="Cambria Math"/>
                          </a:rPr>
                          <m:t>𝒒</m:t>
                        </m:r>
                      </m:e>
                    </m:d>
                  </m:oMath>
                </a14:m>
                <a:r>
                  <a:rPr lang="hu-HU" sz="2400" dirty="0" smtClean="0"/>
                  <a:t>: </a:t>
                </a:r>
                <a:r>
                  <a:rPr lang="en-US" sz="2400" dirty="0" err="1" smtClean="0"/>
                  <a:t>egys</a:t>
                </a:r>
                <a:r>
                  <a:rPr lang="hu-HU" sz="2400" dirty="0" smtClean="0"/>
                  <a:t>égsebességű </a:t>
                </a:r>
                <a:r>
                  <a:rPr lang="hu-HU" sz="2400" dirty="0" err="1" smtClean="0"/>
                  <a:t>egyenesvonalú</a:t>
                </a:r>
                <a:r>
                  <a:rPr lang="hu-HU" sz="2400" dirty="0" smtClean="0"/>
                  <a:t> mozgás ideje</a:t>
                </a:r>
                <a:r>
                  <a:rPr lang="en-US" sz="2400" dirty="0" smtClean="0"/>
                  <a:t>:  </a:t>
                </a:r>
                <a:r>
                  <a:rPr lang="hu-HU" sz="2400" dirty="0" smtClean="0"/>
                  <a:t>	</a:t>
                </a:r>
              </a:p>
              <a:p>
                <a:pPr marL="0" indent="0">
                  <a:spcBef>
                    <a:spcPts val="0"/>
                  </a:spcBef>
                  <a:spcAft>
                    <a:spcPts val="600"/>
                  </a:spcAft>
                  <a:buNone/>
                </a:pPr>
                <a:r>
                  <a:rPr lang="hu-HU" sz="2400" b="1" dirty="0">
                    <a:solidFill>
                      <a:prstClr val="black"/>
                    </a:solidFill>
                  </a:rPr>
                  <a:t> </a:t>
                </a:r>
                <a:r>
                  <a:rPr lang="hu-HU" sz="2400" b="1" dirty="0" smtClean="0">
                    <a:solidFill>
                      <a:prstClr val="black"/>
                    </a:solidFill>
                  </a:rPr>
                  <a:t>  </a:t>
                </a:r>
                <a14:m>
                  <m:oMath xmlns:m="http://schemas.openxmlformats.org/officeDocument/2006/math">
                    <m:r>
                      <a:rPr lang="en-US" sz="2400" b="1" i="1" smtClean="0">
                        <a:solidFill>
                          <a:prstClr val="black"/>
                        </a:solidFill>
                        <a:latin typeface="Cambria Math"/>
                      </a:rPr>
                      <m:t>𝒓</m:t>
                    </m:r>
                    <m:d>
                      <m:dPr>
                        <m:ctrlPr>
                          <a:rPr lang="en-US" sz="2400" i="1">
                            <a:solidFill>
                              <a:prstClr val="black"/>
                            </a:solidFill>
                            <a:latin typeface="Cambria Math" panose="02040503050406030204" pitchFamily="18" charset="0"/>
                          </a:rPr>
                        </m:ctrlPr>
                      </m:dPr>
                      <m:e>
                        <m:r>
                          <a:rPr lang="en-US" sz="2400" b="0" i="1" smtClean="0">
                            <a:solidFill>
                              <a:prstClr val="black"/>
                            </a:solidFill>
                            <a:latin typeface="Cambria Math"/>
                          </a:rPr>
                          <m:t>𝑑</m:t>
                        </m:r>
                      </m:e>
                    </m:d>
                    <m:r>
                      <a:rPr lang="en-US" sz="2400" i="1">
                        <a:solidFill>
                          <a:prstClr val="black"/>
                        </a:solidFill>
                        <a:latin typeface="Cambria Math"/>
                      </a:rPr>
                      <m:t>=</m:t>
                    </m:r>
                    <m:r>
                      <a:rPr lang="en-US" sz="2400" b="1" i="1">
                        <a:solidFill>
                          <a:prstClr val="black"/>
                        </a:solidFill>
                        <a:latin typeface="Cambria Math"/>
                      </a:rPr>
                      <m:t>𝒑</m:t>
                    </m:r>
                    <m:func>
                      <m:funcPr>
                        <m:ctrlPr>
                          <a:rPr lang="hu-HU" sz="2400" i="1">
                            <a:solidFill>
                              <a:prstClr val="black"/>
                            </a:solidFill>
                            <a:latin typeface="Cambria Math" panose="02040503050406030204" pitchFamily="18" charset="0"/>
                          </a:rPr>
                        </m:ctrlPr>
                      </m:funcPr>
                      <m:fName>
                        <m:r>
                          <m:rPr>
                            <m:sty m:val="p"/>
                          </m:rPr>
                          <a:rPr lang="hu-HU" sz="2400">
                            <a:solidFill>
                              <a:prstClr val="black"/>
                            </a:solidFill>
                            <a:latin typeface="Cambria Math"/>
                          </a:rPr>
                          <m:t>cos</m:t>
                        </m:r>
                      </m:fName>
                      <m:e>
                        <m:r>
                          <a:rPr lang="hu-HU" sz="2400" b="0" i="1" smtClean="0">
                            <a:solidFill>
                              <a:prstClr val="black"/>
                            </a:solidFill>
                            <a:latin typeface="Cambria Math"/>
                          </a:rPr>
                          <m:t>𝑑</m:t>
                        </m:r>
                      </m:e>
                    </m:func>
                    <m:r>
                      <a:rPr lang="en-US" sz="2400" i="1">
                        <a:solidFill>
                          <a:prstClr val="black"/>
                        </a:solidFill>
                        <a:latin typeface="Cambria Math"/>
                      </a:rPr>
                      <m:t>+</m:t>
                    </m:r>
                    <m:sSup>
                      <m:sSupPr>
                        <m:ctrlPr>
                          <a:rPr lang="en-US" sz="2400" b="1" i="1">
                            <a:solidFill>
                              <a:prstClr val="black"/>
                            </a:solidFill>
                            <a:latin typeface="Cambria Math" panose="02040503050406030204" pitchFamily="18" charset="0"/>
                          </a:rPr>
                        </m:ctrlPr>
                      </m:sSupPr>
                      <m:e>
                        <m:r>
                          <a:rPr lang="hu-HU" sz="2400" b="1" i="1">
                            <a:solidFill>
                              <a:prstClr val="black"/>
                            </a:solidFill>
                            <a:latin typeface="Cambria Math"/>
                          </a:rPr>
                          <m:t> </m:t>
                        </m:r>
                        <m:r>
                          <a:rPr lang="en-US" sz="2400" b="1" i="1">
                            <a:solidFill>
                              <a:prstClr val="black"/>
                            </a:solidFill>
                            <a:latin typeface="Cambria Math"/>
                          </a:rPr>
                          <m:t>𝒗</m:t>
                        </m:r>
                      </m:e>
                      <m:sup>
                        <m:r>
                          <a:rPr lang="en-US" sz="2400" i="1">
                            <a:solidFill>
                              <a:prstClr val="black"/>
                            </a:solidFill>
                            <a:latin typeface="Cambria Math"/>
                          </a:rPr>
                          <m:t>0</m:t>
                        </m:r>
                      </m:sup>
                    </m:sSup>
                    <m:func>
                      <m:funcPr>
                        <m:ctrlPr>
                          <a:rPr lang="hu-HU" sz="2400" i="1">
                            <a:solidFill>
                              <a:prstClr val="black"/>
                            </a:solidFill>
                            <a:latin typeface="Cambria Math" panose="02040503050406030204" pitchFamily="18" charset="0"/>
                          </a:rPr>
                        </m:ctrlPr>
                      </m:funcPr>
                      <m:fName>
                        <m:r>
                          <m:rPr>
                            <m:sty m:val="p"/>
                          </m:rPr>
                          <a:rPr lang="hu-HU" sz="2400">
                            <a:solidFill>
                              <a:prstClr val="black"/>
                            </a:solidFill>
                            <a:latin typeface="Cambria Math"/>
                          </a:rPr>
                          <m:t>sin</m:t>
                        </m:r>
                      </m:fName>
                      <m:e>
                        <m:r>
                          <a:rPr lang="hu-HU" sz="2400" b="0" i="1" smtClean="0">
                            <a:solidFill>
                              <a:prstClr val="black"/>
                            </a:solidFill>
                            <a:latin typeface="Cambria Math"/>
                          </a:rPr>
                          <m:t>𝑑</m:t>
                        </m:r>
                      </m:e>
                    </m:func>
                    <m:r>
                      <a:rPr lang="en-US" sz="2400" b="0" i="1" smtClean="0">
                        <a:solidFill>
                          <a:prstClr val="black"/>
                        </a:solidFill>
                        <a:latin typeface="Cambria Math"/>
                      </a:rPr>
                      <m:t>=</m:t>
                    </m:r>
                    <m:r>
                      <a:rPr lang="en-US" sz="2400" b="1" i="1" smtClean="0">
                        <a:solidFill>
                          <a:prstClr val="black"/>
                        </a:solidFill>
                        <a:latin typeface="Cambria Math"/>
                      </a:rPr>
                      <m:t>𝒒</m:t>
                    </m:r>
                  </m:oMath>
                </a14:m>
                <a:r>
                  <a:rPr lang="en-US" sz="2400" b="1" dirty="0" smtClean="0"/>
                  <a:t>  </a:t>
                </a:r>
              </a:p>
              <a:p>
                <a:pPr marL="0" indent="0">
                  <a:spcBef>
                    <a:spcPts val="0"/>
                  </a:spcBef>
                  <a:spcAft>
                    <a:spcPts val="600"/>
                  </a:spcAft>
                  <a:buNone/>
                </a:pPr>
                <a:r>
                  <a:rPr lang="en-US" sz="2400" b="1" dirty="0" smtClean="0">
                    <a:sym typeface="Symbol"/>
                  </a:rPr>
                  <a:t>   </a:t>
                </a:r>
                <a14:m>
                  <m:oMath xmlns:m="http://schemas.openxmlformats.org/officeDocument/2006/math">
                    <m:r>
                      <a:rPr lang="hu-HU" sz="2400" b="1" i="1" smtClean="0">
                        <a:solidFill>
                          <a:prstClr val="black"/>
                        </a:solidFill>
                        <a:latin typeface="Cambria Math"/>
                      </a:rPr>
                      <m:t>𝒓</m:t>
                    </m:r>
                    <m:r>
                      <a:rPr lang="en-US" sz="2400" i="1">
                        <a:latin typeface="Cambria Math"/>
                        <a:ea typeface="Cambria Math"/>
                      </a:rPr>
                      <m:t>∙</m:t>
                    </m:r>
                    <m:r>
                      <a:rPr lang="hu-HU" sz="2400" b="1" i="1" smtClean="0">
                        <a:latin typeface="Cambria Math"/>
                        <a:ea typeface="Cambria Math"/>
                      </a:rPr>
                      <m:t>𝒑</m:t>
                    </m:r>
                    <m:r>
                      <a:rPr lang="en-US" sz="2400" i="1">
                        <a:solidFill>
                          <a:prstClr val="black"/>
                        </a:solidFill>
                        <a:latin typeface="Cambria Math"/>
                      </a:rPr>
                      <m:t>=</m:t>
                    </m:r>
                    <m:r>
                      <a:rPr lang="en-US" sz="2400" b="1" i="1">
                        <a:solidFill>
                          <a:prstClr val="black"/>
                        </a:solidFill>
                        <a:latin typeface="Cambria Math"/>
                      </a:rPr>
                      <m:t>𝒑</m:t>
                    </m:r>
                    <m:r>
                      <a:rPr lang="en-US" sz="2400" i="1">
                        <a:latin typeface="Cambria Math"/>
                        <a:ea typeface="Cambria Math"/>
                      </a:rPr>
                      <m:t>∙</m:t>
                    </m:r>
                    <m:r>
                      <a:rPr lang="hu-HU" sz="2400" b="1" i="1">
                        <a:latin typeface="Cambria Math"/>
                        <a:ea typeface="Cambria Math"/>
                      </a:rPr>
                      <m:t>𝒑</m:t>
                    </m:r>
                    <m:func>
                      <m:funcPr>
                        <m:ctrlPr>
                          <a:rPr lang="hu-HU" sz="2400" i="1">
                            <a:solidFill>
                              <a:prstClr val="black"/>
                            </a:solidFill>
                            <a:latin typeface="Cambria Math" panose="02040503050406030204" pitchFamily="18" charset="0"/>
                          </a:rPr>
                        </m:ctrlPr>
                      </m:funcPr>
                      <m:fName>
                        <m:r>
                          <m:rPr>
                            <m:sty m:val="p"/>
                          </m:rPr>
                          <a:rPr lang="hu-HU" sz="2400">
                            <a:solidFill>
                              <a:prstClr val="black"/>
                            </a:solidFill>
                            <a:latin typeface="Cambria Math"/>
                          </a:rPr>
                          <m:t>cos</m:t>
                        </m:r>
                      </m:fName>
                      <m:e>
                        <m:r>
                          <a:rPr lang="hu-HU" sz="2400" i="1">
                            <a:solidFill>
                              <a:prstClr val="black"/>
                            </a:solidFill>
                            <a:latin typeface="Cambria Math"/>
                          </a:rPr>
                          <m:t>𝑑</m:t>
                        </m:r>
                      </m:e>
                    </m:func>
                    <m:r>
                      <a:rPr lang="en-US" sz="2400" i="1">
                        <a:solidFill>
                          <a:prstClr val="black"/>
                        </a:solidFill>
                        <a:latin typeface="Cambria Math"/>
                      </a:rPr>
                      <m:t>+</m:t>
                    </m:r>
                    <m:sSup>
                      <m:sSupPr>
                        <m:ctrlPr>
                          <a:rPr lang="en-US" sz="2400" b="1" i="1">
                            <a:solidFill>
                              <a:prstClr val="black"/>
                            </a:solidFill>
                            <a:latin typeface="Cambria Math" panose="02040503050406030204" pitchFamily="18" charset="0"/>
                          </a:rPr>
                        </m:ctrlPr>
                      </m:sSupPr>
                      <m:e>
                        <m:r>
                          <a:rPr lang="hu-HU" sz="2400" b="1" i="1">
                            <a:solidFill>
                              <a:prstClr val="black"/>
                            </a:solidFill>
                            <a:latin typeface="Cambria Math"/>
                          </a:rPr>
                          <m:t> </m:t>
                        </m:r>
                        <m:r>
                          <a:rPr lang="en-US" sz="2400" b="1" i="1">
                            <a:solidFill>
                              <a:prstClr val="black"/>
                            </a:solidFill>
                            <a:latin typeface="Cambria Math"/>
                          </a:rPr>
                          <m:t>𝒗</m:t>
                        </m:r>
                      </m:e>
                      <m:sup>
                        <m:r>
                          <a:rPr lang="en-US" sz="2400" i="1">
                            <a:solidFill>
                              <a:prstClr val="black"/>
                            </a:solidFill>
                            <a:latin typeface="Cambria Math"/>
                          </a:rPr>
                          <m:t>0</m:t>
                        </m:r>
                      </m:sup>
                    </m:sSup>
                    <m:r>
                      <a:rPr lang="en-US" sz="2400" i="1">
                        <a:latin typeface="Cambria Math"/>
                        <a:ea typeface="Cambria Math"/>
                      </a:rPr>
                      <m:t>∙</m:t>
                    </m:r>
                    <m:r>
                      <a:rPr lang="hu-HU" sz="2400" b="1" i="1">
                        <a:latin typeface="Cambria Math"/>
                        <a:ea typeface="Cambria Math"/>
                      </a:rPr>
                      <m:t>𝒑</m:t>
                    </m:r>
                    <m:func>
                      <m:funcPr>
                        <m:ctrlPr>
                          <a:rPr lang="hu-HU" sz="2400" i="1">
                            <a:solidFill>
                              <a:prstClr val="black"/>
                            </a:solidFill>
                            <a:latin typeface="Cambria Math" panose="02040503050406030204" pitchFamily="18" charset="0"/>
                          </a:rPr>
                        </m:ctrlPr>
                      </m:funcPr>
                      <m:fName>
                        <m:r>
                          <m:rPr>
                            <m:sty m:val="p"/>
                          </m:rPr>
                          <a:rPr lang="hu-HU" sz="2400">
                            <a:solidFill>
                              <a:prstClr val="black"/>
                            </a:solidFill>
                            <a:latin typeface="Cambria Math"/>
                          </a:rPr>
                          <m:t>sin</m:t>
                        </m:r>
                      </m:fName>
                      <m:e>
                        <m:r>
                          <a:rPr lang="hu-HU" sz="2400" i="1">
                            <a:solidFill>
                              <a:prstClr val="black"/>
                            </a:solidFill>
                            <a:latin typeface="Cambria Math"/>
                          </a:rPr>
                          <m:t>𝑑</m:t>
                        </m:r>
                      </m:e>
                    </m:func>
                    <m:r>
                      <a:rPr lang="en-US" sz="2400" i="1">
                        <a:solidFill>
                          <a:prstClr val="black"/>
                        </a:solidFill>
                        <a:latin typeface="Cambria Math"/>
                      </a:rPr>
                      <m:t>=</m:t>
                    </m:r>
                    <m:func>
                      <m:funcPr>
                        <m:ctrlPr>
                          <a:rPr lang="hu-HU" sz="2400" i="1">
                            <a:solidFill>
                              <a:prstClr val="black"/>
                            </a:solidFill>
                            <a:latin typeface="Cambria Math" panose="02040503050406030204" pitchFamily="18" charset="0"/>
                          </a:rPr>
                        </m:ctrlPr>
                      </m:funcPr>
                      <m:fName>
                        <m:r>
                          <m:rPr>
                            <m:sty m:val="p"/>
                          </m:rPr>
                          <a:rPr lang="hu-HU" sz="2400">
                            <a:solidFill>
                              <a:prstClr val="black"/>
                            </a:solidFill>
                            <a:latin typeface="Cambria Math"/>
                          </a:rPr>
                          <m:t>cos</m:t>
                        </m:r>
                      </m:fName>
                      <m:e>
                        <m:r>
                          <a:rPr lang="hu-HU" sz="2400" i="1">
                            <a:solidFill>
                              <a:prstClr val="black"/>
                            </a:solidFill>
                            <a:latin typeface="Cambria Math"/>
                          </a:rPr>
                          <m:t>𝑑</m:t>
                        </m:r>
                      </m:e>
                    </m:func>
                    <m:r>
                      <a:rPr lang="en-US" sz="2400" i="1">
                        <a:solidFill>
                          <a:prstClr val="black"/>
                        </a:solidFill>
                        <a:latin typeface="Cambria Math"/>
                      </a:rPr>
                      <m:t>=</m:t>
                    </m:r>
                    <m:r>
                      <a:rPr lang="en-US" sz="2400" b="1" i="1">
                        <a:solidFill>
                          <a:prstClr val="black"/>
                        </a:solidFill>
                        <a:latin typeface="Cambria Math"/>
                      </a:rPr>
                      <m:t>𝒒</m:t>
                    </m:r>
                    <m:r>
                      <a:rPr lang="en-US" sz="2400" i="1">
                        <a:latin typeface="Cambria Math"/>
                        <a:ea typeface="Cambria Math"/>
                      </a:rPr>
                      <m:t>∙</m:t>
                    </m:r>
                    <m:r>
                      <a:rPr lang="hu-HU" sz="2400" b="1" i="1">
                        <a:latin typeface="Cambria Math"/>
                        <a:ea typeface="Cambria Math"/>
                      </a:rPr>
                      <m:t>𝒑</m:t>
                    </m:r>
                  </m:oMath>
                </a14:m>
                <a:endParaRPr lang="hu-HU" sz="2400" b="1" dirty="0" smtClean="0"/>
              </a:p>
              <a:p>
                <a:pPr marL="0" indent="0">
                  <a:spcBef>
                    <a:spcPts val="0"/>
                  </a:spcBef>
                  <a:spcAft>
                    <a:spcPts val="600"/>
                  </a:spcAft>
                  <a:buNone/>
                </a:pPr>
                <a:endParaRPr lang="en-US" sz="2400" b="1" dirty="0" smtClean="0"/>
              </a:p>
              <a:p>
                <a:pPr marL="0" indent="0">
                  <a:spcBef>
                    <a:spcPts val="0"/>
                  </a:spcBef>
                  <a:spcAft>
                    <a:spcPts val="600"/>
                  </a:spcAft>
                  <a:buNone/>
                </a:pPr>
                <a:r>
                  <a:rPr lang="en-US" sz="2400" b="1" u="sng" dirty="0" smtClean="0"/>
                  <a:t>K</a:t>
                </a:r>
                <a:r>
                  <a:rPr lang="hu-HU" sz="2400" b="1" u="sng" dirty="0" err="1" smtClean="0"/>
                  <a:t>ör</a:t>
                </a:r>
                <a:r>
                  <a:rPr lang="hu-HU" sz="2400" b="1" u="sng" dirty="0" smtClean="0"/>
                  <a:t> implicit egyenlete:</a:t>
                </a:r>
              </a:p>
              <a:p>
                <a:pPr marL="0" indent="0">
                  <a:spcBef>
                    <a:spcPts val="0"/>
                  </a:spcBef>
                  <a:spcAft>
                    <a:spcPts val="600"/>
                  </a:spcAft>
                  <a:buNone/>
                </a:pPr>
                <a:r>
                  <a:rPr lang="hu-HU" sz="2400" dirty="0" smtClean="0"/>
                  <a:t>    </a:t>
                </a:r>
                <a14:m>
                  <m:oMath xmlns:m="http://schemas.openxmlformats.org/officeDocument/2006/math">
                    <m:r>
                      <a:rPr lang="hu-HU" sz="2400" b="0" i="1" smtClean="0">
                        <a:latin typeface="Cambria Math" panose="02040503050406030204" pitchFamily="18" charset="0"/>
                      </a:rPr>
                      <m:t>𝑅</m:t>
                    </m:r>
                    <m:r>
                      <a:rPr lang="en-US" sz="2400" b="0" i="1" smtClean="0">
                        <a:latin typeface="Cambria Math" panose="02040503050406030204" pitchFamily="18" charset="0"/>
                      </a:rPr>
                      <m:t>=</m:t>
                    </m:r>
                    <m:r>
                      <a:rPr lang="hu-HU" sz="2400" i="1">
                        <a:latin typeface="Cambria Math"/>
                      </a:rPr>
                      <m:t>𝑑</m:t>
                    </m:r>
                    <m:d>
                      <m:dPr>
                        <m:ctrlPr>
                          <a:rPr lang="hu-HU" sz="2400" i="1">
                            <a:latin typeface="Cambria Math" panose="02040503050406030204" pitchFamily="18" charset="0"/>
                          </a:rPr>
                        </m:ctrlPr>
                      </m:dPr>
                      <m:e>
                        <m:r>
                          <a:rPr lang="en-US" sz="2400" b="1" i="1" smtClean="0">
                            <a:latin typeface="Cambria Math" panose="02040503050406030204" pitchFamily="18" charset="0"/>
                          </a:rPr>
                          <m:t>𝒓</m:t>
                        </m:r>
                        <m:r>
                          <a:rPr lang="hu-HU" sz="2400" i="1">
                            <a:latin typeface="Cambria Math"/>
                          </a:rPr>
                          <m:t>,</m:t>
                        </m:r>
                        <m:r>
                          <a:rPr lang="en-US" sz="2400" b="1" i="1" smtClean="0">
                            <a:latin typeface="Cambria Math" panose="02040503050406030204" pitchFamily="18" charset="0"/>
                          </a:rPr>
                          <m:t>𝒄</m:t>
                        </m:r>
                      </m:e>
                    </m:d>
                    <m:r>
                      <a:rPr lang="en-US" sz="2400" i="1">
                        <a:latin typeface="Cambria Math"/>
                      </a:rPr>
                      <m:t>=</m:t>
                    </m:r>
                    <m:func>
                      <m:funcPr>
                        <m:ctrlPr>
                          <a:rPr lang="hu-HU" sz="2400" i="1">
                            <a:latin typeface="Cambria Math" panose="02040503050406030204" pitchFamily="18" charset="0"/>
                          </a:rPr>
                        </m:ctrlPr>
                      </m:funcPr>
                      <m:fName>
                        <m:r>
                          <m:rPr>
                            <m:sty m:val="p"/>
                          </m:rPr>
                          <a:rPr lang="hu-HU" sz="2400">
                            <a:latin typeface="Cambria Math"/>
                          </a:rPr>
                          <m:t>arccos</m:t>
                        </m:r>
                      </m:fName>
                      <m:e>
                        <m:d>
                          <m:dPr>
                            <m:ctrlPr>
                              <a:rPr lang="hu-HU" sz="2400" b="1" i="1">
                                <a:solidFill>
                                  <a:prstClr val="black"/>
                                </a:solidFill>
                                <a:latin typeface="Cambria Math" panose="02040503050406030204" pitchFamily="18" charset="0"/>
                              </a:rPr>
                            </m:ctrlPr>
                          </m:dPr>
                          <m:e>
                            <m:r>
                              <a:rPr lang="en-US" sz="2400" b="1" i="1" smtClean="0">
                                <a:solidFill>
                                  <a:prstClr val="black"/>
                                </a:solidFill>
                                <a:latin typeface="Cambria Math" panose="02040503050406030204" pitchFamily="18" charset="0"/>
                              </a:rPr>
                              <m:t>𝒓</m:t>
                            </m:r>
                            <m:r>
                              <a:rPr lang="en-US" sz="2400" i="1">
                                <a:latin typeface="Cambria Math"/>
                                <a:ea typeface="Cambria Math"/>
                              </a:rPr>
                              <m:t>∙</m:t>
                            </m:r>
                            <m:r>
                              <a:rPr lang="en-US" sz="2400" b="1" i="1" smtClean="0">
                                <a:latin typeface="Cambria Math" panose="02040503050406030204" pitchFamily="18" charset="0"/>
                                <a:ea typeface="Cambria Math"/>
                              </a:rPr>
                              <m:t>𝒄</m:t>
                            </m:r>
                          </m:e>
                        </m:d>
                        <m:r>
                          <a:rPr lang="en-US" sz="2400" b="1" i="1" smtClean="0">
                            <a:latin typeface="Cambria Math" panose="02040503050406030204" pitchFamily="18" charset="0"/>
                            <a:ea typeface="Cambria Math"/>
                          </a:rPr>
                          <m:t>  </m:t>
                        </m:r>
                        <m:r>
                          <a:rPr lang="hu-HU" sz="2400" b="1" i="1" smtClean="0">
                            <a:latin typeface="Cambria Math" panose="02040503050406030204" pitchFamily="18" charset="0"/>
                            <a:ea typeface="Cambria Math" panose="02040503050406030204" pitchFamily="18" charset="0"/>
                          </a:rPr>
                          <m:t>→</m:t>
                        </m:r>
                        <m:r>
                          <m:rPr>
                            <m:nor/>
                          </m:rPr>
                          <a:rPr lang="en-US" sz="2400" b="1" i="0" smtClean="0">
                            <a:latin typeface="Cambria Math" panose="02040503050406030204" pitchFamily="18" charset="0"/>
                            <a:ea typeface="Cambria Math" panose="02040503050406030204" pitchFamily="18" charset="0"/>
                          </a:rPr>
                          <m:t>  </m:t>
                        </m:r>
                        <m:r>
                          <m:rPr>
                            <m:nor/>
                          </m:rPr>
                          <a:rPr lang="en-US" sz="2400" b="1" dirty="0"/>
                          <m:t> </m:t>
                        </m:r>
                      </m:e>
                    </m:func>
                  </m:oMath>
                </a14:m>
                <a:r>
                  <a:rPr lang="en-US" sz="2400" b="1" dirty="0">
                    <a:solidFill>
                      <a:prstClr val="black"/>
                    </a:solidFill>
                  </a:rPr>
                  <a:t> </a:t>
                </a:r>
                <a14:m>
                  <m:oMath xmlns:m="http://schemas.openxmlformats.org/officeDocument/2006/math">
                    <m:r>
                      <a:rPr lang="en-US" sz="2400" b="1" i="1">
                        <a:solidFill>
                          <a:prstClr val="black"/>
                        </a:solidFill>
                        <a:latin typeface="Cambria Math" panose="02040503050406030204" pitchFamily="18" charset="0"/>
                      </a:rPr>
                      <m:t>𝒓</m:t>
                    </m:r>
                    <m:r>
                      <a:rPr lang="en-US" sz="2400" i="1">
                        <a:latin typeface="Cambria Math"/>
                        <a:ea typeface="Cambria Math"/>
                      </a:rPr>
                      <m:t>∙</m:t>
                    </m:r>
                    <m:r>
                      <a:rPr lang="en-US" sz="2400" b="1" i="1">
                        <a:latin typeface="Cambria Math" panose="02040503050406030204" pitchFamily="18" charset="0"/>
                        <a:ea typeface="Cambria Math"/>
                      </a:rPr>
                      <m:t>𝒄</m:t>
                    </m:r>
                    <m:r>
                      <a:rPr lang="en-US" sz="2400" b="1" i="1" smtClean="0">
                        <a:latin typeface="Cambria Math" panose="02040503050406030204" pitchFamily="18" charset="0"/>
                        <a:ea typeface="Cambria Math"/>
                      </a:rPr>
                      <m:t>=</m:t>
                    </m:r>
                    <m:r>
                      <m:rPr>
                        <m:sty m:val="p"/>
                      </m:rPr>
                      <a:rPr lang="hu-HU" sz="2400">
                        <a:solidFill>
                          <a:prstClr val="black"/>
                        </a:solidFill>
                        <a:latin typeface="Cambria Math"/>
                      </a:rPr>
                      <m:t>cos</m:t>
                    </m:r>
                    <m:r>
                      <a:rPr lang="en-US" sz="2400" b="0" i="1" smtClean="0">
                        <a:solidFill>
                          <a:prstClr val="black"/>
                        </a:solidFill>
                        <a:latin typeface="Cambria Math" panose="02040503050406030204" pitchFamily="18" charset="0"/>
                      </a:rPr>
                      <m:t>𝑅</m:t>
                    </m:r>
                  </m:oMath>
                </a14:m>
                <a:endParaRPr lang="en-US" sz="2400" i="1" dirty="0" smtClean="0"/>
              </a:p>
              <a:p>
                <a:pPr marL="0" indent="0">
                  <a:spcBef>
                    <a:spcPts val="0"/>
                  </a:spcBef>
                  <a:spcAft>
                    <a:spcPts val="600"/>
                  </a:spcAft>
                  <a:buNone/>
                </a:pPr>
                <a:endParaRPr lang="en-US" sz="200" b="1" dirty="0" smtClean="0"/>
              </a:p>
              <a:p>
                <a:pPr marL="0" indent="0">
                  <a:spcBef>
                    <a:spcPts val="600"/>
                  </a:spcBef>
                  <a:spcAft>
                    <a:spcPts val="600"/>
                  </a:spcAft>
                  <a:buNone/>
                </a:pPr>
                <a:endParaRPr lang="hu-HU" sz="1000" b="1" u="sng" dirty="0" smtClean="0"/>
              </a:p>
              <a:p>
                <a:pPr>
                  <a:spcAft>
                    <a:spcPts val="600"/>
                  </a:spcAft>
                </a:pPr>
                <a:endParaRPr lang="hu-HU" sz="200" b="1" u="sng" dirty="0" smtClean="0"/>
              </a:p>
            </p:txBody>
          </p:sp>
        </mc:Choice>
        <mc:Fallback xmlns="">
          <p:sp>
            <p:nvSpPr>
              <p:cNvPr id="5" name="Tartalom helye 2"/>
              <p:cNvSpPr>
                <a:spLocks noGrp="1" noRot="1" noChangeAspect="1" noMove="1" noResize="1" noEditPoints="1" noAdjustHandles="1" noChangeArrowheads="1" noChangeShapeType="1" noTextEdit="1"/>
              </p:cNvSpPr>
              <p:nvPr>
                <p:ph idx="1"/>
              </p:nvPr>
            </p:nvSpPr>
            <p:spPr>
              <a:xfrm>
                <a:off x="143509" y="1063229"/>
                <a:ext cx="9037004" cy="3560749"/>
              </a:xfrm>
              <a:blipFill>
                <a:blip r:embed="rId2"/>
                <a:stretch>
                  <a:fillRect l="-1080" t="-1368"/>
                </a:stretch>
              </a:blipFill>
            </p:spPr>
            <p:txBody>
              <a:bodyPr/>
              <a:lstStyle/>
              <a:p>
                <a:r>
                  <a:rPr lang="hu-HU">
                    <a:noFill/>
                  </a:rPr>
                  <a:t> </a:t>
                </a:r>
              </a:p>
            </p:txBody>
          </p:sp>
        </mc:Fallback>
      </mc:AlternateContent>
      <p:sp>
        <p:nvSpPr>
          <p:cNvPr id="6" name="Téglalap 5"/>
          <p:cNvSpPr/>
          <p:nvPr/>
        </p:nvSpPr>
        <p:spPr>
          <a:xfrm>
            <a:off x="5791815" y="1501170"/>
            <a:ext cx="3172673" cy="440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7" name="Téglalap 6"/>
              <p:cNvSpPr/>
              <p:nvPr/>
            </p:nvSpPr>
            <p:spPr>
              <a:xfrm>
                <a:off x="5791815" y="1479991"/>
                <a:ext cx="33753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a:latin typeface="Cambria Math"/>
                        </a:rPr>
                        <m:t>𝑑</m:t>
                      </m:r>
                      <m:d>
                        <m:dPr>
                          <m:ctrlPr>
                            <a:rPr lang="hu-HU" i="1">
                              <a:latin typeface="Cambria Math" panose="02040503050406030204" pitchFamily="18" charset="0"/>
                            </a:rPr>
                          </m:ctrlPr>
                        </m:dPr>
                        <m:e>
                          <m:r>
                            <a:rPr lang="hu-HU" b="1" i="1">
                              <a:latin typeface="Cambria Math"/>
                            </a:rPr>
                            <m:t>𝒑</m:t>
                          </m:r>
                          <m:r>
                            <a:rPr lang="hu-HU" i="1">
                              <a:latin typeface="Cambria Math"/>
                            </a:rPr>
                            <m:t>,</m:t>
                          </m:r>
                          <m:r>
                            <a:rPr lang="hu-HU" b="1" i="1">
                              <a:latin typeface="Cambria Math"/>
                            </a:rPr>
                            <m:t>𝒒</m:t>
                          </m:r>
                        </m:e>
                      </m:d>
                      <m:r>
                        <a:rPr lang="en-US" i="1">
                          <a:latin typeface="Cambria Math"/>
                        </a:rPr>
                        <m:t>=</m:t>
                      </m:r>
                      <m:func>
                        <m:funcPr>
                          <m:ctrlPr>
                            <a:rPr lang="hu-HU" i="1">
                              <a:latin typeface="Cambria Math" panose="02040503050406030204" pitchFamily="18" charset="0"/>
                            </a:rPr>
                          </m:ctrlPr>
                        </m:funcPr>
                        <m:fName>
                          <m:r>
                            <m:rPr>
                              <m:sty m:val="p"/>
                            </m:rPr>
                            <a:rPr lang="hu-HU">
                              <a:latin typeface="Cambria Math"/>
                            </a:rPr>
                            <m:t>arccos</m:t>
                          </m:r>
                        </m:fName>
                        <m:e>
                          <m:r>
                            <a:rPr lang="hu-HU" i="1">
                              <a:latin typeface="Cambria Math"/>
                            </a:rPr>
                            <m:t>(</m:t>
                          </m:r>
                          <m:r>
                            <a:rPr lang="en-US" b="1" i="1">
                              <a:solidFill>
                                <a:prstClr val="black"/>
                              </a:solidFill>
                              <a:latin typeface="Cambria Math"/>
                            </a:rPr>
                            <m:t>𝒒</m:t>
                          </m:r>
                          <m:r>
                            <a:rPr lang="en-US" i="1">
                              <a:latin typeface="Cambria Math"/>
                              <a:ea typeface="Cambria Math"/>
                            </a:rPr>
                            <m:t>∙</m:t>
                          </m:r>
                          <m:r>
                            <a:rPr lang="hu-HU" b="1" i="1">
                              <a:latin typeface="Cambria Math"/>
                              <a:ea typeface="Cambria Math"/>
                            </a:rPr>
                            <m:t>𝒑</m:t>
                          </m:r>
                          <m:r>
                            <a:rPr lang="hu-HU" b="1" i="1">
                              <a:latin typeface="Cambria Math"/>
                              <a:ea typeface="Cambria Math"/>
                            </a:rPr>
                            <m:t>)</m:t>
                          </m:r>
                          <m:r>
                            <m:rPr>
                              <m:nor/>
                            </m:rPr>
                            <a:rPr lang="en-US" b="1" dirty="0"/>
                            <m:t> </m:t>
                          </m:r>
                        </m:e>
                      </m:func>
                    </m:oMath>
                  </m:oMathPara>
                </a14:m>
                <a:endParaRPr lang="hu-HU" sz="2000" dirty="0"/>
              </a:p>
            </p:txBody>
          </p:sp>
        </mc:Choice>
        <mc:Fallback xmlns="">
          <p:sp>
            <p:nvSpPr>
              <p:cNvPr id="7" name="Téglalap 6"/>
              <p:cNvSpPr>
                <a:spLocks noRot="1" noChangeAspect="1" noMove="1" noResize="1" noEditPoints="1" noAdjustHandles="1" noChangeArrowheads="1" noChangeShapeType="1" noTextEdit="1"/>
              </p:cNvSpPr>
              <p:nvPr/>
            </p:nvSpPr>
            <p:spPr>
              <a:xfrm>
                <a:off x="5791815" y="1479991"/>
                <a:ext cx="3375348" cy="461665"/>
              </a:xfrm>
              <a:prstGeom prst="rect">
                <a:avLst/>
              </a:prstGeom>
              <a:blipFill>
                <a:blip r:embed="rId3"/>
                <a:stretch>
                  <a:fillRect b="-18421"/>
                </a:stretch>
              </a:blipFill>
            </p:spPr>
            <p:txBody>
              <a:bodyPr/>
              <a:lstStyle/>
              <a:p>
                <a:r>
                  <a:rPr lang="hu-HU">
                    <a:noFill/>
                  </a:rPr>
                  <a:t> </a:t>
                </a:r>
              </a:p>
            </p:txBody>
          </p:sp>
        </mc:Fallback>
      </mc:AlternateContent>
      <p:sp>
        <p:nvSpPr>
          <p:cNvPr id="8" name="Téglalap 7"/>
          <p:cNvSpPr/>
          <p:nvPr/>
        </p:nvSpPr>
        <p:spPr>
          <a:xfrm>
            <a:off x="4788024" y="3291830"/>
            <a:ext cx="1692188" cy="428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8370179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Egy jó térkép …</a:t>
            </a:r>
            <a:endParaRPr lang="en-US" dirty="0">
              <a:solidFill>
                <a:srgbClr val="FF0000"/>
              </a:solidFill>
            </a:endParaRPr>
          </a:p>
        </p:txBody>
      </p:sp>
      <p:sp>
        <p:nvSpPr>
          <p:cNvPr id="3" name="Tartalom helye 2"/>
          <p:cNvSpPr>
            <a:spLocks noGrp="1"/>
          </p:cNvSpPr>
          <p:nvPr>
            <p:ph idx="1"/>
          </p:nvPr>
        </p:nvSpPr>
        <p:spPr>
          <a:xfrm>
            <a:off x="431540" y="1041538"/>
            <a:ext cx="8471284" cy="3942480"/>
          </a:xfrm>
        </p:spPr>
        <p:txBody>
          <a:bodyPr>
            <a:normAutofit fontScale="85000" lnSpcReduction="20000"/>
          </a:bodyPr>
          <a:lstStyle/>
          <a:p>
            <a:r>
              <a:rPr lang="hu-HU" dirty="0" smtClean="0"/>
              <a:t>Euklideszi</a:t>
            </a:r>
          </a:p>
          <a:p>
            <a:r>
              <a:rPr lang="hu-HU" dirty="0" smtClean="0"/>
              <a:t>Valódi helyek és utak</a:t>
            </a:r>
          </a:p>
          <a:p>
            <a:pPr lvl="1"/>
            <a:r>
              <a:rPr lang="hu-HU" dirty="0" smtClean="0"/>
              <a:t>Egy-egy értelmű folytonos leképzés</a:t>
            </a:r>
          </a:p>
          <a:p>
            <a:r>
              <a:rPr lang="hu-HU" dirty="0" smtClean="0"/>
              <a:t>Orientáció (jobbra/balra) valódi</a:t>
            </a:r>
          </a:p>
          <a:p>
            <a:endParaRPr lang="hu-HU" dirty="0" smtClean="0"/>
          </a:p>
          <a:p>
            <a:r>
              <a:rPr lang="hu-HU" dirty="0" smtClean="0"/>
              <a:t>Valódi egyenes/kör annak látszik</a:t>
            </a:r>
          </a:p>
          <a:p>
            <a:r>
              <a:rPr lang="hu-HU" dirty="0" smtClean="0"/>
              <a:t>Szögtartó</a:t>
            </a:r>
          </a:p>
          <a:p>
            <a:r>
              <a:rPr lang="hu-HU" dirty="0" smtClean="0"/>
              <a:t>Távolságarány tartó</a:t>
            </a:r>
          </a:p>
          <a:p>
            <a:r>
              <a:rPr lang="hu-HU" dirty="0" smtClean="0"/>
              <a:t>Területarány tartó</a:t>
            </a:r>
            <a:endParaRPr lang="en-US" dirty="0"/>
          </a:p>
        </p:txBody>
      </p:sp>
      <p:sp>
        <p:nvSpPr>
          <p:cNvPr id="4" name="Szövegdoboz 3"/>
          <p:cNvSpPr txBox="1"/>
          <p:nvPr/>
        </p:nvSpPr>
        <p:spPr>
          <a:xfrm>
            <a:off x="7132251" y="3500755"/>
            <a:ext cx="1902765" cy="954107"/>
          </a:xfrm>
          <a:prstGeom prst="rect">
            <a:avLst/>
          </a:prstGeom>
          <a:noFill/>
        </p:spPr>
        <p:txBody>
          <a:bodyPr wrap="none" rtlCol="0">
            <a:spAutoFit/>
          </a:bodyPr>
          <a:lstStyle/>
          <a:p>
            <a:r>
              <a:rPr lang="hu-HU" sz="2800" dirty="0" smtClean="0">
                <a:latin typeface="+mn-lt"/>
              </a:rPr>
              <a:t>Geometriai </a:t>
            </a:r>
          </a:p>
          <a:p>
            <a:r>
              <a:rPr lang="hu-HU" sz="2800" dirty="0" smtClean="0">
                <a:latin typeface="+mn-lt"/>
              </a:rPr>
              <a:t>hasonlóság</a:t>
            </a:r>
            <a:endParaRPr lang="en-US" sz="2800" dirty="0">
              <a:latin typeface="+mn-lt"/>
            </a:endParaRPr>
          </a:p>
        </p:txBody>
      </p:sp>
      <p:sp>
        <p:nvSpPr>
          <p:cNvPr id="5" name="Jobb oldali kapcsos zárójel 4"/>
          <p:cNvSpPr/>
          <p:nvPr/>
        </p:nvSpPr>
        <p:spPr>
          <a:xfrm>
            <a:off x="6695020" y="3093811"/>
            <a:ext cx="437230" cy="165618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Jobb oldali kapcsos zárójel 5"/>
          <p:cNvSpPr/>
          <p:nvPr/>
        </p:nvSpPr>
        <p:spPr>
          <a:xfrm>
            <a:off x="4081685" y="3474101"/>
            <a:ext cx="350324" cy="120838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zövegdoboz 6"/>
          <p:cNvSpPr txBox="1"/>
          <p:nvPr/>
        </p:nvSpPr>
        <p:spPr>
          <a:xfrm>
            <a:off x="4376995" y="3601239"/>
            <a:ext cx="2371610" cy="954107"/>
          </a:xfrm>
          <a:prstGeom prst="rect">
            <a:avLst/>
          </a:prstGeom>
          <a:noFill/>
        </p:spPr>
        <p:txBody>
          <a:bodyPr wrap="none" rtlCol="0">
            <a:spAutoFit/>
          </a:bodyPr>
          <a:lstStyle/>
          <a:p>
            <a:r>
              <a:rPr lang="hu-HU" sz="2800" dirty="0" smtClean="0">
                <a:latin typeface="+mn-lt"/>
              </a:rPr>
              <a:t>Gauss görbület</a:t>
            </a:r>
          </a:p>
          <a:p>
            <a:r>
              <a:rPr lang="hu-HU" sz="2800" dirty="0" smtClean="0">
                <a:latin typeface="+mn-lt"/>
              </a:rPr>
              <a:t>megegyezik</a:t>
            </a:r>
            <a:endParaRPr lang="en-US" sz="2800" dirty="0">
              <a:latin typeface="+mn-lt"/>
            </a:endParaRPr>
          </a:p>
        </p:txBody>
      </p:sp>
      <p:sp>
        <p:nvSpPr>
          <p:cNvPr id="8" name="Jobb oldali kapcsos zárójel 7"/>
          <p:cNvSpPr/>
          <p:nvPr/>
        </p:nvSpPr>
        <p:spPr>
          <a:xfrm>
            <a:off x="6679634" y="1460354"/>
            <a:ext cx="432048" cy="122840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zövegdoboz 8"/>
          <p:cNvSpPr txBox="1"/>
          <p:nvPr/>
        </p:nvSpPr>
        <p:spPr>
          <a:xfrm>
            <a:off x="7132250" y="1635647"/>
            <a:ext cx="1816523" cy="954107"/>
          </a:xfrm>
          <a:prstGeom prst="rect">
            <a:avLst/>
          </a:prstGeom>
          <a:noFill/>
        </p:spPr>
        <p:txBody>
          <a:bodyPr wrap="none" rtlCol="0">
            <a:spAutoFit/>
          </a:bodyPr>
          <a:lstStyle/>
          <a:p>
            <a:r>
              <a:rPr lang="hu-HU" sz="2800" dirty="0" smtClean="0">
                <a:latin typeface="+mn-lt"/>
              </a:rPr>
              <a:t>Topológiai</a:t>
            </a:r>
          </a:p>
          <a:p>
            <a:r>
              <a:rPr lang="hu-HU" sz="2800" dirty="0" smtClean="0">
                <a:latin typeface="+mn-lt"/>
              </a:rPr>
              <a:t>hasonlóság</a:t>
            </a:r>
            <a:endParaRPr lang="en-US" sz="2800" dirty="0">
              <a:latin typeface="+mn-lt"/>
            </a:endParaRPr>
          </a:p>
        </p:txBody>
      </p:sp>
    </p:spTree>
    <p:extLst>
      <p:ext uri="{BB962C8B-B14F-4D97-AF65-F5344CB8AC3E}">
        <p14:creationId xmlns:p14="http://schemas.microsoft.com/office/powerpoint/2010/main" val="1880474427"/>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Egyenes összekötő 32"/>
          <p:cNvCxnSpPr/>
          <p:nvPr/>
        </p:nvCxnSpPr>
        <p:spPr>
          <a:xfrm flipH="1">
            <a:off x="1331641" y="1320611"/>
            <a:ext cx="1813710" cy="1287143"/>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2" name="Ellipszis 11"/>
          <p:cNvSpPr/>
          <p:nvPr/>
        </p:nvSpPr>
        <p:spPr>
          <a:xfrm>
            <a:off x="5292080" y="1194597"/>
            <a:ext cx="1872208" cy="16201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llipszis 3"/>
          <p:cNvSpPr/>
          <p:nvPr/>
        </p:nvSpPr>
        <p:spPr>
          <a:xfrm>
            <a:off x="1259024" y="1197329"/>
            <a:ext cx="1836204" cy="16201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a:xfrm>
            <a:off x="457200" y="51470"/>
            <a:ext cx="8229600" cy="857250"/>
          </a:xfrm>
        </p:spPr>
        <p:txBody>
          <a:bodyPr/>
          <a:lstStyle/>
          <a:p>
            <a:r>
              <a:rPr lang="hu-HU" dirty="0" smtClean="0">
                <a:solidFill>
                  <a:srgbClr val="FF0000"/>
                </a:solidFill>
              </a:rPr>
              <a:t>Gömb vetítése a síkra</a:t>
            </a:r>
            <a:endParaRPr lang="en-US" dirty="0">
              <a:solidFill>
                <a:srgbClr val="FF0000"/>
              </a:solidFill>
            </a:endParaRPr>
          </a:p>
        </p:txBody>
      </p:sp>
      <p:sp>
        <p:nvSpPr>
          <p:cNvPr id="5" name="Ellipszis 4"/>
          <p:cNvSpPr/>
          <p:nvPr/>
        </p:nvSpPr>
        <p:spPr>
          <a:xfrm>
            <a:off x="1259632" y="1747746"/>
            <a:ext cx="1836204" cy="51934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gyenes összekötő nyíllal 8"/>
          <p:cNvCxnSpPr/>
          <p:nvPr/>
        </p:nvCxnSpPr>
        <p:spPr>
          <a:xfrm flipV="1">
            <a:off x="2207924" y="1181976"/>
            <a:ext cx="1152128" cy="823592"/>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7" name="Ellipszis 6"/>
          <p:cNvSpPr/>
          <p:nvPr/>
        </p:nvSpPr>
        <p:spPr>
          <a:xfrm>
            <a:off x="2105726" y="1953413"/>
            <a:ext cx="180020" cy="1350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zis 9"/>
          <p:cNvSpPr/>
          <p:nvPr/>
        </p:nvSpPr>
        <p:spPr>
          <a:xfrm>
            <a:off x="2609782" y="1575370"/>
            <a:ext cx="180020" cy="1350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zis 10"/>
          <p:cNvSpPr/>
          <p:nvPr/>
        </p:nvSpPr>
        <p:spPr>
          <a:xfrm>
            <a:off x="3293858" y="1089317"/>
            <a:ext cx="180020" cy="13501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zis 12"/>
          <p:cNvSpPr/>
          <p:nvPr/>
        </p:nvSpPr>
        <p:spPr>
          <a:xfrm>
            <a:off x="5292080" y="1732393"/>
            <a:ext cx="1872208" cy="51934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zabadkézi sokszög 13"/>
          <p:cNvSpPr/>
          <p:nvPr/>
        </p:nvSpPr>
        <p:spPr>
          <a:xfrm>
            <a:off x="4427984" y="916774"/>
            <a:ext cx="4564232" cy="553316"/>
          </a:xfrm>
          <a:custGeom>
            <a:avLst/>
            <a:gdLst>
              <a:gd name="connsiteX0" fmla="*/ 696191 w 3595254"/>
              <a:gd name="connsiteY0" fmla="*/ 20782 h 737754"/>
              <a:gd name="connsiteX1" fmla="*/ 0 w 3595254"/>
              <a:gd name="connsiteY1" fmla="*/ 737754 h 737754"/>
              <a:gd name="connsiteX2" fmla="*/ 2857500 w 3595254"/>
              <a:gd name="connsiteY2" fmla="*/ 716972 h 737754"/>
              <a:gd name="connsiteX3" fmla="*/ 3595254 w 3595254"/>
              <a:gd name="connsiteY3" fmla="*/ 0 h 737754"/>
              <a:gd name="connsiteX4" fmla="*/ 696191 w 3595254"/>
              <a:gd name="connsiteY4" fmla="*/ 20782 h 737754"/>
              <a:gd name="connsiteX0" fmla="*/ 696191 w 3584863"/>
              <a:gd name="connsiteY0" fmla="*/ 10391 h 727363"/>
              <a:gd name="connsiteX1" fmla="*/ 0 w 3584863"/>
              <a:gd name="connsiteY1" fmla="*/ 727363 h 727363"/>
              <a:gd name="connsiteX2" fmla="*/ 2857500 w 3584863"/>
              <a:gd name="connsiteY2" fmla="*/ 706581 h 727363"/>
              <a:gd name="connsiteX3" fmla="*/ 3584863 w 3584863"/>
              <a:gd name="connsiteY3" fmla="*/ 0 h 727363"/>
              <a:gd name="connsiteX4" fmla="*/ 696191 w 3584863"/>
              <a:gd name="connsiteY4" fmla="*/ 10391 h 727363"/>
              <a:gd name="connsiteX0" fmla="*/ 716973 w 3584863"/>
              <a:gd name="connsiteY0" fmla="*/ 0 h 727363"/>
              <a:gd name="connsiteX1" fmla="*/ 0 w 3584863"/>
              <a:gd name="connsiteY1" fmla="*/ 727363 h 727363"/>
              <a:gd name="connsiteX2" fmla="*/ 2857500 w 3584863"/>
              <a:gd name="connsiteY2" fmla="*/ 706581 h 727363"/>
              <a:gd name="connsiteX3" fmla="*/ 3584863 w 3584863"/>
              <a:gd name="connsiteY3" fmla="*/ 0 h 727363"/>
              <a:gd name="connsiteX4" fmla="*/ 716973 w 3584863"/>
              <a:gd name="connsiteY4" fmla="*/ 0 h 727363"/>
              <a:gd name="connsiteX0" fmla="*/ 716973 w 3584863"/>
              <a:gd name="connsiteY0" fmla="*/ 0 h 727363"/>
              <a:gd name="connsiteX1" fmla="*/ 0 w 3584863"/>
              <a:gd name="connsiteY1" fmla="*/ 727363 h 727363"/>
              <a:gd name="connsiteX2" fmla="*/ 2888673 w 3584863"/>
              <a:gd name="connsiteY2" fmla="*/ 727363 h 727363"/>
              <a:gd name="connsiteX3" fmla="*/ 3584863 w 3584863"/>
              <a:gd name="connsiteY3" fmla="*/ 0 h 727363"/>
              <a:gd name="connsiteX4" fmla="*/ 716973 w 3584863"/>
              <a:gd name="connsiteY4" fmla="*/ 0 h 727363"/>
              <a:gd name="connsiteX0" fmla="*/ 716973 w 3584863"/>
              <a:gd name="connsiteY0" fmla="*/ 0 h 727363"/>
              <a:gd name="connsiteX1" fmla="*/ 0 w 3584863"/>
              <a:gd name="connsiteY1" fmla="*/ 727363 h 727363"/>
              <a:gd name="connsiteX2" fmla="*/ 3141673 w 3584863"/>
              <a:gd name="connsiteY2" fmla="*/ 716972 h 727363"/>
              <a:gd name="connsiteX3" fmla="*/ 3584863 w 3584863"/>
              <a:gd name="connsiteY3" fmla="*/ 0 h 727363"/>
              <a:gd name="connsiteX4" fmla="*/ 716973 w 3584863"/>
              <a:gd name="connsiteY4" fmla="*/ 0 h 727363"/>
              <a:gd name="connsiteX0" fmla="*/ 472135 w 3584863"/>
              <a:gd name="connsiteY0" fmla="*/ 0 h 737754"/>
              <a:gd name="connsiteX1" fmla="*/ 0 w 3584863"/>
              <a:gd name="connsiteY1" fmla="*/ 737754 h 737754"/>
              <a:gd name="connsiteX2" fmla="*/ 3141673 w 3584863"/>
              <a:gd name="connsiteY2" fmla="*/ 727363 h 737754"/>
              <a:gd name="connsiteX3" fmla="*/ 3584863 w 3584863"/>
              <a:gd name="connsiteY3" fmla="*/ 10391 h 737754"/>
              <a:gd name="connsiteX4" fmla="*/ 472135 w 3584863"/>
              <a:gd name="connsiteY4" fmla="*/ 0 h 73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863" h="737754">
                <a:moveTo>
                  <a:pt x="472135" y="0"/>
                </a:moveTo>
                <a:lnTo>
                  <a:pt x="0" y="737754"/>
                </a:lnTo>
                <a:lnTo>
                  <a:pt x="3141673" y="727363"/>
                </a:lnTo>
                <a:lnTo>
                  <a:pt x="3584863" y="10391"/>
                </a:lnTo>
                <a:lnTo>
                  <a:pt x="472135" y="0"/>
                </a:lnTo>
                <a:close/>
              </a:path>
            </a:pathLst>
          </a:custGeom>
          <a:solidFill>
            <a:srgbClr val="4F81BD">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gyenes összekötő nyíllal 14"/>
          <p:cNvCxnSpPr>
            <a:stCxn id="12" idx="4"/>
          </p:cNvCxnSpPr>
          <p:nvPr/>
        </p:nvCxnSpPr>
        <p:spPr>
          <a:xfrm flipV="1">
            <a:off x="6228184" y="1078993"/>
            <a:ext cx="514290" cy="1735784"/>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7" name="Ellipszis 16"/>
          <p:cNvSpPr/>
          <p:nvPr/>
        </p:nvSpPr>
        <p:spPr>
          <a:xfrm>
            <a:off x="6562454" y="1316111"/>
            <a:ext cx="180020" cy="1350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zis 17"/>
          <p:cNvSpPr/>
          <p:nvPr/>
        </p:nvSpPr>
        <p:spPr>
          <a:xfrm>
            <a:off x="6660232" y="978573"/>
            <a:ext cx="180020" cy="13501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abadkézi sokszög 5"/>
          <p:cNvSpPr/>
          <p:nvPr/>
        </p:nvSpPr>
        <p:spPr>
          <a:xfrm>
            <a:off x="485547" y="924568"/>
            <a:ext cx="3584863" cy="545522"/>
          </a:xfrm>
          <a:custGeom>
            <a:avLst/>
            <a:gdLst>
              <a:gd name="connsiteX0" fmla="*/ 696191 w 3595254"/>
              <a:gd name="connsiteY0" fmla="*/ 20782 h 737754"/>
              <a:gd name="connsiteX1" fmla="*/ 0 w 3595254"/>
              <a:gd name="connsiteY1" fmla="*/ 737754 h 737754"/>
              <a:gd name="connsiteX2" fmla="*/ 2857500 w 3595254"/>
              <a:gd name="connsiteY2" fmla="*/ 716972 h 737754"/>
              <a:gd name="connsiteX3" fmla="*/ 3595254 w 3595254"/>
              <a:gd name="connsiteY3" fmla="*/ 0 h 737754"/>
              <a:gd name="connsiteX4" fmla="*/ 696191 w 3595254"/>
              <a:gd name="connsiteY4" fmla="*/ 20782 h 737754"/>
              <a:gd name="connsiteX0" fmla="*/ 696191 w 3584863"/>
              <a:gd name="connsiteY0" fmla="*/ 10391 h 727363"/>
              <a:gd name="connsiteX1" fmla="*/ 0 w 3584863"/>
              <a:gd name="connsiteY1" fmla="*/ 727363 h 727363"/>
              <a:gd name="connsiteX2" fmla="*/ 2857500 w 3584863"/>
              <a:gd name="connsiteY2" fmla="*/ 706581 h 727363"/>
              <a:gd name="connsiteX3" fmla="*/ 3584863 w 3584863"/>
              <a:gd name="connsiteY3" fmla="*/ 0 h 727363"/>
              <a:gd name="connsiteX4" fmla="*/ 696191 w 3584863"/>
              <a:gd name="connsiteY4" fmla="*/ 10391 h 727363"/>
              <a:gd name="connsiteX0" fmla="*/ 716973 w 3584863"/>
              <a:gd name="connsiteY0" fmla="*/ 0 h 727363"/>
              <a:gd name="connsiteX1" fmla="*/ 0 w 3584863"/>
              <a:gd name="connsiteY1" fmla="*/ 727363 h 727363"/>
              <a:gd name="connsiteX2" fmla="*/ 2857500 w 3584863"/>
              <a:gd name="connsiteY2" fmla="*/ 706581 h 727363"/>
              <a:gd name="connsiteX3" fmla="*/ 3584863 w 3584863"/>
              <a:gd name="connsiteY3" fmla="*/ 0 h 727363"/>
              <a:gd name="connsiteX4" fmla="*/ 716973 w 3584863"/>
              <a:gd name="connsiteY4" fmla="*/ 0 h 727363"/>
              <a:gd name="connsiteX0" fmla="*/ 716973 w 3584863"/>
              <a:gd name="connsiteY0" fmla="*/ 0 h 727363"/>
              <a:gd name="connsiteX1" fmla="*/ 0 w 3584863"/>
              <a:gd name="connsiteY1" fmla="*/ 727363 h 727363"/>
              <a:gd name="connsiteX2" fmla="*/ 2888673 w 3584863"/>
              <a:gd name="connsiteY2" fmla="*/ 727363 h 727363"/>
              <a:gd name="connsiteX3" fmla="*/ 3584863 w 3584863"/>
              <a:gd name="connsiteY3" fmla="*/ 0 h 727363"/>
              <a:gd name="connsiteX4" fmla="*/ 716973 w 3584863"/>
              <a:gd name="connsiteY4" fmla="*/ 0 h 72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863" h="727363">
                <a:moveTo>
                  <a:pt x="716973" y="0"/>
                </a:moveTo>
                <a:lnTo>
                  <a:pt x="0" y="727363"/>
                </a:lnTo>
                <a:lnTo>
                  <a:pt x="2888673" y="727363"/>
                </a:lnTo>
                <a:lnTo>
                  <a:pt x="3584863" y="0"/>
                </a:lnTo>
                <a:lnTo>
                  <a:pt x="716973" y="0"/>
                </a:lnTo>
                <a:close/>
              </a:path>
            </a:pathLst>
          </a:custGeom>
          <a:solidFill>
            <a:srgbClr val="4F81BD">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gyenes összekötő nyíllal 19"/>
          <p:cNvCxnSpPr>
            <a:stCxn id="12" idx="4"/>
          </p:cNvCxnSpPr>
          <p:nvPr/>
        </p:nvCxnSpPr>
        <p:spPr>
          <a:xfrm flipV="1">
            <a:off x="6228184" y="1316113"/>
            <a:ext cx="2124236" cy="1498664"/>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zis 21"/>
          <p:cNvSpPr/>
          <p:nvPr/>
        </p:nvSpPr>
        <p:spPr>
          <a:xfrm>
            <a:off x="8316416" y="1221600"/>
            <a:ext cx="180020" cy="13501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zis 22"/>
          <p:cNvSpPr/>
          <p:nvPr/>
        </p:nvSpPr>
        <p:spPr>
          <a:xfrm>
            <a:off x="6840252" y="2251738"/>
            <a:ext cx="180020" cy="1350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zis 15"/>
          <p:cNvSpPr/>
          <p:nvPr/>
        </p:nvSpPr>
        <p:spPr>
          <a:xfrm>
            <a:off x="6121742" y="2747269"/>
            <a:ext cx="186435" cy="1350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zövegdoboz 23"/>
          <p:cNvSpPr txBox="1"/>
          <p:nvPr/>
        </p:nvSpPr>
        <p:spPr>
          <a:xfrm>
            <a:off x="143508" y="2847887"/>
            <a:ext cx="4429511" cy="2308324"/>
          </a:xfrm>
          <a:prstGeom prst="rect">
            <a:avLst/>
          </a:prstGeom>
          <a:noFill/>
        </p:spPr>
        <p:txBody>
          <a:bodyPr wrap="square" rtlCol="0">
            <a:spAutoFit/>
          </a:bodyPr>
          <a:lstStyle/>
          <a:p>
            <a:pPr algn="l"/>
            <a:r>
              <a:rPr lang="hu-HU" sz="2800" u="sng" dirty="0" smtClean="0">
                <a:latin typeface="+mn-lt"/>
              </a:rPr>
              <a:t>Középpontos vetítés</a:t>
            </a:r>
          </a:p>
          <a:p>
            <a:pPr marL="342900" indent="-342900" algn="l">
              <a:buFont typeface="Arial" panose="020B0604020202020204" pitchFamily="34" charset="0"/>
              <a:buChar char="•"/>
            </a:pPr>
            <a:r>
              <a:rPr lang="hu-HU" sz="2000" dirty="0" smtClean="0">
                <a:latin typeface="+mn-lt"/>
              </a:rPr>
              <a:t>Csak a felső félgömböt</a:t>
            </a:r>
          </a:p>
          <a:p>
            <a:pPr marL="342900" indent="-342900" algn="l">
              <a:buFont typeface="Arial" panose="020B0604020202020204" pitchFamily="34" charset="0"/>
              <a:buChar char="•"/>
            </a:pPr>
            <a:r>
              <a:rPr lang="hu-HU" sz="2000" dirty="0" err="1" smtClean="0">
                <a:latin typeface="+mn-lt"/>
              </a:rPr>
              <a:t>Egyenestartás</a:t>
            </a:r>
            <a:r>
              <a:rPr lang="hu-HU" sz="2000" dirty="0" smtClean="0">
                <a:latin typeface="+mn-lt"/>
              </a:rPr>
              <a:t>: </a:t>
            </a:r>
            <a:r>
              <a:rPr lang="hu-HU" sz="1800" dirty="0" smtClean="0">
                <a:latin typeface="+mn-lt"/>
              </a:rPr>
              <a:t>tárgy és vetítősugarak egy síkban, vetület ennek és a képsíknak a metszete </a:t>
            </a:r>
            <a:endParaRPr lang="hu-HU" sz="2000" dirty="0" smtClean="0">
              <a:latin typeface="+mn-lt"/>
            </a:endParaRPr>
          </a:p>
          <a:p>
            <a:pPr marL="342900" indent="-342900" algn="l">
              <a:buFont typeface="Arial" panose="020B0604020202020204" pitchFamily="34" charset="0"/>
              <a:buChar char="•"/>
            </a:pPr>
            <a:r>
              <a:rPr lang="hu-HU" sz="2000" dirty="0" smtClean="0">
                <a:latin typeface="+mn-lt"/>
              </a:rPr>
              <a:t>Nem kör-, szög- és távolságtartó</a:t>
            </a:r>
          </a:p>
          <a:p>
            <a:pPr marL="342900" indent="-342900" algn="l">
              <a:buFont typeface="Arial" panose="020B0604020202020204" pitchFamily="34" charset="0"/>
              <a:buChar char="•"/>
            </a:pPr>
            <a:r>
              <a:rPr lang="hu-HU" sz="2000" dirty="0" err="1" smtClean="0">
                <a:latin typeface="+mn-lt"/>
              </a:rPr>
              <a:t>Beltrami-Klein</a:t>
            </a:r>
            <a:endParaRPr lang="en-US" sz="2000" dirty="0">
              <a:latin typeface="+mn-lt"/>
            </a:endParaRPr>
          </a:p>
        </p:txBody>
      </p:sp>
      <p:sp>
        <p:nvSpPr>
          <p:cNvPr id="25" name="Szövegdoboz 24"/>
          <p:cNvSpPr txBox="1"/>
          <p:nvPr/>
        </p:nvSpPr>
        <p:spPr>
          <a:xfrm>
            <a:off x="4968043" y="2857378"/>
            <a:ext cx="4195161" cy="2062103"/>
          </a:xfrm>
          <a:prstGeom prst="rect">
            <a:avLst/>
          </a:prstGeom>
          <a:noFill/>
        </p:spPr>
        <p:txBody>
          <a:bodyPr wrap="square" rtlCol="0">
            <a:spAutoFit/>
          </a:bodyPr>
          <a:lstStyle/>
          <a:p>
            <a:pPr algn="l"/>
            <a:r>
              <a:rPr lang="hu-HU" sz="2800" u="sng" dirty="0" smtClean="0">
                <a:latin typeface="+mn-lt"/>
              </a:rPr>
              <a:t>Sztereografikus vetítés</a:t>
            </a:r>
          </a:p>
          <a:p>
            <a:pPr marL="342900" indent="-342900" algn="l">
              <a:buFont typeface="Arial" panose="020B0604020202020204" pitchFamily="34" charset="0"/>
              <a:buChar char="•"/>
            </a:pPr>
            <a:r>
              <a:rPr lang="hu-HU" sz="2000" dirty="0" smtClean="0">
                <a:latin typeface="+mn-lt"/>
              </a:rPr>
              <a:t>A déli pólus kivételével egészet</a:t>
            </a:r>
          </a:p>
          <a:p>
            <a:pPr marL="342900" indent="-342900" algn="l">
              <a:buFont typeface="Arial" panose="020B0604020202020204" pitchFamily="34" charset="0"/>
              <a:buChar char="•"/>
            </a:pPr>
            <a:r>
              <a:rPr lang="hu-HU" sz="2000" dirty="0" smtClean="0">
                <a:latin typeface="+mn-lt"/>
              </a:rPr>
              <a:t>Nem </a:t>
            </a:r>
            <a:r>
              <a:rPr lang="hu-HU" sz="2000" dirty="0" err="1" smtClean="0">
                <a:latin typeface="+mn-lt"/>
              </a:rPr>
              <a:t>egyenestartó</a:t>
            </a:r>
            <a:endParaRPr lang="hu-HU" sz="2000" dirty="0" smtClean="0">
              <a:latin typeface="+mn-lt"/>
            </a:endParaRPr>
          </a:p>
          <a:p>
            <a:pPr marL="342900" indent="-342900" algn="l">
              <a:buFont typeface="Arial" panose="020B0604020202020204" pitchFamily="34" charset="0"/>
              <a:buChar char="•"/>
            </a:pPr>
            <a:r>
              <a:rPr lang="hu-HU" sz="2000" dirty="0" smtClean="0">
                <a:latin typeface="+mn-lt"/>
              </a:rPr>
              <a:t>Körtartó és szögtartó</a:t>
            </a:r>
          </a:p>
          <a:p>
            <a:pPr marL="342900" indent="-342900" algn="l">
              <a:buFont typeface="Arial" panose="020B0604020202020204" pitchFamily="34" charset="0"/>
              <a:buChar char="•"/>
            </a:pPr>
            <a:r>
              <a:rPr lang="hu-HU" sz="2000" dirty="0" smtClean="0">
                <a:latin typeface="+mn-lt"/>
              </a:rPr>
              <a:t>Nem távolságtartó</a:t>
            </a:r>
          </a:p>
          <a:p>
            <a:pPr marL="342900" indent="-342900" algn="l">
              <a:buFont typeface="Arial" panose="020B0604020202020204" pitchFamily="34" charset="0"/>
              <a:buChar char="•"/>
            </a:pPr>
            <a:r>
              <a:rPr lang="hu-HU" sz="2000" dirty="0" err="1" smtClean="0">
                <a:latin typeface="+mn-lt"/>
              </a:rPr>
              <a:t>Beltrami-Poincaré</a:t>
            </a:r>
            <a:endParaRPr lang="en-US" sz="2000" dirty="0">
              <a:latin typeface="+mn-lt"/>
            </a:endParaRPr>
          </a:p>
        </p:txBody>
      </p:sp>
    </p:spTree>
    <p:extLst>
      <p:ext uri="{BB962C8B-B14F-4D97-AF65-F5344CB8AC3E}">
        <p14:creationId xmlns:p14="http://schemas.microsoft.com/office/powerpoint/2010/main" val="3634636513"/>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4494958" y="67789"/>
            <a:ext cx="4613546" cy="2308324"/>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600" u="sng" dirty="0" smtClean="0">
                <a:latin typeface="+mn-lt"/>
              </a:rPr>
              <a:t>Euklideszi síkgeometria axiómái: </a:t>
            </a:r>
            <a:r>
              <a:rPr lang="en-US" sz="1600" u="sng" dirty="0" smtClean="0">
                <a:latin typeface="+mn-lt"/>
              </a:rPr>
              <a:t> </a:t>
            </a:r>
            <a:endParaRPr lang="hu-HU" sz="1600" u="sng" dirty="0" smtClean="0">
              <a:latin typeface="+mn-lt"/>
            </a:endParaRPr>
          </a:p>
          <a:p>
            <a:pPr marL="342900" indent="-342900" algn="l">
              <a:buFont typeface="+mj-lt"/>
              <a:buAutoNum type="arabicPeriod"/>
              <a:defRPr/>
            </a:pPr>
            <a:r>
              <a:rPr lang="hu-HU" sz="1600" dirty="0" smtClean="0">
                <a:latin typeface="+mn-lt"/>
              </a:rPr>
              <a:t>Két </a:t>
            </a:r>
            <a:r>
              <a:rPr lang="hu-HU" sz="1600" dirty="0">
                <a:latin typeface="+mn-lt"/>
              </a:rPr>
              <a:t>pont </a:t>
            </a:r>
            <a:r>
              <a:rPr lang="hu-HU" sz="1600" dirty="0" smtClean="0">
                <a:latin typeface="+mn-lt"/>
              </a:rPr>
              <a:t>meghatároz egy </a:t>
            </a:r>
            <a:r>
              <a:rPr lang="hu-HU" sz="1600" dirty="0">
                <a:latin typeface="+mn-lt"/>
              </a:rPr>
              <a:t>egyenest.</a:t>
            </a:r>
            <a:endParaRPr lang="en-US" sz="1600" dirty="0">
              <a:latin typeface="+mn-lt"/>
            </a:endParaRPr>
          </a:p>
          <a:p>
            <a:pPr marL="342900" indent="-342900" algn="l">
              <a:buFont typeface="+mj-lt"/>
              <a:buAutoNum type="arabicPeriod"/>
              <a:defRPr/>
            </a:pPr>
            <a:r>
              <a:rPr lang="hu-HU" sz="1600" dirty="0" smtClean="0">
                <a:latin typeface="+mn-lt"/>
              </a:rPr>
              <a:t>Egy </a:t>
            </a:r>
            <a:r>
              <a:rPr lang="hu-HU" sz="1600" dirty="0">
                <a:latin typeface="+mn-lt"/>
              </a:rPr>
              <a:t>egyenesnek van legalább két pontja.</a:t>
            </a:r>
            <a:endParaRPr lang="en-US" sz="1600" dirty="0">
              <a:latin typeface="+mn-lt"/>
            </a:endParaRPr>
          </a:p>
          <a:p>
            <a:pPr marL="342900" indent="-342900" algn="l">
              <a:buFont typeface="+mj-lt"/>
              <a:buAutoNum type="arabicPeriod"/>
              <a:defRPr/>
            </a:pPr>
            <a:r>
              <a:rPr lang="hu-HU" sz="1600" dirty="0">
                <a:latin typeface="+mn-lt"/>
              </a:rPr>
              <a:t>Egy egyeneshez egy rajta kívül fekvő  </a:t>
            </a:r>
            <a:r>
              <a:rPr lang="hu-HU" sz="1600" dirty="0" smtClean="0">
                <a:latin typeface="+mn-lt"/>
              </a:rPr>
              <a:t>ponton </a:t>
            </a:r>
            <a:r>
              <a:rPr lang="hu-HU" sz="1600" dirty="0">
                <a:latin typeface="+mn-lt"/>
              </a:rPr>
              <a:t>át </a:t>
            </a:r>
            <a:r>
              <a:rPr lang="hu-HU" sz="1600" b="1" u="sng" dirty="0">
                <a:latin typeface="+mn-lt"/>
              </a:rPr>
              <a:t>egy</a:t>
            </a:r>
            <a:r>
              <a:rPr lang="hu-HU" sz="1600" dirty="0">
                <a:latin typeface="+mn-lt"/>
              </a:rPr>
              <a:t> </a:t>
            </a:r>
            <a:r>
              <a:rPr lang="hu-HU" sz="1600" dirty="0" smtClean="0">
                <a:latin typeface="+mn-lt"/>
              </a:rPr>
              <a:t>nem metsző egyenes húzható (</a:t>
            </a:r>
            <a:r>
              <a:rPr lang="hu-HU" sz="1600" b="1" u="sng" dirty="0" smtClean="0">
                <a:latin typeface="+mn-lt"/>
              </a:rPr>
              <a:t>párhuzamos</a:t>
            </a:r>
            <a:r>
              <a:rPr lang="hu-HU" sz="1600" dirty="0" smtClean="0">
                <a:latin typeface="+mn-lt"/>
              </a:rPr>
              <a:t>).</a:t>
            </a:r>
            <a:endParaRPr lang="hu-HU" sz="1600" dirty="0">
              <a:latin typeface="+mn-lt"/>
            </a:endParaRPr>
          </a:p>
          <a:p>
            <a:pPr marL="342900" indent="-342900" algn="l">
              <a:buFont typeface="+mj-lt"/>
              <a:buAutoNum type="arabicPeriod"/>
              <a:defRPr/>
            </a:pPr>
            <a:r>
              <a:rPr lang="hu-HU" sz="1600" dirty="0" smtClean="0">
                <a:latin typeface="+mn-lt"/>
              </a:rPr>
              <a:t>Átmozgatható </a:t>
            </a:r>
            <a:r>
              <a:rPr lang="hu-HU" sz="1600" dirty="0">
                <a:latin typeface="+mn-lt"/>
              </a:rPr>
              <a:t>(egybevágó) dolgok mérete </a:t>
            </a:r>
            <a:r>
              <a:rPr lang="hu-HU" sz="1600" dirty="0" smtClean="0">
                <a:latin typeface="+mn-lt"/>
              </a:rPr>
              <a:t>megegyező (a sík homogén és </a:t>
            </a:r>
            <a:r>
              <a:rPr lang="hu-HU" sz="1600" dirty="0" err="1" smtClean="0">
                <a:latin typeface="+mn-lt"/>
              </a:rPr>
              <a:t>izotróp</a:t>
            </a:r>
            <a:r>
              <a:rPr lang="hu-HU" sz="1600" dirty="0" smtClean="0">
                <a:latin typeface="+mn-lt"/>
              </a:rPr>
              <a:t>).</a:t>
            </a:r>
            <a:endParaRPr lang="hu-HU" sz="1600" dirty="0">
              <a:latin typeface="+mn-lt"/>
            </a:endParaRPr>
          </a:p>
          <a:p>
            <a:pPr marL="342900" indent="-342900" algn="l">
              <a:buFont typeface="+mj-lt"/>
              <a:buAutoNum type="arabicPeriod"/>
              <a:defRPr/>
            </a:pPr>
            <a:r>
              <a:rPr lang="hu-HU" sz="1600" dirty="0" smtClean="0">
                <a:latin typeface="+mn-lt"/>
              </a:rPr>
              <a:t>A részek összege az egész mérete.</a:t>
            </a:r>
          </a:p>
          <a:p>
            <a:pPr marL="342900" indent="-342900" algn="l">
              <a:buFont typeface="+mj-lt"/>
              <a:buAutoNum type="arabicPeriod"/>
              <a:defRPr/>
            </a:pPr>
            <a:r>
              <a:rPr lang="hu-HU" sz="1600" dirty="0" smtClean="0">
                <a:latin typeface="+mn-lt"/>
              </a:rPr>
              <a:t>…</a:t>
            </a:r>
            <a:endParaRPr lang="en-US" sz="1600" dirty="0">
              <a:latin typeface="+mn-lt"/>
            </a:endParaRPr>
          </a:p>
        </p:txBody>
      </p:sp>
      <p:sp>
        <p:nvSpPr>
          <p:cNvPr id="6" name="Rectangle 2"/>
          <p:cNvSpPr>
            <a:spLocks noGrp="1" noChangeArrowheads="1"/>
          </p:cNvSpPr>
          <p:nvPr>
            <p:ph type="title"/>
          </p:nvPr>
        </p:nvSpPr>
        <p:spPr>
          <a:xfrm>
            <a:off x="1339245" y="67317"/>
            <a:ext cx="3155713" cy="857250"/>
          </a:xfrm>
        </p:spPr>
        <p:txBody>
          <a:bodyPr>
            <a:noAutofit/>
          </a:bodyPr>
          <a:lstStyle/>
          <a:p>
            <a:pPr>
              <a:defRPr/>
            </a:pPr>
            <a:r>
              <a:rPr lang="hu-HU" sz="3600" dirty="0" err="1" smtClean="0">
                <a:solidFill>
                  <a:srgbClr val="FF0000"/>
                </a:solidFill>
              </a:rPr>
              <a:t>Euklidészi</a:t>
            </a:r>
            <a:r>
              <a:rPr lang="hu-HU" sz="3600" dirty="0" smtClean="0">
                <a:solidFill>
                  <a:srgbClr val="FF0000"/>
                </a:solidFill>
              </a:rPr>
              <a:t> síkgeometria</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 y="-4913"/>
            <a:ext cx="685095" cy="88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David Hilbert – Wikipé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93" y="0"/>
            <a:ext cx="662452" cy="889145"/>
          </a:xfrm>
          <a:prstGeom prst="rect">
            <a:avLst/>
          </a:prstGeom>
          <a:noFill/>
          <a:extLst>
            <a:ext uri="{909E8E84-426E-40DD-AFC4-6F175D3DCCD1}">
              <a14:hiddenFill xmlns:a14="http://schemas.microsoft.com/office/drawing/2010/main">
                <a:solidFill>
                  <a:srgbClr val="FFFFFF"/>
                </a:solidFill>
              </a14:hiddenFill>
            </a:ext>
          </a:extLst>
        </p:spPr>
      </p:pic>
      <p:sp>
        <p:nvSpPr>
          <p:cNvPr id="13" name="Szabadkézi sokszög 12"/>
          <p:cNvSpPr/>
          <p:nvPr/>
        </p:nvSpPr>
        <p:spPr>
          <a:xfrm rot="10800000">
            <a:off x="2514019" y="4133984"/>
            <a:ext cx="489434" cy="255351"/>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Lst>
            <a:ahLst/>
            <a:cxnLst>
              <a:cxn ang="0">
                <a:pos x="connsiteX0" y="connsiteY0"/>
              </a:cxn>
              <a:cxn ang="0">
                <a:pos x="connsiteX1" y="connsiteY1"/>
              </a:cxn>
              <a:cxn ang="0">
                <a:pos x="connsiteX2" y="connsiteY2"/>
              </a:cxn>
              <a:cxn ang="0">
                <a:pos x="connsiteX3" y="connsiteY3"/>
              </a:cxn>
            </a:cxnLst>
            <a:rect l="l" t="t" r="r" b="b"/>
            <a:pathLst>
              <a:path w="489434" h="340468">
                <a:moveTo>
                  <a:pt x="0" y="340468"/>
                </a:moveTo>
                <a:lnTo>
                  <a:pt x="410088" y="0"/>
                </a:lnTo>
                <a:lnTo>
                  <a:pt x="489434" y="328643"/>
                </a:lnTo>
                <a:lnTo>
                  <a:pt x="0" y="340468"/>
                </a:lnTo>
                <a:close/>
              </a:path>
            </a:pathLst>
          </a:custGeom>
          <a:solidFill>
            <a:srgbClr val="01AF16">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zabadkézi sokszög 13"/>
          <p:cNvSpPr/>
          <p:nvPr/>
        </p:nvSpPr>
        <p:spPr>
          <a:xfrm rot="10800000">
            <a:off x="1562044" y="4725471"/>
            <a:ext cx="489434" cy="255351"/>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Lst>
            <a:ahLst/>
            <a:cxnLst>
              <a:cxn ang="0">
                <a:pos x="connsiteX0" y="connsiteY0"/>
              </a:cxn>
              <a:cxn ang="0">
                <a:pos x="connsiteX1" y="connsiteY1"/>
              </a:cxn>
              <a:cxn ang="0">
                <a:pos x="connsiteX2" y="connsiteY2"/>
              </a:cxn>
              <a:cxn ang="0">
                <a:pos x="connsiteX3" y="connsiteY3"/>
              </a:cxn>
            </a:cxnLst>
            <a:rect l="l" t="t" r="r" b="b"/>
            <a:pathLst>
              <a:path w="489434" h="340468">
                <a:moveTo>
                  <a:pt x="0" y="340468"/>
                </a:moveTo>
                <a:lnTo>
                  <a:pt x="410088" y="0"/>
                </a:lnTo>
                <a:lnTo>
                  <a:pt x="489434" y="328643"/>
                </a:lnTo>
                <a:lnTo>
                  <a:pt x="0" y="340468"/>
                </a:lnTo>
                <a:close/>
              </a:path>
            </a:pathLst>
          </a:custGeom>
          <a:solidFill>
            <a:srgbClr val="01AF16">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zabadkézi sokszög 14"/>
          <p:cNvSpPr/>
          <p:nvPr/>
        </p:nvSpPr>
        <p:spPr>
          <a:xfrm>
            <a:off x="2029920" y="4516056"/>
            <a:ext cx="462540" cy="221734"/>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 name="connsiteX0" fmla="*/ 0 w 489434"/>
              <a:gd name="connsiteY0" fmla="*/ 277715 h 277715"/>
              <a:gd name="connsiteX1" fmla="*/ 410088 w 489434"/>
              <a:gd name="connsiteY1" fmla="*/ 0 h 277715"/>
              <a:gd name="connsiteX2" fmla="*/ 489434 w 489434"/>
              <a:gd name="connsiteY2" fmla="*/ 265890 h 277715"/>
              <a:gd name="connsiteX3" fmla="*/ 0 w 489434"/>
              <a:gd name="connsiteY3" fmla="*/ 277715 h 277715"/>
              <a:gd name="connsiteX0" fmla="*/ 0 w 462540"/>
              <a:gd name="connsiteY0" fmla="*/ 295645 h 295645"/>
              <a:gd name="connsiteX1" fmla="*/ 383194 w 462540"/>
              <a:gd name="connsiteY1" fmla="*/ 0 h 295645"/>
              <a:gd name="connsiteX2" fmla="*/ 462540 w 462540"/>
              <a:gd name="connsiteY2" fmla="*/ 265890 h 295645"/>
              <a:gd name="connsiteX3" fmla="*/ 0 w 462540"/>
              <a:gd name="connsiteY3" fmla="*/ 295645 h 295645"/>
            </a:gdLst>
            <a:ahLst/>
            <a:cxnLst>
              <a:cxn ang="0">
                <a:pos x="connsiteX0" y="connsiteY0"/>
              </a:cxn>
              <a:cxn ang="0">
                <a:pos x="connsiteX1" y="connsiteY1"/>
              </a:cxn>
              <a:cxn ang="0">
                <a:pos x="connsiteX2" y="connsiteY2"/>
              </a:cxn>
              <a:cxn ang="0">
                <a:pos x="connsiteX3" y="connsiteY3"/>
              </a:cxn>
            </a:cxnLst>
            <a:rect l="l" t="t" r="r" b="b"/>
            <a:pathLst>
              <a:path w="462540" h="295645">
                <a:moveTo>
                  <a:pt x="0" y="295645"/>
                </a:moveTo>
                <a:lnTo>
                  <a:pt x="383194" y="0"/>
                </a:lnTo>
                <a:lnTo>
                  <a:pt x="462540" y="265890"/>
                </a:lnTo>
                <a:lnTo>
                  <a:pt x="0" y="295645"/>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zabadkézi sokszög 15"/>
          <p:cNvSpPr/>
          <p:nvPr/>
        </p:nvSpPr>
        <p:spPr>
          <a:xfrm>
            <a:off x="2979738" y="3888834"/>
            <a:ext cx="489434" cy="255351"/>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Lst>
            <a:ahLst/>
            <a:cxnLst>
              <a:cxn ang="0">
                <a:pos x="connsiteX0" y="connsiteY0"/>
              </a:cxn>
              <a:cxn ang="0">
                <a:pos x="connsiteX1" y="connsiteY1"/>
              </a:cxn>
              <a:cxn ang="0">
                <a:pos x="connsiteX2" y="connsiteY2"/>
              </a:cxn>
              <a:cxn ang="0">
                <a:pos x="connsiteX3" y="connsiteY3"/>
              </a:cxn>
            </a:cxnLst>
            <a:rect l="l" t="t" r="r" b="b"/>
            <a:pathLst>
              <a:path w="489434" h="340468">
                <a:moveTo>
                  <a:pt x="0" y="340468"/>
                </a:moveTo>
                <a:lnTo>
                  <a:pt x="410088" y="0"/>
                </a:lnTo>
                <a:lnTo>
                  <a:pt x="489434" y="328643"/>
                </a:lnTo>
                <a:lnTo>
                  <a:pt x="0" y="340468"/>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gyenes összekötő 16"/>
          <p:cNvCxnSpPr/>
          <p:nvPr/>
        </p:nvCxnSpPr>
        <p:spPr>
          <a:xfrm flipV="1">
            <a:off x="924137" y="4133984"/>
            <a:ext cx="2844316" cy="1"/>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flipV="1">
            <a:off x="700048" y="4733938"/>
            <a:ext cx="2605959" cy="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flipV="1">
            <a:off x="1562044" y="3840891"/>
            <a:ext cx="1907128" cy="1188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zis 23"/>
          <p:cNvSpPr/>
          <p:nvPr/>
        </p:nvSpPr>
        <p:spPr>
          <a:xfrm>
            <a:off x="1895014" y="4638059"/>
            <a:ext cx="216024" cy="1620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églalap 33"/>
          <p:cNvSpPr/>
          <p:nvPr/>
        </p:nvSpPr>
        <p:spPr>
          <a:xfrm>
            <a:off x="196300" y="3138813"/>
            <a:ext cx="4248472" cy="1942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zis 37"/>
          <p:cNvSpPr/>
          <p:nvPr/>
        </p:nvSpPr>
        <p:spPr>
          <a:xfrm>
            <a:off x="2871726" y="4046761"/>
            <a:ext cx="216024" cy="1620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
          <p:cNvSpPr txBox="1">
            <a:spLocks noChangeArrowheads="1"/>
          </p:cNvSpPr>
          <p:nvPr/>
        </p:nvSpPr>
        <p:spPr>
          <a:xfrm>
            <a:off x="225986" y="3154908"/>
            <a:ext cx="4479052" cy="73999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None/>
            </a:pPr>
            <a:r>
              <a:rPr lang="hu-HU" sz="1800" dirty="0" smtClean="0"/>
              <a:t>T1. Ha egy egyenes két másikat ugyanolyan   </a:t>
            </a:r>
          </a:p>
          <a:p>
            <a:pPr marL="0" indent="0" fontAlgn="auto">
              <a:lnSpc>
                <a:spcPct val="90000"/>
              </a:lnSpc>
              <a:spcAft>
                <a:spcPts val="0"/>
              </a:spcAft>
              <a:buNone/>
            </a:pPr>
            <a:r>
              <a:rPr lang="hu-HU" sz="1800" dirty="0" smtClean="0"/>
              <a:t>       szögben metsz  </a:t>
            </a:r>
            <a:r>
              <a:rPr lang="hu-HU" sz="1800" dirty="0" smtClean="0">
                <a:sym typeface="Symbol"/>
              </a:rPr>
              <a:t>  </a:t>
            </a:r>
            <a:r>
              <a:rPr lang="hu-HU" sz="1800" dirty="0" smtClean="0"/>
              <a:t>két másik egyenes</a:t>
            </a:r>
          </a:p>
          <a:p>
            <a:pPr marL="0" indent="0" fontAlgn="auto">
              <a:lnSpc>
                <a:spcPct val="90000"/>
              </a:lnSpc>
              <a:spcAft>
                <a:spcPts val="0"/>
              </a:spcAft>
              <a:buNone/>
            </a:pPr>
            <a:r>
              <a:rPr lang="hu-HU" sz="1800" dirty="0"/>
              <a:t> </a:t>
            </a:r>
            <a:r>
              <a:rPr lang="hu-HU" sz="1800" dirty="0" smtClean="0"/>
              <a:t>      párhuzamos.</a:t>
            </a:r>
            <a:endParaRPr lang="hu-HU" sz="1800" dirty="0"/>
          </a:p>
        </p:txBody>
      </p:sp>
    </p:spTree>
    <p:extLst>
      <p:ext uri="{BB962C8B-B14F-4D97-AF65-F5344CB8AC3E}">
        <p14:creationId xmlns:p14="http://schemas.microsoft.com/office/powerpoint/2010/main" val="253301287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Ellipszis 24"/>
          <p:cNvSpPr/>
          <p:nvPr/>
        </p:nvSpPr>
        <p:spPr>
          <a:xfrm>
            <a:off x="2231740" y="2508804"/>
            <a:ext cx="1476164" cy="456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561" y="1738900"/>
            <a:ext cx="3096344" cy="1809201"/>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1335510" y="126206"/>
            <a:ext cx="7463550" cy="857250"/>
          </a:xfrm>
        </p:spPr>
        <p:txBody>
          <a:bodyPr/>
          <a:lstStyle/>
          <a:p>
            <a:r>
              <a:rPr lang="hu-HU" sz="3600" dirty="0" smtClean="0">
                <a:solidFill>
                  <a:srgbClr val="FF0000"/>
                </a:solidFill>
              </a:rPr>
              <a:t>(</a:t>
            </a:r>
            <a:r>
              <a:rPr lang="hu-HU" sz="3600" dirty="0" err="1" smtClean="0">
                <a:solidFill>
                  <a:srgbClr val="FF0000"/>
                </a:solidFill>
              </a:rPr>
              <a:t>Gerardus</a:t>
            </a:r>
            <a:r>
              <a:rPr lang="hu-HU" sz="3600" dirty="0" smtClean="0">
                <a:solidFill>
                  <a:srgbClr val="FF0000"/>
                </a:solidFill>
              </a:rPr>
              <a:t>) </a:t>
            </a:r>
            <a:r>
              <a:rPr lang="hu-HU" dirty="0" err="1" smtClean="0">
                <a:solidFill>
                  <a:srgbClr val="FF0000"/>
                </a:solidFill>
              </a:rPr>
              <a:t>Mercator</a:t>
            </a:r>
            <a:r>
              <a:rPr lang="hu-HU" dirty="0" smtClean="0">
                <a:solidFill>
                  <a:srgbClr val="FF0000"/>
                </a:solidFill>
              </a:rPr>
              <a:t> térkép</a:t>
            </a:r>
            <a:endParaRPr lang="en-US" dirty="0">
              <a:solidFill>
                <a:srgbClr val="FF0000"/>
              </a:solidFill>
            </a:endParaRPr>
          </a:p>
        </p:txBody>
      </p:sp>
      <p:sp>
        <p:nvSpPr>
          <p:cNvPr id="3" name="Tartalom helye 2"/>
          <p:cNvSpPr>
            <a:spLocks noGrp="1"/>
          </p:cNvSpPr>
          <p:nvPr>
            <p:ph idx="1"/>
          </p:nvPr>
        </p:nvSpPr>
        <p:spPr>
          <a:xfrm>
            <a:off x="1392926" y="959476"/>
            <a:ext cx="7505574" cy="3394472"/>
          </a:xfrm>
        </p:spPr>
        <p:txBody>
          <a:bodyPr>
            <a:normAutofit/>
          </a:bodyPr>
          <a:lstStyle/>
          <a:p>
            <a:r>
              <a:rPr lang="hu-HU" sz="2800" b="1" u="sng" dirty="0" smtClean="0"/>
              <a:t>Szögtartó</a:t>
            </a:r>
            <a:r>
              <a:rPr lang="hu-HU" sz="2800" dirty="0" smtClean="0"/>
              <a:t>, de torzítja a távolságot és területet</a:t>
            </a:r>
            <a:endParaRPr lang="en-US" sz="2800" dirty="0"/>
          </a:p>
        </p:txBody>
      </p:sp>
      <p:cxnSp>
        <p:nvCxnSpPr>
          <p:cNvPr id="9" name="Egyenes összekötő nyíllal 8"/>
          <p:cNvCxnSpPr/>
          <p:nvPr/>
        </p:nvCxnSpPr>
        <p:spPr>
          <a:xfrm flipV="1">
            <a:off x="7009733" y="1466923"/>
            <a:ext cx="0" cy="225984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a:off x="5317545" y="2644011"/>
            <a:ext cx="3703756" cy="814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Szövegdoboz 12"/>
              <p:cNvSpPr txBox="1"/>
              <p:nvPr/>
            </p:nvSpPr>
            <p:spPr>
              <a:xfrm>
                <a:off x="7216171" y="1396306"/>
                <a:ext cx="7876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panose="02040503050406030204" pitchFamily="18" charset="0"/>
                        </a:rPr>
                        <m:t>𝑧</m:t>
                      </m:r>
                      <m:r>
                        <a:rPr lang="hu-HU" sz="2000" b="0" i="1" smtClean="0">
                          <a:latin typeface="Cambria Math"/>
                        </a:rPr>
                        <m:t>(</m:t>
                      </m:r>
                      <m:r>
                        <a:rPr lang="hu-HU" sz="2000" b="0" i="1" smtClean="0">
                          <a:latin typeface="Cambria Math"/>
                          <a:ea typeface="Cambria Math"/>
                        </a:rPr>
                        <m:t>𝜑</m:t>
                      </m:r>
                      <m:r>
                        <a:rPr lang="hu-HU" sz="2000" b="0" i="1" smtClean="0">
                          <a:latin typeface="Cambria Math"/>
                          <a:ea typeface="Cambria Math"/>
                        </a:rPr>
                        <m:t>)</m:t>
                      </m:r>
                    </m:oMath>
                  </m:oMathPara>
                </a14:m>
                <a:endParaRPr lang="en-US" sz="2000" dirty="0"/>
              </a:p>
            </p:txBody>
          </p:sp>
        </mc:Choice>
        <mc:Fallback xmlns="">
          <p:sp>
            <p:nvSpPr>
              <p:cNvPr id="13" name="Szövegdoboz 12"/>
              <p:cNvSpPr txBox="1">
                <a:spLocks noRot="1" noChangeAspect="1" noMove="1" noResize="1" noEditPoints="1" noAdjustHandles="1" noChangeArrowheads="1" noChangeShapeType="1" noTextEdit="1"/>
              </p:cNvSpPr>
              <p:nvPr/>
            </p:nvSpPr>
            <p:spPr>
              <a:xfrm>
                <a:off x="7216171" y="1396306"/>
                <a:ext cx="787652" cy="400110"/>
              </a:xfrm>
              <a:prstGeom prst="rect">
                <a:avLst/>
              </a:prstGeom>
              <a:blipFill>
                <a:blip r:embed="rId4"/>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Szövegdoboz 14"/>
              <p:cNvSpPr txBox="1"/>
              <p:nvPr/>
            </p:nvSpPr>
            <p:spPr>
              <a:xfrm>
                <a:off x="8273155" y="3521001"/>
                <a:ext cx="88543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a:rPr>
                        <m:t>𝑥</m:t>
                      </m:r>
                      <m:r>
                        <a:rPr lang="en-US" sz="2000" b="0" i="1" smtClean="0">
                          <a:latin typeface="Cambria Math"/>
                        </a:rPr>
                        <m:t>=</m:t>
                      </m:r>
                      <m:r>
                        <a:rPr lang="en-US" sz="2000" b="0" i="1" smtClean="0">
                          <a:latin typeface="Cambria Math"/>
                          <a:ea typeface="Cambria Math"/>
                        </a:rPr>
                        <m:t>𝜋</m:t>
                      </m:r>
                    </m:oMath>
                  </m:oMathPara>
                </a14:m>
                <a:endParaRPr lang="en-US" sz="2000" dirty="0"/>
              </a:p>
            </p:txBody>
          </p:sp>
        </mc:Choice>
        <mc:Fallback xmlns="">
          <p:sp>
            <p:nvSpPr>
              <p:cNvPr id="15" name="Szövegdoboz 14"/>
              <p:cNvSpPr txBox="1">
                <a:spLocks noRot="1" noChangeAspect="1" noMove="1" noResize="1" noEditPoints="1" noAdjustHandles="1" noChangeArrowheads="1" noChangeShapeType="1" noTextEdit="1"/>
              </p:cNvSpPr>
              <p:nvPr/>
            </p:nvSpPr>
            <p:spPr>
              <a:xfrm>
                <a:off x="8273155" y="3521001"/>
                <a:ext cx="885435"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Szövegdoboz 15"/>
              <p:cNvSpPr txBox="1"/>
              <p:nvPr/>
            </p:nvSpPr>
            <p:spPr>
              <a:xfrm>
                <a:off x="4938458" y="3510036"/>
                <a:ext cx="107779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a:rPr>
                        <m:t>𝑥</m:t>
                      </m:r>
                      <m:r>
                        <a:rPr lang="en-US" sz="2000" b="0" i="1" smtClean="0">
                          <a:latin typeface="Cambria Math"/>
                        </a:rPr>
                        <m:t>=−</m:t>
                      </m:r>
                      <m:r>
                        <a:rPr lang="en-US" sz="2000" b="0" i="1" smtClean="0">
                          <a:latin typeface="Cambria Math"/>
                          <a:ea typeface="Cambria Math"/>
                        </a:rPr>
                        <m:t>𝜋</m:t>
                      </m:r>
                    </m:oMath>
                  </m:oMathPara>
                </a14:m>
                <a:endParaRPr lang="en-US" sz="2000" dirty="0"/>
              </a:p>
            </p:txBody>
          </p:sp>
        </mc:Choice>
        <mc:Fallback xmlns="">
          <p:sp>
            <p:nvSpPr>
              <p:cNvPr id="16" name="Szövegdoboz 15"/>
              <p:cNvSpPr txBox="1">
                <a:spLocks noRot="1" noChangeAspect="1" noMove="1" noResize="1" noEditPoints="1" noAdjustHandles="1" noChangeArrowheads="1" noChangeShapeType="1" noTextEdit="1"/>
              </p:cNvSpPr>
              <p:nvPr/>
            </p:nvSpPr>
            <p:spPr>
              <a:xfrm>
                <a:off x="4938458" y="3510036"/>
                <a:ext cx="1077796" cy="4001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Szövegdoboz 13"/>
              <p:cNvSpPr txBox="1"/>
              <p:nvPr/>
            </p:nvSpPr>
            <p:spPr>
              <a:xfrm>
                <a:off x="1173142" y="3927683"/>
                <a:ext cx="90627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𝑥</m:t>
                      </m:r>
                      <m:r>
                        <a:rPr lang="en-US" sz="2000" b="0" i="1" smtClean="0">
                          <a:latin typeface="Cambria Math"/>
                        </a:rPr>
                        <m:t>=</m:t>
                      </m:r>
                      <m:r>
                        <a:rPr lang="en-US" sz="2000" i="1">
                          <a:latin typeface="Cambria Math"/>
                          <a:ea typeface="Cambria Math"/>
                        </a:rPr>
                        <m:t>𝜑</m:t>
                      </m:r>
                    </m:oMath>
                  </m:oMathPara>
                </a14:m>
                <a:endParaRPr lang="en-US" sz="2000" b="0" dirty="0" smtClean="0">
                  <a:ea typeface="Cambria Math"/>
                </a:endParaRPr>
              </a:p>
            </p:txBody>
          </p:sp>
        </mc:Choice>
        <mc:Fallback xmlns="">
          <p:sp>
            <p:nvSpPr>
              <p:cNvPr id="14" name="Szövegdoboz 13"/>
              <p:cNvSpPr txBox="1">
                <a:spLocks noRot="1" noChangeAspect="1" noMove="1" noResize="1" noEditPoints="1" noAdjustHandles="1" noChangeArrowheads="1" noChangeShapeType="1" noTextEdit="1"/>
              </p:cNvSpPr>
              <p:nvPr/>
            </p:nvSpPr>
            <p:spPr>
              <a:xfrm>
                <a:off x="1173142" y="3927683"/>
                <a:ext cx="906274" cy="400110"/>
              </a:xfrm>
              <a:prstGeom prst="rect">
                <a:avLst/>
              </a:prstGeom>
              <a:blipFill>
                <a:blip r:embed="rId7"/>
                <a:stretch>
                  <a:fillRect b="-909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9" name="Szövegdoboz 18"/>
              <p:cNvSpPr txBox="1"/>
              <p:nvPr/>
            </p:nvSpPr>
            <p:spPr>
              <a:xfrm>
                <a:off x="1119115" y="4176734"/>
                <a:ext cx="2771464" cy="783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panose="02040503050406030204" pitchFamily="18" charset="0"/>
                        </a:rPr>
                        <m:t>𝑧</m:t>
                      </m:r>
                      <m:r>
                        <a:rPr lang="en-US" sz="2000" b="0" i="1" smtClean="0">
                          <a:latin typeface="Cambria Math"/>
                        </a:rPr>
                        <m:t>=</m:t>
                      </m:r>
                      <m:r>
                        <m:rPr>
                          <m:sty m:val="p"/>
                        </m:rPr>
                        <a:rPr lang="en-US" sz="2000" b="0" i="0" smtClean="0">
                          <a:latin typeface="Cambria Math"/>
                        </a:rPr>
                        <m:t>log</m:t>
                      </m:r>
                      <m:r>
                        <a:rPr lang="en-US" sz="2000" b="0" i="1" smtClean="0">
                          <a:latin typeface="Cambria Math"/>
                        </a:rPr>
                        <m:t>⁡</m:t>
                      </m:r>
                      <m:d>
                        <m:dPr>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r>
                                <m:rPr>
                                  <m:sty m:val="p"/>
                                </m:rPr>
                                <a:rPr lang="en-US" sz="2000" i="0">
                                  <a:latin typeface="Cambria Math"/>
                                </a:rPr>
                                <m:t>tan</m:t>
                              </m:r>
                            </m:fName>
                            <m:e>
                              <m:d>
                                <m:dPr>
                                  <m:ctrlPr>
                                    <a:rPr lang="en-US" sz="2000" i="1">
                                      <a:latin typeface="Cambria Math" panose="02040503050406030204" pitchFamily="18" charset="0"/>
                                    </a:rPr>
                                  </m:ctrlPr>
                                </m:dPr>
                                <m:e>
                                  <m:f>
                                    <m:fPr>
                                      <m:ctrlPr>
                                        <a:rPr lang="en-US" sz="2000" i="1">
                                          <a:latin typeface="Cambria Math" panose="02040503050406030204" pitchFamily="18" charset="0"/>
                                          <a:ea typeface="Cambria Math"/>
                                        </a:rPr>
                                      </m:ctrlPr>
                                    </m:fPr>
                                    <m:num>
                                      <m:r>
                                        <a:rPr lang="en-US" sz="2000" i="1">
                                          <a:latin typeface="Cambria Math"/>
                                          <a:ea typeface="Cambria Math"/>
                                        </a:rPr>
                                        <m:t>𝜋</m:t>
                                      </m:r>
                                    </m:num>
                                    <m:den>
                                      <m:r>
                                        <a:rPr lang="en-US" sz="2000" i="1">
                                          <a:latin typeface="Cambria Math"/>
                                          <a:ea typeface="Cambria Math"/>
                                        </a:rPr>
                                        <m:t>4</m:t>
                                      </m:r>
                                    </m:den>
                                  </m:f>
                                  <m:r>
                                    <a:rPr lang="en-US" sz="2000" i="1">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panose="02040503050406030204" pitchFamily="18" charset="0"/>
                                          <a:ea typeface="Cambria Math" panose="02040503050406030204" pitchFamily="18" charset="0"/>
                                        </a:rPr>
                                        <m:t>𝜃</m:t>
                                      </m:r>
                                    </m:num>
                                    <m:den>
                                      <m:r>
                                        <a:rPr lang="en-US" sz="2000" i="1">
                                          <a:latin typeface="Cambria Math"/>
                                          <a:ea typeface="Cambria Math"/>
                                        </a:rPr>
                                        <m:t>2</m:t>
                                      </m:r>
                                    </m:den>
                                  </m:f>
                                </m:e>
                              </m:d>
                            </m:e>
                          </m:func>
                        </m:e>
                      </m:d>
                    </m:oMath>
                  </m:oMathPara>
                </a14:m>
                <a:endParaRPr lang="en-US" sz="2000" b="0" dirty="0" smtClean="0">
                  <a:ea typeface="Cambria Math"/>
                </a:endParaRPr>
              </a:p>
            </p:txBody>
          </p:sp>
        </mc:Choice>
        <mc:Fallback xmlns="">
          <p:sp>
            <p:nvSpPr>
              <p:cNvPr id="19" name="Szövegdoboz 18"/>
              <p:cNvSpPr txBox="1">
                <a:spLocks noRot="1" noChangeAspect="1" noMove="1" noResize="1" noEditPoints="1" noAdjustHandles="1" noChangeArrowheads="1" noChangeShapeType="1" noTextEdit="1"/>
              </p:cNvSpPr>
              <p:nvPr/>
            </p:nvSpPr>
            <p:spPr>
              <a:xfrm>
                <a:off x="1119115" y="4176734"/>
                <a:ext cx="2771464" cy="783869"/>
              </a:xfrm>
              <a:prstGeom prst="rect">
                <a:avLst/>
              </a:prstGeom>
              <a:blipFill>
                <a:blip r:embed="rId8"/>
                <a:stretch>
                  <a:fillRect/>
                </a:stretch>
              </a:blipFill>
            </p:spPr>
            <p:txBody>
              <a:bodyPr/>
              <a:lstStyle/>
              <a:p>
                <a:r>
                  <a:rPr lang="hu-HU">
                    <a:noFill/>
                  </a:rPr>
                  <a:t> </a:t>
                </a:r>
              </a:p>
            </p:txBody>
          </p:sp>
        </mc:Fallback>
      </mc:AlternateContent>
      <p:sp>
        <p:nvSpPr>
          <p:cNvPr id="18" name="AutoShape 7" descr="{\displaystyle x=R(\lambda -\lambda _{0}),\qquad y=R\ln \left[\tan \left({\frac {\pi }{4}}+{\frac {\varphi }{2}}\right)\right].}"/>
          <p:cNvSpPr>
            <a:spLocks noChangeAspect="1" noChangeArrowheads="1"/>
          </p:cNvSpPr>
          <p:nvPr/>
        </p:nvSpPr>
        <p:spPr bwMode="auto">
          <a:xfrm>
            <a:off x="63500" y="-102394"/>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9" descr="{\displaystyle x=R(\lambda -\lambda _{0}),\qquad y=R\ln \left[\tan \left({\frac {\pi }{4}}+{\frac {\varphi }{2}}\right)\right].}"/>
          <p:cNvSpPr>
            <a:spLocks noChangeAspect="1" noChangeArrowheads="1"/>
          </p:cNvSpPr>
          <p:nvPr/>
        </p:nvSpPr>
        <p:spPr bwMode="auto">
          <a:xfrm>
            <a:off x="215900" y="11906"/>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1" descr="{\displaystyle x=R(\lambda -\lambda _{0}),\qquad y=R\ln \left[\tan \left({\frac {\pi }{4}}+{\frac {\varphi }{2}}\right)\right].}"/>
          <p:cNvSpPr>
            <a:spLocks noChangeAspect="1" noChangeArrowheads="1"/>
          </p:cNvSpPr>
          <p:nvPr/>
        </p:nvSpPr>
        <p:spPr bwMode="auto">
          <a:xfrm>
            <a:off x="368300" y="126206"/>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églalap 21"/>
          <p:cNvSpPr/>
          <p:nvPr/>
        </p:nvSpPr>
        <p:spPr>
          <a:xfrm>
            <a:off x="1115616" y="3927366"/>
            <a:ext cx="2716101" cy="1092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kciógomb: Tovább vagy Következő 25">
            <a:hlinkClick r:id="rId9" action="ppaction://program" highlightClick="1"/>
          </p:cNvPr>
          <p:cNvSpPr/>
          <p:nvPr/>
        </p:nvSpPr>
        <p:spPr>
          <a:xfrm>
            <a:off x="6001621" y="4298130"/>
            <a:ext cx="1008112" cy="5233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églalap 27"/>
              <p:cNvSpPr/>
              <p:nvPr/>
            </p:nvSpPr>
            <p:spPr>
              <a:xfrm>
                <a:off x="4328944" y="3274422"/>
                <a:ext cx="121206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panose="02040503050406030204" pitchFamily="18" charset="0"/>
                        </a:rPr>
                        <m:t>𝑧</m:t>
                      </m:r>
                      <m:r>
                        <a:rPr lang="hu-HU" sz="2000" i="1" smtClean="0">
                          <a:latin typeface="Cambria Math"/>
                        </a:rPr>
                        <m:t>(</m:t>
                      </m:r>
                      <m:sSup>
                        <m:sSupPr>
                          <m:ctrlPr>
                            <a:rPr lang="hu-HU" sz="2000" i="1" smtClean="0">
                              <a:latin typeface="Cambria Math" panose="02040503050406030204" pitchFamily="18" charset="0"/>
                            </a:rPr>
                          </m:ctrlPr>
                        </m:sSupPr>
                        <m:e>
                          <m:r>
                            <a:rPr lang="en-US" sz="2000" b="0" i="1" smtClean="0">
                              <a:latin typeface="Cambria Math"/>
                            </a:rPr>
                            <m:t>−</m:t>
                          </m:r>
                          <m:r>
                            <a:rPr lang="en-US" sz="2000" i="1">
                              <a:latin typeface="Cambria Math"/>
                            </a:rPr>
                            <m:t>85</m:t>
                          </m:r>
                        </m:e>
                        <m:sup>
                          <m:r>
                            <a:rPr lang="en-US" sz="2000" b="0" i="1" smtClean="0">
                              <a:latin typeface="Cambria Math"/>
                            </a:rPr>
                            <m:t>𝑜</m:t>
                          </m:r>
                        </m:sup>
                      </m:sSup>
                      <m:r>
                        <a:rPr lang="hu-HU" sz="2000" i="1">
                          <a:latin typeface="Cambria Math"/>
                          <a:ea typeface="Cambria Math"/>
                        </a:rPr>
                        <m:t>)</m:t>
                      </m:r>
                    </m:oMath>
                  </m:oMathPara>
                </a14:m>
                <a:endParaRPr lang="en-US" sz="2000" dirty="0"/>
              </a:p>
            </p:txBody>
          </p:sp>
        </mc:Choice>
        <mc:Fallback xmlns="">
          <p:sp>
            <p:nvSpPr>
              <p:cNvPr id="28" name="Téglalap 27"/>
              <p:cNvSpPr>
                <a:spLocks noRot="1" noChangeAspect="1" noMove="1" noResize="1" noEditPoints="1" noAdjustHandles="1" noChangeArrowheads="1" noChangeShapeType="1" noTextEdit="1"/>
              </p:cNvSpPr>
              <p:nvPr/>
            </p:nvSpPr>
            <p:spPr>
              <a:xfrm>
                <a:off x="4328944" y="3274422"/>
                <a:ext cx="1212063" cy="400110"/>
              </a:xfrm>
              <a:prstGeom prst="rect">
                <a:avLst/>
              </a:prstGeom>
              <a:blipFill>
                <a:blip r:embed="rId10"/>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 name="Téglalap 30"/>
              <p:cNvSpPr/>
              <p:nvPr/>
            </p:nvSpPr>
            <p:spPr>
              <a:xfrm>
                <a:off x="4493209" y="1569430"/>
                <a:ext cx="101970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panose="02040503050406030204" pitchFamily="18" charset="0"/>
                        </a:rPr>
                        <m:t>𝑧</m:t>
                      </m:r>
                      <m:r>
                        <a:rPr lang="hu-HU" sz="2000" i="1" smtClean="0">
                          <a:latin typeface="Cambria Math"/>
                        </a:rPr>
                        <m:t>(</m:t>
                      </m:r>
                      <m:sSup>
                        <m:sSupPr>
                          <m:ctrlPr>
                            <a:rPr lang="hu-HU" sz="2000" i="1" smtClean="0">
                              <a:latin typeface="Cambria Math" panose="02040503050406030204" pitchFamily="18" charset="0"/>
                            </a:rPr>
                          </m:ctrlPr>
                        </m:sSupPr>
                        <m:e>
                          <m:r>
                            <a:rPr lang="en-US" sz="2000" i="1">
                              <a:latin typeface="Cambria Math"/>
                            </a:rPr>
                            <m:t>85</m:t>
                          </m:r>
                        </m:e>
                        <m:sup>
                          <m:r>
                            <a:rPr lang="en-US" sz="2000" b="0" i="1" smtClean="0">
                              <a:latin typeface="Cambria Math"/>
                            </a:rPr>
                            <m:t>𝑜</m:t>
                          </m:r>
                        </m:sup>
                      </m:sSup>
                      <m:r>
                        <a:rPr lang="hu-HU" sz="2000" i="1">
                          <a:latin typeface="Cambria Math"/>
                          <a:ea typeface="Cambria Math"/>
                        </a:rPr>
                        <m:t>)</m:t>
                      </m:r>
                    </m:oMath>
                  </m:oMathPara>
                </a14:m>
                <a:endParaRPr lang="en-US" sz="2000" dirty="0"/>
              </a:p>
            </p:txBody>
          </p:sp>
        </mc:Choice>
        <mc:Fallback xmlns="">
          <p:sp>
            <p:nvSpPr>
              <p:cNvPr id="31" name="Téglalap 30"/>
              <p:cNvSpPr>
                <a:spLocks noRot="1" noChangeAspect="1" noMove="1" noResize="1" noEditPoints="1" noAdjustHandles="1" noChangeArrowheads="1" noChangeShapeType="1" noTextEdit="1"/>
              </p:cNvSpPr>
              <p:nvPr/>
            </p:nvSpPr>
            <p:spPr>
              <a:xfrm>
                <a:off x="4493209" y="1569430"/>
                <a:ext cx="1019703" cy="400110"/>
              </a:xfrm>
              <a:prstGeom prst="rect">
                <a:avLst/>
              </a:prstGeom>
              <a:blipFill>
                <a:blip r:embed="rId11"/>
                <a:stretch>
                  <a:fillRect b="-16667"/>
                </a:stretch>
              </a:blipFill>
            </p:spPr>
            <p:txBody>
              <a:bodyPr/>
              <a:lstStyle/>
              <a:p>
                <a:r>
                  <a:rPr lang="hu-HU">
                    <a:noFill/>
                  </a:rPr>
                  <a:t> </a:t>
                </a:r>
              </a:p>
            </p:txBody>
          </p:sp>
        </mc:Fallback>
      </mc:AlternateContent>
      <p:pic>
        <p:nvPicPr>
          <p:cNvPr id="1037" name="Picture 13" descr="GerardusMercator">
            <a:hlinkClick r:id="rId12" tooltip="GerardusMercator"/>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26" y="0"/>
            <a:ext cx="1100790" cy="13687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 name="Téglalap 28"/>
              <p:cNvSpPr/>
              <p:nvPr/>
            </p:nvSpPr>
            <p:spPr>
              <a:xfrm>
                <a:off x="210343" y="1915679"/>
                <a:ext cx="1740348" cy="707886"/>
              </a:xfrm>
              <a:prstGeom prst="rect">
                <a:avLst/>
              </a:prstGeom>
            </p:spPr>
            <p:txBody>
              <a:bodyPr wrap="none">
                <a:spAutoFit/>
              </a:bodyPr>
              <a:lstStyle/>
              <a:p>
                <a:pPr algn="l"/>
                <a14:m>
                  <m:oMath xmlns:m="http://schemas.openxmlformats.org/officeDocument/2006/math">
                    <m:r>
                      <a:rPr lang="en-US" sz="2000" i="1">
                        <a:latin typeface="Cambria Math"/>
                        <a:ea typeface="Cambria Math"/>
                      </a:rPr>
                      <m:t>𝜑</m:t>
                    </m:r>
                    <m:r>
                      <a:rPr lang="en-US" sz="2000" b="0" i="1" smtClean="0">
                        <a:latin typeface="Cambria Math" panose="02040503050406030204" pitchFamily="18" charset="0"/>
                        <a:ea typeface="Cambria Math" panose="02040503050406030204" pitchFamily="18" charset="0"/>
                      </a:rPr>
                      <m:t>=</m:t>
                    </m:r>
                  </m:oMath>
                </a14:m>
                <a:r>
                  <a:rPr lang="en-US" sz="2000" dirty="0" smtClean="0">
                    <a:ea typeface="Cambria Math"/>
                  </a:rPr>
                  <a:t> </a:t>
                </a:r>
                <a:r>
                  <a:rPr lang="en-US" sz="2000" dirty="0" err="1">
                    <a:latin typeface="+mn-lt"/>
                  </a:rPr>
                  <a:t>hoss</a:t>
                </a:r>
                <a:r>
                  <a:rPr lang="hu-HU" sz="2000" dirty="0" err="1">
                    <a:latin typeface="+mn-lt"/>
                  </a:rPr>
                  <a:t>zúság</a:t>
                </a:r>
                <a:endParaRPr lang="hu-HU" sz="2000" dirty="0">
                  <a:latin typeface="+mn-lt"/>
                </a:endParaRPr>
              </a:p>
              <a:p>
                <a:pPr algn="l"/>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b="0" i="1" smtClean="0">
                        <a:latin typeface="Cambria Math" panose="02040503050406030204" pitchFamily="18" charset="0"/>
                        <a:ea typeface="Cambria Math"/>
                      </a:rPr>
                      <m:t>=</m:t>
                    </m:r>
                  </m:oMath>
                </a14:m>
                <a:r>
                  <a:rPr lang="en-US" sz="2000" dirty="0">
                    <a:ea typeface="Cambria Math"/>
                  </a:rPr>
                  <a:t> </a:t>
                </a:r>
                <a:r>
                  <a:rPr lang="hu-HU" sz="2000" dirty="0">
                    <a:latin typeface="+mn-lt"/>
                  </a:rPr>
                  <a:t>szélesség</a:t>
                </a:r>
                <a:endParaRPr lang="en-US" sz="2000" dirty="0">
                  <a:latin typeface="+mn-lt"/>
                </a:endParaRPr>
              </a:p>
            </p:txBody>
          </p:sp>
        </mc:Choice>
        <mc:Fallback xmlns="">
          <p:sp>
            <p:nvSpPr>
              <p:cNvPr id="29" name="Téglalap 28"/>
              <p:cNvSpPr>
                <a:spLocks noRot="1" noChangeAspect="1" noMove="1" noResize="1" noEditPoints="1" noAdjustHandles="1" noChangeArrowheads="1" noChangeShapeType="1" noTextEdit="1"/>
              </p:cNvSpPr>
              <p:nvPr/>
            </p:nvSpPr>
            <p:spPr>
              <a:xfrm>
                <a:off x="210343" y="1915679"/>
                <a:ext cx="1740348" cy="707886"/>
              </a:xfrm>
              <a:prstGeom prst="rect">
                <a:avLst/>
              </a:prstGeom>
              <a:blipFill>
                <a:blip r:embed="rId14"/>
                <a:stretch>
                  <a:fillRect t="-4310" r="-2807" b="-14655"/>
                </a:stretch>
              </a:blipFill>
            </p:spPr>
            <p:txBody>
              <a:bodyPr/>
              <a:lstStyle/>
              <a:p>
                <a:r>
                  <a:rPr lang="hu-HU">
                    <a:noFill/>
                  </a:rPr>
                  <a:t> </a:t>
                </a:r>
              </a:p>
            </p:txBody>
          </p:sp>
        </mc:Fallback>
      </mc:AlternateContent>
      <p:sp>
        <p:nvSpPr>
          <p:cNvPr id="5" name="Henger 4"/>
          <p:cNvSpPr/>
          <p:nvPr/>
        </p:nvSpPr>
        <p:spPr>
          <a:xfrm>
            <a:off x="2195736" y="1569430"/>
            <a:ext cx="1512168" cy="2105102"/>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2231740" y="2139702"/>
            <a:ext cx="1476164" cy="1134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 name="Egyenes összekötő 7"/>
          <p:cNvCxnSpPr>
            <a:endCxn id="32" idx="3"/>
          </p:cNvCxnSpPr>
          <p:nvPr/>
        </p:nvCxnSpPr>
        <p:spPr>
          <a:xfrm flipV="1">
            <a:off x="2951820" y="2370014"/>
            <a:ext cx="434844" cy="345752"/>
          </a:xfrm>
          <a:prstGeom prst="line">
            <a:avLst/>
          </a:prstGeom>
          <a:ln>
            <a:solidFill>
              <a:srgbClr val="00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Egyenes összekötő 29"/>
          <p:cNvCxnSpPr/>
          <p:nvPr/>
        </p:nvCxnSpPr>
        <p:spPr>
          <a:xfrm flipV="1">
            <a:off x="3419872" y="1883744"/>
            <a:ext cx="0" cy="17907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Ellipszis 16"/>
          <p:cNvSpPr/>
          <p:nvPr/>
        </p:nvSpPr>
        <p:spPr>
          <a:xfrm>
            <a:off x="3203848" y="2427734"/>
            <a:ext cx="108012" cy="1080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p:cNvSpPr/>
          <p:nvPr/>
        </p:nvSpPr>
        <p:spPr>
          <a:xfrm>
            <a:off x="3370846" y="2277820"/>
            <a:ext cx="108012" cy="1080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p:cNvSpPr/>
          <p:nvPr/>
        </p:nvSpPr>
        <p:spPr>
          <a:xfrm>
            <a:off x="3365866" y="1959682"/>
            <a:ext cx="108012" cy="1080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23" name="Téglalap 22"/>
              <p:cNvSpPr/>
              <p:nvPr/>
            </p:nvSpPr>
            <p:spPr>
              <a:xfrm>
                <a:off x="3004886" y="2470925"/>
                <a:ext cx="3789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mbria Math" panose="02040503050406030204" pitchFamily="18" charset="0"/>
                        </a:rPr>
                        <m:t>𝜃</m:t>
                      </m:r>
                    </m:oMath>
                  </m:oMathPara>
                </a14:m>
                <a:endParaRPr lang="hu-HU" sz="1800" dirty="0"/>
              </a:p>
            </p:txBody>
          </p:sp>
        </mc:Choice>
        <mc:Fallback xmlns="">
          <p:sp>
            <p:nvSpPr>
              <p:cNvPr id="23" name="Téglalap 22"/>
              <p:cNvSpPr>
                <a:spLocks noRot="1" noChangeAspect="1" noMove="1" noResize="1" noEditPoints="1" noAdjustHandles="1" noChangeArrowheads="1" noChangeShapeType="1" noTextEdit="1"/>
              </p:cNvSpPr>
              <p:nvPr/>
            </p:nvSpPr>
            <p:spPr>
              <a:xfrm>
                <a:off x="3004886" y="2470925"/>
                <a:ext cx="378950" cy="369332"/>
              </a:xfrm>
              <a:prstGeom prst="rect">
                <a:avLst/>
              </a:prstGeom>
              <a:blipFill>
                <a:blip r:embed="rId15"/>
                <a:stretch>
                  <a:fillRect/>
                </a:stretch>
              </a:blipFill>
            </p:spPr>
            <p:txBody>
              <a:bodyPr/>
              <a:lstStyle/>
              <a:p>
                <a:r>
                  <a:rPr lang="hu-HU">
                    <a:noFill/>
                  </a:rPr>
                  <a:t> </a:t>
                </a:r>
              </a:p>
            </p:txBody>
          </p:sp>
        </mc:Fallback>
      </mc:AlternateContent>
      <p:cxnSp>
        <p:nvCxnSpPr>
          <p:cNvPr id="35" name="Egyenes összekötő 34"/>
          <p:cNvCxnSpPr/>
          <p:nvPr/>
        </p:nvCxnSpPr>
        <p:spPr>
          <a:xfrm>
            <a:off x="2947277" y="2724974"/>
            <a:ext cx="455449" cy="201808"/>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églalap 35"/>
              <p:cNvSpPr/>
              <p:nvPr/>
            </p:nvSpPr>
            <p:spPr>
              <a:xfrm>
                <a:off x="2751480" y="2625728"/>
                <a:ext cx="4044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a:ea typeface="Cambria Math"/>
                        </a:rPr>
                        <m:t>𝜑</m:t>
                      </m:r>
                    </m:oMath>
                  </m:oMathPara>
                </a14:m>
                <a:endParaRPr lang="hu-HU" sz="1800" dirty="0"/>
              </a:p>
            </p:txBody>
          </p:sp>
        </mc:Choice>
        <mc:Fallback xmlns="">
          <p:sp>
            <p:nvSpPr>
              <p:cNvPr id="36" name="Téglalap 35"/>
              <p:cNvSpPr>
                <a:spLocks noRot="1" noChangeAspect="1" noMove="1" noResize="1" noEditPoints="1" noAdjustHandles="1" noChangeArrowheads="1" noChangeShapeType="1" noTextEdit="1"/>
              </p:cNvSpPr>
              <p:nvPr/>
            </p:nvSpPr>
            <p:spPr>
              <a:xfrm>
                <a:off x="2751480" y="2625728"/>
                <a:ext cx="404405" cy="369332"/>
              </a:xfrm>
              <a:prstGeom prst="rect">
                <a:avLst/>
              </a:prstGeom>
              <a:blipFill>
                <a:blip r:embed="rId16"/>
                <a:stretch>
                  <a:fillRect b="-8333"/>
                </a:stretch>
              </a:blipFill>
            </p:spPr>
            <p:txBody>
              <a:bodyPr/>
              <a:lstStyle/>
              <a:p>
                <a:r>
                  <a:rPr lang="hu-HU">
                    <a:noFill/>
                  </a:rPr>
                  <a:t> </a:t>
                </a:r>
              </a:p>
            </p:txBody>
          </p:sp>
        </mc:Fallback>
      </mc:AlternateContent>
      <p:cxnSp>
        <p:nvCxnSpPr>
          <p:cNvPr id="38" name="Egyenes összekötő nyíllal 37"/>
          <p:cNvCxnSpPr/>
          <p:nvPr/>
        </p:nvCxnSpPr>
        <p:spPr>
          <a:xfrm flipH="1">
            <a:off x="1979712" y="2721246"/>
            <a:ext cx="967564" cy="46257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gyenes összekötő nyíllal 42"/>
          <p:cNvCxnSpPr/>
          <p:nvPr/>
        </p:nvCxnSpPr>
        <p:spPr>
          <a:xfrm flipH="1" flipV="1">
            <a:off x="2947277" y="1702412"/>
            <a:ext cx="1" cy="102550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gyenes összekötő nyíllal 45"/>
          <p:cNvCxnSpPr/>
          <p:nvPr/>
        </p:nvCxnSpPr>
        <p:spPr>
          <a:xfrm>
            <a:off x="2961845" y="2722385"/>
            <a:ext cx="1156418" cy="258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églalap 6"/>
              <p:cNvSpPr/>
              <p:nvPr/>
            </p:nvSpPr>
            <p:spPr>
              <a:xfrm>
                <a:off x="2928098" y="2134232"/>
                <a:ext cx="40748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𝒑</m:t>
                      </m:r>
                    </m:oMath>
                  </m:oMathPara>
                </a14:m>
                <a:endParaRPr lang="hu-HU" sz="2000" b="1" dirty="0"/>
              </a:p>
            </p:txBody>
          </p:sp>
        </mc:Choice>
        <mc:Fallback xmlns="">
          <p:sp>
            <p:nvSpPr>
              <p:cNvPr id="7" name="Téglalap 6"/>
              <p:cNvSpPr>
                <a:spLocks noRot="1" noChangeAspect="1" noMove="1" noResize="1" noEditPoints="1" noAdjustHandles="1" noChangeArrowheads="1" noChangeShapeType="1" noTextEdit="1"/>
              </p:cNvSpPr>
              <p:nvPr/>
            </p:nvSpPr>
            <p:spPr>
              <a:xfrm>
                <a:off x="2928098" y="2134232"/>
                <a:ext cx="407483" cy="400110"/>
              </a:xfrm>
              <a:prstGeom prst="rect">
                <a:avLst/>
              </a:prstGeom>
              <a:blipFill>
                <a:blip r:embed="rId17"/>
                <a:stretch>
                  <a:fillRect b="-909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7" name="Téglalap 36"/>
              <p:cNvSpPr/>
              <p:nvPr/>
            </p:nvSpPr>
            <p:spPr>
              <a:xfrm>
                <a:off x="3402726" y="2114405"/>
                <a:ext cx="47320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𝒑</m:t>
                      </m:r>
                      <m:r>
                        <a:rPr lang="en-US" sz="2000" b="1" i="1" smtClean="0">
                          <a:latin typeface="Cambria Math" panose="02040503050406030204" pitchFamily="18" charset="0"/>
                          <a:ea typeface="Cambria Math" panose="02040503050406030204" pitchFamily="18" charset="0"/>
                        </a:rPr>
                        <m:t>′</m:t>
                      </m:r>
                    </m:oMath>
                  </m:oMathPara>
                </a14:m>
                <a:endParaRPr lang="hu-HU" sz="2000" b="1" dirty="0"/>
              </a:p>
            </p:txBody>
          </p:sp>
        </mc:Choice>
        <mc:Fallback xmlns="">
          <p:sp>
            <p:nvSpPr>
              <p:cNvPr id="37" name="Téglalap 36"/>
              <p:cNvSpPr>
                <a:spLocks noRot="1" noChangeAspect="1" noMove="1" noResize="1" noEditPoints="1" noAdjustHandles="1" noChangeArrowheads="1" noChangeShapeType="1" noTextEdit="1"/>
              </p:cNvSpPr>
              <p:nvPr/>
            </p:nvSpPr>
            <p:spPr>
              <a:xfrm>
                <a:off x="3402726" y="2114405"/>
                <a:ext cx="473206" cy="400110"/>
              </a:xfrm>
              <a:prstGeom prst="rect">
                <a:avLst/>
              </a:prstGeom>
              <a:blipFill>
                <a:blip r:embed="rId18"/>
                <a:stretch>
                  <a:fillRect l="-7692" b="-1846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9" name="Téglalap 38"/>
              <p:cNvSpPr/>
              <p:nvPr/>
            </p:nvSpPr>
            <p:spPr>
              <a:xfrm>
                <a:off x="3188075" y="1610238"/>
                <a:ext cx="53893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𝒑</m:t>
                      </m:r>
                      <m:r>
                        <a:rPr lang="en-US" sz="2000" b="1" i="1" smtClean="0">
                          <a:latin typeface="Cambria Math" panose="02040503050406030204" pitchFamily="18" charset="0"/>
                          <a:ea typeface="Cambria Math" panose="02040503050406030204" pitchFamily="18" charset="0"/>
                        </a:rPr>
                        <m:t>′</m:t>
                      </m:r>
                      <m:r>
                        <a:rPr lang="en-US" sz="2000" b="1" i="0" smtClean="0">
                          <a:latin typeface="Cambria Math" panose="02040503050406030204" pitchFamily="18" charset="0"/>
                          <a:ea typeface="Cambria Math" panose="02040503050406030204" pitchFamily="18" charset="0"/>
                        </a:rPr>
                        <m:t>′</m:t>
                      </m:r>
                    </m:oMath>
                  </m:oMathPara>
                </a14:m>
                <a:endParaRPr lang="hu-HU" sz="2000" b="1" dirty="0"/>
              </a:p>
            </p:txBody>
          </p:sp>
        </mc:Choice>
        <mc:Fallback xmlns="">
          <p:sp>
            <p:nvSpPr>
              <p:cNvPr id="39" name="Téglalap 38"/>
              <p:cNvSpPr>
                <a:spLocks noRot="1" noChangeAspect="1" noMove="1" noResize="1" noEditPoints="1" noAdjustHandles="1" noChangeArrowheads="1" noChangeShapeType="1" noTextEdit="1"/>
              </p:cNvSpPr>
              <p:nvPr/>
            </p:nvSpPr>
            <p:spPr>
              <a:xfrm>
                <a:off x="3188075" y="1610238"/>
                <a:ext cx="538930" cy="400110"/>
              </a:xfrm>
              <a:prstGeom prst="rect">
                <a:avLst/>
              </a:prstGeom>
              <a:blipFill>
                <a:blip r:embed="rId19"/>
                <a:stretch>
                  <a:fillRect l="-5682" b="-18182"/>
                </a:stretch>
              </a:blipFill>
            </p:spPr>
            <p:txBody>
              <a:bodyPr/>
              <a:lstStyle/>
              <a:p>
                <a:r>
                  <a:rPr lang="hu-HU">
                    <a:noFill/>
                  </a:rPr>
                  <a:t> </a:t>
                </a:r>
              </a:p>
            </p:txBody>
          </p:sp>
        </mc:Fallback>
      </mc:AlternateContent>
    </p:spTree>
    <p:extLst>
      <p:ext uri="{BB962C8B-B14F-4D97-AF65-F5344CB8AC3E}">
        <p14:creationId xmlns:p14="http://schemas.microsoft.com/office/powerpoint/2010/main" val="2790117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205979"/>
            <a:ext cx="9144000" cy="857250"/>
          </a:xfrm>
        </p:spPr>
        <p:txBody>
          <a:bodyPr>
            <a:normAutofit/>
          </a:bodyPr>
          <a:lstStyle/>
          <a:p>
            <a:r>
              <a:rPr lang="hu-HU" dirty="0">
                <a:solidFill>
                  <a:srgbClr val="FF0000"/>
                </a:solidFill>
              </a:rPr>
              <a:t>H</a:t>
            </a:r>
            <a:r>
              <a:rPr lang="hu-HU" dirty="0" smtClean="0">
                <a:solidFill>
                  <a:srgbClr val="FF0000"/>
                </a:solidFill>
              </a:rPr>
              <a:t>omogén/</a:t>
            </a:r>
            <a:r>
              <a:rPr lang="hu-HU" dirty="0" err="1" smtClean="0">
                <a:solidFill>
                  <a:srgbClr val="FF0000"/>
                </a:solidFill>
              </a:rPr>
              <a:t>izotróp</a:t>
            </a:r>
            <a:r>
              <a:rPr lang="hu-HU" dirty="0" smtClean="0">
                <a:solidFill>
                  <a:srgbClr val="FF0000"/>
                </a:solidFill>
              </a:rPr>
              <a:t> geometriák</a:t>
            </a:r>
            <a:endParaRPr lang="en-US" dirty="0">
              <a:solidFill>
                <a:srgbClr val="FF0000"/>
              </a:solidFill>
            </a:endParaRPr>
          </a:p>
        </p:txBody>
      </p:sp>
      <p:sp>
        <p:nvSpPr>
          <p:cNvPr id="5" name="Szövegdoboz 4"/>
          <p:cNvSpPr txBox="1"/>
          <p:nvPr/>
        </p:nvSpPr>
        <p:spPr>
          <a:xfrm>
            <a:off x="3848781" y="1398259"/>
            <a:ext cx="492443" cy="400110"/>
          </a:xfrm>
          <a:prstGeom prst="rect">
            <a:avLst/>
          </a:prstGeom>
          <a:noFill/>
        </p:spPr>
        <p:txBody>
          <a:bodyPr wrap="none" rtlCol="0">
            <a:spAutoFit/>
          </a:bodyPr>
          <a:lstStyle/>
          <a:p>
            <a:r>
              <a:rPr lang="hu-HU" sz="2000" b="1" dirty="0" smtClean="0">
                <a:latin typeface="+mj-lt"/>
              </a:rPr>
              <a:t>Sík</a:t>
            </a:r>
            <a:endParaRPr lang="hu-HU" sz="2000" b="1" dirty="0">
              <a:latin typeface="+mj-lt"/>
            </a:endParaRPr>
          </a:p>
        </p:txBody>
      </p:sp>
      <p:sp>
        <p:nvSpPr>
          <p:cNvPr id="6" name="Szövegdoboz 5"/>
          <p:cNvSpPr txBox="1"/>
          <p:nvPr/>
        </p:nvSpPr>
        <p:spPr>
          <a:xfrm>
            <a:off x="881221" y="1398259"/>
            <a:ext cx="832279" cy="400110"/>
          </a:xfrm>
          <a:prstGeom prst="rect">
            <a:avLst/>
          </a:prstGeom>
          <a:noFill/>
        </p:spPr>
        <p:txBody>
          <a:bodyPr wrap="none" rtlCol="0">
            <a:spAutoFit/>
          </a:bodyPr>
          <a:lstStyle/>
          <a:p>
            <a:r>
              <a:rPr lang="hu-HU" sz="2000" b="1" dirty="0" smtClean="0">
                <a:latin typeface="+mj-lt"/>
              </a:rPr>
              <a:t>Gömb</a:t>
            </a:r>
            <a:endParaRPr lang="hu-HU" sz="2000" b="1" dirty="0">
              <a:latin typeface="+mj-lt"/>
            </a:endParaRPr>
          </a:p>
        </p:txBody>
      </p:sp>
      <mc:AlternateContent xmlns:mc="http://schemas.openxmlformats.org/markup-compatibility/2006" xmlns:a14="http://schemas.microsoft.com/office/drawing/2010/main">
        <mc:Choice Requires="a14">
          <p:sp>
            <p:nvSpPr>
              <p:cNvPr id="7" name="Téglalap 6"/>
              <p:cNvSpPr/>
              <p:nvPr/>
            </p:nvSpPr>
            <p:spPr>
              <a:xfrm>
                <a:off x="803121" y="4427918"/>
                <a:ext cx="10574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dirty="0">
                          <a:latin typeface="Cambria Math"/>
                        </a:rPr>
                        <m:t>𝐾</m:t>
                      </m:r>
                      <m:r>
                        <a:rPr lang="en-US" i="1" dirty="0">
                          <a:latin typeface="Cambria Math"/>
                        </a:rPr>
                        <m:t>&gt;0</m:t>
                      </m:r>
                    </m:oMath>
                  </m:oMathPara>
                </a14:m>
                <a:endParaRPr lang="en-US" dirty="0"/>
              </a:p>
            </p:txBody>
          </p:sp>
        </mc:Choice>
        <mc:Fallback xmlns="">
          <p:sp>
            <p:nvSpPr>
              <p:cNvPr id="7" name="Téglalap 6"/>
              <p:cNvSpPr>
                <a:spLocks noRot="1" noChangeAspect="1" noMove="1" noResize="1" noEditPoints="1" noAdjustHandles="1" noChangeArrowheads="1" noChangeShapeType="1" noTextEdit="1"/>
              </p:cNvSpPr>
              <p:nvPr/>
            </p:nvSpPr>
            <p:spPr>
              <a:xfrm>
                <a:off x="803121" y="4427918"/>
                <a:ext cx="1057405" cy="461665"/>
              </a:xfrm>
              <a:prstGeom prst="rect">
                <a:avLst/>
              </a:prstGeom>
              <a:blipFill rotWithShape="1">
                <a:blip r:embed="rId2"/>
                <a:stretch>
                  <a:fillRect l="-1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églalap 7"/>
              <p:cNvSpPr/>
              <p:nvPr/>
            </p:nvSpPr>
            <p:spPr>
              <a:xfrm>
                <a:off x="3573953" y="4418764"/>
                <a:ext cx="10558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dirty="0">
                          <a:latin typeface="Cambria Math"/>
                        </a:rPr>
                        <m:t>𝐾</m:t>
                      </m:r>
                      <m:r>
                        <a:rPr lang="en-US" i="1" dirty="0">
                          <a:latin typeface="Cambria Math"/>
                        </a:rPr>
                        <m:t>=0</m:t>
                      </m:r>
                    </m:oMath>
                  </m:oMathPara>
                </a14:m>
                <a:endParaRPr lang="en-US" dirty="0"/>
              </a:p>
            </p:txBody>
          </p:sp>
        </mc:Choice>
        <mc:Fallback xmlns="">
          <p:sp>
            <p:nvSpPr>
              <p:cNvPr id="8" name="Téglalap 7"/>
              <p:cNvSpPr>
                <a:spLocks noRot="1" noChangeAspect="1" noMove="1" noResize="1" noEditPoints="1" noAdjustHandles="1" noChangeArrowheads="1" noChangeShapeType="1" noTextEdit="1"/>
              </p:cNvSpPr>
              <p:nvPr/>
            </p:nvSpPr>
            <p:spPr>
              <a:xfrm>
                <a:off x="3573953" y="4418764"/>
                <a:ext cx="1055802" cy="461665"/>
              </a:xfrm>
              <a:prstGeom prst="rect">
                <a:avLst/>
              </a:prstGeom>
              <a:blipFill rotWithShape="1">
                <a:blip r:embed="rId3"/>
                <a:stretch>
                  <a:fillRect l="-578"/>
                </a:stretch>
              </a:blipFill>
            </p:spPr>
            <p:txBody>
              <a:bodyPr/>
              <a:lstStyle/>
              <a:p>
                <a:r>
                  <a:rPr lang="en-US">
                    <a:noFill/>
                  </a:rPr>
                  <a:t> </a:t>
                </a:r>
              </a:p>
            </p:txBody>
          </p:sp>
        </mc:Fallback>
      </mc:AlternateContent>
      <p:sp>
        <p:nvSpPr>
          <p:cNvPr id="9" name="Szövegdoboz 8"/>
          <p:cNvSpPr txBox="1"/>
          <p:nvPr/>
        </p:nvSpPr>
        <p:spPr>
          <a:xfrm>
            <a:off x="7018957" y="1340215"/>
            <a:ext cx="540533" cy="400110"/>
          </a:xfrm>
          <a:prstGeom prst="rect">
            <a:avLst/>
          </a:prstGeom>
          <a:noFill/>
        </p:spPr>
        <p:txBody>
          <a:bodyPr wrap="none" rtlCol="0">
            <a:spAutoFit/>
          </a:bodyPr>
          <a:lstStyle/>
          <a:p>
            <a:r>
              <a:rPr lang="hu-HU" sz="2000" b="1" dirty="0" smtClean="0">
                <a:latin typeface="+mj-lt"/>
              </a:rPr>
              <a:t>???</a:t>
            </a:r>
            <a:endParaRPr lang="hu-HU" sz="2000" b="1" dirty="0">
              <a:latin typeface="+mj-lt"/>
            </a:endParaRPr>
          </a:p>
        </p:txBody>
      </p:sp>
      <mc:AlternateContent xmlns:mc="http://schemas.openxmlformats.org/markup-compatibility/2006" xmlns:a14="http://schemas.microsoft.com/office/drawing/2010/main">
        <mc:Choice Requires="a14">
          <p:sp>
            <p:nvSpPr>
              <p:cNvPr id="10" name="Téglalap 9"/>
              <p:cNvSpPr/>
              <p:nvPr/>
            </p:nvSpPr>
            <p:spPr>
              <a:xfrm>
                <a:off x="6905568" y="4354241"/>
                <a:ext cx="10574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dirty="0" smtClean="0">
                          <a:latin typeface="Cambria Math"/>
                        </a:rPr>
                        <m:t>𝐾</m:t>
                      </m:r>
                      <m:r>
                        <a:rPr lang="en-US" b="0" i="1" dirty="0" smtClean="0">
                          <a:latin typeface="Cambria Math"/>
                        </a:rPr>
                        <m:t>&lt;</m:t>
                      </m:r>
                      <m:r>
                        <a:rPr lang="en-US" i="1" dirty="0">
                          <a:latin typeface="Cambria Math"/>
                        </a:rPr>
                        <m:t>0</m:t>
                      </m:r>
                    </m:oMath>
                  </m:oMathPara>
                </a14:m>
                <a:endParaRPr lang="en-US" dirty="0"/>
              </a:p>
            </p:txBody>
          </p:sp>
        </mc:Choice>
        <mc:Fallback xmlns="">
          <p:sp>
            <p:nvSpPr>
              <p:cNvPr id="10" name="Téglalap 9"/>
              <p:cNvSpPr>
                <a:spLocks noRot="1" noChangeAspect="1" noMove="1" noResize="1" noEditPoints="1" noAdjustHandles="1" noChangeArrowheads="1" noChangeShapeType="1" noTextEdit="1"/>
              </p:cNvSpPr>
              <p:nvPr/>
            </p:nvSpPr>
            <p:spPr>
              <a:xfrm>
                <a:off x="6905568" y="4354241"/>
                <a:ext cx="1057405" cy="461665"/>
              </a:xfrm>
              <a:prstGeom prst="rect">
                <a:avLst/>
              </a:prstGeom>
              <a:blipFill rotWithShape="1">
                <a:blip r:embed="rId4"/>
                <a:stretch>
                  <a:fillRect l="-1156"/>
                </a:stretch>
              </a:blipFill>
            </p:spPr>
            <p:txBody>
              <a:bodyPr/>
              <a:lstStyle/>
              <a:p>
                <a:r>
                  <a:rPr lang="en-US">
                    <a:noFill/>
                  </a:rPr>
                  <a:t> </a:t>
                </a:r>
              </a:p>
            </p:txBody>
          </p:sp>
        </mc:Fallback>
      </mc:AlternateContent>
      <p:grpSp>
        <p:nvGrpSpPr>
          <p:cNvPr id="11" name="Csoportba foglalás 10"/>
          <p:cNvGrpSpPr/>
          <p:nvPr/>
        </p:nvGrpSpPr>
        <p:grpSpPr>
          <a:xfrm>
            <a:off x="5931123" y="2130734"/>
            <a:ext cx="2925353" cy="1777493"/>
            <a:chOff x="5931123" y="2130734"/>
            <a:chExt cx="2925353" cy="1777493"/>
          </a:xfrm>
        </p:grpSpPr>
        <p:sp>
          <p:nvSpPr>
            <p:cNvPr id="12" name="Szövegdoboz 11"/>
            <p:cNvSpPr txBox="1"/>
            <p:nvPr/>
          </p:nvSpPr>
          <p:spPr>
            <a:xfrm>
              <a:off x="6089595" y="2130734"/>
              <a:ext cx="2608407" cy="707886"/>
            </a:xfrm>
            <a:prstGeom prst="rect">
              <a:avLst/>
            </a:prstGeom>
            <a:noFill/>
          </p:spPr>
          <p:txBody>
            <a:bodyPr wrap="none" rtlCol="0">
              <a:spAutoFit/>
            </a:bodyPr>
            <a:lstStyle/>
            <a:p>
              <a:r>
                <a:rPr lang="en-US" sz="2000" dirty="0" err="1" smtClean="0">
                  <a:latin typeface="+mj-lt"/>
                </a:rPr>
                <a:t>Hiperb</a:t>
              </a:r>
              <a:r>
                <a:rPr lang="hu-HU" sz="2000" dirty="0" smtClean="0">
                  <a:latin typeface="+mj-lt"/>
                </a:rPr>
                <a:t>o</a:t>
              </a:r>
              <a:r>
                <a:rPr lang="en-US" sz="2000" dirty="0" err="1" smtClean="0">
                  <a:latin typeface="+mj-lt"/>
                </a:rPr>
                <a:t>likus</a:t>
              </a:r>
              <a:r>
                <a:rPr lang="hu-HU" sz="2000" dirty="0" smtClean="0">
                  <a:latin typeface="+mj-lt"/>
                </a:rPr>
                <a:t> geometria</a:t>
              </a:r>
            </a:p>
            <a:p>
              <a:r>
                <a:rPr lang="hu-HU" sz="2000" dirty="0">
                  <a:latin typeface="+mj-lt"/>
                </a:rPr>
                <a:t>a</a:t>
              </a:r>
              <a:r>
                <a:rPr lang="hu-HU" sz="2000" dirty="0" smtClean="0">
                  <a:latin typeface="+mj-lt"/>
                </a:rPr>
                <a:t>xiómák</a:t>
              </a:r>
              <a:endParaRPr lang="en-US" sz="2000" dirty="0">
                <a:latin typeface="+mj-lt"/>
              </a:endParaRPr>
            </a:p>
          </p:txBody>
        </p:sp>
        <p:cxnSp>
          <p:nvCxnSpPr>
            <p:cNvPr id="13" name="Egyenes összekötő 12"/>
            <p:cNvCxnSpPr/>
            <p:nvPr/>
          </p:nvCxnSpPr>
          <p:spPr>
            <a:xfrm flipV="1">
              <a:off x="6213638" y="3523468"/>
              <a:ext cx="227622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5931123" y="3508117"/>
              <a:ext cx="2925353" cy="400110"/>
            </a:xfrm>
            <a:prstGeom prst="rect">
              <a:avLst/>
            </a:prstGeom>
            <a:noFill/>
          </p:spPr>
          <p:txBody>
            <a:bodyPr wrap="none" rtlCol="0">
              <a:spAutoFit/>
            </a:bodyPr>
            <a:lstStyle/>
            <a:p>
              <a:r>
                <a:rPr lang="en-US" sz="2000" b="1" dirty="0" smtClean="0">
                  <a:latin typeface="+mj-lt"/>
                </a:rPr>
                <a:t>t</a:t>
              </a:r>
              <a:r>
                <a:rPr lang="hu-HU" sz="2000" b="1" dirty="0" err="1" smtClean="0">
                  <a:latin typeface="+mj-lt"/>
                </a:rPr>
                <a:t>öbb</a:t>
              </a:r>
              <a:r>
                <a:rPr lang="en-US" sz="2000" b="1" dirty="0" smtClean="0">
                  <a:latin typeface="+mj-lt"/>
                </a:rPr>
                <a:t> </a:t>
              </a:r>
              <a:r>
                <a:rPr lang="en-US" sz="2000" dirty="0" err="1" smtClean="0">
                  <a:latin typeface="+mj-lt"/>
                </a:rPr>
                <a:t>nem</a:t>
              </a:r>
              <a:r>
                <a:rPr lang="en-US" sz="2000" dirty="0" smtClean="0">
                  <a:latin typeface="+mj-lt"/>
                </a:rPr>
                <a:t> </a:t>
              </a:r>
              <a:r>
                <a:rPr lang="en-US" sz="2000" dirty="0" err="1" smtClean="0">
                  <a:latin typeface="+mj-lt"/>
                </a:rPr>
                <a:t>mets</a:t>
              </a:r>
              <a:r>
                <a:rPr lang="hu-HU" sz="2000" dirty="0" err="1" smtClean="0">
                  <a:latin typeface="+mj-lt"/>
                </a:rPr>
                <a:t>ző</a:t>
              </a:r>
              <a:r>
                <a:rPr lang="hu-HU" sz="2000" dirty="0">
                  <a:latin typeface="+mj-lt"/>
                </a:rPr>
                <a:t> </a:t>
              </a:r>
              <a:r>
                <a:rPr lang="hu-HU" sz="2000" dirty="0" smtClean="0">
                  <a:latin typeface="+mj-lt"/>
                </a:rPr>
                <a:t>egyenes</a:t>
              </a:r>
              <a:endParaRPr lang="en-US" sz="2000" dirty="0">
                <a:latin typeface="+mj-lt"/>
              </a:endParaRPr>
            </a:p>
          </p:txBody>
        </p:sp>
        <p:sp>
          <p:nvSpPr>
            <p:cNvPr id="15" name="Szabadkézi sokszög 14"/>
            <p:cNvSpPr/>
            <p:nvPr/>
          </p:nvSpPr>
          <p:spPr>
            <a:xfrm rot="21057638" flipV="1">
              <a:off x="6171252" y="2938286"/>
              <a:ext cx="2296957" cy="169884"/>
            </a:xfrm>
            <a:custGeom>
              <a:avLst/>
              <a:gdLst>
                <a:gd name="connsiteX0" fmla="*/ 0 w 2270235"/>
                <a:gd name="connsiteY0" fmla="*/ 173547 h 197195"/>
                <a:gd name="connsiteX1" fmla="*/ 1143000 w 2270235"/>
                <a:gd name="connsiteY1" fmla="*/ 126 h 197195"/>
                <a:gd name="connsiteX2" fmla="*/ 2270235 w 2270235"/>
                <a:gd name="connsiteY2" fmla="*/ 197195 h 197195"/>
              </a:gdLst>
              <a:ahLst/>
              <a:cxnLst>
                <a:cxn ang="0">
                  <a:pos x="connsiteX0" y="connsiteY0"/>
                </a:cxn>
                <a:cxn ang="0">
                  <a:pos x="connsiteX1" y="connsiteY1"/>
                </a:cxn>
                <a:cxn ang="0">
                  <a:pos x="connsiteX2" y="connsiteY2"/>
                </a:cxn>
              </a:cxnLst>
              <a:rect l="l" t="t" r="r" b="b"/>
              <a:pathLst>
                <a:path w="2270235" h="197195">
                  <a:moveTo>
                    <a:pt x="0" y="173547"/>
                  </a:moveTo>
                  <a:cubicBezTo>
                    <a:pt x="382314" y="84866"/>
                    <a:pt x="764628" y="-3815"/>
                    <a:pt x="1143000" y="126"/>
                  </a:cubicBezTo>
                  <a:cubicBezTo>
                    <a:pt x="1521372" y="4067"/>
                    <a:pt x="1895803" y="100631"/>
                    <a:pt x="2270235" y="1971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Szabadkézi sokszög 15"/>
            <p:cNvSpPr/>
            <p:nvPr/>
          </p:nvSpPr>
          <p:spPr>
            <a:xfrm rot="727559" flipV="1">
              <a:off x="6179293" y="2919119"/>
              <a:ext cx="2296957" cy="169884"/>
            </a:xfrm>
            <a:custGeom>
              <a:avLst/>
              <a:gdLst>
                <a:gd name="connsiteX0" fmla="*/ 0 w 2270235"/>
                <a:gd name="connsiteY0" fmla="*/ 173547 h 197195"/>
                <a:gd name="connsiteX1" fmla="*/ 1143000 w 2270235"/>
                <a:gd name="connsiteY1" fmla="*/ 126 h 197195"/>
                <a:gd name="connsiteX2" fmla="*/ 2270235 w 2270235"/>
                <a:gd name="connsiteY2" fmla="*/ 197195 h 197195"/>
              </a:gdLst>
              <a:ahLst/>
              <a:cxnLst>
                <a:cxn ang="0">
                  <a:pos x="connsiteX0" y="connsiteY0"/>
                </a:cxn>
                <a:cxn ang="0">
                  <a:pos x="connsiteX1" y="connsiteY1"/>
                </a:cxn>
                <a:cxn ang="0">
                  <a:pos x="connsiteX2" y="connsiteY2"/>
                </a:cxn>
              </a:cxnLst>
              <a:rect l="l" t="t" r="r" b="b"/>
              <a:pathLst>
                <a:path w="2270235" h="197195">
                  <a:moveTo>
                    <a:pt x="0" y="173547"/>
                  </a:moveTo>
                  <a:cubicBezTo>
                    <a:pt x="382314" y="84866"/>
                    <a:pt x="764628" y="-3815"/>
                    <a:pt x="1143000" y="126"/>
                  </a:cubicBezTo>
                  <a:cubicBezTo>
                    <a:pt x="1521372" y="4067"/>
                    <a:pt x="1895803" y="100631"/>
                    <a:pt x="2270235" y="1971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Ellipszis 16"/>
            <p:cNvSpPr/>
            <p:nvPr/>
          </p:nvSpPr>
          <p:spPr>
            <a:xfrm>
              <a:off x="7257754" y="3004061"/>
              <a:ext cx="180020"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grpSp>
      <p:grpSp>
        <p:nvGrpSpPr>
          <p:cNvPr id="18" name="Csoportba foglalás 17"/>
          <p:cNvGrpSpPr/>
          <p:nvPr/>
        </p:nvGrpSpPr>
        <p:grpSpPr>
          <a:xfrm>
            <a:off x="2891092" y="1798369"/>
            <a:ext cx="2555956" cy="2142531"/>
            <a:chOff x="2891092" y="1798369"/>
            <a:chExt cx="2555956" cy="2142531"/>
          </a:xfrm>
        </p:grpSpPr>
        <p:sp>
          <p:nvSpPr>
            <p:cNvPr id="19" name="Szövegdoboz 18"/>
            <p:cNvSpPr txBox="1"/>
            <p:nvPr/>
          </p:nvSpPr>
          <p:spPr>
            <a:xfrm>
              <a:off x="2996880" y="2152807"/>
              <a:ext cx="2351927" cy="707886"/>
            </a:xfrm>
            <a:prstGeom prst="rect">
              <a:avLst/>
            </a:prstGeom>
            <a:noFill/>
          </p:spPr>
          <p:txBody>
            <a:bodyPr wrap="none" rtlCol="0">
              <a:spAutoFit/>
            </a:bodyPr>
            <a:lstStyle/>
            <a:p>
              <a:r>
                <a:rPr lang="hu-HU" sz="2000" dirty="0" smtClean="0">
                  <a:latin typeface="+mj-lt"/>
                </a:rPr>
                <a:t>Euklideszi geometria</a:t>
              </a:r>
            </a:p>
            <a:p>
              <a:r>
                <a:rPr lang="hu-HU" sz="2000" dirty="0">
                  <a:latin typeface="+mj-lt"/>
                </a:rPr>
                <a:t>a</a:t>
              </a:r>
              <a:r>
                <a:rPr lang="hu-HU" sz="2000" dirty="0" smtClean="0">
                  <a:latin typeface="+mj-lt"/>
                </a:rPr>
                <a:t>xiómák</a:t>
              </a:r>
              <a:endParaRPr lang="en-US" sz="2000" dirty="0">
                <a:latin typeface="+mj-lt"/>
              </a:endParaRPr>
            </a:p>
          </p:txBody>
        </p:sp>
        <p:cxnSp>
          <p:nvCxnSpPr>
            <p:cNvPr id="20" name="Egyenes összekötő 19"/>
            <p:cNvCxnSpPr/>
            <p:nvPr/>
          </p:nvCxnSpPr>
          <p:spPr>
            <a:xfrm flipV="1">
              <a:off x="2988909" y="3556141"/>
              <a:ext cx="227622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a:off x="2996880" y="3108742"/>
              <a:ext cx="22682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Ellipszis 21"/>
            <p:cNvSpPr/>
            <p:nvPr/>
          </p:nvSpPr>
          <p:spPr>
            <a:xfrm>
              <a:off x="4004992" y="3036734"/>
              <a:ext cx="180020"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sp>
          <p:nvSpPr>
            <p:cNvPr id="23" name="Szövegdoboz 22"/>
            <p:cNvSpPr txBox="1"/>
            <p:nvPr/>
          </p:nvSpPr>
          <p:spPr>
            <a:xfrm>
              <a:off x="2891092" y="3540790"/>
              <a:ext cx="2555956" cy="400110"/>
            </a:xfrm>
            <a:prstGeom prst="rect">
              <a:avLst/>
            </a:prstGeom>
            <a:noFill/>
          </p:spPr>
          <p:txBody>
            <a:bodyPr wrap="none" rtlCol="0">
              <a:spAutoFit/>
            </a:bodyPr>
            <a:lstStyle/>
            <a:p>
              <a:r>
                <a:rPr lang="en-US" sz="2000" b="1" dirty="0" smtClean="0">
                  <a:latin typeface="+mj-lt"/>
                </a:rPr>
                <a:t>1</a:t>
              </a:r>
              <a:r>
                <a:rPr lang="en-US" sz="2000" dirty="0" smtClean="0">
                  <a:latin typeface="+mj-lt"/>
                </a:rPr>
                <a:t> </a:t>
              </a:r>
              <a:r>
                <a:rPr lang="en-US" sz="2000" dirty="0" err="1" smtClean="0">
                  <a:latin typeface="+mj-lt"/>
                </a:rPr>
                <a:t>nem</a:t>
              </a:r>
              <a:r>
                <a:rPr lang="en-US" sz="2000" dirty="0" smtClean="0">
                  <a:latin typeface="+mj-lt"/>
                </a:rPr>
                <a:t> </a:t>
              </a:r>
              <a:r>
                <a:rPr lang="en-US" sz="2000" dirty="0" err="1" smtClean="0">
                  <a:latin typeface="+mj-lt"/>
                </a:rPr>
                <a:t>mets</a:t>
              </a:r>
              <a:r>
                <a:rPr lang="hu-HU" sz="2000" dirty="0" err="1" smtClean="0">
                  <a:latin typeface="+mj-lt"/>
                </a:rPr>
                <a:t>ző</a:t>
              </a:r>
              <a:r>
                <a:rPr lang="en-US" sz="2000" dirty="0">
                  <a:latin typeface="+mj-lt"/>
                </a:rPr>
                <a:t> </a:t>
              </a:r>
              <a:r>
                <a:rPr lang="hu-HU" sz="2000" dirty="0" smtClean="0">
                  <a:latin typeface="+mj-lt"/>
                </a:rPr>
                <a:t>egyenes</a:t>
              </a:r>
              <a:endParaRPr lang="en-US" sz="2000" dirty="0">
                <a:latin typeface="+mj-lt"/>
              </a:endParaRPr>
            </a:p>
          </p:txBody>
        </p:sp>
        <p:sp>
          <p:nvSpPr>
            <p:cNvPr id="24" name="Lefelé nyíl 23"/>
            <p:cNvSpPr/>
            <p:nvPr/>
          </p:nvSpPr>
          <p:spPr>
            <a:xfrm>
              <a:off x="3923928" y="1798369"/>
              <a:ext cx="355852" cy="413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5" name="Lefelé nyíl 24"/>
          <p:cNvSpPr/>
          <p:nvPr/>
        </p:nvSpPr>
        <p:spPr>
          <a:xfrm>
            <a:off x="3897844" y="3940900"/>
            <a:ext cx="355852" cy="413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6" name="Csoportba foglalás 25"/>
          <p:cNvGrpSpPr/>
          <p:nvPr/>
        </p:nvGrpSpPr>
        <p:grpSpPr>
          <a:xfrm>
            <a:off x="20392" y="1754171"/>
            <a:ext cx="2555956" cy="2186729"/>
            <a:chOff x="20392" y="1754171"/>
            <a:chExt cx="2555956" cy="2186729"/>
          </a:xfrm>
        </p:grpSpPr>
        <p:sp>
          <p:nvSpPr>
            <p:cNvPr id="27" name="Szövegdoboz 26"/>
            <p:cNvSpPr txBox="1"/>
            <p:nvPr/>
          </p:nvSpPr>
          <p:spPr>
            <a:xfrm>
              <a:off x="165687" y="2130734"/>
              <a:ext cx="2265365" cy="707886"/>
            </a:xfrm>
            <a:prstGeom prst="rect">
              <a:avLst/>
            </a:prstGeom>
            <a:noFill/>
          </p:spPr>
          <p:txBody>
            <a:bodyPr wrap="none" rtlCol="0">
              <a:spAutoFit/>
            </a:bodyPr>
            <a:lstStyle/>
            <a:p>
              <a:r>
                <a:rPr lang="hu-HU" sz="2000" dirty="0" smtClean="0">
                  <a:latin typeface="+mj-lt"/>
                </a:rPr>
                <a:t>Elliptikus geometria</a:t>
              </a:r>
            </a:p>
            <a:p>
              <a:r>
                <a:rPr lang="hu-HU" sz="2000" dirty="0" smtClean="0">
                  <a:latin typeface="+mj-lt"/>
                </a:rPr>
                <a:t>axiómák</a:t>
              </a:r>
              <a:endParaRPr lang="en-US" sz="2000" dirty="0">
                <a:latin typeface="+mj-lt"/>
              </a:endParaRPr>
            </a:p>
          </p:txBody>
        </p:sp>
        <p:cxnSp>
          <p:nvCxnSpPr>
            <p:cNvPr id="28" name="Egyenes összekötő 27"/>
            <p:cNvCxnSpPr/>
            <p:nvPr/>
          </p:nvCxnSpPr>
          <p:spPr>
            <a:xfrm>
              <a:off x="165687" y="3540790"/>
              <a:ext cx="22653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Szövegdoboz 28"/>
            <p:cNvSpPr txBox="1"/>
            <p:nvPr/>
          </p:nvSpPr>
          <p:spPr>
            <a:xfrm>
              <a:off x="20392" y="3540790"/>
              <a:ext cx="2555956" cy="400110"/>
            </a:xfrm>
            <a:prstGeom prst="rect">
              <a:avLst/>
            </a:prstGeom>
            <a:noFill/>
          </p:spPr>
          <p:txBody>
            <a:bodyPr wrap="none" rtlCol="0">
              <a:spAutoFit/>
            </a:bodyPr>
            <a:lstStyle/>
            <a:p>
              <a:r>
                <a:rPr lang="hu-HU" sz="2000" b="1" dirty="0">
                  <a:latin typeface="+mj-lt"/>
                </a:rPr>
                <a:t>0</a:t>
              </a:r>
              <a:r>
                <a:rPr lang="en-US" sz="2000" dirty="0" smtClean="0">
                  <a:latin typeface="+mj-lt"/>
                </a:rPr>
                <a:t> </a:t>
              </a:r>
              <a:r>
                <a:rPr lang="en-US" sz="2000" dirty="0" err="1" smtClean="0">
                  <a:latin typeface="+mj-lt"/>
                </a:rPr>
                <a:t>nem</a:t>
              </a:r>
              <a:r>
                <a:rPr lang="en-US" sz="2000" dirty="0" smtClean="0">
                  <a:latin typeface="+mj-lt"/>
                </a:rPr>
                <a:t> </a:t>
              </a:r>
              <a:r>
                <a:rPr lang="en-US" sz="2000" dirty="0" err="1" smtClean="0">
                  <a:latin typeface="+mj-lt"/>
                </a:rPr>
                <a:t>mets</a:t>
              </a:r>
              <a:r>
                <a:rPr lang="hu-HU" sz="2000" dirty="0" err="1" smtClean="0">
                  <a:latin typeface="+mj-lt"/>
                </a:rPr>
                <a:t>ző</a:t>
              </a:r>
              <a:r>
                <a:rPr lang="en-US" sz="2000" dirty="0">
                  <a:latin typeface="+mj-lt"/>
                </a:rPr>
                <a:t> </a:t>
              </a:r>
              <a:r>
                <a:rPr lang="hu-HU" sz="2000" dirty="0" smtClean="0">
                  <a:latin typeface="+mj-lt"/>
                </a:rPr>
                <a:t>egyenes</a:t>
              </a:r>
              <a:endParaRPr lang="en-US" sz="2000" dirty="0">
                <a:latin typeface="+mj-lt"/>
              </a:endParaRPr>
            </a:p>
          </p:txBody>
        </p:sp>
        <p:sp>
          <p:nvSpPr>
            <p:cNvPr id="30" name="Szabadkézi sokszög 29"/>
            <p:cNvSpPr/>
            <p:nvPr/>
          </p:nvSpPr>
          <p:spPr>
            <a:xfrm>
              <a:off x="134095" y="3103896"/>
              <a:ext cx="2296957" cy="197195"/>
            </a:xfrm>
            <a:custGeom>
              <a:avLst/>
              <a:gdLst>
                <a:gd name="connsiteX0" fmla="*/ 0 w 2270235"/>
                <a:gd name="connsiteY0" fmla="*/ 173547 h 197195"/>
                <a:gd name="connsiteX1" fmla="*/ 1143000 w 2270235"/>
                <a:gd name="connsiteY1" fmla="*/ 126 h 197195"/>
                <a:gd name="connsiteX2" fmla="*/ 2270235 w 2270235"/>
                <a:gd name="connsiteY2" fmla="*/ 197195 h 197195"/>
              </a:gdLst>
              <a:ahLst/>
              <a:cxnLst>
                <a:cxn ang="0">
                  <a:pos x="connsiteX0" y="connsiteY0"/>
                </a:cxn>
                <a:cxn ang="0">
                  <a:pos x="connsiteX1" y="connsiteY1"/>
                </a:cxn>
                <a:cxn ang="0">
                  <a:pos x="connsiteX2" y="connsiteY2"/>
                </a:cxn>
              </a:cxnLst>
              <a:rect l="l" t="t" r="r" b="b"/>
              <a:pathLst>
                <a:path w="2270235" h="197195">
                  <a:moveTo>
                    <a:pt x="0" y="173547"/>
                  </a:moveTo>
                  <a:cubicBezTo>
                    <a:pt x="382314" y="84866"/>
                    <a:pt x="764628" y="-3815"/>
                    <a:pt x="1143000" y="126"/>
                  </a:cubicBezTo>
                  <a:cubicBezTo>
                    <a:pt x="1521372" y="4067"/>
                    <a:pt x="1895803" y="100631"/>
                    <a:pt x="2270235" y="1971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Ellipszis 30"/>
            <p:cNvSpPr/>
            <p:nvPr/>
          </p:nvSpPr>
          <p:spPr>
            <a:xfrm>
              <a:off x="1195595" y="3033829"/>
              <a:ext cx="180020"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sp>
          <p:nvSpPr>
            <p:cNvPr id="32" name="Lefelé nyíl 31"/>
            <p:cNvSpPr/>
            <p:nvPr/>
          </p:nvSpPr>
          <p:spPr>
            <a:xfrm>
              <a:off x="1120443" y="1754171"/>
              <a:ext cx="355852" cy="413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33" name="Lefelé nyíl 32"/>
          <p:cNvSpPr/>
          <p:nvPr/>
        </p:nvSpPr>
        <p:spPr>
          <a:xfrm>
            <a:off x="1120443" y="3940899"/>
            <a:ext cx="355852" cy="413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Lefelé nyíl 33"/>
          <p:cNvSpPr/>
          <p:nvPr/>
        </p:nvSpPr>
        <p:spPr>
          <a:xfrm rot="16200000">
            <a:off x="5465472" y="3457739"/>
            <a:ext cx="355852" cy="52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Lefelé nyíl 35"/>
          <p:cNvSpPr/>
          <p:nvPr/>
        </p:nvSpPr>
        <p:spPr>
          <a:xfrm>
            <a:off x="7149845" y="3935612"/>
            <a:ext cx="355852" cy="413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Lefelé nyíl 36"/>
          <p:cNvSpPr/>
          <p:nvPr/>
        </p:nvSpPr>
        <p:spPr>
          <a:xfrm flipV="1">
            <a:off x="7149845" y="1740325"/>
            <a:ext cx="355852" cy="422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8612692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25" grpId="0" animBg="1"/>
      <p:bldP spid="33" grpId="0" animBg="1"/>
      <p:bldP spid="34" grpId="0" animBg="1"/>
      <p:bldP spid="36"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588" y="-6595"/>
            <a:ext cx="720080" cy="1138185"/>
          </a:xfrm>
          <a:prstGeom prst="rect">
            <a:avLst/>
          </a:prstGeom>
        </p:spPr>
      </p:pic>
      <p:pic>
        <p:nvPicPr>
          <p:cNvPr id="5" name="Picture 2" descr="Képtalálat a következőre: „Bólyai ján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63588" cy="1104365"/>
          </a:xfrm>
          <a:prstGeom prst="rect">
            <a:avLst/>
          </a:prstGeom>
          <a:noFill/>
          <a:extLst>
            <a:ext uri="{909E8E84-426E-40DD-AFC4-6F175D3DCCD1}">
              <a14:hiddenFill xmlns:a14="http://schemas.microsoft.com/office/drawing/2010/main">
                <a:solidFill>
                  <a:srgbClr val="FFFFFF"/>
                </a:solidFill>
              </a14:hiddenFill>
            </a:ext>
          </a:extLst>
        </p:spPr>
      </p:pic>
      <p:sp>
        <p:nvSpPr>
          <p:cNvPr id="6" name="Cím 1"/>
          <p:cNvSpPr>
            <a:spLocks noGrp="1"/>
          </p:cNvSpPr>
          <p:nvPr>
            <p:ph type="title"/>
          </p:nvPr>
        </p:nvSpPr>
        <p:spPr>
          <a:xfrm>
            <a:off x="1475656" y="195486"/>
            <a:ext cx="3714466" cy="857250"/>
          </a:xfrm>
        </p:spPr>
        <p:txBody>
          <a:bodyPr>
            <a:noAutofit/>
          </a:bodyPr>
          <a:lstStyle/>
          <a:p>
            <a:r>
              <a:rPr lang="hu-HU" sz="3600" dirty="0" smtClean="0">
                <a:solidFill>
                  <a:srgbClr val="FF0000"/>
                </a:solidFill>
              </a:rPr>
              <a:t>Hiperbolikus </a:t>
            </a:r>
            <a:r>
              <a:rPr lang="en-US" sz="3600" dirty="0" smtClean="0">
                <a:solidFill>
                  <a:srgbClr val="FF0000"/>
                </a:solidFill>
              </a:rPr>
              <a:t/>
            </a:r>
            <a:br>
              <a:rPr lang="en-US" sz="3600" dirty="0" smtClean="0">
                <a:solidFill>
                  <a:srgbClr val="FF0000"/>
                </a:solidFill>
              </a:rPr>
            </a:br>
            <a:r>
              <a:rPr lang="hu-HU" sz="3600" dirty="0" smtClean="0">
                <a:solidFill>
                  <a:srgbClr val="FF0000"/>
                </a:solidFill>
              </a:rPr>
              <a:t>(B</a:t>
            </a:r>
            <a:r>
              <a:rPr lang="en-US" sz="3600" dirty="0" smtClean="0">
                <a:solidFill>
                  <a:srgbClr val="FF0000"/>
                </a:solidFill>
              </a:rPr>
              <a:t>o</a:t>
            </a:r>
            <a:r>
              <a:rPr lang="hu-HU" sz="3600" dirty="0" err="1" smtClean="0">
                <a:solidFill>
                  <a:srgbClr val="FF0000"/>
                </a:solidFill>
              </a:rPr>
              <a:t>lyai</a:t>
            </a:r>
            <a:r>
              <a:rPr lang="hu-HU" sz="3600" dirty="0" smtClean="0">
                <a:solidFill>
                  <a:srgbClr val="FF0000"/>
                </a:solidFill>
              </a:rPr>
              <a:t>) geometria</a:t>
            </a:r>
            <a:endParaRPr lang="en-US" sz="3600" dirty="0">
              <a:solidFill>
                <a:srgbClr val="FF0000"/>
              </a:solidFill>
            </a:endParaRPr>
          </a:p>
        </p:txBody>
      </p:sp>
      <p:sp>
        <p:nvSpPr>
          <p:cNvPr id="7" name="Szövegdoboz 6"/>
          <p:cNvSpPr txBox="1"/>
          <p:nvPr/>
        </p:nvSpPr>
        <p:spPr>
          <a:xfrm>
            <a:off x="5076056" y="67789"/>
            <a:ext cx="3982262" cy="2554545"/>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600" u="sng" dirty="0" smtClean="0">
                <a:latin typeface="+mn-lt"/>
              </a:rPr>
              <a:t>Hiperbolikus geometria axiómái: </a:t>
            </a:r>
            <a:r>
              <a:rPr lang="en-US" sz="1600" u="sng" dirty="0" smtClean="0">
                <a:latin typeface="+mn-lt"/>
              </a:rPr>
              <a:t> </a:t>
            </a:r>
            <a:endParaRPr lang="hu-HU" sz="1600" u="sng" dirty="0" smtClean="0">
              <a:latin typeface="+mn-lt"/>
            </a:endParaRPr>
          </a:p>
          <a:p>
            <a:pPr marL="342900" indent="-342900" algn="l">
              <a:buFont typeface="+mj-lt"/>
              <a:buAutoNum type="arabicPeriod"/>
              <a:defRPr/>
            </a:pPr>
            <a:r>
              <a:rPr lang="hu-HU" sz="1600" dirty="0" smtClean="0">
                <a:latin typeface="+mn-lt"/>
              </a:rPr>
              <a:t>Két </a:t>
            </a:r>
            <a:r>
              <a:rPr lang="hu-HU" sz="1600" dirty="0">
                <a:latin typeface="+mn-lt"/>
              </a:rPr>
              <a:t>pont </a:t>
            </a:r>
            <a:r>
              <a:rPr lang="hu-HU" sz="1600" dirty="0" smtClean="0">
                <a:latin typeface="+mn-lt"/>
              </a:rPr>
              <a:t>meghatároz  egy </a:t>
            </a:r>
            <a:r>
              <a:rPr lang="hu-HU" sz="1600" dirty="0">
                <a:latin typeface="+mn-lt"/>
              </a:rPr>
              <a:t>egyenest.</a:t>
            </a:r>
            <a:endParaRPr lang="en-US" sz="1600" dirty="0">
              <a:latin typeface="+mn-lt"/>
            </a:endParaRPr>
          </a:p>
          <a:p>
            <a:pPr marL="342900" indent="-342900" algn="l">
              <a:buFont typeface="+mj-lt"/>
              <a:buAutoNum type="arabicPeriod"/>
              <a:defRPr/>
            </a:pPr>
            <a:r>
              <a:rPr lang="hu-HU" sz="1600" dirty="0" smtClean="0">
                <a:latin typeface="+mn-lt"/>
              </a:rPr>
              <a:t>Egy </a:t>
            </a:r>
            <a:r>
              <a:rPr lang="hu-HU" sz="1600" dirty="0">
                <a:latin typeface="+mn-lt"/>
              </a:rPr>
              <a:t>egyenesnek van legalább két pontja.</a:t>
            </a:r>
            <a:endParaRPr lang="en-US" sz="1600" dirty="0">
              <a:latin typeface="+mn-lt"/>
            </a:endParaRPr>
          </a:p>
          <a:p>
            <a:pPr marL="342900" indent="-342900" algn="l">
              <a:buFont typeface="+mj-lt"/>
              <a:buAutoNum type="arabicPeriod"/>
              <a:defRPr/>
            </a:pPr>
            <a:r>
              <a:rPr lang="hu-HU" sz="1600" b="1" dirty="0" smtClean="0">
                <a:latin typeface="+mn-lt"/>
              </a:rPr>
              <a:t>Egy </a:t>
            </a:r>
            <a:r>
              <a:rPr lang="hu-HU" sz="1600" b="1" dirty="0">
                <a:latin typeface="+mn-lt"/>
              </a:rPr>
              <a:t>egyeneshez egy rajta kívül fekvő ponton át </a:t>
            </a:r>
            <a:r>
              <a:rPr lang="hu-HU" sz="1600" b="1" u="sng" dirty="0">
                <a:latin typeface="+mn-lt"/>
              </a:rPr>
              <a:t>több</a:t>
            </a:r>
            <a:r>
              <a:rPr lang="hu-HU" sz="1600" b="1" dirty="0">
                <a:latin typeface="+mn-lt"/>
              </a:rPr>
              <a:t> </a:t>
            </a:r>
            <a:r>
              <a:rPr lang="hu-HU" sz="1600" b="1" dirty="0" smtClean="0">
                <a:latin typeface="+mn-lt"/>
              </a:rPr>
              <a:t>nem metsző egyenes </a:t>
            </a:r>
            <a:r>
              <a:rPr lang="hu-HU" sz="1600" b="1" dirty="0">
                <a:latin typeface="+mn-lt"/>
              </a:rPr>
              <a:t>húzható</a:t>
            </a:r>
            <a:r>
              <a:rPr lang="hu-HU" sz="1600" b="1" dirty="0" smtClean="0">
                <a:latin typeface="+mn-lt"/>
              </a:rPr>
              <a:t>.</a:t>
            </a:r>
          </a:p>
          <a:p>
            <a:pPr marL="342900" indent="-342900" algn="l">
              <a:buFont typeface="+mj-lt"/>
              <a:buAutoNum type="arabicPeriod"/>
              <a:defRPr/>
            </a:pPr>
            <a:r>
              <a:rPr lang="hu-HU" sz="1600" dirty="0">
                <a:latin typeface="+mn-lt"/>
              </a:rPr>
              <a:t>Átmozgatható (egybevágó) dolgok mérete megegyező </a:t>
            </a:r>
            <a:r>
              <a:rPr lang="hu-HU" sz="1600" dirty="0" smtClean="0">
                <a:latin typeface="+mn-lt"/>
              </a:rPr>
              <a:t>(homogén </a:t>
            </a:r>
            <a:r>
              <a:rPr lang="hu-HU" sz="1600" dirty="0">
                <a:latin typeface="+mn-lt"/>
              </a:rPr>
              <a:t>és </a:t>
            </a:r>
            <a:r>
              <a:rPr lang="hu-HU" sz="1600" dirty="0" err="1">
                <a:latin typeface="+mn-lt"/>
              </a:rPr>
              <a:t>izotróp</a:t>
            </a:r>
            <a:r>
              <a:rPr lang="hu-HU" sz="1600" dirty="0">
                <a:latin typeface="+mn-lt"/>
              </a:rPr>
              <a:t>).</a:t>
            </a:r>
          </a:p>
          <a:p>
            <a:pPr marL="342900" indent="-342900" algn="l">
              <a:buFont typeface="+mj-lt"/>
              <a:buAutoNum type="arabicPeriod"/>
              <a:defRPr/>
            </a:pPr>
            <a:r>
              <a:rPr lang="hu-HU" sz="1600" dirty="0">
                <a:latin typeface="+mn-lt"/>
              </a:rPr>
              <a:t>A részek összege az egész mérete</a:t>
            </a:r>
          </a:p>
          <a:p>
            <a:pPr marL="342900" indent="-342900" algn="l">
              <a:buFont typeface="+mj-lt"/>
              <a:buAutoNum type="arabicPeriod"/>
              <a:defRPr/>
            </a:pPr>
            <a:r>
              <a:rPr lang="hu-HU" sz="1600" dirty="0" smtClean="0">
                <a:latin typeface="+mn-lt"/>
              </a:rPr>
              <a:t>…</a:t>
            </a:r>
          </a:p>
        </p:txBody>
      </p:sp>
      <mc:AlternateContent xmlns:mc="http://schemas.openxmlformats.org/markup-compatibility/2006" xmlns:a14="http://schemas.microsoft.com/office/drawing/2010/main">
        <mc:Choice Requires="a14">
          <p:sp>
            <p:nvSpPr>
              <p:cNvPr id="8" name="Tartalom helye 2"/>
              <p:cNvSpPr>
                <a:spLocks noGrp="1"/>
              </p:cNvSpPr>
              <p:nvPr>
                <p:ph idx="1"/>
              </p:nvPr>
            </p:nvSpPr>
            <p:spPr>
              <a:xfrm>
                <a:off x="215516" y="1245034"/>
                <a:ext cx="4650572" cy="3394472"/>
              </a:xfrm>
            </p:spPr>
            <p:txBody>
              <a:bodyPr>
                <a:noAutofit/>
              </a:bodyPr>
              <a:lstStyle/>
              <a:p>
                <a:pPr>
                  <a:spcBef>
                    <a:spcPts val="0"/>
                  </a:spcBef>
                </a:pPr>
                <a:r>
                  <a:rPr lang="hu-HU" sz="2400" dirty="0" smtClean="0"/>
                  <a:t>Állandó negatív görbület</a:t>
                </a:r>
              </a:p>
              <a:p>
                <a:pPr>
                  <a:spcBef>
                    <a:spcPts val="0"/>
                  </a:spcBef>
                </a:pPr>
                <a:r>
                  <a:rPr lang="hu-HU" sz="2400" dirty="0" smtClean="0"/>
                  <a:t>Egyenes </a:t>
                </a:r>
                <a:r>
                  <a:rPr lang="en-US" sz="2400" dirty="0" smtClean="0"/>
                  <a:t>= </a:t>
                </a:r>
                <a:r>
                  <a:rPr lang="hu-HU" sz="2400" dirty="0" smtClean="0"/>
                  <a:t>legrövidebb út</a:t>
                </a:r>
              </a:p>
              <a:p>
                <a:pPr>
                  <a:spcBef>
                    <a:spcPts val="1200"/>
                  </a:spcBef>
                </a:pPr>
                <a:r>
                  <a:rPr lang="hu-HU" sz="2400" dirty="0" smtClean="0"/>
                  <a:t>Háromszög szögösszeg </a:t>
                </a:r>
                <a:r>
                  <a:rPr lang="en-US" sz="2400" dirty="0" smtClean="0"/>
                  <a:t>&lt;</a:t>
                </a:r>
                <a:r>
                  <a:rPr lang="hu-HU" sz="2400" dirty="0" smtClean="0"/>
                  <a:t> </a:t>
                </a:r>
                <a14:m>
                  <m:oMath xmlns:m="http://schemas.openxmlformats.org/officeDocument/2006/math">
                    <m:r>
                      <a:rPr lang="hu-HU" sz="2400" i="1" dirty="0">
                        <a:latin typeface="Cambria Math"/>
                        <a:ea typeface="Cambria Math"/>
                        <a:cs typeface="Calibri" panose="020F0502020204030204" pitchFamily="34" charset="0"/>
                      </a:rPr>
                      <m:t>𝜋</m:t>
                    </m:r>
                  </m:oMath>
                </a14:m>
                <a:r>
                  <a:rPr lang="en-US" sz="2400" dirty="0" smtClean="0"/>
                  <a:t> </a:t>
                </a:r>
                <a:endParaRPr lang="hu-HU" sz="2400" dirty="0" smtClean="0"/>
              </a:p>
              <a:p>
                <a:pPr>
                  <a:spcBef>
                    <a:spcPts val="0"/>
                  </a:spcBef>
                </a:pPr>
                <a:r>
                  <a:rPr lang="hu-HU" sz="2400" dirty="0" smtClean="0"/>
                  <a:t>Háromszög </a:t>
                </a:r>
                <a:r>
                  <a:rPr lang="hu-HU" sz="2400" dirty="0"/>
                  <a:t>területe</a:t>
                </a:r>
                <a:r>
                  <a:rPr lang="hu-HU" sz="2400" dirty="0" smtClean="0"/>
                  <a:t>:</a:t>
                </a:r>
              </a:p>
              <a:p>
                <a:pPr marL="0" indent="0">
                  <a:spcBef>
                    <a:spcPts val="0"/>
                  </a:spcBef>
                  <a:buNone/>
                </a:pPr>
                <a:r>
                  <a:rPr lang="hu-HU" sz="2400" dirty="0" smtClean="0"/>
                  <a:t>	</a:t>
                </a:r>
                <a:r>
                  <a:rPr lang="hu-HU" sz="2400" dirty="0">
                    <a:ea typeface="Cambria Math"/>
                    <a:cs typeface="Calibri" panose="020F0502020204030204" pitchFamily="34" charset="0"/>
                  </a:rPr>
                  <a:t> </a:t>
                </a:r>
                <a14:m>
                  <m:oMath xmlns:m="http://schemas.openxmlformats.org/officeDocument/2006/math">
                    <m:r>
                      <a:rPr lang="hu-HU" sz="2400" i="1" dirty="0">
                        <a:latin typeface="Cambria Math" panose="02040503050406030204" pitchFamily="18" charset="0"/>
                        <a:ea typeface="Cambria Math"/>
                        <a:cs typeface="Calibri" panose="020F0502020204030204" pitchFamily="34" charset="0"/>
                      </a:rPr>
                      <m:t>𝑇</m:t>
                    </m:r>
                    <m:r>
                      <a:rPr lang="en-US" sz="2400" b="0" i="1" dirty="0" smtClean="0">
                        <a:latin typeface="Cambria Math" panose="02040503050406030204" pitchFamily="18" charset="0"/>
                        <a:ea typeface="Cambria Math"/>
                        <a:cs typeface="Calibri" panose="020F0502020204030204" pitchFamily="34" charset="0"/>
                      </a:rPr>
                      <m:t>=</m:t>
                    </m:r>
                    <m:d>
                      <m:dPr>
                        <m:ctrlPr>
                          <a:rPr lang="hu-HU" sz="2400" i="1" dirty="0">
                            <a:latin typeface="Cambria Math" panose="02040503050406030204" pitchFamily="18" charset="0"/>
                            <a:ea typeface="Cambria Math"/>
                            <a:cs typeface="Calibri" panose="020F0502020204030204" pitchFamily="34" charset="0"/>
                          </a:rPr>
                        </m:ctrlPr>
                      </m:dPr>
                      <m:e>
                        <m:r>
                          <m:rPr>
                            <m:sty m:val="p"/>
                          </m:rPr>
                          <a:rPr lang="el-GR" sz="2400" i="1" dirty="0">
                            <a:latin typeface="Cambria Math"/>
                            <a:ea typeface="Cambria Math"/>
                            <a:cs typeface="Calibri" panose="020F0502020204030204" pitchFamily="34" charset="0"/>
                          </a:rPr>
                          <m:t>α</m:t>
                        </m:r>
                        <m:r>
                          <a:rPr lang="hu-HU" sz="2400" i="1" dirty="0">
                            <a:latin typeface="Cambria Math"/>
                            <a:ea typeface="Cambria Math"/>
                            <a:cs typeface="Calibri" panose="020F0502020204030204" pitchFamily="34" charset="0"/>
                          </a:rPr>
                          <m:t>+</m:t>
                        </m:r>
                        <m:r>
                          <a:rPr lang="hu-HU" sz="2400" i="1" dirty="0">
                            <a:latin typeface="Cambria Math"/>
                            <a:ea typeface="Cambria Math"/>
                            <a:cs typeface="Calibri" panose="020F0502020204030204" pitchFamily="34" charset="0"/>
                          </a:rPr>
                          <m:t>𝛽</m:t>
                        </m:r>
                        <m:r>
                          <a:rPr lang="hu-HU" sz="2400" i="1" dirty="0">
                            <a:latin typeface="Cambria Math"/>
                            <a:ea typeface="Cambria Math"/>
                            <a:cs typeface="Calibri" panose="020F0502020204030204" pitchFamily="34" charset="0"/>
                          </a:rPr>
                          <m:t>+</m:t>
                        </m:r>
                        <m:r>
                          <a:rPr lang="hu-HU" sz="2400" i="1" dirty="0">
                            <a:latin typeface="Cambria Math"/>
                            <a:ea typeface="Cambria Math"/>
                            <a:cs typeface="Calibri" panose="020F0502020204030204" pitchFamily="34" charset="0"/>
                          </a:rPr>
                          <m:t>𝛾</m:t>
                        </m:r>
                        <m:r>
                          <a:rPr lang="hu-HU" sz="2400" i="1" dirty="0">
                            <a:latin typeface="Cambria Math"/>
                            <a:ea typeface="Cambria Math"/>
                            <a:cs typeface="Calibri" panose="020F0502020204030204" pitchFamily="34" charset="0"/>
                          </a:rPr>
                          <m:t>−</m:t>
                        </m:r>
                        <m:r>
                          <a:rPr lang="hu-HU" sz="2400" i="1" dirty="0">
                            <a:latin typeface="Cambria Math"/>
                            <a:ea typeface="Cambria Math"/>
                            <a:cs typeface="Calibri" panose="020F0502020204030204" pitchFamily="34" charset="0"/>
                          </a:rPr>
                          <m:t>𝜋</m:t>
                        </m:r>
                      </m:e>
                    </m:d>
                    <m:r>
                      <a:rPr lang="en-US" sz="2400" i="1" dirty="0">
                        <a:latin typeface="Cambria Math"/>
                        <a:ea typeface="Cambria Math"/>
                        <a:cs typeface="Calibri" panose="020F0502020204030204" pitchFamily="34" charset="0"/>
                      </a:rPr>
                      <m:t>/</m:t>
                    </m:r>
                    <m:r>
                      <a:rPr lang="en-US" sz="2400" b="0" i="1" dirty="0" smtClean="0">
                        <a:latin typeface="Cambria Math" panose="02040503050406030204" pitchFamily="18" charset="0"/>
                        <a:ea typeface="Cambria Math"/>
                        <a:cs typeface="Calibri" panose="020F0502020204030204" pitchFamily="34" charset="0"/>
                      </a:rPr>
                      <m:t>𝐾</m:t>
                    </m:r>
                  </m:oMath>
                </a14:m>
                <a:endParaRPr lang="en-US" sz="2400" dirty="0" smtClean="0"/>
              </a:p>
              <a:p>
                <a:pPr>
                  <a:spcBef>
                    <a:spcPts val="0"/>
                  </a:spcBef>
                </a:pPr>
                <a:r>
                  <a:rPr lang="hu-HU" altLang="en-US" sz="2400" dirty="0" smtClean="0">
                    <a:cs typeface="Calibri" panose="020F0502020204030204" pitchFamily="34" charset="0"/>
                  </a:rPr>
                  <a:t>Derékszögű </a:t>
                </a:r>
                <a:r>
                  <a:rPr lang="hu-HU" altLang="en-US" sz="2400" dirty="0">
                    <a:cs typeface="Calibri" panose="020F0502020204030204" pitchFamily="34" charset="0"/>
                  </a:rPr>
                  <a:t>háromszög</a:t>
                </a:r>
                <a:r>
                  <a:rPr lang="hu-HU" altLang="en-US" sz="2400" dirty="0" smtClean="0">
                    <a:cs typeface="Calibri" panose="020F0502020204030204" pitchFamily="34" charset="0"/>
                  </a:rPr>
                  <a:t>:</a:t>
                </a:r>
              </a:p>
              <a:p>
                <a:pPr marL="0" indent="0">
                  <a:spcBef>
                    <a:spcPts val="0"/>
                  </a:spcBef>
                  <a:buNone/>
                </a:pPr>
                <a:r>
                  <a:rPr lang="hu-HU" altLang="en-US" sz="2400" dirty="0">
                    <a:cs typeface="Calibri" panose="020F0502020204030204" pitchFamily="34" charset="0"/>
                  </a:rPr>
                  <a:t>	</a:t>
                </a:r>
                <a:r>
                  <a:rPr lang="hu-HU" altLang="en-US" sz="2400" dirty="0" smtClean="0">
                    <a:cs typeface="Calibri" panose="020F0502020204030204" pitchFamily="34" charset="0"/>
                  </a:rPr>
                  <a:t> </a:t>
                </a:r>
                <a14:m>
                  <m:oMath xmlns:m="http://schemas.openxmlformats.org/officeDocument/2006/math">
                    <m:r>
                      <a:rPr lang="hu-HU" altLang="en-US" sz="2400" i="1" dirty="0" smtClean="0">
                        <a:latin typeface="Cambria Math"/>
                        <a:cs typeface="Calibri" panose="020F0502020204030204" pitchFamily="34" charset="0"/>
                      </a:rPr>
                      <m:t>𝑎</m:t>
                    </m:r>
                    <m:r>
                      <a:rPr lang="hu-HU" altLang="en-US" sz="2400" i="1" baseline="30000" dirty="0">
                        <a:latin typeface="Cambria Math"/>
                        <a:cs typeface="Calibri" panose="020F0502020204030204" pitchFamily="34" charset="0"/>
                      </a:rPr>
                      <m:t>2</m:t>
                    </m:r>
                    <m:r>
                      <a:rPr lang="hu-HU" altLang="en-US" sz="2400" i="1" dirty="0">
                        <a:latin typeface="Cambria Math"/>
                        <a:cs typeface="Calibri" panose="020F0502020204030204" pitchFamily="34" charset="0"/>
                      </a:rPr>
                      <m:t>+</m:t>
                    </m:r>
                    <m:r>
                      <a:rPr lang="hu-HU" altLang="en-US" sz="2400" i="1" dirty="0">
                        <a:latin typeface="Cambria Math"/>
                        <a:cs typeface="Calibri" panose="020F0502020204030204" pitchFamily="34" charset="0"/>
                      </a:rPr>
                      <m:t>𝑏</m:t>
                    </m:r>
                    <m:r>
                      <a:rPr lang="hu-HU" altLang="en-US" sz="2400" i="1" baseline="30000" dirty="0">
                        <a:latin typeface="Cambria Math"/>
                        <a:cs typeface="Calibri" panose="020F0502020204030204" pitchFamily="34" charset="0"/>
                      </a:rPr>
                      <m:t>2</m:t>
                    </m:r>
                    <m:r>
                      <a:rPr lang="hu-HU" altLang="en-US" sz="2400" i="1" dirty="0">
                        <a:latin typeface="Cambria Math"/>
                        <a:cs typeface="Calibri" panose="020F0502020204030204" pitchFamily="34" charset="0"/>
                      </a:rPr>
                      <m:t> </m:t>
                    </m:r>
                    <m:r>
                      <a:rPr lang="en-US" altLang="en-US" sz="2400" i="1" dirty="0">
                        <a:latin typeface="Cambria Math"/>
                        <a:cs typeface="Calibri" panose="020F0502020204030204" pitchFamily="34" charset="0"/>
                      </a:rPr>
                      <m:t>&lt; </m:t>
                    </m:r>
                    <m:r>
                      <a:rPr lang="en-US" altLang="en-US" sz="2400" i="1" dirty="0">
                        <a:latin typeface="Cambria Math"/>
                        <a:cs typeface="Calibri" panose="020F0502020204030204" pitchFamily="34" charset="0"/>
                      </a:rPr>
                      <m:t>𝑐</m:t>
                    </m:r>
                    <m:r>
                      <a:rPr lang="hu-HU" altLang="en-US" sz="2400" i="1" baseline="30000" dirty="0">
                        <a:latin typeface="Cambria Math"/>
                        <a:cs typeface="Calibri" panose="020F0502020204030204" pitchFamily="34" charset="0"/>
                      </a:rPr>
                      <m:t>2</m:t>
                    </m:r>
                  </m:oMath>
                </a14:m>
                <a:endParaRPr lang="hu-HU" sz="2400" dirty="0"/>
              </a:p>
            </p:txBody>
          </p:sp>
        </mc:Choice>
        <mc:Fallback xmlns="">
          <p:sp>
            <p:nvSpPr>
              <p:cNvPr id="8" name="Tartalom helye 2"/>
              <p:cNvSpPr>
                <a:spLocks noGrp="1" noRot="1" noChangeAspect="1" noMove="1" noResize="1" noEditPoints="1" noAdjustHandles="1" noChangeArrowheads="1" noChangeShapeType="1" noTextEdit="1"/>
              </p:cNvSpPr>
              <p:nvPr>
                <p:ph idx="1"/>
              </p:nvPr>
            </p:nvSpPr>
            <p:spPr>
              <a:xfrm>
                <a:off x="215516" y="1245034"/>
                <a:ext cx="4650572" cy="3394472"/>
              </a:xfrm>
              <a:blipFill>
                <a:blip r:embed="rId4"/>
                <a:stretch>
                  <a:fillRect l="-1704" t="-1436"/>
                </a:stretch>
              </a:blipFill>
            </p:spPr>
            <p:txBody>
              <a:bodyPr/>
              <a:lstStyle/>
              <a:p>
                <a:r>
                  <a:rPr lang="hu-HU">
                    <a:noFill/>
                  </a:rPr>
                  <a:t> </a:t>
                </a:r>
              </a:p>
            </p:txBody>
          </p:sp>
        </mc:Fallback>
      </mc:AlternateContent>
      <p:cxnSp>
        <p:nvCxnSpPr>
          <p:cNvPr id="9" name="Egyenes összekötő 8"/>
          <p:cNvCxnSpPr/>
          <p:nvPr/>
        </p:nvCxnSpPr>
        <p:spPr>
          <a:xfrm>
            <a:off x="0" y="-6595"/>
            <a:ext cx="1583668" cy="113818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4866088" y="2828809"/>
            <a:ext cx="3985534" cy="2031325"/>
          </a:xfrm>
          <a:prstGeom prst="rect">
            <a:avLst/>
          </a:prstGeom>
          <a:noFill/>
        </p:spPr>
        <p:txBody>
          <a:bodyPr wrap="square" rtlCol="0">
            <a:spAutoFit/>
          </a:bodyPr>
          <a:lstStyle/>
          <a:p>
            <a:pPr marL="342900" indent="-342900" algn="l">
              <a:buFont typeface="Arial" panose="020B0604020202020204" pitchFamily="34" charset="0"/>
              <a:buChar char="•"/>
            </a:pPr>
            <a:r>
              <a:rPr lang="hu-HU" sz="1800" dirty="0" smtClean="0">
                <a:latin typeface="+mn-lt"/>
              </a:rPr>
              <a:t>Homogén, </a:t>
            </a:r>
            <a:r>
              <a:rPr lang="hu-HU" sz="1800" dirty="0" err="1" smtClean="0">
                <a:latin typeface="+mn-lt"/>
              </a:rPr>
              <a:t>izotróp</a:t>
            </a:r>
            <a:r>
              <a:rPr lang="hu-HU" sz="1800" dirty="0" smtClean="0">
                <a:latin typeface="+mn-lt"/>
              </a:rPr>
              <a:t>: Minden pontban, minden irányban az érintőkör sugara és „völgység” állandó.</a:t>
            </a:r>
          </a:p>
          <a:p>
            <a:pPr marL="342900" indent="-342900" algn="l">
              <a:buFont typeface="Arial" panose="020B0604020202020204" pitchFamily="34" charset="0"/>
              <a:buChar char="•"/>
            </a:pPr>
            <a:r>
              <a:rPr lang="hu-HU" sz="1800" dirty="0">
                <a:latin typeface="+mn-lt"/>
              </a:rPr>
              <a:t>G</a:t>
            </a:r>
            <a:r>
              <a:rPr lang="hu-HU" sz="1800" dirty="0" smtClean="0">
                <a:latin typeface="+mn-lt"/>
              </a:rPr>
              <a:t>örbület </a:t>
            </a:r>
            <a:r>
              <a:rPr lang="en-US" sz="1800" dirty="0" smtClean="0">
                <a:latin typeface="+mn-lt"/>
              </a:rPr>
              <a:t>= k</a:t>
            </a:r>
            <a:r>
              <a:rPr lang="hu-HU" sz="1800" dirty="0" smtClean="0">
                <a:latin typeface="+mn-lt"/>
              </a:rPr>
              <a:t>ét ugyanolyan vektor skalárszorzata</a:t>
            </a:r>
          </a:p>
          <a:p>
            <a:pPr marL="342900" indent="-342900" algn="l">
              <a:buFont typeface="Arial" panose="020B0604020202020204" pitchFamily="34" charset="0"/>
              <a:buChar char="•"/>
            </a:pPr>
            <a:r>
              <a:rPr lang="hu-HU" sz="1800" dirty="0" smtClean="0">
                <a:latin typeface="+mn-lt"/>
              </a:rPr>
              <a:t>Gömb, ahol a sugár négyzete </a:t>
            </a:r>
            <a:r>
              <a:rPr lang="hu-HU" sz="1800" smtClean="0">
                <a:latin typeface="+mn-lt"/>
              </a:rPr>
              <a:t>negatív szám</a:t>
            </a:r>
            <a:endParaRPr lang="hu-HU" sz="1800" dirty="0">
              <a:latin typeface="+mn-lt"/>
            </a:endParaRPr>
          </a:p>
        </p:txBody>
      </p:sp>
    </p:spTree>
    <p:extLst>
      <p:ext uri="{BB962C8B-B14F-4D97-AF65-F5344CB8AC3E}">
        <p14:creationId xmlns:p14="http://schemas.microsoft.com/office/powerpoint/2010/main" val="20501956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457200" y="205979"/>
            <a:ext cx="8229600" cy="857250"/>
          </a:xfrm>
        </p:spPr>
        <p:txBody>
          <a:bodyPr/>
          <a:lstStyle/>
          <a:p>
            <a:r>
              <a:rPr lang="en-US" dirty="0" err="1" smtClean="0">
                <a:solidFill>
                  <a:srgbClr val="FF0000"/>
                </a:solidFill>
              </a:rPr>
              <a:t>Egyenes</a:t>
            </a:r>
            <a:r>
              <a:rPr lang="en-US" dirty="0" smtClean="0">
                <a:solidFill>
                  <a:srgbClr val="FF0000"/>
                </a:solidFill>
              </a:rPr>
              <a:t> </a:t>
            </a:r>
            <a:r>
              <a:rPr lang="hu-HU" dirty="0" smtClean="0">
                <a:solidFill>
                  <a:srgbClr val="FF0000"/>
                </a:solidFill>
              </a:rPr>
              <a:t>egyenlete</a:t>
            </a:r>
            <a:endParaRPr lang="hu-HU" dirty="0">
              <a:solidFill>
                <a:srgbClr val="FF0000"/>
              </a:solidFill>
            </a:endParaRPr>
          </a:p>
        </p:txBody>
      </p:sp>
      <mc:AlternateContent xmlns:mc="http://schemas.openxmlformats.org/markup-compatibility/2006">
        <mc:Choice xmlns:a14="http://schemas.microsoft.com/office/drawing/2010/main" Requires="a14">
          <p:sp>
            <p:nvSpPr>
              <p:cNvPr id="16" name="Téglalap 15"/>
              <p:cNvSpPr/>
              <p:nvPr/>
            </p:nvSpPr>
            <p:spPr>
              <a:xfrm>
                <a:off x="3275856" y="2295784"/>
                <a:ext cx="463524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ea typeface="Cambria Math"/>
                          <a:cs typeface="Calibri" panose="020F0502020204030204" pitchFamily="34" charset="0"/>
                        </a:rPr>
                        <m:t>1/</m:t>
                      </m:r>
                      <m:r>
                        <a:rPr lang="en-US" sz="2800" b="0" i="1" dirty="0" smtClean="0">
                          <a:latin typeface="Cambria Math" panose="02040503050406030204" pitchFamily="18" charset="0"/>
                          <a:ea typeface="Cambria Math"/>
                          <a:cs typeface="Calibri" panose="020F0502020204030204" pitchFamily="34" charset="0"/>
                        </a:rPr>
                        <m:t>𝐾</m:t>
                      </m:r>
                      <m:r>
                        <a:rPr lang="en-US" sz="2800" i="1" dirty="0">
                          <a:latin typeface="Cambria Math"/>
                        </a:rPr>
                        <m:t>=</m:t>
                      </m:r>
                      <m:r>
                        <a:rPr lang="en-US" sz="2800" i="1" dirty="0">
                          <a:latin typeface="Cambria Math" panose="02040503050406030204" pitchFamily="18" charset="0"/>
                        </a:rPr>
                        <m:t>𝑅</m:t>
                      </m:r>
                      <m:r>
                        <a:rPr lang="hu-HU" sz="2800" i="1" baseline="30000" dirty="0">
                          <a:latin typeface="Cambria Math"/>
                        </a:rPr>
                        <m:t>2</m:t>
                      </m:r>
                      <m:r>
                        <a:rPr lang="en-US" sz="2800" i="1" dirty="0" smtClean="0">
                          <a:solidFill>
                            <a:srgbClr val="FF0000"/>
                          </a:solidFill>
                          <a:latin typeface="Cambria Math"/>
                        </a:rPr>
                        <m:t>=</m:t>
                      </m:r>
                      <m:r>
                        <a:rPr lang="en-US" sz="2800" b="0" i="0" dirty="0" smtClean="0">
                          <a:solidFill>
                            <a:srgbClr val="FF0000"/>
                          </a:solidFill>
                          <a:latin typeface="Cambria Math" panose="02040503050406030204" pitchFamily="18" charset="0"/>
                        </a:rPr>
                        <m:t>−1    </m:t>
                      </m:r>
                      <m:r>
                        <a:rPr lang="en-US" sz="2800" b="0" i="1" dirty="0" smtClean="0">
                          <a:solidFill>
                            <a:srgbClr val="FF0000"/>
                          </a:solidFill>
                          <a:latin typeface="Cambria Math" panose="02040503050406030204" pitchFamily="18" charset="0"/>
                          <a:ea typeface="Cambria Math" panose="02040503050406030204" pitchFamily="18" charset="0"/>
                        </a:rPr>
                        <m:t>→    </m:t>
                      </m:r>
                      <m:r>
                        <a:rPr lang="hu-HU" sz="2800" i="1">
                          <a:solidFill>
                            <a:srgbClr val="FF0000"/>
                          </a:solidFill>
                          <a:latin typeface="Cambria Math" panose="02040503050406030204" pitchFamily="18" charset="0"/>
                          <a:ea typeface="Cambria Math"/>
                        </a:rPr>
                        <m:t>𝑅</m:t>
                      </m:r>
                      <m:r>
                        <a:rPr lang="en-US" sz="2800">
                          <a:solidFill>
                            <a:srgbClr val="FF0000"/>
                          </a:solidFill>
                          <a:latin typeface="Cambria Math" panose="02040503050406030204" pitchFamily="18" charset="0"/>
                          <a:ea typeface="Cambria Math"/>
                        </a:rPr>
                        <m:t>=</m:t>
                      </m:r>
                      <m:r>
                        <a:rPr lang="en-US" sz="2800" i="1">
                          <a:solidFill>
                            <a:srgbClr val="FF0000"/>
                          </a:solidFill>
                          <a:latin typeface="Cambria Math" panose="02040503050406030204" pitchFamily="18" charset="0"/>
                          <a:ea typeface="Cambria Math"/>
                        </a:rPr>
                        <m:t>𝑖</m:t>
                      </m:r>
                    </m:oMath>
                  </m:oMathPara>
                </a14:m>
                <a:endParaRPr lang="hu-HU" sz="2800" dirty="0">
                  <a:solidFill>
                    <a:srgbClr val="FF0000"/>
                  </a:solidFill>
                </a:endParaRPr>
              </a:p>
            </p:txBody>
          </p:sp>
        </mc:Choice>
        <mc:Fallback>
          <p:sp>
            <p:nvSpPr>
              <p:cNvPr id="16" name="Téglalap 15"/>
              <p:cNvSpPr>
                <a:spLocks noRot="1" noChangeAspect="1" noMove="1" noResize="1" noEditPoints="1" noAdjustHandles="1" noChangeArrowheads="1" noChangeShapeType="1" noTextEdit="1"/>
              </p:cNvSpPr>
              <p:nvPr/>
            </p:nvSpPr>
            <p:spPr>
              <a:xfrm>
                <a:off x="3275856" y="2295784"/>
                <a:ext cx="4635243" cy="523220"/>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7" name="Téglalap 16"/>
              <p:cNvSpPr/>
              <p:nvPr/>
            </p:nvSpPr>
            <p:spPr>
              <a:xfrm>
                <a:off x="3383868" y="1683716"/>
                <a:ext cx="5436604" cy="523220"/>
              </a:xfrm>
              <a:prstGeom prst="rect">
                <a:avLst/>
              </a:prstGeom>
              <a:ln>
                <a:solidFill>
                  <a:schemeClr val="tx1"/>
                </a:solidFill>
              </a:ln>
            </p:spPr>
            <p:txBody>
              <a:bodyPr wrap="square">
                <a:spAutoFit/>
              </a:bodyPr>
              <a:lstStyle/>
              <a:p>
                <a:pPr marL="0" indent="0">
                  <a:spcBef>
                    <a:spcPts val="0"/>
                  </a:spcBef>
                  <a:buNone/>
                </a:pPr>
                <a14:m>
                  <m:oMathPara xmlns:m="http://schemas.openxmlformats.org/officeDocument/2006/math">
                    <m:oMathParaPr>
                      <m:jc m:val="left"/>
                    </m:oMathParaPr>
                    <m:oMath xmlns:m="http://schemas.openxmlformats.org/officeDocument/2006/math">
                      <m:r>
                        <a:rPr lang="hu-HU" sz="2800" b="1" i="1">
                          <a:latin typeface="Cambria Math" panose="02040503050406030204" pitchFamily="18" charset="0"/>
                        </a:rPr>
                        <m:t>𝒓</m:t>
                      </m:r>
                      <m:d>
                        <m:dPr>
                          <m:ctrlPr>
                            <a:rPr lang="hu-HU" sz="2800" i="1">
                              <a:latin typeface="Cambria Math" panose="02040503050406030204" pitchFamily="18" charset="0"/>
                            </a:rPr>
                          </m:ctrlPr>
                        </m:dPr>
                        <m:e>
                          <m:r>
                            <a:rPr lang="hu-HU" sz="2800" i="1">
                              <a:latin typeface="Cambria Math" panose="02040503050406030204" pitchFamily="18" charset="0"/>
                            </a:rPr>
                            <m:t>𝑡</m:t>
                          </m:r>
                        </m:e>
                      </m:d>
                      <m:r>
                        <a:rPr lang="en-US" sz="2800" b="1" i="1">
                          <a:latin typeface="Cambria Math" panose="02040503050406030204" pitchFamily="18" charset="0"/>
                        </a:rPr>
                        <m:t>=</m:t>
                      </m:r>
                      <m:r>
                        <a:rPr lang="en-US" sz="2800" b="1" i="1">
                          <a:latin typeface="Cambria Math" panose="02040503050406030204" pitchFamily="18" charset="0"/>
                        </a:rPr>
                        <m:t>𝒑</m:t>
                      </m:r>
                      <m:func>
                        <m:funcPr>
                          <m:ctrlPr>
                            <a:rPr lang="hu-HU" sz="2800" i="1">
                              <a:latin typeface="Cambria Math" panose="02040503050406030204" pitchFamily="18" charset="0"/>
                            </a:rPr>
                          </m:ctrlPr>
                        </m:funcPr>
                        <m:fName>
                          <m:r>
                            <m:rPr>
                              <m:sty m:val="p"/>
                            </m:rPr>
                            <a:rPr lang="en-US" sz="2800">
                              <a:latin typeface="Cambria Math" panose="02040503050406030204" pitchFamily="18" charset="0"/>
                            </a:rPr>
                            <m:t>cos</m:t>
                          </m:r>
                        </m:fName>
                        <m:e>
                          <m:d>
                            <m:dPr>
                              <m:ctrlPr>
                                <a:rPr lang="hu-HU" sz="2800" i="1">
                                  <a:latin typeface="Cambria Math" panose="02040503050406030204" pitchFamily="18" charset="0"/>
                                </a:rPr>
                              </m:ctrlPr>
                            </m:dPr>
                            <m:e>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𝑅</m:t>
                              </m:r>
                            </m:e>
                          </m:d>
                        </m:e>
                      </m:func>
                      <m:r>
                        <a:rPr lang="hu-HU" sz="2800" i="1">
                          <a:latin typeface="Cambria Math" panose="02040503050406030204" pitchFamily="18" charset="0"/>
                        </a:rPr>
                        <m:t>+</m:t>
                      </m:r>
                      <m:sSup>
                        <m:sSupPr>
                          <m:ctrlPr>
                            <a:rPr lang="hu-HU" sz="2800" b="1" i="1">
                              <a:latin typeface="Cambria Math" panose="02040503050406030204" pitchFamily="18" charset="0"/>
                            </a:rPr>
                          </m:ctrlPr>
                        </m:sSupPr>
                        <m:e>
                          <m:r>
                            <a:rPr lang="hu-HU" sz="2800" b="1" i="1">
                              <a:latin typeface="Cambria Math" panose="02040503050406030204" pitchFamily="18" charset="0"/>
                            </a:rPr>
                            <m:t> </m:t>
                          </m:r>
                          <m:r>
                            <a:rPr lang="hu-HU" sz="2800" b="1" i="1">
                              <a:latin typeface="Cambria Math" panose="02040503050406030204" pitchFamily="18" charset="0"/>
                            </a:rPr>
                            <m:t>𝒗</m:t>
                          </m:r>
                        </m:e>
                        <m:sup>
                          <m:r>
                            <a:rPr lang="hu-HU" sz="2800" i="1">
                              <a:latin typeface="Cambria Math" panose="02040503050406030204" pitchFamily="18" charset="0"/>
                            </a:rPr>
                            <m:t>0</m:t>
                          </m:r>
                        </m:sup>
                      </m:sSup>
                      <m:r>
                        <a:rPr lang="hu-HU" sz="2800" i="1">
                          <a:latin typeface="Cambria Math" panose="02040503050406030204" pitchFamily="18" charset="0"/>
                        </a:rPr>
                        <m:t>𝑅</m:t>
                      </m:r>
                      <m:func>
                        <m:funcPr>
                          <m:ctrlPr>
                            <a:rPr lang="hu-HU" sz="2800" i="1">
                              <a:latin typeface="Cambria Math" panose="02040503050406030204" pitchFamily="18" charset="0"/>
                            </a:rPr>
                          </m:ctrlPr>
                        </m:funcPr>
                        <m:fName>
                          <m:r>
                            <m:rPr>
                              <m:sty m:val="p"/>
                            </m:rPr>
                            <a:rPr lang="en-US" sz="2800">
                              <a:latin typeface="Cambria Math" panose="02040503050406030204" pitchFamily="18" charset="0"/>
                            </a:rPr>
                            <m:t>sin</m:t>
                          </m:r>
                        </m:fName>
                        <m:e>
                          <m:d>
                            <m:dPr>
                              <m:ctrlPr>
                                <a:rPr lang="hu-HU" sz="2800" i="1">
                                  <a:latin typeface="Cambria Math" panose="02040503050406030204" pitchFamily="18" charset="0"/>
                                </a:rPr>
                              </m:ctrlPr>
                            </m:dPr>
                            <m:e>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𝑅</m:t>
                              </m:r>
                            </m:e>
                          </m:d>
                        </m:e>
                      </m:func>
                    </m:oMath>
                  </m:oMathPara>
                </a14:m>
                <a:endParaRPr lang="hu-HU" sz="2800" dirty="0"/>
              </a:p>
            </p:txBody>
          </p:sp>
        </mc:Choice>
        <mc:Fallback>
          <p:sp>
            <p:nvSpPr>
              <p:cNvPr id="17" name="Téglalap 16"/>
              <p:cNvSpPr>
                <a:spLocks noRot="1" noChangeAspect="1" noMove="1" noResize="1" noEditPoints="1" noAdjustHandles="1" noChangeArrowheads="1" noChangeShapeType="1" noTextEdit="1"/>
              </p:cNvSpPr>
              <p:nvPr/>
            </p:nvSpPr>
            <p:spPr>
              <a:xfrm>
                <a:off x="3383868" y="1683716"/>
                <a:ext cx="5436604" cy="523220"/>
              </a:xfrm>
              <a:prstGeom prst="rect">
                <a:avLst/>
              </a:prstGeom>
              <a:blipFill>
                <a:blip r:embed="rId3"/>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9" name="Téglalap 18"/>
              <p:cNvSpPr/>
              <p:nvPr/>
            </p:nvSpPr>
            <p:spPr>
              <a:xfrm>
                <a:off x="3383868" y="3057803"/>
                <a:ext cx="5436604" cy="954107"/>
              </a:xfrm>
              <a:prstGeom prst="rect">
                <a:avLst/>
              </a:prstGeom>
              <a:ln>
                <a:solidFill>
                  <a:schemeClr val="tx1"/>
                </a:solidFill>
              </a:ln>
            </p:spPr>
            <p:txBody>
              <a:bodyPr wrap="square">
                <a:spAutoFit/>
              </a:bodyPr>
              <a:lstStyle/>
              <a:p>
                <a:pPr marL="0" indent="0">
                  <a:spcBef>
                    <a:spcPts val="0"/>
                  </a:spcBef>
                  <a:buNone/>
                </a:pPr>
                <a14:m>
                  <m:oMathPara xmlns:m="http://schemas.openxmlformats.org/officeDocument/2006/math">
                    <m:oMathParaPr>
                      <m:jc m:val="left"/>
                    </m:oMathParaPr>
                    <m:oMath xmlns:m="http://schemas.openxmlformats.org/officeDocument/2006/math">
                      <m:r>
                        <a:rPr lang="hu-HU" sz="2800" b="1" i="1" smtClean="0">
                          <a:solidFill>
                            <a:srgbClr val="FF0000"/>
                          </a:solidFill>
                          <a:latin typeface="Cambria Math" panose="02040503050406030204" pitchFamily="18" charset="0"/>
                        </a:rPr>
                        <m:t>𝒓</m:t>
                      </m:r>
                      <m:d>
                        <m:dPr>
                          <m:ctrlPr>
                            <a:rPr lang="hu-HU" sz="2800" i="1">
                              <a:solidFill>
                                <a:srgbClr val="FF0000"/>
                              </a:solidFill>
                              <a:latin typeface="Cambria Math" panose="02040503050406030204" pitchFamily="18" charset="0"/>
                            </a:rPr>
                          </m:ctrlPr>
                        </m:dPr>
                        <m:e>
                          <m:r>
                            <a:rPr lang="hu-HU" sz="2800" i="1">
                              <a:solidFill>
                                <a:srgbClr val="FF0000"/>
                              </a:solidFill>
                              <a:latin typeface="Cambria Math" panose="02040503050406030204" pitchFamily="18" charset="0"/>
                            </a:rPr>
                            <m:t>𝑡</m:t>
                          </m:r>
                        </m:e>
                      </m:d>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𝒑</m:t>
                      </m:r>
                      <m:func>
                        <m:funcPr>
                          <m:ctrlPr>
                            <a:rPr lang="hu-HU" sz="2800" i="1">
                              <a:solidFill>
                                <a:srgbClr val="FF0000"/>
                              </a:solidFill>
                              <a:latin typeface="Cambria Math" panose="02040503050406030204" pitchFamily="18" charset="0"/>
                            </a:rPr>
                          </m:ctrlPr>
                        </m:funcPr>
                        <m:fName>
                          <m:r>
                            <m:rPr>
                              <m:sty m:val="p"/>
                            </m:rPr>
                            <a:rPr lang="en-US" sz="2800">
                              <a:solidFill>
                                <a:srgbClr val="FF0000"/>
                              </a:solidFill>
                              <a:latin typeface="Cambria Math" panose="02040503050406030204" pitchFamily="18" charset="0"/>
                            </a:rPr>
                            <m:t>cos</m:t>
                          </m:r>
                        </m:fName>
                        <m:e>
                          <m:d>
                            <m:dPr>
                              <m:ctrlPr>
                                <a:rPr lang="hu-HU"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𝑡</m:t>
                              </m:r>
                              <m:r>
                                <a:rPr lang="en-US" sz="2800" i="1">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𝑖</m:t>
                              </m:r>
                            </m:e>
                          </m:d>
                        </m:e>
                      </m:func>
                      <m:r>
                        <a:rPr lang="hu-HU" sz="2800" i="1">
                          <a:solidFill>
                            <a:srgbClr val="FF0000"/>
                          </a:solidFill>
                          <a:latin typeface="Cambria Math" panose="02040503050406030204" pitchFamily="18" charset="0"/>
                        </a:rPr>
                        <m:t>+</m:t>
                      </m:r>
                      <m:sSup>
                        <m:sSupPr>
                          <m:ctrlPr>
                            <a:rPr lang="hu-HU" sz="2800" b="1" i="1">
                              <a:solidFill>
                                <a:srgbClr val="FF0000"/>
                              </a:solidFill>
                              <a:latin typeface="Cambria Math" panose="02040503050406030204" pitchFamily="18" charset="0"/>
                            </a:rPr>
                          </m:ctrlPr>
                        </m:sSupPr>
                        <m:e>
                          <m:r>
                            <a:rPr lang="hu-HU" sz="2800" b="1" i="1">
                              <a:solidFill>
                                <a:srgbClr val="FF0000"/>
                              </a:solidFill>
                              <a:latin typeface="Cambria Math" panose="02040503050406030204" pitchFamily="18" charset="0"/>
                            </a:rPr>
                            <m:t> </m:t>
                          </m:r>
                          <m:r>
                            <a:rPr lang="hu-HU" sz="2800" b="1" i="1">
                              <a:solidFill>
                                <a:srgbClr val="FF0000"/>
                              </a:solidFill>
                              <a:latin typeface="Cambria Math" panose="02040503050406030204" pitchFamily="18" charset="0"/>
                            </a:rPr>
                            <m:t>𝒗</m:t>
                          </m:r>
                        </m:e>
                        <m:sup>
                          <m:r>
                            <a:rPr lang="hu-HU" sz="2800" i="1">
                              <a:solidFill>
                                <a:srgbClr val="FF0000"/>
                              </a:solidFill>
                              <a:latin typeface="Cambria Math" panose="02040503050406030204" pitchFamily="18" charset="0"/>
                            </a:rPr>
                            <m:t>0</m:t>
                          </m:r>
                        </m:sup>
                      </m:sSup>
                      <m:r>
                        <a:rPr lang="en-US" sz="2800" b="0" i="1" smtClean="0">
                          <a:solidFill>
                            <a:srgbClr val="FF0000"/>
                          </a:solidFill>
                          <a:latin typeface="Cambria Math" panose="02040503050406030204" pitchFamily="18" charset="0"/>
                        </a:rPr>
                        <m:t>𝑖</m:t>
                      </m:r>
                      <m:func>
                        <m:funcPr>
                          <m:ctrlPr>
                            <a:rPr lang="hu-HU" sz="2800" i="1">
                              <a:solidFill>
                                <a:srgbClr val="FF0000"/>
                              </a:solidFill>
                              <a:latin typeface="Cambria Math" panose="02040503050406030204" pitchFamily="18" charset="0"/>
                            </a:rPr>
                          </m:ctrlPr>
                        </m:funcPr>
                        <m:fName>
                          <m:r>
                            <m:rPr>
                              <m:sty m:val="p"/>
                            </m:rPr>
                            <a:rPr lang="en-US" sz="2800">
                              <a:solidFill>
                                <a:srgbClr val="FF0000"/>
                              </a:solidFill>
                              <a:latin typeface="Cambria Math" panose="02040503050406030204" pitchFamily="18" charset="0"/>
                            </a:rPr>
                            <m:t>sin</m:t>
                          </m:r>
                        </m:fName>
                        <m:e>
                          <m:d>
                            <m:dPr>
                              <m:ctrlPr>
                                <a:rPr lang="hu-HU"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𝑡</m:t>
                              </m:r>
                              <m:r>
                                <a:rPr lang="en-US" sz="2800" i="1">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𝑖</m:t>
                              </m:r>
                            </m:e>
                          </m:d>
                        </m:e>
                      </m:func>
                    </m:oMath>
                  </m:oMathPara>
                </a14:m>
                <a:endParaRPr lang="en-US" sz="2800" dirty="0" smtClean="0">
                  <a:solidFill>
                    <a:srgbClr val="FF0000"/>
                  </a:solidFill>
                </a:endParaRPr>
              </a:p>
              <a:p>
                <a:pPr marL="0" indent="0">
                  <a:spcBef>
                    <a:spcPts val="0"/>
                  </a:spcBef>
                  <a:buNone/>
                </a:pPr>
                <a:r>
                  <a:rPr lang="en-US" sz="2800" b="1" dirty="0" smtClean="0">
                    <a:solidFill>
                      <a:srgbClr val="FF0000"/>
                    </a:solidFill>
                  </a:rPr>
                  <a:t> </a:t>
                </a:r>
                <a14:m>
                  <m:oMath xmlns:m="http://schemas.openxmlformats.org/officeDocument/2006/math">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𝒑</m:t>
                    </m:r>
                    <m:func>
                      <m:funcPr>
                        <m:ctrlPr>
                          <a:rPr lang="hu-HU" sz="2800" i="1">
                            <a:solidFill>
                              <a:srgbClr val="FF0000"/>
                            </a:solidFill>
                            <a:latin typeface="Cambria Math" panose="02040503050406030204" pitchFamily="18" charset="0"/>
                          </a:rPr>
                        </m:ctrlPr>
                      </m:funcPr>
                      <m:fName>
                        <m:r>
                          <m:rPr>
                            <m:sty m:val="p"/>
                          </m:rPr>
                          <a:rPr lang="en-US" sz="2800">
                            <a:solidFill>
                              <a:srgbClr val="FF0000"/>
                            </a:solidFill>
                            <a:latin typeface="Cambria Math" panose="02040503050406030204" pitchFamily="18" charset="0"/>
                          </a:rPr>
                          <m:t>cos</m:t>
                        </m:r>
                        <m:r>
                          <m:rPr>
                            <m:sty m:val="p"/>
                          </m:rPr>
                          <a:rPr lang="en-US" sz="2800" b="0" i="0" smtClean="0">
                            <a:solidFill>
                              <a:srgbClr val="FF0000"/>
                            </a:solidFill>
                            <a:latin typeface="Cambria Math" panose="02040503050406030204" pitchFamily="18" charset="0"/>
                          </a:rPr>
                          <m:t>h</m:t>
                        </m:r>
                      </m:fName>
                      <m:e>
                        <m:d>
                          <m:dPr>
                            <m:ctrlPr>
                              <a:rPr lang="hu-HU"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𝑡</m:t>
                            </m:r>
                          </m:e>
                        </m:d>
                      </m:e>
                    </m:func>
                    <m:r>
                      <a:rPr lang="hu-HU" sz="2800" i="1">
                        <a:solidFill>
                          <a:srgbClr val="FF0000"/>
                        </a:solidFill>
                        <a:latin typeface="Cambria Math" panose="02040503050406030204" pitchFamily="18" charset="0"/>
                      </a:rPr>
                      <m:t>+</m:t>
                    </m:r>
                    <m:sSup>
                      <m:sSupPr>
                        <m:ctrlPr>
                          <a:rPr lang="hu-HU" sz="2800" b="1" i="1">
                            <a:solidFill>
                              <a:srgbClr val="FF0000"/>
                            </a:solidFill>
                            <a:latin typeface="Cambria Math" panose="02040503050406030204" pitchFamily="18" charset="0"/>
                          </a:rPr>
                        </m:ctrlPr>
                      </m:sSupPr>
                      <m:e>
                        <m:r>
                          <a:rPr lang="hu-HU" sz="2800" b="1" i="1">
                            <a:solidFill>
                              <a:srgbClr val="FF0000"/>
                            </a:solidFill>
                            <a:latin typeface="Cambria Math" panose="02040503050406030204" pitchFamily="18" charset="0"/>
                          </a:rPr>
                          <m:t> </m:t>
                        </m:r>
                        <m:r>
                          <a:rPr lang="hu-HU" sz="2800" b="1" i="1">
                            <a:solidFill>
                              <a:srgbClr val="FF0000"/>
                            </a:solidFill>
                            <a:latin typeface="Cambria Math" panose="02040503050406030204" pitchFamily="18" charset="0"/>
                          </a:rPr>
                          <m:t>𝒗</m:t>
                        </m:r>
                      </m:e>
                      <m:sup>
                        <m:r>
                          <a:rPr lang="hu-HU" sz="2800" i="1">
                            <a:solidFill>
                              <a:srgbClr val="FF0000"/>
                            </a:solidFill>
                            <a:latin typeface="Cambria Math" panose="02040503050406030204" pitchFamily="18" charset="0"/>
                          </a:rPr>
                          <m:t>0</m:t>
                        </m:r>
                      </m:sup>
                    </m:sSup>
                    <m:r>
                      <m:rPr>
                        <m:sty m:val="p"/>
                      </m:rPr>
                      <a:rPr lang="en-US" sz="2800" b="0" i="0" smtClean="0">
                        <a:solidFill>
                          <a:srgbClr val="FF0000"/>
                        </a:solidFill>
                        <a:latin typeface="Cambria Math" panose="02040503050406030204" pitchFamily="18" charset="0"/>
                      </a:rPr>
                      <m:t>sinh</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𝑡</m:t>
                    </m:r>
                    <m:r>
                      <a:rPr lang="en-US" sz="2800" b="0" i="1" smtClean="0">
                        <a:solidFill>
                          <a:srgbClr val="FF0000"/>
                        </a:solidFill>
                        <a:latin typeface="Cambria Math" panose="02040503050406030204" pitchFamily="18" charset="0"/>
                      </a:rPr>
                      <m:t>)</m:t>
                    </m:r>
                  </m:oMath>
                </a14:m>
                <a:endParaRPr lang="hu-HU" sz="2800" dirty="0">
                  <a:solidFill>
                    <a:srgbClr val="FF0000"/>
                  </a:solidFill>
                </a:endParaRPr>
              </a:p>
            </p:txBody>
          </p:sp>
        </mc:Choice>
        <mc:Fallback>
          <p:sp>
            <p:nvSpPr>
              <p:cNvPr id="19" name="Téglalap 18"/>
              <p:cNvSpPr>
                <a:spLocks noRot="1" noChangeAspect="1" noMove="1" noResize="1" noEditPoints="1" noAdjustHandles="1" noChangeArrowheads="1" noChangeShapeType="1" noTextEdit="1"/>
              </p:cNvSpPr>
              <p:nvPr/>
            </p:nvSpPr>
            <p:spPr>
              <a:xfrm>
                <a:off x="3383868" y="3057803"/>
                <a:ext cx="5436604" cy="954107"/>
              </a:xfrm>
              <a:prstGeom prst="rect">
                <a:avLst/>
              </a:prstGeom>
              <a:blipFill>
                <a:blip r:embed="rId4"/>
                <a:stretch>
                  <a:fillRect/>
                </a:stretch>
              </a:blipFill>
              <a:ln>
                <a:solidFill>
                  <a:schemeClr val="tx1"/>
                </a:solidFill>
              </a:ln>
            </p:spPr>
            <p:txBody>
              <a:bodyPr/>
              <a:lstStyle/>
              <a:p>
                <a:r>
                  <a:rPr lang="hu-HU">
                    <a:noFill/>
                  </a:rPr>
                  <a:t> </a:t>
                </a:r>
              </a:p>
            </p:txBody>
          </p:sp>
        </mc:Fallback>
      </mc:AlternateContent>
      <p:sp>
        <p:nvSpPr>
          <p:cNvPr id="6" name="Ellipszis 5"/>
          <p:cNvSpPr/>
          <p:nvPr/>
        </p:nvSpPr>
        <p:spPr>
          <a:xfrm>
            <a:off x="457200" y="1936102"/>
            <a:ext cx="2244029" cy="21297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7" name="Egyenes összekötő nyíllal 6"/>
          <p:cNvCxnSpPr>
            <a:endCxn id="6" idx="0"/>
          </p:cNvCxnSpPr>
          <p:nvPr/>
        </p:nvCxnSpPr>
        <p:spPr>
          <a:xfrm flipV="1">
            <a:off x="1579214" y="1936102"/>
            <a:ext cx="2" cy="106488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a:stCxn id="6" idx="0"/>
          </p:cNvCxnSpPr>
          <p:nvPr/>
        </p:nvCxnSpPr>
        <p:spPr>
          <a:xfrm>
            <a:off x="1579215" y="1936102"/>
            <a:ext cx="1122014"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a:xfrm flipV="1">
            <a:off x="1579214" y="2125762"/>
            <a:ext cx="660185" cy="875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Téglalap 9"/>
              <p:cNvSpPr/>
              <p:nvPr/>
            </p:nvSpPr>
            <p:spPr>
              <a:xfrm>
                <a:off x="1549430" y="2181788"/>
                <a:ext cx="53014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a:ea typeface="Cambria Math"/>
                        </a:rPr>
                        <m:t>𝜃</m:t>
                      </m:r>
                    </m:oMath>
                  </m:oMathPara>
                </a14:m>
                <a:endParaRPr lang="en-US" sz="3200" dirty="0"/>
              </a:p>
            </p:txBody>
          </p:sp>
        </mc:Choice>
        <mc:Fallback>
          <p:sp>
            <p:nvSpPr>
              <p:cNvPr id="10" name="Téglalap 9"/>
              <p:cNvSpPr>
                <a:spLocks noRot="1" noChangeAspect="1" noMove="1" noResize="1" noEditPoints="1" noAdjustHandles="1" noChangeArrowheads="1" noChangeShapeType="1" noTextEdit="1"/>
              </p:cNvSpPr>
              <p:nvPr/>
            </p:nvSpPr>
            <p:spPr>
              <a:xfrm>
                <a:off x="1549430" y="2181788"/>
                <a:ext cx="530145" cy="58477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1" name="Téglalap 10"/>
              <p:cNvSpPr/>
              <p:nvPr/>
            </p:nvSpPr>
            <p:spPr>
              <a:xfrm>
                <a:off x="1031934" y="1896943"/>
                <a:ext cx="49725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800" b="1" i="1">
                          <a:latin typeface="Cambria Math"/>
                          <a:ea typeface="Cambria Math"/>
                        </a:rPr>
                        <m:t>𝒑</m:t>
                      </m:r>
                    </m:oMath>
                  </m:oMathPara>
                </a14:m>
                <a:endParaRPr lang="en-US" sz="2800" dirty="0"/>
              </a:p>
            </p:txBody>
          </p:sp>
        </mc:Choice>
        <mc:Fallback>
          <p:sp>
            <p:nvSpPr>
              <p:cNvPr id="11" name="Téglalap 10"/>
              <p:cNvSpPr>
                <a:spLocks noRot="1" noChangeAspect="1" noMove="1" noResize="1" noEditPoints="1" noAdjustHandles="1" noChangeArrowheads="1" noChangeShapeType="1" noTextEdit="1"/>
              </p:cNvSpPr>
              <p:nvPr/>
            </p:nvSpPr>
            <p:spPr>
              <a:xfrm>
                <a:off x="1031934" y="1896943"/>
                <a:ext cx="497252" cy="523220"/>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2" name="Téglalap 11"/>
              <p:cNvSpPr/>
              <p:nvPr/>
            </p:nvSpPr>
            <p:spPr>
              <a:xfrm>
                <a:off x="1887992" y="1311610"/>
                <a:ext cx="97469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1" i="1">
                              <a:solidFill>
                                <a:prstClr val="black"/>
                              </a:solidFill>
                              <a:latin typeface="Cambria Math" panose="02040503050406030204" pitchFamily="18" charset="0"/>
                            </a:rPr>
                          </m:ctrlPr>
                        </m:sSupPr>
                        <m:e>
                          <m:r>
                            <a:rPr lang="hu-HU" sz="2800" b="1" i="1">
                              <a:solidFill>
                                <a:prstClr val="black"/>
                              </a:solidFill>
                              <a:latin typeface="Cambria Math"/>
                            </a:rPr>
                            <m:t> </m:t>
                          </m:r>
                          <m:r>
                            <a:rPr lang="en-US" sz="2800" b="1" i="1">
                              <a:solidFill>
                                <a:prstClr val="black"/>
                              </a:solidFill>
                              <a:latin typeface="Cambria Math"/>
                            </a:rPr>
                            <m:t>𝒗</m:t>
                          </m:r>
                        </m:e>
                        <m:sup>
                          <m:r>
                            <a:rPr lang="en-US" sz="2800" i="1">
                              <a:solidFill>
                                <a:prstClr val="black"/>
                              </a:solidFill>
                              <a:latin typeface="Cambria Math"/>
                            </a:rPr>
                            <m:t>0</m:t>
                          </m:r>
                        </m:sup>
                      </m:sSup>
                      <m:r>
                        <a:rPr lang="hu-HU" sz="2800" i="1">
                          <a:latin typeface="Cambria Math" panose="02040503050406030204" pitchFamily="18" charset="0"/>
                        </a:rPr>
                        <m:t>𝑅</m:t>
                      </m:r>
                    </m:oMath>
                  </m:oMathPara>
                </a14:m>
                <a:endParaRPr lang="en-US" sz="2800" dirty="0"/>
              </a:p>
            </p:txBody>
          </p:sp>
        </mc:Choice>
        <mc:Fallback>
          <p:sp>
            <p:nvSpPr>
              <p:cNvPr id="12" name="Téglalap 11"/>
              <p:cNvSpPr>
                <a:spLocks noRot="1" noChangeAspect="1" noMove="1" noResize="1" noEditPoints="1" noAdjustHandles="1" noChangeArrowheads="1" noChangeShapeType="1" noTextEdit="1"/>
              </p:cNvSpPr>
              <p:nvPr/>
            </p:nvSpPr>
            <p:spPr>
              <a:xfrm>
                <a:off x="1887992" y="1311610"/>
                <a:ext cx="974690" cy="523220"/>
              </a:xfrm>
              <a:prstGeom prst="rect">
                <a:avLst/>
              </a:prstGeom>
              <a:blipFill>
                <a:blip r:embed="rId7"/>
                <a:stretch>
                  <a:fillRect/>
                </a:stretch>
              </a:blipFill>
            </p:spPr>
            <p:txBody>
              <a:bodyPr/>
              <a:lstStyle/>
              <a:p>
                <a:r>
                  <a:rPr lang="hu-HU">
                    <a:noFill/>
                  </a:rPr>
                  <a:t> </a:t>
                </a:r>
              </a:p>
            </p:txBody>
          </p:sp>
        </mc:Fallback>
      </mc:AlternateContent>
      <p:cxnSp>
        <p:nvCxnSpPr>
          <p:cNvPr id="13" name="Egyenes összekötő 12"/>
          <p:cNvCxnSpPr/>
          <p:nvPr/>
        </p:nvCxnSpPr>
        <p:spPr>
          <a:xfrm flipH="1">
            <a:off x="1579212" y="2139226"/>
            <a:ext cx="66018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a:stCxn id="15" idx="3"/>
          </p:cNvCxnSpPr>
          <p:nvPr/>
        </p:nvCxnSpPr>
        <p:spPr>
          <a:xfrm flipH="1">
            <a:off x="1579212" y="2242327"/>
            <a:ext cx="574970" cy="758657"/>
          </a:xfrm>
          <a:prstGeom prst="straightConnector1">
            <a:avLst/>
          </a:prstGeom>
          <a:ln w="44450">
            <a:solidFill>
              <a:srgbClr val="01AF1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Ellipszis 14"/>
          <p:cNvSpPr/>
          <p:nvPr/>
        </p:nvSpPr>
        <p:spPr>
          <a:xfrm>
            <a:off x="2118884" y="2052037"/>
            <a:ext cx="241028" cy="2229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mc:AlternateContent xmlns:mc="http://schemas.openxmlformats.org/markup-compatibility/2006">
        <mc:Choice xmlns:a14="http://schemas.microsoft.com/office/drawing/2010/main" Requires="a14">
          <p:sp>
            <p:nvSpPr>
              <p:cNvPr id="18" name="Téglalap 17"/>
              <p:cNvSpPr/>
              <p:nvPr/>
            </p:nvSpPr>
            <p:spPr>
              <a:xfrm>
                <a:off x="1918672" y="2483177"/>
                <a:ext cx="46621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a:latin typeface="Cambria Math" panose="02040503050406030204" pitchFamily="18" charset="0"/>
                        </a:rPr>
                        <m:t>𝑅</m:t>
                      </m:r>
                    </m:oMath>
                  </m:oMathPara>
                </a14:m>
                <a:endParaRPr lang="hu-HU" dirty="0"/>
              </a:p>
            </p:txBody>
          </p:sp>
        </mc:Choice>
        <mc:Fallback>
          <p:sp>
            <p:nvSpPr>
              <p:cNvPr id="18" name="Téglalap 17"/>
              <p:cNvSpPr>
                <a:spLocks noRot="1" noChangeAspect="1" noMove="1" noResize="1" noEditPoints="1" noAdjustHandles="1" noChangeArrowheads="1" noChangeShapeType="1" noTextEdit="1"/>
              </p:cNvSpPr>
              <p:nvPr/>
            </p:nvSpPr>
            <p:spPr>
              <a:xfrm>
                <a:off x="1918672" y="2483177"/>
                <a:ext cx="466218" cy="461665"/>
              </a:xfrm>
              <a:prstGeom prst="rect">
                <a:avLst/>
              </a:prstGeom>
              <a:blipFill>
                <a:blip r:embed="rId8"/>
                <a:stretch>
                  <a:fillRect l="-2632"/>
                </a:stretch>
              </a:blipFill>
            </p:spPr>
            <p:txBody>
              <a:bodyPr/>
              <a:lstStyle/>
              <a:p>
                <a:r>
                  <a:rPr lang="hu-HU">
                    <a:noFill/>
                  </a:rPr>
                  <a:t> </a:t>
                </a:r>
              </a:p>
            </p:txBody>
          </p:sp>
        </mc:Fallback>
      </mc:AlternateContent>
    </p:spTree>
    <p:extLst>
      <p:ext uri="{BB962C8B-B14F-4D97-AF65-F5344CB8AC3E}">
        <p14:creationId xmlns:p14="http://schemas.microsoft.com/office/powerpoint/2010/main" val="1975423247"/>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2987824" y="174274"/>
            <a:ext cx="5972116" cy="857250"/>
          </a:xfrm>
        </p:spPr>
        <p:txBody>
          <a:bodyPr/>
          <a:lstStyle/>
          <a:p>
            <a:r>
              <a:rPr lang="hu-HU" dirty="0" smtClean="0">
                <a:solidFill>
                  <a:srgbClr val="FF0000"/>
                </a:solidFill>
              </a:rPr>
              <a:t>Hiperbolikus geometria</a:t>
            </a:r>
            <a:endParaRPr lang="en-US" dirty="0">
              <a:solidFill>
                <a:srgbClr val="FF0000"/>
              </a:solidFill>
            </a:endParaRPr>
          </a:p>
        </p:txBody>
      </p:sp>
      <p:sp>
        <p:nvSpPr>
          <p:cNvPr id="5" name="Tartalom helye 2"/>
          <p:cNvSpPr>
            <a:spLocks noGrp="1"/>
          </p:cNvSpPr>
          <p:nvPr>
            <p:ph idx="1"/>
          </p:nvPr>
        </p:nvSpPr>
        <p:spPr>
          <a:xfrm>
            <a:off x="3630832" y="923991"/>
            <a:ext cx="5508612" cy="999080"/>
          </a:xfrm>
        </p:spPr>
        <p:txBody>
          <a:bodyPr>
            <a:noAutofit/>
          </a:bodyPr>
          <a:lstStyle/>
          <a:p>
            <a:pPr marL="0" indent="0">
              <a:buNone/>
            </a:pPr>
            <a:r>
              <a:rPr lang="hu-HU" sz="2400" u="sng" dirty="0" smtClean="0"/>
              <a:t>Skaláris szorzás </a:t>
            </a:r>
            <a:r>
              <a:rPr lang="hu-HU" sz="2400" u="sng" dirty="0" smtClean="0">
                <a:solidFill>
                  <a:srgbClr val="D60093"/>
                </a:solidFill>
              </a:rPr>
              <a:t>Lorentz szorzat</a:t>
            </a:r>
            <a:r>
              <a:rPr lang="hu-HU" sz="2400" u="sng" dirty="0" smtClean="0"/>
              <a:t>:</a:t>
            </a:r>
          </a:p>
          <a:p>
            <a:pPr marL="0" indent="0">
              <a:buNone/>
            </a:pPr>
            <a:endParaRPr lang="hu-HU" sz="2400" dirty="0"/>
          </a:p>
          <a:p>
            <a:pPr marL="0" indent="0">
              <a:buNone/>
            </a:pPr>
            <a:endParaRPr lang="hu-HU" sz="1100" dirty="0" smtClean="0"/>
          </a:p>
          <a:p>
            <a:pPr marL="0" indent="0">
              <a:buNone/>
            </a:pPr>
            <a:r>
              <a:rPr lang="hu-HU" sz="2400" u="sng" dirty="0" err="1" smtClean="0"/>
              <a:t>Ambiens</a:t>
            </a:r>
            <a:r>
              <a:rPr lang="hu-HU" sz="2400" u="sng" dirty="0" smtClean="0"/>
              <a:t> tér: </a:t>
            </a:r>
            <a:r>
              <a:rPr lang="hu-HU" sz="2400" u="sng" dirty="0" err="1" smtClean="0">
                <a:solidFill>
                  <a:srgbClr val="FF0000"/>
                </a:solidFill>
              </a:rPr>
              <a:t>Minkowski</a:t>
            </a:r>
            <a:r>
              <a:rPr lang="hu-HU" sz="2400" u="sng" dirty="0" smtClean="0">
                <a:solidFill>
                  <a:srgbClr val="FF0000"/>
                </a:solidFill>
              </a:rPr>
              <a:t> </a:t>
            </a:r>
            <a:r>
              <a:rPr lang="hu-HU" sz="2400" u="sng" dirty="0" err="1" smtClean="0">
                <a:solidFill>
                  <a:srgbClr val="FF0000"/>
                </a:solidFill>
              </a:rPr>
              <a:t>tér</a:t>
            </a:r>
            <a:endParaRPr lang="hu-HU" sz="2400" u="sng" dirty="0"/>
          </a:p>
          <a:p>
            <a:pPr marL="0" indent="0">
              <a:buNone/>
            </a:pPr>
            <a:endParaRPr lang="hu-HU" sz="2000" dirty="0" smtClean="0"/>
          </a:p>
          <a:p>
            <a:pPr marL="0" indent="0">
              <a:buNone/>
            </a:pPr>
            <a:r>
              <a:rPr lang="hu-HU" sz="2400" i="1" dirty="0" smtClean="0">
                <a:solidFill>
                  <a:prstClr val="black"/>
                </a:solidFill>
                <a:latin typeface="Times New Roman" pitchFamily="18" charset="0"/>
              </a:rPr>
              <a:t>	</a:t>
            </a:r>
            <a:endParaRPr lang="hu-HU" sz="2400" baseline="-25000" dirty="0" smtClean="0">
              <a:solidFill>
                <a:prstClr val="black"/>
              </a:solidFill>
              <a:latin typeface="Times New Roman" pitchFamily="18" charset="0"/>
            </a:endParaRPr>
          </a:p>
          <a:p>
            <a:pPr marL="0" indent="0">
              <a:buNone/>
            </a:pPr>
            <a:endParaRPr lang="hu-HU" sz="2400" baseline="-25000" dirty="0" smtClean="0">
              <a:solidFill>
                <a:prstClr val="black"/>
              </a:solidFill>
              <a:latin typeface="Times New Roman" pitchFamily="18" charset="0"/>
            </a:endParaRPr>
          </a:p>
          <a:p>
            <a:pPr marL="0" indent="0" eaLnBrk="0" fontAlgn="base" hangingPunct="0">
              <a:spcBef>
                <a:spcPct val="0"/>
              </a:spcBef>
              <a:spcAft>
                <a:spcPct val="0"/>
              </a:spcAft>
              <a:buNone/>
            </a:pPr>
            <a:endParaRPr lang="hu-HU" sz="2400" dirty="0">
              <a:solidFill>
                <a:prstClr val="black"/>
              </a:solidFill>
              <a:latin typeface="Times New Roman" pitchFamily="18" charset="0"/>
            </a:endParaRPr>
          </a:p>
          <a:p>
            <a:pPr marL="0" lvl="0" indent="0" eaLnBrk="0" fontAlgn="base" hangingPunct="0">
              <a:spcBef>
                <a:spcPct val="0"/>
              </a:spcBef>
              <a:spcAft>
                <a:spcPct val="0"/>
              </a:spcAft>
              <a:buNone/>
            </a:pPr>
            <a:endParaRPr lang="en-US" sz="2400" dirty="0">
              <a:solidFill>
                <a:prstClr val="black"/>
              </a:solidFill>
              <a:latin typeface="Times New Roman" pitchFamily="18" charset="0"/>
            </a:endParaRPr>
          </a:p>
          <a:p>
            <a:pPr marL="0" lvl="0" indent="0" eaLnBrk="0" fontAlgn="base" hangingPunct="0">
              <a:spcBef>
                <a:spcPct val="0"/>
              </a:spcBef>
              <a:spcAft>
                <a:spcPct val="0"/>
              </a:spcAft>
              <a:buNone/>
            </a:pPr>
            <a:endParaRPr lang="en-US" sz="2400" dirty="0" smtClean="0">
              <a:solidFill>
                <a:prstClr val="black"/>
              </a:solidFill>
              <a:latin typeface="Times New Roman" pitchFamily="18" charset="0"/>
            </a:endParaRPr>
          </a:p>
          <a:p>
            <a:pPr marL="0" indent="0">
              <a:buNone/>
            </a:pPr>
            <a:endParaRPr lang="hu-HU" sz="2400" dirty="0" smtClean="0"/>
          </a:p>
          <a:p>
            <a:pPr marL="0" indent="0">
              <a:buNone/>
            </a:pPr>
            <a:endParaRPr lang="en-US" sz="2400" dirty="0"/>
          </a:p>
        </p:txBody>
      </p:sp>
      <mc:AlternateContent xmlns:mc="http://schemas.openxmlformats.org/markup-compatibility/2006" xmlns:a14="http://schemas.microsoft.com/office/drawing/2010/main">
        <mc:Choice Requires="a14">
          <p:sp>
            <p:nvSpPr>
              <p:cNvPr id="6" name="Szövegdoboz 5"/>
              <p:cNvSpPr txBox="1"/>
              <p:nvPr/>
            </p:nvSpPr>
            <p:spPr>
              <a:xfrm>
                <a:off x="3969318" y="1368227"/>
                <a:ext cx="41914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b="1" i="1">
                                  <a:latin typeface="Cambria Math"/>
                                </a:rPr>
                                <m:t>𝒂</m:t>
                              </m:r>
                            </m:e>
                            <m:sub>
                              <m:r>
                                <a:rPr lang="en-US" i="1">
                                  <a:latin typeface="Cambria Math"/>
                                </a:rPr>
                                <m:t>1</m:t>
                              </m:r>
                            </m:sub>
                          </m:sSub>
                          <m:r>
                            <a:rPr lang="en-US" i="1" smtClean="0">
                              <a:solidFill>
                                <a:srgbClr val="D60093"/>
                              </a:solidFill>
                              <a:latin typeface="Cambria Math"/>
                              <a:ea typeface="Cambria Math"/>
                            </a:rPr>
                            <m:t>∙</m:t>
                          </m:r>
                          <m:r>
                            <a:rPr lang="en-US" b="1" i="1">
                              <a:latin typeface="Cambria Math"/>
                            </a:rPr>
                            <m:t>𝒂</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sSub>
                        <m:sSubPr>
                          <m:ctrlPr>
                            <a:rPr lang="en-US" i="1">
                              <a:latin typeface="Cambria Math" panose="02040503050406030204" pitchFamily="18" charset="0"/>
                            </a:rPr>
                          </m:ctrlPr>
                        </m:sSubPr>
                        <m:e>
                          <m:r>
                            <a:rPr lang="en-US" i="1">
                              <a:latin typeface="Cambria Math"/>
                            </a:rPr>
                            <m:t>𝑥</m:t>
                          </m:r>
                        </m:e>
                        <m:sub>
                          <m:r>
                            <a:rPr lang="en-US" b="0" i="1" smtClean="0">
                              <a:latin typeface="Cambria Math"/>
                            </a:rPr>
                            <m:t>2</m:t>
                          </m:r>
                        </m:sub>
                      </m:sSub>
                      <m:r>
                        <a:rPr lang="en-US" b="0" i="1" smtClean="0">
                          <a:latin typeface="Cambria Math"/>
                        </a:rPr>
                        <m:t>+</m:t>
                      </m:r>
                      <m:sSub>
                        <m:sSubPr>
                          <m:ctrlPr>
                            <a:rPr lang="en-US" i="1">
                              <a:latin typeface="Cambria Math" panose="02040503050406030204" pitchFamily="18" charset="0"/>
                            </a:rPr>
                          </m:ctrlPr>
                        </m:sSubPr>
                        <m:e>
                          <m:r>
                            <a:rPr lang="en-US" b="0" i="1" smtClean="0">
                              <a:latin typeface="Cambria Math"/>
                            </a:rPr>
                            <m:t>𝑦</m:t>
                          </m:r>
                        </m:e>
                        <m:sub>
                          <m:r>
                            <a:rPr lang="en-US" i="1">
                              <a:latin typeface="Cambria Math"/>
                            </a:rPr>
                            <m:t>1</m:t>
                          </m:r>
                        </m:sub>
                      </m:sSub>
                      <m:sSub>
                        <m:sSubPr>
                          <m:ctrlPr>
                            <a:rPr lang="en-US" i="1">
                              <a:latin typeface="Cambria Math" panose="02040503050406030204" pitchFamily="18" charset="0"/>
                            </a:rPr>
                          </m:ctrlPr>
                        </m:sSubPr>
                        <m:e>
                          <m:r>
                            <a:rPr lang="en-US" b="0" i="1" smtClean="0">
                              <a:latin typeface="Cambria Math"/>
                            </a:rPr>
                            <m:t>𝑦</m:t>
                          </m:r>
                        </m:e>
                        <m:sub>
                          <m:r>
                            <a:rPr lang="en-US" i="1">
                              <a:latin typeface="Cambria Math"/>
                            </a:rPr>
                            <m:t>2</m:t>
                          </m:r>
                        </m:sub>
                      </m:sSub>
                      <m:r>
                        <a:rPr lang="en-US" b="0" i="1" smtClean="0">
                          <a:latin typeface="Cambria Math"/>
                        </a:rPr>
                        <m:t>−</m:t>
                      </m:r>
                      <m:sSub>
                        <m:sSubPr>
                          <m:ctrlPr>
                            <a:rPr lang="en-US" i="1">
                              <a:latin typeface="Cambria Math" panose="02040503050406030204" pitchFamily="18" charset="0"/>
                            </a:rPr>
                          </m:ctrlPr>
                        </m:sSubPr>
                        <m:e>
                          <m:r>
                            <a:rPr lang="en-US" b="0" i="1" smtClean="0">
                              <a:latin typeface="Cambria Math"/>
                            </a:rPr>
                            <m:t>𝑤</m:t>
                          </m:r>
                        </m:e>
                        <m:sub>
                          <m:r>
                            <a:rPr lang="en-US" i="1">
                              <a:latin typeface="Cambria Math"/>
                            </a:rPr>
                            <m:t>1</m:t>
                          </m:r>
                        </m:sub>
                      </m:sSub>
                      <m:sSub>
                        <m:sSubPr>
                          <m:ctrlPr>
                            <a:rPr lang="en-US" i="1">
                              <a:latin typeface="Cambria Math" panose="02040503050406030204" pitchFamily="18" charset="0"/>
                            </a:rPr>
                          </m:ctrlPr>
                        </m:sSubPr>
                        <m:e>
                          <m:r>
                            <a:rPr lang="en-US" b="0" i="1" smtClean="0">
                              <a:latin typeface="Cambria Math"/>
                            </a:rPr>
                            <m:t>𝑤</m:t>
                          </m:r>
                        </m:e>
                        <m:sub>
                          <m:r>
                            <a:rPr lang="en-US" i="1">
                              <a:latin typeface="Cambria Math"/>
                            </a:rPr>
                            <m:t>2</m:t>
                          </m:r>
                        </m:sub>
                      </m:sSub>
                    </m:oMath>
                  </m:oMathPara>
                </a14:m>
                <a:endParaRPr lang="en-US" dirty="0"/>
              </a:p>
            </p:txBody>
          </p:sp>
        </mc:Choice>
        <mc:Fallback xmlns="">
          <p:sp>
            <p:nvSpPr>
              <p:cNvPr id="6" name="Szövegdoboz 5"/>
              <p:cNvSpPr txBox="1">
                <a:spLocks noRot="1" noChangeAspect="1" noMove="1" noResize="1" noEditPoints="1" noAdjustHandles="1" noChangeArrowheads="1" noChangeShapeType="1" noTextEdit="1"/>
              </p:cNvSpPr>
              <p:nvPr/>
            </p:nvSpPr>
            <p:spPr>
              <a:xfrm>
                <a:off x="3969318" y="1368227"/>
                <a:ext cx="4191468" cy="461665"/>
              </a:xfrm>
              <a:prstGeom prst="rect">
                <a:avLst/>
              </a:prstGeom>
              <a:blipFill>
                <a:blip r:embed="rId3"/>
                <a:stretch>
                  <a:fillRect b="-11842"/>
                </a:stretch>
              </a:blipFill>
            </p:spPr>
            <p:txBody>
              <a:bodyPr/>
              <a:lstStyle/>
              <a:p>
                <a:r>
                  <a:rPr lang="hu-HU">
                    <a:noFill/>
                  </a:rPr>
                  <a:t> </a:t>
                </a:r>
              </a:p>
            </p:txBody>
          </p:sp>
        </mc:Fallback>
      </mc:AlternateContent>
      <p:sp>
        <p:nvSpPr>
          <p:cNvPr id="7" name="Téglalap 6"/>
          <p:cNvSpPr/>
          <p:nvPr/>
        </p:nvSpPr>
        <p:spPr>
          <a:xfrm>
            <a:off x="3941265" y="1391938"/>
            <a:ext cx="4163044" cy="461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églalap 7"/>
              <p:cNvSpPr/>
              <p:nvPr/>
            </p:nvSpPr>
            <p:spPr>
              <a:xfrm>
                <a:off x="467544" y="2434989"/>
                <a:ext cx="8460940" cy="2323713"/>
              </a:xfrm>
              <a:prstGeom prst="rect">
                <a:avLst/>
              </a:prstGeom>
            </p:spPr>
            <p:txBody>
              <a:bodyPr wrap="square">
                <a:spAutoFit/>
              </a:bodyPr>
              <a:lstStyle/>
              <a:p>
                <a:pPr lvl="0" algn="l">
                  <a:spcBef>
                    <a:spcPts val="600"/>
                  </a:spcBef>
                  <a:spcAft>
                    <a:spcPts val="600"/>
                  </a:spcAft>
                </a:pPr>
                <a:r>
                  <a:rPr lang="hu-HU" b="1" u="sng" dirty="0" smtClean="0">
                    <a:latin typeface="+mn-lt"/>
                  </a:rPr>
                  <a:t>Ambiens tér elemei:</a:t>
                </a:r>
              </a:p>
              <a:p>
                <a:pPr marL="457200" indent="-457200" algn="l">
                  <a:spcBef>
                    <a:spcPts val="600"/>
                  </a:spcBef>
                  <a:spcAft>
                    <a:spcPts val="600"/>
                  </a:spcAft>
                  <a:buFont typeface="Arial" panose="020B0604020202020204" pitchFamily="34" charset="0"/>
                  <a:buChar char="•"/>
                </a:pPr>
                <a:r>
                  <a:rPr lang="hu-HU" b="1" u="sng" dirty="0" smtClean="0">
                    <a:latin typeface="+mn-lt"/>
                  </a:rPr>
                  <a:t>Pontok</a:t>
                </a:r>
                <a:r>
                  <a:rPr lang="hu-HU" b="1" u="sng" dirty="0">
                    <a:latin typeface="+mn-lt"/>
                  </a:rPr>
                  <a:t>:</a:t>
                </a:r>
                <a:r>
                  <a:rPr lang="hu-HU" b="1" dirty="0" smtClean="0">
                    <a:latin typeface="+mn-lt"/>
                  </a:rPr>
                  <a:t>   </a:t>
                </a:r>
                <a14:m>
                  <m:oMath xmlns:m="http://schemas.openxmlformats.org/officeDocument/2006/math">
                    <m:r>
                      <a:rPr lang="hu-HU" b="1" i="1" smtClean="0">
                        <a:latin typeface="Cambria Math"/>
                        <a:ea typeface="Cambria Math"/>
                      </a:rPr>
                      <m:t>𝒑</m:t>
                    </m:r>
                    <m:r>
                      <a:rPr lang="en-US" i="1" smtClean="0">
                        <a:solidFill>
                          <a:srgbClr val="D60093"/>
                        </a:solidFill>
                        <a:latin typeface="Cambria Math"/>
                        <a:ea typeface="Cambria Math"/>
                      </a:rPr>
                      <m:t>∙</m:t>
                    </m:r>
                    <m:r>
                      <a:rPr lang="hu-HU" b="1" i="1">
                        <a:latin typeface="Cambria Math"/>
                        <a:ea typeface="Cambria Math"/>
                      </a:rPr>
                      <m:t>𝒑</m:t>
                    </m:r>
                    <m:r>
                      <a:rPr lang="en-US" i="1">
                        <a:latin typeface="Cambria Math"/>
                      </a:rPr>
                      <m:t>=</m:t>
                    </m:r>
                    <m:r>
                      <a:rPr lang="hu-HU" b="0" i="1" smtClean="0">
                        <a:latin typeface="Cambria Math"/>
                      </a:rPr>
                      <m:t>−1</m:t>
                    </m:r>
                  </m:oMath>
                </a14:m>
                <a:r>
                  <a:rPr lang="hu-HU" dirty="0"/>
                  <a:t>,</a:t>
                </a:r>
                <a:r>
                  <a:rPr lang="hu-HU" b="0" i="1" dirty="0" smtClean="0">
                    <a:latin typeface="Cambria Math"/>
                  </a:rPr>
                  <a:t> </a:t>
                </a:r>
                <a:r>
                  <a:rPr lang="en-US" b="0" i="1" dirty="0" smtClean="0">
                    <a:latin typeface="Cambria Math"/>
                  </a:rPr>
                  <a:t> </a:t>
                </a:r>
                <a14:m>
                  <m:oMath xmlns:m="http://schemas.openxmlformats.org/officeDocument/2006/math">
                    <m:sSup>
                      <m:sSupPr>
                        <m:ctrlPr>
                          <a:rPr lang="hu-HU" b="0" i="1" smtClean="0">
                            <a:latin typeface="Cambria Math" panose="02040503050406030204" pitchFamily="18" charset="0"/>
                          </a:rPr>
                        </m:ctrlPr>
                      </m:sSupPr>
                      <m:e>
                        <m:r>
                          <a:rPr lang="hu-HU" b="0" i="1" smtClean="0">
                            <a:latin typeface="Cambria Math"/>
                          </a:rPr>
                          <m:t>𝑥</m:t>
                        </m:r>
                      </m:e>
                      <m:sup>
                        <m:r>
                          <a:rPr lang="hu-HU" b="0" i="1" smtClean="0">
                            <a:latin typeface="Cambria Math"/>
                          </a:rPr>
                          <m:t>2</m:t>
                        </m:r>
                      </m:sup>
                    </m:sSup>
                    <m:r>
                      <a:rPr lang="hu-HU" b="0" i="1" smtClean="0">
                        <a:latin typeface="Cambria Math"/>
                      </a:rPr>
                      <m:t>+</m:t>
                    </m:r>
                    <m:sSup>
                      <m:sSupPr>
                        <m:ctrlPr>
                          <a:rPr lang="hu-HU" i="1">
                            <a:latin typeface="Cambria Math" panose="02040503050406030204" pitchFamily="18" charset="0"/>
                          </a:rPr>
                        </m:ctrlPr>
                      </m:sSupPr>
                      <m:e>
                        <m:r>
                          <a:rPr lang="hu-HU" b="0" i="1" smtClean="0">
                            <a:latin typeface="Cambria Math"/>
                          </a:rPr>
                          <m:t>𝑦</m:t>
                        </m:r>
                      </m:e>
                      <m:sup>
                        <m:r>
                          <a:rPr lang="hu-HU" i="1">
                            <a:latin typeface="Cambria Math"/>
                          </a:rPr>
                          <m:t>2</m:t>
                        </m:r>
                      </m:sup>
                    </m:sSup>
                    <m:r>
                      <a:rPr lang="hu-HU" b="0" i="1" smtClean="0">
                        <a:latin typeface="Cambria Math"/>
                      </a:rPr>
                      <m:t>−</m:t>
                    </m:r>
                    <m:sSup>
                      <m:sSupPr>
                        <m:ctrlPr>
                          <a:rPr lang="hu-HU" i="1">
                            <a:latin typeface="Cambria Math" panose="02040503050406030204" pitchFamily="18" charset="0"/>
                          </a:rPr>
                        </m:ctrlPr>
                      </m:sSupPr>
                      <m:e>
                        <m:r>
                          <a:rPr lang="hu-HU" b="0" i="1" smtClean="0">
                            <a:latin typeface="Cambria Math"/>
                          </a:rPr>
                          <m:t>𝑤</m:t>
                        </m:r>
                      </m:e>
                      <m:sup>
                        <m:r>
                          <a:rPr lang="hu-HU" i="1">
                            <a:latin typeface="Cambria Math"/>
                          </a:rPr>
                          <m:t>2</m:t>
                        </m:r>
                      </m:sup>
                    </m:sSup>
                    <m:r>
                      <a:rPr lang="en-US" b="0" i="1" smtClean="0">
                        <a:latin typeface="Cambria Math"/>
                      </a:rPr>
                      <m:t>=</m:t>
                    </m:r>
                    <m:r>
                      <a:rPr lang="hu-HU" b="0" i="1" smtClean="0">
                        <a:latin typeface="Cambria Math"/>
                      </a:rPr>
                      <m:t>−</m:t>
                    </m:r>
                    <m:r>
                      <a:rPr lang="en-US" b="0" i="1" smtClean="0">
                        <a:latin typeface="Cambria Math"/>
                      </a:rPr>
                      <m:t>1</m:t>
                    </m:r>
                  </m:oMath>
                </a14:m>
                <a:r>
                  <a:rPr lang="hu-HU" dirty="0"/>
                  <a:t> </a:t>
                </a:r>
                <a:r>
                  <a:rPr lang="hu-HU" dirty="0" smtClean="0">
                    <a:latin typeface="+mn-lt"/>
                  </a:rPr>
                  <a:t>és</a:t>
                </a:r>
                <a:r>
                  <a:rPr lang="en-US" dirty="0" smtClean="0">
                    <a:latin typeface="+mn-lt"/>
                  </a:rPr>
                  <a:t> </a:t>
                </a:r>
                <a14:m>
                  <m:oMath xmlns:m="http://schemas.openxmlformats.org/officeDocument/2006/math">
                    <m:r>
                      <a:rPr lang="en-US" i="1">
                        <a:latin typeface="Cambria Math"/>
                      </a:rPr>
                      <m:t>𝑤</m:t>
                    </m:r>
                    <m:r>
                      <a:rPr lang="en-US" i="1">
                        <a:latin typeface="Cambria Math"/>
                        <a:ea typeface="Cambria Math"/>
                      </a:rPr>
                      <m:t>≥0</m:t>
                    </m:r>
                  </m:oMath>
                </a14:m>
                <a:endParaRPr lang="en-US" dirty="0"/>
              </a:p>
              <a:p>
                <a:pPr marL="457200" lvl="0" indent="-457200" algn="l">
                  <a:spcBef>
                    <a:spcPts val="600"/>
                  </a:spcBef>
                  <a:spcAft>
                    <a:spcPts val="600"/>
                  </a:spcAft>
                  <a:buFont typeface="Arial" panose="020B0604020202020204" pitchFamily="34" charset="0"/>
                  <a:buChar char="•"/>
                </a:pPr>
                <a:r>
                  <a:rPr lang="hu-HU" b="1" u="sng" dirty="0" smtClean="0">
                    <a:latin typeface="+mn-lt"/>
                  </a:rPr>
                  <a:t>Vektorok</a:t>
                </a:r>
                <a:r>
                  <a:rPr lang="en-US" b="1" u="sng" dirty="0" smtClean="0">
                    <a:latin typeface="+mn-lt"/>
                  </a:rPr>
                  <a:t> a </a:t>
                </a:r>
                <a14:m>
                  <m:oMath xmlns:m="http://schemas.openxmlformats.org/officeDocument/2006/math">
                    <m:r>
                      <a:rPr lang="hu-HU" b="1" i="1">
                        <a:latin typeface="Cambria Math"/>
                        <a:ea typeface="Cambria Math"/>
                      </a:rPr>
                      <m:t>𝒑</m:t>
                    </m:r>
                  </m:oMath>
                </a14:m>
                <a:r>
                  <a:rPr lang="en-US" b="1" u="sng" dirty="0" smtClean="0">
                    <a:latin typeface="+mn-lt"/>
                  </a:rPr>
                  <a:t> </a:t>
                </a:r>
                <a:r>
                  <a:rPr lang="en-US" b="1" u="sng" dirty="0" err="1" smtClean="0">
                    <a:latin typeface="+mn-lt"/>
                  </a:rPr>
                  <a:t>pontban</a:t>
                </a:r>
                <a:r>
                  <a:rPr lang="hu-HU" b="1" dirty="0" smtClean="0">
                    <a:latin typeface="+mn-lt"/>
                  </a:rPr>
                  <a:t>:</a:t>
                </a:r>
                <a:r>
                  <a:rPr lang="en-US" b="1" dirty="0" smtClean="0">
                    <a:latin typeface="+mn-lt"/>
                  </a:rPr>
                  <a:t>  </a:t>
                </a:r>
                <a14:m>
                  <m:oMath xmlns:m="http://schemas.openxmlformats.org/officeDocument/2006/math">
                    <m:r>
                      <a:rPr lang="hu-HU" b="1" i="1">
                        <a:latin typeface="Cambria Math"/>
                        <a:ea typeface="Cambria Math"/>
                      </a:rPr>
                      <m:t>𝒑</m:t>
                    </m:r>
                    <m:r>
                      <a:rPr lang="en-US" i="1" smtClean="0">
                        <a:solidFill>
                          <a:srgbClr val="D60093"/>
                        </a:solidFill>
                        <a:latin typeface="Cambria Math"/>
                        <a:ea typeface="Cambria Math"/>
                      </a:rPr>
                      <m:t>∙</m:t>
                    </m:r>
                    <m:r>
                      <a:rPr lang="hu-HU" b="1" i="1" smtClean="0">
                        <a:solidFill>
                          <a:prstClr val="black"/>
                        </a:solidFill>
                        <a:latin typeface="Cambria Math" panose="02040503050406030204" pitchFamily="18" charset="0"/>
                      </a:rPr>
                      <m:t>𝒗</m:t>
                    </m:r>
                    <m:r>
                      <a:rPr lang="en-US" b="1">
                        <a:latin typeface="Cambria Math"/>
                      </a:rPr>
                      <m:t>=</m:t>
                    </m:r>
                    <m:r>
                      <a:rPr lang="en-US" b="0" i="0" smtClean="0">
                        <a:latin typeface="Cambria Math"/>
                      </a:rPr>
                      <m:t>0</m:t>
                    </m:r>
                  </m:oMath>
                </a14:m>
                <a:endParaRPr lang="en-US" dirty="0" smtClean="0">
                  <a:solidFill>
                    <a:prstClr val="black"/>
                  </a:solidFill>
                </a:endParaRPr>
              </a:p>
              <a:p>
                <a:pPr marL="914400" lvl="1" indent="-457200" algn="l">
                  <a:spcBef>
                    <a:spcPts val="0"/>
                  </a:spcBef>
                  <a:spcAft>
                    <a:spcPts val="0"/>
                  </a:spcAft>
                  <a:buFont typeface="Arial" panose="020B0604020202020204" pitchFamily="34" charset="0"/>
                  <a:buChar char="•"/>
                </a:pPr>
                <a:r>
                  <a:rPr lang="en-US" dirty="0" smtClean="0">
                    <a:latin typeface="+mn-lt"/>
                  </a:rPr>
                  <a:t>A </a:t>
                </a:r>
                <a:r>
                  <a:rPr lang="en-US" dirty="0" err="1" smtClean="0">
                    <a:latin typeface="+mn-lt"/>
                  </a:rPr>
                  <a:t>vektor</a:t>
                </a:r>
                <a:r>
                  <a:rPr lang="hu-HU" dirty="0" smtClean="0">
                    <a:latin typeface="+mn-lt"/>
                  </a:rPr>
                  <a:t>ok mások a tér különböző pontjaiban</a:t>
                </a:r>
              </a:p>
              <a:p>
                <a:pPr marL="914400" lvl="1" indent="-457200" algn="l">
                  <a:spcBef>
                    <a:spcPts val="0"/>
                  </a:spcBef>
                  <a:spcAft>
                    <a:spcPts val="0"/>
                  </a:spcAft>
                  <a:buFont typeface="Arial" panose="020B0604020202020204" pitchFamily="34" charset="0"/>
                  <a:buChar char="•"/>
                </a:pPr>
                <a:r>
                  <a:rPr lang="hu-HU" dirty="0" smtClean="0">
                    <a:latin typeface="+mn-lt"/>
                  </a:rPr>
                  <a:t>A vektor a pont tangens terének eleme</a:t>
                </a:r>
              </a:p>
            </p:txBody>
          </p:sp>
        </mc:Choice>
        <mc:Fallback xmlns="">
          <p:sp>
            <p:nvSpPr>
              <p:cNvPr id="8" name="Téglalap 7"/>
              <p:cNvSpPr>
                <a:spLocks noRot="1" noChangeAspect="1" noMove="1" noResize="1" noEditPoints="1" noAdjustHandles="1" noChangeArrowheads="1" noChangeShapeType="1" noTextEdit="1"/>
              </p:cNvSpPr>
              <p:nvPr/>
            </p:nvSpPr>
            <p:spPr>
              <a:xfrm>
                <a:off x="467544" y="2434989"/>
                <a:ext cx="8460940" cy="2323713"/>
              </a:xfrm>
              <a:prstGeom prst="rect">
                <a:avLst/>
              </a:prstGeom>
              <a:blipFill>
                <a:blip r:embed="rId13"/>
                <a:stretch>
                  <a:fillRect l="-1153" t="-2094" b="-4712"/>
                </a:stretch>
              </a:blipFill>
            </p:spPr>
            <p:txBody>
              <a:bodyPr/>
              <a:lstStyle/>
              <a:p>
                <a:r>
                  <a:rPr lang="hu-HU">
                    <a:noFill/>
                  </a:rPr>
                  <a:t> </a:t>
                </a:r>
              </a:p>
            </p:txBody>
          </p:sp>
        </mc:Fallback>
      </mc:AlternateContent>
      <p:cxnSp>
        <p:nvCxnSpPr>
          <p:cNvPr id="24" name="Egyenes összekötő nyíllal 23"/>
          <p:cNvCxnSpPr/>
          <p:nvPr/>
        </p:nvCxnSpPr>
        <p:spPr>
          <a:xfrm flipH="1">
            <a:off x="762451" y="1522961"/>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gyenes összekötő nyíllal 24"/>
          <p:cNvCxnSpPr/>
          <p:nvPr/>
        </p:nvCxnSpPr>
        <p:spPr>
          <a:xfrm>
            <a:off x="1490915" y="1522961"/>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p:nvPr/>
        </p:nvCxnSpPr>
        <p:spPr>
          <a:xfrm flipV="1">
            <a:off x="1482531" y="739874"/>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Szövegdoboz 26"/>
              <p:cNvSpPr txBox="1"/>
              <p:nvPr/>
            </p:nvSpPr>
            <p:spPr>
              <a:xfrm>
                <a:off x="405589" y="1817388"/>
                <a:ext cx="3928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𝑥</m:t>
                      </m:r>
                    </m:oMath>
                  </m:oMathPara>
                </a14:m>
                <a:endParaRPr lang="en-US" sz="2000" i="1" dirty="0"/>
              </a:p>
            </p:txBody>
          </p:sp>
        </mc:Choice>
        <mc:Fallback xmlns="">
          <p:sp>
            <p:nvSpPr>
              <p:cNvPr id="27" name="Szövegdoboz 26"/>
              <p:cNvSpPr txBox="1">
                <a:spLocks noRot="1" noChangeAspect="1" noMove="1" noResize="1" noEditPoints="1" noAdjustHandles="1" noChangeArrowheads="1" noChangeShapeType="1" noTextEdit="1"/>
              </p:cNvSpPr>
              <p:nvPr/>
            </p:nvSpPr>
            <p:spPr>
              <a:xfrm>
                <a:off x="405589" y="1817388"/>
                <a:ext cx="392800"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Szövegdoboz 27"/>
              <p:cNvSpPr txBox="1"/>
              <p:nvPr/>
            </p:nvSpPr>
            <p:spPr>
              <a:xfrm>
                <a:off x="2208279" y="1522961"/>
                <a:ext cx="3974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𝑦</m:t>
                      </m:r>
                    </m:oMath>
                  </m:oMathPara>
                </a14:m>
                <a:endParaRPr lang="en-US" sz="2000" i="1" dirty="0"/>
              </a:p>
            </p:txBody>
          </p:sp>
        </mc:Choice>
        <mc:Fallback xmlns="">
          <p:sp>
            <p:nvSpPr>
              <p:cNvPr id="28" name="Szövegdoboz 27"/>
              <p:cNvSpPr txBox="1">
                <a:spLocks noRot="1" noChangeAspect="1" noMove="1" noResize="1" noEditPoints="1" noAdjustHandles="1" noChangeArrowheads="1" noChangeShapeType="1" noTextEdit="1"/>
              </p:cNvSpPr>
              <p:nvPr/>
            </p:nvSpPr>
            <p:spPr>
              <a:xfrm>
                <a:off x="2208279" y="1522961"/>
                <a:ext cx="397416" cy="400110"/>
              </a:xfrm>
              <a:prstGeom prst="rect">
                <a:avLst/>
              </a:prstGeom>
              <a:blipFill rotWithShape="1">
                <a:blip r:embed="rId6"/>
                <a:stretch>
                  <a:fillRect b="-9231"/>
                </a:stretch>
              </a:blipFill>
            </p:spPr>
            <p:txBody>
              <a:bodyPr/>
              <a:lstStyle/>
              <a:p>
                <a:r>
                  <a:rPr lang="en-US">
                    <a:noFill/>
                  </a:rPr>
                  <a:t> </a:t>
                </a:r>
              </a:p>
            </p:txBody>
          </p:sp>
        </mc:Fallback>
      </mc:AlternateContent>
      <p:cxnSp>
        <p:nvCxnSpPr>
          <p:cNvPr id="31" name="Egyenes összekötő nyíllal 30"/>
          <p:cNvCxnSpPr/>
          <p:nvPr/>
        </p:nvCxnSpPr>
        <p:spPr>
          <a:xfrm flipV="1">
            <a:off x="1490901" y="470266"/>
            <a:ext cx="1295396" cy="105269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Egyenes összekötő nyíllal 31"/>
          <p:cNvCxnSpPr/>
          <p:nvPr/>
        </p:nvCxnSpPr>
        <p:spPr>
          <a:xfrm flipH="1" flipV="1">
            <a:off x="194009" y="497044"/>
            <a:ext cx="1290078" cy="103536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Ellipszis 32"/>
          <p:cNvSpPr/>
          <p:nvPr/>
        </p:nvSpPr>
        <p:spPr>
          <a:xfrm>
            <a:off x="431847" y="470267"/>
            <a:ext cx="2102423" cy="242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Szabadkézi sokszög 33"/>
          <p:cNvSpPr/>
          <p:nvPr/>
        </p:nvSpPr>
        <p:spPr>
          <a:xfrm>
            <a:off x="431540" y="463484"/>
            <a:ext cx="2094474" cy="712278"/>
          </a:xfrm>
          <a:custGeom>
            <a:avLst/>
            <a:gdLst>
              <a:gd name="connsiteX0" fmla="*/ 2119756 w 2120750"/>
              <a:gd name="connsiteY0" fmla="*/ 155863 h 947976"/>
              <a:gd name="connsiteX1" fmla="*/ 1787247 w 2120750"/>
              <a:gd name="connsiteY1" fmla="*/ 477981 h 947976"/>
              <a:gd name="connsiteX2" fmla="*/ 1413174 w 2120750"/>
              <a:gd name="connsiteY2" fmla="*/ 820881 h 947976"/>
              <a:gd name="connsiteX3" fmla="*/ 1070274 w 2120750"/>
              <a:gd name="connsiteY3" fmla="*/ 945572 h 947976"/>
              <a:gd name="connsiteX4" fmla="*/ 602683 w 2120750"/>
              <a:gd name="connsiteY4" fmla="*/ 727363 h 947976"/>
              <a:gd name="connsiteX5" fmla="*/ 311738 w 2120750"/>
              <a:gd name="connsiteY5" fmla="*/ 488372 h 947976"/>
              <a:gd name="connsiteX6" fmla="*/ 10 w 2120750"/>
              <a:gd name="connsiteY6" fmla="*/ 187036 h 947976"/>
              <a:gd name="connsiteX7" fmla="*/ 322129 w 2120750"/>
              <a:gd name="connsiteY7" fmla="*/ 41563 h 947976"/>
              <a:gd name="connsiteX8" fmla="*/ 748156 w 2120750"/>
              <a:gd name="connsiteY8" fmla="*/ 20781 h 947976"/>
              <a:gd name="connsiteX9" fmla="*/ 1184574 w 2120750"/>
              <a:gd name="connsiteY9" fmla="*/ 0 h 947976"/>
              <a:gd name="connsiteX10" fmla="*/ 1579429 w 2120750"/>
              <a:gd name="connsiteY10" fmla="*/ 20781 h 947976"/>
              <a:gd name="connsiteX11" fmla="*/ 1880765 w 2120750"/>
              <a:gd name="connsiteY11" fmla="*/ 72736 h 947976"/>
              <a:gd name="connsiteX12" fmla="*/ 2119756 w 2120750"/>
              <a:gd name="connsiteY12" fmla="*/ 155863 h 947976"/>
              <a:gd name="connsiteX0" fmla="*/ 2074036 w 2075351"/>
              <a:gd name="connsiteY0" fmla="*/ 178723 h 947976"/>
              <a:gd name="connsiteX1" fmla="*/ 1787247 w 2075351"/>
              <a:gd name="connsiteY1" fmla="*/ 477981 h 947976"/>
              <a:gd name="connsiteX2" fmla="*/ 1413174 w 2075351"/>
              <a:gd name="connsiteY2" fmla="*/ 820881 h 947976"/>
              <a:gd name="connsiteX3" fmla="*/ 1070274 w 2075351"/>
              <a:gd name="connsiteY3" fmla="*/ 945572 h 947976"/>
              <a:gd name="connsiteX4" fmla="*/ 602683 w 2075351"/>
              <a:gd name="connsiteY4" fmla="*/ 727363 h 947976"/>
              <a:gd name="connsiteX5" fmla="*/ 311738 w 2075351"/>
              <a:gd name="connsiteY5" fmla="*/ 488372 h 947976"/>
              <a:gd name="connsiteX6" fmla="*/ 10 w 2075351"/>
              <a:gd name="connsiteY6" fmla="*/ 187036 h 947976"/>
              <a:gd name="connsiteX7" fmla="*/ 322129 w 2075351"/>
              <a:gd name="connsiteY7" fmla="*/ 41563 h 947976"/>
              <a:gd name="connsiteX8" fmla="*/ 748156 w 2075351"/>
              <a:gd name="connsiteY8" fmla="*/ 20781 h 947976"/>
              <a:gd name="connsiteX9" fmla="*/ 1184574 w 2075351"/>
              <a:gd name="connsiteY9" fmla="*/ 0 h 947976"/>
              <a:gd name="connsiteX10" fmla="*/ 1579429 w 2075351"/>
              <a:gd name="connsiteY10" fmla="*/ 20781 h 947976"/>
              <a:gd name="connsiteX11" fmla="*/ 1880765 w 2075351"/>
              <a:gd name="connsiteY11" fmla="*/ 72736 h 947976"/>
              <a:gd name="connsiteX12" fmla="*/ 2074036 w 2075351"/>
              <a:gd name="connsiteY12" fmla="*/ 178723 h 947976"/>
              <a:gd name="connsiteX0" fmla="*/ 2093085 w 2094400"/>
              <a:gd name="connsiteY0" fmla="*/ 178723 h 947976"/>
              <a:gd name="connsiteX1" fmla="*/ 1806296 w 2094400"/>
              <a:gd name="connsiteY1" fmla="*/ 477981 h 947976"/>
              <a:gd name="connsiteX2" fmla="*/ 1432223 w 2094400"/>
              <a:gd name="connsiteY2" fmla="*/ 820881 h 947976"/>
              <a:gd name="connsiteX3" fmla="*/ 1089323 w 2094400"/>
              <a:gd name="connsiteY3" fmla="*/ 945572 h 947976"/>
              <a:gd name="connsiteX4" fmla="*/ 621732 w 2094400"/>
              <a:gd name="connsiteY4" fmla="*/ 727363 h 947976"/>
              <a:gd name="connsiteX5" fmla="*/ 330787 w 2094400"/>
              <a:gd name="connsiteY5" fmla="*/ 488372 h 947976"/>
              <a:gd name="connsiteX6" fmla="*/ 9 w 2094400"/>
              <a:gd name="connsiteY6" fmla="*/ 179416 h 947976"/>
              <a:gd name="connsiteX7" fmla="*/ 341178 w 2094400"/>
              <a:gd name="connsiteY7" fmla="*/ 41563 h 947976"/>
              <a:gd name="connsiteX8" fmla="*/ 767205 w 2094400"/>
              <a:gd name="connsiteY8" fmla="*/ 20781 h 947976"/>
              <a:gd name="connsiteX9" fmla="*/ 1203623 w 2094400"/>
              <a:gd name="connsiteY9" fmla="*/ 0 h 947976"/>
              <a:gd name="connsiteX10" fmla="*/ 1598478 w 2094400"/>
              <a:gd name="connsiteY10" fmla="*/ 20781 h 947976"/>
              <a:gd name="connsiteX11" fmla="*/ 1899814 w 2094400"/>
              <a:gd name="connsiteY11" fmla="*/ 72736 h 947976"/>
              <a:gd name="connsiteX12" fmla="*/ 2093085 w 2094400"/>
              <a:gd name="connsiteY12" fmla="*/ 178723 h 947976"/>
              <a:gd name="connsiteX0" fmla="*/ 2093085 w 2094400"/>
              <a:gd name="connsiteY0" fmla="*/ 199852 h 969105"/>
              <a:gd name="connsiteX1" fmla="*/ 1806296 w 2094400"/>
              <a:gd name="connsiteY1" fmla="*/ 499110 h 969105"/>
              <a:gd name="connsiteX2" fmla="*/ 1432223 w 2094400"/>
              <a:gd name="connsiteY2" fmla="*/ 842010 h 969105"/>
              <a:gd name="connsiteX3" fmla="*/ 1089323 w 2094400"/>
              <a:gd name="connsiteY3" fmla="*/ 966701 h 969105"/>
              <a:gd name="connsiteX4" fmla="*/ 621732 w 2094400"/>
              <a:gd name="connsiteY4" fmla="*/ 748492 h 969105"/>
              <a:gd name="connsiteX5" fmla="*/ 330787 w 2094400"/>
              <a:gd name="connsiteY5" fmla="*/ 509501 h 969105"/>
              <a:gd name="connsiteX6" fmla="*/ 9 w 2094400"/>
              <a:gd name="connsiteY6" fmla="*/ 200545 h 969105"/>
              <a:gd name="connsiteX7" fmla="*/ 341178 w 2094400"/>
              <a:gd name="connsiteY7" fmla="*/ 62692 h 969105"/>
              <a:gd name="connsiteX8" fmla="*/ 774825 w 2094400"/>
              <a:gd name="connsiteY8" fmla="*/ 0 h 969105"/>
              <a:gd name="connsiteX9" fmla="*/ 1203623 w 2094400"/>
              <a:gd name="connsiteY9" fmla="*/ 21129 h 969105"/>
              <a:gd name="connsiteX10" fmla="*/ 1598478 w 2094400"/>
              <a:gd name="connsiteY10" fmla="*/ 41910 h 969105"/>
              <a:gd name="connsiteX11" fmla="*/ 1899814 w 2094400"/>
              <a:gd name="connsiteY11" fmla="*/ 93865 h 969105"/>
              <a:gd name="connsiteX12" fmla="*/ 2093085 w 2094400"/>
              <a:gd name="connsiteY12" fmla="*/ 199852 h 969105"/>
              <a:gd name="connsiteX0" fmla="*/ 2093085 w 2094400"/>
              <a:gd name="connsiteY0" fmla="*/ 179009 h 948262"/>
              <a:gd name="connsiteX1" fmla="*/ 1806296 w 2094400"/>
              <a:gd name="connsiteY1" fmla="*/ 478267 h 948262"/>
              <a:gd name="connsiteX2" fmla="*/ 1432223 w 2094400"/>
              <a:gd name="connsiteY2" fmla="*/ 821167 h 948262"/>
              <a:gd name="connsiteX3" fmla="*/ 1089323 w 2094400"/>
              <a:gd name="connsiteY3" fmla="*/ 945858 h 948262"/>
              <a:gd name="connsiteX4" fmla="*/ 621732 w 2094400"/>
              <a:gd name="connsiteY4" fmla="*/ 727649 h 948262"/>
              <a:gd name="connsiteX5" fmla="*/ 330787 w 2094400"/>
              <a:gd name="connsiteY5" fmla="*/ 488658 h 948262"/>
              <a:gd name="connsiteX6" fmla="*/ 9 w 2094400"/>
              <a:gd name="connsiteY6" fmla="*/ 179702 h 948262"/>
              <a:gd name="connsiteX7" fmla="*/ 341178 w 2094400"/>
              <a:gd name="connsiteY7" fmla="*/ 41849 h 948262"/>
              <a:gd name="connsiteX8" fmla="*/ 778635 w 2094400"/>
              <a:gd name="connsiteY8" fmla="*/ 9637 h 948262"/>
              <a:gd name="connsiteX9" fmla="*/ 1203623 w 2094400"/>
              <a:gd name="connsiteY9" fmla="*/ 286 h 948262"/>
              <a:gd name="connsiteX10" fmla="*/ 1598478 w 2094400"/>
              <a:gd name="connsiteY10" fmla="*/ 21067 h 948262"/>
              <a:gd name="connsiteX11" fmla="*/ 1899814 w 2094400"/>
              <a:gd name="connsiteY11" fmla="*/ 73022 h 948262"/>
              <a:gd name="connsiteX12" fmla="*/ 2093085 w 2094400"/>
              <a:gd name="connsiteY12" fmla="*/ 179009 h 948262"/>
              <a:gd name="connsiteX0" fmla="*/ 2093085 w 2094400"/>
              <a:gd name="connsiteY0" fmla="*/ 179009 h 951978"/>
              <a:gd name="connsiteX1" fmla="*/ 1806296 w 2094400"/>
              <a:gd name="connsiteY1" fmla="*/ 478267 h 951978"/>
              <a:gd name="connsiteX2" fmla="*/ 1432223 w 2094400"/>
              <a:gd name="connsiteY2" fmla="*/ 821167 h 951978"/>
              <a:gd name="connsiteX3" fmla="*/ 1058843 w 2094400"/>
              <a:gd name="connsiteY3" fmla="*/ 949668 h 951978"/>
              <a:gd name="connsiteX4" fmla="*/ 621732 w 2094400"/>
              <a:gd name="connsiteY4" fmla="*/ 727649 h 951978"/>
              <a:gd name="connsiteX5" fmla="*/ 330787 w 2094400"/>
              <a:gd name="connsiteY5" fmla="*/ 488658 h 951978"/>
              <a:gd name="connsiteX6" fmla="*/ 9 w 2094400"/>
              <a:gd name="connsiteY6" fmla="*/ 179702 h 951978"/>
              <a:gd name="connsiteX7" fmla="*/ 341178 w 2094400"/>
              <a:gd name="connsiteY7" fmla="*/ 41849 h 951978"/>
              <a:gd name="connsiteX8" fmla="*/ 778635 w 2094400"/>
              <a:gd name="connsiteY8" fmla="*/ 9637 h 951978"/>
              <a:gd name="connsiteX9" fmla="*/ 1203623 w 2094400"/>
              <a:gd name="connsiteY9" fmla="*/ 286 h 951978"/>
              <a:gd name="connsiteX10" fmla="*/ 1598478 w 2094400"/>
              <a:gd name="connsiteY10" fmla="*/ 21067 h 951978"/>
              <a:gd name="connsiteX11" fmla="*/ 1899814 w 2094400"/>
              <a:gd name="connsiteY11" fmla="*/ 73022 h 951978"/>
              <a:gd name="connsiteX12" fmla="*/ 2093085 w 2094400"/>
              <a:gd name="connsiteY12" fmla="*/ 179009 h 951978"/>
              <a:gd name="connsiteX0" fmla="*/ 2093085 w 2094400"/>
              <a:gd name="connsiteY0" fmla="*/ 179009 h 950618"/>
              <a:gd name="connsiteX1" fmla="*/ 1806296 w 2094400"/>
              <a:gd name="connsiteY1" fmla="*/ 478267 h 950618"/>
              <a:gd name="connsiteX2" fmla="*/ 1432223 w 2094400"/>
              <a:gd name="connsiteY2" fmla="*/ 821167 h 950618"/>
              <a:gd name="connsiteX3" fmla="*/ 1058843 w 2094400"/>
              <a:gd name="connsiteY3" fmla="*/ 949668 h 950618"/>
              <a:gd name="connsiteX4" fmla="*/ 625542 w 2094400"/>
              <a:gd name="connsiteY4" fmla="*/ 765749 h 950618"/>
              <a:gd name="connsiteX5" fmla="*/ 330787 w 2094400"/>
              <a:gd name="connsiteY5" fmla="*/ 488658 h 950618"/>
              <a:gd name="connsiteX6" fmla="*/ 9 w 2094400"/>
              <a:gd name="connsiteY6" fmla="*/ 179702 h 950618"/>
              <a:gd name="connsiteX7" fmla="*/ 341178 w 2094400"/>
              <a:gd name="connsiteY7" fmla="*/ 41849 h 950618"/>
              <a:gd name="connsiteX8" fmla="*/ 778635 w 2094400"/>
              <a:gd name="connsiteY8" fmla="*/ 9637 h 950618"/>
              <a:gd name="connsiteX9" fmla="*/ 1203623 w 2094400"/>
              <a:gd name="connsiteY9" fmla="*/ 286 h 950618"/>
              <a:gd name="connsiteX10" fmla="*/ 1598478 w 2094400"/>
              <a:gd name="connsiteY10" fmla="*/ 21067 h 950618"/>
              <a:gd name="connsiteX11" fmla="*/ 1899814 w 2094400"/>
              <a:gd name="connsiteY11" fmla="*/ 73022 h 950618"/>
              <a:gd name="connsiteX12" fmla="*/ 2093085 w 2094400"/>
              <a:gd name="connsiteY12" fmla="*/ 179009 h 950618"/>
              <a:gd name="connsiteX0" fmla="*/ 2093085 w 2094400"/>
              <a:gd name="connsiteY0" fmla="*/ 179009 h 949704"/>
              <a:gd name="connsiteX1" fmla="*/ 1806296 w 2094400"/>
              <a:gd name="connsiteY1" fmla="*/ 478267 h 949704"/>
              <a:gd name="connsiteX2" fmla="*/ 1432223 w 2094400"/>
              <a:gd name="connsiteY2" fmla="*/ 821167 h 949704"/>
              <a:gd name="connsiteX3" fmla="*/ 1058843 w 2094400"/>
              <a:gd name="connsiteY3" fmla="*/ 949668 h 949704"/>
              <a:gd name="connsiteX4" fmla="*/ 625542 w 2094400"/>
              <a:gd name="connsiteY4" fmla="*/ 765749 h 949704"/>
              <a:gd name="connsiteX5" fmla="*/ 330787 w 2094400"/>
              <a:gd name="connsiteY5" fmla="*/ 488658 h 949704"/>
              <a:gd name="connsiteX6" fmla="*/ 9 w 2094400"/>
              <a:gd name="connsiteY6" fmla="*/ 179702 h 949704"/>
              <a:gd name="connsiteX7" fmla="*/ 341178 w 2094400"/>
              <a:gd name="connsiteY7" fmla="*/ 41849 h 949704"/>
              <a:gd name="connsiteX8" fmla="*/ 778635 w 2094400"/>
              <a:gd name="connsiteY8" fmla="*/ 9637 h 949704"/>
              <a:gd name="connsiteX9" fmla="*/ 1203623 w 2094400"/>
              <a:gd name="connsiteY9" fmla="*/ 286 h 949704"/>
              <a:gd name="connsiteX10" fmla="*/ 1598478 w 2094400"/>
              <a:gd name="connsiteY10" fmla="*/ 21067 h 949704"/>
              <a:gd name="connsiteX11" fmla="*/ 1899814 w 2094400"/>
              <a:gd name="connsiteY11" fmla="*/ 73022 h 949704"/>
              <a:gd name="connsiteX12" fmla="*/ 2093085 w 2094400"/>
              <a:gd name="connsiteY12" fmla="*/ 179009 h 949704"/>
              <a:gd name="connsiteX0" fmla="*/ 2093159 w 2094474"/>
              <a:gd name="connsiteY0" fmla="*/ 179009 h 949704"/>
              <a:gd name="connsiteX1" fmla="*/ 1806370 w 2094474"/>
              <a:gd name="connsiteY1" fmla="*/ 478267 h 949704"/>
              <a:gd name="connsiteX2" fmla="*/ 1432297 w 2094474"/>
              <a:gd name="connsiteY2" fmla="*/ 821167 h 949704"/>
              <a:gd name="connsiteX3" fmla="*/ 1058917 w 2094474"/>
              <a:gd name="connsiteY3" fmla="*/ 949668 h 949704"/>
              <a:gd name="connsiteX4" fmla="*/ 625616 w 2094474"/>
              <a:gd name="connsiteY4" fmla="*/ 765749 h 949704"/>
              <a:gd name="connsiteX5" fmla="*/ 311811 w 2094474"/>
              <a:gd name="connsiteY5" fmla="*/ 503898 h 949704"/>
              <a:gd name="connsiteX6" fmla="*/ 83 w 2094474"/>
              <a:gd name="connsiteY6" fmla="*/ 179702 h 949704"/>
              <a:gd name="connsiteX7" fmla="*/ 341252 w 2094474"/>
              <a:gd name="connsiteY7" fmla="*/ 41849 h 949704"/>
              <a:gd name="connsiteX8" fmla="*/ 778709 w 2094474"/>
              <a:gd name="connsiteY8" fmla="*/ 9637 h 949704"/>
              <a:gd name="connsiteX9" fmla="*/ 1203697 w 2094474"/>
              <a:gd name="connsiteY9" fmla="*/ 286 h 949704"/>
              <a:gd name="connsiteX10" fmla="*/ 1598552 w 2094474"/>
              <a:gd name="connsiteY10" fmla="*/ 21067 h 949704"/>
              <a:gd name="connsiteX11" fmla="*/ 1899888 w 2094474"/>
              <a:gd name="connsiteY11" fmla="*/ 73022 h 949704"/>
              <a:gd name="connsiteX12" fmla="*/ 2093159 w 2094474"/>
              <a:gd name="connsiteY12" fmla="*/ 179009 h 9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474" h="949704">
                <a:moveTo>
                  <a:pt x="2093159" y="179009"/>
                </a:moveTo>
                <a:cubicBezTo>
                  <a:pt x="2077573" y="246550"/>
                  <a:pt x="1916514" y="371241"/>
                  <a:pt x="1806370" y="478267"/>
                </a:cubicBezTo>
                <a:cubicBezTo>
                  <a:pt x="1696226" y="585293"/>
                  <a:pt x="1556873" y="742600"/>
                  <a:pt x="1432297" y="821167"/>
                </a:cubicBezTo>
                <a:cubicBezTo>
                  <a:pt x="1307721" y="899734"/>
                  <a:pt x="1212414" y="951284"/>
                  <a:pt x="1058917" y="949668"/>
                </a:cubicBezTo>
                <a:cubicBezTo>
                  <a:pt x="905420" y="948052"/>
                  <a:pt x="750134" y="840044"/>
                  <a:pt x="625616" y="765749"/>
                </a:cubicBezTo>
                <a:cubicBezTo>
                  <a:pt x="501098" y="691454"/>
                  <a:pt x="416066" y="601572"/>
                  <a:pt x="311811" y="503898"/>
                </a:cubicBezTo>
                <a:cubicBezTo>
                  <a:pt x="207556" y="406224"/>
                  <a:pt x="-4824" y="256710"/>
                  <a:pt x="83" y="179702"/>
                </a:cubicBezTo>
                <a:cubicBezTo>
                  <a:pt x="4990" y="102694"/>
                  <a:pt x="211481" y="70193"/>
                  <a:pt x="341252" y="41849"/>
                </a:cubicBezTo>
                <a:cubicBezTo>
                  <a:pt x="471023" y="13505"/>
                  <a:pt x="778709" y="9637"/>
                  <a:pt x="778709" y="9637"/>
                </a:cubicBezTo>
                <a:cubicBezTo>
                  <a:pt x="920372" y="6520"/>
                  <a:pt x="1067057" y="-1619"/>
                  <a:pt x="1203697" y="286"/>
                </a:cubicBezTo>
                <a:cubicBezTo>
                  <a:pt x="1340337" y="2191"/>
                  <a:pt x="1482520" y="8944"/>
                  <a:pt x="1598552" y="21067"/>
                </a:cubicBezTo>
                <a:cubicBezTo>
                  <a:pt x="1714584" y="33190"/>
                  <a:pt x="1817454" y="46698"/>
                  <a:pt x="1899888" y="73022"/>
                </a:cubicBezTo>
                <a:cubicBezTo>
                  <a:pt x="1982322" y="99346"/>
                  <a:pt x="2108745" y="111468"/>
                  <a:pt x="2093159" y="179009"/>
                </a:cubicBezTo>
                <a:close/>
              </a:path>
            </a:pathLst>
          </a:custGeom>
          <a:solidFill>
            <a:schemeClr val="tx2">
              <a:lumMod val="20000"/>
              <a:lumOff val="8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35" name="Szövegdoboz 34"/>
              <p:cNvSpPr txBox="1"/>
              <p:nvPr/>
            </p:nvSpPr>
            <p:spPr>
              <a:xfrm>
                <a:off x="1614653" y="1094597"/>
                <a:ext cx="9229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𝑤</m:t>
                      </m:r>
                      <m:r>
                        <a:rPr lang="en-US" sz="2000" i="1" dirty="0" smtClean="0">
                          <a:latin typeface="Cambria Math"/>
                        </a:rPr>
                        <m:t>=1</m:t>
                      </m:r>
                    </m:oMath>
                  </m:oMathPara>
                </a14:m>
                <a:endParaRPr lang="en-US" sz="2000" dirty="0"/>
              </a:p>
            </p:txBody>
          </p:sp>
        </mc:Choice>
        <mc:Fallback xmlns="">
          <p:sp>
            <p:nvSpPr>
              <p:cNvPr id="35" name="Szövegdoboz 34"/>
              <p:cNvSpPr txBox="1">
                <a:spLocks noRot="1" noChangeAspect="1" noMove="1" noResize="1" noEditPoints="1" noAdjustHandles="1" noChangeArrowheads="1" noChangeShapeType="1" noTextEdit="1"/>
              </p:cNvSpPr>
              <p:nvPr/>
            </p:nvSpPr>
            <p:spPr>
              <a:xfrm>
                <a:off x="1614653" y="1094597"/>
                <a:ext cx="922945" cy="400110"/>
              </a:xfrm>
              <a:prstGeom prst="rect">
                <a:avLst/>
              </a:prstGeom>
              <a:blipFill rotWithShape="1">
                <a:blip r:embed="rId7"/>
                <a:stretch>
                  <a:fillRect/>
                </a:stretch>
              </a:blipFill>
            </p:spPr>
            <p:txBody>
              <a:bodyPr/>
              <a:lstStyle/>
              <a:p>
                <a:r>
                  <a:rPr lang="en-US">
                    <a:noFill/>
                  </a:rPr>
                  <a:t> </a:t>
                </a:r>
              </a:p>
            </p:txBody>
          </p:sp>
        </mc:Fallback>
      </mc:AlternateContent>
      <p:sp>
        <p:nvSpPr>
          <p:cNvPr id="37" name="Ellipszis 36"/>
          <p:cNvSpPr/>
          <p:nvPr/>
        </p:nvSpPr>
        <p:spPr>
          <a:xfrm>
            <a:off x="1389311" y="1150859"/>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Szövegdoboz 38"/>
          <p:cNvSpPr txBox="1"/>
          <p:nvPr/>
        </p:nvSpPr>
        <p:spPr>
          <a:xfrm>
            <a:off x="2242590" y="702439"/>
            <a:ext cx="1087413" cy="707886"/>
          </a:xfrm>
          <a:prstGeom prst="rect">
            <a:avLst/>
          </a:prstGeom>
          <a:noFill/>
        </p:spPr>
        <p:txBody>
          <a:bodyPr wrap="none" rtlCol="0">
            <a:spAutoFit/>
          </a:bodyPr>
          <a:lstStyle/>
          <a:p>
            <a:r>
              <a:rPr lang="en-US" sz="2000" dirty="0" err="1" smtClean="0">
                <a:latin typeface="+mn-lt"/>
              </a:rPr>
              <a:t>Tangens</a:t>
            </a:r>
            <a:r>
              <a:rPr lang="en-US" sz="2000" dirty="0" smtClean="0">
                <a:latin typeface="+mn-lt"/>
              </a:rPr>
              <a:t> </a:t>
            </a:r>
            <a:endParaRPr lang="hu-HU" sz="2000" dirty="0" smtClean="0">
              <a:latin typeface="+mn-lt"/>
            </a:endParaRPr>
          </a:p>
          <a:p>
            <a:r>
              <a:rPr lang="en-US" sz="2000" dirty="0" smtClean="0">
                <a:latin typeface="+mn-lt"/>
              </a:rPr>
              <a:t>t</a:t>
            </a:r>
            <a:r>
              <a:rPr lang="hu-HU" sz="2000" dirty="0" smtClean="0">
                <a:latin typeface="+mn-lt"/>
              </a:rPr>
              <a:t>ér</a:t>
            </a:r>
            <a:endParaRPr lang="en-US" sz="2000" dirty="0">
              <a:latin typeface="+mn-lt"/>
            </a:endParaRPr>
          </a:p>
        </p:txBody>
      </p:sp>
      <p:cxnSp>
        <p:nvCxnSpPr>
          <p:cNvPr id="40" name="Egyenes összekötő nyíllal 39"/>
          <p:cNvCxnSpPr/>
          <p:nvPr/>
        </p:nvCxnSpPr>
        <p:spPr>
          <a:xfrm flipH="1">
            <a:off x="1289162" y="870403"/>
            <a:ext cx="502201" cy="651155"/>
          </a:xfrm>
          <a:prstGeom prst="straightConnector1">
            <a:avLst/>
          </a:prstGeom>
          <a:ln w="57150">
            <a:solidFill>
              <a:srgbClr val="01AF16"/>
            </a:solidFill>
            <a:tailEnd type="arrow"/>
          </a:ln>
        </p:spPr>
        <p:style>
          <a:lnRef idx="1">
            <a:schemeClr val="accent1"/>
          </a:lnRef>
          <a:fillRef idx="0">
            <a:schemeClr val="accent1"/>
          </a:fillRef>
          <a:effectRef idx="0">
            <a:schemeClr val="accent1"/>
          </a:effectRef>
          <a:fontRef idx="minor">
            <a:schemeClr val="tx1"/>
          </a:fontRef>
        </p:style>
      </p:cxnSp>
      <p:sp>
        <p:nvSpPr>
          <p:cNvPr id="42" name="Szabadkézi sokszög 41"/>
          <p:cNvSpPr/>
          <p:nvPr/>
        </p:nvSpPr>
        <p:spPr>
          <a:xfrm>
            <a:off x="1375725" y="593776"/>
            <a:ext cx="831272" cy="514350"/>
          </a:xfrm>
          <a:custGeom>
            <a:avLst/>
            <a:gdLst>
              <a:gd name="connsiteX0" fmla="*/ 145472 w 831272"/>
              <a:gd name="connsiteY0" fmla="*/ 0 h 716973"/>
              <a:gd name="connsiteX1" fmla="*/ 0 w 831272"/>
              <a:gd name="connsiteY1" fmla="*/ 716973 h 716973"/>
              <a:gd name="connsiteX2" fmla="*/ 737754 w 831272"/>
              <a:gd name="connsiteY2" fmla="*/ 571500 h 716973"/>
              <a:gd name="connsiteX3" fmla="*/ 831272 w 831272"/>
              <a:gd name="connsiteY3" fmla="*/ 31173 h 716973"/>
              <a:gd name="connsiteX4" fmla="*/ 145472 w 831272"/>
              <a:gd name="connsiteY4" fmla="*/ 0 h 716973"/>
              <a:gd name="connsiteX0" fmla="*/ 114300 w 831272"/>
              <a:gd name="connsiteY0" fmla="*/ 135082 h 685800"/>
              <a:gd name="connsiteX1" fmla="*/ 0 w 831272"/>
              <a:gd name="connsiteY1" fmla="*/ 685800 h 685800"/>
              <a:gd name="connsiteX2" fmla="*/ 737754 w 831272"/>
              <a:gd name="connsiteY2" fmla="*/ 540327 h 685800"/>
              <a:gd name="connsiteX3" fmla="*/ 831272 w 831272"/>
              <a:gd name="connsiteY3" fmla="*/ 0 h 685800"/>
              <a:gd name="connsiteX4" fmla="*/ 114300 w 831272"/>
              <a:gd name="connsiteY4" fmla="*/ 135082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72" h="685800">
                <a:moveTo>
                  <a:pt x="114300" y="135082"/>
                </a:moveTo>
                <a:lnTo>
                  <a:pt x="0" y="685800"/>
                </a:lnTo>
                <a:lnTo>
                  <a:pt x="737754" y="540327"/>
                </a:lnTo>
                <a:lnTo>
                  <a:pt x="831272" y="0"/>
                </a:lnTo>
                <a:lnTo>
                  <a:pt x="114300" y="135082"/>
                </a:lnTo>
                <a:close/>
              </a:path>
            </a:pathLst>
          </a:custGeom>
          <a:solidFill>
            <a:srgbClr val="FDEADA">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Ellipszis 40"/>
          <p:cNvSpPr/>
          <p:nvPr/>
        </p:nvSpPr>
        <p:spPr>
          <a:xfrm>
            <a:off x="1718826" y="828139"/>
            <a:ext cx="145073" cy="996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46" name="Téglalap 45"/>
              <p:cNvSpPr/>
              <p:nvPr/>
            </p:nvSpPr>
            <p:spPr>
              <a:xfrm>
                <a:off x="1782519" y="667815"/>
                <a:ext cx="40748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solidFill>
                            <a:prstClr val="black"/>
                          </a:solidFill>
                          <a:latin typeface="Cambria Math"/>
                        </a:rPr>
                        <m:t>𝒑</m:t>
                      </m:r>
                    </m:oMath>
                  </m:oMathPara>
                </a14:m>
                <a:endParaRPr lang="en-US" sz="2000" dirty="0"/>
              </a:p>
            </p:txBody>
          </p:sp>
        </mc:Choice>
        <mc:Fallback xmlns="">
          <p:sp>
            <p:nvSpPr>
              <p:cNvPr id="46" name="Téglalap 45"/>
              <p:cNvSpPr>
                <a:spLocks noRot="1" noChangeAspect="1" noMove="1" noResize="1" noEditPoints="1" noAdjustHandles="1" noChangeArrowheads="1" noChangeShapeType="1" noTextEdit="1"/>
              </p:cNvSpPr>
              <p:nvPr/>
            </p:nvSpPr>
            <p:spPr>
              <a:xfrm>
                <a:off x="1782519" y="667815"/>
                <a:ext cx="407483" cy="400110"/>
              </a:xfrm>
              <a:prstGeom prst="rect">
                <a:avLst/>
              </a:prstGeom>
              <a:blipFill rotWithShape="1">
                <a:blip r:embed="rId8"/>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églalap 47"/>
              <p:cNvSpPr/>
              <p:nvPr/>
            </p:nvSpPr>
            <p:spPr>
              <a:xfrm>
                <a:off x="896630" y="1328571"/>
                <a:ext cx="4026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ea typeface="Cambria Math"/>
                        </a:rPr>
                        <m:t>𝒗</m:t>
                      </m:r>
                    </m:oMath>
                  </m:oMathPara>
                </a14:m>
                <a:endParaRPr lang="en-US" sz="2000" dirty="0"/>
              </a:p>
            </p:txBody>
          </p:sp>
        </mc:Choice>
        <mc:Fallback xmlns="">
          <p:sp>
            <p:nvSpPr>
              <p:cNvPr id="48" name="Téglalap 47"/>
              <p:cNvSpPr>
                <a:spLocks noRot="1" noChangeAspect="1" noMove="1" noResize="1" noEditPoints="1" noAdjustHandles="1" noChangeArrowheads="1" noChangeShapeType="1" noTextEdit="1"/>
              </p:cNvSpPr>
              <p:nvPr/>
            </p:nvSpPr>
            <p:spPr>
              <a:xfrm>
                <a:off x="896630" y="1328571"/>
                <a:ext cx="402674" cy="40011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8533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animBg="1"/>
      <p:bldP spid="41" grpId="0" animBg="1"/>
      <p:bldP spid="46" grpId="0"/>
      <p:bldP spid="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ím 1"/>
          <p:cNvSpPr>
            <a:spLocks noGrp="1"/>
          </p:cNvSpPr>
          <p:nvPr>
            <p:ph type="title"/>
          </p:nvPr>
        </p:nvSpPr>
        <p:spPr>
          <a:xfrm>
            <a:off x="224309" y="40295"/>
            <a:ext cx="8740180" cy="857250"/>
          </a:xfrm>
        </p:spPr>
        <p:txBody>
          <a:bodyPr>
            <a:normAutofit/>
          </a:bodyPr>
          <a:lstStyle/>
          <a:p>
            <a:r>
              <a:rPr lang="en-US" dirty="0" err="1" smtClean="0">
                <a:solidFill>
                  <a:srgbClr val="FF0000"/>
                </a:solidFill>
              </a:rPr>
              <a:t>Egyenes</a:t>
            </a:r>
            <a:endParaRPr lang="en-US" dirty="0">
              <a:solidFill>
                <a:srgbClr val="FF0000"/>
              </a:solidFill>
            </a:endParaRPr>
          </a:p>
        </p:txBody>
      </p:sp>
      <mc:AlternateContent xmlns:mc="http://schemas.openxmlformats.org/markup-compatibility/2006" xmlns:a14="http://schemas.microsoft.com/office/drawing/2010/main">
        <mc:Choice Requires="a14">
          <p:sp>
            <p:nvSpPr>
              <p:cNvPr id="44" name="Tartalom helye 2"/>
              <p:cNvSpPr txBox="1">
                <a:spLocks/>
              </p:cNvSpPr>
              <p:nvPr/>
            </p:nvSpPr>
            <p:spPr>
              <a:xfrm>
                <a:off x="192885" y="2211710"/>
                <a:ext cx="8951115" cy="20005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600"/>
                  </a:spcAft>
                </a:pPr>
                <a:r>
                  <a:rPr lang="hu-HU" sz="2400" b="1" u="sng" dirty="0" smtClean="0"/>
                  <a:t>Hiperboloidon marad:</a:t>
                </a:r>
              </a:p>
              <a:p>
                <a:pPr marL="0" indent="0" fontAlgn="auto">
                  <a:spcBef>
                    <a:spcPts val="1800"/>
                  </a:spcBef>
                  <a:spcAft>
                    <a:spcPts val="0"/>
                  </a:spcAft>
                  <a:buNone/>
                </a:pPr>
                <a14:m>
                  <m:oMathPara xmlns:m="http://schemas.openxmlformats.org/officeDocument/2006/math">
                    <m:oMathParaPr>
                      <m:jc m:val="centerGroup"/>
                    </m:oMathParaPr>
                    <m:oMath xmlns:m="http://schemas.openxmlformats.org/officeDocument/2006/math">
                      <m:r>
                        <a:rPr lang="en-US" sz="2000" b="1" i="1">
                          <a:solidFill>
                            <a:prstClr val="black"/>
                          </a:solidFill>
                          <a:latin typeface="Cambria Math"/>
                        </a:rPr>
                        <m:t>𝒓</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e>
                      </m:d>
                      <m:r>
                        <a:rPr lang="en-US" sz="2000" i="1" smtClean="0">
                          <a:solidFill>
                            <a:srgbClr val="D60093"/>
                          </a:solidFill>
                          <a:latin typeface="Cambria Math"/>
                          <a:ea typeface="Cambria Math"/>
                        </a:rPr>
                        <m:t>∙</m:t>
                      </m:r>
                      <m:r>
                        <a:rPr lang="en-US" sz="2000" b="1" i="1">
                          <a:solidFill>
                            <a:prstClr val="black"/>
                          </a:solidFill>
                          <a:latin typeface="Cambria Math"/>
                        </a:rPr>
                        <m:t>𝒓</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e>
                      </m:d>
                      <m:r>
                        <a:rPr lang="en-US" sz="2000" b="1" i="1" smtClean="0">
                          <a:solidFill>
                            <a:prstClr val="black"/>
                          </a:solidFill>
                          <a:latin typeface="Cambria Math"/>
                        </a:rPr>
                        <m:t>=</m:t>
                      </m:r>
                      <m:r>
                        <a:rPr lang="en-US" sz="2000" b="1" i="1">
                          <a:solidFill>
                            <a:prstClr val="black"/>
                          </a:solidFill>
                          <a:latin typeface="Cambria Math"/>
                        </a:rPr>
                        <m:t>𝒑</m:t>
                      </m:r>
                      <m:r>
                        <a:rPr lang="en-US" sz="2000" i="1" smtClean="0">
                          <a:solidFill>
                            <a:srgbClr val="D60093"/>
                          </a:solidFill>
                          <a:latin typeface="Cambria Math"/>
                          <a:ea typeface="Cambria Math"/>
                        </a:rPr>
                        <m:t>∙</m:t>
                      </m:r>
                      <m:r>
                        <a:rPr lang="en-US" sz="2000" b="1" i="1">
                          <a:solidFill>
                            <a:prstClr val="black"/>
                          </a:solidFill>
                          <a:latin typeface="Cambria Math"/>
                        </a:rPr>
                        <m:t>𝒑</m:t>
                      </m:r>
                      <m:sSup>
                        <m:sSupPr>
                          <m:ctrlPr>
                            <a:rPr lang="en-US" sz="2000" i="1">
                              <a:solidFill>
                                <a:prstClr val="black"/>
                              </a:solidFill>
                              <a:latin typeface="Cambria Math" panose="02040503050406030204" pitchFamily="18" charset="0"/>
                            </a:rPr>
                          </m:ctrlPr>
                        </m:sSupPr>
                        <m:e>
                          <m:r>
                            <a:rPr lang="en-US" sz="2000" b="0" i="0" smtClean="0">
                              <a:solidFill>
                                <a:prstClr val="black"/>
                              </a:solidFill>
                              <a:latin typeface="Cambria Math"/>
                            </a:rPr>
                            <m:t> </m:t>
                          </m:r>
                          <m:r>
                            <m:rPr>
                              <m:sty m:val="p"/>
                            </m:rPr>
                            <a:rPr lang="en-US" sz="2000" b="0" i="0" smtClean="0">
                              <a:solidFill>
                                <a:prstClr val="black"/>
                              </a:solidFill>
                              <a:latin typeface="Cambria Math"/>
                            </a:rPr>
                            <m:t>cosh</m:t>
                          </m:r>
                        </m:e>
                        <m:sup>
                          <m:r>
                            <a:rPr lang="en-US" sz="2000">
                              <a:solidFill>
                                <a:prstClr val="black"/>
                              </a:solidFill>
                              <a:latin typeface="Cambria Math"/>
                            </a:rPr>
                            <m:t>2</m:t>
                          </m:r>
                        </m:sup>
                      </m:sSup>
                      <m:r>
                        <m:rPr>
                          <m:nor/>
                        </m:rPr>
                        <a:rPr lang="en-US" sz="2000" i="1" dirty="0"/>
                        <m:t>t</m:t>
                      </m:r>
                      <m:r>
                        <a:rPr lang="en-US" sz="2000" i="1">
                          <a:solidFill>
                            <a:prstClr val="black"/>
                          </a:solidFill>
                          <a:latin typeface="Cambria Math"/>
                        </a:rPr>
                        <m:t>+</m:t>
                      </m:r>
                      <m:sSup>
                        <m:sSupPr>
                          <m:ctrlPr>
                            <a:rPr lang="en-US" sz="2000" b="1" i="1">
                              <a:solidFill>
                                <a:prstClr val="black"/>
                              </a:solidFill>
                              <a:latin typeface="Cambria Math" panose="02040503050406030204" pitchFamily="18" charset="0"/>
                            </a:rPr>
                          </m:ctrlPr>
                        </m:sSupPr>
                        <m:e>
                          <m:r>
                            <a:rPr lang="hu-HU" sz="2000" b="1" i="1">
                              <a:solidFill>
                                <a:prstClr val="black"/>
                              </a:solidFill>
                              <a:latin typeface="Cambria Math"/>
                            </a:rPr>
                            <m:t> </m:t>
                          </m:r>
                          <m:r>
                            <a:rPr lang="en-US" sz="2000" b="1" i="1">
                              <a:solidFill>
                                <a:prstClr val="black"/>
                              </a:solidFill>
                              <a:latin typeface="Cambria Math"/>
                            </a:rPr>
                            <m:t>𝒗</m:t>
                          </m:r>
                        </m:e>
                        <m:sup>
                          <m:r>
                            <a:rPr lang="en-US" sz="2000" i="1">
                              <a:solidFill>
                                <a:prstClr val="black"/>
                              </a:solidFill>
                              <a:latin typeface="Cambria Math"/>
                            </a:rPr>
                            <m:t>0</m:t>
                          </m:r>
                        </m:sup>
                      </m:sSup>
                      <m:r>
                        <a:rPr lang="en-US" sz="2000" i="1" smtClean="0">
                          <a:solidFill>
                            <a:srgbClr val="D60093"/>
                          </a:solidFill>
                          <a:latin typeface="Cambria Math"/>
                          <a:ea typeface="Cambria Math"/>
                        </a:rPr>
                        <m:t>∙</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a:rPr>
                            <m:t>𝒗</m:t>
                          </m:r>
                        </m:e>
                        <m:sup>
                          <m:r>
                            <a:rPr lang="en-US" sz="2000" i="1">
                              <a:solidFill>
                                <a:prstClr val="black"/>
                              </a:solidFill>
                              <a:latin typeface="Cambria Math"/>
                            </a:rPr>
                            <m:t>0</m:t>
                          </m:r>
                        </m:sup>
                      </m:sSup>
                      <m:sSup>
                        <m:sSupPr>
                          <m:ctrlPr>
                            <a:rPr lang="en-US" sz="2000" i="1">
                              <a:solidFill>
                                <a:prstClr val="black"/>
                              </a:solidFill>
                              <a:latin typeface="Cambria Math" panose="02040503050406030204" pitchFamily="18" charset="0"/>
                            </a:rPr>
                          </m:ctrlPr>
                        </m:sSupPr>
                        <m:e>
                          <m:r>
                            <a:rPr lang="en-US" sz="2000" b="0" i="0" smtClean="0">
                              <a:solidFill>
                                <a:prstClr val="black"/>
                              </a:solidFill>
                              <a:latin typeface="Cambria Math"/>
                            </a:rPr>
                            <m:t> </m:t>
                          </m:r>
                          <m:r>
                            <m:rPr>
                              <m:sty m:val="p"/>
                            </m:rPr>
                            <a:rPr lang="en-US" sz="2000" b="0" i="0" smtClean="0">
                              <a:solidFill>
                                <a:prstClr val="black"/>
                              </a:solidFill>
                              <a:latin typeface="Cambria Math"/>
                            </a:rPr>
                            <m:t>sinh</m:t>
                          </m:r>
                        </m:e>
                        <m:sup>
                          <m:r>
                            <a:rPr lang="en-US" sz="2000">
                              <a:solidFill>
                                <a:prstClr val="black"/>
                              </a:solidFill>
                              <a:latin typeface="Cambria Math"/>
                            </a:rPr>
                            <m:t>2</m:t>
                          </m:r>
                        </m:sup>
                      </m:sSup>
                      <m:r>
                        <a:rPr lang="en-US" sz="2000" i="1">
                          <a:solidFill>
                            <a:prstClr val="black"/>
                          </a:solidFill>
                          <a:latin typeface="Cambria Math"/>
                        </a:rPr>
                        <m:t>𝑡</m:t>
                      </m:r>
                      <m:r>
                        <a:rPr lang="en-US" sz="2000" b="0" i="1" smtClean="0">
                          <a:solidFill>
                            <a:prstClr val="black"/>
                          </a:solidFill>
                          <a:latin typeface="Cambria Math"/>
                        </a:rPr>
                        <m:t>+</m:t>
                      </m:r>
                      <m:r>
                        <a:rPr lang="en-US" sz="2000" i="1">
                          <a:solidFill>
                            <a:prstClr val="black"/>
                          </a:solidFill>
                          <a:latin typeface="Cambria Math"/>
                          <a:ea typeface="Cambria Math"/>
                        </a:rPr>
                        <m:t>2</m:t>
                      </m:r>
                      <m:r>
                        <a:rPr lang="en-US" sz="2000" b="1" i="1">
                          <a:solidFill>
                            <a:prstClr val="black"/>
                          </a:solidFill>
                          <a:latin typeface="Cambria Math"/>
                        </a:rPr>
                        <m:t>𝒑</m:t>
                      </m:r>
                      <m:r>
                        <a:rPr lang="en-US" sz="2000" i="1" smtClean="0">
                          <a:solidFill>
                            <a:srgbClr val="D60093"/>
                          </a:solidFill>
                          <a:latin typeface="Cambria Math"/>
                          <a:ea typeface="Cambria Math"/>
                        </a:rPr>
                        <m:t>∙</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a:rPr>
                            <m:t>𝒗</m:t>
                          </m:r>
                        </m:e>
                        <m:sup>
                          <m:r>
                            <a:rPr lang="en-US" sz="2000" i="1">
                              <a:solidFill>
                                <a:prstClr val="black"/>
                              </a:solidFill>
                              <a:latin typeface="Cambria Math"/>
                            </a:rPr>
                            <m:t>0</m:t>
                          </m:r>
                        </m:sup>
                      </m:sSup>
                      <m:func>
                        <m:funcPr>
                          <m:ctrlPr>
                            <a:rPr lang="en-US" sz="2000" i="1">
                              <a:solidFill>
                                <a:prstClr val="black"/>
                              </a:solidFill>
                              <a:latin typeface="Cambria Math" panose="02040503050406030204" pitchFamily="18" charset="0"/>
                              <a:ea typeface="Cambria Math"/>
                            </a:rPr>
                          </m:ctrlPr>
                        </m:funcPr>
                        <m:fName>
                          <m:r>
                            <m:rPr>
                              <m:sty m:val="p"/>
                            </m:rPr>
                            <a:rPr lang="en-US" sz="2000">
                              <a:solidFill>
                                <a:prstClr val="black"/>
                              </a:solidFill>
                              <a:latin typeface="Cambria Math"/>
                              <a:ea typeface="Cambria Math"/>
                            </a:rPr>
                            <m:t>sin</m:t>
                          </m:r>
                          <m:r>
                            <m:rPr>
                              <m:sty m:val="p"/>
                            </m:rPr>
                            <a:rPr lang="hu-HU" sz="2000" b="0" i="0" smtClean="0">
                              <a:solidFill>
                                <a:prstClr val="black"/>
                              </a:solidFill>
                              <a:latin typeface="Cambria Math"/>
                              <a:ea typeface="Cambria Math"/>
                            </a:rPr>
                            <m:t>h</m:t>
                          </m:r>
                        </m:fName>
                        <m:e>
                          <m:r>
                            <a:rPr lang="en-US" sz="2000" i="1">
                              <a:solidFill>
                                <a:prstClr val="black"/>
                              </a:solidFill>
                              <a:latin typeface="Cambria Math"/>
                              <a:ea typeface="Cambria Math"/>
                            </a:rPr>
                            <m:t>𝑡</m:t>
                          </m:r>
                        </m:e>
                      </m:func>
                      <m:func>
                        <m:funcPr>
                          <m:ctrlPr>
                            <a:rPr lang="en-US" sz="2000" i="1">
                              <a:solidFill>
                                <a:prstClr val="black"/>
                              </a:solidFill>
                              <a:latin typeface="Cambria Math" panose="02040503050406030204" pitchFamily="18" charset="0"/>
                              <a:ea typeface="Cambria Math"/>
                            </a:rPr>
                          </m:ctrlPr>
                        </m:funcPr>
                        <m:fName>
                          <m:r>
                            <m:rPr>
                              <m:sty m:val="p"/>
                            </m:rPr>
                            <a:rPr lang="en-US" sz="2000">
                              <a:solidFill>
                                <a:prstClr val="black"/>
                              </a:solidFill>
                              <a:latin typeface="Cambria Math"/>
                              <a:ea typeface="Cambria Math"/>
                            </a:rPr>
                            <m:t>cos</m:t>
                          </m:r>
                          <m:r>
                            <m:rPr>
                              <m:sty m:val="p"/>
                            </m:rPr>
                            <a:rPr lang="hu-HU" sz="2000" b="0" i="0" smtClean="0">
                              <a:solidFill>
                                <a:prstClr val="black"/>
                              </a:solidFill>
                              <a:latin typeface="Cambria Math"/>
                              <a:ea typeface="Cambria Math"/>
                            </a:rPr>
                            <m:t>h</m:t>
                          </m:r>
                        </m:fName>
                        <m:e>
                          <m:r>
                            <a:rPr lang="en-US" sz="2000" i="1">
                              <a:solidFill>
                                <a:prstClr val="black"/>
                              </a:solidFill>
                              <a:latin typeface="Cambria Math"/>
                              <a:ea typeface="Cambria Math"/>
                            </a:rPr>
                            <m:t>𝑡</m:t>
                          </m:r>
                        </m:e>
                      </m:func>
                      <m:r>
                        <a:rPr lang="en-US" sz="2000" b="0" i="1" smtClean="0">
                          <a:solidFill>
                            <a:prstClr val="black"/>
                          </a:solidFill>
                          <a:latin typeface="Cambria Math"/>
                          <a:ea typeface="Cambria Math"/>
                        </a:rPr>
                        <m:t>=</m:t>
                      </m:r>
                      <m:r>
                        <a:rPr lang="hu-HU" sz="2000" b="0" i="1" smtClean="0">
                          <a:solidFill>
                            <a:prstClr val="black"/>
                          </a:solidFill>
                          <a:latin typeface="Cambria Math"/>
                          <a:ea typeface="Cambria Math"/>
                        </a:rPr>
                        <m:t>−</m:t>
                      </m:r>
                      <m:r>
                        <a:rPr lang="en-US" sz="2000" b="0" i="1" smtClean="0">
                          <a:solidFill>
                            <a:prstClr val="black"/>
                          </a:solidFill>
                          <a:latin typeface="Cambria Math"/>
                          <a:ea typeface="Cambria Math"/>
                        </a:rPr>
                        <m:t>1</m:t>
                      </m:r>
                    </m:oMath>
                  </m:oMathPara>
                </a14:m>
                <a:endParaRPr lang="hu-HU" sz="2000" b="1" u="sng" dirty="0" smtClean="0"/>
              </a:p>
              <a:p>
                <a:pPr fontAlgn="auto">
                  <a:spcAft>
                    <a:spcPts val="600"/>
                  </a:spcAft>
                </a:pPr>
                <a:r>
                  <a:rPr lang="en-US" sz="2400" b="1" u="sng" dirty="0" err="1" smtClean="0"/>
                  <a:t>Egys</a:t>
                </a:r>
                <a:r>
                  <a:rPr lang="hu-HU" sz="2400" b="1" u="sng" dirty="0" smtClean="0"/>
                  <a:t>égsebességű mozgás</a:t>
                </a:r>
                <a:r>
                  <a:rPr lang="hu-HU" sz="2400" dirty="0"/>
                  <a:t>:  </a:t>
                </a:r>
                <a:r>
                  <a:rPr lang="en-US" sz="2400" dirty="0" smtClean="0"/>
                  <a:t>				 </a:t>
                </a:r>
                <a:r>
                  <a:rPr lang="hu-HU" sz="2400" dirty="0" smtClean="0"/>
                  <a:t>        </a:t>
                </a:r>
                <a:r>
                  <a:rPr lang="en-US" sz="2400" dirty="0"/>
                  <a:t>	</a:t>
                </a:r>
                <a14:m>
                  <m:oMath xmlns:m="http://schemas.openxmlformats.org/officeDocument/2006/math">
                    <m:acc>
                      <m:accPr>
                        <m:chr m:val="̇"/>
                        <m:ctrlPr>
                          <a:rPr lang="en-US" sz="2000" b="1" i="1">
                            <a:solidFill>
                              <a:prstClr val="black"/>
                            </a:solidFill>
                            <a:latin typeface="Cambria Math" panose="02040503050406030204" pitchFamily="18" charset="0"/>
                          </a:rPr>
                        </m:ctrlPr>
                      </m:accPr>
                      <m:e>
                        <m:r>
                          <a:rPr lang="en-US" sz="2000" b="1" i="1">
                            <a:solidFill>
                              <a:prstClr val="black"/>
                            </a:solidFill>
                            <a:latin typeface="Cambria Math"/>
                          </a:rPr>
                          <m:t>𝒓</m:t>
                        </m:r>
                      </m:e>
                    </m:acc>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e>
                    </m:d>
                    <m:r>
                      <a:rPr lang="en-US" sz="2000" i="1">
                        <a:solidFill>
                          <a:prstClr val="black"/>
                        </a:solidFill>
                        <a:latin typeface="Cambria Math"/>
                      </a:rPr>
                      <m:t>=</m:t>
                    </m:r>
                    <m:r>
                      <a:rPr lang="en-US" sz="2000" b="1" i="1">
                        <a:solidFill>
                          <a:prstClr val="black"/>
                        </a:solidFill>
                        <a:latin typeface="Cambria Math"/>
                      </a:rPr>
                      <m:t>𝒑</m:t>
                    </m:r>
                    <m:func>
                      <m:funcPr>
                        <m:ctrlPr>
                          <a:rPr lang="hu-HU" sz="2000" i="1">
                            <a:solidFill>
                              <a:prstClr val="black"/>
                            </a:solidFill>
                            <a:latin typeface="Cambria Math" panose="02040503050406030204" pitchFamily="18" charset="0"/>
                          </a:rPr>
                        </m:ctrlPr>
                      </m:funcPr>
                      <m:fName>
                        <m:r>
                          <m:rPr>
                            <m:sty m:val="p"/>
                          </m:rPr>
                          <a:rPr lang="hu-HU" sz="2000" b="0" i="0" smtClean="0">
                            <a:solidFill>
                              <a:prstClr val="black"/>
                            </a:solidFill>
                            <a:latin typeface="Cambria Math"/>
                          </a:rPr>
                          <m:t>sinh</m:t>
                        </m:r>
                      </m:fName>
                      <m:e>
                        <m:r>
                          <a:rPr lang="hu-HU" sz="2000" i="1">
                            <a:solidFill>
                              <a:prstClr val="black"/>
                            </a:solidFill>
                            <a:latin typeface="Cambria Math"/>
                          </a:rPr>
                          <m:t>𝑡</m:t>
                        </m:r>
                      </m:e>
                    </m:func>
                    <m:r>
                      <a:rPr lang="en-US" sz="2000" i="1">
                        <a:solidFill>
                          <a:prstClr val="black"/>
                        </a:solidFill>
                        <a:latin typeface="Cambria Math"/>
                      </a:rPr>
                      <m:t>+</m:t>
                    </m:r>
                    <m:sSup>
                      <m:sSupPr>
                        <m:ctrlPr>
                          <a:rPr lang="en-US" sz="2000" b="1" i="1">
                            <a:solidFill>
                              <a:prstClr val="black"/>
                            </a:solidFill>
                            <a:latin typeface="Cambria Math" panose="02040503050406030204" pitchFamily="18" charset="0"/>
                          </a:rPr>
                        </m:ctrlPr>
                      </m:sSupPr>
                      <m:e>
                        <m:r>
                          <a:rPr lang="hu-HU" sz="2000" b="1" i="1">
                            <a:solidFill>
                              <a:prstClr val="black"/>
                            </a:solidFill>
                            <a:latin typeface="Cambria Math"/>
                          </a:rPr>
                          <m:t> </m:t>
                        </m:r>
                        <m:r>
                          <a:rPr lang="en-US" sz="2000" b="1" i="1">
                            <a:solidFill>
                              <a:prstClr val="black"/>
                            </a:solidFill>
                            <a:latin typeface="Cambria Math"/>
                          </a:rPr>
                          <m:t>𝒗</m:t>
                        </m:r>
                      </m:e>
                      <m:sup>
                        <m:r>
                          <a:rPr lang="en-US" sz="2000" i="1">
                            <a:solidFill>
                              <a:prstClr val="black"/>
                            </a:solidFill>
                            <a:latin typeface="Cambria Math"/>
                          </a:rPr>
                          <m:t>0</m:t>
                        </m:r>
                      </m:sup>
                    </m:sSup>
                    <m:func>
                      <m:funcPr>
                        <m:ctrlPr>
                          <a:rPr lang="hu-HU" sz="2000" i="1">
                            <a:solidFill>
                              <a:prstClr val="black"/>
                            </a:solidFill>
                            <a:latin typeface="Cambria Math" panose="02040503050406030204" pitchFamily="18" charset="0"/>
                          </a:rPr>
                        </m:ctrlPr>
                      </m:funcPr>
                      <m:fName>
                        <m:r>
                          <m:rPr>
                            <m:sty m:val="p"/>
                          </m:rPr>
                          <a:rPr lang="hu-HU" sz="2000" b="0" i="0" smtClean="0">
                            <a:solidFill>
                              <a:prstClr val="black"/>
                            </a:solidFill>
                            <a:latin typeface="Cambria Math"/>
                          </a:rPr>
                          <m:t>cosh</m:t>
                        </m:r>
                      </m:fName>
                      <m:e>
                        <m:r>
                          <a:rPr lang="hu-HU" sz="2000" i="1">
                            <a:solidFill>
                              <a:prstClr val="black"/>
                            </a:solidFill>
                            <a:latin typeface="Cambria Math"/>
                          </a:rPr>
                          <m:t>𝑡</m:t>
                        </m:r>
                      </m:e>
                    </m:func>
                  </m:oMath>
                </a14:m>
                <a:r>
                  <a:rPr lang="en-US" sz="2000" dirty="0" smtClean="0"/>
                  <a:t>  				</a:t>
                </a:r>
                <a:r>
                  <a:rPr lang="en-US" sz="2000" b="1" dirty="0" smtClean="0">
                    <a:solidFill>
                      <a:prstClr val="black"/>
                    </a:solidFill>
                  </a:rPr>
                  <a:t>             	</a:t>
                </a:r>
                <a14:m>
                  <m:oMath xmlns:m="http://schemas.openxmlformats.org/officeDocument/2006/math">
                    <m:acc>
                      <m:accPr>
                        <m:chr m:val="̇"/>
                        <m:ctrlPr>
                          <a:rPr lang="en-US" sz="2000" b="1" i="1">
                            <a:solidFill>
                              <a:prstClr val="black"/>
                            </a:solidFill>
                            <a:latin typeface="Cambria Math" panose="02040503050406030204" pitchFamily="18" charset="0"/>
                          </a:rPr>
                        </m:ctrlPr>
                      </m:accPr>
                      <m:e>
                        <m:r>
                          <a:rPr lang="en-US" sz="2000" b="1" i="1">
                            <a:solidFill>
                              <a:prstClr val="black"/>
                            </a:solidFill>
                            <a:latin typeface="Cambria Math"/>
                          </a:rPr>
                          <m:t>𝒓</m:t>
                        </m:r>
                      </m:e>
                    </m:acc>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e>
                    </m:d>
                    <m:r>
                      <a:rPr lang="en-US" sz="2000" i="1" smtClean="0">
                        <a:solidFill>
                          <a:srgbClr val="D60093"/>
                        </a:solidFill>
                        <a:latin typeface="Cambria Math"/>
                        <a:ea typeface="Cambria Math"/>
                      </a:rPr>
                      <m:t>∙</m:t>
                    </m:r>
                    <m:acc>
                      <m:accPr>
                        <m:chr m:val="̇"/>
                        <m:ctrlPr>
                          <a:rPr lang="en-US" sz="2000" b="1" i="1">
                            <a:solidFill>
                              <a:prstClr val="black"/>
                            </a:solidFill>
                            <a:latin typeface="Cambria Math" panose="02040503050406030204" pitchFamily="18" charset="0"/>
                          </a:rPr>
                        </m:ctrlPr>
                      </m:accPr>
                      <m:e>
                        <m:r>
                          <a:rPr lang="en-US" sz="2000" b="1" i="1">
                            <a:solidFill>
                              <a:prstClr val="black"/>
                            </a:solidFill>
                            <a:latin typeface="Cambria Math"/>
                          </a:rPr>
                          <m:t>𝒓</m:t>
                        </m:r>
                      </m:e>
                    </m:acc>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e>
                    </m:d>
                    <m:r>
                      <a:rPr lang="en-US" sz="2000" b="0" i="0" smtClean="0">
                        <a:solidFill>
                          <a:prstClr val="black"/>
                        </a:solidFill>
                        <a:latin typeface="Cambria Math"/>
                      </a:rPr>
                      <m:t>=</m:t>
                    </m:r>
                  </m:oMath>
                </a14:m>
                <a:r>
                  <a:rPr lang="en-US" sz="2000" b="1" dirty="0">
                    <a:solidFill>
                      <a:prstClr val="black"/>
                    </a:solidFill>
                  </a:rPr>
                  <a:t> </a:t>
                </a:r>
                <a14:m>
                  <m:oMath xmlns:m="http://schemas.openxmlformats.org/officeDocument/2006/math">
                    <m:r>
                      <a:rPr lang="en-US" sz="2000" b="1" i="1">
                        <a:solidFill>
                          <a:prstClr val="black"/>
                        </a:solidFill>
                        <a:latin typeface="Cambria Math"/>
                      </a:rPr>
                      <m:t>𝒑</m:t>
                    </m:r>
                    <m:r>
                      <a:rPr lang="en-US" sz="2000" i="1" smtClean="0">
                        <a:solidFill>
                          <a:srgbClr val="D60093"/>
                        </a:solidFill>
                        <a:latin typeface="Cambria Math"/>
                        <a:ea typeface="Cambria Math"/>
                      </a:rPr>
                      <m:t>∙</m:t>
                    </m:r>
                    <m:r>
                      <a:rPr lang="en-US" sz="2000" b="1" i="1">
                        <a:solidFill>
                          <a:prstClr val="black"/>
                        </a:solidFill>
                        <a:latin typeface="Cambria Math"/>
                      </a:rPr>
                      <m:t>𝒑</m:t>
                    </m:r>
                    <m:sSup>
                      <m:sSupPr>
                        <m:ctrlPr>
                          <a:rPr lang="en-US" sz="2000" i="1" smtClean="0">
                            <a:solidFill>
                              <a:prstClr val="black"/>
                            </a:solidFill>
                            <a:latin typeface="Cambria Math" panose="02040503050406030204" pitchFamily="18" charset="0"/>
                          </a:rPr>
                        </m:ctrlPr>
                      </m:sSupPr>
                      <m:e>
                        <m:r>
                          <a:rPr lang="en-US" sz="2000" b="0" i="0" smtClean="0">
                            <a:solidFill>
                              <a:prstClr val="black"/>
                            </a:solidFill>
                            <a:latin typeface="Cambria Math"/>
                          </a:rPr>
                          <m:t> </m:t>
                        </m:r>
                        <m:r>
                          <m:rPr>
                            <m:sty m:val="p"/>
                          </m:rPr>
                          <a:rPr lang="en-US" sz="2000" b="0" i="0" smtClean="0">
                            <a:solidFill>
                              <a:prstClr val="black"/>
                            </a:solidFill>
                            <a:latin typeface="Cambria Math"/>
                          </a:rPr>
                          <m:t>sinh</m:t>
                        </m:r>
                      </m:e>
                      <m:sup>
                        <m:r>
                          <a:rPr lang="en-US" sz="2000" b="0" i="0" smtClean="0">
                            <a:solidFill>
                              <a:prstClr val="black"/>
                            </a:solidFill>
                            <a:latin typeface="Cambria Math"/>
                          </a:rPr>
                          <m:t>2</m:t>
                        </m:r>
                      </m:sup>
                    </m:sSup>
                  </m:oMath>
                </a14:m>
                <a:r>
                  <a:rPr lang="en-US" sz="2000" i="1" dirty="0" smtClean="0"/>
                  <a:t>t</a:t>
                </a:r>
                <a14:m>
                  <m:oMath xmlns:m="http://schemas.openxmlformats.org/officeDocument/2006/math">
                    <m:r>
                      <a:rPr lang="en-US" sz="2000" b="0" i="1" smtClean="0">
                        <a:solidFill>
                          <a:prstClr val="black"/>
                        </a:solidFill>
                        <a:latin typeface="Cambria Math" panose="02040503050406030204" pitchFamily="18" charset="0"/>
                      </a:rPr>
                      <m:t> </m:t>
                    </m:r>
                    <m:r>
                      <a:rPr lang="en-US" sz="2000" b="0" i="1" smtClean="0">
                        <a:solidFill>
                          <a:prstClr val="black"/>
                        </a:solidFill>
                        <a:latin typeface="Cambria Math"/>
                      </a:rPr>
                      <m:t>+</m:t>
                    </m:r>
                    <m:sSup>
                      <m:sSupPr>
                        <m:ctrlPr>
                          <a:rPr lang="en-US" sz="2000" b="1" i="1">
                            <a:solidFill>
                              <a:prstClr val="black"/>
                            </a:solidFill>
                            <a:latin typeface="Cambria Math" panose="02040503050406030204" pitchFamily="18" charset="0"/>
                          </a:rPr>
                        </m:ctrlPr>
                      </m:sSupPr>
                      <m:e>
                        <m:r>
                          <a:rPr lang="hu-HU" sz="2000" b="1" i="1">
                            <a:solidFill>
                              <a:prstClr val="black"/>
                            </a:solidFill>
                            <a:latin typeface="Cambria Math"/>
                          </a:rPr>
                          <m:t> </m:t>
                        </m:r>
                        <m:r>
                          <a:rPr lang="en-US" sz="2000" b="1" i="1">
                            <a:solidFill>
                              <a:prstClr val="black"/>
                            </a:solidFill>
                            <a:latin typeface="Cambria Math"/>
                          </a:rPr>
                          <m:t>𝒗</m:t>
                        </m:r>
                      </m:e>
                      <m:sup>
                        <m:r>
                          <a:rPr lang="en-US" sz="2000" i="1">
                            <a:solidFill>
                              <a:prstClr val="black"/>
                            </a:solidFill>
                            <a:latin typeface="Cambria Math"/>
                          </a:rPr>
                          <m:t>0</m:t>
                        </m:r>
                      </m:sup>
                    </m:sSup>
                    <m:r>
                      <a:rPr lang="en-US" sz="2000" i="1" smtClean="0">
                        <a:solidFill>
                          <a:srgbClr val="D60093"/>
                        </a:solidFill>
                        <a:latin typeface="Cambria Math"/>
                        <a:ea typeface="Cambria Math"/>
                      </a:rPr>
                      <m:t>∙</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a:rPr>
                          <m:t>𝒗</m:t>
                        </m:r>
                      </m:e>
                      <m:sup>
                        <m:r>
                          <a:rPr lang="en-US" sz="2000" i="1">
                            <a:solidFill>
                              <a:prstClr val="black"/>
                            </a:solidFill>
                            <a:latin typeface="Cambria Math"/>
                          </a:rPr>
                          <m:t>0</m:t>
                        </m:r>
                      </m:sup>
                    </m:sSup>
                    <m:sSup>
                      <m:sSupPr>
                        <m:ctrlPr>
                          <a:rPr lang="en-US" sz="2000" i="1">
                            <a:solidFill>
                              <a:prstClr val="black"/>
                            </a:solidFill>
                            <a:latin typeface="Cambria Math" panose="02040503050406030204" pitchFamily="18" charset="0"/>
                          </a:rPr>
                        </m:ctrlPr>
                      </m:sSupPr>
                      <m:e>
                        <m:r>
                          <a:rPr lang="en-US" sz="2000">
                            <a:solidFill>
                              <a:prstClr val="black"/>
                            </a:solidFill>
                            <a:latin typeface="Cambria Math"/>
                          </a:rPr>
                          <m:t> </m:t>
                        </m:r>
                        <m:r>
                          <m:rPr>
                            <m:sty m:val="p"/>
                          </m:rPr>
                          <a:rPr lang="en-US" sz="2000" b="0" i="0" smtClean="0">
                            <a:solidFill>
                              <a:prstClr val="black"/>
                            </a:solidFill>
                            <a:latin typeface="Cambria Math"/>
                          </a:rPr>
                          <m:t>cos</m:t>
                        </m:r>
                        <m:r>
                          <m:rPr>
                            <m:sty m:val="p"/>
                          </m:rPr>
                          <a:rPr lang="hu-HU" sz="2000" b="0" i="0" smtClean="0">
                            <a:solidFill>
                              <a:prstClr val="black"/>
                            </a:solidFill>
                            <a:latin typeface="Cambria Math"/>
                          </a:rPr>
                          <m:t>h</m:t>
                        </m:r>
                      </m:e>
                      <m:sup>
                        <m:r>
                          <a:rPr lang="en-US" sz="2000">
                            <a:solidFill>
                              <a:prstClr val="black"/>
                            </a:solidFill>
                            <a:latin typeface="Cambria Math"/>
                          </a:rPr>
                          <m:t>2</m:t>
                        </m:r>
                      </m:sup>
                    </m:sSup>
                    <m:r>
                      <a:rPr lang="en-US" sz="2000" b="0" i="1" smtClean="0">
                        <a:solidFill>
                          <a:prstClr val="black"/>
                        </a:solidFill>
                        <a:latin typeface="Cambria Math"/>
                      </a:rPr>
                      <m:t>𝑡</m:t>
                    </m:r>
                    <m:r>
                      <a:rPr lang="hu-HU" sz="2000" b="0" i="1" smtClean="0">
                        <a:solidFill>
                          <a:prstClr val="black"/>
                        </a:solidFill>
                        <a:latin typeface="Cambria Math"/>
                      </a:rPr>
                      <m:t>+2</m:t>
                    </m:r>
                    <m:r>
                      <a:rPr lang="en-US" sz="2000" b="1" i="1" smtClean="0">
                        <a:solidFill>
                          <a:prstClr val="black"/>
                        </a:solidFill>
                        <a:latin typeface="Cambria Math"/>
                      </a:rPr>
                      <m:t>𝒑</m:t>
                    </m:r>
                    <m:r>
                      <a:rPr lang="en-US" sz="2000" i="1" smtClean="0">
                        <a:solidFill>
                          <a:srgbClr val="D60093"/>
                        </a:solidFill>
                        <a:latin typeface="Cambria Math"/>
                        <a:ea typeface="Cambria Math"/>
                      </a:rPr>
                      <m:t>∙</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a:rPr>
                          <m:t>𝒗</m:t>
                        </m:r>
                      </m:e>
                      <m:sup>
                        <m:r>
                          <a:rPr lang="en-US" sz="2000" i="1">
                            <a:solidFill>
                              <a:prstClr val="black"/>
                            </a:solidFill>
                            <a:latin typeface="Cambria Math"/>
                          </a:rPr>
                          <m:t>0</m:t>
                        </m:r>
                      </m:sup>
                    </m:sSup>
                    <m:func>
                      <m:funcPr>
                        <m:ctrlPr>
                          <a:rPr lang="en-US" sz="2000" b="0" i="1" smtClean="0">
                            <a:solidFill>
                              <a:prstClr val="black"/>
                            </a:solidFill>
                            <a:latin typeface="Cambria Math" panose="02040503050406030204" pitchFamily="18" charset="0"/>
                            <a:ea typeface="Cambria Math"/>
                          </a:rPr>
                        </m:ctrlPr>
                      </m:funcPr>
                      <m:fName>
                        <m:r>
                          <m:rPr>
                            <m:sty m:val="p"/>
                          </m:rPr>
                          <a:rPr lang="en-US" sz="2000" b="0" i="0" smtClean="0">
                            <a:solidFill>
                              <a:prstClr val="black"/>
                            </a:solidFill>
                            <a:latin typeface="Cambria Math"/>
                            <a:ea typeface="Cambria Math"/>
                          </a:rPr>
                          <m:t>sin</m:t>
                        </m:r>
                        <m:r>
                          <m:rPr>
                            <m:sty m:val="p"/>
                          </m:rPr>
                          <a:rPr lang="hu-HU" sz="2000" b="0" i="0" smtClean="0">
                            <a:solidFill>
                              <a:prstClr val="black"/>
                            </a:solidFill>
                            <a:latin typeface="Cambria Math"/>
                            <a:ea typeface="Cambria Math"/>
                          </a:rPr>
                          <m:t>h</m:t>
                        </m:r>
                      </m:fName>
                      <m:e>
                        <m:r>
                          <a:rPr lang="en-US" sz="2000" b="0" i="1" smtClean="0">
                            <a:solidFill>
                              <a:prstClr val="black"/>
                            </a:solidFill>
                            <a:latin typeface="Cambria Math"/>
                            <a:ea typeface="Cambria Math"/>
                          </a:rPr>
                          <m:t>𝑡</m:t>
                        </m:r>
                      </m:e>
                    </m:func>
                    <m:func>
                      <m:funcPr>
                        <m:ctrlPr>
                          <a:rPr lang="en-US" sz="2000" b="0" i="1" smtClean="0">
                            <a:solidFill>
                              <a:prstClr val="black"/>
                            </a:solidFill>
                            <a:latin typeface="Cambria Math" panose="02040503050406030204" pitchFamily="18" charset="0"/>
                            <a:ea typeface="Cambria Math"/>
                          </a:rPr>
                        </m:ctrlPr>
                      </m:funcPr>
                      <m:fName>
                        <m:r>
                          <m:rPr>
                            <m:sty m:val="p"/>
                          </m:rPr>
                          <a:rPr lang="en-US" sz="2000" b="0" i="0" smtClean="0">
                            <a:solidFill>
                              <a:prstClr val="black"/>
                            </a:solidFill>
                            <a:latin typeface="Cambria Math"/>
                            <a:ea typeface="Cambria Math"/>
                          </a:rPr>
                          <m:t>cos</m:t>
                        </m:r>
                        <m:r>
                          <m:rPr>
                            <m:sty m:val="p"/>
                          </m:rPr>
                          <a:rPr lang="hu-HU" sz="2000" b="0" i="0" smtClean="0">
                            <a:solidFill>
                              <a:prstClr val="black"/>
                            </a:solidFill>
                            <a:latin typeface="Cambria Math"/>
                            <a:ea typeface="Cambria Math"/>
                          </a:rPr>
                          <m:t>h</m:t>
                        </m:r>
                      </m:fName>
                      <m:e>
                        <m:r>
                          <a:rPr lang="en-US" sz="2000" b="0" i="1" smtClean="0">
                            <a:solidFill>
                              <a:prstClr val="black"/>
                            </a:solidFill>
                            <a:latin typeface="Cambria Math"/>
                            <a:ea typeface="Cambria Math"/>
                          </a:rPr>
                          <m:t>𝑡</m:t>
                        </m:r>
                      </m:e>
                    </m:func>
                    <m:r>
                      <a:rPr lang="en-US" sz="2000" b="0" i="1" smtClean="0">
                        <a:solidFill>
                          <a:prstClr val="black"/>
                        </a:solidFill>
                        <a:latin typeface="Cambria Math"/>
                        <a:ea typeface="Cambria Math"/>
                      </a:rPr>
                      <m:t>=1</m:t>
                    </m:r>
                  </m:oMath>
                </a14:m>
                <a:endParaRPr lang="en-US" sz="2000" b="0" i="1" dirty="0" smtClean="0">
                  <a:solidFill>
                    <a:prstClr val="black"/>
                  </a:solidFill>
                  <a:latin typeface="Cambria Math"/>
                  <a:ea typeface="Cambria Math"/>
                </a:endParaRPr>
              </a:p>
              <a:p>
                <a:pPr fontAlgn="auto">
                  <a:spcBef>
                    <a:spcPts val="600"/>
                  </a:spcBef>
                  <a:spcAft>
                    <a:spcPts val="0"/>
                  </a:spcAft>
                </a:pPr>
                <a:r>
                  <a:rPr lang="en-US" sz="2400" dirty="0" err="1" smtClean="0"/>
                  <a:t>Ambiens</a:t>
                </a:r>
                <a:r>
                  <a:rPr lang="en-US" sz="2400" dirty="0" smtClean="0"/>
                  <a:t> </a:t>
                </a:r>
                <a:r>
                  <a:rPr lang="en-US" sz="2400" dirty="0"/>
                  <a:t>t</a:t>
                </a:r>
                <a:r>
                  <a:rPr lang="hu-HU" sz="2400" dirty="0"/>
                  <a:t>ér </a:t>
                </a:r>
                <a:r>
                  <a:rPr lang="hu-HU" sz="2400" b="1" dirty="0"/>
                  <a:t>(origó,</a:t>
                </a:r>
                <a:r>
                  <a:rPr lang="en-US" sz="2400" b="1" dirty="0">
                    <a:solidFill>
                      <a:prstClr val="black"/>
                    </a:solidFill>
                  </a:rPr>
                  <a:t> </a:t>
                </a:r>
                <a14:m>
                  <m:oMath xmlns:m="http://schemas.openxmlformats.org/officeDocument/2006/math">
                    <m:r>
                      <a:rPr lang="en-US" sz="2400" b="1" i="1">
                        <a:solidFill>
                          <a:prstClr val="black"/>
                        </a:solidFill>
                        <a:latin typeface="Cambria Math"/>
                      </a:rPr>
                      <m:t>𝒑</m:t>
                    </m:r>
                    <m:r>
                      <a:rPr lang="hu-HU" sz="2400" b="1" i="1">
                        <a:solidFill>
                          <a:prstClr val="black"/>
                        </a:solidFill>
                        <a:latin typeface="Cambria Math"/>
                      </a:rPr>
                      <m:t>,</m:t>
                    </m:r>
                    <m:r>
                      <a:rPr lang="en-US" sz="2400" b="1" i="1">
                        <a:solidFill>
                          <a:prstClr val="black"/>
                        </a:solidFill>
                        <a:latin typeface="Cambria Math"/>
                      </a:rPr>
                      <m:t> </m:t>
                    </m:r>
                    <m:r>
                      <a:rPr lang="en-US" sz="2400" b="1" i="1">
                        <a:solidFill>
                          <a:prstClr val="black"/>
                        </a:solidFill>
                        <a:latin typeface="Cambria Math"/>
                      </a:rPr>
                      <m:t>𝒒</m:t>
                    </m:r>
                  </m:oMath>
                </a14:m>
                <a:r>
                  <a:rPr lang="en-US" sz="2400" b="1" dirty="0"/>
                  <a:t>) </a:t>
                </a:r>
                <a:r>
                  <a:rPr lang="hu-HU" sz="2400" b="1" dirty="0"/>
                  <a:t>síkjának </a:t>
                </a:r>
                <a:r>
                  <a:rPr lang="hu-HU" sz="2400" dirty="0"/>
                  <a:t>és a </a:t>
                </a:r>
                <a:r>
                  <a:rPr lang="en-US" sz="2400" dirty="0" err="1" smtClean="0"/>
                  <a:t>geometria</a:t>
                </a:r>
                <a:r>
                  <a:rPr lang="en-US" sz="2400" dirty="0" smtClean="0"/>
                  <a:t> </a:t>
                </a:r>
                <a:r>
                  <a:rPr lang="hu-HU" sz="2400" dirty="0" smtClean="0"/>
                  <a:t>metszete</a:t>
                </a:r>
              </a:p>
              <a:p>
                <a:pPr fontAlgn="auto">
                  <a:spcBef>
                    <a:spcPts val="600"/>
                  </a:spcBef>
                  <a:spcAft>
                    <a:spcPts val="0"/>
                  </a:spcAft>
                </a:pPr>
                <a:r>
                  <a:rPr lang="en-US" sz="2400" b="1" u="sng" dirty="0" smtClean="0"/>
                  <a:t>Gauss </a:t>
                </a:r>
                <a:r>
                  <a:rPr lang="en-US" sz="2400" b="1" u="sng" dirty="0"/>
                  <a:t>g</a:t>
                </a:r>
                <a:r>
                  <a:rPr lang="hu-HU" sz="2400" b="1" u="sng" dirty="0" err="1" smtClean="0"/>
                  <a:t>örbület</a:t>
                </a:r>
                <a:r>
                  <a:rPr lang="hu-HU" sz="2000" b="1" u="sng" dirty="0" smtClean="0"/>
                  <a:t>:</a:t>
                </a:r>
                <a:r>
                  <a:rPr lang="hu-HU" sz="2000" b="1" dirty="0" smtClean="0"/>
                  <a:t> </a:t>
                </a:r>
                <a:r>
                  <a:rPr lang="en-US" sz="2000" b="1" dirty="0">
                    <a:solidFill>
                      <a:prstClr val="black"/>
                    </a:solidFill>
                  </a:rPr>
                  <a:t> </a:t>
                </a:r>
                <a14:m>
                  <m:oMath xmlns:m="http://schemas.openxmlformats.org/officeDocument/2006/math">
                    <m:acc>
                      <m:accPr>
                        <m:chr m:val="̈"/>
                        <m:ctrlPr>
                          <a:rPr lang="en-US" sz="2000" b="1" i="1" smtClean="0">
                            <a:solidFill>
                              <a:prstClr val="black"/>
                            </a:solidFill>
                            <a:latin typeface="Cambria Math" panose="02040503050406030204" pitchFamily="18" charset="0"/>
                          </a:rPr>
                        </m:ctrlPr>
                      </m:accPr>
                      <m:e>
                        <m:r>
                          <a:rPr lang="hu-HU" sz="2000" b="1" i="1" smtClean="0">
                            <a:solidFill>
                              <a:prstClr val="black"/>
                            </a:solidFill>
                            <a:latin typeface="Cambria Math"/>
                          </a:rPr>
                          <m:t>𝒓</m:t>
                        </m:r>
                      </m:e>
                    </m:acc>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e>
                    </m:d>
                    <m:r>
                      <a:rPr lang="en-US" sz="2000">
                        <a:solidFill>
                          <a:prstClr val="black"/>
                        </a:solidFill>
                        <a:latin typeface="Cambria Math"/>
                      </a:rPr>
                      <m:t>=</m:t>
                    </m:r>
                    <m:r>
                      <a:rPr lang="en-US" sz="2000" b="1" i="1">
                        <a:solidFill>
                          <a:prstClr val="black"/>
                        </a:solidFill>
                        <a:latin typeface="Cambria Math"/>
                      </a:rPr>
                      <m:t>𝒓</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e>
                    </m:d>
                  </m:oMath>
                </a14:m>
                <a:r>
                  <a:rPr lang="en-US" sz="2000" dirty="0" smtClean="0"/>
                  <a:t>    </a:t>
                </a:r>
                <a:r>
                  <a:rPr lang="en-US" sz="2000" dirty="0" smtClean="0">
                    <a:sym typeface="Symbol"/>
                  </a:rPr>
                  <a:t></a:t>
                </a:r>
                <a14:m>
                  <m:oMath xmlns:m="http://schemas.openxmlformats.org/officeDocument/2006/math">
                    <m:r>
                      <a:rPr lang="en-US" sz="2000" b="0" i="0" smtClean="0">
                        <a:latin typeface="Cambria Math"/>
                        <a:ea typeface="Cambria Math"/>
                        <a:sym typeface="Symbol"/>
                      </a:rPr>
                      <m:t>    </m:t>
                    </m:r>
                    <m:r>
                      <a:rPr lang="en-US" sz="2000" b="0" i="1" smtClean="0">
                        <a:latin typeface="Cambria Math"/>
                        <a:ea typeface="Cambria Math"/>
                        <a:sym typeface="Symbol"/>
                      </a:rPr>
                      <m:t>𝐾</m:t>
                    </m:r>
                    <m:r>
                      <a:rPr lang="en-US" sz="2000" i="1">
                        <a:latin typeface="Cambria Math"/>
                        <a:ea typeface="Cambria Math"/>
                        <a:sym typeface="Symbol"/>
                      </a:rPr>
                      <m:t>=</m:t>
                    </m:r>
                    <m:sSub>
                      <m:sSubPr>
                        <m:ctrlPr>
                          <a:rPr lang="en-US" sz="2000" i="1">
                            <a:latin typeface="Cambria Math" panose="02040503050406030204" pitchFamily="18" charset="0"/>
                            <a:ea typeface="Cambria Math"/>
                            <a:sym typeface="Symbol"/>
                          </a:rPr>
                        </m:ctrlPr>
                      </m:sSubPr>
                      <m:e>
                        <m:acc>
                          <m:accPr>
                            <m:chr m:val="̈"/>
                            <m:ctrlPr>
                              <a:rPr lang="en-US" sz="2000" b="1" i="1">
                                <a:latin typeface="Cambria Math" panose="02040503050406030204" pitchFamily="18" charset="0"/>
                                <a:ea typeface="Cambria Math"/>
                                <a:sym typeface="Symbol"/>
                              </a:rPr>
                            </m:ctrlPr>
                          </m:accPr>
                          <m:e>
                            <m:r>
                              <a:rPr lang="en-US" sz="2000" b="1" i="1">
                                <a:latin typeface="Cambria Math"/>
                                <a:ea typeface="Cambria Math"/>
                                <a:sym typeface="Symbol"/>
                              </a:rPr>
                              <m:t>𝒓</m:t>
                            </m:r>
                          </m:e>
                        </m:acc>
                      </m:e>
                      <m:sub>
                        <m:r>
                          <a:rPr lang="en-US" sz="2000" i="1">
                            <a:latin typeface="Cambria Math"/>
                            <a:ea typeface="Cambria Math"/>
                            <a:sym typeface="Symbol"/>
                          </a:rPr>
                          <m:t>𝑚𝑖𝑛</m:t>
                        </m:r>
                      </m:sub>
                    </m:sSub>
                    <m:r>
                      <a:rPr lang="en-US" sz="2000" i="1" smtClean="0">
                        <a:solidFill>
                          <a:srgbClr val="D60093"/>
                        </a:solidFill>
                        <a:latin typeface="Cambria Math"/>
                        <a:ea typeface="Cambria Math"/>
                      </a:rPr>
                      <m:t>∙</m:t>
                    </m:r>
                    <m:sSub>
                      <m:sSubPr>
                        <m:ctrlPr>
                          <a:rPr lang="en-US" sz="2000" i="1">
                            <a:latin typeface="Cambria Math" panose="02040503050406030204" pitchFamily="18" charset="0"/>
                            <a:ea typeface="Cambria Math"/>
                            <a:sym typeface="Symbol"/>
                          </a:rPr>
                        </m:ctrlPr>
                      </m:sSubPr>
                      <m:e>
                        <m:acc>
                          <m:accPr>
                            <m:chr m:val="̈"/>
                            <m:ctrlPr>
                              <a:rPr lang="en-US" sz="2000" b="1" i="1">
                                <a:latin typeface="Cambria Math" panose="02040503050406030204" pitchFamily="18" charset="0"/>
                                <a:ea typeface="Cambria Math"/>
                                <a:sym typeface="Symbol"/>
                              </a:rPr>
                            </m:ctrlPr>
                          </m:accPr>
                          <m:e>
                            <m:r>
                              <a:rPr lang="en-US" sz="2000" b="1" i="1">
                                <a:latin typeface="Cambria Math"/>
                                <a:ea typeface="Cambria Math"/>
                                <a:sym typeface="Symbol"/>
                              </a:rPr>
                              <m:t>𝒓</m:t>
                            </m:r>
                          </m:e>
                        </m:acc>
                      </m:e>
                      <m:sub>
                        <m:r>
                          <a:rPr lang="en-US" sz="2000" i="1">
                            <a:latin typeface="Cambria Math"/>
                            <a:ea typeface="Cambria Math"/>
                            <a:sym typeface="Symbol"/>
                          </a:rPr>
                          <m:t>𝑚𝑎𝑥</m:t>
                        </m:r>
                      </m:sub>
                    </m:sSub>
                    <m:r>
                      <a:rPr lang="en-US" sz="2000" i="1">
                        <a:latin typeface="Cambria Math"/>
                        <a:ea typeface="Cambria Math"/>
                        <a:sym typeface="Symbol"/>
                      </a:rPr>
                      <m:t>=</m:t>
                    </m:r>
                    <m:r>
                      <a:rPr lang="en-US" sz="2000" b="0" i="1" smtClean="0">
                        <a:latin typeface="Cambria Math"/>
                        <a:ea typeface="Cambria Math"/>
                        <a:sym typeface="Symbol"/>
                      </a:rPr>
                      <m:t>−</m:t>
                    </m:r>
                    <m:r>
                      <a:rPr lang="en-US" sz="2000" i="1">
                        <a:latin typeface="Cambria Math"/>
                        <a:ea typeface="Cambria Math"/>
                        <a:sym typeface="Symbol"/>
                      </a:rPr>
                      <m:t>1</m:t>
                    </m:r>
                  </m:oMath>
                </a14:m>
                <a:endParaRPr lang="hu-HU" sz="2000" dirty="0"/>
              </a:p>
              <a:p>
                <a:pPr fontAlgn="auto">
                  <a:spcBef>
                    <a:spcPts val="1200"/>
                  </a:spcBef>
                  <a:spcAft>
                    <a:spcPts val="0"/>
                  </a:spcAft>
                </a:pPr>
                <a:endParaRPr lang="hu-HU" sz="2000" dirty="0"/>
              </a:p>
            </p:txBody>
          </p:sp>
        </mc:Choice>
        <mc:Fallback xmlns="">
          <p:sp>
            <p:nvSpPr>
              <p:cNvPr id="44" name="Tartalom helye 2"/>
              <p:cNvSpPr txBox="1">
                <a:spLocks noRot="1" noChangeAspect="1" noMove="1" noResize="1" noEditPoints="1" noAdjustHandles="1" noChangeArrowheads="1" noChangeShapeType="1" noTextEdit="1"/>
              </p:cNvSpPr>
              <p:nvPr/>
            </p:nvSpPr>
            <p:spPr>
              <a:xfrm>
                <a:off x="192885" y="2211710"/>
                <a:ext cx="8951115" cy="2000534"/>
              </a:xfrm>
              <a:prstGeom prst="rect">
                <a:avLst/>
              </a:prstGeom>
              <a:blipFill>
                <a:blip r:embed="rId3"/>
                <a:stretch>
                  <a:fillRect l="-954" t="-2439" b="-52439"/>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5" name="Tartalom helye 2"/>
              <p:cNvSpPr txBox="1">
                <a:spLocks/>
              </p:cNvSpPr>
              <p:nvPr/>
            </p:nvSpPr>
            <p:spPr>
              <a:xfrm>
                <a:off x="2856335" y="915032"/>
                <a:ext cx="6365909" cy="1054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b="1" u="sng" dirty="0" smtClean="0"/>
                  <a:t>Egys</a:t>
                </a:r>
                <a:r>
                  <a:rPr lang="hu-HU" sz="2000" b="1" u="sng" dirty="0" smtClean="0"/>
                  <a:t>égsebességű mozgás</a:t>
                </a:r>
                <a:r>
                  <a:rPr lang="hu-HU" sz="2000" dirty="0"/>
                  <a:t>:  </a:t>
                </a:r>
                <a14:m>
                  <m:oMath xmlns:m="http://schemas.openxmlformats.org/officeDocument/2006/math">
                    <m:r>
                      <a:rPr lang="en-US" sz="2000" b="1" i="1">
                        <a:solidFill>
                          <a:prstClr val="black"/>
                        </a:solidFill>
                        <a:latin typeface="Cambria Math"/>
                      </a:rPr>
                      <m:t>𝒓</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e>
                    </m:d>
                    <m:r>
                      <a:rPr lang="en-US" sz="2000" i="1">
                        <a:solidFill>
                          <a:prstClr val="black"/>
                        </a:solidFill>
                        <a:latin typeface="Cambria Math"/>
                      </a:rPr>
                      <m:t>=</m:t>
                    </m:r>
                    <m:r>
                      <a:rPr lang="en-US" sz="2000" b="1" i="1">
                        <a:solidFill>
                          <a:prstClr val="black"/>
                        </a:solidFill>
                        <a:latin typeface="Cambria Math"/>
                      </a:rPr>
                      <m:t>𝒑</m:t>
                    </m:r>
                    <m:func>
                      <m:funcPr>
                        <m:ctrlPr>
                          <a:rPr lang="hu-HU" sz="2000" b="0" i="1" smtClean="0">
                            <a:solidFill>
                              <a:prstClr val="black"/>
                            </a:solidFill>
                            <a:latin typeface="Cambria Math" panose="02040503050406030204" pitchFamily="18" charset="0"/>
                          </a:rPr>
                        </m:ctrlPr>
                      </m:funcPr>
                      <m:fName>
                        <m:r>
                          <m:rPr>
                            <m:sty m:val="p"/>
                          </m:rPr>
                          <a:rPr lang="hu-HU" sz="2000" b="0" i="0" smtClean="0">
                            <a:solidFill>
                              <a:prstClr val="black"/>
                            </a:solidFill>
                            <a:latin typeface="Cambria Math"/>
                          </a:rPr>
                          <m:t>cosh</m:t>
                        </m:r>
                      </m:fName>
                      <m:e>
                        <m:r>
                          <a:rPr lang="hu-HU" sz="2000" b="0" i="1" smtClean="0">
                            <a:solidFill>
                              <a:prstClr val="black"/>
                            </a:solidFill>
                            <a:latin typeface="Cambria Math"/>
                          </a:rPr>
                          <m:t>𝑡</m:t>
                        </m:r>
                      </m:e>
                    </m:func>
                    <m:r>
                      <a:rPr lang="en-US" sz="2000" i="1">
                        <a:solidFill>
                          <a:prstClr val="black"/>
                        </a:solidFill>
                        <a:latin typeface="Cambria Math"/>
                      </a:rPr>
                      <m:t>+</m:t>
                    </m:r>
                    <m:sSup>
                      <m:sSupPr>
                        <m:ctrlPr>
                          <a:rPr lang="en-US" sz="2000" b="1" i="1">
                            <a:solidFill>
                              <a:prstClr val="black"/>
                            </a:solidFill>
                            <a:latin typeface="Cambria Math" panose="02040503050406030204" pitchFamily="18" charset="0"/>
                          </a:rPr>
                        </m:ctrlPr>
                      </m:sSupPr>
                      <m:e>
                        <m:r>
                          <a:rPr lang="hu-HU" sz="2000" b="1" i="1">
                            <a:solidFill>
                              <a:prstClr val="black"/>
                            </a:solidFill>
                            <a:latin typeface="Cambria Math"/>
                          </a:rPr>
                          <m:t> </m:t>
                        </m:r>
                        <m:r>
                          <a:rPr lang="en-US" sz="2000" b="1" i="1">
                            <a:solidFill>
                              <a:prstClr val="black"/>
                            </a:solidFill>
                            <a:latin typeface="Cambria Math"/>
                          </a:rPr>
                          <m:t>𝒗</m:t>
                        </m:r>
                      </m:e>
                      <m:sup>
                        <m:r>
                          <a:rPr lang="en-US" sz="2000" i="1">
                            <a:solidFill>
                              <a:prstClr val="black"/>
                            </a:solidFill>
                            <a:latin typeface="Cambria Math"/>
                          </a:rPr>
                          <m:t>0</m:t>
                        </m:r>
                      </m:sup>
                    </m:sSup>
                    <m:func>
                      <m:funcPr>
                        <m:ctrlPr>
                          <a:rPr lang="hu-HU" sz="2000" i="1">
                            <a:solidFill>
                              <a:prstClr val="black"/>
                            </a:solidFill>
                            <a:latin typeface="Cambria Math" panose="02040503050406030204" pitchFamily="18" charset="0"/>
                          </a:rPr>
                        </m:ctrlPr>
                      </m:funcPr>
                      <m:fName>
                        <m:r>
                          <m:rPr>
                            <m:sty m:val="p"/>
                          </m:rPr>
                          <a:rPr lang="hu-HU" sz="2000" b="0" i="0" smtClean="0">
                            <a:solidFill>
                              <a:prstClr val="black"/>
                            </a:solidFill>
                            <a:latin typeface="Cambria Math"/>
                          </a:rPr>
                          <m:t>sinh</m:t>
                        </m:r>
                      </m:fName>
                      <m:e>
                        <m:r>
                          <a:rPr lang="hu-HU" sz="2000" i="1">
                            <a:solidFill>
                              <a:prstClr val="black"/>
                            </a:solidFill>
                            <a:latin typeface="Cambria Math"/>
                          </a:rPr>
                          <m:t>𝑡</m:t>
                        </m:r>
                      </m:e>
                    </m:func>
                  </m:oMath>
                </a14:m>
                <a:r>
                  <a:rPr lang="hu-HU" sz="2000" b="1" i="1" dirty="0">
                    <a:solidFill>
                      <a:prstClr val="black"/>
                    </a:solidFill>
                    <a:latin typeface="Cambria Math"/>
                  </a:rPr>
                  <a:t> </a:t>
                </a:r>
                <a:endParaRPr lang="en-US" sz="2000" b="1" i="1" dirty="0" smtClean="0">
                  <a:solidFill>
                    <a:prstClr val="black"/>
                  </a:solidFill>
                  <a:latin typeface="Cambria Math"/>
                </a:endParaRPr>
              </a:p>
              <a:p>
                <a:pPr marL="0" indent="0" fontAlgn="auto">
                  <a:spcBef>
                    <a:spcPts val="1200"/>
                  </a:spcBef>
                  <a:spcAft>
                    <a:spcPts val="600"/>
                  </a:spcAft>
                  <a:buNone/>
                </a:pPr>
                <a:r>
                  <a:rPr lang="hu-HU" sz="2000" b="1" u="sng" dirty="0" smtClean="0"/>
                  <a:t>Hiperbolikus kombináció:</a:t>
                </a:r>
                <a:r>
                  <a:rPr lang="hu-HU" sz="2000" b="1" dirty="0" smtClean="0"/>
                  <a:t> </a:t>
                </a:r>
                <a14:m>
                  <m:oMath xmlns:m="http://schemas.openxmlformats.org/officeDocument/2006/math">
                    <m:r>
                      <a:rPr lang="en-US" sz="2000" b="1" i="1">
                        <a:solidFill>
                          <a:prstClr val="black"/>
                        </a:solidFill>
                        <a:latin typeface="Cambria Math"/>
                      </a:rPr>
                      <m:t>𝒓</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a:rPr>
                          <m:t>𝑡</m:t>
                        </m:r>
                        <m:r>
                          <a:rPr lang="hu-HU" sz="2000" b="0" i="1" smtClean="0">
                            <a:solidFill>
                              <a:prstClr val="black"/>
                            </a:solidFill>
                            <a:latin typeface="Cambria Math" panose="02040503050406030204" pitchFamily="18" charset="0"/>
                          </a:rPr>
                          <m:t>𝑑</m:t>
                        </m:r>
                      </m:e>
                    </m:d>
                    <m:r>
                      <a:rPr lang="en-US" sz="2000" i="1">
                        <a:solidFill>
                          <a:prstClr val="black"/>
                        </a:solidFill>
                        <a:latin typeface="Cambria Math"/>
                      </a:rPr>
                      <m:t>=</m:t>
                    </m:r>
                    <m:r>
                      <a:rPr lang="en-US" sz="2000" b="1" i="1">
                        <a:solidFill>
                          <a:prstClr val="black"/>
                        </a:solidFill>
                        <a:latin typeface="Cambria Math"/>
                      </a:rPr>
                      <m:t>𝒑</m:t>
                    </m:r>
                    <m:f>
                      <m:fPr>
                        <m:ctrlPr>
                          <a:rPr lang="en-US" sz="2000" i="1" smtClean="0">
                            <a:solidFill>
                              <a:prstClr val="black"/>
                            </a:solidFill>
                            <a:latin typeface="Cambria Math" panose="02040503050406030204" pitchFamily="18" charset="0"/>
                          </a:rPr>
                        </m:ctrlPr>
                      </m:fPr>
                      <m:num>
                        <m:func>
                          <m:funcPr>
                            <m:ctrlPr>
                              <a:rPr lang="hu-HU" sz="2000" i="1" smtClean="0">
                                <a:solidFill>
                                  <a:prstClr val="black"/>
                                </a:solidFill>
                                <a:latin typeface="Cambria Math" panose="02040503050406030204" pitchFamily="18" charset="0"/>
                              </a:rPr>
                            </m:ctrlPr>
                          </m:funcPr>
                          <m:fName>
                            <m:r>
                              <m:rPr>
                                <m:sty m:val="p"/>
                              </m:rPr>
                              <a:rPr lang="hu-HU" sz="2000" b="0" i="0" smtClean="0">
                                <a:solidFill>
                                  <a:prstClr val="black"/>
                                </a:solidFill>
                                <a:latin typeface="Cambria Math"/>
                              </a:rPr>
                              <m:t>sinh</m:t>
                            </m:r>
                          </m:fName>
                          <m:e>
                            <m:d>
                              <m:dPr>
                                <m:ctrlPr>
                                  <a:rPr lang="hu-HU" sz="2000" b="0" i="1" smtClean="0">
                                    <a:solidFill>
                                      <a:prstClr val="black"/>
                                    </a:solidFill>
                                    <a:latin typeface="Cambria Math" panose="02040503050406030204" pitchFamily="18" charset="0"/>
                                  </a:rPr>
                                </m:ctrlPr>
                              </m:dPr>
                              <m:e>
                                <m:r>
                                  <a:rPr lang="hu-HU" sz="2000" b="0" i="1" smtClean="0">
                                    <a:solidFill>
                                      <a:prstClr val="black"/>
                                    </a:solidFill>
                                    <a:latin typeface="Cambria Math"/>
                                  </a:rPr>
                                  <m:t>1−</m:t>
                                </m:r>
                                <m:r>
                                  <a:rPr lang="hu-HU" sz="2000" b="0" i="1" smtClean="0">
                                    <a:solidFill>
                                      <a:prstClr val="black"/>
                                    </a:solidFill>
                                    <a:latin typeface="Cambria Math"/>
                                  </a:rPr>
                                  <m:t>𝑡</m:t>
                                </m:r>
                              </m:e>
                            </m:d>
                            <m:r>
                              <a:rPr lang="hu-HU" sz="2000" b="0" i="1" smtClean="0">
                                <a:solidFill>
                                  <a:prstClr val="black"/>
                                </a:solidFill>
                                <a:latin typeface="Cambria Math"/>
                                <a:ea typeface="Cambria Math"/>
                              </a:rPr>
                              <m:t>𝑑</m:t>
                            </m:r>
                          </m:e>
                        </m:func>
                        <m:r>
                          <a:rPr lang="hu-HU" sz="2000" b="0" i="1" smtClean="0">
                            <a:solidFill>
                              <a:prstClr val="black"/>
                            </a:solidFill>
                            <a:latin typeface="Cambria Math"/>
                          </a:rPr>
                          <m:t> </m:t>
                        </m:r>
                      </m:num>
                      <m:den>
                        <m:func>
                          <m:funcPr>
                            <m:ctrlPr>
                              <a:rPr lang="hu-HU" sz="2000" b="0" i="1" smtClean="0">
                                <a:solidFill>
                                  <a:prstClr val="black"/>
                                </a:solidFill>
                                <a:latin typeface="Cambria Math" panose="02040503050406030204" pitchFamily="18" charset="0"/>
                              </a:rPr>
                            </m:ctrlPr>
                          </m:funcPr>
                          <m:fName>
                            <m:r>
                              <m:rPr>
                                <m:sty m:val="p"/>
                              </m:rPr>
                              <a:rPr lang="hu-HU" sz="2000" b="0" i="0" smtClean="0">
                                <a:solidFill>
                                  <a:prstClr val="black"/>
                                </a:solidFill>
                                <a:latin typeface="Cambria Math"/>
                              </a:rPr>
                              <m:t>sinh</m:t>
                            </m:r>
                          </m:fName>
                          <m:e>
                            <m:r>
                              <a:rPr lang="hu-HU" sz="2000" b="0" i="1" smtClean="0">
                                <a:solidFill>
                                  <a:prstClr val="black"/>
                                </a:solidFill>
                                <a:latin typeface="Cambria Math"/>
                                <a:ea typeface="Cambria Math"/>
                              </a:rPr>
                              <m:t>𝑑</m:t>
                            </m:r>
                          </m:e>
                        </m:func>
                      </m:den>
                    </m:f>
                    <m:r>
                      <a:rPr lang="hu-HU" sz="2000" b="0" i="1" smtClean="0">
                        <a:solidFill>
                          <a:prstClr val="black"/>
                        </a:solidFill>
                        <a:latin typeface="Cambria Math"/>
                      </a:rPr>
                      <m:t>+</m:t>
                    </m:r>
                    <m:r>
                      <a:rPr lang="hu-HU" sz="2000" b="1" i="1" smtClean="0">
                        <a:solidFill>
                          <a:prstClr val="black"/>
                        </a:solidFill>
                        <a:latin typeface="Cambria Math"/>
                      </a:rPr>
                      <m:t>𝒒</m:t>
                    </m:r>
                    <m:f>
                      <m:fPr>
                        <m:ctrlPr>
                          <a:rPr lang="en-US" sz="2000" i="1" smtClean="0">
                            <a:solidFill>
                              <a:prstClr val="black"/>
                            </a:solidFill>
                            <a:latin typeface="Cambria Math" panose="02040503050406030204" pitchFamily="18" charset="0"/>
                          </a:rPr>
                        </m:ctrlPr>
                      </m:fPr>
                      <m:num>
                        <m:func>
                          <m:funcPr>
                            <m:ctrlPr>
                              <a:rPr lang="hu-HU" sz="2000" i="1">
                                <a:solidFill>
                                  <a:prstClr val="black"/>
                                </a:solidFill>
                                <a:latin typeface="Cambria Math" panose="02040503050406030204" pitchFamily="18" charset="0"/>
                              </a:rPr>
                            </m:ctrlPr>
                          </m:funcPr>
                          <m:fName>
                            <m:r>
                              <m:rPr>
                                <m:sty m:val="p"/>
                              </m:rPr>
                              <a:rPr lang="hu-HU" sz="2000">
                                <a:solidFill>
                                  <a:prstClr val="black"/>
                                </a:solidFill>
                                <a:latin typeface="Cambria Math"/>
                              </a:rPr>
                              <m:t>sin</m:t>
                            </m:r>
                            <m:r>
                              <m:rPr>
                                <m:sty m:val="p"/>
                              </m:rPr>
                              <a:rPr lang="hu-HU" sz="2000" b="0" i="0" smtClean="0">
                                <a:solidFill>
                                  <a:prstClr val="black"/>
                                </a:solidFill>
                                <a:latin typeface="Cambria Math"/>
                              </a:rPr>
                              <m:t>h</m:t>
                            </m:r>
                          </m:fName>
                          <m:e>
                            <m:r>
                              <a:rPr lang="hu-HU" sz="2000" i="1">
                                <a:solidFill>
                                  <a:prstClr val="black"/>
                                </a:solidFill>
                                <a:latin typeface="Cambria Math"/>
                              </a:rPr>
                              <m:t>𝑡</m:t>
                            </m:r>
                            <m:r>
                              <a:rPr lang="hu-HU" sz="2000" b="0" i="1" smtClean="0">
                                <a:solidFill>
                                  <a:prstClr val="black"/>
                                </a:solidFill>
                                <a:latin typeface="Cambria Math"/>
                                <a:ea typeface="Cambria Math"/>
                              </a:rPr>
                              <m:t>𝑑</m:t>
                            </m:r>
                          </m:e>
                        </m:func>
                        <m:r>
                          <a:rPr lang="hu-HU" sz="2000" i="1">
                            <a:solidFill>
                              <a:prstClr val="black"/>
                            </a:solidFill>
                            <a:latin typeface="Cambria Math"/>
                          </a:rPr>
                          <m:t> </m:t>
                        </m:r>
                      </m:num>
                      <m:den>
                        <m:func>
                          <m:funcPr>
                            <m:ctrlPr>
                              <a:rPr lang="hu-HU" sz="2000" i="1">
                                <a:solidFill>
                                  <a:prstClr val="black"/>
                                </a:solidFill>
                                <a:latin typeface="Cambria Math" panose="02040503050406030204" pitchFamily="18" charset="0"/>
                              </a:rPr>
                            </m:ctrlPr>
                          </m:funcPr>
                          <m:fName>
                            <m:r>
                              <m:rPr>
                                <m:sty m:val="p"/>
                              </m:rPr>
                              <a:rPr lang="hu-HU" sz="2000">
                                <a:solidFill>
                                  <a:prstClr val="black"/>
                                </a:solidFill>
                                <a:latin typeface="Cambria Math"/>
                              </a:rPr>
                              <m:t>sin</m:t>
                            </m:r>
                            <m:r>
                              <m:rPr>
                                <m:sty m:val="p"/>
                              </m:rPr>
                              <a:rPr lang="hu-HU" sz="2000" b="0" i="0" smtClean="0">
                                <a:solidFill>
                                  <a:prstClr val="black"/>
                                </a:solidFill>
                                <a:latin typeface="Cambria Math"/>
                              </a:rPr>
                              <m:t>h</m:t>
                            </m:r>
                          </m:fName>
                          <m:e>
                            <m:r>
                              <a:rPr lang="hu-HU" sz="2000" b="0" i="1" smtClean="0">
                                <a:solidFill>
                                  <a:prstClr val="black"/>
                                </a:solidFill>
                                <a:latin typeface="Cambria Math"/>
                                <a:ea typeface="Cambria Math"/>
                              </a:rPr>
                              <m:t>𝑑</m:t>
                            </m:r>
                          </m:e>
                        </m:func>
                      </m:den>
                    </m:f>
                  </m:oMath>
                </a14:m>
                <a:endParaRPr lang="hu-HU" sz="2000" b="1" i="1" dirty="0">
                  <a:solidFill>
                    <a:prstClr val="black"/>
                  </a:solidFill>
                  <a:latin typeface="Cambria Math"/>
                </a:endParaRPr>
              </a:p>
            </p:txBody>
          </p:sp>
        </mc:Choice>
        <mc:Fallback>
          <p:sp>
            <p:nvSpPr>
              <p:cNvPr id="45" name="Tartalom helye 2"/>
              <p:cNvSpPr txBox="1">
                <a:spLocks noRot="1" noChangeAspect="1" noMove="1" noResize="1" noEditPoints="1" noAdjustHandles="1" noChangeArrowheads="1" noChangeShapeType="1" noTextEdit="1"/>
              </p:cNvSpPr>
              <p:nvPr/>
            </p:nvSpPr>
            <p:spPr>
              <a:xfrm>
                <a:off x="2856335" y="915032"/>
                <a:ext cx="6365909" cy="1054123"/>
              </a:xfrm>
              <a:prstGeom prst="rect">
                <a:avLst/>
              </a:prstGeom>
              <a:blipFill>
                <a:blip r:embed="rId4"/>
                <a:stretch>
                  <a:fillRect l="-1054" t="-2890"/>
                </a:stretch>
              </a:blipFill>
            </p:spPr>
            <p:txBody>
              <a:bodyPr/>
              <a:lstStyle/>
              <a:p>
                <a:r>
                  <a:rPr lang="hu-HU">
                    <a:noFill/>
                  </a:rPr>
                  <a:t> </a:t>
                </a:r>
              </a:p>
            </p:txBody>
          </p:sp>
        </mc:Fallback>
      </mc:AlternateContent>
      <p:cxnSp>
        <p:nvCxnSpPr>
          <p:cNvPr id="48" name="Egyenes összekötő nyíllal 47"/>
          <p:cNvCxnSpPr/>
          <p:nvPr/>
        </p:nvCxnSpPr>
        <p:spPr>
          <a:xfrm flipH="1">
            <a:off x="925510" y="1522961"/>
            <a:ext cx="557021" cy="436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Egyenes összekötő nyíllal 48"/>
          <p:cNvCxnSpPr/>
          <p:nvPr/>
        </p:nvCxnSpPr>
        <p:spPr>
          <a:xfrm>
            <a:off x="1490915" y="1522961"/>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Egyenes összekötő nyíllal 49"/>
          <p:cNvCxnSpPr/>
          <p:nvPr/>
        </p:nvCxnSpPr>
        <p:spPr>
          <a:xfrm flipV="1">
            <a:off x="1482531" y="739874"/>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Szövegdoboz 50"/>
          <p:cNvSpPr txBox="1"/>
          <p:nvPr/>
        </p:nvSpPr>
        <p:spPr>
          <a:xfrm>
            <a:off x="688345" y="1586555"/>
            <a:ext cx="298479" cy="400110"/>
          </a:xfrm>
          <a:prstGeom prst="rect">
            <a:avLst/>
          </a:prstGeom>
          <a:noFill/>
        </p:spPr>
        <p:txBody>
          <a:bodyPr wrap="none" rtlCol="0">
            <a:spAutoFit/>
          </a:bodyPr>
          <a:lstStyle/>
          <a:p>
            <a:r>
              <a:rPr lang="hu-HU" sz="2000" i="1" dirty="0" smtClean="0"/>
              <a:t>x</a:t>
            </a:r>
            <a:endParaRPr lang="en-US" sz="2000" i="1" dirty="0"/>
          </a:p>
        </p:txBody>
      </p:sp>
      <p:sp>
        <p:nvSpPr>
          <p:cNvPr id="52" name="Szövegdoboz 51"/>
          <p:cNvSpPr txBox="1"/>
          <p:nvPr/>
        </p:nvSpPr>
        <p:spPr>
          <a:xfrm>
            <a:off x="2475077" y="1333290"/>
            <a:ext cx="381258" cy="400110"/>
          </a:xfrm>
          <a:prstGeom prst="rect">
            <a:avLst/>
          </a:prstGeom>
          <a:noFill/>
        </p:spPr>
        <p:txBody>
          <a:bodyPr wrap="square" rtlCol="0">
            <a:spAutoFit/>
          </a:bodyPr>
          <a:lstStyle/>
          <a:p>
            <a:r>
              <a:rPr lang="hu-HU" sz="2000" i="1" dirty="0" smtClean="0"/>
              <a:t>y</a:t>
            </a:r>
            <a:endParaRPr lang="en-US" sz="2000" i="1" dirty="0"/>
          </a:p>
        </p:txBody>
      </p:sp>
      <p:cxnSp>
        <p:nvCxnSpPr>
          <p:cNvPr id="54" name="Egyenes összekötő nyíllal 53"/>
          <p:cNvCxnSpPr/>
          <p:nvPr/>
        </p:nvCxnSpPr>
        <p:spPr>
          <a:xfrm flipV="1">
            <a:off x="1490901" y="470266"/>
            <a:ext cx="1295396" cy="105269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p:nvPr/>
        </p:nvCxnSpPr>
        <p:spPr>
          <a:xfrm flipH="1" flipV="1">
            <a:off x="194009" y="497044"/>
            <a:ext cx="1290078" cy="103536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Ellipszis 55"/>
          <p:cNvSpPr/>
          <p:nvPr/>
        </p:nvSpPr>
        <p:spPr>
          <a:xfrm>
            <a:off x="431847" y="470267"/>
            <a:ext cx="2102423" cy="242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7" name="Szabadkézi sokszög 56"/>
          <p:cNvSpPr/>
          <p:nvPr/>
        </p:nvSpPr>
        <p:spPr>
          <a:xfrm>
            <a:off x="431540" y="463484"/>
            <a:ext cx="2094474" cy="712278"/>
          </a:xfrm>
          <a:custGeom>
            <a:avLst/>
            <a:gdLst>
              <a:gd name="connsiteX0" fmla="*/ 2119756 w 2120750"/>
              <a:gd name="connsiteY0" fmla="*/ 155863 h 947976"/>
              <a:gd name="connsiteX1" fmla="*/ 1787247 w 2120750"/>
              <a:gd name="connsiteY1" fmla="*/ 477981 h 947976"/>
              <a:gd name="connsiteX2" fmla="*/ 1413174 w 2120750"/>
              <a:gd name="connsiteY2" fmla="*/ 820881 h 947976"/>
              <a:gd name="connsiteX3" fmla="*/ 1070274 w 2120750"/>
              <a:gd name="connsiteY3" fmla="*/ 945572 h 947976"/>
              <a:gd name="connsiteX4" fmla="*/ 602683 w 2120750"/>
              <a:gd name="connsiteY4" fmla="*/ 727363 h 947976"/>
              <a:gd name="connsiteX5" fmla="*/ 311738 w 2120750"/>
              <a:gd name="connsiteY5" fmla="*/ 488372 h 947976"/>
              <a:gd name="connsiteX6" fmla="*/ 10 w 2120750"/>
              <a:gd name="connsiteY6" fmla="*/ 187036 h 947976"/>
              <a:gd name="connsiteX7" fmla="*/ 322129 w 2120750"/>
              <a:gd name="connsiteY7" fmla="*/ 41563 h 947976"/>
              <a:gd name="connsiteX8" fmla="*/ 748156 w 2120750"/>
              <a:gd name="connsiteY8" fmla="*/ 20781 h 947976"/>
              <a:gd name="connsiteX9" fmla="*/ 1184574 w 2120750"/>
              <a:gd name="connsiteY9" fmla="*/ 0 h 947976"/>
              <a:gd name="connsiteX10" fmla="*/ 1579429 w 2120750"/>
              <a:gd name="connsiteY10" fmla="*/ 20781 h 947976"/>
              <a:gd name="connsiteX11" fmla="*/ 1880765 w 2120750"/>
              <a:gd name="connsiteY11" fmla="*/ 72736 h 947976"/>
              <a:gd name="connsiteX12" fmla="*/ 2119756 w 2120750"/>
              <a:gd name="connsiteY12" fmla="*/ 155863 h 947976"/>
              <a:gd name="connsiteX0" fmla="*/ 2074036 w 2075351"/>
              <a:gd name="connsiteY0" fmla="*/ 178723 h 947976"/>
              <a:gd name="connsiteX1" fmla="*/ 1787247 w 2075351"/>
              <a:gd name="connsiteY1" fmla="*/ 477981 h 947976"/>
              <a:gd name="connsiteX2" fmla="*/ 1413174 w 2075351"/>
              <a:gd name="connsiteY2" fmla="*/ 820881 h 947976"/>
              <a:gd name="connsiteX3" fmla="*/ 1070274 w 2075351"/>
              <a:gd name="connsiteY3" fmla="*/ 945572 h 947976"/>
              <a:gd name="connsiteX4" fmla="*/ 602683 w 2075351"/>
              <a:gd name="connsiteY4" fmla="*/ 727363 h 947976"/>
              <a:gd name="connsiteX5" fmla="*/ 311738 w 2075351"/>
              <a:gd name="connsiteY5" fmla="*/ 488372 h 947976"/>
              <a:gd name="connsiteX6" fmla="*/ 10 w 2075351"/>
              <a:gd name="connsiteY6" fmla="*/ 187036 h 947976"/>
              <a:gd name="connsiteX7" fmla="*/ 322129 w 2075351"/>
              <a:gd name="connsiteY7" fmla="*/ 41563 h 947976"/>
              <a:gd name="connsiteX8" fmla="*/ 748156 w 2075351"/>
              <a:gd name="connsiteY8" fmla="*/ 20781 h 947976"/>
              <a:gd name="connsiteX9" fmla="*/ 1184574 w 2075351"/>
              <a:gd name="connsiteY9" fmla="*/ 0 h 947976"/>
              <a:gd name="connsiteX10" fmla="*/ 1579429 w 2075351"/>
              <a:gd name="connsiteY10" fmla="*/ 20781 h 947976"/>
              <a:gd name="connsiteX11" fmla="*/ 1880765 w 2075351"/>
              <a:gd name="connsiteY11" fmla="*/ 72736 h 947976"/>
              <a:gd name="connsiteX12" fmla="*/ 2074036 w 2075351"/>
              <a:gd name="connsiteY12" fmla="*/ 178723 h 947976"/>
              <a:gd name="connsiteX0" fmla="*/ 2093085 w 2094400"/>
              <a:gd name="connsiteY0" fmla="*/ 178723 h 947976"/>
              <a:gd name="connsiteX1" fmla="*/ 1806296 w 2094400"/>
              <a:gd name="connsiteY1" fmla="*/ 477981 h 947976"/>
              <a:gd name="connsiteX2" fmla="*/ 1432223 w 2094400"/>
              <a:gd name="connsiteY2" fmla="*/ 820881 h 947976"/>
              <a:gd name="connsiteX3" fmla="*/ 1089323 w 2094400"/>
              <a:gd name="connsiteY3" fmla="*/ 945572 h 947976"/>
              <a:gd name="connsiteX4" fmla="*/ 621732 w 2094400"/>
              <a:gd name="connsiteY4" fmla="*/ 727363 h 947976"/>
              <a:gd name="connsiteX5" fmla="*/ 330787 w 2094400"/>
              <a:gd name="connsiteY5" fmla="*/ 488372 h 947976"/>
              <a:gd name="connsiteX6" fmla="*/ 9 w 2094400"/>
              <a:gd name="connsiteY6" fmla="*/ 179416 h 947976"/>
              <a:gd name="connsiteX7" fmla="*/ 341178 w 2094400"/>
              <a:gd name="connsiteY7" fmla="*/ 41563 h 947976"/>
              <a:gd name="connsiteX8" fmla="*/ 767205 w 2094400"/>
              <a:gd name="connsiteY8" fmla="*/ 20781 h 947976"/>
              <a:gd name="connsiteX9" fmla="*/ 1203623 w 2094400"/>
              <a:gd name="connsiteY9" fmla="*/ 0 h 947976"/>
              <a:gd name="connsiteX10" fmla="*/ 1598478 w 2094400"/>
              <a:gd name="connsiteY10" fmla="*/ 20781 h 947976"/>
              <a:gd name="connsiteX11" fmla="*/ 1899814 w 2094400"/>
              <a:gd name="connsiteY11" fmla="*/ 72736 h 947976"/>
              <a:gd name="connsiteX12" fmla="*/ 2093085 w 2094400"/>
              <a:gd name="connsiteY12" fmla="*/ 178723 h 947976"/>
              <a:gd name="connsiteX0" fmla="*/ 2093085 w 2094400"/>
              <a:gd name="connsiteY0" fmla="*/ 199852 h 969105"/>
              <a:gd name="connsiteX1" fmla="*/ 1806296 w 2094400"/>
              <a:gd name="connsiteY1" fmla="*/ 499110 h 969105"/>
              <a:gd name="connsiteX2" fmla="*/ 1432223 w 2094400"/>
              <a:gd name="connsiteY2" fmla="*/ 842010 h 969105"/>
              <a:gd name="connsiteX3" fmla="*/ 1089323 w 2094400"/>
              <a:gd name="connsiteY3" fmla="*/ 966701 h 969105"/>
              <a:gd name="connsiteX4" fmla="*/ 621732 w 2094400"/>
              <a:gd name="connsiteY4" fmla="*/ 748492 h 969105"/>
              <a:gd name="connsiteX5" fmla="*/ 330787 w 2094400"/>
              <a:gd name="connsiteY5" fmla="*/ 509501 h 969105"/>
              <a:gd name="connsiteX6" fmla="*/ 9 w 2094400"/>
              <a:gd name="connsiteY6" fmla="*/ 200545 h 969105"/>
              <a:gd name="connsiteX7" fmla="*/ 341178 w 2094400"/>
              <a:gd name="connsiteY7" fmla="*/ 62692 h 969105"/>
              <a:gd name="connsiteX8" fmla="*/ 774825 w 2094400"/>
              <a:gd name="connsiteY8" fmla="*/ 0 h 969105"/>
              <a:gd name="connsiteX9" fmla="*/ 1203623 w 2094400"/>
              <a:gd name="connsiteY9" fmla="*/ 21129 h 969105"/>
              <a:gd name="connsiteX10" fmla="*/ 1598478 w 2094400"/>
              <a:gd name="connsiteY10" fmla="*/ 41910 h 969105"/>
              <a:gd name="connsiteX11" fmla="*/ 1899814 w 2094400"/>
              <a:gd name="connsiteY11" fmla="*/ 93865 h 969105"/>
              <a:gd name="connsiteX12" fmla="*/ 2093085 w 2094400"/>
              <a:gd name="connsiteY12" fmla="*/ 199852 h 969105"/>
              <a:gd name="connsiteX0" fmla="*/ 2093085 w 2094400"/>
              <a:gd name="connsiteY0" fmla="*/ 179009 h 948262"/>
              <a:gd name="connsiteX1" fmla="*/ 1806296 w 2094400"/>
              <a:gd name="connsiteY1" fmla="*/ 478267 h 948262"/>
              <a:gd name="connsiteX2" fmla="*/ 1432223 w 2094400"/>
              <a:gd name="connsiteY2" fmla="*/ 821167 h 948262"/>
              <a:gd name="connsiteX3" fmla="*/ 1089323 w 2094400"/>
              <a:gd name="connsiteY3" fmla="*/ 945858 h 948262"/>
              <a:gd name="connsiteX4" fmla="*/ 621732 w 2094400"/>
              <a:gd name="connsiteY4" fmla="*/ 727649 h 948262"/>
              <a:gd name="connsiteX5" fmla="*/ 330787 w 2094400"/>
              <a:gd name="connsiteY5" fmla="*/ 488658 h 948262"/>
              <a:gd name="connsiteX6" fmla="*/ 9 w 2094400"/>
              <a:gd name="connsiteY6" fmla="*/ 179702 h 948262"/>
              <a:gd name="connsiteX7" fmla="*/ 341178 w 2094400"/>
              <a:gd name="connsiteY7" fmla="*/ 41849 h 948262"/>
              <a:gd name="connsiteX8" fmla="*/ 778635 w 2094400"/>
              <a:gd name="connsiteY8" fmla="*/ 9637 h 948262"/>
              <a:gd name="connsiteX9" fmla="*/ 1203623 w 2094400"/>
              <a:gd name="connsiteY9" fmla="*/ 286 h 948262"/>
              <a:gd name="connsiteX10" fmla="*/ 1598478 w 2094400"/>
              <a:gd name="connsiteY10" fmla="*/ 21067 h 948262"/>
              <a:gd name="connsiteX11" fmla="*/ 1899814 w 2094400"/>
              <a:gd name="connsiteY11" fmla="*/ 73022 h 948262"/>
              <a:gd name="connsiteX12" fmla="*/ 2093085 w 2094400"/>
              <a:gd name="connsiteY12" fmla="*/ 179009 h 948262"/>
              <a:gd name="connsiteX0" fmla="*/ 2093085 w 2094400"/>
              <a:gd name="connsiteY0" fmla="*/ 179009 h 951978"/>
              <a:gd name="connsiteX1" fmla="*/ 1806296 w 2094400"/>
              <a:gd name="connsiteY1" fmla="*/ 478267 h 951978"/>
              <a:gd name="connsiteX2" fmla="*/ 1432223 w 2094400"/>
              <a:gd name="connsiteY2" fmla="*/ 821167 h 951978"/>
              <a:gd name="connsiteX3" fmla="*/ 1058843 w 2094400"/>
              <a:gd name="connsiteY3" fmla="*/ 949668 h 951978"/>
              <a:gd name="connsiteX4" fmla="*/ 621732 w 2094400"/>
              <a:gd name="connsiteY4" fmla="*/ 727649 h 951978"/>
              <a:gd name="connsiteX5" fmla="*/ 330787 w 2094400"/>
              <a:gd name="connsiteY5" fmla="*/ 488658 h 951978"/>
              <a:gd name="connsiteX6" fmla="*/ 9 w 2094400"/>
              <a:gd name="connsiteY6" fmla="*/ 179702 h 951978"/>
              <a:gd name="connsiteX7" fmla="*/ 341178 w 2094400"/>
              <a:gd name="connsiteY7" fmla="*/ 41849 h 951978"/>
              <a:gd name="connsiteX8" fmla="*/ 778635 w 2094400"/>
              <a:gd name="connsiteY8" fmla="*/ 9637 h 951978"/>
              <a:gd name="connsiteX9" fmla="*/ 1203623 w 2094400"/>
              <a:gd name="connsiteY9" fmla="*/ 286 h 951978"/>
              <a:gd name="connsiteX10" fmla="*/ 1598478 w 2094400"/>
              <a:gd name="connsiteY10" fmla="*/ 21067 h 951978"/>
              <a:gd name="connsiteX11" fmla="*/ 1899814 w 2094400"/>
              <a:gd name="connsiteY11" fmla="*/ 73022 h 951978"/>
              <a:gd name="connsiteX12" fmla="*/ 2093085 w 2094400"/>
              <a:gd name="connsiteY12" fmla="*/ 179009 h 951978"/>
              <a:gd name="connsiteX0" fmla="*/ 2093085 w 2094400"/>
              <a:gd name="connsiteY0" fmla="*/ 179009 h 950618"/>
              <a:gd name="connsiteX1" fmla="*/ 1806296 w 2094400"/>
              <a:gd name="connsiteY1" fmla="*/ 478267 h 950618"/>
              <a:gd name="connsiteX2" fmla="*/ 1432223 w 2094400"/>
              <a:gd name="connsiteY2" fmla="*/ 821167 h 950618"/>
              <a:gd name="connsiteX3" fmla="*/ 1058843 w 2094400"/>
              <a:gd name="connsiteY3" fmla="*/ 949668 h 950618"/>
              <a:gd name="connsiteX4" fmla="*/ 625542 w 2094400"/>
              <a:gd name="connsiteY4" fmla="*/ 765749 h 950618"/>
              <a:gd name="connsiteX5" fmla="*/ 330787 w 2094400"/>
              <a:gd name="connsiteY5" fmla="*/ 488658 h 950618"/>
              <a:gd name="connsiteX6" fmla="*/ 9 w 2094400"/>
              <a:gd name="connsiteY6" fmla="*/ 179702 h 950618"/>
              <a:gd name="connsiteX7" fmla="*/ 341178 w 2094400"/>
              <a:gd name="connsiteY7" fmla="*/ 41849 h 950618"/>
              <a:gd name="connsiteX8" fmla="*/ 778635 w 2094400"/>
              <a:gd name="connsiteY8" fmla="*/ 9637 h 950618"/>
              <a:gd name="connsiteX9" fmla="*/ 1203623 w 2094400"/>
              <a:gd name="connsiteY9" fmla="*/ 286 h 950618"/>
              <a:gd name="connsiteX10" fmla="*/ 1598478 w 2094400"/>
              <a:gd name="connsiteY10" fmla="*/ 21067 h 950618"/>
              <a:gd name="connsiteX11" fmla="*/ 1899814 w 2094400"/>
              <a:gd name="connsiteY11" fmla="*/ 73022 h 950618"/>
              <a:gd name="connsiteX12" fmla="*/ 2093085 w 2094400"/>
              <a:gd name="connsiteY12" fmla="*/ 179009 h 950618"/>
              <a:gd name="connsiteX0" fmla="*/ 2093085 w 2094400"/>
              <a:gd name="connsiteY0" fmla="*/ 179009 h 949704"/>
              <a:gd name="connsiteX1" fmla="*/ 1806296 w 2094400"/>
              <a:gd name="connsiteY1" fmla="*/ 478267 h 949704"/>
              <a:gd name="connsiteX2" fmla="*/ 1432223 w 2094400"/>
              <a:gd name="connsiteY2" fmla="*/ 821167 h 949704"/>
              <a:gd name="connsiteX3" fmla="*/ 1058843 w 2094400"/>
              <a:gd name="connsiteY3" fmla="*/ 949668 h 949704"/>
              <a:gd name="connsiteX4" fmla="*/ 625542 w 2094400"/>
              <a:gd name="connsiteY4" fmla="*/ 765749 h 949704"/>
              <a:gd name="connsiteX5" fmla="*/ 330787 w 2094400"/>
              <a:gd name="connsiteY5" fmla="*/ 488658 h 949704"/>
              <a:gd name="connsiteX6" fmla="*/ 9 w 2094400"/>
              <a:gd name="connsiteY6" fmla="*/ 179702 h 949704"/>
              <a:gd name="connsiteX7" fmla="*/ 341178 w 2094400"/>
              <a:gd name="connsiteY7" fmla="*/ 41849 h 949704"/>
              <a:gd name="connsiteX8" fmla="*/ 778635 w 2094400"/>
              <a:gd name="connsiteY8" fmla="*/ 9637 h 949704"/>
              <a:gd name="connsiteX9" fmla="*/ 1203623 w 2094400"/>
              <a:gd name="connsiteY9" fmla="*/ 286 h 949704"/>
              <a:gd name="connsiteX10" fmla="*/ 1598478 w 2094400"/>
              <a:gd name="connsiteY10" fmla="*/ 21067 h 949704"/>
              <a:gd name="connsiteX11" fmla="*/ 1899814 w 2094400"/>
              <a:gd name="connsiteY11" fmla="*/ 73022 h 949704"/>
              <a:gd name="connsiteX12" fmla="*/ 2093085 w 2094400"/>
              <a:gd name="connsiteY12" fmla="*/ 179009 h 949704"/>
              <a:gd name="connsiteX0" fmla="*/ 2093159 w 2094474"/>
              <a:gd name="connsiteY0" fmla="*/ 179009 h 949704"/>
              <a:gd name="connsiteX1" fmla="*/ 1806370 w 2094474"/>
              <a:gd name="connsiteY1" fmla="*/ 478267 h 949704"/>
              <a:gd name="connsiteX2" fmla="*/ 1432297 w 2094474"/>
              <a:gd name="connsiteY2" fmla="*/ 821167 h 949704"/>
              <a:gd name="connsiteX3" fmla="*/ 1058917 w 2094474"/>
              <a:gd name="connsiteY3" fmla="*/ 949668 h 949704"/>
              <a:gd name="connsiteX4" fmla="*/ 625616 w 2094474"/>
              <a:gd name="connsiteY4" fmla="*/ 765749 h 949704"/>
              <a:gd name="connsiteX5" fmla="*/ 311811 w 2094474"/>
              <a:gd name="connsiteY5" fmla="*/ 503898 h 949704"/>
              <a:gd name="connsiteX6" fmla="*/ 83 w 2094474"/>
              <a:gd name="connsiteY6" fmla="*/ 179702 h 949704"/>
              <a:gd name="connsiteX7" fmla="*/ 341252 w 2094474"/>
              <a:gd name="connsiteY7" fmla="*/ 41849 h 949704"/>
              <a:gd name="connsiteX8" fmla="*/ 778709 w 2094474"/>
              <a:gd name="connsiteY8" fmla="*/ 9637 h 949704"/>
              <a:gd name="connsiteX9" fmla="*/ 1203697 w 2094474"/>
              <a:gd name="connsiteY9" fmla="*/ 286 h 949704"/>
              <a:gd name="connsiteX10" fmla="*/ 1598552 w 2094474"/>
              <a:gd name="connsiteY10" fmla="*/ 21067 h 949704"/>
              <a:gd name="connsiteX11" fmla="*/ 1899888 w 2094474"/>
              <a:gd name="connsiteY11" fmla="*/ 73022 h 949704"/>
              <a:gd name="connsiteX12" fmla="*/ 2093159 w 2094474"/>
              <a:gd name="connsiteY12" fmla="*/ 179009 h 9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474" h="949704">
                <a:moveTo>
                  <a:pt x="2093159" y="179009"/>
                </a:moveTo>
                <a:cubicBezTo>
                  <a:pt x="2077573" y="246550"/>
                  <a:pt x="1916514" y="371241"/>
                  <a:pt x="1806370" y="478267"/>
                </a:cubicBezTo>
                <a:cubicBezTo>
                  <a:pt x="1696226" y="585293"/>
                  <a:pt x="1556873" y="742600"/>
                  <a:pt x="1432297" y="821167"/>
                </a:cubicBezTo>
                <a:cubicBezTo>
                  <a:pt x="1307721" y="899734"/>
                  <a:pt x="1212414" y="951284"/>
                  <a:pt x="1058917" y="949668"/>
                </a:cubicBezTo>
                <a:cubicBezTo>
                  <a:pt x="905420" y="948052"/>
                  <a:pt x="750134" y="840044"/>
                  <a:pt x="625616" y="765749"/>
                </a:cubicBezTo>
                <a:cubicBezTo>
                  <a:pt x="501098" y="691454"/>
                  <a:pt x="416066" y="601572"/>
                  <a:pt x="311811" y="503898"/>
                </a:cubicBezTo>
                <a:cubicBezTo>
                  <a:pt x="207556" y="406224"/>
                  <a:pt x="-4824" y="256710"/>
                  <a:pt x="83" y="179702"/>
                </a:cubicBezTo>
                <a:cubicBezTo>
                  <a:pt x="4990" y="102694"/>
                  <a:pt x="211481" y="70193"/>
                  <a:pt x="341252" y="41849"/>
                </a:cubicBezTo>
                <a:cubicBezTo>
                  <a:pt x="471023" y="13505"/>
                  <a:pt x="778709" y="9637"/>
                  <a:pt x="778709" y="9637"/>
                </a:cubicBezTo>
                <a:cubicBezTo>
                  <a:pt x="920372" y="6520"/>
                  <a:pt x="1067057" y="-1619"/>
                  <a:pt x="1203697" y="286"/>
                </a:cubicBezTo>
                <a:cubicBezTo>
                  <a:pt x="1340337" y="2191"/>
                  <a:pt x="1482520" y="8944"/>
                  <a:pt x="1598552" y="21067"/>
                </a:cubicBezTo>
                <a:cubicBezTo>
                  <a:pt x="1714584" y="33190"/>
                  <a:pt x="1817454" y="46698"/>
                  <a:pt x="1899888" y="73022"/>
                </a:cubicBezTo>
                <a:cubicBezTo>
                  <a:pt x="1982322" y="99346"/>
                  <a:pt x="2108745" y="111468"/>
                  <a:pt x="2093159" y="179009"/>
                </a:cubicBezTo>
                <a:close/>
              </a:path>
            </a:pathLst>
          </a:custGeom>
          <a:solidFill>
            <a:schemeClr val="tx2">
              <a:lumMod val="20000"/>
              <a:lumOff val="8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58" name="Szövegdoboz 57"/>
              <p:cNvSpPr txBox="1"/>
              <p:nvPr/>
            </p:nvSpPr>
            <p:spPr>
              <a:xfrm>
                <a:off x="1632127" y="1063396"/>
                <a:ext cx="9229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𝑤</m:t>
                      </m:r>
                      <m:r>
                        <a:rPr lang="en-US" sz="2000" i="1" dirty="0" smtClean="0">
                          <a:latin typeface="Cambria Math"/>
                        </a:rPr>
                        <m:t>=1</m:t>
                      </m:r>
                    </m:oMath>
                  </m:oMathPara>
                </a14:m>
                <a:endParaRPr lang="en-US" sz="2000" dirty="0"/>
              </a:p>
            </p:txBody>
          </p:sp>
        </mc:Choice>
        <mc:Fallback xmlns="">
          <p:sp>
            <p:nvSpPr>
              <p:cNvPr id="58" name="Szövegdoboz 57"/>
              <p:cNvSpPr txBox="1">
                <a:spLocks noRot="1" noChangeAspect="1" noMove="1" noResize="1" noEditPoints="1" noAdjustHandles="1" noChangeArrowheads="1" noChangeShapeType="1" noTextEdit="1"/>
              </p:cNvSpPr>
              <p:nvPr/>
            </p:nvSpPr>
            <p:spPr>
              <a:xfrm>
                <a:off x="1632127" y="1063396"/>
                <a:ext cx="922945" cy="400110"/>
              </a:xfrm>
              <a:prstGeom prst="rect">
                <a:avLst/>
              </a:prstGeom>
              <a:blipFill>
                <a:blip r:embed="rId5"/>
                <a:stretch>
                  <a:fillRect/>
                </a:stretch>
              </a:blipFill>
            </p:spPr>
            <p:txBody>
              <a:bodyPr/>
              <a:lstStyle/>
              <a:p>
                <a:r>
                  <a:rPr lang="hu-HU">
                    <a:noFill/>
                  </a:rPr>
                  <a:t> </a:t>
                </a:r>
              </a:p>
            </p:txBody>
          </p:sp>
        </mc:Fallback>
      </mc:AlternateContent>
      <p:sp>
        <p:nvSpPr>
          <p:cNvPr id="59" name="Ellipszis 58"/>
          <p:cNvSpPr/>
          <p:nvPr/>
        </p:nvSpPr>
        <p:spPr>
          <a:xfrm>
            <a:off x="1389311" y="1150859"/>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61" name="Egyenes összekötő nyíllal 60"/>
          <p:cNvCxnSpPr/>
          <p:nvPr/>
        </p:nvCxnSpPr>
        <p:spPr>
          <a:xfrm flipH="1">
            <a:off x="1289162" y="870403"/>
            <a:ext cx="502201" cy="651155"/>
          </a:xfrm>
          <a:prstGeom prst="straightConnector1">
            <a:avLst/>
          </a:prstGeom>
          <a:ln w="57150">
            <a:solidFill>
              <a:srgbClr val="01AF16"/>
            </a:solidFill>
            <a:tailEnd type="arrow"/>
          </a:ln>
        </p:spPr>
        <p:style>
          <a:lnRef idx="1">
            <a:schemeClr val="accent1"/>
          </a:lnRef>
          <a:fillRef idx="0">
            <a:schemeClr val="accent1"/>
          </a:fillRef>
          <a:effectRef idx="0">
            <a:schemeClr val="accent1"/>
          </a:effectRef>
          <a:fontRef idx="minor">
            <a:schemeClr val="tx1"/>
          </a:fontRef>
        </p:style>
      </p:cxnSp>
      <p:sp>
        <p:nvSpPr>
          <p:cNvPr id="62" name="Szabadkézi sokszög 61"/>
          <p:cNvSpPr/>
          <p:nvPr/>
        </p:nvSpPr>
        <p:spPr>
          <a:xfrm>
            <a:off x="1375725" y="593776"/>
            <a:ext cx="831272" cy="514350"/>
          </a:xfrm>
          <a:custGeom>
            <a:avLst/>
            <a:gdLst>
              <a:gd name="connsiteX0" fmla="*/ 145472 w 831272"/>
              <a:gd name="connsiteY0" fmla="*/ 0 h 716973"/>
              <a:gd name="connsiteX1" fmla="*/ 0 w 831272"/>
              <a:gd name="connsiteY1" fmla="*/ 716973 h 716973"/>
              <a:gd name="connsiteX2" fmla="*/ 737754 w 831272"/>
              <a:gd name="connsiteY2" fmla="*/ 571500 h 716973"/>
              <a:gd name="connsiteX3" fmla="*/ 831272 w 831272"/>
              <a:gd name="connsiteY3" fmla="*/ 31173 h 716973"/>
              <a:gd name="connsiteX4" fmla="*/ 145472 w 831272"/>
              <a:gd name="connsiteY4" fmla="*/ 0 h 716973"/>
              <a:gd name="connsiteX0" fmla="*/ 114300 w 831272"/>
              <a:gd name="connsiteY0" fmla="*/ 135082 h 685800"/>
              <a:gd name="connsiteX1" fmla="*/ 0 w 831272"/>
              <a:gd name="connsiteY1" fmla="*/ 685800 h 685800"/>
              <a:gd name="connsiteX2" fmla="*/ 737754 w 831272"/>
              <a:gd name="connsiteY2" fmla="*/ 540327 h 685800"/>
              <a:gd name="connsiteX3" fmla="*/ 831272 w 831272"/>
              <a:gd name="connsiteY3" fmla="*/ 0 h 685800"/>
              <a:gd name="connsiteX4" fmla="*/ 114300 w 831272"/>
              <a:gd name="connsiteY4" fmla="*/ 135082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72" h="685800">
                <a:moveTo>
                  <a:pt x="114300" y="135082"/>
                </a:moveTo>
                <a:lnTo>
                  <a:pt x="0" y="685800"/>
                </a:lnTo>
                <a:lnTo>
                  <a:pt x="737754" y="540327"/>
                </a:lnTo>
                <a:lnTo>
                  <a:pt x="831272" y="0"/>
                </a:lnTo>
                <a:lnTo>
                  <a:pt x="114300" y="135082"/>
                </a:lnTo>
                <a:close/>
              </a:path>
            </a:pathLst>
          </a:custGeom>
          <a:solidFill>
            <a:srgbClr val="FDEADA">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3" name="Ellipszis 62"/>
          <p:cNvSpPr/>
          <p:nvPr/>
        </p:nvSpPr>
        <p:spPr>
          <a:xfrm>
            <a:off x="1718826" y="828139"/>
            <a:ext cx="145073" cy="996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Szabadkézi sokszög 63"/>
          <p:cNvSpPr/>
          <p:nvPr/>
        </p:nvSpPr>
        <p:spPr>
          <a:xfrm>
            <a:off x="789710" y="709180"/>
            <a:ext cx="1018309" cy="411705"/>
          </a:xfrm>
          <a:custGeom>
            <a:avLst/>
            <a:gdLst>
              <a:gd name="connsiteX0" fmla="*/ 1018309 w 1018309"/>
              <a:gd name="connsiteY0" fmla="*/ 218209 h 548940"/>
              <a:gd name="connsiteX1" fmla="*/ 758536 w 1018309"/>
              <a:gd name="connsiteY1" fmla="*/ 529936 h 548940"/>
              <a:gd name="connsiteX2" fmla="*/ 467591 w 1018309"/>
              <a:gd name="connsiteY2" fmla="*/ 477982 h 548940"/>
              <a:gd name="connsiteX3" fmla="*/ 166255 w 1018309"/>
              <a:gd name="connsiteY3" fmla="*/ 176645 h 548940"/>
              <a:gd name="connsiteX4" fmla="*/ 0 w 1018309"/>
              <a:gd name="connsiteY4" fmla="*/ 0 h 54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09" h="548940">
                <a:moveTo>
                  <a:pt x="1018309" y="218209"/>
                </a:moveTo>
                <a:cubicBezTo>
                  <a:pt x="934315" y="352425"/>
                  <a:pt x="850322" y="486641"/>
                  <a:pt x="758536" y="529936"/>
                </a:cubicBezTo>
                <a:cubicBezTo>
                  <a:pt x="666750" y="573231"/>
                  <a:pt x="566304" y="536864"/>
                  <a:pt x="467591" y="477982"/>
                </a:cubicBezTo>
                <a:cubicBezTo>
                  <a:pt x="368877" y="419100"/>
                  <a:pt x="244187" y="256309"/>
                  <a:pt x="166255" y="176645"/>
                </a:cubicBezTo>
                <a:cubicBezTo>
                  <a:pt x="88323" y="96981"/>
                  <a:pt x="44161" y="48490"/>
                  <a:pt x="0" y="0"/>
                </a:cubicBezTo>
              </a:path>
            </a:pathLst>
          </a:cu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5" name="Ellipszis 64"/>
          <p:cNvSpPr/>
          <p:nvPr/>
        </p:nvSpPr>
        <p:spPr>
          <a:xfrm>
            <a:off x="925510" y="801132"/>
            <a:ext cx="145073" cy="996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66" name="Téglalap 65"/>
              <p:cNvSpPr/>
              <p:nvPr/>
            </p:nvSpPr>
            <p:spPr>
              <a:xfrm>
                <a:off x="1782519" y="667815"/>
                <a:ext cx="40748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solidFill>
                            <a:prstClr val="black"/>
                          </a:solidFill>
                          <a:latin typeface="Cambria Math"/>
                        </a:rPr>
                        <m:t>𝒑</m:t>
                      </m:r>
                    </m:oMath>
                  </m:oMathPara>
                </a14:m>
                <a:endParaRPr lang="en-US" sz="2000" dirty="0"/>
              </a:p>
            </p:txBody>
          </p:sp>
        </mc:Choice>
        <mc:Fallback xmlns="">
          <p:sp>
            <p:nvSpPr>
              <p:cNvPr id="66" name="Téglalap 65"/>
              <p:cNvSpPr>
                <a:spLocks noRot="1" noChangeAspect="1" noMove="1" noResize="1" noEditPoints="1" noAdjustHandles="1" noChangeArrowheads="1" noChangeShapeType="1" noTextEdit="1"/>
              </p:cNvSpPr>
              <p:nvPr/>
            </p:nvSpPr>
            <p:spPr>
              <a:xfrm>
                <a:off x="1782519" y="667815"/>
                <a:ext cx="407483" cy="400110"/>
              </a:xfrm>
              <a:prstGeom prst="rect">
                <a:avLst/>
              </a:prstGeom>
              <a:blipFill>
                <a:blip r:embed="rId6"/>
                <a:stretch>
                  <a:fillRect b="-1076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7" name="Téglalap 66"/>
              <p:cNvSpPr/>
              <p:nvPr/>
            </p:nvSpPr>
            <p:spPr>
              <a:xfrm>
                <a:off x="629518" y="691452"/>
                <a:ext cx="4042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solidFill>
                            <a:prstClr val="black"/>
                          </a:solidFill>
                          <a:latin typeface="Cambria Math"/>
                        </a:rPr>
                        <m:t>𝒒</m:t>
                      </m:r>
                    </m:oMath>
                  </m:oMathPara>
                </a14:m>
                <a:endParaRPr lang="en-US" sz="2000" dirty="0"/>
              </a:p>
            </p:txBody>
          </p:sp>
        </mc:Choice>
        <mc:Fallback xmlns="">
          <p:sp>
            <p:nvSpPr>
              <p:cNvPr id="67" name="Téglalap 66"/>
              <p:cNvSpPr>
                <a:spLocks noRot="1" noChangeAspect="1" noMove="1" noResize="1" noEditPoints="1" noAdjustHandles="1" noChangeArrowheads="1" noChangeShapeType="1" noTextEdit="1"/>
              </p:cNvSpPr>
              <p:nvPr/>
            </p:nvSpPr>
            <p:spPr>
              <a:xfrm>
                <a:off x="629518" y="691452"/>
                <a:ext cx="404278" cy="400110"/>
              </a:xfrm>
              <a:prstGeom prst="rect">
                <a:avLst/>
              </a:prstGeom>
              <a:blipFill>
                <a:blip r:embed="rId7"/>
                <a:stretch>
                  <a:fillRect b="-9091"/>
                </a:stretch>
              </a:blipFill>
            </p:spPr>
            <p:txBody>
              <a:bodyPr/>
              <a:lstStyle/>
              <a:p>
                <a:r>
                  <a:rPr lang="hu-HU">
                    <a:noFill/>
                  </a:rPr>
                  <a:t> </a:t>
                </a:r>
              </a:p>
            </p:txBody>
          </p:sp>
        </mc:Fallback>
      </mc:AlternateContent>
      <p:sp>
        <p:nvSpPr>
          <p:cNvPr id="25" name="Szabadkézi sokszög 24"/>
          <p:cNvSpPr/>
          <p:nvPr/>
        </p:nvSpPr>
        <p:spPr>
          <a:xfrm>
            <a:off x="457199" y="122289"/>
            <a:ext cx="1683328" cy="1402772"/>
          </a:xfrm>
          <a:custGeom>
            <a:avLst/>
            <a:gdLst>
              <a:gd name="connsiteX0" fmla="*/ 820882 w 3179619"/>
              <a:gd name="connsiteY0" fmla="*/ 1600200 h 1600200"/>
              <a:gd name="connsiteX1" fmla="*/ 3179619 w 3179619"/>
              <a:gd name="connsiteY1" fmla="*/ 301337 h 1600200"/>
              <a:gd name="connsiteX2" fmla="*/ 0 w 3179619"/>
              <a:gd name="connsiteY2" fmla="*/ 0 h 1600200"/>
              <a:gd name="connsiteX3" fmla="*/ 820882 w 3179619"/>
              <a:gd name="connsiteY3" fmla="*/ 1600200 h 1600200"/>
              <a:gd name="connsiteX0" fmla="*/ 820882 w 2067792"/>
              <a:gd name="connsiteY0" fmla="*/ 1600200 h 1600200"/>
              <a:gd name="connsiteX1" fmla="*/ 2067792 w 2067792"/>
              <a:gd name="connsiteY1" fmla="*/ 405246 h 1600200"/>
              <a:gd name="connsiteX2" fmla="*/ 0 w 2067792"/>
              <a:gd name="connsiteY2" fmla="*/ 0 h 1600200"/>
              <a:gd name="connsiteX3" fmla="*/ 820882 w 2067792"/>
              <a:gd name="connsiteY3" fmla="*/ 1600200 h 1600200"/>
              <a:gd name="connsiteX0" fmla="*/ 1028700 w 2275610"/>
              <a:gd name="connsiteY0" fmla="*/ 1194954 h 1194954"/>
              <a:gd name="connsiteX1" fmla="*/ 2275610 w 2275610"/>
              <a:gd name="connsiteY1" fmla="*/ 0 h 1194954"/>
              <a:gd name="connsiteX2" fmla="*/ 0 w 2275610"/>
              <a:gd name="connsiteY2" fmla="*/ 72736 h 1194954"/>
              <a:gd name="connsiteX3" fmla="*/ 1028700 w 2275610"/>
              <a:gd name="connsiteY3" fmla="*/ 1194954 h 1194954"/>
              <a:gd name="connsiteX0" fmla="*/ 1143000 w 2389910"/>
              <a:gd name="connsiteY0" fmla="*/ 1246909 h 1246909"/>
              <a:gd name="connsiteX1" fmla="*/ 2389910 w 2389910"/>
              <a:gd name="connsiteY1" fmla="*/ 51955 h 1246909"/>
              <a:gd name="connsiteX2" fmla="*/ 0 w 2389910"/>
              <a:gd name="connsiteY2" fmla="*/ 0 h 1246909"/>
              <a:gd name="connsiteX3" fmla="*/ 1143000 w 2389910"/>
              <a:gd name="connsiteY3" fmla="*/ 1246909 h 1246909"/>
              <a:gd name="connsiteX0" fmla="*/ 1600200 w 2847110"/>
              <a:gd name="connsiteY0" fmla="*/ 1714500 h 1714500"/>
              <a:gd name="connsiteX1" fmla="*/ 2847110 w 2847110"/>
              <a:gd name="connsiteY1" fmla="*/ 519546 h 1714500"/>
              <a:gd name="connsiteX2" fmla="*/ 0 w 2847110"/>
              <a:gd name="connsiteY2" fmla="*/ 0 h 1714500"/>
              <a:gd name="connsiteX3" fmla="*/ 1600200 w 2847110"/>
              <a:gd name="connsiteY3" fmla="*/ 1714500 h 1714500"/>
              <a:gd name="connsiteX0" fmla="*/ 1600200 w 2265219"/>
              <a:gd name="connsiteY0" fmla="*/ 1714500 h 1714500"/>
              <a:gd name="connsiteX1" fmla="*/ 2265219 w 2265219"/>
              <a:gd name="connsiteY1" fmla="*/ 103910 h 1714500"/>
              <a:gd name="connsiteX2" fmla="*/ 0 w 2265219"/>
              <a:gd name="connsiteY2" fmla="*/ 0 h 1714500"/>
              <a:gd name="connsiteX3" fmla="*/ 1600200 w 2265219"/>
              <a:gd name="connsiteY3" fmla="*/ 1714500 h 1714500"/>
              <a:gd name="connsiteX0" fmla="*/ 1018309 w 1683328"/>
              <a:gd name="connsiteY0" fmla="*/ 1828800 h 1828800"/>
              <a:gd name="connsiteX1" fmla="*/ 1683328 w 1683328"/>
              <a:gd name="connsiteY1" fmla="*/ 218210 h 1828800"/>
              <a:gd name="connsiteX2" fmla="*/ 0 w 1683328"/>
              <a:gd name="connsiteY2" fmla="*/ 0 h 1828800"/>
              <a:gd name="connsiteX3" fmla="*/ 1018309 w 1683328"/>
              <a:gd name="connsiteY3" fmla="*/ 1828800 h 1828800"/>
              <a:gd name="connsiteX0" fmla="*/ 1028700 w 1683328"/>
              <a:gd name="connsiteY0" fmla="*/ 1870363 h 1870363"/>
              <a:gd name="connsiteX1" fmla="*/ 1683328 w 1683328"/>
              <a:gd name="connsiteY1" fmla="*/ 218210 h 1870363"/>
              <a:gd name="connsiteX2" fmla="*/ 0 w 1683328"/>
              <a:gd name="connsiteY2" fmla="*/ 0 h 1870363"/>
              <a:gd name="connsiteX3" fmla="*/ 1028700 w 1683328"/>
              <a:gd name="connsiteY3" fmla="*/ 1870363 h 1870363"/>
            </a:gdLst>
            <a:ahLst/>
            <a:cxnLst>
              <a:cxn ang="0">
                <a:pos x="connsiteX0" y="connsiteY0"/>
              </a:cxn>
              <a:cxn ang="0">
                <a:pos x="connsiteX1" y="connsiteY1"/>
              </a:cxn>
              <a:cxn ang="0">
                <a:pos x="connsiteX2" y="connsiteY2"/>
              </a:cxn>
              <a:cxn ang="0">
                <a:pos x="connsiteX3" y="connsiteY3"/>
              </a:cxn>
            </a:cxnLst>
            <a:rect l="l" t="t" r="r" b="b"/>
            <a:pathLst>
              <a:path w="1683328" h="1870363">
                <a:moveTo>
                  <a:pt x="1028700" y="1870363"/>
                </a:moveTo>
                <a:lnTo>
                  <a:pt x="1683328" y="218210"/>
                </a:lnTo>
                <a:lnTo>
                  <a:pt x="0" y="0"/>
                </a:lnTo>
                <a:lnTo>
                  <a:pt x="1028700" y="1870363"/>
                </a:lnTo>
                <a:close/>
              </a:path>
            </a:pathLst>
          </a:custGeom>
          <a:solidFill>
            <a:schemeClr val="accent6">
              <a:lumMod val="40000"/>
              <a:lumOff val="60000"/>
              <a:alpha val="2392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églalap 26"/>
          <p:cNvSpPr/>
          <p:nvPr/>
        </p:nvSpPr>
        <p:spPr>
          <a:xfrm>
            <a:off x="5688124" y="949687"/>
            <a:ext cx="2984552" cy="363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8" name="Téglalap 27"/>
              <p:cNvSpPr/>
              <p:nvPr/>
            </p:nvSpPr>
            <p:spPr>
              <a:xfrm>
                <a:off x="947952" y="1267465"/>
                <a:ext cx="4026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000" b="1" i="1" smtClean="0">
                          <a:solidFill>
                            <a:prstClr val="black"/>
                          </a:solidFill>
                          <a:latin typeface="Cambria Math"/>
                        </a:rPr>
                        <m:t>𝒗</m:t>
                      </m:r>
                    </m:oMath>
                  </m:oMathPara>
                </a14:m>
                <a:endParaRPr lang="en-US" sz="2000" dirty="0"/>
              </a:p>
            </p:txBody>
          </p:sp>
        </mc:Choice>
        <mc:Fallback xmlns="">
          <p:sp>
            <p:nvSpPr>
              <p:cNvPr id="28" name="Téglalap 27"/>
              <p:cNvSpPr>
                <a:spLocks noRot="1" noChangeAspect="1" noMove="1" noResize="1" noEditPoints="1" noAdjustHandles="1" noChangeArrowheads="1" noChangeShapeType="1" noTextEdit="1"/>
              </p:cNvSpPr>
              <p:nvPr/>
            </p:nvSpPr>
            <p:spPr>
              <a:xfrm>
                <a:off x="947952" y="1267465"/>
                <a:ext cx="402674" cy="400110"/>
              </a:xfrm>
              <a:prstGeom prst="rect">
                <a:avLst/>
              </a:prstGeom>
              <a:blipFill>
                <a:blip r:embed="rId8"/>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72550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uiExpand="1" build="p"/>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457200" y="205979"/>
            <a:ext cx="8229600" cy="857250"/>
          </a:xfrm>
        </p:spPr>
        <p:txBody>
          <a:bodyPr/>
          <a:lstStyle/>
          <a:p>
            <a:r>
              <a:rPr lang="en-US" dirty="0" smtClean="0">
                <a:solidFill>
                  <a:srgbClr val="FF0000"/>
                </a:solidFill>
              </a:rPr>
              <a:t>T</a:t>
            </a:r>
            <a:r>
              <a:rPr lang="hu-HU" dirty="0" err="1" smtClean="0">
                <a:solidFill>
                  <a:srgbClr val="FF0000"/>
                </a:solidFill>
              </a:rPr>
              <a:t>ávolság</a:t>
            </a:r>
            <a:endParaRPr lang="hu-HU" dirty="0">
              <a:solidFill>
                <a:srgbClr val="FF0000"/>
              </a:solidFill>
            </a:endParaRPr>
          </a:p>
        </p:txBody>
      </p:sp>
      <mc:AlternateContent xmlns:mc="http://schemas.openxmlformats.org/markup-compatibility/2006" xmlns:a14="http://schemas.microsoft.com/office/drawing/2010/main">
        <mc:Choice Requires="a14">
          <p:sp>
            <p:nvSpPr>
              <p:cNvPr id="5" name="Tartalom helye 2"/>
              <p:cNvSpPr>
                <a:spLocks noGrp="1"/>
              </p:cNvSpPr>
              <p:nvPr>
                <p:ph idx="1"/>
              </p:nvPr>
            </p:nvSpPr>
            <p:spPr>
              <a:xfrm>
                <a:off x="382589" y="1063229"/>
                <a:ext cx="8594845" cy="3560749"/>
              </a:xfrm>
            </p:spPr>
            <p:txBody>
              <a:bodyPr>
                <a:normAutofit/>
              </a:bodyPr>
              <a:lstStyle/>
              <a:p>
                <a:pPr marL="0" indent="0">
                  <a:spcBef>
                    <a:spcPts val="0"/>
                  </a:spcBef>
                  <a:spcAft>
                    <a:spcPts val="600"/>
                  </a:spcAft>
                  <a:buNone/>
                </a:pPr>
                <a:r>
                  <a:rPr lang="hu-HU" sz="2400" b="1" u="sng" dirty="0" smtClean="0"/>
                  <a:t>Távolság</a:t>
                </a:r>
                <a:r>
                  <a:rPr lang="hu-HU" sz="2400" dirty="0" smtClean="0"/>
                  <a:t> </a:t>
                </a:r>
                <a14:m>
                  <m:oMath xmlns:m="http://schemas.openxmlformats.org/officeDocument/2006/math">
                    <m:r>
                      <a:rPr lang="hu-HU" sz="2400" b="0" i="1" smtClean="0">
                        <a:latin typeface="Cambria Math"/>
                      </a:rPr>
                      <m:t>𝑑</m:t>
                    </m:r>
                    <m:d>
                      <m:dPr>
                        <m:ctrlPr>
                          <a:rPr lang="hu-HU" sz="2400" b="0" i="1" smtClean="0">
                            <a:latin typeface="Cambria Math" panose="02040503050406030204" pitchFamily="18" charset="0"/>
                          </a:rPr>
                        </m:ctrlPr>
                      </m:dPr>
                      <m:e>
                        <m:r>
                          <a:rPr lang="hu-HU" sz="2400" b="1" i="1" smtClean="0">
                            <a:latin typeface="Cambria Math"/>
                          </a:rPr>
                          <m:t>𝒑</m:t>
                        </m:r>
                        <m:r>
                          <a:rPr lang="hu-HU" sz="2400" b="0" i="1" smtClean="0">
                            <a:latin typeface="Cambria Math"/>
                          </a:rPr>
                          <m:t>,</m:t>
                        </m:r>
                        <m:r>
                          <a:rPr lang="hu-HU" sz="2400" b="1" i="1" smtClean="0">
                            <a:latin typeface="Cambria Math"/>
                          </a:rPr>
                          <m:t>𝒒</m:t>
                        </m:r>
                      </m:e>
                    </m:d>
                  </m:oMath>
                </a14:m>
                <a:r>
                  <a:rPr lang="hu-HU" sz="2400" dirty="0" smtClean="0"/>
                  <a:t>: </a:t>
                </a:r>
                <a:r>
                  <a:rPr lang="en-US" sz="2400" dirty="0" err="1" smtClean="0"/>
                  <a:t>egys</a:t>
                </a:r>
                <a:r>
                  <a:rPr lang="hu-HU" sz="2400" dirty="0" smtClean="0"/>
                  <a:t>égsebességű </a:t>
                </a:r>
                <a:r>
                  <a:rPr lang="hu-HU" sz="2400" dirty="0" err="1" smtClean="0"/>
                  <a:t>egyenesvonalú</a:t>
                </a:r>
                <a:r>
                  <a:rPr lang="hu-HU" sz="2400" dirty="0" smtClean="0"/>
                  <a:t> mozgás ideje</a:t>
                </a:r>
                <a:r>
                  <a:rPr lang="en-US" sz="2400" dirty="0" smtClean="0"/>
                  <a:t>:  </a:t>
                </a:r>
                <a:r>
                  <a:rPr lang="hu-HU" sz="2400" dirty="0" smtClean="0"/>
                  <a:t>	</a:t>
                </a:r>
              </a:p>
              <a:p>
                <a:pPr marL="0" indent="0">
                  <a:spcBef>
                    <a:spcPts val="0"/>
                  </a:spcBef>
                  <a:spcAft>
                    <a:spcPts val="600"/>
                  </a:spcAft>
                  <a:buNone/>
                </a:pPr>
                <a:r>
                  <a:rPr lang="hu-HU" sz="2400" b="1" dirty="0">
                    <a:solidFill>
                      <a:prstClr val="black"/>
                    </a:solidFill>
                  </a:rPr>
                  <a:t> </a:t>
                </a:r>
                <a:r>
                  <a:rPr lang="hu-HU" sz="2400" b="1" dirty="0" smtClean="0">
                    <a:solidFill>
                      <a:prstClr val="black"/>
                    </a:solidFill>
                  </a:rPr>
                  <a:t>  </a:t>
                </a:r>
                <a14:m>
                  <m:oMath xmlns:m="http://schemas.openxmlformats.org/officeDocument/2006/math">
                    <m:r>
                      <a:rPr lang="en-US" sz="2400" b="1" i="1" smtClean="0">
                        <a:solidFill>
                          <a:prstClr val="black"/>
                        </a:solidFill>
                        <a:latin typeface="Cambria Math"/>
                      </a:rPr>
                      <m:t>𝒓</m:t>
                    </m:r>
                    <m:d>
                      <m:dPr>
                        <m:ctrlPr>
                          <a:rPr lang="en-US" sz="2400" i="1">
                            <a:solidFill>
                              <a:prstClr val="black"/>
                            </a:solidFill>
                            <a:latin typeface="Cambria Math" panose="02040503050406030204" pitchFamily="18" charset="0"/>
                          </a:rPr>
                        </m:ctrlPr>
                      </m:dPr>
                      <m:e>
                        <m:r>
                          <a:rPr lang="en-US" sz="2400" b="0" i="1" smtClean="0">
                            <a:solidFill>
                              <a:prstClr val="black"/>
                            </a:solidFill>
                            <a:latin typeface="Cambria Math"/>
                          </a:rPr>
                          <m:t>𝑑</m:t>
                        </m:r>
                      </m:e>
                    </m:d>
                    <m:r>
                      <a:rPr lang="en-US" sz="2400" i="1">
                        <a:solidFill>
                          <a:prstClr val="black"/>
                        </a:solidFill>
                        <a:latin typeface="Cambria Math"/>
                      </a:rPr>
                      <m:t>=</m:t>
                    </m:r>
                    <m:r>
                      <a:rPr lang="en-US" sz="2400" b="1" i="1">
                        <a:solidFill>
                          <a:prstClr val="black"/>
                        </a:solidFill>
                        <a:latin typeface="Cambria Math"/>
                      </a:rPr>
                      <m:t>𝒑</m:t>
                    </m:r>
                    <m:func>
                      <m:funcPr>
                        <m:ctrlPr>
                          <a:rPr lang="hu-HU" sz="2400" i="1">
                            <a:solidFill>
                              <a:prstClr val="black"/>
                            </a:solidFill>
                            <a:latin typeface="Cambria Math" panose="02040503050406030204" pitchFamily="18" charset="0"/>
                          </a:rPr>
                        </m:ctrlPr>
                      </m:funcPr>
                      <m:fName>
                        <m:r>
                          <m:rPr>
                            <m:sty m:val="p"/>
                          </m:rPr>
                          <a:rPr lang="hu-HU" sz="2400">
                            <a:solidFill>
                              <a:prstClr val="black"/>
                            </a:solidFill>
                            <a:latin typeface="Cambria Math"/>
                          </a:rPr>
                          <m:t>cos</m:t>
                        </m:r>
                        <m:r>
                          <m:rPr>
                            <m:sty m:val="p"/>
                          </m:rPr>
                          <a:rPr lang="en-US" sz="2400" b="0" i="0" smtClean="0">
                            <a:solidFill>
                              <a:prstClr val="black"/>
                            </a:solidFill>
                            <a:latin typeface="Cambria Math" panose="02040503050406030204" pitchFamily="18" charset="0"/>
                          </a:rPr>
                          <m:t>h</m:t>
                        </m:r>
                      </m:fName>
                      <m:e>
                        <m:r>
                          <a:rPr lang="hu-HU" sz="2400" b="0" i="1" smtClean="0">
                            <a:solidFill>
                              <a:prstClr val="black"/>
                            </a:solidFill>
                            <a:latin typeface="Cambria Math"/>
                          </a:rPr>
                          <m:t>𝑑</m:t>
                        </m:r>
                      </m:e>
                    </m:func>
                    <m:r>
                      <a:rPr lang="en-US" sz="2400" i="1">
                        <a:solidFill>
                          <a:prstClr val="black"/>
                        </a:solidFill>
                        <a:latin typeface="Cambria Math"/>
                      </a:rPr>
                      <m:t>+</m:t>
                    </m:r>
                    <m:sSup>
                      <m:sSupPr>
                        <m:ctrlPr>
                          <a:rPr lang="en-US" sz="2400" b="1" i="1">
                            <a:solidFill>
                              <a:prstClr val="black"/>
                            </a:solidFill>
                            <a:latin typeface="Cambria Math" panose="02040503050406030204" pitchFamily="18" charset="0"/>
                          </a:rPr>
                        </m:ctrlPr>
                      </m:sSupPr>
                      <m:e>
                        <m:r>
                          <a:rPr lang="hu-HU" sz="2400" b="1" i="1">
                            <a:solidFill>
                              <a:prstClr val="black"/>
                            </a:solidFill>
                            <a:latin typeface="Cambria Math"/>
                          </a:rPr>
                          <m:t> </m:t>
                        </m:r>
                        <m:r>
                          <a:rPr lang="en-US" sz="2400" b="1" i="1">
                            <a:solidFill>
                              <a:prstClr val="black"/>
                            </a:solidFill>
                            <a:latin typeface="Cambria Math"/>
                          </a:rPr>
                          <m:t>𝒗</m:t>
                        </m:r>
                      </m:e>
                      <m:sup>
                        <m:r>
                          <a:rPr lang="en-US" sz="2400" i="1">
                            <a:solidFill>
                              <a:prstClr val="black"/>
                            </a:solidFill>
                            <a:latin typeface="Cambria Math"/>
                          </a:rPr>
                          <m:t>0</m:t>
                        </m:r>
                      </m:sup>
                    </m:sSup>
                    <m:func>
                      <m:funcPr>
                        <m:ctrlPr>
                          <a:rPr lang="hu-HU" sz="2400" i="1">
                            <a:solidFill>
                              <a:prstClr val="black"/>
                            </a:solidFill>
                            <a:latin typeface="Cambria Math" panose="02040503050406030204" pitchFamily="18" charset="0"/>
                          </a:rPr>
                        </m:ctrlPr>
                      </m:funcPr>
                      <m:fName>
                        <m:r>
                          <m:rPr>
                            <m:sty m:val="p"/>
                          </m:rPr>
                          <a:rPr lang="hu-HU" sz="2400">
                            <a:solidFill>
                              <a:prstClr val="black"/>
                            </a:solidFill>
                            <a:latin typeface="Cambria Math"/>
                          </a:rPr>
                          <m:t>sin</m:t>
                        </m:r>
                      </m:fName>
                      <m:e>
                        <m:r>
                          <a:rPr lang="hu-HU" sz="2400" b="0" i="1" smtClean="0">
                            <a:solidFill>
                              <a:prstClr val="black"/>
                            </a:solidFill>
                            <a:latin typeface="Cambria Math"/>
                          </a:rPr>
                          <m:t>𝑑</m:t>
                        </m:r>
                      </m:e>
                    </m:func>
                    <m:r>
                      <a:rPr lang="en-US" sz="2400" b="0" i="1" smtClean="0">
                        <a:solidFill>
                          <a:prstClr val="black"/>
                        </a:solidFill>
                        <a:latin typeface="Cambria Math"/>
                      </a:rPr>
                      <m:t>=</m:t>
                    </m:r>
                    <m:r>
                      <a:rPr lang="en-US" sz="2400" b="1" i="1" smtClean="0">
                        <a:solidFill>
                          <a:prstClr val="black"/>
                        </a:solidFill>
                        <a:latin typeface="Cambria Math"/>
                      </a:rPr>
                      <m:t>𝒒</m:t>
                    </m:r>
                  </m:oMath>
                </a14:m>
                <a:r>
                  <a:rPr lang="en-US" sz="2400" b="1" dirty="0" smtClean="0"/>
                  <a:t>  </a:t>
                </a:r>
              </a:p>
              <a:p>
                <a:pPr marL="0" indent="0">
                  <a:spcBef>
                    <a:spcPts val="0"/>
                  </a:spcBef>
                  <a:spcAft>
                    <a:spcPts val="600"/>
                  </a:spcAft>
                  <a:buNone/>
                </a:pPr>
                <a:r>
                  <a:rPr lang="en-US" sz="2400" b="1" dirty="0" smtClean="0">
                    <a:sym typeface="Symbol"/>
                  </a:rPr>
                  <a:t>   </a:t>
                </a:r>
                <a14:m>
                  <m:oMath xmlns:m="http://schemas.openxmlformats.org/officeDocument/2006/math">
                    <m:r>
                      <a:rPr lang="hu-HU" sz="2400" b="1" i="1" smtClean="0">
                        <a:solidFill>
                          <a:prstClr val="black"/>
                        </a:solidFill>
                        <a:latin typeface="Cambria Math"/>
                      </a:rPr>
                      <m:t>𝒓</m:t>
                    </m:r>
                    <m:r>
                      <a:rPr lang="en-US" sz="2400" i="1" smtClean="0">
                        <a:solidFill>
                          <a:srgbClr val="D60093"/>
                        </a:solidFill>
                        <a:latin typeface="Cambria Math"/>
                        <a:ea typeface="Cambria Math"/>
                      </a:rPr>
                      <m:t>∙</m:t>
                    </m:r>
                    <m:r>
                      <a:rPr lang="hu-HU" sz="2400" b="1" i="1" smtClean="0">
                        <a:latin typeface="Cambria Math"/>
                        <a:ea typeface="Cambria Math"/>
                      </a:rPr>
                      <m:t>𝒑</m:t>
                    </m:r>
                    <m:r>
                      <a:rPr lang="en-US" sz="2400" i="1">
                        <a:solidFill>
                          <a:prstClr val="black"/>
                        </a:solidFill>
                        <a:latin typeface="Cambria Math"/>
                      </a:rPr>
                      <m:t>=</m:t>
                    </m:r>
                    <m:r>
                      <a:rPr lang="en-US" sz="2400" b="1" i="1">
                        <a:solidFill>
                          <a:prstClr val="black"/>
                        </a:solidFill>
                        <a:latin typeface="Cambria Math"/>
                      </a:rPr>
                      <m:t>𝒑</m:t>
                    </m:r>
                    <m:r>
                      <a:rPr lang="en-US" sz="2400" i="1" smtClean="0">
                        <a:solidFill>
                          <a:srgbClr val="D60093"/>
                        </a:solidFill>
                        <a:latin typeface="Cambria Math"/>
                        <a:ea typeface="Cambria Math"/>
                      </a:rPr>
                      <m:t>∙</m:t>
                    </m:r>
                    <m:r>
                      <a:rPr lang="hu-HU" sz="2400" b="1" i="1">
                        <a:latin typeface="Cambria Math"/>
                        <a:ea typeface="Cambria Math"/>
                      </a:rPr>
                      <m:t>𝒑</m:t>
                    </m:r>
                    <m:func>
                      <m:funcPr>
                        <m:ctrlPr>
                          <a:rPr lang="hu-HU" sz="2400" i="1">
                            <a:solidFill>
                              <a:prstClr val="black"/>
                            </a:solidFill>
                            <a:latin typeface="Cambria Math" panose="02040503050406030204" pitchFamily="18" charset="0"/>
                          </a:rPr>
                        </m:ctrlPr>
                      </m:funcPr>
                      <m:fName>
                        <m:r>
                          <m:rPr>
                            <m:sty m:val="p"/>
                          </m:rPr>
                          <a:rPr lang="hu-HU" sz="2400">
                            <a:solidFill>
                              <a:prstClr val="black"/>
                            </a:solidFill>
                            <a:latin typeface="Cambria Math"/>
                          </a:rPr>
                          <m:t>cos</m:t>
                        </m:r>
                        <m:r>
                          <m:rPr>
                            <m:sty m:val="p"/>
                          </m:rPr>
                          <a:rPr lang="en-US" sz="2400" b="0" i="0" smtClean="0">
                            <a:solidFill>
                              <a:prstClr val="black"/>
                            </a:solidFill>
                            <a:latin typeface="Cambria Math" panose="02040503050406030204" pitchFamily="18" charset="0"/>
                          </a:rPr>
                          <m:t>h</m:t>
                        </m:r>
                      </m:fName>
                      <m:e>
                        <m:r>
                          <a:rPr lang="hu-HU" sz="2400" i="1">
                            <a:solidFill>
                              <a:prstClr val="black"/>
                            </a:solidFill>
                            <a:latin typeface="Cambria Math"/>
                          </a:rPr>
                          <m:t>𝑑</m:t>
                        </m:r>
                      </m:e>
                    </m:func>
                    <m:r>
                      <a:rPr lang="en-US" sz="2400" i="1">
                        <a:solidFill>
                          <a:prstClr val="black"/>
                        </a:solidFill>
                        <a:latin typeface="Cambria Math"/>
                      </a:rPr>
                      <m:t>+</m:t>
                    </m:r>
                    <m:sSup>
                      <m:sSupPr>
                        <m:ctrlPr>
                          <a:rPr lang="en-US" sz="2400" b="1" i="1">
                            <a:solidFill>
                              <a:prstClr val="black"/>
                            </a:solidFill>
                            <a:latin typeface="Cambria Math" panose="02040503050406030204" pitchFamily="18" charset="0"/>
                          </a:rPr>
                        </m:ctrlPr>
                      </m:sSupPr>
                      <m:e>
                        <m:r>
                          <a:rPr lang="hu-HU" sz="2400" b="1" i="1">
                            <a:solidFill>
                              <a:prstClr val="black"/>
                            </a:solidFill>
                            <a:latin typeface="Cambria Math"/>
                          </a:rPr>
                          <m:t> </m:t>
                        </m:r>
                        <m:r>
                          <a:rPr lang="en-US" sz="2400" b="1" i="1">
                            <a:solidFill>
                              <a:prstClr val="black"/>
                            </a:solidFill>
                            <a:latin typeface="Cambria Math"/>
                          </a:rPr>
                          <m:t>𝒗</m:t>
                        </m:r>
                      </m:e>
                      <m:sup>
                        <m:r>
                          <a:rPr lang="en-US" sz="2400" i="1">
                            <a:solidFill>
                              <a:prstClr val="black"/>
                            </a:solidFill>
                            <a:latin typeface="Cambria Math"/>
                          </a:rPr>
                          <m:t>0</m:t>
                        </m:r>
                      </m:sup>
                    </m:sSup>
                    <m:r>
                      <a:rPr lang="en-US" sz="2400" i="1">
                        <a:solidFill>
                          <a:srgbClr val="D60093"/>
                        </a:solidFill>
                        <a:latin typeface="Cambria Math"/>
                        <a:ea typeface="Cambria Math"/>
                      </a:rPr>
                      <m:t>∙</m:t>
                    </m:r>
                    <m:r>
                      <a:rPr lang="hu-HU" sz="2400" b="1" i="1">
                        <a:latin typeface="Cambria Math"/>
                        <a:ea typeface="Cambria Math"/>
                      </a:rPr>
                      <m:t>𝒑</m:t>
                    </m:r>
                    <m:func>
                      <m:funcPr>
                        <m:ctrlPr>
                          <a:rPr lang="hu-HU" sz="2400" i="1">
                            <a:solidFill>
                              <a:prstClr val="black"/>
                            </a:solidFill>
                            <a:latin typeface="Cambria Math" panose="02040503050406030204" pitchFamily="18" charset="0"/>
                          </a:rPr>
                        </m:ctrlPr>
                      </m:funcPr>
                      <m:fName>
                        <m:r>
                          <m:rPr>
                            <m:sty m:val="p"/>
                          </m:rPr>
                          <a:rPr lang="hu-HU" sz="2400">
                            <a:solidFill>
                              <a:prstClr val="black"/>
                            </a:solidFill>
                            <a:latin typeface="Cambria Math"/>
                          </a:rPr>
                          <m:t>sin</m:t>
                        </m:r>
                        <m:r>
                          <m:rPr>
                            <m:sty m:val="p"/>
                          </m:rPr>
                          <a:rPr lang="en-US" sz="2400" b="0" i="0" smtClean="0">
                            <a:solidFill>
                              <a:prstClr val="black"/>
                            </a:solidFill>
                            <a:latin typeface="Cambria Math" panose="02040503050406030204" pitchFamily="18" charset="0"/>
                          </a:rPr>
                          <m:t>h</m:t>
                        </m:r>
                      </m:fName>
                      <m:e>
                        <m:r>
                          <a:rPr lang="hu-HU" sz="2400" i="1">
                            <a:solidFill>
                              <a:prstClr val="black"/>
                            </a:solidFill>
                            <a:latin typeface="Cambria Math"/>
                          </a:rPr>
                          <m:t>𝑑</m:t>
                        </m:r>
                      </m:e>
                    </m:func>
                    <m:r>
                      <a:rPr lang="en-US" sz="2400" i="1">
                        <a:solidFill>
                          <a:prstClr val="black"/>
                        </a:solidFill>
                        <a:latin typeface="Cambria Math"/>
                      </a:rPr>
                      <m:t>=</m:t>
                    </m:r>
                    <m:func>
                      <m:funcPr>
                        <m:ctrlPr>
                          <a:rPr lang="hu-HU" sz="2400" i="1">
                            <a:solidFill>
                              <a:prstClr val="black"/>
                            </a:solidFill>
                            <a:latin typeface="Cambria Math" panose="02040503050406030204" pitchFamily="18" charset="0"/>
                          </a:rPr>
                        </m:ctrlPr>
                      </m:funcPr>
                      <m:fName>
                        <m:r>
                          <a:rPr lang="en-US" sz="2400" b="0" i="1" smtClean="0">
                            <a:solidFill>
                              <a:prstClr val="black"/>
                            </a:solidFill>
                            <a:latin typeface="Cambria Math" panose="02040503050406030204" pitchFamily="18" charset="0"/>
                          </a:rPr>
                          <m:t>−</m:t>
                        </m:r>
                        <m:r>
                          <m:rPr>
                            <m:sty m:val="p"/>
                          </m:rPr>
                          <a:rPr lang="hu-HU" sz="2400">
                            <a:solidFill>
                              <a:prstClr val="black"/>
                            </a:solidFill>
                            <a:latin typeface="Cambria Math"/>
                          </a:rPr>
                          <m:t>cos</m:t>
                        </m:r>
                        <m:r>
                          <m:rPr>
                            <m:sty m:val="p"/>
                          </m:rPr>
                          <a:rPr lang="en-US" sz="2400" b="0" i="0" smtClean="0">
                            <a:solidFill>
                              <a:prstClr val="black"/>
                            </a:solidFill>
                            <a:latin typeface="Cambria Math" panose="02040503050406030204" pitchFamily="18" charset="0"/>
                          </a:rPr>
                          <m:t>h</m:t>
                        </m:r>
                      </m:fName>
                      <m:e>
                        <m:r>
                          <a:rPr lang="hu-HU" sz="2400" i="1">
                            <a:solidFill>
                              <a:prstClr val="black"/>
                            </a:solidFill>
                            <a:latin typeface="Cambria Math"/>
                          </a:rPr>
                          <m:t>𝑑</m:t>
                        </m:r>
                      </m:e>
                    </m:func>
                    <m:r>
                      <a:rPr lang="en-US" sz="2400" i="1">
                        <a:solidFill>
                          <a:prstClr val="black"/>
                        </a:solidFill>
                        <a:latin typeface="Cambria Math"/>
                      </a:rPr>
                      <m:t>=</m:t>
                    </m:r>
                    <m:r>
                      <a:rPr lang="en-US" sz="2400" b="1" i="1">
                        <a:solidFill>
                          <a:prstClr val="black"/>
                        </a:solidFill>
                        <a:latin typeface="Cambria Math"/>
                      </a:rPr>
                      <m:t>𝒒</m:t>
                    </m:r>
                    <m:r>
                      <a:rPr lang="en-US" sz="2400" i="1">
                        <a:solidFill>
                          <a:srgbClr val="D60093"/>
                        </a:solidFill>
                        <a:latin typeface="Cambria Math"/>
                        <a:ea typeface="Cambria Math"/>
                      </a:rPr>
                      <m:t>∙</m:t>
                    </m:r>
                    <m:r>
                      <a:rPr lang="hu-HU" sz="2400" b="1" i="1">
                        <a:latin typeface="Cambria Math"/>
                        <a:ea typeface="Cambria Math"/>
                      </a:rPr>
                      <m:t>𝒑</m:t>
                    </m:r>
                  </m:oMath>
                </a14:m>
                <a:endParaRPr lang="hu-HU" sz="2400" b="1" dirty="0" smtClean="0">
                  <a:ea typeface="Cambria Math"/>
                </a:endParaRPr>
              </a:p>
              <a:p>
                <a:pPr marL="0" indent="0">
                  <a:spcBef>
                    <a:spcPts val="0"/>
                  </a:spcBef>
                  <a:spcAft>
                    <a:spcPts val="600"/>
                  </a:spcAft>
                  <a:buNone/>
                </a:pPr>
                <a:endParaRPr lang="en-US" sz="2400" b="1" dirty="0" smtClean="0"/>
              </a:p>
              <a:p>
                <a:pPr marL="0" indent="0">
                  <a:spcBef>
                    <a:spcPts val="0"/>
                  </a:spcBef>
                  <a:spcAft>
                    <a:spcPts val="600"/>
                  </a:spcAft>
                  <a:buNone/>
                </a:pPr>
                <a:r>
                  <a:rPr lang="en-US" sz="2400" b="1" u="sng" dirty="0" smtClean="0"/>
                  <a:t>K</a:t>
                </a:r>
                <a:r>
                  <a:rPr lang="hu-HU" sz="2400" b="1" u="sng" dirty="0" err="1" smtClean="0"/>
                  <a:t>ör</a:t>
                </a:r>
                <a:r>
                  <a:rPr lang="hu-HU" sz="2400" b="1" u="sng" dirty="0" smtClean="0"/>
                  <a:t> implicit egyenlete:</a:t>
                </a:r>
              </a:p>
              <a:p>
                <a:pPr marL="0" indent="0">
                  <a:spcBef>
                    <a:spcPts val="0"/>
                  </a:spcBef>
                  <a:spcAft>
                    <a:spcPts val="600"/>
                  </a:spcAft>
                  <a:buNone/>
                </a:pPr>
                <a:r>
                  <a:rPr lang="hu-HU" sz="2400" dirty="0" smtClean="0"/>
                  <a:t>    </a:t>
                </a:r>
                <a14:m>
                  <m:oMath xmlns:m="http://schemas.openxmlformats.org/officeDocument/2006/math">
                    <m:r>
                      <a:rPr lang="hu-HU" sz="2400" b="0" i="1" smtClean="0">
                        <a:latin typeface="Cambria Math" panose="02040503050406030204" pitchFamily="18" charset="0"/>
                      </a:rPr>
                      <m:t>𝑅</m:t>
                    </m:r>
                    <m:r>
                      <a:rPr lang="en-US" sz="2400" b="0" i="1" smtClean="0">
                        <a:latin typeface="Cambria Math" panose="02040503050406030204" pitchFamily="18" charset="0"/>
                      </a:rPr>
                      <m:t>=</m:t>
                    </m:r>
                    <m:r>
                      <a:rPr lang="hu-HU" sz="2400" i="1">
                        <a:latin typeface="Cambria Math"/>
                      </a:rPr>
                      <m:t>𝑑</m:t>
                    </m:r>
                    <m:d>
                      <m:dPr>
                        <m:ctrlPr>
                          <a:rPr lang="hu-HU" sz="2400" i="1">
                            <a:latin typeface="Cambria Math" panose="02040503050406030204" pitchFamily="18" charset="0"/>
                          </a:rPr>
                        </m:ctrlPr>
                      </m:dPr>
                      <m:e>
                        <m:r>
                          <a:rPr lang="en-US" sz="2400" b="1" i="1" smtClean="0">
                            <a:latin typeface="Cambria Math" panose="02040503050406030204" pitchFamily="18" charset="0"/>
                          </a:rPr>
                          <m:t>𝒓</m:t>
                        </m:r>
                        <m:r>
                          <a:rPr lang="hu-HU" sz="2400" i="1">
                            <a:latin typeface="Cambria Math"/>
                          </a:rPr>
                          <m:t>,</m:t>
                        </m:r>
                        <m:r>
                          <a:rPr lang="en-US" sz="2400" b="1" i="1" smtClean="0">
                            <a:latin typeface="Cambria Math" panose="02040503050406030204" pitchFamily="18" charset="0"/>
                          </a:rPr>
                          <m:t>𝒄</m:t>
                        </m:r>
                      </m:e>
                    </m:d>
                    <m:r>
                      <a:rPr lang="en-US" sz="2400" i="1">
                        <a:latin typeface="Cambria Math"/>
                      </a:rPr>
                      <m:t>=</m:t>
                    </m:r>
                    <m:func>
                      <m:funcPr>
                        <m:ctrlPr>
                          <a:rPr lang="hu-HU" sz="2400" i="1">
                            <a:latin typeface="Cambria Math" panose="02040503050406030204" pitchFamily="18" charset="0"/>
                          </a:rPr>
                        </m:ctrlPr>
                      </m:funcPr>
                      <m:fName>
                        <m:r>
                          <m:rPr>
                            <m:sty m:val="p"/>
                          </m:rPr>
                          <a:rPr lang="hu-HU" sz="2400">
                            <a:latin typeface="Cambria Math"/>
                          </a:rPr>
                          <m:t>arccos</m:t>
                        </m:r>
                        <m:r>
                          <m:rPr>
                            <m:sty m:val="p"/>
                          </m:rPr>
                          <a:rPr lang="en-US" sz="2400" b="0" i="0" smtClean="0">
                            <a:latin typeface="Cambria Math" panose="02040503050406030204" pitchFamily="18" charset="0"/>
                          </a:rPr>
                          <m:t>h</m:t>
                        </m:r>
                      </m:fName>
                      <m:e>
                        <m:d>
                          <m:dPr>
                            <m:ctrlPr>
                              <a:rPr lang="hu-HU" sz="2400" b="1" i="1">
                                <a:solidFill>
                                  <a:prstClr val="black"/>
                                </a:solidFill>
                                <a:latin typeface="Cambria Math" panose="02040503050406030204" pitchFamily="18" charset="0"/>
                              </a:rPr>
                            </m:ctrlPr>
                          </m:dPr>
                          <m:e>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𝒓</m:t>
                            </m:r>
                            <m:r>
                              <a:rPr lang="en-US" sz="2400" i="1">
                                <a:solidFill>
                                  <a:srgbClr val="D60093"/>
                                </a:solidFill>
                                <a:latin typeface="Cambria Math"/>
                                <a:ea typeface="Cambria Math"/>
                              </a:rPr>
                              <m:t>∙</m:t>
                            </m:r>
                            <m:r>
                              <a:rPr lang="en-US" sz="2400" b="1" i="1" smtClean="0">
                                <a:latin typeface="Cambria Math" panose="02040503050406030204" pitchFamily="18" charset="0"/>
                                <a:ea typeface="Cambria Math"/>
                              </a:rPr>
                              <m:t>𝒄</m:t>
                            </m:r>
                          </m:e>
                        </m:d>
                        <m:r>
                          <a:rPr lang="en-US" sz="2400" b="1" i="1" smtClean="0">
                            <a:latin typeface="Cambria Math" panose="02040503050406030204" pitchFamily="18" charset="0"/>
                            <a:ea typeface="Cambria Math"/>
                          </a:rPr>
                          <m:t>  </m:t>
                        </m:r>
                        <m:r>
                          <a:rPr lang="hu-HU" sz="2400" b="1" i="1" smtClean="0">
                            <a:latin typeface="Cambria Math" panose="02040503050406030204" pitchFamily="18" charset="0"/>
                            <a:ea typeface="Cambria Math" panose="02040503050406030204" pitchFamily="18" charset="0"/>
                          </a:rPr>
                          <m:t>→</m:t>
                        </m:r>
                        <m:r>
                          <m:rPr>
                            <m:nor/>
                          </m:rPr>
                          <a:rPr lang="en-US" sz="2400" b="1" i="0" smtClean="0">
                            <a:latin typeface="Cambria Math" panose="02040503050406030204" pitchFamily="18" charset="0"/>
                            <a:ea typeface="Cambria Math" panose="02040503050406030204" pitchFamily="18" charset="0"/>
                          </a:rPr>
                          <m:t>  </m:t>
                        </m:r>
                        <m:r>
                          <m:rPr>
                            <m:nor/>
                          </m:rPr>
                          <a:rPr lang="en-US" sz="2400" b="1" dirty="0"/>
                          <m:t> </m:t>
                        </m:r>
                      </m:e>
                    </m:func>
                  </m:oMath>
                </a14:m>
                <a:r>
                  <a:rPr lang="en-US" sz="2400" b="1" dirty="0">
                    <a:solidFill>
                      <a:prstClr val="black"/>
                    </a:solidFill>
                  </a:rPr>
                  <a:t> </a:t>
                </a:r>
                <a14:m>
                  <m:oMath xmlns:m="http://schemas.openxmlformats.org/officeDocument/2006/math">
                    <m:r>
                      <a:rPr lang="en-US" sz="2400" b="1" i="1">
                        <a:solidFill>
                          <a:prstClr val="black"/>
                        </a:solidFill>
                        <a:latin typeface="Cambria Math" panose="02040503050406030204" pitchFamily="18" charset="0"/>
                      </a:rPr>
                      <m:t>𝒓</m:t>
                    </m:r>
                    <m:r>
                      <a:rPr lang="en-US" sz="2400" i="1">
                        <a:solidFill>
                          <a:srgbClr val="D60093"/>
                        </a:solidFill>
                        <a:latin typeface="Cambria Math"/>
                        <a:ea typeface="Cambria Math"/>
                      </a:rPr>
                      <m:t>∙</m:t>
                    </m:r>
                    <m:r>
                      <a:rPr lang="en-US" sz="2400" b="1" i="1">
                        <a:latin typeface="Cambria Math" panose="02040503050406030204" pitchFamily="18" charset="0"/>
                        <a:ea typeface="Cambria Math"/>
                      </a:rPr>
                      <m:t>𝒄</m:t>
                    </m:r>
                    <m:r>
                      <a:rPr lang="en-US" sz="2400" b="1" i="1" smtClean="0">
                        <a:latin typeface="Cambria Math" panose="02040503050406030204" pitchFamily="18" charset="0"/>
                        <a:ea typeface="Cambria Math"/>
                      </a:rPr>
                      <m:t>=</m:t>
                    </m:r>
                    <m:r>
                      <a:rPr lang="en-US" sz="2400" b="0" i="0" smtClean="0">
                        <a:latin typeface="Cambria Math" panose="02040503050406030204" pitchFamily="18" charset="0"/>
                        <a:ea typeface="Cambria Math"/>
                      </a:rPr>
                      <m:t>−</m:t>
                    </m:r>
                    <m:r>
                      <m:rPr>
                        <m:sty m:val="p"/>
                      </m:rPr>
                      <a:rPr lang="hu-HU" sz="2400">
                        <a:solidFill>
                          <a:prstClr val="black"/>
                        </a:solidFill>
                        <a:latin typeface="Cambria Math"/>
                      </a:rPr>
                      <m:t>cos</m:t>
                    </m:r>
                    <m:r>
                      <m:rPr>
                        <m:sty m:val="p"/>
                      </m:rPr>
                      <a:rPr lang="en-US" sz="2400" b="0" i="0" smtClean="0">
                        <a:solidFill>
                          <a:prstClr val="black"/>
                        </a:solidFill>
                        <a:latin typeface="Cambria Math" panose="02040503050406030204" pitchFamily="18" charset="0"/>
                      </a:rPr>
                      <m:t>h</m:t>
                    </m:r>
                    <m:r>
                      <a:rPr lang="hu-HU" sz="2400" b="0" i="1" smtClean="0">
                        <a:solidFill>
                          <a:prstClr val="black"/>
                        </a:solidFill>
                        <a:latin typeface="Cambria Math" panose="02040503050406030204" pitchFamily="18" charset="0"/>
                      </a:rPr>
                      <m:t> </m:t>
                    </m:r>
                    <m:r>
                      <a:rPr lang="en-US" sz="2400" b="0" i="1" smtClean="0">
                        <a:solidFill>
                          <a:prstClr val="black"/>
                        </a:solidFill>
                        <a:latin typeface="Cambria Math" panose="02040503050406030204" pitchFamily="18" charset="0"/>
                      </a:rPr>
                      <m:t>𝑅</m:t>
                    </m:r>
                  </m:oMath>
                </a14:m>
                <a:endParaRPr lang="en-US" sz="2400" i="1" dirty="0" smtClean="0"/>
              </a:p>
              <a:p>
                <a:pPr marL="0" indent="0">
                  <a:spcBef>
                    <a:spcPts val="0"/>
                  </a:spcBef>
                  <a:spcAft>
                    <a:spcPts val="600"/>
                  </a:spcAft>
                  <a:buNone/>
                </a:pPr>
                <a:endParaRPr lang="en-US" sz="200" b="1" dirty="0" smtClean="0"/>
              </a:p>
              <a:p>
                <a:pPr marL="0" indent="0">
                  <a:spcBef>
                    <a:spcPts val="600"/>
                  </a:spcBef>
                  <a:spcAft>
                    <a:spcPts val="600"/>
                  </a:spcAft>
                  <a:buNone/>
                </a:pPr>
                <a:endParaRPr lang="hu-HU" sz="1000" b="1" u="sng" dirty="0" smtClean="0"/>
              </a:p>
              <a:p>
                <a:pPr>
                  <a:spcAft>
                    <a:spcPts val="600"/>
                  </a:spcAft>
                </a:pPr>
                <a:endParaRPr lang="hu-HU" sz="200" b="1" u="sng" dirty="0" smtClean="0"/>
              </a:p>
            </p:txBody>
          </p:sp>
        </mc:Choice>
        <mc:Fallback xmlns="">
          <p:sp>
            <p:nvSpPr>
              <p:cNvPr id="5" name="Tartalom helye 2"/>
              <p:cNvSpPr>
                <a:spLocks noGrp="1" noRot="1" noChangeAspect="1" noMove="1" noResize="1" noEditPoints="1" noAdjustHandles="1" noChangeArrowheads="1" noChangeShapeType="1" noTextEdit="1"/>
              </p:cNvSpPr>
              <p:nvPr>
                <p:ph idx="1"/>
              </p:nvPr>
            </p:nvSpPr>
            <p:spPr>
              <a:xfrm>
                <a:off x="382589" y="1063229"/>
                <a:ext cx="8594845" cy="3560749"/>
              </a:xfrm>
              <a:blipFill>
                <a:blip r:embed="rId2"/>
                <a:stretch>
                  <a:fillRect l="-1135" t="-1368"/>
                </a:stretch>
              </a:blipFill>
            </p:spPr>
            <p:txBody>
              <a:bodyPr/>
              <a:lstStyle/>
              <a:p>
                <a:r>
                  <a:rPr lang="hu-HU">
                    <a:noFill/>
                  </a:rPr>
                  <a:t> </a:t>
                </a:r>
              </a:p>
            </p:txBody>
          </p:sp>
        </mc:Fallback>
      </mc:AlternateContent>
      <p:sp>
        <p:nvSpPr>
          <p:cNvPr id="6" name="Téglalap 5"/>
          <p:cNvSpPr/>
          <p:nvPr/>
        </p:nvSpPr>
        <p:spPr>
          <a:xfrm>
            <a:off x="5480995" y="1458813"/>
            <a:ext cx="3555501" cy="461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mc:Choice xmlns:a14="http://schemas.microsoft.com/office/drawing/2010/main" Requires="a14">
          <p:sp>
            <p:nvSpPr>
              <p:cNvPr id="7" name="Téglalap 6"/>
              <p:cNvSpPr/>
              <p:nvPr/>
            </p:nvSpPr>
            <p:spPr>
              <a:xfrm>
                <a:off x="5480995" y="1458813"/>
                <a:ext cx="37744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smtClean="0">
                          <a:latin typeface="Cambria Math"/>
                        </a:rPr>
                        <m:t>𝑑</m:t>
                      </m:r>
                      <m:d>
                        <m:dPr>
                          <m:ctrlPr>
                            <a:rPr lang="hu-HU" i="1">
                              <a:latin typeface="Cambria Math" panose="02040503050406030204" pitchFamily="18" charset="0"/>
                            </a:rPr>
                          </m:ctrlPr>
                        </m:dPr>
                        <m:e>
                          <m:r>
                            <a:rPr lang="hu-HU" b="1" i="1">
                              <a:latin typeface="Cambria Math"/>
                            </a:rPr>
                            <m:t>𝒑</m:t>
                          </m:r>
                          <m:r>
                            <a:rPr lang="hu-HU" i="1">
                              <a:latin typeface="Cambria Math"/>
                            </a:rPr>
                            <m:t>,</m:t>
                          </m:r>
                          <m:r>
                            <a:rPr lang="hu-HU" b="1" i="1">
                              <a:latin typeface="Cambria Math"/>
                            </a:rPr>
                            <m:t>𝒒</m:t>
                          </m:r>
                        </m:e>
                      </m:d>
                      <m:r>
                        <a:rPr lang="en-US" i="1">
                          <a:latin typeface="Cambria Math"/>
                        </a:rPr>
                        <m:t>=</m:t>
                      </m:r>
                      <m:func>
                        <m:funcPr>
                          <m:ctrlPr>
                            <a:rPr lang="hu-HU" i="1">
                              <a:latin typeface="Cambria Math" panose="02040503050406030204" pitchFamily="18" charset="0"/>
                            </a:rPr>
                          </m:ctrlPr>
                        </m:funcPr>
                        <m:fName>
                          <m:r>
                            <m:rPr>
                              <m:sty m:val="p"/>
                            </m:rPr>
                            <a:rPr lang="hu-HU">
                              <a:latin typeface="Cambria Math"/>
                            </a:rPr>
                            <m:t>arccos</m:t>
                          </m:r>
                          <m:r>
                            <m:rPr>
                              <m:sty m:val="p"/>
                            </m:rPr>
                            <a:rPr lang="en-US" b="0" i="0" smtClean="0">
                              <a:latin typeface="Cambria Math" panose="02040503050406030204" pitchFamily="18" charset="0"/>
                            </a:rPr>
                            <m:t>h</m:t>
                          </m:r>
                        </m:fName>
                        <m:e>
                          <m:r>
                            <a:rPr lang="hu-HU" i="1">
                              <a:latin typeface="Cambria Math"/>
                            </a:rPr>
                            <m:t>(</m:t>
                          </m:r>
                          <m:r>
                            <a:rPr lang="en-US" b="1" i="1" smtClean="0">
                              <a:latin typeface="Cambria Math" panose="02040503050406030204" pitchFamily="18" charset="0"/>
                            </a:rPr>
                            <m:t>−</m:t>
                          </m:r>
                          <m:r>
                            <a:rPr lang="en-US" b="1" i="1">
                              <a:solidFill>
                                <a:prstClr val="black"/>
                              </a:solidFill>
                              <a:latin typeface="Cambria Math"/>
                            </a:rPr>
                            <m:t>𝒒</m:t>
                          </m:r>
                          <m:r>
                            <a:rPr lang="en-US" i="1">
                              <a:solidFill>
                                <a:srgbClr val="D60093"/>
                              </a:solidFill>
                              <a:latin typeface="Cambria Math"/>
                              <a:ea typeface="Cambria Math"/>
                            </a:rPr>
                            <m:t>∙</m:t>
                          </m:r>
                          <m:r>
                            <a:rPr lang="hu-HU" b="1" i="1">
                              <a:latin typeface="Cambria Math"/>
                              <a:ea typeface="Cambria Math"/>
                            </a:rPr>
                            <m:t>𝒑</m:t>
                          </m:r>
                          <m:r>
                            <a:rPr lang="hu-HU" b="1" i="1">
                              <a:latin typeface="Cambria Math"/>
                              <a:ea typeface="Cambria Math"/>
                            </a:rPr>
                            <m:t>)</m:t>
                          </m:r>
                          <m:r>
                            <m:rPr>
                              <m:nor/>
                            </m:rPr>
                            <a:rPr lang="en-US" b="1" dirty="0"/>
                            <m:t> </m:t>
                          </m:r>
                        </m:e>
                      </m:func>
                    </m:oMath>
                  </m:oMathPara>
                </a14:m>
                <a:endParaRPr lang="hu-HU" dirty="0"/>
              </a:p>
            </p:txBody>
          </p:sp>
        </mc:Choice>
        <mc:Fallback>
          <p:sp>
            <p:nvSpPr>
              <p:cNvPr id="7" name="Téglalap 6"/>
              <p:cNvSpPr>
                <a:spLocks noRot="1" noChangeAspect="1" noMove="1" noResize="1" noEditPoints="1" noAdjustHandles="1" noChangeArrowheads="1" noChangeShapeType="1" noTextEdit="1"/>
              </p:cNvSpPr>
              <p:nvPr/>
            </p:nvSpPr>
            <p:spPr>
              <a:xfrm>
                <a:off x="5480995" y="1458813"/>
                <a:ext cx="3774495" cy="461665"/>
              </a:xfrm>
              <a:prstGeom prst="rect">
                <a:avLst/>
              </a:prstGeom>
              <a:blipFill>
                <a:blip r:embed="rId3"/>
                <a:stretch>
                  <a:fillRect b="-18421"/>
                </a:stretch>
              </a:blipFill>
            </p:spPr>
            <p:txBody>
              <a:bodyPr/>
              <a:lstStyle/>
              <a:p>
                <a:r>
                  <a:rPr lang="hu-HU">
                    <a:noFill/>
                  </a:rPr>
                  <a:t> </a:t>
                </a:r>
              </a:p>
            </p:txBody>
          </p:sp>
        </mc:Fallback>
      </mc:AlternateContent>
      <p:sp>
        <p:nvSpPr>
          <p:cNvPr id="8" name="Téglalap 7"/>
          <p:cNvSpPr/>
          <p:nvPr/>
        </p:nvSpPr>
        <p:spPr>
          <a:xfrm>
            <a:off x="5364088" y="3291830"/>
            <a:ext cx="2196244" cy="428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191975043"/>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04" y="889625"/>
            <a:ext cx="6948772" cy="2060168"/>
          </a:xfrm>
          <a:prstGeom prst="rect">
            <a:avLst/>
          </a:prstGeom>
        </p:spPr>
      </p:pic>
      <p:sp>
        <p:nvSpPr>
          <p:cNvPr id="9" name="Szövegdoboz 8"/>
          <p:cNvSpPr txBox="1"/>
          <p:nvPr/>
        </p:nvSpPr>
        <p:spPr>
          <a:xfrm>
            <a:off x="3648881" y="892745"/>
            <a:ext cx="1809726" cy="584775"/>
          </a:xfrm>
          <a:prstGeom prst="rect">
            <a:avLst/>
          </a:prstGeom>
          <a:noFill/>
        </p:spPr>
        <p:txBody>
          <a:bodyPr wrap="none" rtlCol="0">
            <a:spAutoFit/>
          </a:bodyPr>
          <a:lstStyle/>
          <a:p>
            <a:r>
              <a:rPr lang="hu-HU" sz="3200" dirty="0" smtClean="0">
                <a:solidFill>
                  <a:schemeClr val="bg1"/>
                </a:solidFill>
                <a:latin typeface="+mn-lt"/>
              </a:rPr>
              <a:t>Euklideszi</a:t>
            </a:r>
            <a:endParaRPr lang="en-US" sz="3200" dirty="0">
              <a:solidFill>
                <a:schemeClr val="bg1"/>
              </a:solidFill>
              <a:latin typeface="+mn-lt"/>
            </a:endParaRPr>
          </a:p>
        </p:txBody>
      </p:sp>
      <p:sp>
        <p:nvSpPr>
          <p:cNvPr id="10" name="Szövegdoboz 9"/>
          <p:cNvSpPr txBox="1"/>
          <p:nvPr/>
        </p:nvSpPr>
        <p:spPr>
          <a:xfrm>
            <a:off x="6228184" y="870864"/>
            <a:ext cx="1300356" cy="584775"/>
          </a:xfrm>
          <a:prstGeom prst="rect">
            <a:avLst/>
          </a:prstGeom>
          <a:noFill/>
        </p:spPr>
        <p:txBody>
          <a:bodyPr wrap="none" rtlCol="0">
            <a:spAutoFit/>
          </a:bodyPr>
          <a:lstStyle/>
          <a:p>
            <a:r>
              <a:rPr lang="hu-HU" sz="3200" dirty="0" smtClean="0">
                <a:solidFill>
                  <a:schemeClr val="bg1"/>
                </a:solidFill>
                <a:latin typeface="+mn-lt"/>
              </a:rPr>
              <a:t>Gömbi</a:t>
            </a:r>
            <a:endParaRPr lang="en-US" sz="3200" dirty="0">
              <a:solidFill>
                <a:schemeClr val="bg1"/>
              </a:solidFill>
              <a:latin typeface="+mn-lt"/>
            </a:endParaRPr>
          </a:p>
        </p:txBody>
      </p:sp>
      <p:sp>
        <p:nvSpPr>
          <p:cNvPr id="11" name="Szövegdoboz 10"/>
          <p:cNvSpPr txBox="1"/>
          <p:nvPr/>
        </p:nvSpPr>
        <p:spPr>
          <a:xfrm>
            <a:off x="998468" y="870865"/>
            <a:ext cx="2277803" cy="584775"/>
          </a:xfrm>
          <a:prstGeom prst="rect">
            <a:avLst/>
          </a:prstGeom>
          <a:noFill/>
        </p:spPr>
        <p:txBody>
          <a:bodyPr wrap="none" rtlCol="0">
            <a:spAutoFit/>
          </a:bodyPr>
          <a:lstStyle/>
          <a:p>
            <a:r>
              <a:rPr lang="hu-HU" sz="3200" dirty="0" smtClean="0">
                <a:solidFill>
                  <a:schemeClr val="bg1"/>
                </a:solidFill>
                <a:latin typeface="+mn-lt"/>
              </a:rPr>
              <a:t>Hiperbolikus</a:t>
            </a:r>
            <a:endParaRPr lang="en-US" sz="3200" dirty="0">
              <a:solidFill>
                <a:schemeClr val="bg1"/>
              </a:solidFill>
              <a:latin typeface="+mn-lt"/>
            </a:endParaRPr>
          </a:p>
        </p:txBody>
      </p:sp>
      <p:sp>
        <p:nvSpPr>
          <p:cNvPr id="12" name="Cím 1"/>
          <p:cNvSpPr>
            <a:spLocks noGrp="1"/>
          </p:cNvSpPr>
          <p:nvPr>
            <p:ph type="title"/>
          </p:nvPr>
        </p:nvSpPr>
        <p:spPr>
          <a:xfrm>
            <a:off x="-18256" y="122384"/>
            <a:ext cx="9144000" cy="857250"/>
          </a:xfrm>
        </p:spPr>
        <p:txBody>
          <a:bodyPr>
            <a:normAutofit/>
          </a:bodyPr>
          <a:lstStyle/>
          <a:p>
            <a:r>
              <a:rPr lang="hu-HU" dirty="0" smtClean="0">
                <a:solidFill>
                  <a:srgbClr val="FF0000"/>
                </a:solidFill>
              </a:rPr>
              <a:t>Összehasonlítás</a:t>
            </a:r>
            <a:endParaRPr lang="en-US" dirty="0">
              <a:solidFill>
                <a:srgbClr val="FF0000"/>
              </a:solidFill>
            </a:endParaRPr>
          </a:p>
        </p:txBody>
      </p:sp>
      <p:pic>
        <p:nvPicPr>
          <p:cNvPr id="4" name="Kép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604" y="3003798"/>
            <a:ext cx="6948772" cy="2103698"/>
          </a:xfrm>
          <a:prstGeom prst="rect">
            <a:avLst/>
          </a:prstGeom>
        </p:spPr>
      </p:pic>
    </p:spTree>
    <p:extLst>
      <p:ext uri="{BB962C8B-B14F-4D97-AF65-F5344CB8AC3E}">
        <p14:creationId xmlns:p14="http://schemas.microsoft.com/office/powerpoint/2010/main" val="974675595"/>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53" y="2831608"/>
            <a:ext cx="1804999" cy="173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ím 1"/>
          <p:cNvSpPr>
            <a:spLocks noGrp="1"/>
          </p:cNvSpPr>
          <p:nvPr>
            <p:ph type="title"/>
          </p:nvPr>
        </p:nvSpPr>
        <p:spPr>
          <a:xfrm>
            <a:off x="-10658" y="6837"/>
            <a:ext cx="7315778" cy="731487"/>
          </a:xfrm>
        </p:spPr>
        <p:txBody>
          <a:bodyPr>
            <a:normAutofit fontScale="90000"/>
          </a:bodyPr>
          <a:lstStyle/>
          <a:p>
            <a:r>
              <a:rPr lang="hu-HU" dirty="0" err="1" smtClean="0">
                <a:solidFill>
                  <a:srgbClr val="FF0000"/>
                </a:solidFill>
              </a:rPr>
              <a:t>Beltrami</a:t>
            </a:r>
            <a:r>
              <a:rPr lang="hu-HU" dirty="0" smtClean="0">
                <a:solidFill>
                  <a:srgbClr val="FF0000"/>
                </a:solidFill>
              </a:rPr>
              <a:t> – Poincaré</a:t>
            </a:r>
            <a:r>
              <a:rPr lang="en-US" dirty="0" smtClean="0">
                <a:solidFill>
                  <a:srgbClr val="FF0000"/>
                </a:solidFill>
              </a:rPr>
              <a:t>/Klein</a:t>
            </a:r>
            <a:r>
              <a:rPr lang="hu-HU" dirty="0" smtClean="0">
                <a:solidFill>
                  <a:srgbClr val="FF0000"/>
                </a:solidFill>
              </a:rPr>
              <a:t> diszk</a:t>
            </a:r>
            <a:endParaRPr lang="en-US" dirty="0">
              <a:solidFill>
                <a:srgbClr val="FF0000"/>
              </a:solidFill>
            </a:endParaRPr>
          </a:p>
        </p:txBody>
      </p:sp>
      <p:cxnSp>
        <p:nvCxnSpPr>
          <p:cNvPr id="6" name="Egyenes összekötő nyíllal 5"/>
          <p:cNvCxnSpPr/>
          <p:nvPr/>
        </p:nvCxnSpPr>
        <p:spPr>
          <a:xfrm flipH="1">
            <a:off x="596515" y="1993346"/>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a:off x="1324979" y="1993346"/>
            <a:ext cx="12953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1322046" y="757445"/>
            <a:ext cx="9595" cy="1746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Szövegdoboz 8"/>
              <p:cNvSpPr txBox="1"/>
              <p:nvPr/>
            </p:nvSpPr>
            <p:spPr>
              <a:xfrm>
                <a:off x="218847" y="2287774"/>
                <a:ext cx="4344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i="1" dirty="0" smtClean="0">
                          <a:latin typeface="Cambria Math"/>
                        </a:rPr>
                        <m:t>𝑥</m:t>
                      </m:r>
                    </m:oMath>
                  </m:oMathPara>
                </a14:m>
                <a:endParaRPr lang="en-US" i="1" dirty="0"/>
              </a:p>
            </p:txBody>
          </p:sp>
        </mc:Choice>
        <mc:Fallback xmlns="">
          <p:sp>
            <p:nvSpPr>
              <p:cNvPr id="9" name="Szövegdoboz 8"/>
              <p:cNvSpPr txBox="1">
                <a:spLocks noRot="1" noChangeAspect="1" noMove="1" noResize="1" noEditPoints="1" noAdjustHandles="1" noChangeArrowheads="1" noChangeShapeType="1" noTextEdit="1"/>
              </p:cNvSpPr>
              <p:nvPr/>
            </p:nvSpPr>
            <p:spPr>
              <a:xfrm>
                <a:off x="218847" y="2287774"/>
                <a:ext cx="434413" cy="46166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Szövegdoboz 9"/>
              <p:cNvSpPr txBox="1"/>
              <p:nvPr/>
            </p:nvSpPr>
            <p:spPr>
              <a:xfrm>
                <a:off x="2558690" y="1774927"/>
                <a:ext cx="43838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i="1" dirty="0" smtClean="0">
                          <a:latin typeface="Cambria Math"/>
                        </a:rPr>
                        <m:t>𝑦</m:t>
                      </m:r>
                    </m:oMath>
                  </m:oMathPara>
                </a14:m>
                <a:endParaRPr lang="en-US" i="1" dirty="0"/>
              </a:p>
            </p:txBody>
          </p:sp>
        </mc:Choice>
        <mc:Fallback xmlns="">
          <p:sp>
            <p:nvSpPr>
              <p:cNvPr id="10" name="Szövegdoboz 9"/>
              <p:cNvSpPr txBox="1">
                <a:spLocks noRot="1" noChangeAspect="1" noMove="1" noResize="1" noEditPoints="1" noAdjustHandles="1" noChangeArrowheads="1" noChangeShapeType="1" noTextEdit="1"/>
              </p:cNvSpPr>
              <p:nvPr/>
            </p:nvSpPr>
            <p:spPr>
              <a:xfrm>
                <a:off x="2558690" y="1774927"/>
                <a:ext cx="438389" cy="461665"/>
              </a:xfrm>
              <a:prstGeom prst="rect">
                <a:avLst/>
              </a:prstGeom>
              <a:blipFill>
                <a:blip r:embed="rId4"/>
                <a:stretch>
                  <a:fillRect l="-4167"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838903" y="555526"/>
                <a:ext cx="4982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0" i="1" dirty="0" smtClean="0">
                          <a:latin typeface="Cambria Math" panose="02040503050406030204" pitchFamily="18" charset="0"/>
                        </a:rPr>
                        <m:t>𝑤</m:t>
                      </m:r>
                    </m:oMath>
                  </m:oMathPara>
                </a14:m>
                <a:endParaRPr lang="en-US" i="1"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838903" y="555526"/>
                <a:ext cx="498278" cy="461665"/>
              </a:xfrm>
              <a:prstGeom prst="rect">
                <a:avLst/>
              </a:prstGeom>
              <a:blipFill>
                <a:blip r:embed="rId5"/>
                <a:stretch>
                  <a:fillRect/>
                </a:stretch>
              </a:blipFill>
            </p:spPr>
            <p:txBody>
              <a:bodyPr/>
              <a:lstStyle/>
              <a:p>
                <a:r>
                  <a:rPr lang="hu-HU">
                    <a:noFill/>
                  </a:rPr>
                  <a:t> </a:t>
                </a:r>
              </a:p>
            </p:txBody>
          </p:sp>
        </mc:Fallback>
      </mc:AlternateContent>
      <p:cxnSp>
        <p:nvCxnSpPr>
          <p:cNvPr id="12" name="Egyenes összekötő nyíllal 11"/>
          <p:cNvCxnSpPr/>
          <p:nvPr/>
        </p:nvCxnSpPr>
        <p:spPr>
          <a:xfrm flipV="1">
            <a:off x="1324965" y="940652"/>
            <a:ext cx="1295396" cy="105269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p:nvPr/>
        </p:nvCxnSpPr>
        <p:spPr>
          <a:xfrm flipH="1" flipV="1">
            <a:off x="28073" y="967430"/>
            <a:ext cx="1290078" cy="103536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265911" y="940652"/>
            <a:ext cx="2102423" cy="242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zabadkézi sokszög 14"/>
          <p:cNvSpPr/>
          <p:nvPr/>
        </p:nvSpPr>
        <p:spPr>
          <a:xfrm>
            <a:off x="265604" y="933869"/>
            <a:ext cx="2094474" cy="712278"/>
          </a:xfrm>
          <a:custGeom>
            <a:avLst/>
            <a:gdLst>
              <a:gd name="connsiteX0" fmla="*/ 2119756 w 2120750"/>
              <a:gd name="connsiteY0" fmla="*/ 155863 h 947976"/>
              <a:gd name="connsiteX1" fmla="*/ 1787247 w 2120750"/>
              <a:gd name="connsiteY1" fmla="*/ 477981 h 947976"/>
              <a:gd name="connsiteX2" fmla="*/ 1413174 w 2120750"/>
              <a:gd name="connsiteY2" fmla="*/ 820881 h 947976"/>
              <a:gd name="connsiteX3" fmla="*/ 1070274 w 2120750"/>
              <a:gd name="connsiteY3" fmla="*/ 945572 h 947976"/>
              <a:gd name="connsiteX4" fmla="*/ 602683 w 2120750"/>
              <a:gd name="connsiteY4" fmla="*/ 727363 h 947976"/>
              <a:gd name="connsiteX5" fmla="*/ 311738 w 2120750"/>
              <a:gd name="connsiteY5" fmla="*/ 488372 h 947976"/>
              <a:gd name="connsiteX6" fmla="*/ 10 w 2120750"/>
              <a:gd name="connsiteY6" fmla="*/ 187036 h 947976"/>
              <a:gd name="connsiteX7" fmla="*/ 322129 w 2120750"/>
              <a:gd name="connsiteY7" fmla="*/ 41563 h 947976"/>
              <a:gd name="connsiteX8" fmla="*/ 748156 w 2120750"/>
              <a:gd name="connsiteY8" fmla="*/ 20781 h 947976"/>
              <a:gd name="connsiteX9" fmla="*/ 1184574 w 2120750"/>
              <a:gd name="connsiteY9" fmla="*/ 0 h 947976"/>
              <a:gd name="connsiteX10" fmla="*/ 1579429 w 2120750"/>
              <a:gd name="connsiteY10" fmla="*/ 20781 h 947976"/>
              <a:gd name="connsiteX11" fmla="*/ 1880765 w 2120750"/>
              <a:gd name="connsiteY11" fmla="*/ 72736 h 947976"/>
              <a:gd name="connsiteX12" fmla="*/ 2119756 w 2120750"/>
              <a:gd name="connsiteY12" fmla="*/ 155863 h 947976"/>
              <a:gd name="connsiteX0" fmla="*/ 2074036 w 2075351"/>
              <a:gd name="connsiteY0" fmla="*/ 178723 h 947976"/>
              <a:gd name="connsiteX1" fmla="*/ 1787247 w 2075351"/>
              <a:gd name="connsiteY1" fmla="*/ 477981 h 947976"/>
              <a:gd name="connsiteX2" fmla="*/ 1413174 w 2075351"/>
              <a:gd name="connsiteY2" fmla="*/ 820881 h 947976"/>
              <a:gd name="connsiteX3" fmla="*/ 1070274 w 2075351"/>
              <a:gd name="connsiteY3" fmla="*/ 945572 h 947976"/>
              <a:gd name="connsiteX4" fmla="*/ 602683 w 2075351"/>
              <a:gd name="connsiteY4" fmla="*/ 727363 h 947976"/>
              <a:gd name="connsiteX5" fmla="*/ 311738 w 2075351"/>
              <a:gd name="connsiteY5" fmla="*/ 488372 h 947976"/>
              <a:gd name="connsiteX6" fmla="*/ 10 w 2075351"/>
              <a:gd name="connsiteY6" fmla="*/ 187036 h 947976"/>
              <a:gd name="connsiteX7" fmla="*/ 322129 w 2075351"/>
              <a:gd name="connsiteY7" fmla="*/ 41563 h 947976"/>
              <a:gd name="connsiteX8" fmla="*/ 748156 w 2075351"/>
              <a:gd name="connsiteY8" fmla="*/ 20781 h 947976"/>
              <a:gd name="connsiteX9" fmla="*/ 1184574 w 2075351"/>
              <a:gd name="connsiteY9" fmla="*/ 0 h 947976"/>
              <a:gd name="connsiteX10" fmla="*/ 1579429 w 2075351"/>
              <a:gd name="connsiteY10" fmla="*/ 20781 h 947976"/>
              <a:gd name="connsiteX11" fmla="*/ 1880765 w 2075351"/>
              <a:gd name="connsiteY11" fmla="*/ 72736 h 947976"/>
              <a:gd name="connsiteX12" fmla="*/ 2074036 w 2075351"/>
              <a:gd name="connsiteY12" fmla="*/ 178723 h 947976"/>
              <a:gd name="connsiteX0" fmla="*/ 2093085 w 2094400"/>
              <a:gd name="connsiteY0" fmla="*/ 178723 h 947976"/>
              <a:gd name="connsiteX1" fmla="*/ 1806296 w 2094400"/>
              <a:gd name="connsiteY1" fmla="*/ 477981 h 947976"/>
              <a:gd name="connsiteX2" fmla="*/ 1432223 w 2094400"/>
              <a:gd name="connsiteY2" fmla="*/ 820881 h 947976"/>
              <a:gd name="connsiteX3" fmla="*/ 1089323 w 2094400"/>
              <a:gd name="connsiteY3" fmla="*/ 945572 h 947976"/>
              <a:gd name="connsiteX4" fmla="*/ 621732 w 2094400"/>
              <a:gd name="connsiteY4" fmla="*/ 727363 h 947976"/>
              <a:gd name="connsiteX5" fmla="*/ 330787 w 2094400"/>
              <a:gd name="connsiteY5" fmla="*/ 488372 h 947976"/>
              <a:gd name="connsiteX6" fmla="*/ 9 w 2094400"/>
              <a:gd name="connsiteY6" fmla="*/ 179416 h 947976"/>
              <a:gd name="connsiteX7" fmla="*/ 341178 w 2094400"/>
              <a:gd name="connsiteY7" fmla="*/ 41563 h 947976"/>
              <a:gd name="connsiteX8" fmla="*/ 767205 w 2094400"/>
              <a:gd name="connsiteY8" fmla="*/ 20781 h 947976"/>
              <a:gd name="connsiteX9" fmla="*/ 1203623 w 2094400"/>
              <a:gd name="connsiteY9" fmla="*/ 0 h 947976"/>
              <a:gd name="connsiteX10" fmla="*/ 1598478 w 2094400"/>
              <a:gd name="connsiteY10" fmla="*/ 20781 h 947976"/>
              <a:gd name="connsiteX11" fmla="*/ 1899814 w 2094400"/>
              <a:gd name="connsiteY11" fmla="*/ 72736 h 947976"/>
              <a:gd name="connsiteX12" fmla="*/ 2093085 w 2094400"/>
              <a:gd name="connsiteY12" fmla="*/ 178723 h 947976"/>
              <a:gd name="connsiteX0" fmla="*/ 2093085 w 2094400"/>
              <a:gd name="connsiteY0" fmla="*/ 199852 h 969105"/>
              <a:gd name="connsiteX1" fmla="*/ 1806296 w 2094400"/>
              <a:gd name="connsiteY1" fmla="*/ 499110 h 969105"/>
              <a:gd name="connsiteX2" fmla="*/ 1432223 w 2094400"/>
              <a:gd name="connsiteY2" fmla="*/ 842010 h 969105"/>
              <a:gd name="connsiteX3" fmla="*/ 1089323 w 2094400"/>
              <a:gd name="connsiteY3" fmla="*/ 966701 h 969105"/>
              <a:gd name="connsiteX4" fmla="*/ 621732 w 2094400"/>
              <a:gd name="connsiteY4" fmla="*/ 748492 h 969105"/>
              <a:gd name="connsiteX5" fmla="*/ 330787 w 2094400"/>
              <a:gd name="connsiteY5" fmla="*/ 509501 h 969105"/>
              <a:gd name="connsiteX6" fmla="*/ 9 w 2094400"/>
              <a:gd name="connsiteY6" fmla="*/ 200545 h 969105"/>
              <a:gd name="connsiteX7" fmla="*/ 341178 w 2094400"/>
              <a:gd name="connsiteY7" fmla="*/ 62692 h 969105"/>
              <a:gd name="connsiteX8" fmla="*/ 774825 w 2094400"/>
              <a:gd name="connsiteY8" fmla="*/ 0 h 969105"/>
              <a:gd name="connsiteX9" fmla="*/ 1203623 w 2094400"/>
              <a:gd name="connsiteY9" fmla="*/ 21129 h 969105"/>
              <a:gd name="connsiteX10" fmla="*/ 1598478 w 2094400"/>
              <a:gd name="connsiteY10" fmla="*/ 41910 h 969105"/>
              <a:gd name="connsiteX11" fmla="*/ 1899814 w 2094400"/>
              <a:gd name="connsiteY11" fmla="*/ 93865 h 969105"/>
              <a:gd name="connsiteX12" fmla="*/ 2093085 w 2094400"/>
              <a:gd name="connsiteY12" fmla="*/ 199852 h 969105"/>
              <a:gd name="connsiteX0" fmla="*/ 2093085 w 2094400"/>
              <a:gd name="connsiteY0" fmla="*/ 179009 h 948262"/>
              <a:gd name="connsiteX1" fmla="*/ 1806296 w 2094400"/>
              <a:gd name="connsiteY1" fmla="*/ 478267 h 948262"/>
              <a:gd name="connsiteX2" fmla="*/ 1432223 w 2094400"/>
              <a:gd name="connsiteY2" fmla="*/ 821167 h 948262"/>
              <a:gd name="connsiteX3" fmla="*/ 1089323 w 2094400"/>
              <a:gd name="connsiteY3" fmla="*/ 945858 h 948262"/>
              <a:gd name="connsiteX4" fmla="*/ 621732 w 2094400"/>
              <a:gd name="connsiteY4" fmla="*/ 727649 h 948262"/>
              <a:gd name="connsiteX5" fmla="*/ 330787 w 2094400"/>
              <a:gd name="connsiteY5" fmla="*/ 488658 h 948262"/>
              <a:gd name="connsiteX6" fmla="*/ 9 w 2094400"/>
              <a:gd name="connsiteY6" fmla="*/ 179702 h 948262"/>
              <a:gd name="connsiteX7" fmla="*/ 341178 w 2094400"/>
              <a:gd name="connsiteY7" fmla="*/ 41849 h 948262"/>
              <a:gd name="connsiteX8" fmla="*/ 778635 w 2094400"/>
              <a:gd name="connsiteY8" fmla="*/ 9637 h 948262"/>
              <a:gd name="connsiteX9" fmla="*/ 1203623 w 2094400"/>
              <a:gd name="connsiteY9" fmla="*/ 286 h 948262"/>
              <a:gd name="connsiteX10" fmla="*/ 1598478 w 2094400"/>
              <a:gd name="connsiteY10" fmla="*/ 21067 h 948262"/>
              <a:gd name="connsiteX11" fmla="*/ 1899814 w 2094400"/>
              <a:gd name="connsiteY11" fmla="*/ 73022 h 948262"/>
              <a:gd name="connsiteX12" fmla="*/ 2093085 w 2094400"/>
              <a:gd name="connsiteY12" fmla="*/ 179009 h 948262"/>
              <a:gd name="connsiteX0" fmla="*/ 2093085 w 2094400"/>
              <a:gd name="connsiteY0" fmla="*/ 179009 h 951978"/>
              <a:gd name="connsiteX1" fmla="*/ 1806296 w 2094400"/>
              <a:gd name="connsiteY1" fmla="*/ 478267 h 951978"/>
              <a:gd name="connsiteX2" fmla="*/ 1432223 w 2094400"/>
              <a:gd name="connsiteY2" fmla="*/ 821167 h 951978"/>
              <a:gd name="connsiteX3" fmla="*/ 1058843 w 2094400"/>
              <a:gd name="connsiteY3" fmla="*/ 949668 h 951978"/>
              <a:gd name="connsiteX4" fmla="*/ 621732 w 2094400"/>
              <a:gd name="connsiteY4" fmla="*/ 727649 h 951978"/>
              <a:gd name="connsiteX5" fmla="*/ 330787 w 2094400"/>
              <a:gd name="connsiteY5" fmla="*/ 488658 h 951978"/>
              <a:gd name="connsiteX6" fmla="*/ 9 w 2094400"/>
              <a:gd name="connsiteY6" fmla="*/ 179702 h 951978"/>
              <a:gd name="connsiteX7" fmla="*/ 341178 w 2094400"/>
              <a:gd name="connsiteY7" fmla="*/ 41849 h 951978"/>
              <a:gd name="connsiteX8" fmla="*/ 778635 w 2094400"/>
              <a:gd name="connsiteY8" fmla="*/ 9637 h 951978"/>
              <a:gd name="connsiteX9" fmla="*/ 1203623 w 2094400"/>
              <a:gd name="connsiteY9" fmla="*/ 286 h 951978"/>
              <a:gd name="connsiteX10" fmla="*/ 1598478 w 2094400"/>
              <a:gd name="connsiteY10" fmla="*/ 21067 h 951978"/>
              <a:gd name="connsiteX11" fmla="*/ 1899814 w 2094400"/>
              <a:gd name="connsiteY11" fmla="*/ 73022 h 951978"/>
              <a:gd name="connsiteX12" fmla="*/ 2093085 w 2094400"/>
              <a:gd name="connsiteY12" fmla="*/ 179009 h 951978"/>
              <a:gd name="connsiteX0" fmla="*/ 2093085 w 2094400"/>
              <a:gd name="connsiteY0" fmla="*/ 179009 h 950618"/>
              <a:gd name="connsiteX1" fmla="*/ 1806296 w 2094400"/>
              <a:gd name="connsiteY1" fmla="*/ 478267 h 950618"/>
              <a:gd name="connsiteX2" fmla="*/ 1432223 w 2094400"/>
              <a:gd name="connsiteY2" fmla="*/ 821167 h 950618"/>
              <a:gd name="connsiteX3" fmla="*/ 1058843 w 2094400"/>
              <a:gd name="connsiteY3" fmla="*/ 949668 h 950618"/>
              <a:gd name="connsiteX4" fmla="*/ 625542 w 2094400"/>
              <a:gd name="connsiteY4" fmla="*/ 765749 h 950618"/>
              <a:gd name="connsiteX5" fmla="*/ 330787 w 2094400"/>
              <a:gd name="connsiteY5" fmla="*/ 488658 h 950618"/>
              <a:gd name="connsiteX6" fmla="*/ 9 w 2094400"/>
              <a:gd name="connsiteY6" fmla="*/ 179702 h 950618"/>
              <a:gd name="connsiteX7" fmla="*/ 341178 w 2094400"/>
              <a:gd name="connsiteY7" fmla="*/ 41849 h 950618"/>
              <a:gd name="connsiteX8" fmla="*/ 778635 w 2094400"/>
              <a:gd name="connsiteY8" fmla="*/ 9637 h 950618"/>
              <a:gd name="connsiteX9" fmla="*/ 1203623 w 2094400"/>
              <a:gd name="connsiteY9" fmla="*/ 286 h 950618"/>
              <a:gd name="connsiteX10" fmla="*/ 1598478 w 2094400"/>
              <a:gd name="connsiteY10" fmla="*/ 21067 h 950618"/>
              <a:gd name="connsiteX11" fmla="*/ 1899814 w 2094400"/>
              <a:gd name="connsiteY11" fmla="*/ 73022 h 950618"/>
              <a:gd name="connsiteX12" fmla="*/ 2093085 w 2094400"/>
              <a:gd name="connsiteY12" fmla="*/ 179009 h 950618"/>
              <a:gd name="connsiteX0" fmla="*/ 2093085 w 2094400"/>
              <a:gd name="connsiteY0" fmla="*/ 179009 h 949704"/>
              <a:gd name="connsiteX1" fmla="*/ 1806296 w 2094400"/>
              <a:gd name="connsiteY1" fmla="*/ 478267 h 949704"/>
              <a:gd name="connsiteX2" fmla="*/ 1432223 w 2094400"/>
              <a:gd name="connsiteY2" fmla="*/ 821167 h 949704"/>
              <a:gd name="connsiteX3" fmla="*/ 1058843 w 2094400"/>
              <a:gd name="connsiteY3" fmla="*/ 949668 h 949704"/>
              <a:gd name="connsiteX4" fmla="*/ 625542 w 2094400"/>
              <a:gd name="connsiteY4" fmla="*/ 765749 h 949704"/>
              <a:gd name="connsiteX5" fmla="*/ 330787 w 2094400"/>
              <a:gd name="connsiteY5" fmla="*/ 488658 h 949704"/>
              <a:gd name="connsiteX6" fmla="*/ 9 w 2094400"/>
              <a:gd name="connsiteY6" fmla="*/ 179702 h 949704"/>
              <a:gd name="connsiteX7" fmla="*/ 341178 w 2094400"/>
              <a:gd name="connsiteY7" fmla="*/ 41849 h 949704"/>
              <a:gd name="connsiteX8" fmla="*/ 778635 w 2094400"/>
              <a:gd name="connsiteY8" fmla="*/ 9637 h 949704"/>
              <a:gd name="connsiteX9" fmla="*/ 1203623 w 2094400"/>
              <a:gd name="connsiteY9" fmla="*/ 286 h 949704"/>
              <a:gd name="connsiteX10" fmla="*/ 1598478 w 2094400"/>
              <a:gd name="connsiteY10" fmla="*/ 21067 h 949704"/>
              <a:gd name="connsiteX11" fmla="*/ 1899814 w 2094400"/>
              <a:gd name="connsiteY11" fmla="*/ 73022 h 949704"/>
              <a:gd name="connsiteX12" fmla="*/ 2093085 w 2094400"/>
              <a:gd name="connsiteY12" fmla="*/ 179009 h 949704"/>
              <a:gd name="connsiteX0" fmla="*/ 2093159 w 2094474"/>
              <a:gd name="connsiteY0" fmla="*/ 179009 h 949704"/>
              <a:gd name="connsiteX1" fmla="*/ 1806370 w 2094474"/>
              <a:gd name="connsiteY1" fmla="*/ 478267 h 949704"/>
              <a:gd name="connsiteX2" fmla="*/ 1432297 w 2094474"/>
              <a:gd name="connsiteY2" fmla="*/ 821167 h 949704"/>
              <a:gd name="connsiteX3" fmla="*/ 1058917 w 2094474"/>
              <a:gd name="connsiteY3" fmla="*/ 949668 h 949704"/>
              <a:gd name="connsiteX4" fmla="*/ 625616 w 2094474"/>
              <a:gd name="connsiteY4" fmla="*/ 765749 h 949704"/>
              <a:gd name="connsiteX5" fmla="*/ 311811 w 2094474"/>
              <a:gd name="connsiteY5" fmla="*/ 503898 h 949704"/>
              <a:gd name="connsiteX6" fmla="*/ 83 w 2094474"/>
              <a:gd name="connsiteY6" fmla="*/ 179702 h 949704"/>
              <a:gd name="connsiteX7" fmla="*/ 341252 w 2094474"/>
              <a:gd name="connsiteY7" fmla="*/ 41849 h 949704"/>
              <a:gd name="connsiteX8" fmla="*/ 778709 w 2094474"/>
              <a:gd name="connsiteY8" fmla="*/ 9637 h 949704"/>
              <a:gd name="connsiteX9" fmla="*/ 1203697 w 2094474"/>
              <a:gd name="connsiteY9" fmla="*/ 286 h 949704"/>
              <a:gd name="connsiteX10" fmla="*/ 1598552 w 2094474"/>
              <a:gd name="connsiteY10" fmla="*/ 21067 h 949704"/>
              <a:gd name="connsiteX11" fmla="*/ 1899888 w 2094474"/>
              <a:gd name="connsiteY11" fmla="*/ 73022 h 949704"/>
              <a:gd name="connsiteX12" fmla="*/ 2093159 w 2094474"/>
              <a:gd name="connsiteY12" fmla="*/ 179009 h 9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474" h="949704">
                <a:moveTo>
                  <a:pt x="2093159" y="179009"/>
                </a:moveTo>
                <a:cubicBezTo>
                  <a:pt x="2077573" y="246550"/>
                  <a:pt x="1916514" y="371241"/>
                  <a:pt x="1806370" y="478267"/>
                </a:cubicBezTo>
                <a:cubicBezTo>
                  <a:pt x="1696226" y="585293"/>
                  <a:pt x="1556873" y="742600"/>
                  <a:pt x="1432297" y="821167"/>
                </a:cubicBezTo>
                <a:cubicBezTo>
                  <a:pt x="1307721" y="899734"/>
                  <a:pt x="1212414" y="951284"/>
                  <a:pt x="1058917" y="949668"/>
                </a:cubicBezTo>
                <a:cubicBezTo>
                  <a:pt x="905420" y="948052"/>
                  <a:pt x="750134" y="840044"/>
                  <a:pt x="625616" y="765749"/>
                </a:cubicBezTo>
                <a:cubicBezTo>
                  <a:pt x="501098" y="691454"/>
                  <a:pt x="416066" y="601572"/>
                  <a:pt x="311811" y="503898"/>
                </a:cubicBezTo>
                <a:cubicBezTo>
                  <a:pt x="207556" y="406224"/>
                  <a:pt x="-4824" y="256710"/>
                  <a:pt x="83" y="179702"/>
                </a:cubicBezTo>
                <a:cubicBezTo>
                  <a:pt x="4990" y="102694"/>
                  <a:pt x="211481" y="70193"/>
                  <a:pt x="341252" y="41849"/>
                </a:cubicBezTo>
                <a:cubicBezTo>
                  <a:pt x="471023" y="13505"/>
                  <a:pt x="778709" y="9637"/>
                  <a:pt x="778709" y="9637"/>
                </a:cubicBezTo>
                <a:cubicBezTo>
                  <a:pt x="920372" y="6520"/>
                  <a:pt x="1067057" y="-1619"/>
                  <a:pt x="1203697" y="286"/>
                </a:cubicBezTo>
                <a:cubicBezTo>
                  <a:pt x="1340337" y="2191"/>
                  <a:pt x="1482520" y="8944"/>
                  <a:pt x="1598552" y="21067"/>
                </a:cubicBezTo>
                <a:cubicBezTo>
                  <a:pt x="1714584" y="33190"/>
                  <a:pt x="1817454" y="46698"/>
                  <a:pt x="1899888" y="73022"/>
                </a:cubicBezTo>
                <a:cubicBezTo>
                  <a:pt x="1982322" y="99346"/>
                  <a:pt x="2108745" y="111468"/>
                  <a:pt x="2093159" y="179009"/>
                </a:cubicBezTo>
                <a:close/>
              </a:path>
            </a:pathLst>
          </a:custGeom>
          <a:solidFill>
            <a:schemeClr val="tx2">
              <a:lumMod val="20000"/>
              <a:lumOff val="8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Szövegdoboz 15"/>
              <p:cNvSpPr txBox="1"/>
              <p:nvPr/>
            </p:nvSpPr>
            <p:spPr>
              <a:xfrm>
                <a:off x="1706868" y="1428678"/>
                <a:ext cx="10683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0" i="1" dirty="0" smtClean="0">
                          <a:latin typeface="Cambria Math" panose="02040503050406030204" pitchFamily="18" charset="0"/>
                        </a:rPr>
                        <m:t>𝑤</m:t>
                      </m:r>
                      <m:r>
                        <a:rPr lang="en-US" i="1" dirty="0" smtClean="0">
                          <a:latin typeface="Cambria Math"/>
                        </a:rPr>
                        <m:t>=</m:t>
                      </m:r>
                      <m:r>
                        <a:rPr lang="hu-HU" b="0" i="1" dirty="0" smtClean="0">
                          <a:latin typeface="Cambria Math" panose="02040503050406030204" pitchFamily="18" charset="0"/>
                        </a:rPr>
                        <m:t>1</m:t>
                      </m:r>
                    </m:oMath>
                  </m:oMathPara>
                </a14:m>
                <a:endParaRPr lang="en-US" dirty="0"/>
              </a:p>
            </p:txBody>
          </p:sp>
        </mc:Choice>
        <mc:Fallback xmlns="">
          <p:sp>
            <p:nvSpPr>
              <p:cNvPr id="16" name="Szövegdoboz 15"/>
              <p:cNvSpPr txBox="1">
                <a:spLocks noRot="1" noChangeAspect="1" noMove="1" noResize="1" noEditPoints="1" noAdjustHandles="1" noChangeArrowheads="1" noChangeShapeType="1" noTextEdit="1"/>
              </p:cNvSpPr>
              <p:nvPr/>
            </p:nvSpPr>
            <p:spPr>
              <a:xfrm>
                <a:off x="1706868" y="1428678"/>
                <a:ext cx="1068369" cy="461665"/>
              </a:xfrm>
              <a:prstGeom prst="rect">
                <a:avLst/>
              </a:prstGeom>
              <a:blipFill>
                <a:blip r:embed="rId6"/>
                <a:stretch>
                  <a:fillRect/>
                </a:stretch>
              </a:blipFill>
            </p:spPr>
            <p:txBody>
              <a:bodyPr/>
              <a:lstStyle/>
              <a:p>
                <a:r>
                  <a:rPr lang="hu-HU">
                    <a:noFill/>
                  </a:rPr>
                  <a:t> </a:t>
                </a:r>
              </a:p>
            </p:txBody>
          </p:sp>
        </mc:Fallback>
      </mc:AlternateContent>
      <p:sp>
        <p:nvSpPr>
          <p:cNvPr id="17" name="Ellipszis 16"/>
          <p:cNvSpPr/>
          <p:nvPr/>
        </p:nvSpPr>
        <p:spPr>
          <a:xfrm>
            <a:off x="1223375" y="1621245"/>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8"/>
          <p:cNvGrpSpPr>
            <a:grpSpLocks/>
          </p:cNvGrpSpPr>
          <p:nvPr/>
        </p:nvGrpSpPr>
        <p:grpSpPr bwMode="auto">
          <a:xfrm rot="16200000">
            <a:off x="1061237" y="2193336"/>
            <a:ext cx="512154" cy="820738"/>
            <a:chOff x="720" y="1511"/>
            <a:chExt cx="525" cy="517"/>
          </a:xfrm>
        </p:grpSpPr>
        <p:sp>
          <p:nvSpPr>
            <p:cNvPr id="19" name="Line 19"/>
            <p:cNvSpPr>
              <a:spLocks noChangeShapeType="1"/>
            </p:cNvSpPr>
            <p:nvPr/>
          </p:nvSpPr>
          <p:spPr bwMode="auto">
            <a:xfrm flipV="1">
              <a:off x="720"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b="0"/>
            </a:p>
          </p:txBody>
        </p:sp>
        <p:sp>
          <p:nvSpPr>
            <p:cNvPr id="20" name="Line 20"/>
            <p:cNvSpPr>
              <a:spLocks noChangeShapeType="1"/>
            </p:cNvSpPr>
            <p:nvPr/>
          </p:nvSpPr>
          <p:spPr bwMode="auto">
            <a:xfrm>
              <a:off x="720"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b="0"/>
            </a:p>
          </p:txBody>
        </p:sp>
        <p:sp>
          <p:nvSpPr>
            <p:cNvPr id="21" name="Oval 21"/>
            <p:cNvSpPr>
              <a:spLocks noChangeArrowheads="1"/>
            </p:cNvSpPr>
            <p:nvPr/>
          </p:nvSpPr>
          <p:spPr bwMode="auto">
            <a:xfrm>
              <a:off x="1024" y="1650"/>
              <a:ext cx="122" cy="252"/>
            </a:xfrm>
            <a:prstGeom prst="ellipse">
              <a:avLst/>
            </a:prstGeom>
            <a:solidFill>
              <a:schemeClr val="bg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b="0"/>
            </a:p>
          </p:txBody>
        </p:sp>
        <p:sp>
          <p:nvSpPr>
            <p:cNvPr id="22" name="Oval 22"/>
            <p:cNvSpPr>
              <a:spLocks noChangeArrowheads="1"/>
            </p:cNvSpPr>
            <p:nvPr/>
          </p:nvSpPr>
          <p:spPr bwMode="auto">
            <a:xfrm>
              <a:off x="1085" y="1700"/>
              <a:ext cx="61" cy="151"/>
            </a:xfrm>
            <a:prstGeom prst="ellipse">
              <a:avLst/>
            </a:prstGeom>
            <a:solidFill>
              <a:schemeClr val="tx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b="0"/>
            </a:p>
          </p:txBody>
        </p:sp>
        <p:sp>
          <p:nvSpPr>
            <p:cNvPr id="23" name="Freeform 23"/>
            <p:cNvSpPr>
              <a:spLocks/>
            </p:cNvSpPr>
            <p:nvPr/>
          </p:nvSpPr>
          <p:spPr bwMode="auto">
            <a:xfrm>
              <a:off x="1085"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24" name="Freeform 24"/>
            <p:cNvSpPr>
              <a:spLocks/>
            </p:cNvSpPr>
            <p:nvPr/>
          </p:nvSpPr>
          <p:spPr bwMode="auto">
            <a:xfrm>
              <a:off x="1116"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25" name="Freeform 25"/>
            <p:cNvSpPr>
              <a:spLocks/>
            </p:cNvSpPr>
            <p:nvPr/>
          </p:nvSpPr>
          <p:spPr bwMode="auto">
            <a:xfrm>
              <a:off x="1085"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26" name="Freeform 26"/>
            <p:cNvSpPr>
              <a:spLocks/>
            </p:cNvSpPr>
            <p:nvPr/>
          </p:nvSpPr>
          <p:spPr bwMode="auto">
            <a:xfrm>
              <a:off x="1085"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27" name="Freeform 27"/>
            <p:cNvSpPr>
              <a:spLocks/>
            </p:cNvSpPr>
            <p:nvPr/>
          </p:nvSpPr>
          <p:spPr bwMode="auto">
            <a:xfrm>
              <a:off x="1085"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28" name="Freeform 28"/>
            <p:cNvSpPr>
              <a:spLocks/>
            </p:cNvSpPr>
            <p:nvPr/>
          </p:nvSpPr>
          <p:spPr bwMode="auto">
            <a:xfrm>
              <a:off x="1101"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mc:AlternateContent xmlns:mc="http://schemas.openxmlformats.org/markup-compatibility/2006" xmlns:a14="http://schemas.microsoft.com/office/drawing/2010/main">
        <mc:Choice Requires="a14">
          <p:sp>
            <p:nvSpPr>
              <p:cNvPr id="29" name="Szövegdoboz 28"/>
              <p:cNvSpPr txBox="1"/>
              <p:nvPr/>
            </p:nvSpPr>
            <p:spPr>
              <a:xfrm>
                <a:off x="1592253" y="2388630"/>
                <a:ext cx="12975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0" i="1" dirty="0" smtClean="0">
                          <a:latin typeface="Cambria Math" panose="02040503050406030204" pitchFamily="18" charset="0"/>
                        </a:rPr>
                        <m:t>𝑤</m:t>
                      </m:r>
                      <m:r>
                        <a:rPr lang="en-US" i="1" dirty="0" smtClean="0">
                          <a:latin typeface="Cambria Math"/>
                        </a:rPr>
                        <m:t>=</m:t>
                      </m:r>
                      <m:r>
                        <a:rPr lang="hu-HU" i="1" dirty="0">
                          <a:latin typeface="Cambria Math"/>
                        </a:rPr>
                        <m:t>−</m:t>
                      </m:r>
                      <m:r>
                        <a:rPr lang="hu-HU" b="0" i="1" dirty="0" smtClean="0">
                          <a:latin typeface="Cambria Math" panose="02040503050406030204" pitchFamily="18" charset="0"/>
                        </a:rPr>
                        <m:t>1</m:t>
                      </m:r>
                    </m:oMath>
                  </m:oMathPara>
                </a14:m>
                <a:endParaRPr lang="en-US" dirty="0"/>
              </a:p>
            </p:txBody>
          </p:sp>
        </mc:Choice>
        <mc:Fallback xmlns="">
          <p:sp>
            <p:nvSpPr>
              <p:cNvPr id="29" name="Szövegdoboz 28"/>
              <p:cNvSpPr txBox="1">
                <a:spLocks noRot="1" noChangeAspect="1" noMove="1" noResize="1" noEditPoints="1" noAdjustHandles="1" noChangeArrowheads="1" noChangeShapeType="1" noTextEdit="1"/>
              </p:cNvSpPr>
              <p:nvPr/>
            </p:nvSpPr>
            <p:spPr>
              <a:xfrm>
                <a:off x="1592253" y="2388630"/>
                <a:ext cx="1297598" cy="461665"/>
              </a:xfrm>
              <a:prstGeom prst="rect">
                <a:avLst/>
              </a:prstGeom>
              <a:blipFill>
                <a:blip r:embed="rId7"/>
                <a:stretch>
                  <a:fillRect/>
                </a:stretch>
              </a:blipFill>
            </p:spPr>
            <p:txBody>
              <a:bodyPr/>
              <a:lstStyle/>
              <a:p>
                <a:r>
                  <a:rPr lang="hu-HU">
                    <a:noFill/>
                  </a:rPr>
                  <a:t> </a:t>
                </a:r>
              </a:p>
            </p:txBody>
          </p:sp>
        </mc:Fallback>
      </mc:AlternateContent>
      <p:sp>
        <p:nvSpPr>
          <p:cNvPr id="30" name="Tartalom helye 2"/>
          <p:cNvSpPr>
            <a:spLocks noGrp="1"/>
          </p:cNvSpPr>
          <p:nvPr>
            <p:ph idx="1"/>
          </p:nvPr>
        </p:nvSpPr>
        <p:spPr>
          <a:xfrm>
            <a:off x="-508" y="4551970"/>
            <a:ext cx="3248061" cy="810090"/>
          </a:xfrm>
        </p:spPr>
        <p:txBody>
          <a:bodyPr>
            <a:noAutofit/>
          </a:bodyPr>
          <a:lstStyle/>
          <a:p>
            <a:pPr marL="0" indent="0">
              <a:spcBef>
                <a:spcPts val="0"/>
              </a:spcBef>
              <a:buNone/>
            </a:pPr>
            <a:r>
              <a:rPr lang="hu-HU" sz="1600" b="1" dirty="0" smtClean="0"/>
              <a:t>Poincaré</a:t>
            </a:r>
            <a:r>
              <a:rPr lang="hu-HU" sz="1600" dirty="0" smtClean="0"/>
              <a:t>: Szög és körtartó, </a:t>
            </a:r>
            <a:endParaRPr lang="en-US" sz="1600" dirty="0" smtClean="0"/>
          </a:p>
          <a:p>
            <a:pPr marL="0" indent="0">
              <a:spcBef>
                <a:spcPts val="0"/>
              </a:spcBef>
              <a:buNone/>
            </a:pPr>
            <a:r>
              <a:rPr lang="hu-HU" sz="1600" dirty="0" smtClean="0"/>
              <a:t>egyenes</a:t>
            </a:r>
            <a:r>
              <a:rPr lang="en-US" sz="1600" dirty="0" smtClean="0"/>
              <a:t> =</a:t>
            </a:r>
            <a:r>
              <a:rPr lang="hu-HU" sz="1600" dirty="0" smtClean="0"/>
              <a:t> alapkörre merőleges körív</a:t>
            </a:r>
          </a:p>
        </p:txBody>
      </p:sp>
      <p:sp>
        <p:nvSpPr>
          <p:cNvPr id="31" name="Téglalap 30"/>
          <p:cNvSpPr/>
          <p:nvPr/>
        </p:nvSpPr>
        <p:spPr>
          <a:xfrm>
            <a:off x="6829533" y="4479962"/>
            <a:ext cx="1548757" cy="646331"/>
          </a:xfrm>
          <a:prstGeom prst="rect">
            <a:avLst/>
          </a:prstGeom>
        </p:spPr>
        <p:txBody>
          <a:bodyPr wrap="none">
            <a:spAutoFit/>
          </a:bodyPr>
          <a:lstStyle/>
          <a:p>
            <a:r>
              <a:rPr lang="hu-HU" sz="1800" b="1" dirty="0" err="1" smtClean="0">
                <a:latin typeface="+mn-lt"/>
              </a:rPr>
              <a:t>Minkowski</a:t>
            </a:r>
            <a:r>
              <a:rPr lang="hu-HU" sz="1800" b="1" dirty="0" smtClean="0">
                <a:latin typeface="+mn-lt"/>
              </a:rPr>
              <a:t> tér</a:t>
            </a:r>
          </a:p>
          <a:p>
            <a:r>
              <a:rPr lang="hu-HU" sz="1800" b="1" dirty="0" smtClean="0">
                <a:solidFill>
                  <a:srgbClr val="FF0000"/>
                </a:solidFill>
                <a:latin typeface="+mn-lt"/>
              </a:rPr>
              <a:t>Ez egy gömb</a:t>
            </a:r>
            <a:r>
              <a:rPr lang="en-US" sz="1800" b="1" dirty="0" smtClean="0">
                <a:solidFill>
                  <a:srgbClr val="FF0000"/>
                </a:solidFill>
                <a:latin typeface="+mn-lt"/>
              </a:rPr>
              <a:t>!</a:t>
            </a:r>
            <a:endParaRPr lang="en-US" sz="1800" b="1" dirty="0">
              <a:solidFill>
                <a:srgbClr val="FF0000"/>
              </a:solidFill>
              <a:latin typeface="+mn-lt"/>
            </a:endParaRPr>
          </a:p>
        </p:txBody>
      </p:sp>
      <p:sp>
        <p:nvSpPr>
          <p:cNvPr id="32" name="Akciógomb: Tovább vagy Következő 31">
            <a:hlinkClick r:id="rId8" action="ppaction://program" highlightClick="1"/>
          </p:cNvPr>
          <p:cNvSpPr/>
          <p:nvPr/>
        </p:nvSpPr>
        <p:spPr>
          <a:xfrm>
            <a:off x="8496436" y="4618480"/>
            <a:ext cx="576064" cy="4375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5120" y="-20538"/>
            <a:ext cx="903283" cy="106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Ellipszis 33"/>
          <p:cNvSpPr/>
          <p:nvPr/>
        </p:nvSpPr>
        <p:spPr>
          <a:xfrm>
            <a:off x="3851920" y="1524237"/>
            <a:ext cx="867038" cy="277502"/>
          </a:xfrm>
          <a:prstGeom prst="ellipse">
            <a:avLst/>
          </a:prstGeom>
          <a:solidFill>
            <a:srgbClr val="14F85B">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Egyenes összekötő nyíllal 34"/>
          <p:cNvCxnSpPr/>
          <p:nvPr/>
        </p:nvCxnSpPr>
        <p:spPr>
          <a:xfrm flipH="1">
            <a:off x="3578157" y="2032102"/>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gyenes összekötő nyíllal 35"/>
          <p:cNvCxnSpPr/>
          <p:nvPr/>
        </p:nvCxnSpPr>
        <p:spPr>
          <a:xfrm>
            <a:off x="4306621" y="2032102"/>
            <a:ext cx="12953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p:nvPr/>
        </p:nvCxnSpPr>
        <p:spPr>
          <a:xfrm flipV="1">
            <a:off x="4301537" y="830373"/>
            <a:ext cx="7053" cy="12017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Szövegdoboz 37"/>
              <p:cNvSpPr txBox="1"/>
              <p:nvPr/>
            </p:nvSpPr>
            <p:spPr>
              <a:xfrm>
                <a:off x="3200489" y="2326530"/>
                <a:ext cx="4344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i="1" dirty="0" smtClean="0">
                          <a:latin typeface="Cambria Math"/>
                        </a:rPr>
                        <m:t>𝑥</m:t>
                      </m:r>
                    </m:oMath>
                  </m:oMathPara>
                </a14:m>
                <a:endParaRPr lang="en-US" i="1" dirty="0"/>
              </a:p>
            </p:txBody>
          </p:sp>
        </mc:Choice>
        <mc:Fallback xmlns="">
          <p:sp>
            <p:nvSpPr>
              <p:cNvPr id="38" name="Szövegdoboz 37"/>
              <p:cNvSpPr txBox="1">
                <a:spLocks noRot="1" noChangeAspect="1" noMove="1" noResize="1" noEditPoints="1" noAdjustHandles="1" noChangeArrowheads="1" noChangeShapeType="1" noTextEdit="1"/>
              </p:cNvSpPr>
              <p:nvPr/>
            </p:nvSpPr>
            <p:spPr>
              <a:xfrm>
                <a:off x="3200489" y="2326530"/>
                <a:ext cx="434413" cy="461665"/>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9" name="Szövegdoboz 38"/>
              <p:cNvSpPr txBox="1"/>
              <p:nvPr/>
            </p:nvSpPr>
            <p:spPr>
              <a:xfrm>
                <a:off x="5602003" y="1836617"/>
                <a:ext cx="43838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i="1" dirty="0" smtClean="0">
                          <a:latin typeface="Cambria Math"/>
                        </a:rPr>
                        <m:t>𝑦</m:t>
                      </m:r>
                    </m:oMath>
                  </m:oMathPara>
                </a14:m>
                <a:endParaRPr lang="en-US" i="1" dirty="0"/>
              </a:p>
            </p:txBody>
          </p:sp>
        </mc:Choice>
        <mc:Fallback xmlns="">
          <p:sp>
            <p:nvSpPr>
              <p:cNvPr id="39" name="Szövegdoboz 38"/>
              <p:cNvSpPr txBox="1">
                <a:spLocks noRot="1" noChangeAspect="1" noMove="1" noResize="1" noEditPoints="1" noAdjustHandles="1" noChangeArrowheads="1" noChangeShapeType="1" noTextEdit="1"/>
              </p:cNvSpPr>
              <p:nvPr/>
            </p:nvSpPr>
            <p:spPr>
              <a:xfrm>
                <a:off x="5602003" y="1836617"/>
                <a:ext cx="438389" cy="461665"/>
              </a:xfrm>
              <a:prstGeom prst="rect">
                <a:avLst/>
              </a:prstGeom>
              <a:blipFill>
                <a:blip r:embed="rId11"/>
                <a:stretch>
                  <a:fillRect l="-4167"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 name="Szövegdoboz 39"/>
              <p:cNvSpPr txBox="1"/>
              <p:nvPr/>
            </p:nvSpPr>
            <p:spPr>
              <a:xfrm>
                <a:off x="4314432" y="591530"/>
                <a:ext cx="4982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0" i="1" dirty="0" smtClean="0">
                          <a:latin typeface="Cambria Math" panose="02040503050406030204" pitchFamily="18" charset="0"/>
                        </a:rPr>
                        <m:t>𝑤</m:t>
                      </m:r>
                    </m:oMath>
                  </m:oMathPara>
                </a14:m>
                <a:endParaRPr lang="en-US" i="1" dirty="0"/>
              </a:p>
            </p:txBody>
          </p:sp>
        </mc:Choice>
        <mc:Fallback xmlns="">
          <p:sp>
            <p:nvSpPr>
              <p:cNvPr id="40" name="Szövegdoboz 39"/>
              <p:cNvSpPr txBox="1">
                <a:spLocks noRot="1" noChangeAspect="1" noMove="1" noResize="1" noEditPoints="1" noAdjustHandles="1" noChangeArrowheads="1" noChangeShapeType="1" noTextEdit="1"/>
              </p:cNvSpPr>
              <p:nvPr/>
            </p:nvSpPr>
            <p:spPr>
              <a:xfrm>
                <a:off x="4314432" y="591530"/>
                <a:ext cx="498278" cy="461665"/>
              </a:xfrm>
              <a:prstGeom prst="rect">
                <a:avLst/>
              </a:prstGeom>
              <a:blipFill>
                <a:blip r:embed="rId12"/>
                <a:stretch>
                  <a:fillRect/>
                </a:stretch>
              </a:blipFill>
            </p:spPr>
            <p:txBody>
              <a:bodyPr/>
              <a:lstStyle/>
              <a:p>
                <a:r>
                  <a:rPr lang="hu-HU">
                    <a:noFill/>
                  </a:rPr>
                  <a:t> </a:t>
                </a:r>
              </a:p>
            </p:txBody>
          </p:sp>
        </mc:Fallback>
      </mc:AlternateContent>
      <p:cxnSp>
        <p:nvCxnSpPr>
          <p:cNvPr id="41" name="Egyenes összekötő nyíllal 40"/>
          <p:cNvCxnSpPr/>
          <p:nvPr/>
        </p:nvCxnSpPr>
        <p:spPr>
          <a:xfrm flipV="1">
            <a:off x="4306607" y="979407"/>
            <a:ext cx="1295396" cy="105269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p:nvPr/>
        </p:nvCxnSpPr>
        <p:spPr>
          <a:xfrm flipH="1" flipV="1">
            <a:off x="3009715" y="1006186"/>
            <a:ext cx="1290078" cy="103536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Ellipszis 42"/>
          <p:cNvSpPr/>
          <p:nvPr/>
        </p:nvSpPr>
        <p:spPr>
          <a:xfrm>
            <a:off x="3247553" y="979408"/>
            <a:ext cx="2102423" cy="242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zabadkézi sokszög 43"/>
          <p:cNvSpPr/>
          <p:nvPr/>
        </p:nvSpPr>
        <p:spPr>
          <a:xfrm>
            <a:off x="3247246" y="972625"/>
            <a:ext cx="2094474" cy="712278"/>
          </a:xfrm>
          <a:custGeom>
            <a:avLst/>
            <a:gdLst>
              <a:gd name="connsiteX0" fmla="*/ 2119756 w 2120750"/>
              <a:gd name="connsiteY0" fmla="*/ 155863 h 947976"/>
              <a:gd name="connsiteX1" fmla="*/ 1787247 w 2120750"/>
              <a:gd name="connsiteY1" fmla="*/ 477981 h 947976"/>
              <a:gd name="connsiteX2" fmla="*/ 1413174 w 2120750"/>
              <a:gd name="connsiteY2" fmla="*/ 820881 h 947976"/>
              <a:gd name="connsiteX3" fmla="*/ 1070274 w 2120750"/>
              <a:gd name="connsiteY3" fmla="*/ 945572 h 947976"/>
              <a:gd name="connsiteX4" fmla="*/ 602683 w 2120750"/>
              <a:gd name="connsiteY4" fmla="*/ 727363 h 947976"/>
              <a:gd name="connsiteX5" fmla="*/ 311738 w 2120750"/>
              <a:gd name="connsiteY5" fmla="*/ 488372 h 947976"/>
              <a:gd name="connsiteX6" fmla="*/ 10 w 2120750"/>
              <a:gd name="connsiteY6" fmla="*/ 187036 h 947976"/>
              <a:gd name="connsiteX7" fmla="*/ 322129 w 2120750"/>
              <a:gd name="connsiteY7" fmla="*/ 41563 h 947976"/>
              <a:gd name="connsiteX8" fmla="*/ 748156 w 2120750"/>
              <a:gd name="connsiteY8" fmla="*/ 20781 h 947976"/>
              <a:gd name="connsiteX9" fmla="*/ 1184574 w 2120750"/>
              <a:gd name="connsiteY9" fmla="*/ 0 h 947976"/>
              <a:gd name="connsiteX10" fmla="*/ 1579429 w 2120750"/>
              <a:gd name="connsiteY10" fmla="*/ 20781 h 947976"/>
              <a:gd name="connsiteX11" fmla="*/ 1880765 w 2120750"/>
              <a:gd name="connsiteY11" fmla="*/ 72736 h 947976"/>
              <a:gd name="connsiteX12" fmla="*/ 2119756 w 2120750"/>
              <a:gd name="connsiteY12" fmla="*/ 155863 h 947976"/>
              <a:gd name="connsiteX0" fmla="*/ 2074036 w 2075351"/>
              <a:gd name="connsiteY0" fmla="*/ 178723 h 947976"/>
              <a:gd name="connsiteX1" fmla="*/ 1787247 w 2075351"/>
              <a:gd name="connsiteY1" fmla="*/ 477981 h 947976"/>
              <a:gd name="connsiteX2" fmla="*/ 1413174 w 2075351"/>
              <a:gd name="connsiteY2" fmla="*/ 820881 h 947976"/>
              <a:gd name="connsiteX3" fmla="*/ 1070274 w 2075351"/>
              <a:gd name="connsiteY3" fmla="*/ 945572 h 947976"/>
              <a:gd name="connsiteX4" fmla="*/ 602683 w 2075351"/>
              <a:gd name="connsiteY4" fmla="*/ 727363 h 947976"/>
              <a:gd name="connsiteX5" fmla="*/ 311738 w 2075351"/>
              <a:gd name="connsiteY5" fmla="*/ 488372 h 947976"/>
              <a:gd name="connsiteX6" fmla="*/ 10 w 2075351"/>
              <a:gd name="connsiteY6" fmla="*/ 187036 h 947976"/>
              <a:gd name="connsiteX7" fmla="*/ 322129 w 2075351"/>
              <a:gd name="connsiteY7" fmla="*/ 41563 h 947976"/>
              <a:gd name="connsiteX8" fmla="*/ 748156 w 2075351"/>
              <a:gd name="connsiteY8" fmla="*/ 20781 h 947976"/>
              <a:gd name="connsiteX9" fmla="*/ 1184574 w 2075351"/>
              <a:gd name="connsiteY9" fmla="*/ 0 h 947976"/>
              <a:gd name="connsiteX10" fmla="*/ 1579429 w 2075351"/>
              <a:gd name="connsiteY10" fmla="*/ 20781 h 947976"/>
              <a:gd name="connsiteX11" fmla="*/ 1880765 w 2075351"/>
              <a:gd name="connsiteY11" fmla="*/ 72736 h 947976"/>
              <a:gd name="connsiteX12" fmla="*/ 2074036 w 2075351"/>
              <a:gd name="connsiteY12" fmla="*/ 178723 h 947976"/>
              <a:gd name="connsiteX0" fmla="*/ 2093085 w 2094400"/>
              <a:gd name="connsiteY0" fmla="*/ 178723 h 947976"/>
              <a:gd name="connsiteX1" fmla="*/ 1806296 w 2094400"/>
              <a:gd name="connsiteY1" fmla="*/ 477981 h 947976"/>
              <a:gd name="connsiteX2" fmla="*/ 1432223 w 2094400"/>
              <a:gd name="connsiteY2" fmla="*/ 820881 h 947976"/>
              <a:gd name="connsiteX3" fmla="*/ 1089323 w 2094400"/>
              <a:gd name="connsiteY3" fmla="*/ 945572 h 947976"/>
              <a:gd name="connsiteX4" fmla="*/ 621732 w 2094400"/>
              <a:gd name="connsiteY4" fmla="*/ 727363 h 947976"/>
              <a:gd name="connsiteX5" fmla="*/ 330787 w 2094400"/>
              <a:gd name="connsiteY5" fmla="*/ 488372 h 947976"/>
              <a:gd name="connsiteX6" fmla="*/ 9 w 2094400"/>
              <a:gd name="connsiteY6" fmla="*/ 179416 h 947976"/>
              <a:gd name="connsiteX7" fmla="*/ 341178 w 2094400"/>
              <a:gd name="connsiteY7" fmla="*/ 41563 h 947976"/>
              <a:gd name="connsiteX8" fmla="*/ 767205 w 2094400"/>
              <a:gd name="connsiteY8" fmla="*/ 20781 h 947976"/>
              <a:gd name="connsiteX9" fmla="*/ 1203623 w 2094400"/>
              <a:gd name="connsiteY9" fmla="*/ 0 h 947976"/>
              <a:gd name="connsiteX10" fmla="*/ 1598478 w 2094400"/>
              <a:gd name="connsiteY10" fmla="*/ 20781 h 947976"/>
              <a:gd name="connsiteX11" fmla="*/ 1899814 w 2094400"/>
              <a:gd name="connsiteY11" fmla="*/ 72736 h 947976"/>
              <a:gd name="connsiteX12" fmla="*/ 2093085 w 2094400"/>
              <a:gd name="connsiteY12" fmla="*/ 178723 h 947976"/>
              <a:gd name="connsiteX0" fmla="*/ 2093085 w 2094400"/>
              <a:gd name="connsiteY0" fmla="*/ 199852 h 969105"/>
              <a:gd name="connsiteX1" fmla="*/ 1806296 w 2094400"/>
              <a:gd name="connsiteY1" fmla="*/ 499110 h 969105"/>
              <a:gd name="connsiteX2" fmla="*/ 1432223 w 2094400"/>
              <a:gd name="connsiteY2" fmla="*/ 842010 h 969105"/>
              <a:gd name="connsiteX3" fmla="*/ 1089323 w 2094400"/>
              <a:gd name="connsiteY3" fmla="*/ 966701 h 969105"/>
              <a:gd name="connsiteX4" fmla="*/ 621732 w 2094400"/>
              <a:gd name="connsiteY4" fmla="*/ 748492 h 969105"/>
              <a:gd name="connsiteX5" fmla="*/ 330787 w 2094400"/>
              <a:gd name="connsiteY5" fmla="*/ 509501 h 969105"/>
              <a:gd name="connsiteX6" fmla="*/ 9 w 2094400"/>
              <a:gd name="connsiteY6" fmla="*/ 200545 h 969105"/>
              <a:gd name="connsiteX7" fmla="*/ 341178 w 2094400"/>
              <a:gd name="connsiteY7" fmla="*/ 62692 h 969105"/>
              <a:gd name="connsiteX8" fmla="*/ 774825 w 2094400"/>
              <a:gd name="connsiteY8" fmla="*/ 0 h 969105"/>
              <a:gd name="connsiteX9" fmla="*/ 1203623 w 2094400"/>
              <a:gd name="connsiteY9" fmla="*/ 21129 h 969105"/>
              <a:gd name="connsiteX10" fmla="*/ 1598478 w 2094400"/>
              <a:gd name="connsiteY10" fmla="*/ 41910 h 969105"/>
              <a:gd name="connsiteX11" fmla="*/ 1899814 w 2094400"/>
              <a:gd name="connsiteY11" fmla="*/ 93865 h 969105"/>
              <a:gd name="connsiteX12" fmla="*/ 2093085 w 2094400"/>
              <a:gd name="connsiteY12" fmla="*/ 199852 h 969105"/>
              <a:gd name="connsiteX0" fmla="*/ 2093085 w 2094400"/>
              <a:gd name="connsiteY0" fmla="*/ 179009 h 948262"/>
              <a:gd name="connsiteX1" fmla="*/ 1806296 w 2094400"/>
              <a:gd name="connsiteY1" fmla="*/ 478267 h 948262"/>
              <a:gd name="connsiteX2" fmla="*/ 1432223 w 2094400"/>
              <a:gd name="connsiteY2" fmla="*/ 821167 h 948262"/>
              <a:gd name="connsiteX3" fmla="*/ 1089323 w 2094400"/>
              <a:gd name="connsiteY3" fmla="*/ 945858 h 948262"/>
              <a:gd name="connsiteX4" fmla="*/ 621732 w 2094400"/>
              <a:gd name="connsiteY4" fmla="*/ 727649 h 948262"/>
              <a:gd name="connsiteX5" fmla="*/ 330787 w 2094400"/>
              <a:gd name="connsiteY5" fmla="*/ 488658 h 948262"/>
              <a:gd name="connsiteX6" fmla="*/ 9 w 2094400"/>
              <a:gd name="connsiteY6" fmla="*/ 179702 h 948262"/>
              <a:gd name="connsiteX7" fmla="*/ 341178 w 2094400"/>
              <a:gd name="connsiteY7" fmla="*/ 41849 h 948262"/>
              <a:gd name="connsiteX8" fmla="*/ 778635 w 2094400"/>
              <a:gd name="connsiteY8" fmla="*/ 9637 h 948262"/>
              <a:gd name="connsiteX9" fmla="*/ 1203623 w 2094400"/>
              <a:gd name="connsiteY9" fmla="*/ 286 h 948262"/>
              <a:gd name="connsiteX10" fmla="*/ 1598478 w 2094400"/>
              <a:gd name="connsiteY10" fmla="*/ 21067 h 948262"/>
              <a:gd name="connsiteX11" fmla="*/ 1899814 w 2094400"/>
              <a:gd name="connsiteY11" fmla="*/ 73022 h 948262"/>
              <a:gd name="connsiteX12" fmla="*/ 2093085 w 2094400"/>
              <a:gd name="connsiteY12" fmla="*/ 179009 h 948262"/>
              <a:gd name="connsiteX0" fmla="*/ 2093085 w 2094400"/>
              <a:gd name="connsiteY0" fmla="*/ 179009 h 951978"/>
              <a:gd name="connsiteX1" fmla="*/ 1806296 w 2094400"/>
              <a:gd name="connsiteY1" fmla="*/ 478267 h 951978"/>
              <a:gd name="connsiteX2" fmla="*/ 1432223 w 2094400"/>
              <a:gd name="connsiteY2" fmla="*/ 821167 h 951978"/>
              <a:gd name="connsiteX3" fmla="*/ 1058843 w 2094400"/>
              <a:gd name="connsiteY3" fmla="*/ 949668 h 951978"/>
              <a:gd name="connsiteX4" fmla="*/ 621732 w 2094400"/>
              <a:gd name="connsiteY4" fmla="*/ 727649 h 951978"/>
              <a:gd name="connsiteX5" fmla="*/ 330787 w 2094400"/>
              <a:gd name="connsiteY5" fmla="*/ 488658 h 951978"/>
              <a:gd name="connsiteX6" fmla="*/ 9 w 2094400"/>
              <a:gd name="connsiteY6" fmla="*/ 179702 h 951978"/>
              <a:gd name="connsiteX7" fmla="*/ 341178 w 2094400"/>
              <a:gd name="connsiteY7" fmla="*/ 41849 h 951978"/>
              <a:gd name="connsiteX8" fmla="*/ 778635 w 2094400"/>
              <a:gd name="connsiteY8" fmla="*/ 9637 h 951978"/>
              <a:gd name="connsiteX9" fmla="*/ 1203623 w 2094400"/>
              <a:gd name="connsiteY9" fmla="*/ 286 h 951978"/>
              <a:gd name="connsiteX10" fmla="*/ 1598478 w 2094400"/>
              <a:gd name="connsiteY10" fmla="*/ 21067 h 951978"/>
              <a:gd name="connsiteX11" fmla="*/ 1899814 w 2094400"/>
              <a:gd name="connsiteY11" fmla="*/ 73022 h 951978"/>
              <a:gd name="connsiteX12" fmla="*/ 2093085 w 2094400"/>
              <a:gd name="connsiteY12" fmla="*/ 179009 h 951978"/>
              <a:gd name="connsiteX0" fmla="*/ 2093085 w 2094400"/>
              <a:gd name="connsiteY0" fmla="*/ 179009 h 950618"/>
              <a:gd name="connsiteX1" fmla="*/ 1806296 w 2094400"/>
              <a:gd name="connsiteY1" fmla="*/ 478267 h 950618"/>
              <a:gd name="connsiteX2" fmla="*/ 1432223 w 2094400"/>
              <a:gd name="connsiteY2" fmla="*/ 821167 h 950618"/>
              <a:gd name="connsiteX3" fmla="*/ 1058843 w 2094400"/>
              <a:gd name="connsiteY3" fmla="*/ 949668 h 950618"/>
              <a:gd name="connsiteX4" fmla="*/ 625542 w 2094400"/>
              <a:gd name="connsiteY4" fmla="*/ 765749 h 950618"/>
              <a:gd name="connsiteX5" fmla="*/ 330787 w 2094400"/>
              <a:gd name="connsiteY5" fmla="*/ 488658 h 950618"/>
              <a:gd name="connsiteX6" fmla="*/ 9 w 2094400"/>
              <a:gd name="connsiteY6" fmla="*/ 179702 h 950618"/>
              <a:gd name="connsiteX7" fmla="*/ 341178 w 2094400"/>
              <a:gd name="connsiteY7" fmla="*/ 41849 h 950618"/>
              <a:gd name="connsiteX8" fmla="*/ 778635 w 2094400"/>
              <a:gd name="connsiteY8" fmla="*/ 9637 h 950618"/>
              <a:gd name="connsiteX9" fmla="*/ 1203623 w 2094400"/>
              <a:gd name="connsiteY9" fmla="*/ 286 h 950618"/>
              <a:gd name="connsiteX10" fmla="*/ 1598478 w 2094400"/>
              <a:gd name="connsiteY10" fmla="*/ 21067 h 950618"/>
              <a:gd name="connsiteX11" fmla="*/ 1899814 w 2094400"/>
              <a:gd name="connsiteY11" fmla="*/ 73022 h 950618"/>
              <a:gd name="connsiteX12" fmla="*/ 2093085 w 2094400"/>
              <a:gd name="connsiteY12" fmla="*/ 179009 h 950618"/>
              <a:gd name="connsiteX0" fmla="*/ 2093085 w 2094400"/>
              <a:gd name="connsiteY0" fmla="*/ 179009 h 949704"/>
              <a:gd name="connsiteX1" fmla="*/ 1806296 w 2094400"/>
              <a:gd name="connsiteY1" fmla="*/ 478267 h 949704"/>
              <a:gd name="connsiteX2" fmla="*/ 1432223 w 2094400"/>
              <a:gd name="connsiteY2" fmla="*/ 821167 h 949704"/>
              <a:gd name="connsiteX3" fmla="*/ 1058843 w 2094400"/>
              <a:gd name="connsiteY3" fmla="*/ 949668 h 949704"/>
              <a:gd name="connsiteX4" fmla="*/ 625542 w 2094400"/>
              <a:gd name="connsiteY4" fmla="*/ 765749 h 949704"/>
              <a:gd name="connsiteX5" fmla="*/ 330787 w 2094400"/>
              <a:gd name="connsiteY5" fmla="*/ 488658 h 949704"/>
              <a:gd name="connsiteX6" fmla="*/ 9 w 2094400"/>
              <a:gd name="connsiteY6" fmla="*/ 179702 h 949704"/>
              <a:gd name="connsiteX7" fmla="*/ 341178 w 2094400"/>
              <a:gd name="connsiteY7" fmla="*/ 41849 h 949704"/>
              <a:gd name="connsiteX8" fmla="*/ 778635 w 2094400"/>
              <a:gd name="connsiteY8" fmla="*/ 9637 h 949704"/>
              <a:gd name="connsiteX9" fmla="*/ 1203623 w 2094400"/>
              <a:gd name="connsiteY9" fmla="*/ 286 h 949704"/>
              <a:gd name="connsiteX10" fmla="*/ 1598478 w 2094400"/>
              <a:gd name="connsiteY10" fmla="*/ 21067 h 949704"/>
              <a:gd name="connsiteX11" fmla="*/ 1899814 w 2094400"/>
              <a:gd name="connsiteY11" fmla="*/ 73022 h 949704"/>
              <a:gd name="connsiteX12" fmla="*/ 2093085 w 2094400"/>
              <a:gd name="connsiteY12" fmla="*/ 179009 h 949704"/>
              <a:gd name="connsiteX0" fmla="*/ 2093159 w 2094474"/>
              <a:gd name="connsiteY0" fmla="*/ 179009 h 949704"/>
              <a:gd name="connsiteX1" fmla="*/ 1806370 w 2094474"/>
              <a:gd name="connsiteY1" fmla="*/ 478267 h 949704"/>
              <a:gd name="connsiteX2" fmla="*/ 1432297 w 2094474"/>
              <a:gd name="connsiteY2" fmla="*/ 821167 h 949704"/>
              <a:gd name="connsiteX3" fmla="*/ 1058917 w 2094474"/>
              <a:gd name="connsiteY3" fmla="*/ 949668 h 949704"/>
              <a:gd name="connsiteX4" fmla="*/ 625616 w 2094474"/>
              <a:gd name="connsiteY4" fmla="*/ 765749 h 949704"/>
              <a:gd name="connsiteX5" fmla="*/ 311811 w 2094474"/>
              <a:gd name="connsiteY5" fmla="*/ 503898 h 949704"/>
              <a:gd name="connsiteX6" fmla="*/ 83 w 2094474"/>
              <a:gd name="connsiteY6" fmla="*/ 179702 h 949704"/>
              <a:gd name="connsiteX7" fmla="*/ 341252 w 2094474"/>
              <a:gd name="connsiteY7" fmla="*/ 41849 h 949704"/>
              <a:gd name="connsiteX8" fmla="*/ 778709 w 2094474"/>
              <a:gd name="connsiteY8" fmla="*/ 9637 h 949704"/>
              <a:gd name="connsiteX9" fmla="*/ 1203697 w 2094474"/>
              <a:gd name="connsiteY9" fmla="*/ 286 h 949704"/>
              <a:gd name="connsiteX10" fmla="*/ 1598552 w 2094474"/>
              <a:gd name="connsiteY10" fmla="*/ 21067 h 949704"/>
              <a:gd name="connsiteX11" fmla="*/ 1899888 w 2094474"/>
              <a:gd name="connsiteY11" fmla="*/ 73022 h 949704"/>
              <a:gd name="connsiteX12" fmla="*/ 2093159 w 2094474"/>
              <a:gd name="connsiteY12" fmla="*/ 179009 h 9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474" h="949704">
                <a:moveTo>
                  <a:pt x="2093159" y="179009"/>
                </a:moveTo>
                <a:cubicBezTo>
                  <a:pt x="2077573" y="246550"/>
                  <a:pt x="1916514" y="371241"/>
                  <a:pt x="1806370" y="478267"/>
                </a:cubicBezTo>
                <a:cubicBezTo>
                  <a:pt x="1696226" y="585293"/>
                  <a:pt x="1556873" y="742600"/>
                  <a:pt x="1432297" y="821167"/>
                </a:cubicBezTo>
                <a:cubicBezTo>
                  <a:pt x="1307721" y="899734"/>
                  <a:pt x="1212414" y="951284"/>
                  <a:pt x="1058917" y="949668"/>
                </a:cubicBezTo>
                <a:cubicBezTo>
                  <a:pt x="905420" y="948052"/>
                  <a:pt x="750134" y="840044"/>
                  <a:pt x="625616" y="765749"/>
                </a:cubicBezTo>
                <a:cubicBezTo>
                  <a:pt x="501098" y="691454"/>
                  <a:pt x="416066" y="601572"/>
                  <a:pt x="311811" y="503898"/>
                </a:cubicBezTo>
                <a:cubicBezTo>
                  <a:pt x="207556" y="406224"/>
                  <a:pt x="-4824" y="256710"/>
                  <a:pt x="83" y="179702"/>
                </a:cubicBezTo>
                <a:cubicBezTo>
                  <a:pt x="4990" y="102694"/>
                  <a:pt x="211481" y="70193"/>
                  <a:pt x="341252" y="41849"/>
                </a:cubicBezTo>
                <a:cubicBezTo>
                  <a:pt x="471023" y="13505"/>
                  <a:pt x="778709" y="9637"/>
                  <a:pt x="778709" y="9637"/>
                </a:cubicBezTo>
                <a:cubicBezTo>
                  <a:pt x="920372" y="6520"/>
                  <a:pt x="1067057" y="-1619"/>
                  <a:pt x="1203697" y="286"/>
                </a:cubicBezTo>
                <a:cubicBezTo>
                  <a:pt x="1340337" y="2191"/>
                  <a:pt x="1482520" y="8944"/>
                  <a:pt x="1598552" y="21067"/>
                </a:cubicBezTo>
                <a:cubicBezTo>
                  <a:pt x="1714584" y="33190"/>
                  <a:pt x="1817454" y="46698"/>
                  <a:pt x="1899888" y="73022"/>
                </a:cubicBezTo>
                <a:cubicBezTo>
                  <a:pt x="1982322" y="99346"/>
                  <a:pt x="2108745" y="111468"/>
                  <a:pt x="2093159" y="179009"/>
                </a:cubicBezTo>
                <a:close/>
              </a:path>
            </a:pathLst>
          </a:custGeom>
          <a:solidFill>
            <a:schemeClr val="tx2">
              <a:lumMod val="20000"/>
              <a:lumOff val="8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Szövegdoboz 44"/>
              <p:cNvSpPr txBox="1"/>
              <p:nvPr/>
            </p:nvSpPr>
            <p:spPr>
              <a:xfrm>
                <a:off x="4688510" y="1467434"/>
                <a:ext cx="10683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0" i="1" dirty="0" smtClean="0">
                          <a:latin typeface="Cambria Math" panose="02040503050406030204" pitchFamily="18" charset="0"/>
                        </a:rPr>
                        <m:t>𝑤</m:t>
                      </m:r>
                      <m:r>
                        <a:rPr lang="en-US" i="1" dirty="0" smtClean="0">
                          <a:latin typeface="Cambria Math"/>
                        </a:rPr>
                        <m:t>=</m:t>
                      </m:r>
                      <m:r>
                        <a:rPr lang="hu-HU" b="0" i="1" dirty="0" smtClean="0">
                          <a:latin typeface="Cambria Math" panose="02040503050406030204" pitchFamily="18" charset="0"/>
                        </a:rPr>
                        <m:t>1</m:t>
                      </m:r>
                    </m:oMath>
                  </m:oMathPara>
                </a14:m>
                <a:endParaRPr lang="en-US" dirty="0"/>
              </a:p>
            </p:txBody>
          </p:sp>
        </mc:Choice>
        <mc:Fallback xmlns="">
          <p:sp>
            <p:nvSpPr>
              <p:cNvPr id="45" name="Szövegdoboz 44"/>
              <p:cNvSpPr txBox="1">
                <a:spLocks noRot="1" noChangeAspect="1" noMove="1" noResize="1" noEditPoints="1" noAdjustHandles="1" noChangeArrowheads="1" noChangeShapeType="1" noTextEdit="1"/>
              </p:cNvSpPr>
              <p:nvPr/>
            </p:nvSpPr>
            <p:spPr>
              <a:xfrm>
                <a:off x="4688510" y="1467434"/>
                <a:ext cx="1068369" cy="461665"/>
              </a:xfrm>
              <a:prstGeom prst="rect">
                <a:avLst/>
              </a:prstGeom>
              <a:blipFill>
                <a:blip r:embed="rId13"/>
                <a:stretch>
                  <a:fillRect/>
                </a:stretch>
              </a:blipFill>
            </p:spPr>
            <p:txBody>
              <a:bodyPr/>
              <a:lstStyle/>
              <a:p>
                <a:r>
                  <a:rPr lang="hu-HU">
                    <a:noFill/>
                  </a:rPr>
                  <a:t> </a:t>
                </a:r>
              </a:p>
            </p:txBody>
          </p:sp>
        </mc:Fallback>
      </mc:AlternateContent>
      <p:sp>
        <p:nvSpPr>
          <p:cNvPr id="46" name="Ellipszis 45"/>
          <p:cNvSpPr/>
          <p:nvPr/>
        </p:nvSpPr>
        <p:spPr>
          <a:xfrm>
            <a:off x="4205017" y="1660000"/>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8"/>
          <p:cNvGrpSpPr>
            <a:grpSpLocks/>
          </p:cNvGrpSpPr>
          <p:nvPr/>
        </p:nvGrpSpPr>
        <p:grpSpPr bwMode="auto">
          <a:xfrm rot="16200000">
            <a:off x="4052512" y="1789113"/>
            <a:ext cx="512154" cy="820738"/>
            <a:chOff x="720" y="1511"/>
            <a:chExt cx="525" cy="517"/>
          </a:xfrm>
        </p:grpSpPr>
        <p:sp>
          <p:nvSpPr>
            <p:cNvPr id="48" name="Line 19"/>
            <p:cNvSpPr>
              <a:spLocks noChangeShapeType="1"/>
            </p:cNvSpPr>
            <p:nvPr/>
          </p:nvSpPr>
          <p:spPr bwMode="auto">
            <a:xfrm flipV="1">
              <a:off x="720"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b="0"/>
            </a:p>
          </p:txBody>
        </p:sp>
        <p:sp>
          <p:nvSpPr>
            <p:cNvPr id="49" name="Line 20"/>
            <p:cNvSpPr>
              <a:spLocks noChangeShapeType="1"/>
            </p:cNvSpPr>
            <p:nvPr/>
          </p:nvSpPr>
          <p:spPr bwMode="auto">
            <a:xfrm>
              <a:off x="720"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b="0"/>
            </a:p>
          </p:txBody>
        </p:sp>
        <p:sp>
          <p:nvSpPr>
            <p:cNvPr id="50" name="Oval 21"/>
            <p:cNvSpPr>
              <a:spLocks noChangeArrowheads="1"/>
            </p:cNvSpPr>
            <p:nvPr/>
          </p:nvSpPr>
          <p:spPr bwMode="auto">
            <a:xfrm>
              <a:off x="1024" y="1650"/>
              <a:ext cx="122" cy="252"/>
            </a:xfrm>
            <a:prstGeom prst="ellipse">
              <a:avLst/>
            </a:prstGeom>
            <a:solidFill>
              <a:schemeClr val="bg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b="0"/>
            </a:p>
          </p:txBody>
        </p:sp>
        <p:sp>
          <p:nvSpPr>
            <p:cNvPr id="51" name="Oval 22"/>
            <p:cNvSpPr>
              <a:spLocks noChangeArrowheads="1"/>
            </p:cNvSpPr>
            <p:nvPr/>
          </p:nvSpPr>
          <p:spPr bwMode="auto">
            <a:xfrm>
              <a:off x="1085" y="1700"/>
              <a:ext cx="61" cy="151"/>
            </a:xfrm>
            <a:prstGeom prst="ellipse">
              <a:avLst/>
            </a:prstGeom>
            <a:solidFill>
              <a:schemeClr val="tx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b="0"/>
            </a:p>
          </p:txBody>
        </p:sp>
        <p:sp>
          <p:nvSpPr>
            <p:cNvPr id="52" name="Freeform 23"/>
            <p:cNvSpPr>
              <a:spLocks/>
            </p:cNvSpPr>
            <p:nvPr/>
          </p:nvSpPr>
          <p:spPr bwMode="auto">
            <a:xfrm>
              <a:off x="1085"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53" name="Freeform 24"/>
            <p:cNvSpPr>
              <a:spLocks/>
            </p:cNvSpPr>
            <p:nvPr/>
          </p:nvSpPr>
          <p:spPr bwMode="auto">
            <a:xfrm>
              <a:off x="1116"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54" name="Freeform 25"/>
            <p:cNvSpPr>
              <a:spLocks/>
            </p:cNvSpPr>
            <p:nvPr/>
          </p:nvSpPr>
          <p:spPr bwMode="auto">
            <a:xfrm>
              <a:off x="1085"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55" name="Freeform 26"/>
            <p:cNvSpPr>
              <a:spLocks/>
            </p:cNvSpPr>
            <p:nvPr/>
          </p:nvSpPr>
          <p:spPr bwMode="auto">
            <a:xfrm>
              <a:off x="1085"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56" name="Freeform 27"/>
            <p:cNvSpPr>
              <a:spLocks/>
            </p:cNvSpPr>
            <p:nvPr/>
          </p:nvSpPr>
          <p:spPr bwMode="auto">
            <a:xfrm>
              <a:off x="1085"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57" name="Freeform 28"/>
            <p:cNvSpPr>
              <a:spLocks/>
            </p:cNvSpPr>
            <p:nvPr/>
          </p:nvSpPr>
          <p:spPr bwMode="auto">
            <a:xfrm>
              <a:off x="1101"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mc:AlternateContent xmlns:mc="http://schemas.openxmlformats.org/markup-compatibility/2006" xmlns:a14="http://schemas.microsoft.com/office/drawing/2010/main">
        <mc:Choice Requires="a14">
          <p:sp>
            <p:nvSpPr>
              <p:cNvPr id="58" name="Szövegdoboz 57"/>
              <p:cNvSpPr txBox="1"/>
              <p:nvPr/>
            </p:nvSpPr>
            <p:spPr>
              <a:xfrm>
                <a:off x="4483390" y="2137380"/>
                <a:ext cx="10683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0" i="1" dirty="0" smtClean="0">
                          <a:latin typeface="Cambria Math" panose="02040503050406030204" pitchFamily="18" charset="0"/>
                        </a:rPr>
                        <m:t>𝑤</m:t>
                      </m:r>
                      <m:r>
                        <a:rPr lang="en-US" i="1" dirty="0" smtClean="0">
                          <a:latin typeface="Cambria Math"/>
                        </a:rPr>
                        <m:t>=</m:t>
                      </m:r>
                      <m:r>
                        <a:rPr lang="en-US" b="0" i="1" dirty="0" smtClean="0">
                          <a:latin typeface="Cambria Math"/>
                        </a:rPr>
                        <m:t>0</m:t>
                      </m:r>
                    </m:oMath>
                  </m:oMathPara>
                </a14:m>
                <a:endParaRPr lang="en-US" dirty="0"/>
              </a:p>
            </p:txBody>
          </p:sp>
        </mc:Choice>
        <mc:Fallback xmlns="">
          <p:sp>
            <p:nvSpPr>
              <p:cNvPr id="58" name="Szövegdoboz 57"/>
              <p:cNvSpPr txBox="1">
                <a:spLocks noRot="1" noChangeAspect="1" noMove="1" noResize="1" noEditPoints="1" noAdjustHandles="1" noChangeArrowheads="1" noChangeShapeType="1" noTextEdit="1"/>
              </p:cNvSpPr>
              <p:nvPr/>
            </p:nvSpPr>
            <p:spPr>
              <a:xfrm>
                <a:off x="4483390" y="2137380"/>
                <a:ext cx="1068369" cy="461665"/>
              </a:xfrm>
              <a:prstGeom prst="rect">
                <a:avLst/>
              </a:prstGeom>
              <a:blipFill>
                <a:blip r:embed="rId14"/>
                <a:stretch>
                  <a:fillRect/>
                </a:stretch>
              </a:blipFill>
            </p:spPr>
            <p:txBody>
              <a:bodyPr/>
              <a:lstStyle/>
              <a:p>
                <a:r>
                  <a:rPr lang="hu-HU">
                    <a:noFill/>
                  </a:rPr>
                  <a:t> </a:t>
                </a:r>
              </a:p>
            </p:txBody>
          </p:sp>
        </mc:Fallback>
      </mc:AlternateContent>
      <p:sp>
        <p:nvSpPr>
          <p:cNvPr id="59" name="Ellipszis 58"/>
          <p:cNvSpPr/>
          <p:nvPr/>
        </p:nvSpPr>
        <p:spPr>
          <a:xfrm>
            <a:off x="864622" y="1864041"/>
            <a:ext cx="867038" cy="277502"/>
          </a:xfrm>
          <a:prstGeom prst="ellipse">
            <a:avLst/>
          </a:prstGeom>
          <a:solidFill>
            <a:srgbClr val="14F85B">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4754" y="2771638"/>
            <a:ext cx="1855840" cy="173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96235" y="2758852"/>
            <a:ext cx="1908709" cy="173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artalom helye 2"/>
          <p:cNvSpPr txBox="1">
            <a:spLocks/>
          </p:cNvSpPr>
          <p:nvPr/>
        </p:nvSpPr>
        <p:spPr>
          <a:xfrm>
            <a:off x="3578157" y="4508928"/>
            <a:ext cx="1932437" cy="4050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anose="020B0604020202020204" pitchFamily="34" charset="0"/>
              <a:buNone/>
            </a:pPr>
            <a:r>
              <a:rPr lang="hu-HU" sz="1600" b="1" dirty="0" smtClean="0"/>
              <a:t>Klein</a:t>
            </a:r>
            <a:r>
              <a:rPr lang="hu-HU" sz="1600" dirty="0" smtClean="0"/>
              <a:t>: </a:t>
            </a:r>
            <a:r>
              <a:rPr lang="hu-HU" sz="1600" dirty="0" err="1" smtClean="0"/>
              <a:t>Egyenestartó</a:t>
            </a:r>
            <a:endParaRPr lang="hu-HU" sz="1600" dirty="0" smtClean="0"/>
          </a:p>
        </p:txBody>
      </p:sp>
      <p:pic>
        <p:nvPicPr>
          <p:cNvPr id="63" name="Picture 7" descr="undefine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03156" y="1031132"/>
            <a:ext cx="905248" cy="105991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98577" y="1016194"/>
            <a:ext cx="941776" cy="107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4" descr="Henri Poincaré-2.jp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99078" y="-20538"/>
            <a:ext cx="945430" cy="1041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6" name="Téglalap 65"/>
              <p:cNvSpPr/>
              <p:nvPr/>
            </p:nvSpPr>
            <p:spPr>
              <a:xfrm>
                <a:off x="1378552" y="647817"/>
                <a:ext cx="2869412" cy="461665"/>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hu-HU" i="1" dirty="0" smtClean="0">
                          <a:latin typeface="Cambria Math"/>
                        </a:rPr>
                        <m:t>𝑥</m:t>
                      </m:r>
                      <m:r>
                        <a:rPr lang="hu-HU" i="1" baseline="30000" dirty="0">
                          <a:latin typeface="Cambria Math"/>
                        </a:rPr>
                        <m:t>2</m:t>
                      </m:r>
                      <m:r>
                        <a:rPr lang="hu-HU" i="1" dirty="0">
                          <a:latin typeface="Cambria Math"/>
                        </a:rPr>
                        <m:t>+</m:t>
                      </m:r>
                      <m:r>
                        <a:rPr lang="hu-HU" i="1" dirty="0">
                          <a:latin typeface="Cambria Math"/>
                        </a:rPr>
                        <m:t>𝑦</m:t>
                      </m:r>
                      <m:r>
                        <a:rPr lang="hu-HU" i="1" baseline="30000" dirty="0">
                          <a:latin typeface="Cambria Math"/>
                        </a:rPr>
                        <m:t>2</m:t>
                      </m:r>
                      <m:r>
                        <a:rPr lang="en-US" sz="3200" i="1" dirty="0" smtClean="0">
                          <a:latin typeface="Cambria Math"/>
                        </a:rPr>
                        <m:t>−</m:t>
                      </m:r>
                      <m:r>
                        <a:rPr lang="hu-HU" b="0" i="1" dirty="0" smtClean="0">
                          <a:latin typeface="Cambria Math" panose="02040503050406030204" pitchFamily="18" charset="0"/>
                        </a:rPr>
                        <m:t>𝑤</m:t>
                      </m:r>
                      <m:r>
                        <a:rPr lang="hu-HU" i="1" baseline="30000" dirty="0" smtClean="0">
                          <a:latin typeface="Cambria Math"/>
                        </a:rPr>
                        <m:t>2</m:t>
                      </m:r>
                      <m:r>
                        <a:rPr lang="en-US" i="1" dirty="0">
                          <a:latin typeface="Cambria Math"/>
                        </a:rPr>
                        <m:t>=</m:t>
                      </m:r>
                      <m:r>
                        <a:rPr lang="en-US" sz="3200" i="1" dirty="0">
                          <a:solidFill>
                            <a:prstClr val="black"/>
                          </a:solidFill>
                          <a:latin typeface="Cambria Math"/>
                        </a:rPr>
                        <m:t>−</m:t>
                      </m:r>
                      <m:r>
                        <a:rPr lang="hu-HU" b="0" i="1" dirty="0" smtClean="0">
                          <a:latin typeface="Cambria Math" panose="02040503050406030204" pitchFamily="18" charset="0"/>
                        </a:rPr>
                        <m:t>1</m:t>
                      </m:r>
                    </m:oMath>
                  </m:oMathPara>
                </a14:m>
                <a:endParaRPr lang="en-US" dirty="0"/>
              </a:p>
            </p:txBody>
          </p:sp>
        </mc:Choice>
        <mc:Fallback xmlns="">
          <p:sp>
            <p:nvSpPr>
              <p:cNvPr id="66" name="Téglalap 65"/>
              <p:cNvSpPr>
                <a:spLocks noRot="1" noChangeAspect="1" noMove="1" noResize="1" noEditPoints="1" noAdjustHandles="1" noChangeArrowheads="1" noChangeShapeType="1" noTextEdit="1"/>
              </p:cNvSpPr>
              <p:nvPr/>
            </p:nvSpPr>
            <p:spPr>
              <a:xfrm>
                <a:off x="1378552" y="647817"/>
                <a:ext cx="2869412" cy="461665"/>
              </a:xfrm>
              <a:prstGeom prst="rect">
                <a:avLst/>
              </a:prstGeom>
              <a:blipFill>
                <a:blip r:embed="rId21"/>
                <a:stretch>
                  <a:fillRect b="-10256"/>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3039204621"/>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1079612" y="112355"/>
            <a:ext cx="7992888" cy="857250"/>
          </a:xfrm>
        </p:spPr>
        <p:txBody>
          <a:bodyPr/>
          <a:lstStyle/>
          <a:p>
            <a:r>
              <a:rPr lang="hu-HU" dirty="0" smtClean="0">
                <a:solidFill>
                  <a:srgbClr val="FF0000"/>
                </a:solidFill>
              </a:rPr>
              <a:t>Escher és a Poincaré diszk</a:t>
            </a:r>
            <a:endParaRPr lang="en-US" dirty="0">
              <a:solidFill>
                <a:srgbClr val="FF0000"/>
              </a:solidFill>
            </a:endParaRPr>
          </a:p>
        </p:txBody>
      </p:sp>
      <p:pic>
        <p:nvPicPr>
          <p:cNvPr id="5" name="Picture 4" descr="https://upload.wikimedia.org/wikipedia/en/5/55/Escher_Circle_Limit_I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540" y="1263675"/>
            <a:ext cx="1939286" cy="1867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3" y="1263676"/>
            <a:ext cx="2016224" cy="189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7" descr="Circle Limit IV' by M.C. Escher. A 1960 print in which the spaces ...">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0090" y="1281883"/>
            <a:ext cx="1996346" cy="1876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1608"/>
            <a:ext cx="1007604" cy="98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églalap 8"/>
          <p:cNvSpPr/>
          <p:nvPr/>
        </p:nvSpPr>
        <p:spPr>
          <a:xfrm>
            <a:off x="587149" y="881412"/>
            <a:ext cx="1804019" cy="461665"/>
          </a:xfrm>
          <a:prstGeom prst="rect">
            <a:avLst/>
          </a:prstGeom>
        </p:spPr>
        <p:txBody>
          <a:bodyPr wrap="none">
            <a:spAutoFit/>
          </a:bodyPr>
          <a:lstStyle/>
          <a:p>
            <a:r>
              <a:rPr lang="hu-HU" dirty="0" err="1">
                <a:solidFill>
                  <a:prstClr val="black"/>
                </a:solidFill>
                <a:latin typeface="Calibri"/>
              </a:rPr>
              <a:t>Circle</a:t>
            </a:r>
            <a:r>
              <a:rPr lang="hu-HU" dirty="0">
                <a:solidFill>
                  <a:prstClr val="black"/>
                </a:solidFill>
                <a:latin typeface="Calibri"/>
              </a:rPr>
              <a:t> limit </a:t>
            </a:r>
            <a:r>
              <a:rPr lang="hu-HU" dirty="0" smtClean="0">
                <a:solidFill>
                  <a:prstClr val="black"/>
                </a:solidFill>
                <a:latin typeface="Calibri"/>
              </a:rPr>
              <a:t>III</a:t>
            </a:r>
            <a:endParaRPr lang="en-US" sz="1800" dirty="0"/>
          </a:p>
        </p:txBody>
      </p:sp>
      <p:sp>
        <p:nvSpPr>
          <p:cNvPr id="10" name="Téglalap 9"/>
          <p:cNvSpPr/>
          <p:nvPr/>
        </p:nvSpPr>
        <p:spPr>
          <a:xfrm>
            <a:off x="3526223" y="879562"/>
            <a:ext cx="1650132" cy="461665"/>
          </a:xfrm>
          <a:prstGeom prst="rect">
            <a:avLst/>
          </a:prstGeom>
        </p:spPr>
        <p:txBody>
          <a:bodyPr wrap="none">
            <a:spAutoFit/>
          </a:bodyPr>
          <a:lstStyle/>
          <a:p>
            <a:r>
              <a:rPr lang="hu-HU" dirty="0" err="1">
                <a:solidFill>
                  <a:prstClr val="black"/>
                </a:solidFill>
                <a:latin typeface="Calibri"/>
              </a:rPr>
              <a:t>Circle</a:t>
            </a:r>
            <a:r>
              <a:rPr lang="hu-HU" dirty="0">
                <a:solidFill>
                  <a:prstClr val="black"/>
                </a:solidFill>
                <a:latin typeface="Calibri"/>
              </a:rPr>
              <a:t> limit </a:t>
            </a:r>
            <a:r>
              <a:rPr lang="hu-HU" dirty="0" smtClean="0">
                <a:solidFill>
                  <a:prstClr val="black"/>
                </a:solidFill>
                <a:latin typeface="Calibri"/>
              </a:rPr>
              <a:t>I</a:t>
            </a:r>
            <a:endParaRPr lang="en-US" sz="1800" dirty="0"/>
          </a:p>
        </p:txBody>
      </p:sp>
      <p:sp>
        <p:nvSpPr>
          <p:cNvPr id="11" name="Téglalap 10"/>
          <p:cNvSpPr/>
          <p:nvPr/>
        </p:nvSpPr>
        <p:spPr>
          <a:xfrm>
            <a:off x="6520433" y="918039"/>
            <a:ext cx="1824859" cy="461665"/>
          </a:xfrm>
          <a:prstGeom prst="rect">
            <a:avLst/>
          </a:prstGeom>
        </p:spPr>
        <p:txBody>
          <a:bodyPr wrap="none">
            <a:spAutoFit/>
          </a:bodyPr>
          <a:lstStyle/>
          <a:p>
            <a:r>
              <a:rPr lang="hu-HU" dirty="0" err="1">
                <a:solidFill>
                  <a:prstClr val="black"/>
                </a:solidFill>
                <a:latin typeface="Calibri"/>
              </a:rPr>
              <a:t>Circle</a:t>
            </a:r>
            <a:r>
              <a:rPr lang="hu-HU" dirty="0">
                <a:solidFill>
                  <a:prstClr val="black"/>
                </a:solidFill>
                <a:latin typeface="Calibri"/>
              </a:rPr>
              <a:t> limit </a:t>
            </a:r>
            <a:r>
              <a:rPr lang="hu-HU" dirty="0" smtClean="0">
                <a:solidFill>
                  <a:prstClr val="black"/>
                </a:solidFill>
                <a:latin typeface="Calibri"/>
              </a:rPr>
              <a:t>IV</a:t>
            </a:r>
            <a:endParaRPr lang="en-US" sz="1800" dirty="0"/>
          </a:p>
        </p:txBody>
      </p:sp>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0433" y="3158450"/>
            <a:ext cx="2067561" cy="1924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539" y="3215776"/>
            <a:ext cx="1939286" cy="186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descr="Gallery : Hyperbolic Esch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6562" y="3161566"/>
            <a:ext cx="2059247" cy="197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47455"/>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abadkézi sokszög 11"/>
          <p:cNvSpPr/>
          <p:nvPr/>
        </p:nvSpPr>
        <p:spPr>
          <a:xfrm>
            <a:off x="2979738" y="3888834"/>
            <a:ext cx="489434" cy="255351"/>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Lst>
            <a:ahLst/>
            <a:cxnLst>
              <a:cxn ang="0">
                <a:pos x="connsiteX0" y="connsiteY0"/>
              </a:cxn>
              <a:cxn ang="0">
                <a:pos x="connsiteX1" y="connsiteY1"/>
              </a:cxn>
              <a:cxn ang="0">
                <a:pos x="connsiteX2" y="connsiteY2"/>
              </a:cxn>
              <a:cxn ang="0">
                <a:pos x="connsiteX3" y="connsiteY3"/>
              </a:cxn>
            </a:cxnLst>
            <a:rect l="l" t="t" r="r" b="b"/>
            <a:pathLst>
              <a:path w="489434" h="340468">
                <a:moveTo>
                  <a:pt x="0" y="340468"/>
                </a:moveTo>
                <a:lnTo>
                  <a:pt x="410088" y="0"/>
                </a:lnTo>
                <a:lnTo>
                  <a:pt x="489434" y="328643"/>
                </a:lnTo>
                <a:lnTo>
                  <a:pt x="0" y="340468"/>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zabadkézi sokszög 28"/>
          <p:cNvSpPr/>
          <p:nvPr/>
        </p:nvSpPr>
        <p:spPr>
          <a:xfrm rot="20594829">
            <a:off x="2963941" y="3910321"/>
            <a:ext cx="523500" cy="156783"/>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 name="connsiteX0" fmla="*/ 0 w 489434"/>
              <a:gd name="connsiteY0" fmla="*/ 277715 h 277715"/>
              <a:gd name="connsiteX1" fmla="*/ 410088 w 489434"/>
              <a:gd name="connsiteY1" fmla="*/ 0 h 277715"/>
              <a:gd name="connsiteX2" fmla="*/ 489434 w 489434"/>
              <a:gd name="connsiteY2" fmla="*/ 265890 h 277715"/>
              <a:gd name="connsiteX3" fmla="*/ 0 w 489434"/>
              <a:gd name="connsiteY3" fmla="*/ 277715 h 277715"/>
              <a:gd name="connsiteX0" fmla="*/ 0 w 462540"/>
              <a:gd name="connsiteY0" fmla="*/ 295645 h 295645"/>
              <a:gd name="connsiteX1" fmla="*/ 383194 w 462540"/>
              <a:gd name="connsiteY1" fmla="*/ 0 h 295645"/>
              <a:gd name="connsiteX2" fmla="*/ 462540 w 462540"/>
              <a:gd name="connsiteY2" fmla="*/ 265890 h 295645"/>
              <a:gd name="connsiteX3" fmla="*/ 0 w 462540"/>
              <a:gd name="connsiteY3" fmla="*/ 295645 h 295645"/>
              <a:gd name="connsiteX0" fmla="*/ 0 w 462540"/>
              <a:gd name="connsiteY0" fmla="*/ 198884 h 198884"/>
              <a:gd name="connsiteX1" fmla="*/ 412222 w 462540"/>
              <a:gd name="connsiteY1" fmla="*/ 0 h 198884"/>
              <a:gd name="connsiteX2" fmla="*/ 462540 w 462540"/>
              <a:gd name="connsiteY2" fmla="*/ 169129 h 198884"/>
              <a:gd name="connsiteX3" fmla="*/ 0 w 462540"/>
              <a:gd name="connsiteY3" fmla="*/ 198884 h 198884"/>
              <a:gd name="connsiteX0" fmla="*/ 0 w 515092"/>
              <a:gd name="connsiteY0" fmla="*/ 209044 h 209044"/>
              <a:gd name="connsiteX1" fmla="*/ 515092 w 515092"/>
              <a:gd name="connsiteY1" fmla="*/ 0 h 209044"/>
              <a:gd name="connsiteX2" fmla="*/ 462540 w 515092"/>
              <a:gd name="connsiteY2" fmla="*/ 179289 h 209044"/>
              <a:gd name="connsiteX3" fmla="*/ 0 w 515092"/>
              <a:gd name="connsiteY3" fmla="*/ 209044 h 209044"/>
              <a:gd name="connsiteX0" fmla="*/ 0 w 523500"/>
              <a:gd name="connsiteY0" fmla="*/ 209044 h 209044"/>
              <a:gd name="connsiteX1" fmla="*/ 515092 w 523500"/>
              <a:gd name="connsiteY1" fmla="*/ 0 h 209044"/>
              <a:gd name="connsiteX2" fmla="*/ 523500 w 523500"/>
              <a:gd name="connsiteY2" fmla="*/ 184369 h 209044"/>
              <a:gd name="connsiteX3" fmla="*/ 0 w 523500"/>
              <a:gd name="connsiteY3" fmla="*/ 209044 h 209044"/>
            </a:gdLst>
            <a:ahLst/>
            <a:cxnLst>
              <a:cxn ang="0">
                <a:pos x="connsiteX0" y="connsiteY0"/>
              </a:cxn>
              <a:cxn ang="0">
                <a:pos x="connsiteX1" y="connsiteY1"/>
              </a:cxn>
              <a:cxn ang="0">
                <a:pos x="connsiteX2" y="connsiteY2"/>
              </a:cxn>
              <a:cxn ang="0">
                <a:pos x="connsiteX3" y="connsiteY3"/>
              </a:cxn>
            </a:cxnLst>
            <a:rect l="l" t="t" r="r" b="b"/>
            <a:pathLst>
              <a:path w="523500" h="209044">
                <a:moveTo>
                  <a:pt x="0" y="209044"/>
                </a:moveTo>
                <a:lnTo>
                  <a:pt x="515092" y="0"/>
                </a:lnTo>
                <a:lnTo>
                  <a:pt x="523500" y="184369"/>
                </a:lnTo>
                <a:lnTo>
                  <a:pt x="0" y="209044"/>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zövegdoboz 4"/>
          <p:cNvSpPr txBox="1"/>
          <p:nvPr/>
        </p:nvSpPr>
        <p:spPr>
          <a:xfrm>
            <a:off x="4494958" y="67789"/>
            <a:ext cx="4613546" cy="2308324"/>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600" u="sng" dirty="0" smtClean="0">
                <a:latin typeface="+mn-lt"/>
              </a:rPr>
              <a:t>Euklideszi síkgeometria axiómái: </a:t>
            </a:r>
            <a:r>
              <a:rPr lang="en-US" sz="1600" u="sng" dirty="0" smtClean="0">
                <a:latin typeface="+mn-lt"/>
              </a:rPr>
              <a:t> </a:t>
            </a:r>
            <a:endParaRPr lang="hu-HU" sz="1600" u="sng" dirty="0" smtClean="0">
              <a:latin typeface="+mn-lt"/>
            </a:endParaRPr>
          </a:p>
          <a:p>
            <a:pPr marL="342900" indent="-342900" algn="l">
              <a:buFont typeface="+mj-lt"/>
              <a:buAutoNum type="arabicPeriod"/>
              <a:defRPr/>
            </a:pPr>
            <a:r>
              <a:rPr lang="hu-HU" sz="1600" dirty="0" smtClean="0">
                <a:latin typeface="+mn-lt"/>
              </a:rPr>
              <a:t>Két </a:t>
            </a:r>
            <a:r>
              <a:rPr lang="hu-HU" sz="1600" dirty="0">
                <a:latin typeface="+mn-lt"/>
              </a:rPr>
              <a:t>pont </a:t>
            </a:r>
            <a:r>
              <a:rPr lang="hu-HU" sz="1600" dirty="0" smtClean="0">
                <a:latin typeface="+mn-lt"/>
              </a:rPr>
              <a:t>meghatároz egy </a:t>
            </a:r>
            <a:r>
              <a:rPr lang="hu-HU" sz="1600" dirty="0">
                <a:latin typeface="+mn-lt"/>
              </a:rPr>
              <a:t>egyenest.</a:t>
            </a:r>
            <a:endParaRPr lang="en-US" sz="1600" dirty="0">
              <a:latin typeface="+mn-lt"/>
            </a:endParaRPr>
          </a:p>
          <a:p>
            <a:pPr marL="342900" indent="-342900" algn="l">
              <a:buFont typeface="+mj-lt"/>
              <a:buAutoNum type="arabicPeriod"/>
              <a:defRPr/>
            </a:pPr>
            <a:r>
              <a:rPr lang="hu-HU" sz="1600" dirty="0" smtClean="0">
                <a:latin typeface="+mn-lt"/>
              </a:rPr>
              <a:t>Egy </a:t>
            </a:r>
            <a:r>
              <a:rPr lang="hu-HU" sz="1600" dirty="0">
                <a:latin typeface="+mn-lt"/>
              </a:rPr>
              <a:t>egyenesnek van legalább két pontja.</a:t>
            </a:r>
            <a:endParaRPr lang="en-US" sz="1600" dirty="0">
              <a:latin typeface="+mn-lt"/>
            </a:endParaRPr>
          </a:p>
          <a:p>
            <a:pPr marL="342900" indent="-342900" algn="l">
              <a:buFont typeface="+mj-lt"/>
              <a:buAutoNum type="arabicPeriod"/>
              <a:defRPr/>
            </a:pPr>
            <a:r>
              <a:rPr lang="hu-HU" sz="1600" dirty="0">
                <a:latin typeface="+mn-lt"/>
              </a:rPr>
              <a:t>Egy egyeneshez egy rajta kívül fekvő  </a:t>
            </a:r>
            <a:r>
              <a:rPr lang="hu-HU" sz="1600" dirty="0" smtClean="0">
                <a:latin typeface="+mn-lt"/>
              </a:rPr>
              <a:t>ponton </a:t>
            </a:r>
            <a:r>
              <a:rPr lang="hu-HU" sz="1600" dirty="0">
                <a:latin typeface="+mn-lt"/>
              </a:rPr>
              <a:t>át </a:t>
            </a:r>
            <a:r>
              <a:rPr lang="hu-HU" sz="1600" b="1" u="sng" dirty="0">
                <a:latin typeface="+mn-lt"/>
              </a:rPr>
              <a:t>egy</a:t>
            </a:r>
            <a:r>
              <a:rPr lang="hu-HU" sz="1600" dirty="0">
                <a:latin typeface="+mn-lt"/>
              </a:rPr>
              <a:t> </a:t>
            </a:r>
            <a:r>
              <a:rPr lang="hu-HU" sz="1600" dirty="0" smtClean="0">
                <a:latin typeface="+mn-lt"/>
              </a:rPr>
              <a:t>nem metsző egyenes húzható (</a:t>
            </a:r>
            <a:r>
              <a:rPr lang="hu-HU" sz="1600" b="1" u="sng" dirty="0" smtClean="0">
                <a:latin typeface="+mn-lt"/>
              </a:rPr>
              <a:t>párhuzamos</a:t>
            </a:r>
            <a:r>
              <a:rPr lang="hu-HU" sz="1600" dirty="0" smtClean="0">
                <a:latin typeface="+mn-lt"/>
              </a:rPr>
              <a:t>).</a:t>
            </a:r>
            <a:endParaRPr lang="hu-HU" sz="1600" dirty="0">
              <a:latin typeface="+mn-lt"/>
            </a:endParaRPr>
          </a:p>
          <a:p>
            <a:pPr marL="342900" indent="-342900" algn="l">
              <a:buFont typeface="+mj-lt"/>
              <a:buAutoNum type="arabicPeriod"/>
              <a:defRPr/>
            </a:pPr>
            <a:r>
              <a:rPr lang="hu-HU" sz="1600" dirty="0" smtClean="0">
                <a:latin typeface="+mn-lt"/>
              </a:rPr>
              <a:t>Átmozgatható </a:t>
            </a:r>
            <a:r>
              <a:rPr lang="hu-HU" sz="1600" dirty="0">
                <a:latin typeface="+mn-lt"/>
              </a:rPr>
              <a:t>(egybevágó) dolgok mérete </a:t>
            </a:r>
            <a:r>
              <a:rPr lang="hu-HU" sz="1600" dirty="0" smtClean="0">
                <a:latin typeface="+mn-lt"/>
              </a:rPr>
              <a:t>megegyező (a sík homogén és </a:t>
            </a:r>
            <a:r>
              <a:rPr lang="hu-HU" sz="1600" dirty="0" err="1" smtClean="0">
                <a:latin typeface="+mn-lt"/>
              </a:rPr>
              <a:t>izotróp</a:t>
            </a:r>
            <a:r>
              <a:rPr lang="hu-HU" sz="1600" dirty="0" smtClean="0">
                <a:latin typeface="+mn-lt"/>
              </a:rPr>
              <a:t>).</a:t>
            </a:r>
            <a:endParaRPr lang="hu-HU" sz="1600" dirty="0">
              <a:latin typeface="+mn-lt"/>
            </a:endParaRPr>
          </a:p>
          <a:p>
            <a:pPr marL="342900" indent="-342900" algn="l">
              <a:buFont typeface="+mj-lt"/>
              <a:buAutoNum type="arabicPeriod"/>
              <a:defRPr/>
            </a:pPr>
            <a:r>
              <a:rPr lang="hu-HU" sz="1600" dirty="0" smtClean="0">
                <a:latin typeface="+mn-lt"/>
              </a:rPr>
              <a:t>A részek összege az egész mérete.</a:t>
            </a:r>
          </a:p>
          <a:p>
            <a:pPr marL="342900" indent="-342900" algn="l">
              <a:buFont typeface="+mj-lt"/>
              <a:buAutoNum type="arabicPeriod"/>
              <a:defRPr/>
            </a:pPr>
            <a:r>
              <a:rPr lang="hu-HU" sz="1600" dirty="0" smtClean="0">
                <a:latin typeface="+mn-lt"/>
              </a:rPr>
              <a:t>…</a:t>
            </a:r>
            <a:endParaRPr lang="en-US" sz="1600" dirty="0">
              <a:latin typeface="+mn-lt"/>
            </a:endParaRPr>
          </a:p>
        </p:txBody>
      </p:sp>
      <p:sp>
        <p:nvSpPr>
          <p:cNvPr id="6" name="Rectangle 2"/>
          <p:cNvSpPr>
            <a:spLocks noGrp="1" noChangeArrowheads="1"/>
          </p:cNvSpPr>
          <p:nvPr>
            <p:ph type="title"/>
          </p:nvPr>
        </p:nvSpPr>
        <p:spPr>
          <a:xfrm>
            <a:off x="1339245" y="67317"/>
            <a:ext cx="3155713" cy="857250"/>
          </a:xfrm>
        </p:spPr>
        <p:txBody>
          <a:bodyPr>
            <a:noAutofit/>
          </a:bodyPr>
          <a:lstStyle/>
          <a:p>
            <a:pPr>
              <a:defRPr/>
            </a:pPr>
            <a:r>
              <a:rPr lang="hu-HU" sz="3600" dirty="0" err="1" smtClean="0">
                <a:solidFill>
                  <a:srgbClr val="FF0000"/>
                </a:solidFill>
              </a:rPr>
              <a:t>Euklidészi</a:t>
            </a:r>
            <a:r>
              <a:rPr lang="hu-HU" sz="3600" dirty="0" smtClean="0">
                <a:solidFill>
                  <a:srgbClr val="FF0000"/>
                </a:solidFill>
              </a:rPr>
              <a:t> síkgeometria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 y="-4913"/>
            <a:ext cx="685095" cy="88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David Hilbert – Wikipé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793" y="0"/>
            <a:ext cx="662452" cy="889145"/>
          </a:xfrm>
          <a:prstGeom prst="rect">
            <a:avLst/>
          </a:prstGeom>
          <a:noFill/>
          <a:extLst>
            <a:ext uri="{909E8E84-426E-40DD-AFC4-6F175D3DCCD1}">
              <a14:hiddenFill xmlns:a14="http://schemas.microsoft.com/office/drawing/2010/main">
                <a:solidFill>
                  <a:srgbClr val="FFFFFF"/>
                </a:solidFill>
              </a14:hiddenFill>
            </a:ext>
          </a:extLst>
        </p:spPr>
      </p:pic>
      <p:sp>
        <p:nvSpPr>
          <p:cNvPr id="11" name="Szabadkézi sokszög 10"/>
          <p:cNvSpPr/>
          <p:nvPr/>
        </p:nvSpPr>
        <p:spPr>
          <a:xfrm>
            <a:off x="2029920" y="4516056"/>
            <a:ext cx="462540" cy="221734"/>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 name="connsiteX0" fmla="*/ 0 w 489434"/>
              <a:gd name="connsiteY0" fmla="*/ 277715 h 277715"/>
              <a:gd name="connsiteX1" fmla="*/ 410088 w 489434"/>
              <a:gd name="connsiteY1" fmla="*/ 0 h 277715"/>
              <a:gd name="connsiteX2" fmla="*/ 489434 w 489434"/>
              <a:gd name="connsiteY2" fmla="*/ 265890 h 277715"/>
              <a:gd name="connsiteX3" fmla="*/ 0 w 489434"/>
              <a:gd name="connsiteY3" fmla="*/ 277715 h 277715"/>
              <a:gd name="connsiteX0" fmla="*/ 0 w 462540"/>
              <a:gd name="connsiteY0" fmla="*/ 295645 h 295645"/>
              <a:gd name="connsiteX1" fmla="*/ 383194 w 462540"/>
              <a:gd name="connsiteY1" fmla="*/ 0 h 295645"/>
              <a:gd name="connsiteX2" fmla="*/ 462540 w 462540"/>
              <a:gd name="connsiteY2" fmla="*/ 265890 h 295645"/>
              <a:gd name="connsiteX3" fmla="*/ 0 w 462540"/>
              <a:gd name="connsiteY3" fmla="*/ 295645 h 295645"/>
            </a:gdLst>
            <a:ahLst/>
            <a:cxnLst>
              <a:cxn ang="0">
                <a:pos x="connsiteX0" y="connsiteY0"/>
              </a:cxn>
              <a:cxn ang="0">
                <a:pos x="connsiteX1" y="connsiteY1"/>
              </a:cxn>
              <a:cxn ang="0">
                <a:pos x="connsiteX2" y="connsiteY2"/>
              </a:cxn>
              <a:cxn ang="0">
                <a:pos x="connsiteX3" y="connsiteY3"/>
              </a:cxn>
            </a:cxnLst>
            <a:rect l="l" t="t" r="r" b="b"/>
            <a:pathLst>
              <a:path w="462540" h="295645">
                <a:moveTo>
                  <a:pt x="0" y="295645"/>
                </a:moveTo>
                <a:lnTo>
                  <a:pt x="383194" y="0"/>
                </a:lnTo>
                <a:lnTo>
                  <a:pt x="462540" y="265890"/>
                </a:lnTo>
                <a:lnTo>
                  <a:pt x="0" y="295645"/>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gyenes összekötő 12"/>
          <p:cNvCxnSpPr/>
          <p:nvPr/>
        </p:nvCxnSpPr>
        <p:spPr>
          <a:xfrm flipV="1">
            <a:off x="924137" y="4133984"/>
            <a:ext cx="2844316" cy="1"/>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flipV="1">
            <a:off x="700048" y="4733938"/>
            <a:ext cx="2605959" cy="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V="1">
            <a:off x="1562044" y="3840891"/>
            <a:ext cx="1907128" cy="1188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Ellipszis 19"/>
          <p:cNvSpPr/>
          <p:nvPr/>
        </p:nvSpPr>
        <p:spPr>
          <a:xfrm>
            <a:off x="1895014" y="4638059"/>
            <a:ext cx="216024" cy="1620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églalap 21"/>
          <p:cNvSpPr/>
          <p:nvPr/>
        </p:nvSpPr>
        <p:spPr>
          <a:xfrm>
            <a:off x="196300" y="3138813"/>
            <a:ext cx="4248472" cy="1942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3"/>
          <p:cNvSpPr txBox="1">
            <a:spLocks noChangeArrowheads="1"/>
          </p:cNvSpPr>
          <p:nvPr/>
        </p:nvSpPr>
        <p:spPr>
          <a:xfrm>
            <a:off x="225986" y="3154908"/>
            <a:ext cx="4479052" cy="73999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None/>
            </a:pPr>
            <a:r>
              <a:rPr lang="hu-HU" sz="1800" dirty="0" smtClean="0"/>
              <a:t>T1. Ha egy egyenes két másikat ugyanolyan   </a:t>
            </a:r>
          </a:p>
          <a:p>
            <a:pPr marL="0" indent="0" fontAlgn="auto">
              <a:lnSpc>
                <a:spcPct val="90000"/>
              </a:lnSpc>
              <a:spcAft>
                <a:spcPts val="0"/>
              </a:spcAft>
              <a:buNone/>
            </a:pPr>
            <a:r>
              <a:rPr lang="hu-HU" sz="1800" dirty="0" smtClean="0"/>
              <a:t>       szögben metsz  </a:t>
            </a:r>
            <a:r>
              <a:rPr lang="hu-HU" sz="1800" dirty="0" smtClean="0">
                <a:sym typeface="Symbol"/>
              </a:rPr>
              <a:t>  </a:t>
            </a:r>
            <a:r>
              <a:rPr lang="hu-HU" sz="1800" dirty="0" smtClean="0"/>
              <a:t>két másik egyenes</a:t>
            </a:r>
          </a:p>
          <a:p>
            <a:pPr marL="0" indent="0" fontAlgn="auto">
              <a:lnSpc>
                <a:spcPct val="90000"/>
              </a:lnSpc>
              <a:spcAft>
                <a:spcPts val="0"/>
              </a:spcAft>
              <a:buNone/>
            </a:pPr>
            <a:r>
              <a:rPr lang="hu-HU" sz="1800" dirty="0"/>
              <a:t> </a:t>
            </a:r>
            <a:r>
              <a:rPr lang="hu-HU" sz="1800" dirty="0" smtClean="0"/>
              <a:t>      párhuzamos.</a:t>
            </a:r>
            <a:endParaRPr lang="hu-HU" sz="1800" dirty="0"/>
          </a:p>
        </p:txBody>
      </p:sp>
      <p:cxnSp>
        <p:nvCxnSpPr>
          <p:cNvPr id="26" name="Egyenes összekötő 25"/>
          <p:cNvCxnSpPr/>
          <p:nvPr/>
        </p:nvCxnSpPr>
        <p:spPr>
          <a:xfrm flipV="1">
            <a:off x="1562044" y="3865460"/>
            <a:ext cx="2295204" cy="701639"/>
          </a:xfrm>
          <a:prstGeom prst="line">
            <a:avLst/>
          </a:prstGeom>
          <a:ln w="28575">
            <a:solidFill>
              <a:srgbClr val="D60093"/>
            </a:solidFill>
          </a:ln>
        </p:spPr>
        <p:style>
          <a:lnRef idx="1">
            <a:schemeClr val="accent1"/>
          </a:lnRef>
          <a:fillRef idx="0">
            <a:schemeClr val="accent1"/>
          </a:fillRef>
          <a:effectRef idx="0">
            <a:schemeClr val="accent1"/>
          </a:effectRef>
          <a:fontRef idx="minor">
            <a:schemeClr val="tx1"/>
          </a:fontRef>
        </p:style>
      </p:cxnSp>
      <p:sp>
        <p:nvSpPr>
          <p:cNvPr id="23" name="Ellipszis 22"/>
          <p:cNvSpPr/>
          <p:nvPr/>
        </p:nvSpPr>
        <p:spPr>
          <a:xfrm>
            <a:off x="2871726" y="4046761"/>
            <a:ext cx="216024" cy="1620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25486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474948" y="73960"/>
            <a:ext cx="8229600" cy="857250"/>
          </a:xfrm>
        </p:spPr>
        <p:txBody>
          <a:bodyPr>
            <a:normAutofit/>
          </a:bodyPr>
          <a:lstStyle/>
          <a:p>
            <a:r>
              <a:rPr lang="hu-HU" dirty="0">
                <a:solidFill>
                  <a:srgbClr val="FF0000"/>
                </a:solidFill>
              </a:rPr>
              <a:t>v</a:t>
            </a:r>
            <a:r>
              <a:rPr lang="en-US" dirty="0" smtClean="0">
                <a:solidFill>
                  <a:srgbClr val="FF0000"/>
                </a:solidFill>
              </a:rPr>
              <a:t>ec4 </a:t>
            </a:r>
            <a:r>
              <a:rPr lang="hu-HU" dirty="0" smtClean="0">
                <a:solidFill>
                  <a:srgbClr val="FF0000"/>
                </a:solidFill>
              </a:rPr>
              <a:t>műveletek</a:t>
            </a:r>
            <a:endParaRPr lang="en-US" dirty="0">
              <a:solidFill>
                <a:srgbClr val="FF0000"/>
              </a:solidFill>
            </a:endParaRPr>
          </a:p>
        </p:txBody>
      </p:sp>
      <p:sp>
        <p:nvSpPr>
          <p:cNvPr id="5" name="Rectangle 4"/>
          <p:cNvSpPr>
            <a:spLocks noChangeArrowheads="1"/>
          </p:cNvSpPr>
          <p:nvPr/>
        </p:nvSpPr>
        <p:spPr bwMode="auto">
          <a:xfrm>
            <a:off x="107504" y="803850"/>
            <a:ext cx="8964488" cy="4339650"/>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600" b="1" noProof="1" smtClean="0">
                <a:solidFill>
                  <a:srgbClr val="FF0000"/>
                </a:solidFill>
                <a:latin typeface="Courier New" pitchFamily="49" charset="0"/>
              </a:rPr>
              <a:t>float </a:t>
            </a:r>
            <a:r>
              <a:rPr lang="hu-HU" altLang="en-US" sz="1600" b="1" noProof="1" smtClean="0">
                <a:solidFill>
                  <a:srgbClr val="FF0000"/>
                </a:solidFill>
                <a:latin typeface="Courier New" pitchFamily="49" charset="0"/>
              </a:rPr>
              <a:t>s</a:t>
            </a:r>
            <a:r>
              <a:rPr lang="en-US" altLang="en-US" sz="1600" b="1" noProof="1" smtClean="0">
                <a:solidFill>
                  <a:srgbClr val="FF0000"/>
                </a:solidFill>
                <a:latin typeface="Courier New" pitchFamily="49" charset="0"/>
              </a:rPr>
              <a:t> = 1; // 1: Euclidean; -1: Minkowski</a:t>
            </a:r>
          </a:p>
          <a:p>
            <a:pPr algn="l"/>
            <a:endParaRPr lang="hu-HU" altLang="en-US" sz="600" b="1" noProof="1" smtClean="0">
              <a:solidFill>
                <a:srgbClr val="FF0000"/>
              </a:solidFill>
              <a:latin typeface="Courier New" pitchFamily="49" charset="0"/>
            </a:endParaRPr>
          </a:p>
          <a:p>
            <a:pPr algn="l"/>
            <a:r>
              <a:rPr lang="en-US" altLang="en-US" sz="1600" b="1" noProof="1" smtClean="0">
                <a:solidFill>
                  <a:srgbClr val="FF0000"/>
                </a:solidFill>
                <a:latin typeface="Courier New" pitchFamily="49" charset="0"/>
              </a:rPr>
              <a:t>float dot(</a:t>
            </a:r>
            <a:r>
              <a:rPr lang="hu-HU" altLang="en-US" sz="1600" b="1" dirty="0" err="1" smtClean="0">
                <a:solidFill>
                  <a:srgbClr val="FF0000"/>
                </a:solidFill>
                <a:latin typeface="Courier New" pitchFamily="49" charset="0"/>
              </a:rPr>
              <a:t>vec</a:t>
            </a:r>
            <a:r>
              <a:rPr lang="en-GB" altLang="en-US" sz="1600" b="1" dirty="0" smtClean="0">
                <a:solidFill>
                  <a:srgbClr val="FF0000"/>
                </a:solidFill>
                <a:latin typeface="Courier New" pitchFamily="49" charset="0"/>
              </a:rPr>
              <a:t>4</a:t>
            </a:r>
            <a:r>
              <a:rPr lang="en-GB" altLang="en-US" sz="1600" b="1" noProof="1" smtClean="0">
                <a:solidFill>
                  <a:srgbClr val="FF0000"/>
                </a:solidFill>
                <a:latin typeface="Courier New" pitchFamily="49" charset="0"/>
              </a:rPr>
              <a:t> </a:t>
            </a:r>
            <a:r>
              <a:rPr lang="en-GB" altLang="en-US" sz="1600" b="1" noProof="1">
                <a:solidFill>
                  <a:srgbClr val="FF0000"/>
                </a:solidFill>
                <a:latin typeface="Courier New" pitchFamily="49" charset="0"/>
              </a:rPr>
              <a:t>a</a:t>
            </a:r>
            <a:r>
              <a:rPr lang="en-GB" altLang="en-US" sz="1600" b="1" noProof="1" smtClean="0">
                <a:solidFill>
                  <a:srgbClr val="FF0000"/>
                </a:solidFill>
                <a:latin typeface="Courier New" pitchFamily="49" charset="0"/>
              </a:rPr>
              <a:t>, </a:t>
            </a:r>
            <a:r>
              <a:rPr lang="hu-HU" altLang="en-US" sz="1600" b="1" dirty="0" err="1" smtClean="0">
                <a:solidFill>
                  <a:srgbClr val="FF0000"/>
                </a:solidFill>
                <a:latin typeface="Courier New" pitchFamily="49" charset="0"/>
              </a:rPr>
              <a:t>vec</a:t>
            </a:r>
            <a:r>
              <a:rPr lang="en-GB" altLang="en-US" sz="1600" b="1" dirty="0" smtClean="0">
                <a:solidFill>
                  <a:srgbClr val="FF0000"/>
                </a:solidFill>
                <a:latin typeface="Courier New" pitchFamily="49" charset="0"/>
              </a:rPr>
              <a:t>4</a:t>
            </a:r>
            <a:r>
              <a:rPr lang="en-GB" altLang="en-US" sz="1600" b="1" noProof="1" smtClean="0">
                <a:solidFill>
                  <a:srgbClr val="FF0000"/>
                </a:solidFill>
                <a:latin typeface="Courier New" pitchFamily="49" charset="0"/>
              </a:rPr>
              <a:t> </a:t>
            </a:r>
            <a:r>
              <a:rPr lang="en-GB" altLang="en-US" sz="1600" b="1" noProof="1">
                <a:solidFill>
                  <a:srgbClr val="FF0000"/>
                </a:solidFill>
                <a:latin typeface="Courier New" pitchFamily="49" charset="0"/>
              </a:rPr>
              <a:t>b</a:t>
            </a:r>
            <a:r>
              <a:rPr lang="en-GB" altLang="en-US" sz="1600" b="1" noProof="1" smtClean="0">
                <a:solidFill>
                  <a:srgbClr val="FF0000"/>
                </a:solidFill>
                <a:latin typeface="Courier New" pitchFamily="49" charset="0"/>
              </a:rPr>
              <a:t>) </a:t>
            </a:r>
            <a:r>
              <a:rPr lang="en-GB" altLang="en-US" sz="1600" b="1" noProof="1">
                <a:solidFill>
                  <a:srgbClr val="FF0000"/>
                </a:solidFill>
                <a:latin typeface="Courier New" pitchFamily="49" charset="0"/>
              </a:rPr>
              <a:t>{ </a:t>
            </a:r>
            <a:r>
              <a:rPr lang="en-GB" altLang="en-US" sz="1600" b="1" noProof="1" smtClean="0">
                <a:solidFill>
                  <a:srgbClr val="FF0000"/>
                </a:solidFill>
                <a:latin typeface="Courier New" pitchFamily="49" charset="0"/>
              </a:rPr>
              <a:t>// affects length and normalize</a:t>
            </a:r>
          </a:p>
          <a:p>
            <a:pPr algn="l"/>
            <a:r>
              <a:rPr lang="en-US" altLang="en-US" sz="1600" b="1" noProof="1">
                <a:solidFill>
                  <a:srgbClr val="FF0000"/>
                </a:solidFill>
                <a:latin typeface="Courier New" pitchFamily="49" charset="0"/>
              </a:rPr>
              <a:t> </a:t>
            </a:r>
            <a:r>
              <a:rPr lang="en-US" altLang="en-US" sz="1600" b="1" noProof="1" smtClean="0">
                <a:solidFill>
                  <a:srgbClr val="FF0000"/>
                </a:solidFill>
                <a:latin typeface="Courier New" pitchFamily="49" charset="0"/>
              </a:rPr>
              <a:t> return a.x * b.x </a:t>
            </a:r>
            <a:r>
              <a:rPr lang="en-US" altLang="en-US" sz="1600" b="1" noProof="1">
                <a:solidFill>
                  <a:srgbClr val="FF0000"/>
                </a:solidFill>
                <a:latin typeface="Courier New" pitchFamily="49" charset="0"/>
              </a:rPr>
              <a:t>+ </a:t>
            </a:r>
            <a:r>
              <a:rPr lang="en-US" altLang="en-US" sz="1600" b="1" noProof="1" smtClean="0">
                <a:solidFill>
                  <a:srgbClr val="FF0000"/>
                </a:solidFill>
                <a:latin typeface="Courier New" pitchFamily="49" charset="0"/>
              </a:rPr>
              <a:t>a.y * b.y </a:t>
            </a:r>
            <a:r>
              <a:rPr lang="en-US" altLang="en-US" sz="1600" b="1" noProof="1">
                <a:solidFill>
                  <a:srgbClr val="FF0000"/>
                </a:solidFill>
                <a:latin typeface="Courier New" pitchFamily="49" charset="0"/>
              </a:rPr>
              <a:t>+ </a:t>
            </a:r>
            <a:r>
              <a:rPr lang="en-US" altLang="en-US" sz="1600" b="1" noProof="1" smtClean="0">
                <a:solidFill>
                  <a:srgbClr val="FF0000"/>
                </a:solidFill>
                <a:latin typeface="Courier New" pitchFamily="49" charset="0"/>
              </a:rPr>
              <a:t>a.z * b.z </a:t>
            </a:r>
            <a:r>
              <a:rPr lang="en-US" altLang="en-US" sz="1600" b="1" noProof="1">
                <a:solidFill>
                  <a:srgbClr val="FF0000"/>
                </a:solidFill>
                <a:latin typeface="Courier New" pitchFamily="49" charset="0"/>
              </a:rPr>
              <a:t>+ </a:t>
            </a:r>
            <a:r>
              <a:rPr lang="hu-HU" altLang="en-US" sz="1600" b="1" noProof="1" smtClean="0">
                <a:solidFill>
                  <a:srgbClr val="D60093"/>
                </a:solidFill>
                <a:latin typeface="Courier New" pitchFamily="49" charset="0"/>
              </a:rPr>
              <a:t>s</a:t>
            </a:r>
            <a:r>
              <a:rPr lang="en-US" altLang="en-US" sz="1600" b="1" noProof="1" smtClean="0">
                <a:solidFill>
                  <a:srgbClr val="D60093"/>
                </a:solidFill>
                <a:latin typeface="Courier New" pitchFamily="49" charset="0"/>
              </a:rPr>
              <a:t> * </a:t>
            </a:r>
            <a:r>
              <a:rPr lang="en-US" altLang="en-US" sz="1600" b="1" noProof="1" smtClean="0">
                <a:solidFill>
                  <a:srgbClr val="FF0000"/>
                </a:solidFill>
                <a:latin typeface="Courier New" pitchFamily="49" charset="0"/>
              </a:rPr>
              <a:t>a.w * b.w; </a:t>
            </a:r>
            <a:endParaRPr lang="en-US" altLang="en-US" sz="1600" b="1" dirty="0">
              <a:solidFill>
                <a:srgbClr val="FF0000"/>
              </a:solidFill>
              <a:latin typeface="Courier New" pitchFamily="49" charset="0"/>
            </a:endParaRPr>
          </a:p>
          <a:p>
            <a:pPr algn="l"/>
            <a:r>
              <a:rPr lang="en-US" altLang="en-US" sz="1600" b="1" noProof="1" smtClean="0">
                <a:solidFill>
                  <a:srgbClr val="FF0000"/>
                </a:solidFill>
                <a:latin typeface="Courier New" pitchFamily="49" charset="0"/>
              </a:rPr>
              <a:t>}</a:t>
            </a:r>
          </a:p>
          <a:p>
            <a:pPr algn="l"/>
            <a:endParaRPr lang="en-US" altLang="en-US" sz="600" b="1" dirty="0" smtClean="0">
              <a:latin typeface="Courier New" pitchFamily="49" charset="0"/>
            </a:endParaRPr>
          </a:p>
          <a:p>
            <a:pPr algn="l"/>
            <a:r>
              <a:rPr lang="en-US" altLang="en-US" sz="1600" b="1" dirty="0" smtClean="0">
                <a:solidFill>
                  <a:schemeClr val="tx1">
                    <a:lumMod val="75000"/>
                    <a:lumOff val="25000"/>
                  </a:schemeClr>
                </a:solidFill>
                <a:latin typeface="Courier New" pitchFamily="49" charset="0"/>
              </a:rPr>
              <a:t>float length(</a:t>
            </a:r>
            <a:r>
              <a:rPr lang="hu-HU" altLang="en-US" sz="1600" b="1" dirty="0" err="1" smtClean="0">
                <a:solidFill>
                  <a:schemeClr val="tx1">
                    <a:lumMod val="75000"/>
                    <a:lumOff val="25000"/>
                  </a:schemeClr>
                </a:solidFill>
                <a:latin typeface="Courier New" pitchFamily="49" charset="0"/>
              </a:rPr>
              <a:t>vec</a:t>
            </a:r>
            <a:r>
              <a:rPr lang="en-GB" altLang="en-US" sz="1600" b="1" dirty="0" smtClean="0">
                <a:solidFill>
                  <a:schemeClr val="tx1">
                    <a:lumMod val="75000"/>
                    <a:lumOff val="25000"/>
                  </a:schemeClr>
                </a:solidFill>
                <a:latin typeface="Courier New" pitchFamily="49" charset="0"/>
              </a:rPr>
              <a:t>4</a:t>
            </a:r>
            <a:r>
              <a:rPr lang="en-GB" altLang="en-US" sz="1600" b="1" noProof="1" smtClean="0">
                <a:solidFill>
                  <a:schemeClr val="tx1">
                    <a:lumMod val="75000"/>
                    <a:lumOff val="25000"/>
                  </a:schemeClr>
                </a:solidFill>
                <a:latin typeface="Courier New" pitchFamily="49" charset="0"/>
              </a:rPr>
              <a:t> </a:t>
            </a:r>
            <a:r>
              <a:rPr lang="en-GB" altLang="en-US" sz="1600" b="1" noProof="1">
                <a:solidFill>
                  <a:schemeClr val="tx1">
                    <a:lumMod val="75000"/>
                    <a:lumOff val="25000"/>
                  </a:schemeClr>
                </a:solidFill>
                <a:latin typeface="Courier New" pitchFamily="49" charset="0"/>
              </a:rPr>
              <a:t>v</a:t>
            </a:r>
            <a:r>
              <a:rPr lang="en-US" altLang="en-US" sz="1600" b="1" dirty="0">
                <a:solidFill>
                  <a:schemeClr val="tx1">
                    <a:lumMod val="75000"/>
                    <a:lumOff val="25000"/>
                  </a:schemeClr>
                </a:solidFill>
                <a:latin typeface="Courier New" pitchFamily="49" charset="0"/>
              </a:rPr>
              <a:t>) { </a:t>
            </a:r>
            <a:r>
              <a:rPr lang="en-US" altLang="en-US" sz="1600" b="1" dirty="0" smtClean="0">
                <a:solidFill>
                  <a:schemeClr val="tx1">
                    <a:lumMod val="75000"/>
                    <a:lumOff val="25000"/>
                  </a:schemeClr>
                </a:solidFill>
                <a:latin typeface="Courier New" pitchFamily="49" charset="0"/>
              </a:rPr>
              <a:t>return </a:t>
            </a:r>
            <a:r>
              <a:rPr lang="en-US" altLang="en-US" sz="1600" b="1" dirty="0" err="1">
                <a:solidFill>
                  <a:schemeClr val="tx1">
                    <a:lumMod val="75000"/>
                    <a:lumOff val="25000"/>
                  </a:schemeClr>
                </a:solidFill>
                <a:latin typeface="Courier New" pitchFamily="49" charset="0"/>
              </a:rPr>
              <a:t>sqrt</a:t>
            </a:r>
            <a:r>
              <a:rPr lang="hu-HU" altLang="en-US" sz="1600" b="1" dirty="0">
                <a:solidFill>
                  <a:schemeClr val="tx1">
                    <a:lumMod val="75000"/>
                    <a:lumOff val="25000"/>
                  </a:schemeClr>
                </a:solidFill>
                <a:latin typeface="Courier New" pitchFamily="49" charset="0"/>
              </a:rPr>
              <a:t>f</a:t>
            </a:r>
            <a:r>
              <a:rPr lang="en-US" altLang="en-US" sz="1600" b="1" dirty="0">
                <a:solidFill>
                  <a:schemeClr val="tx1">
                    <a:lumMod val="75000"/>
                    <a:lumOff val="25000"/>
                  </a:schemeClr>
                </a:solidFill>
                <a:latin typeface="Courier New" pitchFamily="49" charset="0"/>
              </a:rPr>
              <a:t>(dot(v, v)); }</a:t>
            </a:r>
          </a:p>
          <a:p>
            <a:pPr algn="l"/>
            <a:endParaRPr lang="en-US" altLang="en-US" sz="600" b="1" dirty="0">
              <a:solidFill>
                <a:schemeClr val="tx1">
                  <a:lumMod val="75000"/>
                  <a:lumOff val="25000"/>
                </a:schemeClr>
              </a:solidFill>
              <a:latin typeface="Courier New" pitchFamily="49" charset="0"/>
            </a:endParaRPr>
          </a:p>
          <a:p>
            <a:pPr algn="l"/>
            <a:r>
              <a:rPr lang="en-US" altLang="en-US" sz="1600" b="1" dirty="0" smtClean="0">
                <a:solidFill>
                  <a:schemeClr val="tx1">
                    <a:lumMod val="75000"/>
                    <a:lumOff val="25000"/>
                  </a:schemeClr>
                </a:solidFill>
                <a:latin typeface="Courier New" pitchFamily="49" charset="0"/>
              </a:rPr>
              <a:t>vec4 normalize(</a:t>
            </a:r>
            <a:r>
              <a:rPr lang="hu-HU" altLang="en-US" sz="1600" b="1" dirty="0" err="1" smtClean="0">
                <a:solidFill>
                  <a:schemeClr val="tx1">
                    <a:lumMod val="75000"/>
                    <a:lumOff val="25000"/>
                  </a:schemeClr>
                </a:solidFill>
                <a:latin typeface="Courier New" pitchFamily="49" charset="0"/>
              </a:rPr>
              <a:t>vec</a:t>
            </a:r>
            <a:r>
              <a:rPr lang="en-GB" altLang="en-US" sz="1600" b="1" dirty="0" smtClean="0">
                <a:solidFill>
                  <a:schemeClr val="tx1">
                    <a:lumMod val="75000"/>
                    <a:lumOff val="25000"/>
                  </a:schemeClr>
                </a:solidFill>
                <a:latin typeface="Courier New" pitchFamily="49" charset="0"/>
              </a:rPr>
              <a:t>4</a:t>
            </a:r>
            <a:r>
              <a:rPr lang="en-GB" altLang="en-US" sz="1600" b="1" noProof="1" smtClean="0">
                <a:solidFill>
                  <a:schemeClr val="tx1">
                    <a:lumMod val="75000"/>
                    <a:lumOff val="25000"/>
                  </a:schemeClr>
                </a:solidFill>
                <a:latin typeface="Courier New" pitchFamily="49" charset="0"/>
              </a:rPr>
              <a:t> </a:t>
            </a:r>
            <a:r>
              <a:rPr lang="en-GB" altLang="en-US" sz="1600" b="1" noProof="1">
                <a:solidFill>
                  <a:schemeClr val="tx1">
                    <a:lumMod val="75000"/>
                    <a:lumOff val="25000"/>
                  </a:schemeClr>
                </a:solidFill>
                <a:latin typeface="Courier New" pitchFamily="49" charset="0"/>
              </a:rPr>
              <a:t>v</a:t>
            </a:r>
            <a:r>
              <a:rPr lang="en-US" altLang="en-US" sz="1600" b="1" dirty="0">
                <a:solidFill>
                  <a:schemeClr val="tx1">
                    <a:lumMod val="75000"/>
                    <a:lumOff val="25000"/>
                  </a:schemeClr>
                </a:solidFill>
                <a:latin typeface="Courier New" pitchFamily="49" charset="0"/>
              </a:rPr>
              <a:t>) </a:t>
            </a:r>
            <a:r>
              <a:rPr lang="en-US" altLang="en-US" sz="1600" b="1" dirty="0" smtClean="0">
                <a:solidFill>
                  <a:schemeClr val="tx1">
                    <a:lumMod val="75000"/>
                    <a:lumOff val="25000"/>
                  </a:schemeClr>
                </a:solidFill>
                <a:latin typeface="Courier New" pitchFamily="49" charset="0"/>
              </a:rPr>
              <a:t>{ return v * 1/length(v</a:t>
            </a:r>
            <a:r>
              <a:rPr lang="en-US" altLang="en-US" sz="1600" b="1" dirty="0">
                <a:solidFill>
                  <a:schemeClr val="tx1">
                    <a:lumMod val="75000"/>
                    <a:lumOff val="25000"/>
                  </a:schemeClr>
                </a:solidFill>
                <a:latin typeface="Courier New" pitchFamily="49" charset="0"/>
              </a:rPr>
              <a:t>)); </a:t>
            </a:r>
            <a:r>
              <a:rPr lang="en-US" altLang="en-US" sz="1600" b="1" dirty="0" smtClean="0">
                <a:solidFill>
                  <a:schemeClr val="tx1">
                    <a:lumMod val="75000"/>
                    <a:lumOff val="25000"/>
                  </a:schemeClr>
                </a:solidFill>
                <a:latin typeface="Courier New" pitchFamily="49" charset="0"/>
              </a:rPr>
              <a:t>}</a:t>
            </a:r>
            <a:endParaRPr lang="hu-HU" altLang="en-US" sz="1600" b="1" dirty="0" smtClean="0">
              <a:solidFill>
                <a:schemeClr val="tx1">
                  <a:lumMod val="75000"/>
                  <a:lumOff val="25000"/>
                </a:schemeClr>
              </a:solidFill>
              <a:latin typeface="Courier New" pitchFamily="49" charset="0"/>
            </a:endParaRPr>
          </a:p>
          <a:p>
            <a:pPr algn="l"/>
            <a:endParaRPr lang="hu-HU" altLang="en-US" sz="600" b="1" noProof="1">
              <a:solidFill>
                <a:schemeClr val="tx1">
                  <a:lumMod val="75000"/>
                  <a:lumOff val="25000"/>
                </a:schemeClr>
              </a:solidFill>
              <a:latin typeface="Courier New" pitchFamily="49" charset="0"/>
            </a:endParaRPr>
          </a:p>
          <a:p>
            <a:pPr algn="l"/>
            <a:r>
              <a:rPr lang="en-US" altLang="en-US" sz="1600" b="1" noProof="1">
                <a:solidFill>
                  <a:schemeClr val="tx1">
                    <a:lumMod val="75000"/>
                    <a:lumOff val="25000"/>
                  </a:schemeClr>
                </a:solidFill>
                <a:latin typeface="Courier New" pitchFamily="49" charset="0"/>
              </a:rPr>
              <a:t>v</a:t>
            </a:r>
            <a:r>
              <a:rPr lang="hu-HU" altLang="en-US" sz="1600" b="1" noProof="1" smtClean="0">
                <a:solidFill>
                  <a:schemeClr val="tx1">
                    <a:lumMod val="75000"/>
                    <a:lumOff val="25000"/>
                  </a:schemeClr>
                </a:solidFill>
                <a:latin typeface="Courier New" pitchFamily="49" charset="0"/>
              </a:rPr>
              <a:t>ec</a:t>
            </a:r>
            <a:r>
              <a:rPr lang="en-US" altLang="en-US" sz="1600" b="1" noProof="1" smtClean="0">
                <a:solidFill>
                  <a:schemeClr val="tx1">
                    <a:lumMod val="75000"/>
                    <a:lumOff val="25000"/>
                  </a:schemeClr>
                </a:solidFill>
                <a:latin typeface="Courier New" pitchFamily="49" charset="0"/>
              </a:rPr>
              <a:t>4</a:t>
            </a:r>
            <a:r>
              <a:rPr lang="hu-HU" altLang="en-US" sz="1600" b="1" noProof="1" smtClean="0">
                <a:solidFill>
                  <a:schemeClr val="tx1">
                    <a:lumMod val="75000"/>
                    <a:lumOff val="25000"/>
                  </a:schemeClr>
                </a:solidFill>
                <a:latin typeface="Courier New" pitchFamily="49" charset="0"/>
              </a:rPr>
              <a:t> lerp(vec</a:t>
            </a:r>
            <a:r>
              <a:rPr lang="en-US" altLang="en-US" sz="1600" b="1" noProof="1" smtClean="0">
                <a:solidFill>
                  <a:schemeClr val="tx1">
                    <a:lumMod val="75000"/>
                    <a:lumOff val="25000"/>
                  </a:schemeClr>
                </a:solidFill>
                <a:latin typeface="Courier New" pitchFamily="49" charset="0"/>
              </a:rPr>
              <a:t>4 p, vec4 q, float t) { return p * (1-t) + q * t; }</a:t>
            </a:r>
          </a:p>
          <a:p>
            <a:pPr algn="l"/>
            <a:endParaRPr lang="en-US" altLang="en-US" sz="600" b="1" noProof="1" smtClean="0">
              <a:latin typeface="Courier New" pitchFamily="49" charset="0"/>
            </a:endParaRPr>
          </a:p>
          <a:p>
            <a:pPr algn="l"/>
            <a:r>
              <a:rPr lang="en-US" altLang="en-US" sz="1600" b="1" noProof="1" smtClean="0">
                <a:latin typeface="Courier New" pitchFamily="49" charset="0"/>
              </a:rPr>
              <a:t>v</a:t>
            </a:r>
            <a:r>
              <a:rPr lang="hu-HU" altLang="en-US" sz="1600" b="1" noProof="1" smtClean="0">
                <a:latin typeface="Courier New" pitchFamily="49" charset="0"/>
              </a:rPr>
              <a:t>ec</a:t>
            </a:r>
            <a:r>
              <a:rPr lang="en-US" altLang="en-US" sz="1600" b="1" noProof="1" smtClean="0">
                <a:latin typeface="Courier New" pitchFamily="49" charset="0"/>
              </a:rPr>
              <a:t>4</a:t>
            </a:r>
            <a:r>
              <a:rPr lang="hu-HU" altLang="en-US" sz="1600" b="1" noProof="1" smtClean="0">
                <a:latin typeface="Courier New" pitchFamily="49" charset="0"/>
              </a:rPr>
              <a:t> </a:t>
            </a:r>
            <a:r>
              <a:rPr lang="en-US" altLang="en-US" sz="1600" b="1" noProof="1" smtClean="0">
                <a:latin typeface="Courier New" pitchFamily="49" charset="0"/>
              </a:rPr>
              <a:t>s</a:t>
            </a:r>
            <a:r>
              <a:rPr lang="hu-HU" altLang="en-US" sz="1600" b="1" noProof="1" smtClean="0">
                <a:latin typeface="Courier New" pitchFamily="49" charset="0"/>
              </a:rPr>
              <a:t>lerp(vec</a:t>
            </a:r>
            <a:r>
              <a:rPr lang="en-US" altLang="en-US" sz="1600" b="1" noProof="1" smtClean="0">
                <a:latin typeface="Courier New" pitchFamily="49" charset="0"/>
              </a:rPr>
              <a:t>4 </a:t>
            </a:r>
            <a:r>
              <a:rPr lang="en-US" altLang="en-US" sz="1600" b="1" noProof="1">
                <a:latin typeface="Courier New" pitchFamily="49" charset="0"/>
              </a:rPr>
              <a:t>p, </a:t>
            </a:r>
            <a:r>
              <a:rPr lang="en-US" altLang="en-US" sz="1600" b="1" noProof="1" smtClean="0">
                <a:latin typeface="Courier New" pitchFamily="49" charset="0"/>
              </a:rPr>
              <a:t>vec4 q</a:t>
            </a:r>
            <a:r>
              <a:rPr lang="en-US" altLang="en-US" sz="1600" b="1" noProof="1">
                <a:latin typeface="Courier New" pitchFamily="49" charset="0"/>
              </a:rPr>
              <a:t>, float t) </a:t>
            </a:r>
            <a:r>
              <a:rPr lang="en-US" altLang="en-US" sz="1600" b="1" noProof="1" smtClean="0">
                <a:latin typeface="Courier New" pitchFamily="49" charset="0"/>
              </a:rPr>
              <a:t>{     </a:t>
            </a:r>
            <a:endParaRPr lang="en-US" altLang="en-US" sz="1600" b="1" noProof="1">
              <a:latin typeface="Courier New" pitchFamily="49" charset="0"/>
            </a:endParaRPr>
          </a:p>
          <a:p>
            <a:pPr algn="l"/>
            <a:r>
              <a:rPr lang="en-US" altLang="en-US" sz="1600" b="1" noProof="1">
                <a:latin typeface="Courier New" pitchFamily="49" charset="0"/>
              </a:rPr>
              <a:t> </a:t>
            </a:r>
            <a:r>
              <a:rPr lang="en-US" altLang="en-US" sz="1600" b="1" noProof="1" smtClean="0">
                <a:latin typeface="Courier New" pitchFamily="49" charset="0"/>
              </a:rPr>
              <a:t> float d = acos(dot(p, q));</a:t>
            </a:r>
            <a:r>
              <a:rPr lang="hu-HU" altLang="en-US" sz="1600" b="1" noProof="1" smtClean="0">
                <a:latin typeface="Courier New" pitchFamily="49" charset="0"/>
              </a:rPr>
              <a:t> </a:t>
            </a:r>
            <a:r>
              <a:rPr lang="en-US" altLang="en-US" sz="1600" b="1" noProof="1" smtClean="0">
                <a:latin typeface="Courier New" pitchFamily="49" charset="0"/>
              </a:rPr>
              <a:t>// distance</a:t>
            </a:r>
          </a:p>
          <a:p>
            <a:pPr algn="l"/>
            <a:r>
              <a:rPr lang="en-US" altLang="en-US" sz="1600" b="1" noProof="1" smtClean="0">
                <a:latin typeface="Courier New" pitchFamily="49" charset="0"/>
              </a:rPr>
              <a:t>  return p *</a:t>
            </a:r>
            <a:r>
              <a:rPr lang="hu-HU" altLang="en-US" sz="1600" b="1" noProof="1" smtClean="0">
                <a:latin typeface="Courier New" pitchFamily="49" charset="0"/>
              </a:rPr>
              <a:t> </a:t>
            </a:r>
            <a:r>
              <a:rPr lang="en-US" altLang="en-US" sz="1600" b="1" noProof="1" smtClean="0">
                <a:latin typeface="Courier New" pitchFamily="49" charset="0"/>
              </a:rPr>
              <a:t>(sin((1-t)</a:t>
            </a:r>
            <a:r>
              <a:rPr lang="hu-HU" altLang="en-US" sz="1600" b="1" noProof="1" smtClean="0">
                <a:latin typeface="Courier New" pitchFamily="49" charset="0"/>
              </a:rPr>
              <a:t>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d)</a:t>
            </a:r>
            <a:r>
              <a:rPr lang="hu-HU" altLang="en-US" sz="1600" b="1" noProof="1" smtClean="0">
                <a:latin typeface="Courier New" pitchFamily="49" charset="0"/>
              </a:rPr>
              <a:t>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sin(d)</a:t>
            </a:r>
            <a:r>
              <a:rPr lang="hu-HU" altLang="en-US" sz="1600" b="1" noProof="1" smtClean="0">
                <a:latin typeface="Courier New" pitchFamily="49" charset="0"/>
              </a:rPr>
              <a:t>)</a:t>
            </a:r>
            <a:r>
              <a:rPr lang="en-US" altLang="en-US" sz="1600" b="1" noProof="1" smtClean="0">
                <a:latin typeface="Courier New" pitchFamily="49" charset="0"/>
              </a:rPr>
              <a:t> </a:t>
            </a:r>
            <a:r>
              <a:rPr lang="en-US" altLang="en-US" sz="1600" b="1" noProof="1">
                <a:latin typeface="Courier New" pitchFamily="49" charset="0"/>
              </a:rPr>
              <a:t>+ q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(sin(t</a:t>
            </a:r>
            <a:r>
              <a:rPr lang="hu-HU" altLang="en-US" sz="1600" b="1" noProof="1" smtClean="0">
                <a:latin typeface="Courier New" pitchFamily="49" charset="0"/>
              </a:rPr>
              <a:t>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d)</a:t>
            </a:r>
            <a:r>
              <a:rPr lang="hu-HU" altLang="en-US" sz="1600" b="1" noProof="1" smtClean="0">
                <a:latin typeface="Courier New" pitchFamily="49" charset="0"/>
              </a:rPr>
              <a:t>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sin(d)); </a:t>
            </a:r>
            <a:endParaRPr lang="en-US" altLang="en-US" sz="1600" b="1" noProof="1">
              <a:latin typeface="Courier New" pitchFamily="49" charset="0"/>
            </a:endParaRPr>
          </a:p>
          <a:p>
            <a:pPr algn="l"/>
            <a:r>
              <a:rPr lang="en-US" altLang="en-US" sz="1600" b="1" noProof="1" smtClean="0">
                <a:latin typeface="Courier New" pitchFamily="49" charset="0"/>
              </a:rPr>
              <a:t>}</a:t>
            </a:r>
          </a:p>
          <a:p>
            <a:pPr algn="l"/>
            <a:endParaRPr lang="en-US" altLang="en-US" sz="600" b="1" noProof="1" smtClean="0">
              <a:latin typeface="Courier New" pitchFamily="49" charset="0"/>
            </a:endParaRPr>
          </a:p>
          <a:p>
            <a:pPr algn="l"/>
            <a:r>
              <a:rPr lang="en-US" altLang="en-US" sz="1600" b="1" noProof="1">
                <a:latin typeface="Courier New" pitchFamily="49" charset="0"/>
              </a:rPr>
              <a:t>v</a:t>
            </a:r>
            <a:r>
              <a:rPr lang="hu-HU" altLang="en-US" sz="1600" b="1" noProof="1">
                <a:latin typeface="Courier New" pitchFamily="49" charset="0"/>
              </a:rPr>
              <a:t>ec</a:t>
            </a:r>
            <a:r>
              <a:rPr lang="en-US" altLang="en-US" sz="1600" b="1" noProof="1">
                <a:latin typeface="Courier New" pitchFamily="49" charset="0"/>
              </a:rPr>
              <a:t>4</a:t>
            </a:r>
            <a:r>
              <a:rPr lang="hu-HU" altLang="en-US" sz="1600" b="1" noProof="1">
                <a:latin typeface="Courier New" pitchFamily="49" charset="0"/>
              </a:rPr>
              <a:t> </a:t>
            </a:r>
            <a:r>
              <a:rPr lang="en-US" altLang="en-US" sz="1600" b="1" noProof="1" smtClean="0">
                <a:latin typeface="Courier New" pitchFamily="49" charset="0"/>
              </a:rPr>
              <a:t>h</a:t>
            </a:r>
            <a:r>
              <a:rPr lang="hu-HU" altLang="en-US" sz="1600" b="1" noProof="1" smtClean="0">
                <a:latin typeface="Courier New" pitchFamily="49" charset="0"/>
              </a:rPr>
              <a:t>lerp(vec</a:t>
            </a:r>
            <a:r>
              <a:rPr lang="en-US" altLang="en-US" sz="1600" b="1" noProof="1" smtClean="0">
                <a:latin typeface="Courier New" pitchFamily="49" charset="0"/>
              </a:rPr>
              <a:t>4 </a:t>
            </a:r>
            <a:r>
              <a:rPr lang="en-US" altLang="en-US" sz="1600" b="1" noProof="1">
                <a:latin typeface="Courier New" pitchFamily="49" charset="0"/>
              </a:rPr>
              <a:t>p, </a:t>
            </a:r>
            <a:r>
              <a:rPr lang="en-US" altLang="en-US" sz="1600" b="1" noProof="1" smtClean="0">
                <a:latin typeface="Courier New" pitchFamily="49" charset="0"/>
              </a:rPr>
              <a:t>vec4 </a:t>
            </a:r>
            <a:r>
              <a:rPr lang="en-US" altLang="en-US" sz="1600" b="1" noProof="1">
                <a:latin typeface="Courier New" pitchFamily="49" charset="0"/>
              </a:rPr>
              <a:t>q, float t) {     </a:t>
            </a:r>
          </a:p>
          <a:p>
            <a:pPr algn="l"/>
            <a:r>
              <a:rPr lang="en-US" altLang="en-US" sz="1600" b="1" noProof="1">
                <a:latin typeface="Courier New" pitchFamily="49" charset="0"/>
              </a:rPr>
              <a:t>  float d = </a:t>
            </a:r>
            <a:r>
              <a:rPr lang="en-US" altLang="en-US" sz="1600" b="1" noProof="1" smtClean="0">
                <a:latin typeface="Courier New" pitchFamily="49" charset="0"/>
              </a:rPr>
              <a:t>acosh(-dot(p</a:t>
            </a:r>
            <a:r>
              <a:rPr lang="en-US" altLang="en-US" sz="1600" b="1" noProof="1">
                <a:latin typeface="Courier New" pitchFamily="49" charset="0"/>
              </a:rPr>
              <a:t>, q</a:t>
            </a:r>
            <a:r>
              <a:rPr lang="en-US" altLang="en-US" sz="1600" b="1" noProof="1" smtClean="0">
                <a:latin typeface="Courier New" pitchFamily="49" charset="0"/>
              </a:rPr>
              <a:t>)); // distance</a:t>
            </a:r>
            <a:endParaRPr lang="en-US" altLang="en-US" sz="1600" b="1" noProof="1">
              <a:latin typeface="Courier New" pitchFamily="49" charset="0"/>
            </a:endParaRPr>
          </a:p>
          <a:p>
            <a:pPr algn="l"/>
            <a:r>
              <a:rPr lang="en-US" altLang="en-US" sz="1600" b="1" noProof="1">
                <a:latin typeface="Courier New" pitchFamily="49" charset="0"/>
              </a:rPr>
              <a:t>  return </a:t>
            </a:r>
            <a:r>
              <a:rPr lang="en-US" altLang="en-US" sz="1600" b="1" noProof="1" smtClean="0">
                <a:latin typeface="Courier New" pitchFamily="49" charset="0"/>
              </a:rPr>
              <a:t>p</a:t>
            </a:r>
            <a:r>
              <a:rPr lang="hu-HU" altLang="en-US" sz="1600" b="1" noProof="1" smtClean="0">
                <a:latin typeface="Courier New" pitchFamily="49" charset="0"/>
              </a:rPr>
              <a:t>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(sinh((</a:t>
            </a:r>
            <a:r>
              <a:rPr lang="en-US" altLang="en-US" sz="1600" b="1" noProof="1">
                <a:latin typeface="Courier New" pitchFamily="49" charset="0"/>
              </a:rPr>
              <a:t>1-t</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d)</a:t>
            </a:r>
            <a:r>
              <a:rPr lang="hu-HU" altLang="en-US" sz="1600" b="1" noProof="1" smtClean="0">
                <a:latin typeface="Courier New" pitchFamily="49" charset="0"/>
              </a:rPr>
              <a:t>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sinh(d</a:t>
            </a:r>
            <a:r>
              <a:rPr lang="en-US" altLang="en-US" sz="1600" b="1" noProof="1">
                <a:latin typeface="Courier New" pitchFamily="49" charset="0"/>
              </a:rPr>
              <a:t>)</a:t>
            </a:r>
            <a:r>
              <a:rPr lang="hu-HU" altLang="en-US" sz="1600" b="1" noProof="1">
                <a:latin typeface="Courier New" pitchFamily="49" charset="0"/>
              </a:rPr>
              <a:t>)</a:t>
            </a:r>
            <a:r>
              <a:rPr lang="en-US" altLang="en-US" sz="1600" b="1" noProof="1">
                <a:latin typeface="Courier New" pitchFamily="49" charset="0"/>
              </a:rPr>
              <a:t> + </a:t>
            </a:r>
            <a:r>
              <a:rPr lang="en-US" altLang="en-US" sz="1600" b="1" noProof="1" smtClean="0">
                <a:latin typeface="Courier New" pitchFamily="49" charset="0"/>
              </a:rPr>
              <a:t>q</a:t>
            </a:r>
            <a:r>
              <a:rPr lang="hu-HU" altLang="en-US" sz="1600" b="1" noProof="1" smtClean="0">
                <a:latin typeface="Courier New" pitchFamily="49" charset="0"/>
              </a:rPr>
              <a:t>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(sinh(t</a:t>
            </a:r>
            <a:r>
              <a:rPr lang="hu-HU" altLang="en-US" sz="1600" b="1" noProof="1" smtClean="0">
                <a:latin typeface="Courier New" pitchFamily="49" charset="0"/>
              </a:rPr>
              <a:t>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d)</a:t>
            </a:r>
            <a:r>
              <a:rPr lang="hu-HU" altLang="en-US" sz="1600" b="1" noProof="1" smtClean="0">
                <a:latin typeface="Courier New" pitchFamily="49" charset="0"/>
              </a:rPr>
              <a:t> </a:t>
            </a:r>
            <a:r>
              <a:rPr lang="en-US"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sinh(d</a:t>
            </a:r>
            <a:r>
              <a:rPr lang="en-US" altLang="en-US" sz="1600" b="1" noProof="1">
                <a:latin typeface="Courier New" pitchFamily="49" charset="0"/>
              </a:rPr>
              <a:t>)); </a:t>
            </a:r>
          </a:p>
          <a:p>
            <a:pPr algn="l"/>
            <a:r>
              <a:rPr lang="en-US" altLang="en-US" sz="1600" b="1" noProof="1" smtClean="0">
                <a:latin typeface="Courier New" pitchFamily="49" charset="0"/>
              </a:rPr>
              <a:t>}</a:t>
            </a:r>
            <a:endParaRPr lang="en-US" altLang="en-US" sz="1600" b="1" noProof="1">
              <a:latin typeface="Courier New" pitchFamily="49" charset="0"/>
            </a:endParaRPr>
          </a:p>
        </p:txBody>
      </p:sp>
    </p:spTree>
    <p:extLst>
      <p:ext uri="{BB962C8B-B14F-4D97-AF65-F5344CB8AC3E}">
        <p14:creationId xmlns:p14="http://schemas.microsoft.com/office/powerpoint/2010/main" val="4059019989"/>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87474"/>
            <a:ext cx="4464496" cy="857250"/>
          </a:xfrm>
        </p:spPr>
        <p:txBody>
          <a:bodyPr>
            <a:normAutofit fontScale="90000"/>
          </a:bodyPr>
          <a:lstStyle/>
          <a:p>
            <a:r>
              <a:rPr lang="hu-HU" dirty="0" smtClean="0">
                <a:solidFill>
                  <a:srgbClr val="FF0000"/>
                </a:solidFill>
              </a:rPr>
              <a:t>Projektív geometria</a:t>
            </a:r>
            <a:endParaRPr lang="en-US" dirty="0">
              <a:solidFill>
                <a:srgbClr val="FF0000"/>
              </a:solidFill>
            </a:endParaRPr>
          </a:p>
        </p:txBody>
      </p:sp>
      <p:sp>
        <p:nvSpPr>
          <p:cNvPr id="3" name="Tartalom helye 2"/>
          <p:cNvSpPr>
            <a:spLocks noGrp="1"/>
          </p:cNvSpPr>
          <p:nvPr>
            <p:ph idx="1"/>
          </p:nvPr>
        </p:nvSpPr>
        <p:spPr>
          <a:xfrm>
            <a:off x="143509" y="927080"/>
            <a:ext cx="8698785" cy="3394472"/>
          </a:xfrm>
        </p:spPr>
        <p:txBody>
          <a:bodyPr>
            <a:normAutofit/>
          </a:bodyPr>
          <a:lstStyle/>
          <a:p>
            <a:r>
              <a:rPr lang="hu-HU" sz="2000" dirty="0" smtClean="0"/>
              <a:t>A „végtelen” is része a síknak</a:t>
            </a:r>
          </a:p>
          <a:p>
            <a:r>
              <a:rPr lang="hu-HU" sz="2000" dirty="0" smtClean="0"/>
              <a:t>Nincsenek párhuzamosok</a:t>
            </a:r>
          </a:p>
          <a:p>
            <a:r>
              <a:rPr lang="hu-HU" sz="2000" dirty="0" smtClean="0"/>
              <a:t>Programozás</a:t>
            </a:r>
            <a:r>
              <a:rPr lang="en-US" sz="2000" dirty="0" err="1" smtClean="0"/>
              <a:t>i</a:t>
            </a:r>
            <a:r>
              <a:rPr lang="hu-HU" sz="2000" dirty="0" smtClean="0"/>
              <a:t> előny: nincs szingularitás és speciális eset</a:t>
            </a:r>
          </a:p>
          <a:p>
            <a:r>
              <a:rPr lang="hu-HU" sz="2000" dirty="0" smtClean="0"/>
              <a:t>Descartes és </a:t>
            </a:r>
            <a:r>
              <a:rPr lang="hu-HU" sz="2000" dirty="0" err="1" smtClean="0"/>
              <a:t>polár</a:t>
            </a:r>
            <a:r>
              <a:rPr lang="hu-HU" sz="2000" dirty="0" smtClean="0"/>
              <a:t> (</a:t>
            </a:r>
            <a:r>
              <a:rPr lang="hu-HU" sz="2000" dirty="0" err="1" smtClean="0"/>
              <a:t>és</a:t>
            </a:r>
            <a:r>
              <a:rPr lang="hu-HU" sz="2000" dirty="0" smtClean="0"/>
              <a:t> bármilyen távolsági) koordináták nem jók</a:t>
            </a:r>
            <a:endParaRPr lang="en-US" sz="2000" dirty="0" smtClean="0"/>
          </a:p>
          <a:p>
            <a:r>
              <a:rPr lang="en-US" sz="2000" dirty="0" smtClean="0"/>
              <a:t>A</a:t>
            </a:r>
            <a:r>
              <a:rPr lang="hu-HU" sz="2000" dirty="0" smtClean="0"/>
              <a:t>z árnyék vagy a skála nélküli vonalzó geometriája</a:t>
            </a:r>
            <a:endParaRPr lang="en-US" sz="2000" dirty="0"/>
          </a:p>
        </p:txBody>
      </p:sp>
      <p:sp>
        <p:nvSpPr>
          <p:cNvPr id="4" name="Szövegdoboz 3"/>
          <p:cNvSpPr txBox="1"/>
          <p:nvPr/>
        </p:nvSpPr>
        <p:spPr>
          <a:xfrm>
            <a:off x="4644009" y="67789"/>
            <a:ext cx="4414310" cy="1477328"/>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800" u="sng" dirty="0" smtClean="0">
                <a:latin typeface="+mn-lt"/>
              </a:rPr>
              <a:t>Projektív geometria axiómái: </a:t>
            </a:r>
            <a:r>
              <a:rPr lang="en-US" sz="1800" u="sng" dirty="0" smtClean="0">
                <a:latin typeface="+mn-lt"/>
              </a:rPr>
              <a:t> </a:t>
            </a:r>
            <a:endParaRPr lang="hu-HU" sz="1800" u="sng" dirty="0" smtClean="0">
              <a:latin typeface="+mn-lt"/>
            </a:endParaRPr>
          </a:p>
          <a:p>
            <a:pPr marL="342900" indent="-342900" algn="l">
              <a:buFont typeface="+mj-lt"/>
              <a:buAutoNum type="arabicPeriod"/>
              <a:defRPr/>
            </a:pPr>
            <a:r>
              <a:rPr lang="hu-HU" sz="1800" dirty="0" smtClean="0">
                <a:latin typeface="+mn-lt"/>
              </a:rPr>
              <a:t>Két </a:t>
            </a:r>
            <a:r>
              <a:rPr lang="hu-HU" sz="1800" dirty="0">
                <a:latin typeface="+mn-lt"/>
              </a:rPr>
              <a:t>pont meghatároz egy egyenest</a:t>
            </a:r>
            <a:r>
              <a:rPr lang="hu-HU" sz="1800" dirty="0" smtClean="0">
                <a:latin typeface="+mn-lt"/>
              </a:rPr>
              <a:t>.</a:t>
            </a:r>
            <a:endParaRPr lang="en-US" sz="1800" dirty="0" smtClean="0">
              <a:latin typeface="+mn-lt"/>
            </a:endParaRPr>
          </a:p>
          <a:p>
            <a:pPr marL="342900" indent="-342900" algn="l">
              <a:buFont typeface="+mj-lt"/>
              <a:buAutoNum type="arabicPeriod"/>
              <a:defRPr/>
            </a:pPr>
            <a:r>
              <a:rPr lang="hu-HU" sz="1800" dirty="0" smtClean="0">
                <a:latin typeface="+mn-lt"/>
              </a:rPr>
              <a:t>Egy </a:t>
            </a:r>
            <a:r>
              <a:rPr lang="hu-HU" sz="1800" dirty="0">
                <a:latin typeface="+mn-lt"/>
              </a:rPr>
              <a:t>egyenesnek van legalább két pontja</a:t>
            </a:r>
            <a:r>
              <a:rPr lang="hu-HU" sz="1800" dirty="0" smtClean="0">
                <a:latin typeface="+mn-lt"/>
              </a:rPr>
              <a:t>.</a:t>
            </a:r>
            <a:endParaRPr lang="en-US" sz="1800" dirty="0" smtClean="0">
              <a:latin typeface="+mn-lt"/>
            </a:endParaRPr>
          </a:p>
          <a:p>
            <a:pPr marL="342900" indent="-342900" algn="l">
              <a:buFont typeface="+mj-lt"/>
              <a:buAutoNum type="arabicPeriod"/>
              <a:defRPr/>
            </a:pPr>
            <a:r>
              <a:rPr lang="en-US" sz="1800" b="1" dirty="0" smtClean="0">
                <a:latin typeface="+mn-lt"/>
              </a:rPr>
              <a:t>K</a:t>
            </a:r>
            <a:r>
              <a:rPr lang="hu-HU" sz="1800" b="1" dirty="0" smtClean="0">
                <a:latin typeface="+mn-lt"/>
              </a:rPr>
              <a:t>ét egyenes pontosan egy pontban metszi egymást</a:t>
            </a:r>
            <a:endParaRPr lang="en-US" sz="1800" b="1" dirty="0">
              <a:latin typeface="+mn-lt"/>
            </a:endParaRPr>
          </a:p>
        </p:txBody>
      </p:sp>
      <p:pic>
        <p:nvPicPr>
          <p:cNvPr id="15" name="Picture 2" descr="Image result for railway track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786337"/>
            <a:ext cx="3040843" cy="23142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Csoportba foglalás 15"/>
          <p:cNvGrpSpPr/>
          <p:nvPr/>
        </p:nvGrpSpPr>
        <p:grpSpPr>
          <a:xfrm>
            <a:off x="3707903" y="2895786"/>
            <a:ext cx="5475499" cy="2208574"/>
            <a:chOff x="0" y="908050"/>
            <a:chExt cx="9144000" cy="5949950"/>
          </a:xfrm>
        </p:grpSpPr>
        <p:pic>
          <p:nvPicPr>
            <p:cNvPr id="17" name="Picture 4" descr="http://budapest.varosom.hu/upload_pic/big/96/356926111121044321__budapest_hosok_tere_oszlopcsarnok_ejjel.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8000" contrast="4000"/>
                      </a14:imgEffect>
                    </a14:imgLayer>
                  </a14:imgProps>
                </a:ext>
                <a:ext uri="{28A0092B-C50C-407E-A947-70E740481C1C}">
                  <a14:useLocalDpi xmlns:a14="http://schemas.microsoft.com/office/drawing/2010/main" val="0"/>
                </a:ext>
              </a:extLst>
            </a:blip>
            <a:srcRect/>
            <a:stretch>
              <a:fillRect/>
            </a:stretch>
          </p:blipFill>
          <p:spPr bwMode="auto">
            <a:xfrm>
              <a:off x="2268538" y="908050"/>
              <a:ext cx="44640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Egyenes összekötő 17"/>
            <p:cNvCxnSpPr>
              <a:cxnSpLocks noChangeShapeType="1"/>
            </p:cNvCxnSpPr>
            <p:nvPr/>
          </p:nvCxnSpPr>
          <p:spPr bwMode="auto">
            <a:xfrm flipH="1" flipV="1">
              <a:off x="0" y="4149725"/>
              <a:ext cx="8101013" cy="2232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9" name="Egyenes összekötő 18"/>
            <p:cNvCxnSpPr>
              <a:cxnSpLocks noChangeShapeType="1"/>
            </p:cNvCxnSpPr>
            <p:nvPr/>
          </p:nvCxnSpPr>
          <p:spPr bwMode="auto">
            <a:xfrm flipH="1" flipV="1">
              <a:off x="0" y="4149725"/>
              <a:ext cx="5003800" cy="27082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0" name="Egyenes összekötő 19"/>
            <p:cNvCxnSpPr>
              <a:cxnSpLocks noChangeShapeType="1"/>
            </p:cNvCxnSpPr>
            <p:nvPr/>
          </p:nvCxnSpPr>
          <p:spPr bwMode="auto">
            <a:xfrm flipV="1">
              <a:off x="755650" y="4149725"/>
              <a:ext cx="8388350" cy="2232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1" name="Egyenes összekötő 20"/>
            <p:cNvCxnSpPr>
              <a:cxnSpLocks noChangeShapeType="1"/>
            </p:cNvCxnSpPr>
            <p:nvPr/>
          </p:nvCxnSpPr>
          <p:spPr bwMode="auto">
            <a:xfrm flipV="1">
              <a:off x="3132138" y="4149725"/>
              <a:ext cx="6011862" cy="27082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 name="Egyenes összekötő 21"/>
            <p:cNvCxnSpPr>
              <a:cxnSpLocks noChangeShapeType="1"/>
            </p:cNvCxnSpPr>
            <p:nvPr/>
          </p:nvCxnSpPr>
          <p:spPr bwMode="auto">
            <a:xfrm flipH="1">
              <a:off x="0" y="4149725"/>
              <a:ext cx="9144000" cy="0"/>
            </a:xfrm>
            <a:prstGeom prst="line">
              <a:avLst/>
            </a:prstGeom>
            <a:noFill/>
            <a:ln w="12700" algn="ctr">
              <a:solidFill>
                <a:srgbClr val="FF0000"/>
              </a:solidFill>
              <a:prstDash val="dash"/>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913565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gyenes összekötő 3"/>
          <p:cNvCxnSpPr>
            <a:cxnSpLocks noChangeShapeType="1"/>
          </p:cNvCxnSpPr>
          <p:nvPr/>
        </p:nvCxnSpPr>
        <p:spPr bwMode="auto">
          <a:xfrm>
            <a:off x="1036087" y="2167459"/>
            <a:ext cx="6480175"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5" name="Cím 1"/>
          <p:cNvSpPr>
            <a:spLocks noGrp="1"/>
          </p:cNvSpPr>
          <p:nvPr>
            <p:ph type="title"/>
          </p:nvPr>
        </p:nvSpPr>
        <p:spPr>
          <a:xfrm>
            <a:off x="71500" y="423099"/>
            <a:ext cx="4644009" cy="857250"/>
          </a:xfrm>
        </p:spPr>
        <p:txBody>
          <a:bodyPr>
            <a:normAutofit fontScale="90000"/>
          </a:bodyPr>
          <a:lstStyle/>
          <a:p>
            <a:pPr>
              <a:defRPr/>
            </a:pPr>
            <a:r>
              <a:rPr lang="hu-HU" dirty="0" smtClean="0">
                <a:solidFill>
                  <a:srgbClr val="FF0000"/>
                </a:solidFill>
              </a:rPr>
              <a:t>Euklideszi </a:t>
            </a:r>
            <a:r>
              <a:rPr lang="hu-HU" dirty="0" smtClean="0">
                <a:solidFill>
                  <a:srgbClr val="FF0000"/>
                </a:solidFill>
                <a:sym typeface="Symbol"/>
              </a:rPr>
              <a:t> </a:t>
            </a:r>
            <a:r>
              <a:rPr lang="hu-HU" dirty="0" smtClean="0">
                <a:solidFill>
                  <a:srgbClr val="FF0000"/>
                </a:solidFill>
              </a:rPr>
              <a:t>Projektív sík</a:t>
            </a:r>
            <a:endParaRPr lang="hu-HU" dirty="0">
              <a:solidFill>
                <a:srgbClr val="FF0000"/>
              </a:solidFill>
            </a:endParaRPr>
          </a:p>
        </p:txBody>
      </p:sp>
      <p:cxnSp>
        <p:nvCxnSpPr>
          <p:cNvPr id="6" name="Egyenes összekötő 4"/>
          <p:cNvCxnSpPr>
            <a:cxnSpLocks noChangeShapeType="1"/>
          </p:cNvCxnSpPr>
          <p:nvPr/>
        </p:nvCxnSpPr>
        <p:spPr bwMode="auto">
          <a:xfrm flipV="1">
            <a:off x="2548973" y="2301999"/>
            <a:ext cx="3240088" cy="186332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Egyenes összekötő 5"/>
          <p:cNvCxnSpPr>
            <a:cxnSpLocks noChangeShapeType="1"/>
          </p:cNvCxnSpPr>
          <p:nvPr/>
        </p:nvCxnSpPr>
        <p:spPr bwMode="auto">
          <a:xfrm flipV="1">
            <a:off x="3844373" y="2787774"/>
            <a:ext cx="2808288" cy="162044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8" name="Egyenes összekötő 6"/>
          <p:cNvCxnSpPr>
            <a:cxnSpLocks noChangeShapeType="1"/>
          </p:cNvCxnSpPr>
          <p:nvPr/>
        </p:nvCxnSpPr>
        <p:spPr bwMode="auto">
          <a:xfrm>
            <a:off x="2836312" y="2572272"/>
            <a:ext cx="4789487" cy="129659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 name="Egyenes összekötő 9"/>
          <p:cNvCxnSpPr>
            <a:cxnSpLocks noChangeShapeType="1"/>
          </p:cNvCxnSpPr>
          <p:nvPr/>
        </p:nvCxnSpPr>
        <p:spPr bwMode="auto">
          <a:xfrm>
            <a:off x="1972711" y="3381896"/>
            <a:ext cx="4068762" cy="10810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 name="Ellipszis 9"/>
          <p:cNvSpPr/>
          <p:nvPr/>
        </p:nvSpPr>
        <p:spPr bwMode="auto">
          <a:xfrm>
            <a:off x="5573161" y="3274740"/>
            <a:ext cx="215900" cy="161925"/>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a:lstStyle/>
          <a:p>
            <a:pPr>
              <a:defRPr/>
            </a:pPr>
            <a:endParaRPr lang="hu-HU"/>
          </a:p>
        </p:txBody>
      </p:sp>
      <p:sp>
        <p:nvSpPr>
          <p:cNvPr id="11" name="Ellipszis 10"/>
          <p:cNvSpPr/>
          <p:nvPr/>
        </p:nvSpPr>
        <p:spPr bwMode="auto">
          <a:xfrm>
            <a:off x="4420636" y="2949699"/>
            <a:ext cx="215900" cy="163116"/>
          </a:xfrm>
          <a:prstGeom prst="ellipse">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hu-HU"/>
          </a:p>
        </p:txBody>
      </p:sp>
      <p:sp>
        <p:nvSpPr>
          <p:cNvPr id="12" name="Ellipszis 12"/>
          <p:cNvSpPr>
            <a:spLocks noChangeArrowheads="1"/>
          </p:cNvSpPr>
          <p:nvPr/>
        </p:nvSpPr>
        <p:spPr bwMode="auto">
          <a:xfrm>
            <a:off x="3196673" y="3652168"/>
            <a:ext cx="215900" cy="161925"/>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3" name="Ellipszis 12"/>
          <p:cNvSpPr/>
          <p:nvPr/>
        </p:nvSpPr>
        <p:spPr bwMode="auto">
          <a:xfrm>
            <a:off x="4349198" y="3976018"/>
            <a:ext cx="215900" cy="161925"/>
          </a:xfrm>
          <a:prstGeom prst="ellipse">
            <a:avLst/>
          </a:prstGeom>
          <a:solidFill>
            <a:srgbClr val="7030A0"/>
          </a:solidFill>
          <a:ln w="12700" cap="flat" cmpd="sng" algn="ctr">
            <a:solidFill>
              <a:schemeClr val="tx1"/>
            </a:solidFill>
            <a:prstDash val="solid"/>
            <a:round/>
            <a:headEnd type="none" w="med" len="med"/>
            <a:tailEnd type="none" w="med" len="med"/>
          </a:ln>
          <a:effectLst/>
        </p:spPr>
        <p:txBody>
          <a:bodyPr/>
          <a:lstStyle/>
          <a:p>
            <a:pPr>
              <a:defRPr/>
            </a:pPr>
            <a:endParaRPr lang="hu-HU"/>
          </a:p>
        </p:txBody>
      </p:sp>
      <p:sp>
        <p:nvSpPr>
          <p:cNvPr id="14" name="Ellipszis 13"/>
          <p:cNvSpPr>
            <a:spLocks noChangeArrowheads="1"/>
          </p:cNvSpPr>
          <p:nvPr/>
        </p:nvSpPr>
        <p:spPr bwMode="auto">
          <a:xfrm>
            <a:off x="6725686" y="2086496"/>
            <a:ext cx="215900" cy="161925"/>
          </a:xfrm>
          <a:prstGeom prst="ellipse">
            <a:avLst/>
          </a:prstGeom>
          <a:solidFill>
            <a:srgbClr val="92D05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5" name="Ellipszis 14"/>
          <p:cNvSpPr>
            <a:spLocks noChangeArrowheads="1"/>
          </p:cNvSpPr>
          <p:nvPr/>
        </p:nvSpPr>
        <p:spPr bwMode="auto">
          <a:xfrm>
            <a:off x="1109111" y="2086496"/>
            <a:ext cx="215900" cy="161925"/>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16" name="Egyenes összekötő nyíllal 15"/>
          <p:cNvCxnSpPr>
            <a:cxnSpLocks noChangeShapeType="1"/>
          </p:cNvCxnSpPr>
          <p:nvPr/>
        </p:nvCxnSpPr>
        <p:spPr bwMode="auto">
          <a:xfrm flipH="1">
            <a:off x="5933523" y="2301999"/>
            <a:ext cx="647700" cy="54769"/>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Egyenes összekötő nyíllal 16"/>
          <p:cNvCxnSpPr>
            <a:cxnSpLocks noChangeShapeType="1"/>
          </p:cNvCxnSpPr>
          <p:nvPr/>
        </p:nvCxnSpPr>
        <p:spPr bwMode="auto">
          <a:xfrm flipH="1">
            <a:off x="6508199" y="2301999"/>
            <a:ext cx="144463" cy="4857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Egyenes összekötő nyíllal 17"/>
          <p:cNvCxnSpPr>
            <a:cxnSpLocks noChangeShapeType="1"/>
          </p:cNvCxnSpPr>
          <p:nvPr/>
        </p:nvCxnSpPr>
        <p:spPr bwMode="auto">
          <a:xfrm>
            <a:off x="1288498" y="2329384"/>
            <a:ext cx="468313" cy="945356"/>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Egyenes összekötő nyíllal 18"/>
          <p:cNvCxnSpPr>
            <a:cxnSpLocks noChangeShapeType="1"/>
          </p:cNvCxnSpPr>
          <p:nvPr/>
        </p:nvCxnSpPr>
        <p:spPr bwMode="auto">
          <a:xfrm>
            <a:off x="1359936" y="2301999"/>
            <a:ext cx="1331912" cy="27027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Akciógomb: Tovább vagy Következő 26">
            <a:hlinkClick r:id="rId2" action="ppaction://hlinkfile" highlightClick="1"/>
          </p:cNvPr>
          <p:cNvSpPr/>
          <p:nvPr/>
        </p:nvSpPr>
        <p:spPr>
          <a:xfrm>
            <a:off x="8352420" y="4587974"/>
            <a:ext cx="622852" cy="4604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zövegdoboz 27"/>
          <p:cNvSpPr txBox="1"/>
          <p:nvPr/>
        </p:nvSpPr>
        <p:spPr>
          <a:xfrm>
            <a:off x="4644009" y="67789"/>
            <a:ext cx="4414310" cy="1477328"/>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800" u="sng" dirty="0" smtClean="0">
                <a:latin typeface="+mn-lt"/>
              </a:rPr>
              <a:t>Projektív geometria axiómái: </a:t>
            </a:r>
            <a:r>
              <a:rPr lang="en-US" sz="1800" u="sng" dirty="0" smtClean="0">
                <a:latin typeface="+mn-lt"/>
              </a:rPr>
              <a:t> </a:t>
            </a:r>
            <a:endParaRPr lang="hu-HU" sz="1800" u="sng" dirty="0" smtClean="0">
              <a:latin typeface="+mn-lt"/>
            </a:endParaRPr>
          </a:p>
          <a:p>
            <a:pPr marL="342900" indent="-342900" algn="l">
              <a:buFont typeface="+mj-lt"/>
              <a:buAutoNum type="arabicPeriod"/>
              <a:defRPr/>
            </a:pPr>
            <a:r>
              <a:rPr lang="hu-HU" sz="1800" dirty="0" smtClean="0">
                <a:latin typeface="+mn-lt"/>
              </a:rPr>
              <a:t>Két </a:t>
            </a:r>
            <a:r>
              <a:rPr lang="hu-HU" sz="1800" dirty="0">
                <a:latin typeface="+mn-lt"/>
              </a:rPr>
              <a:t>pont meghatároz egy egyenest</a:t>
            </a:r>
            <a:r>
              <a:rPr lang="hu-HU" sz="1800" dirty="0" smtClean="0">
                <a:latin typeface="+mn-lt"/>
              </a:rPr>
              <a:t>.</a:t>
            </a:r>
            <a:endParaRPr lang="en-US" sz="1800" dirty="0" smtClean="0">
              <a:latin typeface="+mn-lt"/>
            </a:endParaRPr>
          </a:p>
          <a:p>
            <a:pPr marL="342900" indent="-342900" algn="l">
              <a:buFont typeface="+mj-lt"/>
              <a:buAutoNum type="arabicPeriod"/>
              <a:defRPr/>
            </a:pPr>
            <a:r>
              <a:rPr lang="hu-HU" sz="1800" dirty="0" smtClean="0">
                <a:latin typeface="+mn-lt"/>
              </a:rPr>
              <a:t>Egy </a:t>
            </a:r>
            <a:r>
              <a:rPr lang="hu-HU" sz="1800" dirty="0">
                <a:latin typeface="+mn-lt"/>
              </a:rPr>
              <a:t>egyenesnek van legalább két pontja</a:t>
            </a:r>
            <a:r>
              <a:rPr lang="hu-HU" sz="1800" dirty="0" smtClean="0">
                <a:latin typeface="+mn-lt"/>
              </a:rPr>
              <a:t>.</a:t>
            </a:r>
            <a:endParaRPr lang="en-US" sz="1800" dirty="0" smtClean="0">
              <a:latin typeface="+mn-lt"/>
            </a:endParaRPr>
          </a:p>
          <a:p>
            <a:pPr marL="342900" indent="-342900" algn="l">
              <a:buFont typeface="+mj-lt"/>
              <a:buAutoNum type="arabicPeriod"/>
              <a:defRPr/>
            </a:pPr>
            <a:r>
              <a:rPr lang="en-US" sz="1800" b="1" dirty="0" smtClean="0">
                <a:latin typeface="+mn-lt"/>
              </a:rPr>
              <a:t>K</a:t>
            </a:r>
            <a:r>
              <a:rPr lang="hu-HU" sz="1800" b="1" dirty="0" smtClean="0">
                <a:latin typeface="+mn-lt"/>
              </a:rPr>
              <a:t>ét egyenes pontosan egy pontban metszi egymást</a:t>
            </a:r>
            <a:endParaRPr lang="en-US" sz="1800" b="1" dirty="0">
              <a:latin typeface="+mn-lt"/>
            </a:endParaRPr>
          </a:p>
        </p:txBody>
      </p:sp>
    </p:spTree>
    <p:extLst>
      <p:ext uri="{BB962C8B-B14F-4D97-AF65-F5344CB8AC3E}">
        <p14:creationId xmlns:p14="http://schemas.microsoft.com/office/powerpoint/2010/main" val="233207668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Csoportba foglalás 135"/>
          <p:cNvGrpSpPr>
            <a:grpSpLocks/>
          </p:cNvGrpSpPr>
          <p:nvPr/>
        </p:nvGrpSpPr>
        <p:grpSpPr bwMode="auto">
          <a:xfrm rot="16200000">
            <a:off x="4269807" y="2008317"/>
            <a:ext cx="833438" cy="820737"/>
            <a:chOff x="4933950" y="1860550"/>
            <a:chExt cx="833438" cy="820738"/>
          </a:xfrm>
        </p:grpSpPr>
        <p:sp>
          <p:nvSpPr>
            <p:cNvPr id="34"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0"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4"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cxnSp>
        <p:nvCxnSpPr>
          <p:cNvPr id="4" name="Egyenes összekötő 3"/>
          <p:cNvCxnSpPr/>
          <p:nvPr/>
        </p:nvCxnSpPr>
        <p:spPr>
          <a:xfrm>
            <a:off x="4184420" y="1869464"/>
            <a:ext cx="1984700" cy="8406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flipH="1" flipV="1">
            <a:off x="3871020" y="917446"/>
            <a:ext cx="1277044" cy="18586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flipH="1">
            <a:off x="3940642" y="2069474"/>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a:off x="4669106" y="2069474"/>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4660722" y="1286387"/>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Ellipszis 34"/>
          <p:cNvSpPr/>
          <p:nvPr/>
        </p:nvSpPr>
        <p:spPr>
          <a:xfrm>
            <a:off x="4575871" y="2001965"/>
            <a:ext cx="186441" cy="1350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Cím 1"/>
          <p:cNvSpPr>
            <a:spLocks noGrp="1"/>
          </p:cNvSpPr>
          <p:nvPr>
            <p:ph type="title"/>
          </p:nvPr>
        </p:nvSpPr>
        <p:spPr>
          <a:xfrm>
            <a:off x="461071" y="122211"/>
            <a:ext cx="8229600" cy="857250"/>
          </a:xfrm>
        </p:spPr>
        <p:txBody>
          <a:bodyPr/>
          <a:lstStyle/>
          <a:p>
            <a:r>
              <a:rPr lang="en-US" dirty="0" err="1" smtClean="0">
                <a:solidFill>
                  <a:srgbClr val="FF0000"/>
                </a:solidFill>
              </a:rPr>
              <a:t>Projekt</a:t>
            </a:r>
            <a:r>
              <a:rPr lang="hu-HU" dirty="0" smtClean="0">
                <a:solidFill>
                  <a:srgbClr val="FF0000"/>
                </a:solidFill>
              </a:rPr>
              <a:t>ív sík analitikus geometriája</a:t>
            </a:r>
            <a:endParaRPr lang="hu-HU" dirty="0">
              <a:solidFill>
                <a:srgbClr val="FF0000"/>
              </a:solidFill>
            </a:endParaRPr>
          </a:p>
        </p:txBody>
      </p:sp>
      <p:sp>
        <p:nvSpPr>
          <p:cNvPr id="9" name="Szabadkézi sokszög 8"/>
          <p:cNvSpPr/>
          <p:nvPr/>
        </p:nvSpPr>
        <p:spPr>
          <a:xfrm>
            <a:off x="2375758" y="1410621"/>
            <a:ext cx="4284475" cy="936703"/>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0" name="Szövegdoboz 9"/>
              <p:cNvSpPr txBox="1"/>
              <p:nvPr/>
            </p:nvSpPr>
            <p:spPr>
              <a:xfrm>
                <a:off x="3595738" y="2363901"/>
                <a:ext cx="42018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panose="02040503050406030204" pitchFamily="18" charset="0"/>
                        </a:rPr>
                        <m:t>𝑋</m:t>
                      </m:r>
                    </m:oMath>
                  </m:oMathPara>
                </a14:m>
                <a:endParaRPr lang="en-US" sz="2000" i="1" dirty="0"/>
              </a:p>
            </p:txBody>
          </p:sp>
        </mc:Choice>
        <mc:Fallback xmlns="">
          <p:sp>
            <p:nvSpPr>
              <p:cNvPr id="10" name="Szövegdoboz 9"/>
              <p:cNvSpPr txBox="1">
                <a:spLocks noRot="1" noChangeAspect="1" noMove="1" noResize="1" noEditPoints="1" noAdjustHandles="1" noChangeArrowheads="1" noChangeShapeType="1" noTextEdit="1"/>
              </p:cNvSpPr>
              <p:nvPr/>
            </p:nvSpPr>
            <p:spPr>
              <a:xfrm>
                <a:off x="3595738" y="2363901"/>
                <a:ext cx="420180" cy="400110"/>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5702055" y="1909517"/>
                <a:ext cx="4089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panose="02040503050406030204" pitchFamily="18" charset="0"/>
                        </a:rPr>
                        <m:t>𝑌</m:t>
                      </m:r>
                    </m:oMath>
                  </m:oMathPara>
                </a14:m>
                <a:endParaRPr lang="en-US" sz="2000" i="1"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5702055" y="1909517"/>
                <a:ext cx="408958" cy="400110"/>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Szövegdoboz 11"/>
              <p:cNvSpPr txBox="1"/>
              <p:nvPr/>
            </p:nvSpPr>
            <p:spPr>
              <a:xfrm>
                <a:off x="4641296" y="1043558"/>
                <a:ext cx="4454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panose="02040503050406030204" pitchFamily="18" charset="0"/>
                        </a:rPr>
                        <m:t>𝑤</m:t>
                      </m:r>
                    </m:oMath>
                  </m:oMathPara>
                </a14:m>
                <a:endParaRPr lang="en-US" sz="2000" i="1" dirty="0"/>
              </a:p>
            </p:txBody>
          </p:sp>
        </mc:Choice>
        <mc:Fallback xmlns="">
          <p:sp>
            <p:nvSpPr>
              <p:cNvPr id="12" name="Szövegdoboz 11"/>
              <p:cNvSpPr txBox="1">
                <a:spLocks noRot="1" noChangeAspect="1" noMove="1" noResize="1" noEditPoints="1" noAdjustHandles="1" noChangeArrowheads="1" noChangeShapeType="1" noTextEdit="1"/>
              </p:cNvSpPr>
              <p:nvPr/>
            </p:nvSpPr>
            <p:spPr>
              <a:xfrm>
                <a:off x="4641296" y="1043558"/>
                <a:ext cx="445443" cy="40011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Szövegdoboz 12"/>
              <p:cNvSpPr txBox="1"/>
              <p:nvPr/>
            </p:nvSpPr>
            <p:spPr>
              <a:xfrm>
                <a:off x="5881771" y="1051887"/>
                <a:ext cx="9229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𝑤</m:t>
                      </m:r>
                      <m:r>
                        <a:rPr lang="en-US" sz="2000" i="1" dirty="0" smtClean="0">
                          <a:latin typeface="Cambria Math" panose="02040503050406030204" pitchFamily="18" charset="0"/>
                        </a:rPr>
                        <m:t>=1</m:t>
                      </m:r>
                    </m:oMath>
                  </m:oMathPara>
                </a14:m>
                <a:endParaRPr lang="en-US" sz="2000" dirty="0"/>
              </a:p>
            </p:txBody>
          </p:sp>
        </mc:Choice>
        <mc:Fallback xmlns="">
          <p:sp>
            <p:nvSpPr>
              <p:cNvPr id="13" name="Szövegdoboz 12"/>
              <p:cNvSpPr txBox="1">
                <a:spLocks noRot="1" noChangeAspect="1" noMove="1" noResize="1" noEditPoints="1" noAdjustHandles="1" noChangeArrowheads="1" noChangeShapeType="1" noTextEdit="1"/>
              </p:cNvSpPr>
              <p:nvPr/>
            </p:nvSpPr>
            <p:spPr>
              <a:xfrm>
                <a:off x="5881771" y="1051887"/>
                <a:ext cx="922945" cy="40011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Szövegdoboz 13"/>
              <p:cNvSpPr txBox="1"/>
              <p:nvPr/>
            </p:nvSpPr>
            <p:spPr>
              <a:xfrm>
                <a:off x="2607984" y="899087"/>
                <a:ext cx="114787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𝑋</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r>
                        <a:rPr lang="en-US" sz="2000" i="1">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4" name="Szövegdoboz 13"/>
              <p:cNvSpPr txBox="1">
                <a:spLocks noRot="1" noChangeAspect="1" noMove="1" noResize="1" noEditPoints="1" noAdjustHandles="1" noChangeArrowheads="1" noChangeShapeType="1" noTextEdit="1"/>
              </p:cNvSpPr>
              <p:nvPr/>
            </p:nvSpPr>
            <p:spPr>
              <a:xfrm>
                <a:off x="2607984" y="899087"/>
                <a:ext cx="1147878" cy="400110"/>
              </a:xfrm>
              <a:prstGeom prst="rect">
                <a:avLst/>
              </a:prstGeom>
              <a:blipFill rotWithShape="1">
                <a:blip r:embed="rId6"/>
                <a:stretch>
                  <a:fillRect l="-2128" b="-15152"/>
                </a:stretch>
              </a:blipFill>
            </p:spPr>
            <p:txBody>
              <a:bodyPr/>
              <a:lstStyle/>
              <a:p>
                <a:r>
                  <a:rPr lang="en-US">
                    <a:noFill/>
                  </a:rPr>
                  <a:t> </a:t>
                </a:r>
              </a:p>
            </p:txBody>
          </p:sp>
        </mc:Fallback>
      </mc:AlternateContent>
      <p:sp>
        <p:nvSpPr>
          <p:cNvPr id="15" name="Ellipszis 14"/>
          <p:cNvSpPr/>
          <p:nvPr/>
        </p:nvSpPr>
        <p:spPr>
          <a:xfrm>
            <a:off x="5738648" y="2487685"/>
            <a:ext cx="186441" cy="13501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Ellipszis 15"/>
          <p:cNvSpPr/>
          <p:nvPr/>
        </p:nvSpPr>
        <p:spPr>
          <a:xfrm>
            <a:off x="4236131" y="1491620"/>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7" name="Egyenes összekötő 16"/>
          <p:cNvCxnSpPr/>
          <p:nvPr/>
        </p:nvCxnSpPr>
        <p:spPr>
          <a:xfrm flipH="1" flipV="1">
            <a:off x="3871020" y="899087"/>
            <a:ext cx="429664" cy="6241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Ellipszis 17"/>
          <p:cNvSpPr/>
          <p:nvPr/>
        </p:nvSpPr>
        <p:spPr>
          <a:xfrm>
            <a:off x="3881504" y="978573"/>
            <a:ext cx="186441" cy="13501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Ellipszis 18"/>
          <p:cNvSpPr/>
          <p:nvPr/>
        </p:nvSpPr>
        <p:spPr>
          <a:xfrm>
            <a:off x="4575872" y="1738228"/>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 name="Egyenes összekötő nyíllal 19"/>
          <p:cNvCxnSpPr/>
          <p:nvPr/>
        </p:nvCxnSpPr>
        <p:spPr>
          <a:xfrm flipH="1">
            <a:off x="3974661" y="1750306"/>
            <a:ext cx="720080" cy="5762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flipV="1">
            <a:off x="4694742" y="1763130"/>
            <a:ext cx="1086165" cy="1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Szövegdoboz 26"/>
              <p:cNvSpPr txBox="1"/>
              <p:nvPr/>
            </p:nvSpPr>
            <p:spPr>
              <a:xfrm>
                <a:off x="3827559" y="1896348"/>
                <a:ext cx="3928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panose="02040503050406030204" pitchFamily="18" charset="0"/>
                        </a:rPr>
                        <m:t>𝑥</m:t>
                      </m:r>
                    </m:oMath>
                  </m:oMathPara>
                </a14:m>
                <a:endParaRPr lang="en-US" sz="2000" i="1" dirty="0"/>
              </a:p>
            </p:txBody>
          </p:sp>
        </mc:Choice>
        <mc:Fallback xmlns="">
          <p:sp>
            <p:nvSpPr>
              <p:cNvPr id="27" name="Szövegdoboz 26"/>
              <p:cNvSpPr txBox="1">
                <a:spLocks noRot="1" noChangeAspect="1" noMove="1" noResize="1" noEditPoints="1" noAdjustHandles="1" noChangeArrowheads="1" noChangeShapeType="1" noTextEdit="1"/>
              </p:cNvSpPr>
              <p:nvPr/>
            </p:nvSpPr>
            <p:spPr>
              <a:xfrm>
                <a:off x="3827559" y="1896348"/>
                <a:ext cx="392800" cy="400110"/>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 name="Szövegdoboz 27"/>
              <p:cNvSpPr txBox="1"/>
              <p:nvPr/>
            </p:nvSpPr>
            <p:spPr>
              <a:xfrm>
                <a:off x="5547366" y="1428798"/>
                <a:ext cx="3974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panose="02040503050406030204" pitchFamily="18" charset="0"/>
                        </a:rPr>
                        <m:t>𝑦</m:t>
                      </m:r>
                    </m:oMath>
                  </m:oMathPara>
                </a14:m>
                <a:endParaRPr lang="en-US" sz="2000" i="1" dirty="0"/>
              </a:p>
            </p:txBody>
          </p:sp>
        </mc:Choice>
        <mc:Fallback xmlns="">
          <p:sp>
            <p:nvSpPr>
              <p:cNvPr id="28" name="Szövegdoboz 27"/>
              <p:cNvSpPr txBox="1">
                <a:spLocks noRot="1" noChangeAspect="1" noMove="1" noResize="1" noEditPoints="1" noAdjustHandles="1" noChangeArrowheads="1" noChangeShapeType="1" noTextEdit="1"/>
              </p:cNvSpPr>
              <p:nvPr/>
            </p:nvSpPr>
            <p:spPr>
              <a:xfrm>
                <a:off x="5547366" y="1428798"/>
                <a:ext cx="397416" cy="400110"/>
              </a:xfrm>
              <a:prstGeom prst="rect">
                <a:avLst/>
              </a:prstGeom>
              <a:blipFill>
                <a:blip r:embed="rId8"/>
                <a:stretch>
                  <a:fillRect b="-909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 name="Szövegdoboz 37"/>
              <p:cNvSpPr txBox="1"/>
              <p:nvPr/>
            </p:nvSpPr>
            <p:spPr>
              <a:xfrm>
                <a:off x="470108" y="3031280"/>
                <a:ext cx="6941067" cy="430887"/>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𝑥</m:t>
                          </m:r>
                          <m:r>
                            <a:rPr lang="hu-HU" sz="2800" b="0" i="1" smtClean="0">
                              <a:latin typeface="Cambria Math" panose="02040503050406030204" pitchFamily="18" charset="0"/>
                            </a:rPr>
                            <m:t>,</m:t>
                          </m:r>
                          <m:r>
                            <a:rPr lang="hu-HU" sz="2800" b="0" i="1" smtClean="0">
                              <a:latin typeface="Cambria Math" panose="02040503050406030204" pitchFamily="18" charset="0"/>
                            </a:rPr>
                            <m:t>𝑦</m:t>
                          </m:r>
                        </m:e>
                      </m:d>
                      <m:r>
                        <a:rPr lang="hu-HU"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,1</m:t>
                          </m:r>
                        </m:e>
                      </m:d>
                      <m:r>
                        <a:rPr lang="en-US" sz="2800" b="0" i="1" smtClean="0">
                          <a:latin typeface="Cambria Math" panose="02040503050406030204" pitchFamily="18" charset="0"/>
                          <a:ea typeface="Cambria Math" panose="02040503050406030204" pitchFamily="18" charset="0"/>
                        </a:rPr>
                        <m:t> ~ </m:t>
                      </m:r>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𝑤</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𝑌</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r>
                        <a:rPr lang="en-US"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38" name="Szövegdoboz 37"/>
              <p:cNvSpPr txBox="1">
                <a:spLocks noRot="1" noChangeAspect="1" noMove="1" noResize="1" noEditPoints="1" noAdjustHandles="1" noChangeArrowheads="1" noChangeShapeType="1" noTextEdit="1"/>
              </p:cNvSpPr>
              <p:nvPr/>
            </p:nvSpPr>
            <p:spPr>
              <a:xfrm>
                <a:off x="470108" y="3031280"/>
                <a:ext cx="6941067" cy="430887"/>
              </a:xfrm>
              <a:prstGeom prst="rect">
                <a:avLst/>
              </a:prstGeom>
              <a:blipFill rotWithShape="1">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églalap 38"/>
              <p:cNvSpPr/>
              <p:nvPr/>
            </p:nvSpPr>
            <p:spPr>
              <a:xfrm>
                <a:off x="410216" y="3413560"/>
                <a:ext cx="5760419" cy="703911"/>
              </a:xfrm>
              <a:prstGeom prst="rect">
                <a:avLst/>
              </a:prstGeom>
            </p:spPr>
            <p:txBody>
              <a:bodyPr wrap="square">
                <a:spAutoFit/>
              </a:bodyPr>
              <a:lstStyle/>
              <a:p>
                <a:pPr algn="l"/>
                <a:r>
                  <a:rPr lang="en-US" sz="2800" b="0" dirty="0" err="1" smtClean="0">
                    <a:latin typeface="+mn-lt"/>
                  </a:rPr>
                  <a:t>Homog</a:t>
                </a:r>
                <a:r>
                  <a:rPr lang="hu-HU" sz="2800" dirty="0">
                    <a:latin typeface="+mn-lt"/>
                  </a:rPr>
                  <a:t>é</a:t>
                </a:r>
                <a:r>
                  <a:rPr lang="hu-HU" sz="2800" dirty="0" smtClean="0">
                    <a:latin typeface="+mn-lt"/>
                  </a:rPr>
                  <a:t>n osztás: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𝑋</m:t>
                        </m:r>
                      </m:num>
                      <m:den>
                        <m:r>
                          <a:rPr lang="en-US" sz="2800" i="1">
                            <a:latin typeface="Cambria Math" panose="02040503050406030204" pitchFamily="18" charset="0"/>
                          </a:rPr>
                          <m:t>𝑤</m:t>
                        </m:r>
                      </m:den>
                    </m:f>
                    <m:r>
                      <a:rPr lang="en-US" sz="2800" b="0" i="1" smtClean="0">
                        <a:latin typeface="Cambria Math" panose="02040503050406030204" pitchFamily="18" charset="0"/>
                      </a:rPr>
                      <m:t>,  </m:t>
                    </m:r>
                    <m:r>
                      <a:rPr lang="en-US" sz="2800" b="0" i="1" smtClean="0">
                        <a:latin typeface="Cambria Math" panose="02040503050406030204" pitchFamily="18" charset="0"/>
                      </a:rPr>
                      <m:t>𝑦</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𝑌</m:t>
                        </m:r>
                      </m:num>
                      <m:den>
                        <m:r>
                          <a:rPr lang="en-US" sz="2800" i="1">
                            <a:latin typeface="Cambria Math" panose="02040503050406030204" pitchFamily="18" charset="0"/>
                          </a:rPr>
                          <m:t>𝑤</m:t>
                        </m:r>
                      </m:den>
                    </m:f>
                  </m:oMath>
                </a14:m>
                <a:endParaRPr lang="hu-HU" dirty="0"/>
              </a:p>
            </p:txBody>
          </p:sp>
        </mc:Choice>
        <mc:Fallback xmlns="">
          <p:sp>
            <p:nvSpPr>
              <p:cNvPr id="39" name="Téglalap 38"/>
              <p:cNvSpPr>
                <a:spLocks noRot="1" noChangeAspect="1" noMove="1" noResize="1" noEditPoints="1" noAdjustHandles="1" noChangeArrowheads="1" noChangeShapeType="1" noTextEdit="1"/>
              </p:cNvSpPr>
              <p:nvPr/>
            </p:nvSpPr>
            <p:spPr>
              <a:xfrm>
                <a:off x="410216" y="3413560"/>
                <a:ext cx="5760419" cy="703911"/>
              </a:xfrm>
              <a:prstGeom prst="rect">
                <a:avLst/>
              </a:prstGeom>
              <a:blipFill rotWithShape="1">
                <a:blip r:embed="rId10"/>
                <a:stretch>
                  <a:fillRect l="-2116" b="-12174"/>
                </a:stretch>
              </a:blipFill>
            </p:spPr>
            <p:txBody>
              <a:bodyPr/>
              <a:lstStyle/>
              <a:p>
                <a:r>
                  <a:rPr lang="en-US">
                    <a:noFill/>
                  </a:rPr>
                  <a:t> </a:t>
                </a:r>
              </a:p>
            </p:txBody>
          </p:sp>
        </mc:Fallback>
      </mc:AlternateContent>
      <p:sp>
        <p:nvSpPr>
          <p:cNvPr id="41" name="Téglalap 40"/>
          <p:cNvSpPr/>
          <p:nvPr/>
        </p:nvSpPr>
        <p:spPr>
          <a:xfrm>
            <a:off x="403846" y="2567120"/>
            <a:ext cx="2814809" cy="523220"/>
          </a:xfrm>
          <a:prstGeom prst="rect">
            <a:avLst/>
          </a:prstGeom>
        </p:spPr>
        <p:txBody>
          <a:bodyPr wrap="none">
            <a:spAutoFit/>
          </a:bodyPr>
          <a:lstStyle/>
          <a:p>
            <a:r>
              <a:rPr lang="hu-HU" sz="2800" u="sng" dirty="0" smtClean="0">
                <a:solidFill>
                  <a:prstClr val="black"/>
                </a:solidFill>
                <a:latin typeface="Calibri"/>
              </a:rPr>
              <a:t>Euklideszi pontok:</a:t>
            </a:r>
            <a:endParaRPr lang="hu-HU" sz="2000" u="sng" dirty="0"/>
          </a:p>
        </p:txBody>
      </p:sp>
      <p:sp>
        <p:nvSpPr>
          <p:cNvPr id="42" name="Téglalap 41"/>
          <p:cNvSpPr/>
          <p:nvPr/>
        </p:nvSpPr>
        <p:spPr>
          <a:xfrm>
            <a:off x="403846" y="3048019"/>
            <a:ext cx="8056587" cy="1126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p>
        </p:txBody>
      </p:sp>
      <mc:AlternateContent xmlns:mc="http://schemas.openxmlformats.org/markup-compatibility/2006" xmlns:a14="http://schemas.microsoft.com/office/drawing/2010/main">
        <mc:Choice Requires="a14">
          <p:sp>
            <p:nvSpPr>
              <p:cNvPr id="43" name="Téglalap 42"/>
              <p:cNvSpPr/>
              <p:nvPr/>
            </p:nvSpPr>
            <p:spPr>
              <a:xfrm>
                <a:off x="3428773" y="1523215"/>
                <a:ext cx="84997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hu-HU" sz="2000" i="1">
                              <a:latin typeface="Cambria Math" panose="02040503050406030204" pitchFamily="18" charset="0"/>
                            </a:rPr>
                          </m:ctrlPr>
                        </m:dPr>
                        <m:e>
                          <m:r>
                            <a:rPr lang="hu-HU" sz="2000" i="1">
                              <a:latin typeface="Cambria Math" panose="02040503050406030204" pitchFamily="18" charset="0"/>
                            </a:rPr>
                            <m:t>𝑥</m:t>
                          </m:r>
                          <m:r>
                            <a:rPr lang="hu-HU" sz="2000" i="1">
                              <a:latin typeface="Cambria Math" panose="02040503050406030204" pitchFamily="18" charset="0"/>
                            </a:rPr>
                            <m:t>,</m:t>
                          </m:r>
                          <m:r>
                            <a:rPr lang="hu-HU" sz="2000" i="1">
                              <a:latin typeface="Cambria Math" panose="02040503050406030204" pitchFamily="18" charset="0"/>
                            </a:rPr>
                            <m:t>𝑦</m:t>
                          </m:r>
                        </m:e>
                      </m:d>
                    </m:oMath>
                  </m:oMathPara>
                </a14:m>
                <a:endParaRPr lang="hu-HU" sz="2000" dirty="0"/>
              </a:p>
            </p:txBody>
          </p:sp>
        </mc:Choice>
        <mc:Fallback xmlns="">
          <p:sp>
            <p:nvSpPr>
              <p:cNvPr id="43" name="Téglalap 42"/>
              <p:cNvSpPr>
                <a:spLocks noRot="1" noChangeAspect="1" noMove="1" noResize="1" noEditPoints="1" noAdjustHandles="1" noChangeArrowheads="1" noChangeShapeType="1" noTextEdit="1"/>
              </p:cNvSpPr>
              <p:nvPr/>
            </p:nvSpPr>
            <p:spPr>
              <a:xfrm>
                <a:off x="3428773" y="1523215"/>
                <a:ext cx="849976" cy="400110"/>
              </a:xfrm>
              <a:prstGeom prst="rect">
                <a:avLst/>
              </a:prstGeom>
              <a:blipFill rotWithShape="1">
                <a:blip r:embed="rId11"/>
                <a:stretch>
                  <a:fillRect b="-7576"/>
                </a:stretch>
              </a:blipFill>
            </p:spPr>
            <p:txBody>
              <a:bodyPr/>
              <a:lstStyle/>
              <a:p>
                <a:r>
                  <a:rPr lang="en-US">
                    <a:noFill/>
                  </a:rPr>
                  <a:t> </a:t>
                </a:r>
              </a:p>
            </p:txBody>
          </p:sp>
        </mc:Fallback>
      </mc:AlternateContent>
      <p:sp>
        <p:nvSpPr>
          <p:cNvPr id="47" name="Téglalap 46"/>
          <p:cNvSpPr/>
          <p:nvPr/>
        </p:nvSpPr>
        <p:spPr>
          <a:xfrm>
            <a:off x="398301" y="4117472"/>
            <a:ext cx="2329036" cy="523220"/>
          </a:xfrm>
          <a:prstGeom prst="rect">
            <a:avLst/>
          </a:prstGeom>
        </p:spPr>
        <p:txBody>
          <a:bodyPr wrap="none">
            <a:spAutoFit/>
          </a:bodyPr>
          <a:lstStyle/>
          <a:p>
            <a:pPr lvl="0"/>
            <a:r>
              <a:rPr lang="hu-HU" sz="2800" u="sng" dirty="0" smtClean="0">
                <a:solidFill>
                  <a:prstClr val="black"/>
                </a:solidFill>
                <a:latin typeface="Calibri"/>
              </a:rPr>
              <a:t>Ideális </a:t>
            </a:r>
            <a:r>
              <a:rPr lang="hu-HU" sz="2800" u="sng" dirty="0">
                <a:solidFill>
                  <a:prstClr val="black"/>
                </a:solidFill>
                <a:latin typeface="Calibri"/>
              </a:rPr>
              <a:t>pontok:</a:t>
            </a:r>
            <a:endParaRPr lang="hu-HU" sz="2000" u="sng" dirty="0">
              <a:solidFill>
                <a:prstClr val="black"/>
              </a:solidFill>
            </a:endParaRPr>
          </a:p>
        </p:txBody>
      </p:sp>
      <mc:AlternateContent xmlns:mc="http://schemas.openxmlformats.org/markup-compatibility/2006" xmlns:a14="http://schemas.microsoft.com/office/drawing/2010/main">
        <mc:Choice Requires="a14">
          <p:sp>
            <p:nvSpPr>
              <p:cNvPr id="48" name="Téglalap 47"/>
              <p:cNvSpPr/>
              <p:nvPr/>
            </p:nvSpPr>
            <p:spPr>
              <a:xfrm>
                <a:off x="430810" y="4560031"/>
                <a:ext cx="145520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𝑋</m:t>
                      </m:r>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𝑌</m:t>
                      </m:r>
                      <m:r>
                        <a:rPr lang="en-US" sz="2800" i="1" smtClean="0">
                          <a:latin typeface="Cambria Math" panose="02040503050406030204" pitchFamily="18" charset="0"/>
                          <a:ea typeface="Cambria Math" panose="02040503050406030204" pitchFamily="18" charset="0"/>
                        </a:rPr>
                        <m:t>,0]</m:t>
                      </m:r>
                    </m:oMath>
                  </m:oMathPara>
                </a14:m>
                <a:endParaRPr lang="hu-HU" sz="2800" dirty="0"/>
              </a:p>
            </p:txBody>
          </p:sp>
        </mc:Choice>
        <mc:Fallback xmlns="">
          <p:sp>
            <p:nvSpPr>
              <p:cNvPr id="48" name="Téglalap 47"/>
              <p:cNvSpPr>
                <a:spLocks noRot="1" noChangeAspect="1" noMove="1" noResize="1" noEditPoints="1" noAdjustHandles="1" noChangeArrowheads="1" noChangeShapeType="1" noTextEdit="1"/>
              </p:cNvSpPr>
              <p:nvPr/>
            </p:nvSpPr>
            <p:spPr>
              <a:xfrm>
                <a:off x="430810" y="4560031"/>
                <a:ext cx="1455206" cy="52322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églalap 48"/>
              <p:cNvSpPr/>
              <p:nvPr/>
            </p:nvSpPr>
            <p:spPr>
              <a:xfrm>
                <a:off x="5981150" y="2266772"/>
                <a:ext cx="10938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𝑋</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𝑌</m:t>
                      </m:r>
                      <m:r>
                        <a:rPr lang="en-US" sz="2000" i="1">
                          <a:latin typeface="Cambria Math" panose="02040503050406030204" pitchFamily="18" charset="0"/>
                          <a:ea typeface="Cambria Math" panose="02040503050406030204" pitchFamily="18" charset="0"/>
                        </a:rPr>
                        <m:t>,0]</m:t>
                      </m:r>
                    </m:oMath>
                  </m:oMathPara>
                </a14:m>
                <a:endParaRPr lang="hu-HU" sz="2000" dirty="0"/>
              </a:p>
            </p:txBody>
          </p:sp>
        </mc:Choice>
        <mc:Fallback xmlns="">
          <p:sp>
            <p:nvSpPr>
              <p:cNvPr id="49" name="Téglalap 48"/>
              <p:cNvSpPr>
                <a:spLocks noRot="1" noChangeAspect="1" noMove="1" noResize="1" noEditPoints="1" noAdjustHandles="1" noChangeArrowheads="1" noChangeShapeType="1" noTextEdit="1"/>
              </p:cNvSpPr>
              <p:nvPr/>
            </p:nvSpPr>
            <p:spPr>
              <a:xfrm>
                <a:off x="5981150" y="2266772"/>
                <a:ext cx="1093889" cy="400110"/>
              </a:xfrm>
              <a:prstGeom prst="rect">
                <a:avLst/>
              </a:prstGeom>
              <a:blipFill rotWithShape="1">
                <a:blip r:embed="rId13"/>
                <a:stretch>
                  <a:fillRect l="-1667"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Szövegdoboz 53"/>
              <p:cNvSpPr txBox="1">
                <a:spLocks noChangeArrowheads="1"/>
              </p:cNvSpPr>
              <p:nvPr/>
            </p:nvSpPr>
            <p:spPr bwMode="auto">
              <a:xfrm>
                <a:off x="7309843" y="3610494"/>
                <a:ext cx="1068369" cy="461665"/>
              </a:xfrm>
              <a:prstGeom prst="rect">
                <a:avLst/>
              </a:prstGeom>
              <a:noFill/>
              <a:ln w="38100">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𝑤</m:t>
                      </m:r>
                      <m:r>
                        <a:rPr lang="en-US" i="1" smtClean="0">
                          <a:latin typeface="Cambria Math" panose="02040503050406030204" pitchFamily="18" charset="0"/>
                          <a:ea typeface="Cambria Math" panose="02040503050406030204" pitchFamily="18" charset="0"/>
                        </a:rPr>
                        <m:t>≠0</m:t>
                      </m:r>
                    </m:oMath>
                  </m:oMathPara>
                </a14:m>
                <a:endParaRPr lang="hu-HU" altLang="hu-HU" dirty="0"/>
              </a:p>
            </p:txBody>
          </p:sp>
        </mc:Choice>
        <mc:Fallback xmlns="">
          <p:sp>
            <p:nvSpPr>
              <p:cNvPr id="54" name="Szövegdoboz 53"/>
              <p:cNvSpPr txBox="1">
                <a:spLocks noRot="1" noChangeAspect="1" noMove="1" noResize="1" noEditPoints="1" noAdjustHandles="1" noChangeArrowheads="1" noChangeShapeType="1" noTextEdit="1"/>
              </p:cNvSpPr>
              <p:nvPr/>
            </p:nvSpPr>
            <p:spPr bwMode="auto">
              <a:xfrm>
                <a:off x="7309843" y="3610494"/>
                <a:ext cx="1068369" cy="461665"/>
              </a:xfrm>
              <a:prstGeom prst="rect">
                <a:avLst/>
              </a:prstGeom>
              <a:blipFill rotWithShape="1">
                <a:blip r:embed="rId14"/>
                <a:stretch>
                  <a:fillRect/>
                </a:stretch>
              </a:blip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Tree>
    <p:extLst>
      <p:ext uri="{BB962C8B-B14F-4D97-AF65-F5344CB8AC3E}">
        <p14:creationId xmlns:p14="http://schemas.microsoft.com/office/powerpoint/2010/main" val="4913723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6" grpId="0" animBg="1"/>
      <p:bldP spid="18" grpId="0" animBg="1"/>
      <p:bldP spid="19" grpId="0" animBg="1"/>
      <p:bldP spid="27" grpId="0"/>
      <p:bldP spid="28" grpId="0"/>
      <p:bldP spid="38" grpId="0"/>
      <p:bldP spid="39" grpId="0"/>
      <p:bldP spid="41" grpId="0"/>
      <p:bldP spid="42" grpId="0" animBg="1"/>
      <p:bldP spid="43" grpId="0"/>
      <p:bldP spid="47" grpId="0"/>
      <p:bldP spid="48" grpId="0"/>
      <p:bldP spid="49" grpId="0"/>
      <p:bldP spid="5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17328" y="169688"/>
            <a:ext cx="8126672" cy="857250"/>
          </a:xfrm>
        </p:spPr>
        <p:txBody>
          <a:bodyPr>
            <a:normAutofit/>
          </a:bodyPr>
          <a:lstStyle/>
          <a:p>
            <a:pPr>
              <a:defRPr/>
            </a:pPr>
            <a:r>
              <a:rPr lang="en-US" dirty="0" err="1" smtClean="0">
                <a:solidFill>
                  <a:srgbClr val="FF0000"/>
                </a:solidFill>
              </a:rPr>
              <a:t>Homog</a:t>
            </a:r>
            <a:r>
              <a:rPr lang="hu-HU" dirty="0" smtClean="0">
                <a:solidFill>
                  <a:srgbClr val="FF0000"/>
                </a:solidFill>
              </a:rPr>
              <a:t>én koordináták</a:t>
            </a:r>
          </a:p>
        </p:txBody>
      </p:sp>
      <p:sp>
        <p:nvSpPr>
          <p:cNvPr id="7171" name="Line 4"/>
          <p:cNvSpPr>
            <a:spLocks noChangeShapeType="1"/>
          </p:cNvSpPr>
          <p:nvPr/>
        </p:nvSpPr>
        <p:spPr bwMode="auto">
          <a:xfrm flipV="1">
            <a:off x="3345596" y="1812993"/>
            <a:ext cx="0" cy="161925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2000"/>
          </a:p>
        </p:txBody>
      </p:sp>
      <p:sp>
        <p:nvSpPr>
          <p:cNvPr id="7172" name="Line 5"/>
          <p:cNvSpPr>
            <a:spLocks noChangeShapeType="1"/>
          </p:cNvSpPr>
          <p:nvPr/>
        </p:nvSpPr>
        <p:spPr bwMode="auto">
          <a:xfrm flipV="1">
            <a:off x="3345597" y="3432245"/>
            <a:ext cx="29511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2000"/>
          </a:p>
        </p:txBody>
      </p:sp>
      <p:sp>
        <p:nvSpPr>
          <p:cNvPr id="7174" name="Line 7"/>
          <p:cNvSpPr>
            <a:spLocks noChangeShapeType="1"/>
          </p:cNvSpPr>
          <p:nvPr/>
        </p:nvSpPr>
        <p:spPr bwMode="auto">
          <a:xfrm>
            <a:off x="4353659" y="2946469"/>
            <a:ext cx="0" cy="485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sz="2000"/>
          </a:p>
        </p:txBody>
      </p:sp>
      <p:sp>
        <p:nvSpPr>
          <p:cNvPr id="7175" name="Line 8"/>
          <p:cNvSpPr>
            <a:spLocks noChangeShapeType="1"/>
          </p:cNvSpPr>
          <p:nvPr/>
        </p:nvSpPr>
        <p:spPr bwMode="auto">
          <a:xfrm flipH="1">
            <a:off x="3345597" y="2946470"/>
            <a:ext cx="10080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sz="2000"/>
          </a:p>
        </p:txBody>
      </p:sp>
      <p:sp>
        <p:nvSpPr>
          <p:cNvPr id="7176" name="Rectangle 9"/>
          <p:cNvSpPr>
            <a:spLocks noChangeArrowheads="1"/>
          </p:cNvSpPr>
          <p:nvPr/>
        </p:nvSpPr>
        <p:spPr bwMode="auto">
          <a:xfrm>
            <a:off x="4220464" y="3398652"/>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dirty="0"/>
              <a:t>x</a:t>
            </a:r>
            <a:endParaRPr lang="en-US" altLang="hu-HU" i="1" dirty="0"/>
          </a:p>
        </p:txBody>
      </p:sp>
      <p:sp>
        <p:nvSpPr>
          <p:cNvPr id="7177" name="Rectangle 10"/>
          <p:cNvSpPr>
            <a:spLocks noChangeArrowheads="1"/>
          </p:cNvSpPr>
          <p:nvPr/>
        </p:nvSpPr>
        <p:spPr bwMode="auto">
          <a:xfrm>
            <a:off x="2923993" y="2784545"/>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a:t>y</a:t>
            </a:r>
            <a:endParaRPr lang="en-US" altLang="hu-HU" i="1"/>
          </a:p>
        </p:txBody>
      </p:sp>
      <mc:AlternateContent xmlns:mc="http://schemas.openxmlformats.org/markup-compatibility/2006" xmlns:a14="http://schemas.microsoft.com/office/drawing/2010/main">
        <mc:Choice Requires="a14">
          <p:sp>
            <p:nvSpPr>
              <p:cNvPr id="7178" name="Rectangle 11"/>
              <p:cNvSpPr>
                <a:spLocks noChangeArrowheads="1"/>
              </p:cNvSpPr>
              <p:nvPr/>
            </p:nvSpPr>
            <p:spPr bwMode="auto">
              <a:xfrm>
                <a:off x="3561388" y="2433167"/>
                <a:ext cx="122418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m:t>
                          </m:r>
                        </m:e>
                      </m:d>
                    </m:oMath>
                  </m:oMathPara>
                </a14:m>
                <a:endParaRPr lang="en-US" altLang="hu-HU" dirty="0"/>
              </a:p>
            </p:txBody>
          </p:sp>
        </mc:Choice>
        <mc:Fallback xmlns="">
          <p:sp>
            <p:nvSpPr>
              <p:cNvPr id="7178" name="Rectangle 11"/>
              <p:cNvSpPr>
                <a:spLocks noRot="1" noChangeAspect="1" noMove="1" noResize="1" noEditPoints="1" noAdjustHandles="1" noChangeArrowheads="1" noChangeShapeType="1" noTextEdit="1"/>
              </p:cNvSpPr>
              <p:nvPr/>
            </p:nvSpPr>
            <p:spPr bwMode="auto">
              <a:xfrm>
                <a:off x="3561388" y="2433167"/>
                <a:ext cx="1224181" cy="461665"/>
              </a:xfrm>
              <a:prstGeom prst="rect">
                <a:avLst/>
              </a:prstGeom>
              <a:blipFill rotWithShape="1">
                <a:blip r:embed="rId3"/>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7180" name="Line 14"/>
          <p:cNvSpPr>
            <a:spLocks noChangeShapeType="1"/>
          </p:cNvSpPr>
          <p:nvPr/>
        </p:nvSpPr>
        <p:spPr bwMode="auto">
          <a:xfrm flipV="1">
            <a:off x="1264608" y="1812994"/>
            <a:ext cx="5465539" cy="26105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sz="2000"/>
          </a:p>
        </p:txBody>
      </p:sp>
      <mc:AlternateContent xmlns:mc="http://schemas.openxmlformats.org/markup-compatibility/2006" xmlns:a14="http://schemas.microsoft.com/office/drawing/2010/main">
        <mc:Choice Requires="a14">
          <p:sp>
            <p:nvSpPr>
              <p:cNvPr id="7181" name="Rectangle 15"/>
              <p:cNvSpPr>
                <a:spLocks noChangeArrowheads="1"/>
              </p:cNvSpPr>
              <p:nvPr/>
            </p:nvSpPr>
            <p:spPr bwMode="auto">
              <a:xfrm>
                <a:off x="5245305" y="2676197"/>
                <a:ext cx="306680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hu-HU"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m:t>
                          </m:r>
                        </m:e>
                      </m:d>
                      <m:r>
                        <a:rPr lang="en-US" i="1" smtClean="0">
                          <a:latin typeface="Cambria Math" panose="02040503050406030204" pitchFamily="18" charset="0"/>
                          <a:ea typeface="Cambria Math" panose="02040503050406030204" pitchFamily="18" charset="0"/>
                        </a:rPr>
                        <m:t>~</m:t>
                      </m:r>
                      <m:d>
                        <m:dPr>
                          <m:begChr m:val="["/>
                          <m:endChr m:val="]"/>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r>
                            <a:rPr lang="en-US" i="1">
                              <a:solidFill>
                                <a:prstClr val="black"/>
                              </a:solidFill>
                              <a:latin typeface="Cambria Math" panose="02040503050406030204" pitchFamily="18" charset="0"/>
                              <a:ea typeface="Cambria Math" panose="02040503050406030204" pitchFamily="18" charset="0"/>
                            </a:rPr>
                            <m:t>,1/2</m:t>
                          </m:r>
                        </m:e>
                      </m:d>
                    </m:oMath>
                  </m:oMathPara>
                </a14:m>
                <a:endParaRPr lang="en-US" altLang="hu-HU" sz="2000" dirty="0"/>
              </a:p>
            </p:txBody>
          </p:sp>
        </mc:Choice>
        <mc:Fallback xmlns="">
          <p:sp>
            <p:nvSpPr>
              <p:cNvPr id="7181" name="Rectangle 15"/>
              <p:cNvSpPr>
                <a:spLocks noRot="1" noChangeAspect="1" noMove="1" noResize="1" noEditPoints="1" noAdjustHandles="1" noChangeArrowheads="1" noChangeShapeType="1" noTextEdit="1"/>
              </p:cNvSpPr>
              <p:nvPr/>
            </p:nvSpPr>
            <p:spPr bwMode="auto">
              <a:xfrm>
                <a:off x="5245305" y="2676197"/>
                <a:ext cx="3066801" cy="461665"/>
              </a:xfrm>
              <a:prstGeom prst="rect">
                <a:avLst/>
              </a:prstGeom>
              <a:blipFill rotWithShape="1">
                <a:blip r:embed="rId4"/>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3" name="Rectangle 17"/>
              <p:cNvSpPr>
                <a:spLocks noChangeArrowheads="1"/>
              </p:cNvSpPr>
              <p:nvPr/>
            </p:nvSpPr>
            <p:spPr bwMode="auto">
              <a:xfrm>
                <a:off x="6411919" y="1990397"/>
                <a:ext cx="154478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r>
                            <a:rPr lang="en-US" i="1">
                              <a:solidFill>
                                <a:prstClr val="black"/>
                              </a:solidFill>
                              <a:latin typeface="Cambria Math" panose="02040503050406030204" pitchFamily="18" charset="0"/>
                              <a:ea typeface="Cambria Math" panose="02040503050406030204" pitchFamily="18" charset="0"/>
                            </a:rPr>
                            <m:t>,1/3</m:t>
                          </m:r>
                        </m:e>
                      </m:d>
                    </m:oMath>
                  </m:oMathPara>
                </a14:m>
                <a:endParaRPr lang="hu-HU" altLang="hu-HU" dirty="0"/>
              </a:p>
            </p:txBody>
          </p:sp>
        </mc:Choice>
        <mc:Fallback xmlns="">
          <p:sp>
            <p:nvSpPr>
              <p:cNvPr id="7183" name="Rectangle 17"/>
              <p:cNvSpPr>
                <a:spLocks noRot="1" noChangeAspect="1" noMove="1" noResize="1" noEditPoints="1" noAdjustHandles="1" noChangeArrowheads="1" noChangeShapeType="1" noTextEdit="1"/>
              </p:cNvSpPr>
              <p:nvPr/>
            </p:nvSpPr>
            <p:spPr bwMode="auto">
              <a:xfrm>
                <a:off x="6411919" y="1990397"/>
                <a:ext cx="1544782" cy="461665"/>
              </a:xfrm>
              <a:prstGeom prst="rect">
                <a:avLst/>
              </a:prstGeom>
              <a:blipFill rotWithShape="1">
                <a:blip r:embed="rId5"/>
                <a:stretch>
                  <a:fillRect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7184" name="Oval 18"/>
          <p:cNvSpPr>
            <a:spLocks noChangeArrowheads="1"/>
          </p:cNvSpPr>
          <p:nvPr/>
        </p:nvSpPr>
        <p:spPr bwMode="auto">
          <a:xfrm>
            <a:off x="7528485" y="1360331"/>
            <a:ext cx="152400" cy="114300"/>
          </a:xfrm>
          <a:prstGeom prst="ellipse">
            <a:avLst/>
          </a:prstGeom>
          <a:solidFill>
            <a:srgbClr val="FFC000"/>
          </a:solidFill>
          <a:ln w="2857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7185" name="Line 19"/>
          <p:cNvSpPr>
            <a:spLocks noChangeShapeType="1"/>
          </p:cNvSpPr>
          <p:nvPr/>
        </p:nvSpPr>
        <p:spPr bwMode="auto">
          <a:xfrm flipV="1">
            <a:off x="7025247" y="1467487"/>
            <a:ext cx="431800" cy="216694"/>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mc:AlternateContent xmlns:mc="http://schemas.openxmlformats.org/markup-compatibility/2006" xmlns:a14="http://schemas.microsoft.com/office/drawing/2010/main">
        <mc:Choice Requires="a14">
          <p:sp>
            <p:nvSpPr>
              <p:cNvPr id="7186" name="Rectangle 20"/>
              <p:cNvSpPr>
                <a:spLocks noChangeArrowheads="1"/>
              </p:cNvSpPr>
              <p:nvPr/>
            </p:nvSpPr>
            <p:spPr bwMode="auto">
              <a:xfrm>
                <a:off x="7616395" y="1537734"/>
                <a:ext cx="122418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r>
                            <a:rPr lang="en-US" i="1">
                              <a:solidFill>
                                <a:prstClr val="black"/>
                              </a:solidFill>
                              <a:latin typeface="Cambria Math" panose="02040503050406030204" pitchFamily="18" charset="0"/>
                              <a:ea typeface="Cambria Math" panose="02040503050406030204" pitchFamily="18" charset="0"/>
                            </a:rPr>
                            <m:t>,0</m:t>
                          </m:r>
                        </m:e>
                      </m:d>
                    </m:oMath>
                  </m:oMathPara>
                </a14:m>
                <a:endParaRPr lang="en-US" altLang="hu-HU" dirty="0"/>
              </a:p>
            </p:txBody>
          </p:sp>
        </mc:Choice>
        <mc:Fallback xmlns="">
          <p:sp>
            <p:nvSpPr>
              <p:cNvPr id="7186" name="Rectangle 20"/>
              <p:cNvSpPr>
                <a:spLocks noRot="1" noChangeAspect="1" noMove="1" noResize="1" noEditPoints="1" noAdjustHandles="1" noChangeArrowheads="1" noChangeShapeType="1" noTextEdit="1"/>
              </p:cNvSpPr>
              <p:nvPr/>
            </p:nvSpPr>
            <p:spPr bwMode="auto">
              <a:xfrm>
                <a:off x="7616395" y="1537734"/>
                <a:ext cx="1224181" cy="461665"/>
              </a:xfrm>
              <a:prstGeom prst="rect">
                <a:avLst/>
              </a:prstGeom>
              <a:blipFill rotWithShape="1">
                <a:blip r:embed="rId6"/>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7188" name="Szövegdoboz 19"/>
          <p:cNvSpPr txBox="1">
            <a:spLocks noChangeArrowheads="1"/>
          </p:cNvSpPr>
          <p:nvPr/>
        </p:nvSpPr>
        <p:spPr bwMode="auto">
          <a:xfrm>
            <a:off x="7755425" y="978573"/>
            <a:ext cx="9332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b="1" dirty="0">
                <a:latin typeface="+mn-lt"/>
              </a:rPr>
              <a:t>Ideális </a:t>
            </a:r>
            <a:endParaRPr lang="en-US" altLang="hu-HU" sz="2000" b="1" dirty="0" smtClean="0">
              <a:latin typeface="+mn-lt"/>
            </a:endParaRPr>
          </a:p>
          <a:p>
            <a:r>
              <a:rPr lang="hu-HU" altLang="hu-HU" sz="2000" b="1" dirty="0" smtClean="0">
                <a:latin typeface="+mn-lt"/>
              </a:rPr>
              <a:t>pont</a:t>
            </a:r>
            <a:endParaRPr lang="hu-HU" altLang="hu-HU" sz="2000" b="1" dirty="0">
              <a:latin typeface="+mn-lt"/>
            </a:endParaRPr>
          </a:p>
        </p:txBody>
      </p:sp>
      <p:sp>
        <p:nvSpPr>
          <p:cNvPr id="7173" name="Oval 6"/>
          <p:cNvSpPr>
            <a:spLocks noChangeArrowheads="1"/>
          </p:cNvSpPr>
          <p:nvPr/>
        </p:nvSpPr>
        <p:spPr bwMode="auto">
          <a:xfrm>
            <a:off x="4280634" y="2892891"/>
            <a:ext cx="152400" cy="1143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7179" name="Oval 13"/>
          <p:cNvSpPr>
            <a:spLocks noChangeArrowheads="1"/>
          </p:cNvSpPr>
          <p:nvPr/>
        </p:nvSpPr>
        <p:spPr bwMode="auto">
          <a:xfrm>
            <a:off x="5217259" y="2460695"/>
            <a:ext cx="152400" cy="1143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7182" name="Oval 16"/>
          <p:cNvSpPr>
            <a:spLocks noChangeArrowheads="1"/>
          </p:cNvSpPr>
          <p:nvPr/>
        </p:nvSpPr>
        <p:spPr bwMode="auto">
          <a:xfrm>
            <a:off x="6260779" y="1950681"/>
            <a:ext cx="152400" cy="1143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21" name="Szövegdoboz 20"/>
          <p:cNvSpPr txBox="1"/>
          <p:nvPr/>
        </p:nvSpPr>
        <p:spPr>
          <a:xfrm>
            <a:off x="1640480" y="1224207"/>
            <a:ext cx="4905289" cy="461665"/>
          </a:xfrm>
          <a:prstGeom prst="rect">
            <a:avLst/>
          </a:prstGeom>
          <a:noFill/>
        </p:spPr>
        <p:txBody>
          <a:bodyPr wrap="square" rtlCol="0">
            <a:spAutoFit/>
          </a:bodyPr>
          <a:lstStyle/>
          <a:p>
            <a:r>
              <a:rPr lang="hu-HU" dirty="0">
                <a:latin typeface="+mn-lt"/>
              </a:rPr>
              <a:t>I</a:t>
            </a:r>
            <a:r>
              <a:rPr lang="hu-HU" dirty="0" smtClean="0">
                <a:latin typeface="+mn-lt"/>
              </a:rPr>
              <a:t>rány + inverz távolság skálázás</a:t>
            </a:r>
            <a:endParaRPr lang="en-US" dirty="0">
              <a:latin typeface="+mn-lt"/>
            </a:endParaRPr>
          </a:p>
        </p:txBody>
      </p:sp>
      <p:sp>
        <p:nvSpPr>
          <p:cNvPr id="22" name="Oval 6"/>
          <p:cNvSpPr>
            <a:spLocks noChangeArrowheads="1"/>
          </p:cNvSpPr>
          <p:nvPr/>
        </p:nvSpPr>
        <p:spPr bwMode="auto">
          <a:xfrm>
            <a:off x="2404209" y="3787986"/>
            <a:ext cx="152400" cy="1143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mc:AlternateContent xmlns:mc="http://schemas.openxmlformats.org/markup-compatibility/2006" xmlns:a14="http://schemas.microsoft.com/office/drawing/2010/main">
        <mc:Choice Requires="a14">
          <p:sp>
            <p:nvSpPr>
              <p:cNvPr id="23" name="Rectangle 11"/>
              <p:cNvSpPr>
                <a:spLocks noChangeArrowheads="1"/>
              </p:cNvSpPr>
              <p:nvPr/>
            </p:nvSpPr>
            <p:spPr bwMode="auto">
              <a:xfrm>
                <a:off x="2815239" y="3707948"/>
                <a:ext cx="309405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hu-HU"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r>
                            <a:rPr lang="en-US" i="1">
                              <a:solidFill>
                                <a:prstClr val="black"/>
                              </a:solidFill>
                              <a:latin typeface="Cambria Math" panose="02040503050406030204" pitchFamily="18" charset="0"/>
                              <a:ea typeface="Cambria Math" panose="02040503050406030204" pitchFamily="18" charset="0"/>
                            </a:rPr>
                            <m:t>,−1</m:t>
                          </m:r>
                        </m:e>
                      </m:d>
                    </m:oMath>
                  </m:oMathPara>
                </a14:m>
                <a:endParaRPr lang="en-US" altLang="hu-HU" dirty="0"/>
              </a:p>
            </p:txBody>
          </p:sp>
        </mc:Choice>
        <mc:Fallback xmlns="">
          <p:sp>
            <p:nvSpPr>
              <p:cNvPr id="23" name="Rectangle 11"/>
              <p:cNvSpPr>
                <a:spLocks noRot="1" noChangeAspect="1" noMove="1" noResize="1" noEditPoints="1" noAdjustHandles="1" noChangeArrowheads="1" noChangeShapeType="1" noTextEdit="1"/>
              </p:cNvSpPr>
              <p:nvPr/>
            </p:nvSpPr>
            <p:spPr bwMode="auto">
              <a:xfrm>
                <a:off x="2815239" y="3707948"/>
                <a:ext cx="3094052"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4" name="Oval 6"/>
          <p:cNvSpPr>
            <a:spLocks noChangeArrowheads="1"/>
          </p:cNvSpPr>
          <p:nvPr/>
        </p:nvSpPr>
        <p:spPr bwMode="auto">
          <a:xfrm>
            <a:off x="1408623" y="4279901"/>
            <a:ext cx="152400" cy="1143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mc:AlternateContent xmlns:mc="http://schemas.openxmlformats.org/markup-compatibility/2006" xmlns:a14="http://schemas.microsoft.com/office/drawing/2010/main">
        <mc:Choice Requires="a14">
          <p:sp>
            <p:nvSpPr>
              <p:cNvPr id="25" name="Rectangle 11"/>
              <p:cNvSpPr>
                <a:spLocks noChangeArrowheads="1"/>
              </p:cNvSpPr>
              <p:nvPr/>
            </p:nvSpPr>
            <p:spPr bwMode="auto">
              <a:xfrm>
                <a:off x="1716242" y="4140844"/>
                <a:ext cx="177401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r>
                            <a:rPr lang="en-US" i="1">
                              <a:solidFill>
                                <a:prstClr val="black"/>
                              </a:solidFill>
                              <a:latin typeface="Cambria Math" panose="02040503050406030204" pitchFamily="18" charset="0"/>
                              <a:ea typeface="Cambria Math" panose="02040503050406030204" pitchFamily="18" charset="0"/>
                            </a:rPr>
                            <m:t>,−1/2</m:t>
                          </m:r>
                        </m:e>
                      </m:d>
                    </m:oMath>
                  </m:oMathPara>
                </a14:m>
                <a:endParaRPr lang="en-US" altLang="hu-HU" dirty="0"/>
              </a:p>
            </p:txBody>
          </p:sp>
        </mc:Choice>
        <mc:Fallback xmlns="">
          <p:sp>
            <p:nvSpPr>
              <p:cNvPr id="25" name="Rectangle 11"/>
              <p:cNvSpPr>
                <a:spLocks noRot="1" noChangeAspect="1" noMove="1" noResize="1" noEditPoints="1" noAdjustHandles="1" noChangeArrowheads="1" noChangeShapeType="1" noTextEdit="1"/>
              </p:cNvSpPr>
              <p:nvPr/>
            </p:nvSpPr>
            <p:spPr bwMode="auto">
              <a:xfrm>
                <a:off x="1716242" y="4140844"/>
                <a:ext cx="1774012" cy="461665"/>
              </a:xfrm>
              <a:prstGeom prst="rect">
                <a:avLst/>
              </a:prstGeom>
              <a:blipFill rotWithShape="1">
                <a:blip r:embed="rId8"/>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6" name="Oval 18"/>
          <p:cNvSpPr>
            <a:spLocks noChangeArrowheads="1"/>
          </p:cNvSpPr>
          <p:nvPr/>
        </p:nvSpPr>
        <p:spPr bwMode="auto">
          <a:xfrm>
            <a:off x="328503" y="4731990"/>
            <a:ext cx="152400" cy="114300"/>
          </a:xfrm>
          <a:prstGeom prst="ellipse">
            <a:avLst/>
          </a:prstGeom>
          <a:solidFill>
            <a:srgbClr val="FFC000"/>
          </a:solidFill>
          <a:ln w="2857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27" name="Line 19"/>
          <p:cNvSpPr>
            <a:spLocks noChangeShapeType="1"/>
          </p:cNvSpPr>
          <p:nvPr/>
        </p:nvSpPr>
        <p:spPr bwMode="auto">
          <a:xfrm flipH="1">
            <a:off x="588915" y="4450530"/>
            <a:ext cx="603684" cy="28146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p:sp>
        <p:nvSpPr>
          <p:cNvPr id="28" name="Szövegdoboz 19"/>
          <p:cNvSpPr txBox="1">
            <a:spLocks noChangeArrowheads="1"/>
          </p:cNvSpPr>
          <p:nvPr/>
        </p:nvSpPr>
        <p:spPr bwMode="auto">
          <a:xfrm>
            <a:off x="76475" y="4002909"/>
            <a:ext cx="10254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b="1" dirty="0">
                <a:latin typeface="+mn-lt"/>
              </a:rPr>
              <a:t>Ideális pont</a:t>
            </a:r>
          </a:p>
        </p:txBody>
      </p:sp>
      <mc:AlternateContent xmlns:mc="http://schemas.openxmlformats.org/markup-compatibility/2006" xmlns:a14="http://schemas.microsoft.com/office/drawing/2010/main">
        <mc:Choice Requires="a14">
          <p:sp>
            <p:nvSpPr>
              <p:cNvPr id="29" name="Rectangle 20"/>
              <p:cNvSpPr>
                <a:spLocks noChangeArrowheads="1"/>
              </p:cNvSpPr>
              <p:nvPr/>
            </p:nvSpPr>
            <p:spPr bwMode="auto">
              <a:xfrm>
                <a:off x="560429" y="4663120"/>
                <a:ext cx="122418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r>
                            <a:rPr lang="en-US" i="1">
                              <a:solidFill>
                                <a:prstClr val="black"/>
                              </a:solidFill>
                              <a:latin typeface="Cambria Math" panose="02040503050406030204" pitchFamily="18" charset="0"/>
                              <a:ea typeface="Cambria Math" panose="02040503050406030204" pitchFamily="18" charset="0"/>
                            </a:rPr>
                            <m:t>,0</m:t>
                          </m:r>
                        </m:e>
                      </m:d>
                    </m:oMath>
                  </m:oMathPara>
                </a14:m>
                <a:endParaRPr lang="en-US" altLang="hu-HU" dirty="0"/>
              </a:p>
            </p:txBody>
          </p:sp>
        </mc:Choice>
        <mc:Fallback xmlns="">
          <p:sp>
            <p:nvSpPr>
              <p:cNvPr id="29" name="Rectangle 20"/>
              <p:cNvSpPr>
                <a:spLocks noRot="1" noChangeAspect="1" noMove="1" noResize="1" noEditPoints="1" noAdjustHandles="1" noChangeArrowheads="1" noChangeShapeType="1" noTextEdit="1"/>
              </p:cNvSpPr>
              <p:nvPr/>
            </p:nvSpPr>
            <p:spPr bwMode="auto">
              <a:xfrm>
                <a:off x="560429" y="4663120"/>
                <a:ext cx="1224181" cy="461665"/>
              </a:xfrm>
              <a:prstGeom prst="rect">
                <a:avLst/>
              </a:prstGeom>
              <a:blipFill rotWithShape="1">
                <a:blip r:embed="rId9"/>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pic>
        <p:nvPicPr>
          <p:cNvPr id="30" name="Picture 2" descr="August Ferdinand Möbiu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03" y="28878"/>
            <a:ext cx="1043180" cy="1059452"/>
          </a:xfrm>
          <a:prstGeom prst="rect">
            <a:avLst/>
          </a:prstGeom>
          <a:noFill/>
          <a:extLst>
            <a:ext uri="{909E8E84-426E-40DD-AFC4-6F175D3DCCD1}">
              <a14:hiddenFill xmlns:a14="http://schemas.microsoft.com/office/drawing/2010/main">
                <a:solidFill>
                  <a:srgbClr val="FFFFFF"/>
                </a:solidFill>
              </a14:hiddenFill>
            </a:ext>
          </a:extLst>
        </p:spPr>
      </p:pic>
      <p:sp>
        <p:nvSpPr>
          <p:cNvPr id="31" name="Szövegdoboz 30"/>
          <p:cNvSpPr txBox="1"/>
          <p:nvPr/>
        </p:nvSpPr>
        <p:spPr>
          <a:xfrm>
            <a:off x="104648" y="1000558"/>
            <a:ext cx="968534" cy="400110"/>
          </a:xfrm>
          <a:prstGeom prst="rect">
            <a:avLst/>
          </a:prstGeom>
          <a:noFill/>
        </p:spPr>
        <p:txBody>
          <a:bodyPr wrap="none" rtlCol="0">
            <a:spAutoFit/>
          </a:bodyPr>
          <a:lstStyle/>
          <a:p>
            <a:r>
              <a:rPr lang="hu-HU" sz="2000" dirty="0" smtClean="0">
                <a:latin typeface="+mn-lt"/>
              </a:rPr>
              <a:t>Möbius</a:t>
            </a:r>
            <a:endParaRPr lang="en-US" sz="2000" dirty="0">
              <a:latin typeface="+mn-lt"/>
            </a:endParaRPr>
          </a:p>
        </p:txBody>
      </p:sp>
    </p:spTree>
    <p:extLst>
      <p:ext uri="{BB962C8B-B14F-4D97-AF65-F5344CB8AC3E}">
        <p14:creationId xmlns:p14="http://schemas.microsoft.com/office/powerpoint/2010/main" val="12657955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p:bldP spid="7183" grpId="0"/>
      <p:bldP spid="7184" grpId="0" animBg="1"/>
      <p:bldP spid="7185" grpId="0" animBg="1"/>
      <p:bldP spid="7186" grpId="0"/>
      <p:bldP spid="7188" grpId="0"/>
      <p:bldP spid="7179" grpId="0" animBg="1"/>
      <p:bldP spid="7182" grpId="0" animBg="1"/>
      <p:bldP spid="22" grpId="0" animBg="1"/>
      <p:bldP spid="23" grpId="0"/>
      <p:bldP spid="24" grpId="0" animBg="1"/>
      <p:bldP spid="25" grpId="0"/>
      <p:bldP spid="26" grpId="0" animBg="1"/>
      <p:bldP spid="27" grpId="0" animBg="1"/>
      <p:bldP spid="28" grpId="0"/>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Csoportba foglalás 135"/>
          <p:cNvGrpSpPr>
            <a:grpSpLocks/>
          </p:cNvGrpSpPr>
          <p:nvPr/>
        </p:nvGrpSpPr>
        <p:grpSpPr bwMode="auto">
          <a:xfrm rot="16200000">
            <a:off x="3333355" y="2340974"/>
            <a:ext cx="682074" cy="820737"/>
            <a:chOff x="4933950" y="1860550"/>
            <a:chExt cx="833438" cy="820738"/>
          </a:xfrm>
        </p:grpSpPr>
        <p:sp>
          <p:nvSpPr>
            <p:cNvPr id="26"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1"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2"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cxnSp>
        <p:nvCxnSpPr>
          <p:cNvPr id="34" name="Egyenes összekötő 33"/>
          <p:cNvCxnSpPr/>
          <p:nvPr/>
        </p:nvCxnSpPr>
        <p:spPr>
          <a:xfrm>
            <a:off x="1864710" y="1452373"/>
            <a:ext cx="5623615" cy="2654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0" y="205979"/>
            <a:ext cx="9144000" cy="857250"/>
          </a:xfrm>
        </p:spPr>
        <p:txBody>
          <a:bodyPr>
            <a:normAutofit fontScale="90000"/>
          </a:bodyPr>
          <a:lstStyle/>
          <a:p>
            <a:r>
              <a:rPr lang="hu-HU" dirty="0" smtClean="0">
                <a:solidFill>
                  <a:srgbClr val="FF0000"/>
                </a:solidFill>
              </a:rPr>
              <a:t>Projektív egyenes parametrikus egyenlete</a:t>
            </a:r>
            <a:endParaRPr lang="hu-HU" dirty="0">
              <a:solidFill>
                <a:srgbClr val="FF0000"/>
              </a:solidFill>
            </a:endParaRPr>
          </a:p>
        </p:txBody>
      </p:sp>
      <p:cxnSp>
        <p:nvCxnSpPr>
          <p:cNvPr id="4" name="Egyenes összekötő 3"/>
          <p:cNvCxnSpPr/>
          <p:nvPr/>
        </p:nvCxnSpPr>
        <p:spPr>
          <a:xfrm flipV="1">
            <a:off x="2519772" y="1650869"/>
            <a:ext cx="4135662" cy="11793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flipH="1" flipV="1">
            <a:off x="2898912" y="1343304"/>
            <a:ext cx="1133028" cy="16195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flipH="1">
            <a:off x="2968534" y="2495333"/>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a:off x="3696998" y="2495333"/>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3688614" y="1712246"/>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Szabadkézi sokszög 8"/>
          <p:cNvSpPr/>
          <p:nvPr/>
        </p:nvSpPr>
        <p:spPr>
          <a:xfrm>
            <a:off x="1475657" y="1815666"/>
            <a:ext cx="4284475" cy="936703"/>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Szövegdoboz 9"/>
              <p:cNvSpPr txBox="1"/>
              <p:nvPr/>
            </p:nvSpPr>
            <p:spPr>
              <a:xfrm>
                <a:off x="2647613" y="2789760"/>
                <a:ext cx="4678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i="1" dirty="0" smtClean="0">
                          <a:latin typeface="Cambria Math"/>
                        </a:rPr>
                        <m:t>𝑋</m:t>
                      </m:r>
                    </m:oMath>
                  </m:oMathPara>
                </a14:m>
                <a:endParaRPr lang="en-US" i="1" dirty="0"/>
              </a:p>
            </p:txBody>
          </p:sp>
        </mc:Choice>
        <mc:Fallback xmlns="">
          <p:sp>
            <p:nvSpPr>
              <p:cNvPr id="10" name="Szövegdoboz 9"/>
              <p:cNvSpPr txBox="1">
                <a:spLocks noRot="1" noChangeAspect="1" noMove="1" noResize="1" noEditPoints="1" noAdjustHandles="1" noChangeArrowheads="1" noChangeShapeType="1" noTextEdit="1"/>
              </p:cNvSpPr>
              <p:nvPr/>
            </p:nvSpPr>
            <p:spPr>
              <a:xfrm>
                <a:off x="2647612" y="3719680"/>
                <a:ext cx="467885" cy="4616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4756334" y="2335376"/>
                <a:ext cx="45506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i="1" dirty="0" smtClean="0">
                          <a:latin typeface="Cambria Math"/>
                        </a:rPr>
                        <m:t>𝑌</m:t>
                      </m:r>
                    </m:oMath>
                  </m:oMathPara>
                </a14:m>
                <a:endParaRPr lang="en-US" i="1"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4756333" y="3113834"/>
                <a:ext cx="455061"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11"/>
              <p:cNvSpPr txBox="1"/>
              <p:nvPr/>
            </p:nvSpPr>
            <p:spPr>
              <a:xfrm>
                <a:off x="3696984" y="1469417"/>
                <a:ext cx="4982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i="1" dirty="0" smtClean="0">
                          <a:latin typeface="Cambria Math"/>
                        </a:rPr>
                        <m:t>𝑤</m:t>
                      </m:r>
                    </m:oMath>
                  </m:oMathPara>
                </a14:m>
                <a:endParaRPr lang="en-US" i="1" dirty="0"/>
              </a:p>
            </p:txBody>
          </p:sp>
        </mc:Choice>
        <mc:Fallback xmlns="">
          <p:sp>
            <p:nvSpPr>
              <p:cNvPr id="12" name="Szövegdoboz 11"/>
              <p:cNvSpPr txBox="1">
                <a:spLocks noRot="1" noChangeAspect="1" noMove="1" noResize="1" noEditPoints="1" noAdjustHandles="1" noChangeArrowheads="1" noChangeShapeType="1" noTextEdit="1"/>
              </p:cNvSpPr>
              <p:nvPr/>
            </p:nvSpPr>
            <p:spPr>
              <a:xfrm>
                <a:off x="3696984" y="1959222"/>
                <a:ext cx="498278"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zövegdoboz 12"/>
              <p:cNvSpPr txBox="1"/>
              <p:nvPr/>
            </p:nvSpPr>
            <p:spPr>
              <a:xfrm>
                <a:off x="503549" y="2483961"/>
                <a:ext cx="10683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𝑤</m:t>
                      </m:r>
                      <m:r>
                        <a:rPr lang="en-US" i="1" dirty="0" smtClean="0">
                          <a:latin typeface="Cambria Math"/>
                        </a:rPr>
                        <m:t>=1</m:t>
                      </m:r>
                    </m:oMath>
                  </m:oMathPara>
                </a14:m>
                <a:endParaRPr lang="en-US" dirty="0"/>
              </a:p>
            </p:txBody>
          </p:sp>
        </mc:Choice>
        <mc:Fallback xmlns="">
          <p:sp>
            <p:nvSpPr>
              <p:cNvPr id="13" name="Szövegdoboz 12"/>
              <p:cNvSpPr txBox="1">
                <a:spLocks noRot="1" noChangeAspect="1" noMove="1" noResize="1" noEditPoints="1" noAdjustHandles="1" noChangeArrowheads="1" noChangeShapeType="1" noTextEdit="1"/>
              </p:cNvSpPr>
              <p:nvPr/>
            </p:nvSpPr>
            <p:spPr>
              <a:xfrm>
                <a:off x="503548" y="3311948"/>
                <a:ext cx="1068369"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Szövegdoboz 13"/>
              <p:cNvSpPr txBox="1"/>
              <p:nvPr/>
            </p:nvSpPr>
            <p:spPr>
              <a:xfrm>
                <a:off x="2938947" y="1028099"/>
                <a:ext cx="16486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𝑋</m:t>
                          </m:r>
                        </m:e>
                        <m:sub>
                          <m:r>
                            <a:rPr lang="hu-HU"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hu-HU" b="0" i="1" smtClean="0">
                              <a:latin typeface="Cambria Math" panose="02040503050406030204" pitchFamily="18" charset="0"/>
                              <a:ea typeface="Cambria Math" panose="02040503050406030204" pitchFamily="18" charset="0"/>
                            </a:rPr>
                            <m:t>𝑌</m:t>
                          </m:r>
                        </m:e>
                        <m:sub>
                          <m:r>
                            <a:rPr lang="hu-HU"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hu-HU" b="0" i="1" smtClean="0">
                              <a:latin typeface="Cambria Math" panose="02040503050406030204" pitchFamily="18" charset="0"/>
                              <a:ea typeface="Cambria Math" panose="02040503050406030204" pitchFamily="18" charset="0"/>
                            </a:rPr>
                            <m:t>𝑤</m:t>
                          </m:r>
                        </m:e>
                        <m:sub>
                          <m:r>
                            <a:rPr lang="hu-HU"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4" name="Szövegdoboz 13"/>
              <p:cNvSpPr txBox="1">
                <a:spLocks noRot="1" noChangeAspect="1" noMove="1" noResize="1" noEditPoints="1" noAdjustHandles="1" noChangeArrowheads="1" noChangeShapeType="1" noTextEdit="1"/>
              </p:cNvSpPr>
              <p:nvPr/>
            </p:nvSpPr>
            <p:spPr>
              <a:xfrm>
                <a:off x="2938947" y="1028099"/>
                <a:ext cx="1648656" cy="461665"/>
              </a:xfrm>
              <a:prstGeom prst="rect">
                <a:avLst/>
              </a:prstGeom>
              <a:blipFill rotWithShape="1">
                <a:blip r:embed="rId6"/>
                <a:stretch>
                  <a:fillRect l="-2583" b="-20000"/>
                </a:stretch>
              </a:blipFill>
            </p:spPr>
            <p:txBody>
              <a:bodyPr/>
              <a:lstStyle/>
              <a:p>
                <a:r>
                  <a:rPr lang="en-US">
                    <a:noFill/>
                  </a:rPr>
                  <a:t> </a:t>
                </a:r>
              </a:p>
            </p:txBody>
          </p:sp>
        </mc:Fallback>
      </mc:AlternateContent>
      <p:cxnSp>
        <p:nvCxnSpPr>
          <p:cNvPr id="17" name="Egyenes összekötő 16"/>
          <p:cNvCxnSpPr/>
          <p:nvPr/>
        </p:nvCxnSpPr>
        <p:spPr>
          <a:xfrm flipH="1" flipV="1">
            <a:off x="2880032" y="1323423"/>
            <a:ext cx="448543" cy="6256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Ellipszis 17"/>
          <p:cNvSpPr/>
          <p:nvPr/>
        </p:nvSpPr>
        <p:spPr>
          <a:xfrm>
            <a:off x="2880032" y="1422850"/>
            <a:ext cx="186441" cy="13501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zis 18"/>
          <p:cNvSpPr/>
          <p:nvPr/>
        </p:nvSpPr>
        <p:spPr>
          <a:xfrm>
            <a:off x="3603764" y="2164087"/>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Egyenes összekötő 29"/>
          <p:cNvCxnSpPr/>
          <p:nvPr/>
        </p:nvCxnSpPr>
        <p:spPr>
          <a:xfrm flipV="1">
            <a:off x="4824028" y="1489764"/>
            <a:ext cx="2426614" cy="6769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Ellipszis 14"/>
          <p:cNvSpPr/>
          <p:nvPr/>
        </p:nvSpPr>
        <p:spPr>
          <a:xfrm>
            <a:off x="6507248" y="1610898"/>
            <a:ext cx="186441" cy="13501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Szövegdoboz 32"/>
              <p:cNvSpPr txBox="1"/>
              <p:nvPr/>
            </p:nvSpPr>
            <p:spPr>
              <a:xfrm>
                <a:off x="6140641" y="1722861"/>
                <a:ext cx="16700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𝑋</m:t>
                          </m:r>
                        </m:e>
                        <m:sub>
                          <m:r>
                            <a:rPr lang="hu-HU"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hu-HU" b="0" i="1" smtClean="0">
                              <a:latin typeface="Cambria Math" panose="02040503050406030204" pitchFamily="18" charset="0"/>
                              <a:ea typeface="Cambria Math" panose="02040503050406030204" pitchFamily="18" charset="0"/>
                            </a:rPr>
                            <m:t>𝑌</m:t>
                          </m:r>
                        </m:e>
                        <m:sub>
                          <m:r>
                            <a:rPr lang="hu-HU"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hu-HU" b="0" i="1" smtClean="0">
                              <a:latin typeface="Cambria Math" panose="02040503050406030204" pitchFamily="18" charset="0"/>
                              <a:ea typeface="Cambria Math" panose="02040503050406030204" pitchFamily="18" charset="0"/>
                            </a:rPr>
                            <m:t>𝑤</m:t>
                          </m:r>
                        </m:e>
                        <m:sub>
                          <m:r>
                            <a:rPr lang="hu-HU"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3" name="Szövegdoboz 32"/>
              <p:cNvSpPr txBox="1">
                <a:spLocks noRot="1" noChangeAspect="1" noMove="1" noResize="1" noEditPoints="1" noAdjustHandles="1" noChangeArrowheads="1" noChangeShapeType="1" noTextEdit="1"/>
              </p:cNvSpPr>
              <p:nvPr/>
            </p:nvSpPr>
            <p:spPr>
              <a:xfrm>
                <a:off x="6140641" y="2297147"/>
                <a:ext cx="1670008" cy="461665"/>
              </a:xfrm>
              <a:prstGeom prst="rect">
                <a:avLst/>
              </a:prstGeom>
              <a:blipFill>
                <a:blip r:embed="rId7"/>
                <a:stretch>
                  <a:fillRect l="-365" r="-730" b="-18421"/>
                </a:stretch>
              </a:blipFill>
            </p:spPr>
            <p:txBody>
              <a:bodyPr/>
              <a:lstStyle/>
              <a:p>
                <a:r>
                  <a:rPr lang="hu-HU">
                    <a:noFill/>
                  </a:rPr>
                  <a:t> </a:t>
                </a:r>
              </a:p>
            </p:txBody>
          </p:sp>
        </mc:Fallback>
      </mc:AlternateContent>
      <p:cxnSp>
        <p:nvCxnSpPr>
          <p:cNvPr id="37" name="Egyenes összekötő 36"/>
          <p:cNvCxnSpPr/>
          <p:nvPr/>
        </p:nvCxnSpPr>
        <p:spPr>
          <a:xfrm>
            <a:off x="2120840" y="1829065"/>
            <a:ext cx="4164584" cy="553664"/>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6" name="Ellipszis 15"/>
          <p:cNvSpPr/>
          <p:nvPr/>
        </p:nvSpPr>
        <p:spPr>
          <a:xfrm>
            <a:off x="3264023" y="1917479"/>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zis 28"/>
          <p:cNvSpPr/>
          <p:nvPr/>
        </p:nvSpPr>
        <p:spPr>
          <a:xfrm>
            <a:off x="4673592" y="2112699"/>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Szövegdoboz 39"/>
              <p:cNvSpPr txBox="1"/>
              <p:nvPr/>
            </p:nvSpPr>
            <p:spPr>
              <a:xfrm>
                <a:off x="456209" y="3504806"/>
                <a:ext cx="8260274" cy="523220"/>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ea typeface="Cambria Math" panose="02040503050406030204" pitchFamily="18" charset="0"/>
                            </a:rPr>
                          </m:ctrlPr>
                        </m:dPr>
                        <m:e>
                          <m:r>
                            <a:rPr lang="hu-HU" sz="2800" i="1">
                              <a:latin typeface="Cambria Math" panose="02040503050406030204" pitchFamily="18" charset="0"/>
                              <a:ea typeface="Cambria Math" panose="02040503050406030204" pitchFamily="18" charset="0"/>
                            </a:rPr>
                            <m:t>𝑋</m:t>
                          </m:r>
                          <m:d>
                            <m:dPr>
                              <m:ctrlPr>
                                <a:rPr lang="hu-HU" sz="2800" i="1">
                                  <a:latin typeface="Cambria Math" panose="02040503050406030204" pitchFamily="18" charset="0"/>
                                  <a:ea typeface="Cambria Math" panose="02040503050406030204" pitchFamily="18" charset="0"/>
                                </a:rPr>
                              </m:ctrlPr>
                            </m:dPr>
                            <m:e>
                              <m:r>
                                <a:rPr lang="hu-HU" sz="2800" i="1">
                                  <a:latin typeface="Cambria Math" panose="02040503050406030204" pitchFamily="18" charset="0"/>
                                  <a:ea typeface="Cambria Math" panose="02040503050406030204" pitchFamily="18" charset="0"/>
                                </a:rPr>
                                <m:t>𝑡</m:t>
                              </m:r>
                            </m:e>
                          </m:d>
                          <m:r>
                            <a:rPr lang="en-US" sz="2800" i="1">
                              <a:latin typeface="Cambria Math" panose="02040503050406030204" pitchFamily="18" charset="0"/>
                              <a:ea typeface="Cambria Math" panose="02040503050406030204" pitchFamily="18" charset="0"/>
                            </a:rPr>
                            <m:t>,</m:t>
                          </m:r>
                          <m:r>
                            <a:rPr lang="hu-HU" sz="2800" i="1">
                              <a:latin typeface="Cambria Math" panose="02040503050406030204" pitchFamily="18" charset="0"/>
                              <a:ea typeface="Cambria Math" panose="02040503050406030204" pitchFamily="18" charset="0"/>
                            </a:rPr>
                            <m:t>𝑌</m:t>
                          </m:r>
                          <m:d>
                            <m:dPr>
                              <m:ctrlPr>
                                <a:rPr lang="hu-HU" sz="2800" i="1">
                                  <a:latin typeface="Cambria Math" panose="02040503050406030204" pitchFamily="18" charset="0"/>
                                  <a:ea typeface="Cambria Math" panose="02040503050406030204" pitchFamily="18" charset="0"/>
                                </a:rPr>
                              </m:ctrlPr>
                            </m:dPr>
                            <m:e>
                              <m:r>
                                <a:rPr lang="hu-HU" sz="2800" i="1">
                                  <a:latin typeface="Cambria Math" panose="02040503050406030204" pitchFamily="18" charset="0"/>
                                  <a:ea typeface="Cambria Math" panose="02040503050406030204" pitchFamily="18" charset="0"/>
                                </a:rPr>
                                <m:t>𝑡</m:t>
                              </m:r>
                            </m:e>
                          </m:d>
                          <m:r>
                            <a:rPr lang="hu-HU"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𝑡</m:t>
                              </m:r>
                            </m:e>
                          </m:d>
                        </m:e>
                      </m:d>
                      <m:r>
                        <a:rPr lang="en-US" sz="2800" b="0" i="1" smtClean="0">
                          <a:latin typeface="Cambria Math" panose="02040503050406030204" pitchFamily="18" charset="0"/>
                          <a:ea typeface="Cambria Math" panose="02040503050406030204" pitchFamily="18" charset="0"/>
                        </a:rPr>
                        <m:t>=</m:t>
                      </m:r>
                      <m:d>
                        <m:dPr>
                          <m:begChr m:val="["/>
                          <m:endChr m:val="]"/>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𝑋</m:t>
                              </m:r>
                            </m:e>
                            <m:sub>
                              <m:r>
                                <a:rPr lang="hu-HU" sz="2800" i="1">
                                  <a:latin typeface="Cambria Math" panose="02040503050406030204" pitchFamily="18" charset="0"/>
                                  <a:ea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𝑌</m:t>
                              </m:r>
                            </m:e>
                            <m:sub>
                              <m:r>
                                <a:rPr lang="hu-HU" sz="2800" i="1">
                                  <a:latin typeface="Cambria Math" panose="02040503050406030204" pitchFamily="18" charset="0"/>
                                  <a:ea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𝑤</m:t>
                              </m:r>
                            </m:e>
                            <m:sub>
                              <m:r>
                                <a:rPr lang="hu-HU" sz="2800" i="1">
                                  <a:latin typeface="Cambria Math" panose="02040503050406030204" pitchFamily="18" charset="0"/>
                                  <a:ea typeface="Cambria Math" panose="02040503050406030204" pitchFamily="18" charset="0"/>
                                </a:rPr>
                                <m:t>1</m:t>
                              </m:r>
                            </m:sub>
                          </m:sSub>
                        </m:e>
                      </m:d>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𝑡</m:t>
                          </m:r>
                        </m:e>
                      </m:d>
                      <m:r>
                        <a:rPr lang="en-US" sz="2800" b="0" i="1" smtClean="0">
                          <a:latin typeface="Cambria Math" panose="02040503050406030204" pitchFamily="18" charset="0"/>
                          <a:ea typeface="Cambria Math" panose="02040503050406030204" pitchFamily="18" charset="0"/>
                        </a:rPr>
                        <m:t>+</m:t>
                      </m:r>
                      <m:d>
                        <m:dPr>
                          <m:begChr m:val="["/>
                          <m:endChr m:val="]"/>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𝑋</m:t>
                              </m:r>
                            </m:e>
                            <m:sub>
                              <m:r>
                                <a:rPr lang="en-US" sz="2800" b="0" i="1" smtClean="0">
                                  <a:latin typeface="Cambria Math" panose="02040503050406030204" pitchFamily="18" charset="0"/>
                                  <a:ea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𝑌</m:t>
                              </m:r>
                            </m:e>
                            <m:sub>
                              <m:r>
                                <a:rPr lang="en-US" sz="2800" b="0" i="1" smtClean="0">
                                  <a:latin typeface="Cambria Math" panose="02040503050406030204" pitchFamily="18" charset="0"/>
                                  <a:ea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𝑤</m:t>
                              </m:r>
                            </m:e>
                            <m:sub>
                              <m:r>
                                <a:rPr lang="en-US" sz="2800" b="0" i="1" smtClean="0">
                                  <a:latin typeface="Cambria Math" panose="02040503050406030204" pitchFamily="18" charset="0"/>
                                  <a:ea typeface="Cambria Math" panose="02040503050406030204" pitchFamily="18" charset="0"/>
                                </a:rPr>
                                <m:t>2</m:t>
                              </m:r>
                            </m:sub>
                          </m:sSub>
                        </m:e>
                      </m:d>
                      <m:r>
                        <a:rPr lang="en-US" sz="2800" b="0" i="1" smtClean="0">
                          <a:latin typeface="Cambria Math" panose="02040503050406030204" pitchFamily="18" charset="0"/>
                          <a:ea typeface="Cambria Math" panose="02040503050406030204" pitchFamily="18" charset="0"/>
                        </a:rPr>
                        <m:t>𝑡</m:t>
                      </m:r>
                    </m:oMath>
                  </m:oMathPara>
                </a14:m>
                <a:endParaRPr lang="en-US" sz="2800" dirty="0"/>
              </a:p>
            </p:txBody>
          </p:sp>
        </mc:Choice>
        <mc:Fallback xmlns="">
          <p:sp>
            <p:nvSpPr>
              <p:cNvPr id="40" name="Szövegdoboz 39"/>
              <p:cNvSpPr txBox="1">
                <a:spLocks noRot="1" noChangeAspect="1" noMove="1" noResize="1" noEditPoints="1" noAdjustHandles="1" noChangeArrowheads="1" noChangeShapeType="1" noTextEdit="1"/>
              </p:cNvSpPr>
              <p:nvPr/>
            </p:nvSpPr>
            <p:spPr>
              <a:xfrm>
                <a:off x="456208" y="4673075"/>
                <a:ext cx="8260275" cy="523220"/>
              </a:xfrm>
              <a:prstGeom prst="rect">
                <a:avLst/>
              </a:prstGeom>
              <a:blipFill>
                <a:blip r:embed="rId8"/>
                <a:stretch>
                  <a:fillRect/>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3372547666"/>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7"/>
              <p:cNvSpPr txBox="1">
                <a:spLocks noChangeArrowheads="1"/>
              </p:cNvSpPr>
              <p:nvPr/>
            </p:nvSpPr>
            <p:spPr bwMode="auto">
              <a:xfrm>
                <a:off x="1279317" y="1154468"/>
                <a:ext cx="6713063" cy="2765181"/>
              </a:xfrm>
              <a:prstGeom prst="rect">
                <a:avLst/>
              </a:prstGeom>
              <a:noFill/>
              <a:ln w="12700">
                <a:no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lgn="l">
                  <a:buFont typeface="Arial" panose="020B0604020202020204" pitchFamily="34" charset="0"/>
                  <a:buChar char="•"/>
                </a:pPr>
                <a:r>
                  <a:rPr lang="hu-HU" altLang="hu-HU" dirty="0" smtClean="0">
                    <a:latin typeface="+mn-lt"/>
                  </a:rPr>
                  <a:t>Euklideszi egyenes, </a:t>
                </a:r>
                <a:r>
                  <a:rPr lang="hu-HU" altLang="hu-HU" dirty="0">
                    <a:latin typeface="+mn-lt"/>
                  </a:rPr>
                  <a:t>Descartes koordináták</a:t>
                </a:r>
                <a:r>
                  <a:rPr lang="hu-HU" altLang="hu-HU" dirty="0" smtClean="0">
                    <a:latin typeface="+mn-lt"/>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𝑥</m:t>
                    </m:r>
                    <m:r>
                      <a:rPr lang="hu-HU"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𝑦</m:t>
                    </m:r>
                    <m:r>
                      <a:rPr lang="hu-HU" i="1">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=0</m:t>
                    </m:r>
                  </m:oMath>
                </a14:m>
                <a:endParaRPr lang="hu-HU" dirty="0"/>
              </a:p>
              <a:p>
                <a:pPr marL="342900" indent="-342900" algn="l">
                  <a:buFont typeface="Arial" panose="020B0604020202020204" pitchFamily="34" charset="0"/>
                  <a:buChar char="•"/>
                </a:pPr>
                <a:r>
                  <a:rPr lang="hu-HU" altLang="hu-HU" dirty="0" smtClean="0">
                    <a:latin typeface="+mn-lt"/>
                  </a:rPr>
                  <a:t>Euklideszi egyenes, </a:t>
                </a:r>
                <a:r>
                  <a:rPr lang="hu-HU" altLang="hu-HU" dirty="0">
                    <a:latin typeface="+mn-lt"/>
                  </a:rPr>
                  <a:t>homogén koordináták</a:t>
                </a:r>
                <a:r>
                  <a:rPr lang="hu-HU" altLang="hu-HU" dirty="0" smtClean="0">
                    <a:latin typeface="+mn-lt"/>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𝑥</m:t>
                        </m:r>
                      </m:sub>
                    </m:sSub>
                    <m:r>
                      <a:rPr lang="hu-HU" i="1">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r>
                      <a:rPr lang="hu-HU"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𝑦</m:t>
                        </m:r>
                      </m:sub>
                    </m:sSub>
                    <m:r>
                      <a:rPr lang="hu-HU" i="1">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r>
                      <a:rPr lang="hu-HU" i="1">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=0</m:t>
                    </m:r>
                  </m:oMath>
                </a14:m>
                <a:r>
                  <a:rPr lang="hu-HU" dirty="0" smtClean="0"/>
                  <a:t>         </a:t>
                </a:r>
                <a14:m>
                  <m:oMath xmlns:m="http://schemas.openxmlformats.org/officeDocument/2006/math">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≠0</m:t>
                    </m:r>
                  </m:oMath>
                </a14:m>
                <a:endParaRPr lang="hu-HU" altLang="hu-HU" dirty="0"/>
              </a:p>
              <a:p>
                <a:pPr marL="342900" indent="-342900" algn="l">
                  <a:buFont typeface="Arial" panose="020B0604020202020204" pitchFamily="34" charset="0"/>
                  <a:buChar char="•"/>
                </a:pPr>
                <a:r>
                  <a:rPr lang="hu-HU" altLang="hu-HU" dirty="0" smtClean="0">
                    <a:latin typeface="+mn-lt"/>
                  </a:rPr>
                  <a:t>Euklideszi egyenes:    </a:t>
                </a:r>
                <a:r>
                  <a:rPr lang="hu-HU" altLang="hu-HU" sz="1600" dirty="0">
                    <a:latin typeface="+mn-lt"/>
                  </a:rPr>
                  <a:t>	</a:t>
                </a:r>
                <a:r>
                  <a:rPr lang="hu-HU" altLang="hu-HU" sz="1600" dirty="0" smtClean="0">
                    <a:latin typeface="+mn-lt"/>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𝑥</m:t>
                        </m:r>
                      </m:sub>
                    </m:sSub>
                    <m:r>
                      <a:rPr lang="hu-HU" i="1">
                        <a:latin typeface="Cambria Math" panose="02040503050406030204" pitchFamily="18" charset="0"/>
                        <a:ea typeface="Cambria Math" panose="02040503050406030204" pitchFamily="18" charset="0"/>
                      </a:rPr>
                      <m:t>𝑋</m:t>
                    </m:r>
                    <m:r>
                      <a:rPr lang="hu-HU"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𝑦</m:t>
                        </m:r>
                      </m:sub>
                    </m:sSub>
                    <m:r>
                      <a:rPr lang="hu-HU" i="1">
                        <a:latin typeface="Cambria Math" panose="02040503050406030204" pitchFamily="18" charset="0"/>
                        <a:ea typeface="Cambria Math" panose="02040503050406030204" pitchFamily="18" charset="0"/>
                      </a:rPr>
                      <m:t>𝑌</m:t>
                    </m:r>
                    <m:r>
                      <a:rPr lang="hu-HU" i="1">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=0</m:t>
                    </m:r>
                  </m:oMath>
                </a14:m>
                <a:r>
                  <a:rPr lang="hu-HU" dirty="0" smtClean="0"/>
                  <a:t>                </a:t>
                </a:r>
                <a14:m>
                  <m:oMath xmlns:m="http://schemas.openxmlformats.org/officeDocument/2006/math">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≠0</m:t>
                    </m:r>
                  </m:oMath>
                </a14:m>
                <a:endParaRPr lang="hu-HU" altLang="hu-HU" dirty="0"/>
              </a:p>
              <a:p>
                <a:pPr marL="342900" indent="-342900" algn="l">
                  <a:buFont typeface="Arial" panose="020B0604020202020204" pitchFamily="34" charset="0"/>
                  <a:buChar char="•"/>
                </a:pPr>
                <a:endParaRPr lang="hu-HU" dirty="0"/>
              </a:p>
            </p:txBody>
          </p:sp>
        </mc:Choice>
        <mc:Fallback xmlns="">
          <p:sp>
            <p:nvSpPr>
              <p:cNvPr id="4" name="Text Box 7"/>
              <p:cNvSpPr txBox="1">
                <a:spLocks noRot="1" noChangeAspect="1" noMove="1" noResize="1" noEditPoints="1" noAdjustHandles="1" noChangeArrowheads="1" noChangeShapeType="1" noTextEdit="1"/>
              </p:cNvSpPr>
              <p:nvPr/>
            </p:nvSpPr>
            <p:spPr bwMode="auto">
              <a:xfrm>
                <a:off x="1279317" y="1154468"/>
                <a:ext cx="6713063" cy="2765181"/>
              </a:xfrm>
              <a:prstGeom prst="rect">
                <a:avLst/>
              </a:prstGeom>
              <a:blipFill rotWithShape="1">
                <a:blip r:embed="rId3"/>
                <a:stretch>
                  <a:fillRect l="-1272" t="-1762"/>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10"/>
              <p:cNvSpPr>
                <a:spLocks noChangeArrowheads="1"/>
              </p:cNvSpPr>
              <p:nvPr/>
            </p:nvSpPr>
            <p:spPr bwMode="auto">
              <a:xfrm>
                <a:off x="3239852" y="4289621"/>
                <a:ext cx="351275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a:rPr lang="hu-HU" i="1">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e>
                      </m:d>
                      <m:r>
                        <a:rPr lang="en-US" b="0" i="1" smtClean="0">
                          <a:latin typeface="Cambria Math" panose="02040503050406030204" pitchFamily="18" charset="0"/>
                          <a:ea typeface="Cambria Math" panose="02040503050406030204" pitchFamily="18" charset="0"/>
                        </a:rPr>
                        <m:t>         </m:t>
                      </m:r>
                      <m:r>
                        <a:rPr lang="en-US" altLang="hu-HU" i="1" dirty="0" smtClean="0">
                          <a:latin typeface="Cambria Math" panose="02040503050406030204" pitchFamily="18" charset="0"/>
                        </a:rPr>
                        <m:t>=0 </m:t>
                      </m:r>
                    </m:oMath>
                  </m:oMathPara>
                </a14:m>
                <a:endParaRPr lang="hu-HU" altLang="hu-HU" dirty="0"/>
              </a:p>
            </p:txBody>
          </p:sp>
        </mc:Choice>
        <mc:Fallback xmlns="">
          <p:sp>
            <p:nvSpPr>
              <p:cNvPr id="6" name="Rectangle 10"/>
              <p:cNvSpPr>
                <a:spLocks noRot="1" noChangeAspect="1" noMove="1" noResize="1" noEditPoints="1" noAdjustHandles="1" noChangeArrowheads="1" noChangeShapeType="1" noTextEdit="1"/>
              </p:cNvSpPr>
              <p:nvPr/>
            </p:nvSpPr>
            <p:spPr bwMode="auto">
              <a:xfrm>
                <a:off x="3239852" y="4289621"/>
                <a:ext cx="3512755" cy="46166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 name="Cím 8"/>
          <p:cNvSpPr>
            <a:spLocks noGrp="1"/>
          </p:cNvSpPr>
          <p:nvPr>
            <p:ph type="title"/>
          </p:nvPr>
        </p:nvSpPr>
        <p:spPr>
          <a:xfrm>
            <a:off x="0" y="195263"/>
            <a:ext cx="9144000" cy="857250"/>
          </a:xfrm>
        </p:spPr>
        <p:txBody>
          <a:bodyPr>
            <a:normAutofit/>
          </a:bodyPr>
          <a:lstStyle/>
          <a:p>
            <a:pPr>
              <a:defRPr/>
            </a:pPr>
            <a:r>
              <a:rPr lang="hu-HU" dirty="0" smtClean="0">
                <a:solidFill>
                  <a:srgbClr val="FF0000"/>
                </a:solidFill>
              </a:rPr>
              <a:t>Egyenes</a:t>
            </a:r>
            <a:r>
              <a:rPr lang="en-US" dirty="0" smtClean="0">
                <a:solidFill>
                  <a:srgbClr val="FF0000"/>
                </a:solidFill>
              </a:rPr>
              <a:t> </a:t>
            </a:r>
            <a:r>
              <a:rPr lang="hu-HU" dirty="0" smtClean="0">
                <a:solidFill>
                  <a:srgbClr val="FF0000"/>
                </a:solidFill>
              </a:rPr>
              <a:t>implicit egyenlete</a:t>
            </a:r>
            <a:endParaRPr lang="hu-HU" dirty="0">
              <a:solidFill>
                <a:srgbClr val="FF0000"/>
              </a:solidFill>
            </a:endParaRPr>
          </a:p>
        </p:txBody>
      </p:sp>
      <p:sp>
        <p:nvSpPr>
          <p:cNvPr id="12" name="Szövegdoboz 11"/>
          <p:cNvSpPr txBox="1">
            <a:spLocks noChangeArrowheads="1"/>
          </p:cNvSpPr>
          <p:nvPr/>
        </p:nvSpPr>
        <p:spPr bwMode="auto">
          <a:xfrm>
            <a:off x="6304239" y="2537058"/>
            <a:ext cx="8778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8800" dirty="0">
                <a:solidFill>
                  <a:srgbClr val="FF0000"/>
                </a:solidFill>
              </a:rPr>
              <a:t>×</a:t>
            </a:r>
          </a:p>
        </p:txBody>
      </p:sp>
      <p:sp>
        <p:nvSpPr>
          <p:cNvPr id="3" name="Téglalap 2"/>
          <p:cNvSpPr/>
          <p:nvPr/>
        </p:nvSpPr>
        <p:spPr>
          <a:xfrm>
            <a:off x="1655676" y="2679762"/>
            <a:ext cx="2736069" cy="461665"/>
          </a:xfrm>
          <a:prstGeom prst="rect">
            <a:avLst/>
          </a:prstGeom>
          <a:solidFill>
            <a:schemeClr val="bg1"/>
          </a:solidFill>
        </p:spPr>
        <p:txBody>
          <a:bodyPr wrap="none">
            <a:spAutoFit/>
          </a:bodyPr>
          <a:lstStyle/>
          <a:p>
            <a:r>
              <a:rPr lang="hu-HU" altLang="hu-HU" dirty="0">
                <a:solidFill>
                  <a:srgbClr val="FF0000"/>
                </a:solidFill>
                <a:latin typeface="+mn-lt"/>
              </a:rPr>
              <a:t>Projektív egyenes:    </a:t>
            </a:r>
            <a:endParaRPr lang="en-US" altLang="hu-HU" dirty="0">
              <a:solidFill>
                <a:srgbClr val="FF0000"/>
              </a:solidFill>
              <a:latin typeface="+mn-lt"/>
            </a:endParaRPr>
          </a:p>
        </p:txBody>
      </p:sp>
      <p:sp>
        <p:nvSpPr>
          <p:cNvPr id="2" name="Szövegdoboz 1"/>
          <p:cNvSpPr txBox="1"/>
          <p:nvPr/>
        </p:nvSpPr>
        <p:spPr>
          <a:xfrm>
            <a:off x="1800450" y="4353633"/>
            <a:ext cx="1785874" cy="400110"/>
          </a:xfrm>
          <a:prstGeom prst="rect">
            <a:avLst/>
          </a:prstGeom>
          <a:noFill/>
        </p:spPr>
        <p:txBody>
          <a:bodyPr wrap="none" rtlCol="0">
            <a:spAutoFit/>
          </a:bodyPr>
          <a:lstStyle/>
          <a:p>
            <a:r>
              <a:rPr lang="en-US" sz="2000" dirty="0" smtClean="0">
                <a:latin typeface="+mn-lt"/>
              </a:rPr>
              <a:t>Pont: </a:t>
            </a:r>
            <a:r>
              <a:rPr lang="en-US" sz="2000" dirty="0" err="1" smtClean="0">
                <a:latin typeface="+mn-lt"/>
              </a:rPr>
              <a:t>sorvektor</a:t>
            </a:r>
            <a:endParaRPr lang="en-US" sz="2000" dirty="0">
              <a:latin typeface="+mn-lt"/>
            </a:endParaRPr>
          </a:p>
        </p:txBody>
      </p:sp>
      <p:sp>
        <p:nvSpPr>
          <p:cNvPr id="27" name="Szövegdoboz 26"/>
          <p:cNvSpPr txBox="1"/>
          <p:nvPr/>
        </p:nvSpPr>
        <p:spPr>
          <a:xfrm rot="5400000">
            <a:off x="5734475" y="3866865"/>
            <a:ext cx="1511759" cy="707886"/>
          </a:xfrm>
          <a:prstGeom prst="rect">
            <a:avLst/>
          </a:prstGeom>
          <a:noFill/>
        </p:spPr>
        <p:txBody>
          <a:bodyPr wrap="none" rtlCol="0">
            <a:spAutoFit/>
          </a:bodyPr>
          <a:lstStyle/>
          <a:p>
            <a:r>
              <a:rPr lang="hu-HU" sz="2000" dirty="0" smtClean="0">
                <a:latin typeface="+mn-lt"/>
              </a:rPr>
              <a:t>Egyenes</a:t>
            </a:r>
            <a:r>
              <a:rPr lang="en-US" sz="2000" dirty="0" smtClean="0">
                <a:latin typeface="+mn-lt"/>
              </a:rPr>
              <a:t>:</a:t>
            </a:r>
            <a:endParaRPr lang="hu-HU" sz="2000" dirty="0" smtClean="0">
              <a:latin typeface="+mn-lt"/>
            </a:endParaRPr>
          </a:p>
          <a:p>
            <a:r>
              <a:rPr lang="hu-HU" sz="2000" dirty="0" smtClean="0">
                <a:latin typeface="+mn-lt"/>
              </a:rPr>
              <a:t>oszlop</a:t>
            </a:r>
            <a:r>
              <a:rPr lang="en-US" sz="2000" dirty="0" err="1" smtClean="0">
                <a:latin typeface="+mn-lt"/>
              </a:rPr>
              <a:t>vektor</a:t>
            </a:r>
            <a:endParaRPr lang="en-US" sz="2000" dirty="0">
              <a:latin typeface="+mn-lt"/>
            </a:endParaRPr>
          </a:p>
        </p:txBody>
      </p:sp>
      <p:sp>
        <p:nvSpPr>
          <p:cNvPr id="14" name="Téglalap 13"/>
          <p:cNvSpPr/>
          <p:nvPr/>
        </p:nvSpPr>
        <p:spPr>
          <a:xfrm>
            <a:off x="2232499" y="3106774"/>
            <a:ext cx="2952328" cy="437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p>
        </p:txBody>
      </p:sp>
      <mc:AlternateContent xmlns:mc="http://schemas.openxmlformats.org/markup-compatibility/2006" xmlns:a14="http://schemas.microsoft.com/office/drawing/2010/main">
        <mc:Choice Requires="a14">
          <p:sp>
            <p:nvSpPr>
              <p:cNvPr id="40" name="Rectangle 10"/>
              <p:cNvSpPr>
                <a:spLocks noChangeArrowheads="1"/>
              </p:cNvSpPr>
              <p:nvPr/>
            </p:nvSpPr>
            <p:spPr bwMode="auto">
              <a:xfrm>
                <a:off x="4772826" y="3687874"/>
                <a:ext cx="952060" cy="106586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b="0" i="1" smtClean="0">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𝑥</m:t>
                                    </m:r>
                                  </m:sub>
                                </m:sSub>
                              </m:e>
                            </m:mr>
                            <m:mr>
                              <m:e>
                                <m:sSub>
                                  <m:sSubPr>
                                    <m:ctrlPr>
                                      <a:rPr lang="en-US"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𝑦</m:t>
                                    </m:r>
                                  </m:sub>
                                </m:sSub>
                              </m:e>
                            </m:mr>
                            <m:mr>
                              <m:e>
                                <m:r>
                                  <a:rPr lang="hu-HU" b="0" i="1" smtClean="0">
                                    <a:latin typeface="Cambria Math" panose="02040503050406030204" pitchFamily="18" charset="0"/>
                                    <a:ea typeface="Cambria Math" panose="02040503050406030204" pitchFamily="18" charset="0"/>
                                  </a:rPr>
                                  <m:t>𝑑</m:t>
                                </m:r>
                              </m:e>
                            </m:mr>
                          </m:m>
                        </m:e>
                      </m:d>
                    </m:oMath>
                  </m:oMathPara>
                </a14:m>
                <a:endParaRPr lang="hu-HU" altLang="hu-HU" dirty="0"/>
              </a:p>
            </p:txBody>
          </p:sp>
        </mc:Choice>
        <mc:Fallback xmlns="">
          <p:sp>
            <p:nvSpPr>
              <p:cNvPr id="40" name="Rectangle 10"/>
              <p:cNvSpPr>
                <a:spLocks noRot="1" noChangeAspect="1" noMove="1" noResize="1" noEditPoints="1" noAdjustHandles="1" noChangeArrowheads="1" noChangeShapeType="1" noTextEdit="1"/>
              </p:cNvSpPr>
              <p:nvPr/>
            </p:nvSpPr>
            <p:spPr bwMode="auto">
              <a:xfrm>
                <a:off x="4772826" y="3687874"/>
                <a:ext cx="952060" cy="1065869"/>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7022386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2" grpId="0"/>
      <p:bldP spid="3" grpId="0" animBg="1"/>
      <p:bldP spid="2" grpId="0"/>
      <p:bldP spid="27" grpId="0"/>
      <p:bldP spid="14" grpId="0" animBg="1"/>
      <p:bldP spid="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41480"/>
            <a:ext cx="8229600" cy="857250"/>
          </a:xfrm>
        </p:spPr>
        <p:txBody>
          <a:bodyPr/>
          <a:lstStyle/>
          <a:p>
            <a:r>
              <a:rPr lang="en-US" dirty="0" err="1" smtClean="0">
                <a:solidFill>
                  <a:srgbClr val="FF0000"/>
                </a:solidFill>
              </a:rPr>
              <a:t>Dualit</a:t>
            </a:r>
            <a:r>
              <a:rPr lang="hu-HU" dirty="0" smtClean="0">
                <a:solidFill>
                  <a:srgbClr val="FF0000"/>
                </a:solidFill>
              </a:rPr>
              <a:t>ás</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231208" y="978573"/>
                <a:ext cx="8697276" cy="3996444"/>
              </a:xfrm>
            </p:spPr>
            <p:txBody>
              <a:bodyPr>
                <a:noAutofit/>
              </a:bodyPr>
              <a:lstStyle/>
              <a:p>
                <a:r>
                  <a:rPr lang="en-US" sz="2400" dirty="0" smtClean="0"/>
                  <a:t>Ha </a:t>
                </a:r>
                <a:r>
                  <a:rPr lang="en-US" sz="2400" dirty="0" err="1" smtClean="0"/>
                  <a:t>eg</a:t>
                </a:r>
                <a:r>
                  <a:rPr lang="hu-HU" sz="2400" dirty="0" smtClean="0"/>
                  <a:t>y tétel pontok és egyenesek viszonyáról szól, akkor a pont és egyenes felcserélhetők benne.</a:t>
                </a:r>
                <a:endParaRPr lang="en-US" sz="2400" dirty="0" smtClean="0"/>
              </a:p>
              <a:p>
                <a:r>
                  <a:rPr lang="hu-HU" sz="2400" dirty="0" smtClean="0"/>
                  <a:t>2D </a:t>
                </a:r>
                <a:r>
                  <a:rPr lang="hu-HU" sz="2400" dirty="0"/>
                  <a:t>p</a:t>
                </a:r>
                <a:r>
                  <a:rPr lang="en-US" sz="2400" dirty="0" err="1" smtClean="0"/>
                  <a:t>ont</a:t>
                </a:r>
                <a:r>
                  <a:rPr lang="en-US" sz="2400" dirty="0" smtClean="0"/>
                  <a:t>: 3 </a:t>
                </a:r>
                <a:r>
                  <a:rPr lang="en-US" sz="2400" dirty="0" err="1" smtClean="0"/>
                  <a:t>elem</a:t>
                </a:r>
                <a:r>
                  <a:rPr lang="hu-HU" sz="2400" dirty="0" smtClean="0"/>
                  <a:t>ű sorvektor, homogén</a:t>
                </a:r>
              </a:p>
              <a:p>
                <a:pPr lvl="1"/>
                <a:r>
                  <a:rPr lang="hu-HU" sz="2000" dirty="0" smtClean="0"/>
                  <a:t>2D projektív sík pont</a:t>
                </a:r>
                <a:r>
                  <a:rPr lang="en-US" altLang="hu-HU" sz="2000" dirty="0" smtClean="0">
                    <a:sym typeface="Symbol" pitchFamily="18" charset="2"/>
                  </a:rPr>
                  <a:t> </a:t>
                </a:r>
                <a:r>
                  <a:rPr lang="hu-HU" altLang="hu-HU" sz="2000" dirty="0" smtClean="0">
                    <a:sym typeface="Symbol" pitchFamily="18" charset="2"/>
                  </a:rPr>
                  <a:t> 3D euklideszi tér origót metsző egyenes</a:t>
                </a:r>
                <a:r>
                  <a:rPr lang="hu-HU" sz="2000" dirty="0" smtClean="0"/>
                  <a:t> </a:t>
                </a:r>
              </a:p>
              <a:p>
                <a:r>
                  <a:rPr lang="hu-HU" sz="2400" dirty="0" smtClean="0"/>
                  <a:t>2D egyenes: 3 elemű oszlopvektor, homogén</a:t>
                </a:r>
              </a:p>
              <a:p>
                <a:pPr lvl="1"/>
                <a:r>
                  <a:rPr lang="hu-HU" sz="2000" dirty="0"/>
                  <a:t>2D projektív sík </a:t>
                </a:r>
                <a:r>
                  <a:rPr lang="hu-HU" sz="2000" dirty="0" smtClean="0"/>
                  <a:t>egyenes</a:t>
                </a:r>
                <a:r>
                  <a:rPr lang="en-US" altLang="hu-HU" sz="2000" dirty="0" smtClean="0">
                    <a:sym typeface="Symbol" pitchFamily="18" charset="2"/>
                  </a:rPr>
                  <a:t> </a:t>
                </a:r>
                <a:r>
                  <a:rPr lang="en-US" altLang="hu-HU" sz="2000" dirty="0">
                    <a:sym typeface="Symbol" pitchFamily="18" charset="2"/>
                  </a:rPr>
                  <a:t></a:t>
                </a:r>
                <a:r>
                  <a:rPr lang="hu-HU" altLang="hu-HU" sz="2000" dirty="0">
                    <a:sym typeface="Symbol" pitchFamily="18" charset="2"/>
                  </a:rPr>
                  <a:t> 3D euklideszi tér origót metsző egyenes</a:t>
                </a:r>
                <a:r>
                  <a:rPr lang="hu-HU" sz="2000" dirty="0"/>
                  <a:t> </a:t>
                </a:r>
                <a:endParaRPr lang="hu-HU" sz="2000" dirty="0" smtClean="0"/>
              </a:p>
              <a:p>
                <a:r>
                  <a:rPr lang="hu-HU" sz="2400" b="1" dirty="0" smtClean="0"/>
                  <a:t>2D egyenes egyenlete</a:t>
                </a:r>
                <a:r>
                  <a:rPr lang="hu-HU" sz="2400" dirty="0" smtClean="0"/>
                  <a:t>:</a:t>
                </a:r>
                <a:r>
                  <a:rPr lang="en-US" sz="2400" dirty="0" smtClean="0"/>
                  <a:t> </a:t>
                </a:r>
                <a:endParaRPr lang="hu-HU" sz="2400" dirty="0" smtClean="0"/>
              </a:p>
              <a:p>
                <a:pPr marL="0" indent="0">
                  <a:buNone/>
                </a:pPr>
                <a14:m>
                  <m:oMathPara xmlns:m="http://schemas.openxmlformats.org/officeDocument/2006/math">
                    <m:oMathParaPr>
                      <m:jc m:val="centerGroup"/>
                    </m:oMathParaPr>
                    <m:oMath xmlns:m="http://schemas.openxmlformats.org/officeDocument/2006/math">
                      <m:r>
                        <a:rPr lang="hu-HU" sz="2400" b="1" i="1">
                          <a:latin typeface="Cambria Math"/>
                        </a:rPr>
                        <m:t>𝒑</m:t>
                      </m:r>
                      <m:r>
                        <a:rPr lang="hu-HU" sz="2400" i="1">
                          <a:latin typeface="Cambria Math"/>
                          <a:ea typeface="Cambria Math"/>
                        </a:rPr>
                        <m:t>∙</m:t>
                      </m:r>
                      <m:r>
                        <a:rPr lang="hu-HU" sz="2400" b="1" i="1">
                          <a:latin typeface="Cambria Math"/>
                          <a:ea typeface="Cambria Math"/>
                        </a:rPr>
                        <m:t>𝒍</m:t>
                      </m:r>
                      <m:r>
                        <a:rPr lang="en-US" sz="2400" i="1">
                          <a:latin typeface="Cambria Math"/>
                          <a:ea typeface="Cambria Math"/>
                        </a:rPr>
                        <m:t>=0</m:t>
                      </m:r>
                    </m:oMath>
                  </m:oMathPara>
                </a14:m>
                <a:endParaRPr lang="hu-HU" sz="2400" dirty="0" smtClean="0"/>
              </a:p>
              <a:p>
                <a:pPr lvl="1"/>
                <a:r>
                  <a:rPr lang="hu-HU" sz="2000" dirty="0" smtClean="0"/>
                  <a:t>2D pont 3D vektora merőleges a 2D egyenes 3D vektorára</a:t>
                </a:r>
                <a:endParaRPr lang="en-US" sz="2000" dirty="0" smtClean="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231208" y="978573"/>
                <a:ext cx="8697276" cy="3996444"/>
              </a:xfrm>
              <a:blipFill rotWithShape="1">
                <a:blip r:embed="rId3"/>
                <a:stretch>
                  <a:fillRect l="-981" t="-1221" r="-1191"/>
                </a:stretch>
              </a:blipFill>
            </p:spPr>
            <p:txBody>
              <a:bodyPr/>
              <a:lstStyle/>
              <a:p>
                <a:r>
                  <a:rPr lang="en-US">
                    <a:noFill/>
                  </a:rPr>
                  <a:t> </a:t>
                </a:r>
              </a:p>
            </p:txBody>
          </p:sp>
        </mc:Fallback>
      </mc:AlternateContent>
      <p:sp>
        <p:nvSpPr>
          <p:cNvPr id="11" name="Téglalap 10"/>
          <p:cNvSpPr/>
          <p:nvPr/>
        </p:nvSpPr>
        <p:spPr>
          <a:xfrm>
            <a:off x="3779912" y="3795886"/>
            <a:ext cx="154817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019201"/>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431540" y="114477"/>
            <a:ext cx="8229600" cy="857250"/>
          </a:xfrm>
        </p:spPr>
        <p:txBody>
          <a:bodyPr/>
          <a:lstStyle/>
          <a:p>
            <a:r>
              <a:rPr lang="hu-HU" dirty="0" smtClean="0">
                <a:solidFill>
                  <a:srgbClr val="FF0000"/>
                </a:solidFill>
              </a:rPr>
              <a:t>Metszés és illeszkedés</a:t>
            </a:r>
            <a:endParaRPr lang="en-US" dirty="0">
              <a:solidFill>
                <a:srgbClr val="FF0000"/>
              </a:solidFill>
            </a:endParaRPr>
          </a:p>
        </p:txBody>
      </p:sp>
      <mc:AlternateContent xmlns:mc="http://schemas.openxmlformats.org/markup-compatibility/2006" xmlns:a14="http://schemas.microsoft.com/office/drawing/2010/main">
        <mc:Choice Requires="a14">
          <p:sp>
            <p:nvSpPr>
              <p:cNvPr id="5" name="Tartalom helye 2"/>
              <p:cNvSpPr>
                <a:spLocks noGrp="1"/>
              </p:cNvSpPr>
              <p:nvPr>
                <p:ph idx="1"/>
              </p:nvPr>
            </p:nvSpPr>
            <p:spPr>
              <a:xfrm>
                <a:off x="446124" y="883191"/>
                <a:ext cx="8215016" cy="3618402"/>
              </a:xfrm>
            </p:spPr>
            <p:txBody>
              <a:bodyPr>
                <a:normAutofit fontScale="92500" lnSpcReduction="10000"/>
              </a:bodyPr>
              <a:lstStyle/>
              <a:p>
                <a14:m>
                  <m:oMath xmlns:m="http://schemas.openxmlformats.org/officeDocument/2006/math">
                    <m:sSub>
                      <m:sSubPr>
                        <m:ctrlPr>
                          <a:rPr lang="hu-HU" sz="2800" b="1" i="1" smtClean="0">
                            <a:latin typeface="Cambria Math" panose="02040503050406030204" pitchFamily="18" charset="0"/>
                          </a:rPr>
                        </m:ctrlPr>
                      </m:sSubPr>
                      <m:e>
                        <m:r>
                          <a:rPr lang="hu-HU" sz="2800" b="1" i="1">
                            <a:latin typeface="Cambria Math"/>
                          </a:rPr>
                          <m:t>𝒑</m:t>
                        </m:r>
                      </m:e>
                      <m:sub>
                        <m:r>
                          <a:rPr lang="hu-HU" sz="2800">
                            <a:latin typeface="Cambria Math"/>
                          </a:rPr>
                          <m:t>1</m:t>
                        </m:r>
                      </m:sub>
                    </m:sSub>
                  </m:oMath>
                </a14:m>
                <a:r>
                  <a:rPr lang="hu-HU" sz="2800" b="1" i="1" dirty="0" smtClean="0"/>
                  <a:t> és </a:t>
                </a:r>
                <a14:m>
                  <m:oMath xmlns:m="http://schemas.openxmlformats.org/officeDocument/2006/math">
                    <m:sSub>
                      <m:sSubPr>
                        <m:ctrlPr>
                          <a:rPr lang="hu-HU" sz="2800" b="1" i="1">
                            <a:latin typeface="Cambria Math" panose="02040503050406030204" pitchFamily="18" charset="0"/>
                          </a:rPr>
                        </m:ctrlPr>
                      </m:sSubPr>
                      <m:e>
                        <m:r>
                          <a:rPr lang="hu-HU" sz="2800" b="1" i="1">
                            <a:latin typeface="Cambria Math"/>
                          </a:rPr>
                          <m:t>𝒑</m:t>
                        </m:r>
                      </m:e>
                      <m:sub>
                        <m:r>
                          <a:rPr lang="hu-HU" sz="2800">
                            <a:latin typeface="Cambria Math"/>
                          </a:rPr>
                          <m:t>2</m:t>
                        </m:r>
                      </m:sub>
                    </m:sSub>
                  </m:oMath>
                </a14:m>
                <a:r>
                  <a:rPr lang="hu-HU" sz="2800" b="1" i="1" dirty="0" smtClean="0"/>
                  <a:t> pontra illeszkedő </a:t>
                </a:r>
                <a14:m>
                  <m:oMath xmlns:m="http://schemas.openxmlformats.org/officeDocument/2006/math">
                    <m:r>
                      <a:rPr lang="hu-HU" sz="2800" b="1" i="1">
                        <a:solidFill>
                          <a:srgbClr val="FF0000"/>
                        </a:solidFill>
                        <a:latin typeface="Cambria Math"/>
                        <a:ea typeface="Cambria Math"/>
                      </a:rPr>
                      <m:t>𝒍</m:t>
                    </m:r>
                    <m:r>
                      <a:rPr lang="hu-HU" sz="2800" b="1" i="1">
                        <a:solidFill>
                          <a:srgbClr val="FF0000"/>
                        </a:solidFill>
                        <a:latin typeface="Cambria Math"/>
                        <a:ea typeface="Cambria Math"/>
                      </a:rPr>
                      <m:t> </m:t>
                    </m:r>
                  </m:oMath>
                </a14:m>
                <a:r>
                  <a:rPr lang="hu-HU" sz="2800" b="1" i="1" dirty="0" smtClean="0"/>
                  <a:t>egyenes</a:t>
                </a:r>
                <a:r>
                  <a:rPr lang="hu-HU" sz="2800" dirty="0" smtClean="0"/>
                  <a:t>:</a:t>
                </a:r>
                <a:endParaRPr lang="hu-HU" sz="3600" dirty="0" smtClean="0"/>
              </a:p>
              <a:p>
                <a:endParaRPr lang="hu-HU" sz="2800" dirty="0" smtClean="0"/>
              </a:p>
              <a:p>
                <a:endParaRPr lang="hu-HU" sz="2800" b="1" i="1" dirty="0" smtClean="0"/>
              </a:p>
              <a:p>
                <a14:m>
                  <m:oMath xmlns:m="http://schemas.openxmlformats.org/officeDocument/2006/math">
                    <m:sSub>
                      <m:sSubPr>
                        <m:ctrlPr>
                          <a:rPr lang="hu-HU" sz="2800" b="1" i="1">
                            <a:latin typeface="Cambria Math" panose="02040503050406030204" pitchFamily="18" charset="0"/>
                          </a:rPr>
                        </m:ctrlPr>
                      </m:sSubPr>
                      <m:e>
                        <m:r>
                          <a:rPr lang="hu-HU" sz="2800" b="1" i="1">
                            <a:latin typeface="Cambria Math"/>
                          </a:rPr>
                          <m:t>𝒍</m:t>
                        </m:r>
                      </m:e>
                      <m:sub>
                        <m:r>
                          <a:rPr lang="hu-HU" sz="2800">
                            <a:latin typeface="Cambria Math"/>
                          </a:rPr>
                          <m:t>1</m:t>
                        </m:r>
                      </m:sub>
                    </m:sSub>
                    <m:r>
                      <a:rPr lang="hu-HU" sz="2800" b="1" i="1">
                        <a:latin typeface="Cambria Math"/>
                      </a:rPr>
                      <m:t> </m:t>
                    </m:r>
                  </m:oMath>
                </a14:m>
                <a:r>
                  <a:rPr lang="hu-HU" sz="2800" b="1" i="1" dirty="0" smtClean="0"/>
                  <a:t>és </a:t>
                </a:r>
                <a14:m>
                  <m:oMath xmlns:m="http://schemas.openxmlformats.org/officeDocument/2006/math">
                    <m:sSub>
                      <m:sSubPr>
                        <m:ctrlPr>
                          <a:rPr lang="hu-HU" sz="2800" b="1" i="1">
                            <a:latin typeface="Cambria Math" panose="02040503050406030204" pitchFamily="18" charset="0"/>
                          </a:rPr>
                        </m:ctrlPr>
                      </m:sSubPr>
                      <m:e>
                        <m:r>
                          <a:rPr lang="hu-HU" sz="2800" b="1" i="1">
                            <a:latin typeface="Cambria Math"/>
                          </a:rPr>
                          <m:t>𝒍</m:t>
                        </m:r>
                      </m:e>
                      <m:sub>
                        <m:r>
                          <a:rPr lang="hu-HU" sz="2800">
                            <a:latin typeface="Cambria Math"/>
                          </a:rPr>
                          <m:t>2</m:t>
                        </m:r>
                      </m:sub>
                    </m:sSub>
                    <m:r>
                      <a:rPr lang="hu-HU" sz="2800" b="1" i="1">
                        <a:latin typeface="Cambria Math"/>
                      </a:rPr>
                      <m:t> </m:t>
                    </m:r>
                  </m:oMath>
                </a14:m>
                <a:r>
                  <a:rPr lang="hu-HU" sz="2800" b="1" i="1" dirty="0" smtClean="0"/>
                  <a:t>egyenes </a:t>
                </a:r>
                <a14:m>
                  <m:oMath xmlns:m="http://schemas.openxmlformats.org/officeDocument/2006/math">
                    <m:r>
                      <a:rPr lang="hu-HU" sz="2800" b="1" i="1">
                        <a:solidFill>
                          <a:srgbClr val="FF0000"/>
                        </a:solidFill>
                        <a:latin typeface="Cambria Math"/>
                        <a:ea typeface="Cambria Math"/>
                      </a:rPr>
                      <m:t>𝒑</m:t>
                    </m:r>
                    <m:r>
                      <a:rPr lang="hu-HU" sz="2800" b="1" i="1">
                        <a:solidFill>
                          <a:srgbClr val="FF0000"/>
                        </a:solidFill>
                        <a:latin typeface="Cambria Math"/>
                        <a:ea typeface="Cambria Math"/>
                      </a:rPr>
                      <m:t> </m:t>
                    </m:r>
                  </m:oMath>
                </a14:m>
                <a:r>
                  <a:rPr lang="hu-HU" sz="2800" b="1" i="1" dirty="0" smtClean="0"/>
                  <a:t>metszéspontja</a:t>
                </a:r>
                <a:r>
                  <a:rPr lang="hu-HU" sz="2800" dirty="0" smtClean="0"/>
                  <a:t>:</a:t>
                </a:r>
                <a:endParaRPr lang="en-US" sz="2800" dirty="0" smtClean="0"/>
              </a:p>
              <a:p>
                <a:endParaRPr lang="en-US" sz="2800" dirty="0"/>
              </a:p>
              <a:p>
                <a:endParaRPr lang="hu-HU" sz="2800" dirty="0" smtClean="0"/>
              </a:p>
              <a:p>
                <a14:m>
                  <m:oMath xmlns:m="http://schemas.openxmlformats.org/officeDocument/2006/math">
                    <m:r>
                      <a:rPr lang="hu-HU" sz="2800" b="1" i="1">
                        <a:latin typeface="Cambria Math"/>
                      </a:rPr>
                      <m:t>𝒑</m:t>
                    </m:r>
                  </m:oMath>
                </a14:m>
                <a:r>
                  <a:rPr lang="hu-HU" sz="2800" b="1" dirty="0" smtClean="0"/>
                  <a:t> p</a:t>
                </a:r>
                <a:r>
                  <a:rPr lang="en-US" sz="2800" b="1" dirty="0" smtClean="0"/>
                  <a:t>onton </a:t>
                </a:r>
                <a:r>
                  <a:rPr lang="hu-HU" sz="2800" b="1" dirty="0" smtClean="0"/>
                  <a:t>átmenő </a:t>
                </a:r>
                <a14:m>
                  <m:oMath xmlns:m="http://schemas.openxmlformats.org/officeDocument/2006/math">
                    <m:r>
                      <a:rPr lang="hu-HU" sz="2800" b="1" i="1" smtClean="0">
                        <a:latin typeface="Cambria Math"/>
                      </a:rPr>
                      <m:t>𝑳</m:t>
                    </m:r>
                    <m:r>
                      <a:rPr lang="hu-HU" sz="2800" b="1" i="1">
                        <a:latin typeface="Cambria Math"/>
                      </a:rPr>
                      <m:t> </m:t>
                    </m:r>
                  </m:oMath>
                </a14:m>
                <a:r>
                  <a:rPr lang="hu-HU" sz="2800" b="1" dirty="0" smtClean="0"/>
                  <a:t>egyenesre merőleges </a:t>
                </a:r>
                <a14:m>
                  <m:oMath xmlns:m="http://schemas.openxmlformats.org/officeDocument/2006/math">
                    <m:r>
                      <a:rPr lang="hu-HU" sz="2800" b="1" i="1">
                        <a:solidFill>
                          <a:srgbClr val="FF0000"/>
                        </a:solidFill>
                        <a:latin typeface="Cambria Math"/>
                        <a:ea typeface="Cambria Math"/>
                      </a:rPr>
                      <m:t>𝒍</m:t>
                    </m:r>
                    <m:r>
                      <a:rPr lang="hu-HU" sz="2800" b="1" i="1">
                        <a:solidFill>
                          <a:srgbClr val="FF0000"/>
                        </a:solidFill>
                        <a:latin typeface="Cambria Math"/>
                        <a:ea typeface="Cambria Math"/>
                      </a:rPr>
                      <m:t> </m:t>
                    </m:r>
                  </m:oMath>
                </a14:m>
                <a:r>
                  <a:rPr lang="hu-HU" sz="2800" b="1" dirty="0" smtClean="0"/>
                  <a:t> egyenes</a:t>
                </a:r>
                <a:r>
                  <a:rPr lang="en-US" sz="2800" b="1" dirty="0" smtClean="0"/>
                  <a:t> </a:t>
                </a:r>
                <a:r>
                  <a:rPr lang="en-US" sz="2800" dirty="0" smtClean="0"/>
                  <a:t>(</a:t>
                </a:r>
                <a14:m>
                  <m:oMath xmlns:m="http://schemas.openxmlformats.org/officeDocument/2006/math">
                    <m:sSup>
                      <m:sSupPr>
                        <m:ctrlPr>
                          <a:rPr lang="hu-HU" sz="2800" b="1" i="1">
                            <a:latin typeface="Cambria Math" panose="02040503050406030204" pitchFamily="18" charset="0"/>
                            <a:ea typeface="Cambria Math"/>
                          </a:rPr>
                        </m:ctrlPr>
                      </m:sSupPr>
                      <m:e>
                        <m:r>
                          <a:rPr lang="hu-HU" sz="2800" b="1" i="1">
                            <a:latin typeface="Cambria Math"/>
                          </a:rPr>
                          <m:t>𝑳</m:t>
                        </m:r>
                      </m:e>
                      <m:sup>
                        <m:r>
                          <a:rPr lang="en-US" sz="2800" b="1" i="1">
                            <a:latin typeface="Cambria Math"/>
                            <a:ea typeface="Cambria Math"/>
                          </a:rPr>
                          <m:t>∗</m:t>
                        </m:r>
                      </m:sup>
                    </m:sSup>
                    <m:r>
                      <a:rPr lang="en-US" sz="2800" b="0" i="0" smtClean="0">
                        <a:latin typeface="Cambria Math"/>
                        <a:ea typeface="Cambria Math"/>
                      </a:rPr>
                      <m:t>=</m:t>
                    </m:r>
                    <m:r>
                      <a:rPr lang="en-US" sz="2800" b="1" i="1" smtClean="0">
                        <a:latin typeface="Cambria Math"/>
                        <a:ea typeface="Cambria Math"/>
                      </a:rPr>
                      <m:t>𝑳</m:t>
                    </m:r>
                  </m:oMath>
                </a14:m>
                <a:r>
                  <a:rPr lang="en-US" sz="2800" dirty="0" smtClean="0"/>
                  <a:t>-b</a:t>
                </a:r>
                <a:r>
                  <a:rPr lang="hu-HU" sz="2800" dirty="0" err="1" smtClean="0"/>
                  <a:t>ől</a:t>
                </a:r>
                <a:r>
                  <a:rPr lang="hu-HU" sz="2800" dirty="0" smtClean="0"/>
                  <a:t> a </a:t>
                </a:r>
                <a:r>
                  <a:rPr lang="hu-HU" sz="2800" i="1" dirty="0" smtClean="0"/>
                  <a:t>w</a:t>
                </a:r>
                <a:r>
                  <a:rPr lang="hu-HU" sz="2800" dirty="0" smtClean="0"/>
                  <a:t> törlése)</a:t>
                </a:r>
              </a:p>
              <a:p>
                <a:pPr marL="0" indent="0">
                  <a:buNone/>
                </a:pPr>
                <a:endParaRPr lang="en-US" sz="2800" dirty="0"/>
              </a:p>
            </p:txBody>
          </p:sp>
        </mc:Choice>
        <mc:Fallback xmlns="">
          <p:sp>
            <p:nvSpPr>
              <p:cNvPr id="5" name="Tartalom helye 2"/>
              <p:cNvSpPr>
                <a:spLocks noGrp="1" noRot="1" noChangeAspect="1" noMove="1" noResize="1" noEditPoints="1" noAdjustHandles="1" noChangeArrowheads="1" noChangeShapeType="1" noTextEdit="1"/>
              </p:cNvSpPr>
              <p:nvPr>
                <p:ph idx="1"/>
              </p:nvPr>
            </p:nvSpPr>
            <p:spPr>
              <a:xfrm>
                <a:off x="446124" y="883191"/>
                <a:ext cx="8215016" cy="3618402"/>
              </a:xfrm>
              <a:blipFill>
                <a:blip r:embed="rId2"/>
                <a:stretch>
                  <a:fillRect t="-253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p:cNvSpPr txBox="1"/>
              <p:nvPr/>
            </p:nvSpPr>
            <p:spPr>
              <a:xfrm>
                <a:off x="1202303" y="1369245"/>
                <a:ext cx="4934749" cy="46166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hu-HU" b="1" i="1" smtClean="0">
                              <a:latin typeface="Cambria Math" panose="02040503050406030204" pitchFamily="18" charset="0"/>
                            </a:rPr>
                          </m:ctrlPr>
                        </m:sSubPr>
                        <m:e>
                          <m:r>
                            <a:rPr lang="hu-HU" b="1" i="1">
                              <a:latin typeface="Cambria Math"/>
                            </a:rPr>
                            <m:t>𝒑</m:t>
                          </m:r>
                        </m:e>
                        <m:sub>
                          <m:r>
                            <a:rPr lang="hu-HU" b="0" i="0" smtClean="0">
                              <a:latin typeface="Cambria Math"/>
                            </a:rPr>
                            <m:t>1</m:t>
                          </m:r>
                        </m:sub>
                      </m:sSub>
                      <m:r>
                        <a:rPr lang="hu-HU" b="0" i="1" smtClean="0">
                          <a:latin typeface="Cambria Math"/>
                          <a:ea typeface="Cambria Math"/>
                        </a:rPr>
                        <m:t>∙</m:t>
                      </m:r>
                      <m:r>
                        <a:rPr lang="hu-HU" b="1" i="1" smtClean="0">
                          <a:solidFill>
                            <a:srgbClr val="FF0000"/>
                          </a:solidFill>
                          <a:latin typeface="Cambria Math"/>
                          <a:ea typeface="Cambria Math"/>
                        </a:rPr>
                        <m:t>𝒍</m:t>
                      </m:r>
                      <m:r>
                        <a:rPr lang="en-US" b="0" i="1" smtClean="0">
                          <a:latin typeface="Cambria Math"/>
                          <a:ea typeface="Cambria Math"/>
                        </a:rPr>
                        <m:t>=0</m:t>
                      </m:r>
                      <m:r>
                        <a:rPr lang="hu-HU" b="0" i="1" smtClean="0">
                          <a:latin typeface="Cambria Math"/>
                          <a:ea typeface="Cambria Math"/>
                        </a:rPr>
                        <m:t>,</m:t>
                      </m:r>
                      <m:sSub>
                        <m:sSubPr>
                          <m:ctrlPr>
                            <a:rPr lang="hu-HU" b="1" i="1">
                              <a:latin typeface="Cambria Math" panose="02040503050406030204" pitchFamily="18" charset="0"/>
                            </a:rPr>
                          </m:ctrlPr>
                        </m:sSubPr>
                        <m:e>
                          <m:r>
                            <a:rPr lang="hu-HU" b="1" i="1" smtClean="0">
                              <a:latin typeface="Cambria Math"/>
                            </a:rPr>
                            <m:t>   </m:t>
                          </m:r>
                          <m:r>
                            <a:rPr lang="hu-HU" b="1" i="1">
                              <a:latin typeface="Cambria Math"/>
                            </a:rPr>
                            <m:t>𝒑</m:t>
                          </m:r>
                        </m:e>
                        <m:sub>
                          <m:r>
                            <a:rPr lang="hu-HU" b="0" i="0" smtClean="0">
                              <a:latin typeface="Cambria Math"/>
                            </a:rPr>
                            <m:t>2</m:t>
                          </m:r>
                        </m:sub>
                      </m:sSub>
                      <m:r>
                        <a:rPr lang="hu-HU" i="1">
                          <a:latin typeface="Cambria Math"/>
                          <a:ea typeface="Cambria Math"/>
                        </a:rPr>
                        <m:t>∙</m:t>
                      </m:r>
                      <m:r>
                        <a:rPr lang="hu-HU" b="1" i="1" smtClean="0">
                          <a:solidFill>
                            <a:srgbClr val="FF0000"/>
                          </a:solidFill>
                          <a:latin typeface="Cambria Math"/>
                          <a:ea typeface="Cambria Math"/>
                        </a:rPr>
                        <m:t>𝒍</m:t>
                      </m:r>
                      <m:r>
                        <a:rPr lang="en-US" i="1">
                          <a:latin typeface="Cambria Math"/>
                          <a:ea typeface="Cambria Math"/>
                        </a:rPr>
                        <m:t>=0</m:t>
                      </m:r>
                      <m:r>
                        <a:rPr lang="hu-HU" b="0" i="1" smtClean="0">
                          <a:latin typeface="Cambria Math"/>
                          <a:ea typeface="Cambria Math"/>
                        </a:rPr>
                        <m:t> →</m:t>
                      </m:r>
                      <m:r>
                        <a:rPr lang="hu-HU" b="1" i="1">
                          <a:solidFill>
                            <a:srgbClr val="FF0000"/>
                          </a:solidFill>
                          <a:latin typeface="Cambria Math"/>
                          <a:ea typeface="Cambria Math"/>
                        </a:rPr>
                        <m:t>𝒍</m:t>
                      </m:r>
                      <m:r>
                        <a:rPr lang="en-US" i="1">
                          <a:latin typeface="Cambria Math"/>
                          <a:ea typeface="Cambria Math"/>
                        </a:rPr>
                        <m:t>=</m:t>
                      </m:r>
                      <m:sSub>
                        <m:sSubPr>
                          <m:ctrlPr>
                            <a:rPr lang="hu-HU" b="1" i="1">
                              <a:latin typeface="Cambria Math" panose="02040503050406030204" pitchFamily="18" charset="0"/>
                            </a:rPr>
                          </m:ctrlPr>
                        </m:sSubPr>
                        <m:e>
                          <m:r>
                            <a:rPr lang="hu-HU" b="1" i="1">
                              <a:latin typeface="Cambria Math"/>
                            </a:rPr>
                            <m:t>𝒑</m:t>
                          </m:r>
                        </m:e>
                        <m:sub>
                          <m:r>
                            <a:rPr lang="hu-HU">
                              <a:latin typeface="Cambria Math"/>
                            </a:rPr>
                            <m:t>1</m:t>
                          </m:r>
                        </m:sub>
                      </m:sSub>
                      <m:r>
                        <a:rPr lang="hu-HU" b="1" i="1" smtClean="0">
                          <a:latin typeface="Cambria Math"/>
                          <a:ea typeface="Cambria Math"/>
                        </a:rPr>
                        <m:t>×</m:t>
                      </m:r>
                      <m:sSub>
                        <m:sSubPr>
                          <m:ctrlPr>
                            <a:rPr lang="hu-HU" b="1" i="1">
                              <a:latin typeface="Cambria Math" panose="02040503050406030204" pitchFamily="18" charset="0"/>
                            </a:rPr>
                          </m:ctrlPr>
                        </m:sSubPr>
                        <m:e>
                          <m:r>
                            <a:rPr lang="hu-HU" b="1" i="1">
                              <a:latin typeface="Cambria Math"/>
                            </a:rPr>
                            <m:t> </m:t>
                          </m:r>
                          <m:r>
                            <a:rPr lang="hu-HU" b="1" i="1">
                              <a:latin typeface="Cambria Math"/>
                            </a:rPr>
                            <m:t>𝒑</m:t>
                          </m:r>
                        </m:e>
                        <m:sub>
                          <m:r>
                            <a:rPr lang="hu-HU">
                              <a:latin typeface="Cambria Math"/>
                            </a:rPr>
                            <m:t>2</m:t>
                          </m:r>
                        </m:sub>
                      </m:sSub>
                    </m:oMath>
                  </m:oMathPara>
                </a14:m>
                <a:endParaRPr lang="en-US" dirty="0"/>
              </a:p>
            </p:txBody>
          </p:sp>
        </mc:Choice>
        <mc:Fallback xmlns="">
          <p:sp>
            <p:nvSpPr>
              <p:cNvPr id="6" name="Szövegdoboz 5"/>
              <p:cNvSpPr txBox="1">
                <a:spLocks noRot="1" noChangeAspect="1" noMove="1" noResize="1" noEditPoints="1" noAdjustHandles="1" noChangeArrowheads="1" noChangeShapeType="1" noTextEdit="1"/>
              </p:cNvSpPr>
              <p:nvPr/>
            </p:nvSpPr>
            <p:spPr>
              <a:xfrm>
                <a:off x="1202303" y="1369245"/>
                <a:ext cx="4934749" cy="461665"/>
              </a:xfrm>
              <a:prstGeom prst="rect">
                <a:avLst/>
              </a:prstGeom>
              <a:blipFill rotWithShape="1">
                <a:blip r:embed="rId3"/>
                <a:stretch>
                  <a:fillRect b="-1168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p:cNvSpPr txBox="1"/>
              <p:nvPr/>
            </p:nvSpPr>
            <p:spPr>
              <a:xfrm>
                <a:off x="1434702" y="1767757"/>
                <a:ext cx="990720" cy="461665"/>
              </a:xfrm>
              <a:prstGeom prst="rect">
                <a:avLst/>
              </a:prstGeom>
              <a:noFill/>
            </p:spPr>
            <p:txBody>
              <a:bodyPr wrap="none" rtlCol="0">
                <a:spAutoFit/>
              </a:bodyPr>
              <a:lstStyle/>
              <a:p>
                <a14:m>
                  <m:oMath xmlns:m="http://schemas.openxmlformats.org/officeDocument/2006/math">
                    <m:r>
                      <a:rPr lang="hu-HU" b="1" i="1" smtClean="0">
                        <a:solidFill>
                          <a:srgbClr val="FF0000"/>
                        </a:solidFill>
                        <a:latin typeface="Cambria Math"/>
                        <a:ea typeface="Cambria Math"/>
                      </a:rPr>
                      <m:t>𝒍</m:t>
                    </m:r>
                    <m:r>
                      <a:rPr lang="hu-HU" b="1" i="1" smtClean="0">
                        <a:solidFill>
                          <a:schemeClr val="tx1"/>
                        </a:solidFill>
                        <a:latin typeface="Cambria Math"/>
                        <a:ea typeface="Cambria Math"/>
                      </a:rPr>
                      <m:t>⊥</m:t>
                    </m:r>
                  </m:oMath>
                </a14:m>
                <a:r>
                  <a:rPr lang="hu-HU" b="1" dirty="0"/>
                  <a:t> </a:t>
                </a:r>
                <a14:m>
                  <m:oMath xmlns:m="http://schemas.openxmlformats.org/officeDocument/2006/math">
                    <m:sSub>
                      <m:sSubPr>
                        <m:ctrlPr>
                          <a:rPr lang="hu-HU" b="1" i="1">
                            <a:latin typeface="Cambria Math" panose="02040503050406030204" pitchFamily="18" charset="0"/>
                          </a:rPr>
                        </m:ctrlPr>
                      </m:sSubPr>
                      <m:e>
                        <m:r>
                          <a:rPr lang="hu-HU" b="1" i="1">
                            <a:latin typeface="Cambria Math"/>
                          </a:rPr>
                          <m:t>𝒑</m:t>
                        </m:r>
                      </m:e>
                      <m:sub>
                        <m:r>
                          <a:rPr lang="hu-HU">
                            <a:latin typeface="Cambria Math"/>
                          </a:rPr>
                          <m:t>1</m:t>
                        </m:r>
                      </m:sub>
                    </m:sSub>
                  </m:oMath>
                </a14:m>
                <a:endParaRPr lang="en-US" dirty="0"/>
              </a:p>
            </p:txBody>
          </p:sp>
        </mc:Choice>
        <mc:Fallback xmlns="">
          <p:sp>
            <p:nvSpPr>
              <p:cNvPr id="7" name="Szövegdoboz 6"/>
              <p:cNvSpPr txBox="1">
                <a:spLocks noRot="1" noChangeAspect="1" noMove="1" noResize="1" noEditPoints="1" noAdjustHandles="1" noChangeArrowheads="1" noChangeShapeType="1" noTextEdit="1"/>
              </p:cNvSpPr>
              <p:nvPr/>
            </p:nvSpPr>
            <p:spPr>
              <a:xfrm>
                <a:off x="1434702" y="1767757"/>
                <a:ext cx="990720" cy="461665"/>
              </a:xfrm>
              <a:prstGeom prst="rect">
                <a:avLst/>
              </a:prstGeom>
              <a:blipFill rotWithShape="1">
                <a:blip r:embed="rId4"/>
                <a:stretch>
                  <a:fillRect l="-1227"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p:cNvSpPr txBox="1"/>
              <p:nvPr/>
            </p:nvSpPr>
            <p:spPr>
              <a:xfrm>
                <a:off x="3009964" y="1747287"/>
                <a:ext cx="997837" cy="461665"/>
              </a:xfrm>
              <a:prstGeom prst="rect">
                <a:avLst/>
              </a:prstGeom>
              <a:noFill/>
            </p:spPr>
            <p:txBody>
              <a:bodyPr wrap="none" rtlCol="0">
                <a:spAutoFit/>
              </a:bodyPr>
              <a:lstStyle/>
              <a:p>
                <a14:m>
                  <m:oMath xmlns:m="http://schemas.openxmlformats.org/officeDocument/2006/math">
                    <m:r>
                      <a:rPr lang="hu-HU" b="1" i="1" smtClean="0">
                        <a:solidFill>
                          <a:srgbClr val="FF0000"/>
                        </a:solidFill>
                        <a:latin typeface="Cambria Math"/>
                        <a:ea typeface="Cambria Math"/>
                      </a:rPr>
                      <m:t>𝒍</m:t>
                    </m:r>
                    <m:r>
                      <a:rPr lang="hu-HU" b="1" i="1" smtClean="0">
                        <a:solidFill>
                          <a:schemeClr val="tx1"/>
                        </a:solidFill>
                        <a:latin typeface="Cambria Math"/>
                        <a:ea typeface="Cambria Math"/>
                      </a:rPr>
                      <m:t>⊥</m:t>
                    </m:r>
                  </m:oMath>
                </a14:m>
                <a:r>
                  <a:rPr lang="hu-HU" b="1" dirty="0"/>
                  <a:t> </a:t>
                </a:r>
                <a14:m>
                  <m:oMath xmlns:m="http://schemas.openxmlformats.org/officeDocument/2006/math">
                    <m:sSub>
                      <m:sSubPr>
                        <m:ctrlPr>
                          <a:rPr lang="hu-HU" b="1" i="1">
                            <a:latin typeface="Cambria Math" panose="02040503050406030204" pitchFamily="18" charset="0"/>
                          </a:rPr>
                        </m:ctrlPr>
                      </m:sSubPr>
                      <m:e>
                        <m:r>
                          <a:rPr lang="hu-HU" b="1" i="1">
                            <a:latin typeface="Cambria Math"/>
                          </a:rPr>
                          <m:t>𝒑</m:t>
                        </m:r>
                      </m:e>
                      <m:sub>
                        <m:r>
                          <a:rPr lang="hu-HU" b="0" i="0" smtClean="0">
                            <a:latin typeface="Cambria Math"/>
                          </a:rPr>
                          <m:t>2</m:t>
                        </m:r>
                      </m:sub>
                    </m:sSub>
                  </m:oMath>
                </a14:m>
                <a:endParaRPr lang="en-US" dirty="0"/>
              </a:p>
            </p:txBody>
          </p:sp>
        </mc:Choice>
        <mc:Fallback xmlns="">
          <p:sp>
            <p:nvSpPr>
              <p:cNvPr id="8" name="Szövegdoboz 7"/>
              <p:cNvSpPr txBox="1">
                <a:spLocks noRot="1" noChangeAspect="1" noMove="1" noResize="1" noEditPoints="1" noAdjustHandles="1" noChangeArrowheads="1" noChangeShapeType="1" noTextEdit="1"/>
              </p:cNvSpPr>
              <p:nvPr/>
            </p:nvSpPr>
            <p:spPr>
              <a:xfrm>
                <a:off x="3009964" y="1747287"/>
                <a:ext cx="997837" cy="461665"/>
              </a:xfrm>
              <a:prstGeom prst="rect">
                <a:avLst/>
              </a:prstGeom>
              <a:blipFill rotWithShape="1">
                <a:blip r:embed="rId5"/>
                <a:stretch>
                  <a:fillRect l="-184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p:cNvSpPr txBox="1"/>
              <p:nvPr/>
            </p:nvSpPr>
            <p:spPr>
              <a:xfrm>
                <a:off x="1256912" y="2638386"/>
                <a:ext cx="5340886" cy="461665"/>
              </a:xfrm>
              <a:prstGeom prst="rect">
                <a:avLst/>
              </a:prstGeom>
              <a:noFill/>
              <a:ln>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hu-HU" b="1" i="1" smtClean="0">
                          <a:solidFill>
                            <a:srgbClr val="FF0000"/>
                          </a:solidFill>
                          <a:latin typeface="Cambria Math"/>
                          <a:ea typeface="Cambria Math"/>
                        </a:rPr>
                        <m:t>𝒑</m:t>
                      </m:r>
                      <m:r>
                        <a:rPr lang="hu-HU" b="0" i="1" smtClean="0">
                          <a:latin typeface="Cambria Math"/>
                          <a:ea typeface="Cambria Math"/>
                        </a:rPr>
                        <m:t>∙</m:t>
                      </m:r>
                      <m:sSub>
                        <m:sSubPr>
                          <m:ctrlPr>
                            <a:rPr lang="hu-HU" b="1" i="1">
                              <a:latin typeface="Cambria Math" panose="02040503050406030204" pitchFamily="18" charset="0"/>
                            </a:rPr>
                          </m:ctrlPr>
                        </m:sSubPr>
                        <m:e>
                          <m:r>
                            <a:rPr lang="hu-HU" b="1" i="1" smtClean="0">
                              <a:latin typeface="Cambria Math"/>
                            </a:rPr>
                            <m:t>𝒍</m:t>
                          </m:r>
                        </m:e>
                        <m:sub>
                          <m:r>
                            <a:rPr lang="hu-HU">
                              <a:latin typeface="Cambria Math"/>
                            </a:rPr>
                            <m:t>1</m:t>
                          </m:r>
                        </m:sub>
                      </m:sSub>
                      <m:r>
                        <a:rPr lang="en-US" b="0" i="1" smtClean="0">
                          <a:latin typeface="Cambria Math"/>
                          <a:ea typeface="Cambria Math"/>
                        </a:rPr>
                        <m:t>=0</m:t>
                      </m:r>
                      <m:r>
                        <a:rPr lang="hu-HU" b="0" i="1" smtClean="0">
                          <a:latin typeface="Cambria Math"/>
                          <a:ea typeface="Cambria Math"/>
                        </a:rPr>
                        <m:t>,</m:t>
                      </m:r>
                      <m:r>
                        <a:rPr lang="hu-HU" b="1" i="1" smtClean="0">
                          <a:latin typeface="Cambria Math"/>
                          <a:ea typeface="Cambria Math"/>
                        </a:rPr>
                        <m:t>  </m:t>
                      </m:r>
                      <m:r>
                        <a:rPr lang="hu-HU" b="1" i="1">
                          <a:solidFill>
                            <a:srgbClr val="FF0000"/>
                          </a:solidFill>
                          <a:latin typeface="Cambria Math"/>
                          <a:ea typeface="Cambria Math"/>
                        </a:rPr>
                        <m:t>𝒑</m:t>
                      </m:r>
                      <m:r>
                        <a:rPr lang="hu-HU" i="1">
                          <a:latin typeface="Cambria Math"/>
                          <a:ea typeface="Cambria Math"/>
                        </a:rPr>
                        <m:t>∙</m:t>
                      </m:r>
                      <m:sSub>
                        <m:sSubPr>
                          <m:ctrlPr>
                            <a:rPr lang="hu-HU" b="1" i="1">
                              <a:latin typeface="Cambria Math" panose="02040503050406030204" pitchFamily="18" charset="0"/>
                            </a:rPr>
                          </m:ctrlPr>
                        </m:sSubPr>
                        <m:e>
                          <m:r>
                            <a:rPr lang="hu-HU" b="1" i="1">
                              <a:latin typeface="Cambria Math"/>
                            </a:rPr>
                            <m:t>𝒍</m:t>
                          </m:r>
                        </m:e>
                        <m:sub>
                          <m:r>
                            <a:rPr lang="hu-HU" b="0" i="0" smtClean="0">
                              <a:latin typeface="Cambria Math"/>
                            </a:rPr>
                            <m:t>2</m:t>
                          </m:r>
                        </m:sub>
                      </m:sSub>
                      <m:r>
                        <a:rPr lang="en-US" i="1">
                          <a:latin typeface="Cambria Math"/>
                          <a:ea typeface="Cambria Math"/>
                        </a:rPr>
                        <m:t>=0</m:t>
                      </m:r>
                      <m:r>
                        <a:rPr lang="hu-HU" b="0" i="1" smtClean="0">
                          <a:latin typeface="Cambria Math"/>
                          <a:ea typeface="Cambria Math"/>
                        </a:rPr>
                        <m:t> →</m:t>
                      </m:r>
                      <m:r>
                        <a:rPr lang="hu-HU" b="1" i="1" smtClean="0">
                          <a:solidFill>
                            <a:srgbClr val="FF0000"/>
                          </a:solidFill>
                          <a:latin typeface="Cambria Math"/>
                          <a:ea typeface="Cambria Math"/>
                        </a:rPr>
                        <m:t>𝒑</m:t>
                      </m:r>
                      <m:r>
                        <a:rPr lang="en-US" i="1">
                          <a:latin typeface="Cambria Math"/>
                          <a:ea typeface="Cambria Math"/>
                        </a:rPr>
                        <m:t>=</m:t>
                      </m:r>
                      <m:sSub>
                        <m:sSubPr>
                          <m:ctrlPr>
                            <a:rPr lang="hu-HU" b="1" i="1">
                              <a:latin typeface="Cambria Math" panose="02040503050406030204" pitchFamily="18" charset="0"/>
                            </a:rPr>
                          </m:ctrlPr>
                        </m:sSubPr>
                        <m:e>
                          <m:r>
                            <a:rPr lang="hu-HU" b="1" i="1">
                              <a:latin typeface="Cambria Math"/>
                            </a:rPr>
                            <m:t>𝒍</m:t>
                          </m:r>
                        </m:e>
                        <m:sub>
                          <m:r>
                            <a:rPr lang="hu-HU">
                              <a:latin typeface="Cambria Math"/>
                            </a:rPr>
                            <m:t>1</m:t>
                          </m:r>
                        </m:sub>
                      </m:sSub>
                      <m:r>
                        <a:rPr lang="hu-HU" b="1" i="1" smtClean="0">
                          <a:latin typeface="Cambria Math"/>
                          <a:ea typeface="Cambria Math"/>
                        </a:rPr>
                        <m:t>×</m:t>
                      </m:r>
                      <m:sSub>
                        <m:sSubPr>
                          <m:ctrlPr>
                            <a:rPr lang="hu-HU" b="1" i="1">
                              <a:latin typeface="Cambria Math" panose="02040503050406030204" pitchFamily="18" charset="0"/>
                            </a:rPr>
                          </m:ctrlPr>
                        </m:sSubPr>
                        <m:e>
                          <m:r>
                            <a:rPr lang="hu-HU" b="1" i="1">
                              <a:latin typeface="Cambria Math"/>
                            </a:rPr>
                            <m:t>𝒍</m:t>
                          </m:r>
                        </m:e>
                        <m:sub>
                          <m:r>
                            <a:rPr lang="hu-HU" b="0" i="0" smtClean="0">
                              <a:latin typeface="Cambria Math"/>
                            </a:rPr>
                            <m:t>2</m:t>
                          </m:r>
                        </m:sub>
                      </m:sSub>
                    </m:oMath>
                  </m:oMathPara>
                </a14:m>
                <a:endParaRPr lang="en-US" dirty="0"/>
              </a:p>
            </p:txBody>
          </p:sp>
        </mc:Choice>
        <mc:Fallback xmlns="">
          <p:sp>
            <p:nvSpPr>
              <p:cNvPr id="9" name="Szövegdoboz 8"/>
              <p:cNvSpPr txBox="1">
                <a:spLocks noRot="1" noChangeAspect="1" noMove="1" noResize="1" noEditPoints="1" noAdjustHandles="1" noChangeArrowheads="1" noChangeShapeType="1" noTextEdit="1"/>
              </p:cNvSpPr>
              <p:nvPr/>
            </p:nvSpPr>
            <p:spPr>
              <a:xfrm>
                <a:off x="1256912" y="2638386"/>
                <a:ext cx="5340886" cy="461665"/>
              </a:xfrm>
              <a:prstGeom prst="rect">
                <a:avLst/>
              </a:prstGeom>
              <a:blipFill rotWithShape="1">
                <a:blip r:embed="rId6"/>
                <a:stretch>
                  <a:fillRect l="-228" b="-1025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zövegdoboz 9"/>
              <p:cNvSpPr txBox="1"/>
              <p:nvPr/>
            </p:nvSpPr>
            <p:spPr>
              <a:xfrm>
                <a:off x="1339259" y="3060634"/>
                <a:ext cx="10761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1" i="1">
                          <a:solidFill>
                            <a:srgbClr val="FF0000"/>
                          </a:solidFill>
                          <a:latin typeface="Cambria Math"/>
                          <a:ea typeface="Cambria Math"/>
                        </a:rPr>
                        <m:t>𝒑</m:t>
                      </m:r>
                      <m:r>
                        <a:rPr lang="hu-HU" b="1" i="1" smtClean="0">
                          <a:solidFill>
                            <a:schemeClr val="tx1"/>
                          </a:solidFill>
                          <a:latin typeface="Cambria Math"/>
                          <a:ea typeface="Cambria Math"/>
                        </a:rPr>
                        <m:t>⊥</m:t>
                      </m:r>
                      <m:sSub>
                        <m:sSubPr>
                          <m:ctrlPr>
                            <a:rPr lang="hu-HU" b="1" i="1">
                              <a:latin typeface="Cambria Math" panose="02040503050406030204" pitchFamily="18" charset="0"/>
                            </a:rPr>
                          </m:ctrlPr>
                        </m:sSubPr>
                        <m:e>
                          <m:r>
                            <a:rPr lang="hu-HU" b="1" i="1">
                              <a:latin typeface="Cambria Math"/>
                            </a:rPr>
                            <m:t>𝒍</m:t>
                          </m:r>
                        </m:e>
                        <m:sub>
                          <m:r>
                            <a:rPr lang="hu-HU">
                              <a:latin typeface="Cambria Math"/>
                            </a:rPr>
                            <m:t>1</m:t>
                          </m:r>
                        </m:sub>
                      </m:sSub>
                    </m:oMath>
                  </m:oMathPara>
                </a14:m>
                <a:endParaRPr lang="en-US" dirty="0"/>
              </a:p>
            </p:txBody>
          </p:sp>
        </mc:Choice>
        <mc:Fallback xmlns="">
          <p:sp>
            <p:nvSpPr>
              <p:cNvPr id="10" name="Szövegdoboz 9"/>
              <p:cNvSpPr txBox="1">
                <a:spLocks noRot="1" noChangeAspect="1" noMove="1" noResize="1" noEditPoints="1" noAdjustHandles="1" noChangeArrowheads="1" noChangeShapeType="1" noTextEdit="1"/>
              </p:cNvSpPr>
              <p:nvPr/>
            </p:nvSpPr>
            <p:spPr>
              <a:xfrm>
                <a:off x="1339259" y="3060634"/>
                <a:ext cx="1076192" cy="461665"/>
              </a:xfrm>
              <a:prstGeom prst="rect">
                <a:avLst/>
              </a:prstGeom>
              <a:blipFill rotWithShape="1">
                <a:blip r:embed="rId7"/>
                <a:stretch>
                  <a:fillRect l="-1705"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3489788" y="3060633"/>
                <a:ext cx="997837" cy="461665"/>
              </a:xfrm>
              <a:prstGeom prst="rect">
                <a:avLst/>
              </a:prstGeom>
              <a:noFill/>
            </p:spPr>
            <p:txBody>
              <a:bodyPr wrap="none" rtlCol="0">
                <a:spAutoFit/>
              </a:bodyPr>
              <a:lstStyle/>
              <a:p>
                <a14:m>
                  <m:oMath xmlns:m="http://schemas.openxmlformats.org/officeDocument/2006/math">
                    <m:r>
                      <a:rPr lang="hu-HU" b="1" i="1" smtClean="0">
                        <a:solidFill>
                          <a:srgbClr val="FF0000"/>
                        </a:solidFill>
                        <a:latin typeface="Cambria Math"/>
                        <a:ea typeface="Cambria Math"/>
                      </a:rPr>
                      <m:t>𝒑</m:t>
                    </m:r>
                    <m:r>
                      <a:rPr lang="hu-HU" b="1" i="1" smtClean="0">
                        <a:solidFill>
                          <a:schemeClr val="tx1"/>
                        </a:solidFill>
                        <a:latin typeface="Cambria Math"/>
                        <a:ea typeface="Cambria Math"/>
                      </a:rPr>
                      <m:t>⊥</m:t>
                    </m:r>
                  </m:oMath>
                </a14:m>
                <a:r>
                  <a:rPr lang="hu-HU" dirty="0" smtClean="0"/>
                  <a:t> </a:t>
                </a:r>
                <a14:m>
                  <m:oMath xmlns:m="http://schemas.openxmlformats.org/officeDocument/2006/math">
                    <m:sSub>
                      <m:sSubPr>
                        <m:ctrlPr>
                          <a:rPr lang="hu-HU" b="1" i="1">
                            <a:latin typeface="Cambria Math" panose="02040503050406030204" pitchFamily="18" charset="0"/>
                          </a:rPr>
                        </m:ctrlPr>
                      </m:sSubPr>
                      <m:e>
                        <m:r>
                          <a:rPr lang="hu-HU" b="1" i="1">
                            <a:latin typeface="Cambria Math"/>
                          </a:rPr>
                          <m:t>𝒍</m:t>
                        </m:r>
                      </m:e>
                      <m:sub>
                        <m:r>
                          <a:rPr lang="hu-HU" b="0" i="0" smtClean="0">
                            <a:latin typeface="Cambria Math"/>
                          </a:rPr>
                          <m:t>2</m:t>
                        </m:r>
                      </m:sub>
                    </m:sSub>
                  </m:oMath>
                </a14:m>
                <a:endParaRPr lang="en-US"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3489788" y="3060633"/>
                <a:ext cx="997837" cy="461665"/>
              </a:xfrm>
              <a:prstGeom prst="rect">
                <a:avLst/>
              </a:prstGeom>
              <a:blipFill rotWithShape="1">
                <a:blip r:embed="rId8"/>
                <a:stretch>
                  <a:fillRect l="-1220"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833246" y="4366578"/>
                <a:ext cx="7807206" cy="461665"/>
              </a:xfrm>
              <a:prstGeom prst="rect">
                <a:avLst/>
              </a:prstGeom>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a:rPr lang="hu-HU" b="1" i="1" smtClean="0">
                          <a:latin typeface="Cambria Math"/>
                        </a:rPr>
                        <m:t>𝒑</m:t>
                      </m:r>
                      <m:r>
                        <a:rPr lang="hu-HU" i="1">
                          <a:latin typeface="Cambria Math"/>
                          <a:ea typeface="Cambria Math"/>
                        </a:rPr>
                        <m:t>∙</m:t>
                      </m:r>
                      <m:r>
                        <a:rPr lang="hu-HU" b="1" i="1">
                          <a:solidFill>
                            <a:srgbClr val="FF0000"/>
                          </a:solidFill>
                          <a:latin typeface="Cambria Math"/>
                          <a:ea typeface="Cambria Math"/>
                        </a:rPr>
                        <m:t>𝒍</m:t>
                      </m:r>
                      <m:r>
                        <a:rPr lang="en-US" i="1">
                          <a:latin typeface="Cambria Math"/>
                          <a:ea typeface="Cambria Math"/>
                        </a:rPr>
                        <m:t>=0</m:t>
                      </m:r>
                      <m:r>
                        <a:rPr lang="hu-HU" i="1">
                          <a:latin typeface="Cambria Math"/>
                          <a:ea typeface="Cambria Math"/>
                        </a:rPr>
                        <m:t>,</m:t>
                      </m:r>
                      <m:sSub>
                        <m:sSubPr>
                          <m:ctrlPr>
                            <a:rPr lang="hu-HU" b="1" i="1" smtClean="0">
                              <a:solidFill>
                                <a:srgbClr val="FF0000"/>
                              </a:solidFill>
                              <a:latin typeface="Cambria Math" panose="02040503050406030204" pitchFamily="18" charset="0"/>
                            </a:rPr>
                          </m:ctrlPr>
                        </m:sSubPr>
                        <m:e>
                          <m:r>
                            <a:rPr lang="hu-HU" b="1" i="1" smtClean="0">
                              <a:solidFill>
                                <a:srgbClr val="FF0000"/>
                              </a:solidFill>
                              <a:latin typeface="Cambria Math"/>
                            </a:rPr>
                            <m:t>  </m:t>
                          </m:r>
                          <m:r>
                            <a:rPr lang="hu-HU" b="1" i="1" smtClean="0">
                              <a:solidFill>
                                <a:srgbClr val="FF0000"/>
                              </a:solidFill>
                              <a:latin typeface="Cambria Math"/>
                            </a:rPr>
                            <m:t>𝒍</m:t>
                          </m:r>
                        </m:e>
                        <m:sub>
                          <m:r>
                            <a:rPr lang="hu-HU" b="0" i="1" smtClean="0">
                              <a:solidFill>
                                <a:srgbClr val="FF0000"/>
                              </a:solidFill>
                              <a:latin typeface="Cambria Math"/>
                            </a:rPr>
                            <m:t>𝑋</m:t>
                          </m:r>
                        </m:sub>
                      </m:sSub>
                      <m:sSub>
                        <m:sSubPr>
                          <m:ctrlPr>
                            <a:rPr lang="hu-HU" b="1" i="1">
                              <a:latin typeface="Cambria Math" panose="02040503050406030204" pitchFamily="18" charset="0"/>
                            </a:rPr>
                          </m:ctrlPr>
                        </m:sSubPr>
                        <m:e>
                          <m:r>
                            <a:rPr lang="hu-HU" b="1" i="1" smtClean="0">
                              <a:latin typeface="Cambria Math"/>
                            </a:rPr>
                            <m:t>𝑳</m:t>
                          </m:r>
                        </m:e>
                        <m:sub>
                          <m:r>
                            <a:rPr lang="hu-HU" i="1">
                              <a:latin typeface="Cambria Math"/>
                            </a:rPr>
                            <m:t>𝑋</m:t>
                          </m:r>
                        </m:sub>
                      </m:sSub>
                      <m:r>
                        <a:rPr lang="hu-HU" b="0" i="1" smtClean="0">
                          <a:latin typeface="Cambria Math"/>
                        </a:rPr>
                        <m:t>+</m:t>
                      </m:r>
                      <m:sSub>
                        <m:sSubPr>
                          <m:ctrlPr>
                            <a:rPr lang="hu-HU" b="1" i="1" smtClean="0">
                              <a:solidFill>
                                <a:srgbClr val="FF0000"/>
                              </a:solidFill>
                              <a:latin typeface="Cambria Math" panose="02040503050406030204" pitchFamily="18" charset="0"/>
                            </a:rPr>
                          </m:ctrlPr>
                        </m:sSubPr>
                        <m:e>
                          <m:r>
                            <a:rPr lang="hu-HU" b="1" i="1">
                              <a:solidFill>
                                <a:srgbClr val="FF0000"/>
                              </a:solidFill>
                              <a:latin typeface="Cambria Math"/>
                            </a:rPr>
                            <m:t> </m:t>
                          </m:r>
                          <m:r>
                            <a:rPr lang="hu-HU" b="1" i="1">
                              <a:solidFill>
                                <a:srgbClr val="FF0000"/>
                              </a:solidFill>
                              <a:latin typeface="Cambria Math"/>
                            </a:rPr>
                            <m:t>𝒍</m:t>
                          </m:r>
                        </m:e>
                        <m:sub>
                          <m:r>
                            <a:rPr lang="hu-HU" b="0" i="1" smtClean="0">
                              <a:solidFill>
                                <a:srgbClr val="FF0000"/>
                              </a:solidFill>
                              <a:latin typeface="Cambria Math"/>
                            </a:rPr>
                            <m:t>𝑌</m:t>
                          </m:r>
                        </m:sub>
                      </m:sSub>
                      <m:sSub>
                        <m:sSubPr>
                          <m:ctrlPr>
                            <a:rPr lang="hu-HU" b="1" i="1">
                              <a:latin typeface="Cambria Math" panose="02040503050406030204" pitchFamily="18" charset="0"/>
                            </a:rPr>
                          </m:ctrlPr>
                        </m:sSubPr>
                        <m:e>
                          <m:r>
                            <a:rPr lang="hu-HU" b="1" i="1">
                              <a:latin typeface="Cambria Math"/>
                            </a:rPr>
                            <m:t>𝑳</m:t>
                          </m:r>
                        </m:e>
                        <m:sub>
                          <m:r>
                            <a:rPr lang="hu-HU" b="0" i="1" smtClean="0">
                              <a:latin typeface="Cambria Math"/>
                            </a:rPr>
                            <m:t>𝑌</m:t>
                          </m:r>
                        </m:sub>
                      </m:sSub>
                      <m:r>
                        <a:rPr lang="en-US" i="1">
                          <a:latin typeface="Cambria Math"/>
                          <a:ea typeface="Cambria Math"/>
                        </a:rPr>
                        <m:t>=</m:t>
                      </m:r>
                      <m:r>
                        <a:rPr lang="hu-HU" b="1" i="1" smtClean="0">
                          <a:solidFill>
                            <a:srgbClr val="FF0000"/>
                          </a:solidFill>
                          <a:latin typeface="Cambria Math"/>
                        </a:rPr>
                        <m:t>𝒍</m:t>
                      </m:r>
                      <m:r>
                        <a:rPr lang="hu-HU" i="1">
                          <a:latin typeface="Cambria Math"/>
                          <a:ea typeface="Cambria Math"/>
                        </a:rPr>
                        <m:t>∙</m:t>
                      </m:r>
                      <m:sSup>
                        <m:sSupPr>
                          <m:ctrlPr>
                            <a:rPr lang="hu-HU" i="1" smtClean="0">
                              <a:latin typeface="Cambria Math" panose="02040503050406030204" pitchFamily="18" charset="0"/>
                              <a:ea typeface="Cambria Math"/>
                            </a:rPr>
                          </m:ctrlPr>
                        </m:sSupPr>
                        <m:e>
                          <m:r>
                            <a:rPr lang="hu-HU" b="1" i="1">
                              <a:latin typeface="Cambria Math"/>
                            </a:rPr>
                            <m:t>𝑳</m:t>
                          </m:r>
                        </m:e>
                        <m:sup>
                          <m:r>
                            <a:rPr lang="en-US" b="0" i="1" smtClean="0">
                              <a:latin typeface="Cambria Math"/>
                              <a:ea typeface="Cambria Math"/>
                            </a:rPr>
                            <m:t>∗</m:t>
                          </m:r>
                        </m:sup>
                      </m:sSup>
                      <m:r>
                        <a:rPr lang="en-US" b="0" i="1" smtClean="0">
                          <a:latin typeface="Cambria Math"/>
                          <a:ea typeface="Cambria Math"/>
                        </a:rPr>
                        <m:t>=</m:t>
                      </m:r>
                      <m:r>
                        <a:rPr lang="en-US" i="1">
                          <a:latin typeface="Cambria Math"/>
                          <a:ea typeface="Cambria Math"/>
                        </a:rPr>
                        <m:t>0</m:t>
                      </m:r>
                      <m:r>
                        <a:rPr lang="hu-HU" i="1">
                          <a:latin typeface="Cambria Math"/>
                          <a:ea typeface="Cambria Math"/>
                        </a:rPr>
                        <m:t> →</m:t>
                      </m:r>
                      <m:r>
                        <a:rPr lang="en-US" b="1" i="1" smtClean="0">
                          <a:solidFill>
                            <a:srgbClr val="FF0000"/>
                          </a:solidFill>
                          <a:latin typeface="Cambria Math"/>
                          <a:ea typeface="Cambria Math"/>
                        </a:rPr>
                        <m:t>𝒍</m:t>
                      </m:r>
                      <m:r>
                        <a:rPr lang="en-US" i="1">
                          <a:latin typeface="Cambria Math"/>
                          <a:ea typeface="Cambria Math"/>
                        </a:rPr>
                        <m:t>=</m:t>
                      </m:r>
                      <m:r>
                        <a:rPr lang="hu-HU" b="1" i="1">
                          <a:latin typeface="Cambria Math"/>
                        </a:rPr>
                        <m:t>𝒑</m:t>
                      </m:r>
                      <m:r>
                        <a:rPr lang="hu-HU" b="1" i="1">
                          <a:latin typeface="Cambria Math"/>
                          <a:ea typeface="Cambria Math"/>
                        </a:rPr>
                        <m:t>×</m:t>
                      </m:r>
                      <m:sSup>
                        <m:sSupPr>
                          <m:ctrlPr>
                            <a:rPr lang="hu-HU" i="1">
                              <a:latin typeface="Cambria Math" panose="02040503050406030204" pitchFamily="18" charset="0"/>
                              <a:ea typeface="Cambria Math"/>
                            </a:rPr>
                          </m:ctrlPr>
                        </m:sSupPr>
                        <m:e>
                          <m:r>
                            <a:rPr lang="hu-HU" b="1" i="1">
                              <a:latin typeface="Cambria Math"/>
                            </a:rPr>
                            <m:t>𝑳</m:t>
                          </m:r>
                        </m:e>
                        <m:sup>
                          <m:r>
                            <a:rPr lang="en-US" i="1">
                              <a:latin typeface="Cambria Math"/>
                              <a:ea typeface="Cambria Math"/>
                            </a:rPr>
                            <m:t>∗</m:t>
                          </m:r>
                        </m:sup>
                      </m:sSup>
                    </m:oMath>
                  </m:oMathPara>
                </a14:m>
                <a:endParaRPr lang="en-US" dirty="0"/>
              </a:p>
            </p:txBody>
          </p:sp>
        </mc:Choice>
        <mc:Fallback xmlns="">
          <p:sp>
            <p:nvSpPr>
              <p:cNvPr id="12" name="Téglalap 11"/>
              <p:cNvSpPr>
                <a:spLocks noRot="1" noChangeAspect="1" noMove="1" noResize="1" noEditPoints="1" noAdjustHandles="1" noChangeArrowheads="1" noChangeShapeType="1" noTextEdit="1"/>
              </p:cNvSpPr>
              <p:nvPr/>
            </p:nvSpPr>
            <p:spPr>
              <a:xfrm>
                <a:off x="833246" y="4366578"/>
                <a:ext cx="7807206" cy="461665"/>
              </a:xfrm>
              <a:prstGeom prst="rect">
                <a:avLst/>
              </a:prstGeom>
              <a:blipFill rotWithShape="1">
                <a:blip r:embed="rId9"/>
                <a:stretch>
                  <a:fillRect l="-234" b="-1025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061025837"/>
      </p:ext>
    </p:extLst>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35596" y="141480"/>
            <a:ext cx="7416824" cy="857250"/>
          </a:xfrm>
        </p:spPr>
        <p:txBody>
          <a:bodyPr>
            <a:normAutofit/>
          </a:bodyPr>
          <a:lstStyle/>
          <a:p>
            <a:r>
              <a:rPr lang="hu-HU" dirty="0" smtClean="0">
                <a:solidFill>
                  <a:srgbClr val="FF0000"/>
                </a:solidFill>
              </a:rPr>
              <a:t>Euler egyenes</a:t>
            </a:r>
            <a:endParaRPr lang="en-US" dirty="0">
              <a:solidFill>
                <a:srgbClr val="FF0000"/>
              </a:solidFill>
            </a:endParaRPr>
          </a:p>
        </p:txBody>
      </p:sp>
      <p:sp>
        <p:nvSpPr>
          <p:cNvPr id="5" name="Téglalap 4"/>
          <p:cNvSpPr/>
          <p:nvPr/>
        </p:nvSpPr>
        <p:spPr>
          <a:xfrm>
            <a:off x="72310" y="879562"/>
            <a:ext cx="9000492" cy="4347344"/>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1600" b="1" dirty="0" smtClean="0">
                <a:latin typeface="Courier New" panose="02070309020205020404" pitchFamily="49" charset="0"/>
                <a:cs typeface="Courier New" panose="02070309020205020404" pitchFamily="49" charset="0"/>
              </a:rPr>
              <a:t>vec3 </a:t>
            </a:r>
            <a:r>
              <a:rPr lang="en-US" sz="1600" b="1" dirty="0" smtClean="0">
                <a:solidFill>
                  <a:srgbClr val="7030A0"/>
                </a:solidFill>
                <a:latin typeface="Courier New" panose="02070309020205020404" pitchFamily="49" charset="0"/>
                <a:cs typeface="Courier New" panose="02070309020205020404" pitchFamily="49" charset="0"/>
              </a:rPr>
              <a:t>v[0]</a:t>
            </a:r>
            <a:r>
              <a:rPr lang="hu-HU" sz="1600" b="1" dirty="0" smtClean="0">
                <a:solidFill>
                  <a:srgbClr val="7030A0"/>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vec3(x0,y0,1), </a:t>
            </a:r>
            <a:r>
              <a:rPr lang="en-US" sz="1600" b="1" dirty="0" smtClean="0">
                <a:solidFill>
                  <a:srgbClr val="7030A0"/>
                </a:solidFill>
                <a:latin typeface="Courier New" panose="02070309020205020404" pitchFamily="49" charset="0"/>
                <a:cs typeface="Courier New" panose="02070309020205020404" pitchFamily="49" charset="0"/>
              </a:rPr>
              <a:t>v[1]</a:t>
            </a:r>
            <a:r>
              <a:rPr lang="hu-HU" sz="1600" b="1" dirty="0" smtClean="0">
                <a:solidFill>
                  <a:srgbClr val="7030A0"/>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vec3(x1,y1,1), </a:t>
            </a:r>
            <a:r>
              <a:rPr lang="en-US" sz="1600" b="1" dirty="0" smtClean="0">
                <a:solidFill>
                  <a:srgbClr val="7030A0"/>
                </a:solidFill>
                <a:latin typeface="Courier New" panose="02070309020205020404" pitchFamily="49" charset="0"/>
                <a:cs typeface="Courier New" panose="02070309020205020404" pitchFamily="49" charset="0"/>
              </a:rPr>
              <a:t>v[2]</a:t>
            </a:r>
            <a:r>
              <a:rPr lang="hu-HU" sz="1600" b="1" dirty="0" smtClean="0">
                <a:solidFill>
                  <a:srgbClr val="7030A0"/>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vec3(x2,y2,1); </a:t>
            </a:r>
          </a:p>
          <a:p>
            <a:pPr algn="l"/>
            <a:r>
              <a:rPr lang="en-US" sz="1600" b="1" dirty="0" smtClean="0">
                <a:solidFill>
                  <a:srgbClr val="00B050"/>
                </a:solidFill>
                <a:latin typeface="Courier New" panose="02070309020205020404" pitchFamily="49" charset="0"/>
                <a:cs typeface="Courier New" panose="02070309020205020404" pitchFamily="49" charset="0"/>
              </a:rPr>
              <a:t>m[2</a:t>
            </a:r>
            <a:r>
              <a:rPr lang="en-US" sz="1600" b="1" dirty="0">
                <a:solidFill>
                  <a:srgbClr val="00B050"/>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v[0</a:t>
            </a:r>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7030A0"/>
                </a:solidFill>
                <a:latin typeface="Courier New" panose="02070309020205020404" pitchFamily="49" charset="0"/>
                <a:cs typeface="Courier New" panose="02070309020205020404" pitchFamily="49" charset="0"/>
              </a:rPr>
              <a:t> v[1]</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solidFill>
                  <a:srgbClr val="00B050"/>
                </a:solidFill>
                <a:latin typeface="Courier New" panose="02070309020205020404" pitchFamily="49" charset="0"/>
                <a:cs typeface="Courier New" panose="02070309020205020404" pitchFamily="49" charset="0"/>
              </a:rPr>
              <a:t>midpoints</a:t>
            </a:r>
            <a:endParaRPr lang="en-US" sz="1600" b="1" dirty="0">
              <a:latin typeface="Courier New" panose="02070309020205020404" pitchFamily="49" charset="0"/>
              <a:cs typeface="Courier New" panose="02070309020205020404" pitchFamily="49" charset="0"/>
            </a:endParaRPr>
          </a:p>
          <a:p>
            <a:pPr algn="l"/>
            <a:r>
              <a:rPr lang="en-US" sz="1600" b="1" dirty="0" smtClean="0">
                <a:solidFill>
                  <a:srgbClr val="00B050"/>
                </a:solidFill>
                <a:latin typeface="Courier New" panose="02070309020205020404" pitchFamily="49" charset="0"/>
                <a:cs typeface="Courier New" panose="02070309020205020404" pitchFamily="49" charset="0"/>
              </a:rPr>
              <a:t>m[0</a:t>
            </a:r>
            <a:r>
              <a:rPr lang="en-US" sz="1600" b="1" dirty="0">
                <a:solidFill>
                  <a:srgbClr val="00B050"/>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v[1] </a:t>
            </a:r>
            <a:r>
              <a:rPr lang="en-US" sz="1600" b="1" dirty="0">
                <a:latin typeface="Courier New" panose="02070309020205020404" pitchFamily="49" charset="0"/>
                <a:cs typeface="Courier New" panose="02070309020205020404" pitchFamily="49" charset="0"/>
              </a:rPr>
              <a:t>+</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v[2]</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algn="l"/>
            <a:r>
              <a:rPr lang="en-US" sz="1600" b="1" dirty="0" smtClean="0">
                <a:solidFill>
                  <a:srgbClr val="00B050"/>
                </a:solidFill>
                <a:latin typeface="Courier New" panose="02070309020205020404" pitchFamily="49" charset="0"/>
                <a:cs typeface="Courier New" panose="02070309020205020404" pitchFamily="49" charset="0"/>
              </a:rPr>
              <a:t>m[1] </a:t>
            </a:r>
            <a:r>
              <a:rPr lang="en-US" sz="1600" b="1" dirty="0">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v[2] </a:t>
            </a:r>
            <a:r>
              <a:rPr lang="en-US" sz="1600" b="1" dirty="0">
                <a:latin typeface="Courier New" panose="02070309020205020404" pitchFamily="49" charset="0"/>
                <a:cs typeface="Courier New" panose="02070309020205020404" pitchFamily="49" charset="0"/>
              </a:rPr>
              <a:t>+</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v[0]</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algn="l"/>
            <a:r>
              <a:rPr lang="en-US" sz="1600" b="1" dirty="0" smtClean="0">
                <a:latin typeface="Courier New" panose="02070309020205020404" pitchFamily="49" charset="0"/>
                <a:cs typeface="Courier New" panose="02070309020205020404" pitchFamily="49" charset="0"/>
              </a:rPr>
              <a:t>e[0</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cross(</a:t>
            </a:r>
            <a:r>
              <a:rPr lang="en-US" sz="1600" b="1" dirty="0" smtClean="0">
                <a:solidFill>
                  <a:srgbClr val="7030A0"/>
                </a:solidFill>
                <a:latin typeface="Courier New" panose="02070309020205020404" pitchFamily="49" charset="0"/>
                <a:cs typeface="Courier New" panose="02070309020205020404" pitchFamily="49" charset="0"/>
              </a:rPr>
              <a:t>v[1</a:t>
            </a:r>
            <a:r>
              <a:rPr lang="en-US" sz="1600" b="1" dirty="0">
                <a:solidFill>
                  <a:srgbClr val="7030A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v[2</a:t>
            </a:r>
            <a:r>
              <a:rPr lang="en-US" sz="1600" b="1" dirty="0">
                <a:solidFill>
                  <a:srgbClr val="7030A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edges</a:t>
            </a:r>
            <a:endParaRPr lang="hu-HU" sz="1600" b="1" dirty="0" smtClean="0">
              <a:latin typeface="Courier New" panose="02070309020205020404" pitchFamily="49" charset="0"/>
              <a:cs typeface="Courier New" panose="02070309020205020404" pitchFamily="49" charset="0"/>
            </a:endParaRPr>
          </a:p>
          <a:p>
            <a:pPr algn="l"/>
            <a:r>
              <a:rPr lang="en-US" sz="1600" b="1" dirty="0" smtClean="0">
                <a:latin typeface="Courier New" panose="02070309020205020404" pitchFamily="49" charset="0"/>
                <a:cs typeface="Courier New" panose="02070309020205020404" pitchFamily="49" charset="0"/>
              </a:rPr>
              <a:t>e[1</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cross(</a:t>
            </a:r>
            <a:r>
              <a:rPr lang="en-US" sz="1600" b="1" dirty="0" smtClean="0">
                <a:solidFill>
                  <a:srgbClr val="7030A0"/>
                </a:solidFill>
                <a:latin typeface="Courier New" panose="02070309020205020404" pitchFamily="49" charset="0"/>
                <a:cs typeface="Courier New" panose="02070309020205020404" pitchFamily="49" charset="0"/>
              </a:rPr>
              <a:t>v[2</a:t>
            </a:r>
            <a:r>
              <a:rPr lang="en-US" sz="1600" b="1" dirty="0">
                <a:solidFill>
                  <a:srgbClr val="7030A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v[0</a:t>
            </a:r>
            <a:r>
              <a:rPr lang="en-US" sz="1600" b="1" dirty="0">
                <a:solidFill>
                  <a:srgbClr val="7030A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p>
          <a:p>
            <a:pPr algn="l"/>
            <a:r>
              <a:rPr lang="en-US" sz="1600" b="1" dirty="0" smtClean="0">
                <a:latin typeface="Courier New" panose="02070309020205020404" pitchFamily="49" charset="0"/>
                <a:cs typeface="Courier New" panose="02070309020205020404" pitchFamily="49" charset="0"/>
              </a:rPr>
              <a:t>e[2</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cross(</a:t>
            </a:r>
            <a:r>
              <a:rPr lang="en-US" sz="1600" b="1" dirty="0" smtClean="0">
                <a:solidFill>
                  <a:srgbClr val="7030A0"/>
                </a:solidFill>
                <a:latin typeface="Courier New" panose="02070309020205020404" pitchFamily="49" charset="0"/>
                <a:cs typeface="Courier New" panose="02070309020205020404" pitchFamily="49" charset="0"/>
              </a:rPr>
              <a:t>v[0</a:t>
            </a:r>
            <a:r>
              <a:rPr lang="en-US" sz="1600" b="1" dirty="0">
                <a:solidFill>
                  <a:srgbClr val="7030A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v[1]</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algn="l"/>
            <a:endParaRPr lang="en-US" sz="1000" b="1" dirty="0">
              <a:latin typeface="Courier New" panose="02070309020205020404" pitchFamily="49" charset="0"/>
              <a:cs typeface="Courier New" panose="02070309020205020404" pitchFamily="49" charset="0"/>
            </a:endParaRPr>
          </a:p>
          <a:p>
            <a:pPr algn="l"/>
            <a:r>
              <a:rPr lang="nn-NO" sz="1600" b="1" dirty="0">
                <a:latin typeface="Courier New" panose="02070309020205020404" pitchFamily="49" charset="0"/>
                <a:cs typeface="Courier New" panose="02070309020205020404" pitchFamily="49" charset="0"/>
              </a:rPr>
              <a:t>for (int i = 0; i &lt; 3; i++) {</a:t>
            </a:r>
          </a:p>
          <a:p>
            <a:pPr algn="l"/>
            <a:r>
              <a:rPr lang="hu-HU" sz="1600" b="1" dirty="0" smtClean="0">
                <a:latin typeface="Courier New" panose="02070309020205020404" pitchFamily="49" charset="0"/>
                <a:cs typeface="Courier New" panose="02070309020205020404" pitchFamily="49" charset="0"/>
              </a:rPr>
              <a:t>   </a:t>
            </a:r>
            <a:r>
              <a:rPr lang="en-US" sz="1600" b="1" dirty="0" smtClean="0">
                <a:solidFill>
                  <a:srgbClr val="0070C0"/>
                </a:solidFill>
                <a:latin typeface="Courier New" panose="02070309020205020404" pitchFamily="49" charset="0"/>
                <a:cs typeface="Courier New" panose="02070309020205020404" pitchFamily="49" charset="0"/>
              </a:rPr>
              <a:t>median[</a:t>
            </a:r>
            <a:r>
              <a:rPr lang="en-US" sz="1600" b="1" dirty="0" err="1" smtClean="0">
                <a:solidFill>
                  <a:srgbClr val="0070C0"/>
                </a:solidFill>
                <a:latin typeface="Courier New" panose="02070309020205020404" pitchFamily="49" charset="0"/>
                <a:cs typeface="Courier New" panose="02070309020205020404" pitchFamily="49" charset="0"/>
              </a:rPr>
              <a:t>i</a:t>
            </a:r>
            <a:r>
              <a:rPr lang="en-US" sz="1600" b="1" dirty="0">
                <a:solidFill>
                  <a:srgbClr val="0070C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cross(</a:t>
            </a:r>
            <a:r>
              <a:rPr lang="en-US" sz="1600" b="1" dirty="0" smtClean="0">
                <a:solidFill>
                  <a:srgbClr val="7030A0"/>
                </a:solidFill>
                <a:latin typeface="Courier New" panose="02070309020205020404" pitchFamily="49" charset="0"/>
                <a:cs typeface="Courier New" panose="02070309020205020404" pitchFamily="49" charset="0"/>
              </a:rPr>
              <a:t>v[</a:t>
            </a:r>
            <a:r>
              <a:rPr lang="en-US" sz="1600" b="1" dirty="0" err="1" smtClean="0">
                <a:solidFill>
                  <a:srgbClr val="7030A0"/>
                </a:solidFill>
                <a:latin typeface="Courier New" panose="02070309020205020404" pitchFamily="49" charset="0"/>
                <a:cs typeface="Courier New" panose="02070309020205020404" pitchFamily="49" charset="0"/>
              </a:rPr>
              <a:t>i</a:t>
            </a:r>
            <a:r>
              <a:rPr lang="en-US" sz="1600" b="1" dirty="0">
                <a:solidFill>
                  <a:srgbClr val="7030A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smtClean="0">
                <a:solidFill>
                  <a:srgbClr val="00B050"/>
                </a:solidFill>
                <a:latin typeface="Courier New" panose="02070309020205020404" pitchFamily="49" charset="0"/>
                <a:cs typeface="Courier New" panose="02070309020205020404" pitchFamily="49" charset="0"/>
              </a:rPr>
              <a:t>m[</a:t>
            </a:r>
            <a:r>
              <a:rPr lang="en-US" sz="1600" b="1" dirty="0" err="1" smtClean="0">
                <a:solidFill>
                  <a:srgbClr val="00B050"/>
                </a:solidFill>
                <a:latin typeface="Courier New" panose="02070309020205020404" pitchFamily="49" charset="0"/>
                <a:cs typeface="Courier New" panose="02070309020205020404" pitchFamily="49" charset="0"/>
              </a:rPr>
              <a:t>i</a:t>
            </a:r>
            <a:r>
              <a:rPr lang="en-US" sz="1600" b="1" dirty="0">
                <a:solidFill>
                  <a:srgbClr val="00B05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p>
          <a:p>
            <a:pPr algn="l"/>
            <a:r>
              <a:rPr lang="hu-HU" sz="1600" b="1" dirty="0" smtClean="0">
                <a:latin typeface="Courier New" panose="02070309020205020404" pitchFamily="49" charset="0"/>
                <a:cs typeface="Courier New" panose="02070309020205020404" pitchFamily="49" charset="0"/>
              </a:rPr>
              <a:t>   </a:t>
            </a:r>
            <a:r>
              <a:rPr lang="en-US" sz="1600" b="1" dirty="0" smtClean="0">
                <a:solidFill>
                  <a:schemeClr val="accent6">
                    <a:lumMod val="75000"/>
                  </a:schemeClr>
                </a:solidFill>
                <a:latin typeface="Courier New" panose="02070309020205020404" pitchFamily="49" charset="0"/>
                <a:cs typeface="Courier New" panose="02070309020205020404" pitchFamily="49" charset="0"/>
              </a:rPr>
              <a:t>altitude[</a:t>
            </a:r>
            <a:r>
              <a:rPr lang="en-US" sz="1600" b="1" dirty="0" err="1" smtClean="0">
                <a:solidFill>
                  <a:schemeClr val="accent6">
                    <a:lumMod val="75000"/>
                  </a:schemeClr>
                </a:solidFill>
                <a:latin typeface="Courier New" panose="02070309020205020404" pitchFamily="49" charset="0"/>
                <a:cs typeface="Courier New" panose="02070309020205020404" pitchFamily="49" charset="0"/>
              </a:rPr>
              <a:t>i</a:t>
            </a:r>
            <a:r>
              <a:rPr lang="en-US" sz="1600" b="1" dirty="0">
                <a:solidFill>
                  <a:schemeClr val="accent6">
                    <a:lumMod val="75000"/>
                  </a:schemeClr>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cross(</a:t>
            </a:r>
            <a:r>
              <a:rPr lang="en-US" sz="1600" b="1" dirty="0" smtClean="0">
                <a:solidFill>
                  <a:srgbClr val="7030A0"/>
                </a:solidFill>
                <a:latin typeface="Courier New" panose="02070309020205020404" pitchFamily="49" charset="0"/>
                <a:cs typeface="Courier New" panose="02070309020205020404" pitchFamily="49" charset="0"/>
              </a:rPr>
              <a:t>v[</a:t>
            </a:r>
            <a:r>
              <a:rPr lang="en-US" sz="1600" b="1" dirty="0" err="1" smtClean="0">
                <a:solidFill>
                  <a:srgbClr val="7030A0"/>
                </a:solidFill>
                <a:latin typeface="Courier New" panose="02070309020205020404" pitchFamily="49" charset="0"/>
                <a:cs typeface="Courier New" panose="02070309020205020404" pitchFamily="49" charset="0"/>
              </a:rPr>
              <a:t>i</a:t>
            </a:r>
            <a:r>
              <a:rPr lang="en-US" sz="1600" b="1" dirty="0">
                <a:solidFill>
                  <a:srgbClr val="7030A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vec3(e[</a:t>
            </a:r>
            <a:r>
              <a:rPr lang="en-US" sz="1600" b="1" dirty="0" err="1" smtClean="0">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].x, </a:t>
            </a:r>
            <a:r>
              <a:rPr lang="en-US" sz="1600" b="1" dirty="0" smtClean="0">
                <a:latin typeface="Courier New" panose="02070309020205020404" pitchFamily="49" charset="0"/>
                <a:cs typeface="Courier New" panose="02070309020205020404" pitchFamily="49" charset="0"/>
              </a:rPr>
              <a:t>e[</a:t>
            </a:r>
            <a:r>
              <a:rPr lang="en-US" sz="1600" b="1" dirty="0" err="1" smtClean="0">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].y, 0)); </a:t>
            </a:r>
            <a:endParaRPr lang="hu-HU" sz="1600" b="1" dirty="0" smtClean="0">
              <a:latin typeface="Courier New" panose="02070309020205020404" pitchFamily="49" charset="0"/>
              <a:cs typeface="Courier New" panose="02070309020205020404" pitchFamily="49" charset="0"/>
            </a:endParaRPr>
          </a:p>
          <a:p>
            <a:pPr algn="l"/>
            <a:r>
              <a:rPr lang="hu-HU" sz="1600" b="1" dirty="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  </a:t>
            </a:r>
            <a:r>
              <a:rPr lang="en-US" sz="1600" b="1" dirty="0" smtClean="0">
                <a:solidFill>
                  <a:srgbClr val="00B050"/>
                </a:solidFill>
                <a:latin typeface="Courier New" panose="02070309020205020404" pitchFamily="49" charset="0"/>
                <a:cs typeface="Courier New" panose="02070309020205020404" pitchFamily="49" charset="0"/>
              </a:rPr>
              <a:t>bisector[</a:t>
            </a:r>
            <a:r>
              <a:rPr lang="en-US" sz="1600" b="1" dirty="0" err="1" smtClean="0">
                <a:solidFill>
                  <a:srgbClr val="00B050"/>
                </a:solidFill>
                <a:latin typeface="Courier New" panose="02070309020205020404" pitchFamily="49" charset="0"/>
                <a:cs typeface="Courier New" panose="02070309020205020404" pitchFamily="49" charset="0"/>
              </a:rPr>
              <a:t>i</a:t>
            </a:r>
            <a:r>
              <a:rPr lang="en-US" sz="1600" b="1" dirty="0">
                <a:solidFill>
                  <a:srgbClr val="00B05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cross(</a:t>
            </a:r>
            <a:r>
              <a:rPr lang="en-US" sz="1600" b="1" dirty="0" smtClean="0">
                <a:solidFill>
                  <a:srgbClr val="00B050"/>
                </a:solidFill>
                <a:latin typeface="Courier New" panose="02070309020205020404" pitchFamily="49" charset="0"/>
                <a:cs typeface="Courier New" panose="02070309020205020404" pitchFamily="49" charset="0"/>
              </a:rPr>
              <a:t>m[</a:t>
            </a:r>
            <a:r>
              <a:rPr lang="en-US" sz="1600" b="1" dirty="0" err="1" smtClean="0">
                <a:solidFill>
                  <a:srgbClr val="00B050"/>
                </a:solidFill>
                <a:latin typeface="Courier New" panose="02070309020205020404" pitchFamily="49" charset="0"/>
                <a:cs typeface="Courier New" panose="02070309020205020404" pitchFamily="49" charset="0"/>
              </a:rPr>
              <a:t>i</a:t>
            </a:r>
            <a:r>
              <a:rPr lang="en-US" sz="1600" b="1" dirty="0">
                <a:solidFill>
                  <a:srgbClr val="00B050"/>
                </a:solidFill>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vec3(e[</a:t>
            </a:r>
            <a:r>
              <a:rPr lang="en-US" sz="1600" b="1" dirty="0" err="1" smtClean="0">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].x, </a:t>
            </a:r>
            <a:r>
              <a:rPr lang="en-US" sz="1600" b="1" dirty="0" smtClean="0">
                <a:latin typeface="Courier New" panose="02070309020205020404" pitchFamily="49" charset="0"/>
                <a:cs typeface="Courier New" panose="02070309020205020404" pitchFamily="49" charset="0"/>
              </a:rPr>
              <a:t>e[</a:t>
            </a:r>
            <a:r>
              <a:rPr lang="en-US" sz="1600" b="1" dirty="0" err="1" smtClean="0">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].y, 0</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algn="l"/>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algn="l"/>
            <a:r>
              <a:rPr lang="en-US" sz="1600" b="1" dirty="0">
                <a:solidFill>
                  <a:srgbClr val="0070C0"/>
                </a:solidFill>
                <a:latin typeface="Courier New" panose="02070309020205020404" pitchFamily="49" charset="0"/>
                <a:cs typeface="Courier New" panose="02070309020205020404" pitchFamily="49" charset="0"/>
              </a:rPr>
              <a:t>centroid </a:t>
            </a:r>
            <a:r>
              <a:rPr lang="en-US" sz="1600" b="1" dirty="0">
                <a:latin typeface="Courier New" panose="02070309020205020404" pitchFamily="49" charset="0"/>
                <a:cs typeface="Courier New" panose="02070309020205020404" pitchFamily="49" charset="0"/>
              </a:rPr>
              <a:t>    = cross(</a:t>
            </a:r>
            <a:r>
              <a:rPr lang="en-US" sz="1600" b="1" dirty="0">
                <a:solidFill>
                  <a:srgbClr val="0070C0"/>
                </a:solidFill>
                <a:latin typeface="Courier New" panose="02070309020205020404" pitchFamily="49" charset="0"/>
                <a:cs typeface="Courier New" panose="02070309020205020404" pitchFamily="49" charset="0"/>
              </a:rPr>
              <a:t>median[0]</a:t>
            </a:r>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median[1]</a:t>
            </a:r>
            <a:r>
              <a:rPr lang="en-US" sz="1600" b="1" dirty="0">
                <a:latin typeface="Courier New" panose="02070309020205020404" pitchFamily="49" charset="0"/>
                <a:cs typeface="Courier New" panose="02070309020205020404" pitchFamily="49" charset="0"/>
              </a:rPr>
              <a:t>); </a:t>
            </a:r>
            <a:endParaRPr lang="hu-HU" sz="1600" b="1" dirty="0" smtClean="0">
              <a:latin typeface="Courier New" panose="02070309020205020404" pitchFamily="49" charset="0"/>
              <a:cs typeface="Courier New" panose="02070309020205020404" pitchFamily="49" charset="0"/>
            </a:endParaRPr>
          </a:p>
          <a:p>
            <a:pPr algn="l"/>
            <a:r>
              <a:rPr lang="en-US" sz="1600" b="1" dirty="0" smtClean="0">
                <a:solidFill>
                  <a:schemeClr val="accent6">
                    <a:lumMod val="75000"/>
                  </a:schemeClr>
                </a:solidFill>
                <a:latin typeface="Courier New" panose="02070309020205020404" pitchFamily="49" charset="0"/>
                <a:cs typeface="Courier New" panose="02070309020205020404" pitchFamily="49" charset="0"/>
              </a:rPr>
              <a:t>orthocenter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cross(</a:t>
            </a:r>
            <a:r>
              <a:rPr lang="en-US" sz="1600" b="1" dirty="0">
                <a:solidFill>
                  <a:schemeClr val="accent6">
                    <a:lumMod val="75000"/>
                  </a:schemeClr>
                </a:solidFill>
                <a:latin typeface="Courier New" panose="02070309020205020404" pitchFamily="49" charset="0"/>
                <a:cs typeface="Courier New" panose="02070309020205020404" pitchFamily="49" charset="0"/>
              </a:rPr>
              <a:t>altitude[0]</a:t>
            </a:r>
            <a:r>
              <a:rPr lang="en-US" sz="1600" b="1"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altitude[1]</a:t>
            </a:r>
            <a:r>
              <a:rPr lang="en-US" sz="1600" b="1" dirty="0">
                <a:latin typeface="Courier New" panose="02070309020205020404" pitchFamily="49" charset="0"/>
                <a:cs typeface="Courier New" panose="02070309020205020404" pitchFamily="49" charset="0"/>
              </a:rPr>
              <a:t>); </a:t>
            </a:r>
            <a:endParaRPr lang="hu-HU" sz="1600" b="1" dirty="0">
              <a:latin typeface="Courier New" panose="02070309020205020404" pitchFamily="49" charset="0"/>
              <a:cs typeface="Courier New" panose="02070309020205020404" pitchFamily="49" charset="0"/>
            </a:endParaRPr>
          </a:p>
          <a:p>
            <a:pPr algn="l"/>
            <a:r>
              <a:rPr lang="en-US" sz="1600" b="1" dirty="0" smtClean="0">
                <a:solidFill>
                  <a:srgbClr val="00B050"/>
                </a:solidFill>
                <a:latin typeface="Courier New" panose="02070309020205020404" pitchFamily="49" charset="0"/>
                <a:cs typeface="Courier New" panose="02070309020205020404" pitchFamily="49" charset="0"/>
              </a:rPr>
              <a:t>circumcenter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cross(</a:t>
            </a:r>
            <a:r>
              <a:rPr lang="en-US" sz="1600" b="1" dirty="0">
                <a:solidFill>
                  <a:srgbClr val="00B050"/>
                </a:solidFill>
                <a:latin typeface="Courier New" panose="02070309020205020404" pitchFamily="49" charset="0"/>
                <a:cs typeface="Courier New" panose="02070309020205020404" pitchFamily="49" charset="0"/>
              </a:rPr>
              <a:t>bisector[0]</a:t>
            </a:r>
            <a:r>
              <a:rPr lang="en-US" sz="1600" b="1"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bisector[1</a:t>
            </a:r>
            <a:r>
              <a:rPr lang="en-US" sz="1600" b="1" dirty="0" smtClean="0">
                <a:solidFill>
                  <a:srgbClr val="00B050"/>
                </a:solidFill>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a:t>
            </a:r>
            <a:endParaRPr lang="en-US" sz="1050" b="1" dirty="0">
              <a:latin typeface="Courier New" panose="02070309020205020404" pitchFamily="49" charset="0"/>
              <a:cs typeface="Courier New" panose="02070309020205020404" pitchFamily="49" charset="0"/>
            </a:endParaRPr>
          </a:p>
          <a:p>
            <a:pPr algn="l"/>
            <a:r>
              <a:rPr lang="en-US" sz="1600" b="1" dirty="0" err="1">
                <a:solidFill>
                  <a:srgbClr val="B907A0"/>
                </a:solidFill>
                <a:latin typeface="Courier New" panose="02070309020205020404" pitchFamily="49" charset="0"/>
                <a:cs typeface="Courier New" panose="02070309020205020404" pitchFamily="49" charset="0"/>
              </a:rPr>
              <a:t>euler</a:t>
            </a:r>
            <a:r>
              <a:rPr lang="en-US" sz="1600" b="1" dirty="0">
                <a:latin typeface="Courier New" panose="02070309020205020404" pitchFamily="49" charset="0"/>
                <a:cs typeface="Courier New" panose="02070309020205020404" pitchFamily="49" charset="0"/>
              </a:rPr>
              <a:t> = cross(</a:t>
            </a:r>
            <a:r>
              <a:rPr lang="en-US" sz="1600" b="1" dirty="0">
                <a:solidFill>
                  <a:srgbClr val="0070C0"/>
                </a:solidFill>
                <a:latin typeface="Courier New" panose="02070309020205020404" pitchFamily="49" charset="0"/>
                <a:cs typeface="Courier New" panose="02070309020205020404" pitchFamily="49" charset="0"/>
              </a:rPr>
              <a:t>centroid</a:t>
            </a:r>
            <a:r>
              <a:rPr lang="en-US" sz="1600" b="1"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circumcenter</a:t>
            </a:r>
            <a:r>
              <a:rPr lang="en-US" sz="1600" b="1" dirty="0">
                <a:latin typeface="Courier New" panose="02070309020205020404" pitchFamily="49" charset="0"/>
                <a:cs typeface="Courier New" panose="02070309020205020404" pitchFamily="49" charset="0"/>
              </a:rPr>
              <a:t>); // Euler's line</a:t>
            </a:r>
          </a:p>
        </p:txBody>
      </p:sp>
      <p:pic>
        <p:nvPicPr>
          <p:cNvPr id="1027"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311610"/>
            <a:ext cx="2811932" cy="184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Leonhard Euler (Emanuel Handmann festménye, 17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1762" y="1"/>
            <a:ext cx="662746" cy="87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762212"/>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4494958" y="67789"/>
            <a:ext cx="4613546" cy="2308324"/>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600" u="sng" dirty="0" smtClean="0">
                <a:latin typeface="+mn-lt"/>
              </a:rPr>
              <a:t>Euklideszi síkgeometria axiómái: </a:t>
            </a:r>
            <a:r>
              <a:rPr lang="en-US" sz="1600" u="sng" dirty="0" smtClean="0">
                <a:latin typeface="+mn-lt"/>
              </a:rPr>
              <a:t> </a:t>
            </a:r>
            <a:endParaRPr lang="hu-HU" sz="1600" u="sng" dirty="0" smtClean="0">
              <a:latin typeface="+mn-lt"/>
            </a:endParaRPr>
          </a:p>
          <a:p>
            <a:pPr marL="342900" indent="-342900" algn="l">
              <a:buFont typeface="+mj-lt"/>
              <a:buAutoNum type="arabicPeriod"/>
              <a:defRPr/>
            </a:pPr>
            <a:r>
              <a:rPr lang="hu-HU" sz="1600" dirty="0" smtClean="0">
                <a:latin typeface="+mn-lt"/>
              </a:rPr>
              <a:t>Két </a:t>
            </a:r>
            <a:r>
              <a:rPr lang="hu-HU" sz="1600" dirty="0">
                <a:latin typeface="+mn-lt"/>
              </a:rPr>
              <a:t>pont </a:t>
            </a:r>
            <a:r>
              <a:rPr lang="hu-HU" sz="1600" dirty="0" smtClean="0">
                <a:latin typeface="+mn-lt"/>
              </a:rPr>
              <a:t>meghatároz egy </a:t>
            </a:r>
            <a:r>
              <a:rPr lang="hu-HU" sz="1600" dirty="0">
                <a:latin typeface="+mn-lt"/>
              </a:rPr>
              <a:t>egyenest.</a:t>
            </a:r>
            <a:endParaRPr lang="en-US" sz="1600" dirty="0">
              <a:latin typeface="+mn-lt"/>
            </a:endParaRPr>
          </a:p>
          <a:p>
            <a:pPr marL="342900" indent="-342900" algn="l">
              <a:buFont typeface="+mj-lt"/>
              <a:buAutoNum type="arabicPeriod"/>
              <a:defRPr/>
            </a:pPr>
            <a:r>
              <a:rPr lang="hu-HU" sz="1600" dirty="0" smtClean="0">
                <a:latin typeface="+mn-lt"/>
              </a:rPr>
              <a:t>Egy </a:t>
            </a:r>
            <a:r>
              <a:rPr lang="hu-HU" sz="1600" dirty="0">
                <a:latin typeface="+mn-lt"/>
              </a:rPr>
              <a:t>egyenesnek van legalább két pontja.</a:t>
            </a:r>
            <a:endParaRPr lang="en-US" sz="1600" dirty="0">
              <a:latin typeface="+mn-lt"/>
            </a:endParaRPr>
          </a:p>
          <a:p>
            <a:pPr marL="342900" indent="-342900" algn="l">
              <a:buFont typeface="+mj-lt"/>
              <a:buAutoNum type="arabicPeriod"/>
              <a:defRPr/>
            </a:pPr>
            <a:r>
              <a:rPr lang="hu-HU" sz="1600" dirty="0">
                <a:latin typeface="+mn-lt"/>
              </a:rPr>
              <a:t>Egy egyeneshez egy rajta kívül fekvő  </a:t>
            </a:r>
            <a:r>
              <a:rPr lang="hu-HU" sz="1600" dirty="0" smtClean="0">
                <a:latin typeface="+mn-lt"/>
              </a:rPr>
              <a:t>ponton </a:t>
            </a:r>
            <a:r>
              <a:rPr lang="hu-HU" sz="1600" dirty="0">
                <a:latin typeface="+mn-lt"/>
              </a:rPr>
              <a:t>át </a:t>
            </a:r>
            <a:r>
              <a:rPr lang="hu-HU" sz="1600" b="1" u="sng" dirty="0">
                <a:latin typeface="+mn-lt"/>
              </a:rPr>
              <a:t>egy</a:t>
            </a:r>
            <a:r>
              <a:rPr lang="hu-HU" sz="1600" dirty="0">
                <a:latin typeface="+mn-lt"/>
              </a:rPr>
              <a:t> </a:t>
            </a:r>
            <a:r>
              <a:rPr lang="hu-HU" sz="1600" dirty="0" smtClean="0">
                <a:latin typeface="+mn-lt"/>
              </a:rPr>
              <a:t>nem metsző egyenes húzható (</a:t>
            </a:r>
            <a:r>
              <a:rPr lang="hu-HU" sz="1600" b="1" u="sng" dirty="0" smtClean="0">
                <a:latin typeface="+mn-lt"/>
              </a:rPr>
              <a:t>párhuzamos</a:t>
            </a:r>
            <a:r>
              <a:rPr lang="hu-HU" sz="1600" dirty="0" smtClean="0">
                <a:latin typeface="+mn-lt"/>
              </a:rPr>
              <a:t>).</a:t>
            </a:r>
            <a:endParaRPr lang="hu-HU" sz="1600" dirty="0">
              <a:latin typeface="+mn-lt"/>
            </a:endParaRPr>
          </a:p>
          <a:p>
            <a:pPr marL="342900" indent="-342900" algn="l">
              <a:buFont typeface="+mj-lt"/>
              <a:buAutoNum type="arabicPeriod"/>
              <a:defRPr/>
            </a:pPr>
            <a:r>
              <a:rPr lang="hu-HU" sz="1600" dirty="0" smtClean="0">
                <a:latin typeface="+mn-lt"/>
              </a:rPr>
              <a:t>Átmozgatható </a:t>
            </a:r>
            <a:r>
              <a:rPr lang="hu-HU" sz="1600" dirty="0">
                <a:latin typeface="+mn-lt"/>
              </a:rPr>
              <a:t>(egybevágó) dolgok mérete </a:t>
            </a:r>
            <a:r>
              <a:rPr lang="hu-HU" sz="1600" dirty="0" smtClean="0">
                <a:latin typeface="+mn-lt"/>
              </a:rPr>
              <a:t>megegyező (a sík homogén és </a:t>
            </a:r>
            <a:r>
              <a:rPr lang="hu-HU" sz="1600" dirty="0" err="1" smtClean="0">
                <a:latin typeface="+mn-lt"/>
              </a:rPr>
              <a:t>izotróp</a:t>
            </a:r>
            <a:r>
              <a:rPr lang="hu-HU" sz="1600" dirty="0" smtClean="0">
                <a:latin typeface="+mn-lt"/>
              </a:rPr>
              <a:t>).</a:t>
            </a:r>
            <a:endParaRPr lang="hu-HU" sz="1600" dirty="0">
              <a:latin typeface="+mn-lt"/>
            </a:endParaRPr>
          </a:p>
          <a:p>
            <a:pPr marL="342900" indent="-342900" algn="l">
              <a:buFont typeface="+mj-lt"/>
              <a:buAutoNum type="arabicPeriod"/>
              <a:defRPr/>
            </a:pPr>
            <a:r>
              <a:rPr lang="hu-HU" sz="1600" dirty="0" smtClean="0">
                <a:latin typeface="+mn-lt"/>
              </a:rPr>
              <a:t>A részek összege az egész mérete.</a:t>
            </a:r>
          </a:p>
          <a:p>
            <a:pPr marL="342900" indent="-342900" algn="l">
              <a:buFont typeface="+mj-lt"/>
              <a:buAutoNum type="arabicPeriod"/>
              <a:defRPr/>
            </a:pPr>
            <a:r>
              <a:rPr lang="hu-HU" sz="1600" dirty="0" smtClean="0">
                <a:latin typeface="+mn-lt"/>
              </a:rPr>
              <a:t>…</a:t>
            </a:r>
            <a:endParaRPr lang="en-US" sz="1600" dirty="0">
              <a:latin typeface="+mn-lt"/>
            </a:endParaRPr>
          </a:p>
        </p:txBody>
      </p:sp>
      <p:sp>
        <p:nvSpPr>
          <p:cNvPr id="6" name="Rectangle 2"/>
          <p:cNvSpPr>
            <a:spLocks noGrp="1" noChangeArrowheads="1"/>
          </p:cNvSpPr>
          <p:nvPr>
            <p:ph type="title"/>
          </p:nvPr>
        </p:nvSpPr>
        <p:spPr>
          <a:xfrm>
            <a:off x="1339245" y="67317"/>
            <a:ext cx="3155713" cy="857250"/>
          </a:xfrm>
        </p:spPr>
        <p:txBody>
          <a:bodyPr>
            <a:noAutofit/>
          </a:bodyPr>
          <a:lstStyle/>
          <a:p>
            <a:pPr>
              <a:defRPr/>
            </a:pPr>
            <a:r>
              <a:rPr lang="hu-HU" sz="3600" dirty="0" err="1" smtClean="0">
                <a:solidFill>
                  <a:srgbClr val="FF0000"/>
                </a:solidFill>
              </a:rPr>
              <a:t>Euklidészi</a:t>
            </a:r>
            <a:r>
              <a:rPr lang="hu-HU" sz="3600" dirty="0" smtClean="0">
                <a:solidFill>
                  <a:srgbClr val="FF0000"/>
                </a:solidFill>
              </a:rPr>
              <a:t> síkgeometria</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 y="-4913"/>
            <a:ext cx="685095" cy="88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David Hilbert – Wikipé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93" y="0"/>
            <a:ext cx="662452" cy="889145"/>
          </a:xfrm>
          <a:prstGeom prst="rect">
            <a:avLst/>
          </a:prstGeom>
          <a:noFill/>
          <a:extLst>
            <a:ext uri="{909E8E84-426E-40DD-AFC4-6F175D3DCCD1}">
              <a14:hiddenFill xmlns:a14="http://schemas.microsoft.com/office/drawing/2010/main">
                <a:solidFill>
                  <a:srgbClr val="FFFFFF"/>
                </a:solidFill>
              </a14:hiddenFill>
            </a:ext>
          </a:extLst>
        </p:spPr>
      </p:pic>
      <p:sp>
        <p:nvSpPr>
          <p:cNvPr id="9" name="Szabadkézi sokszög 8"/>
          <p:cNvSpPr/>
          <p:nvPr/>
        </p:nvSpPr>
        <p:spPr>
          <a:xfrm>
            <a:off x="5703390" y="3940400"/>
            <a:ext cx="525293" cy="313718"/>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Lst>
            <a:ahLst/>
            <a:cxnLst>
              <a:cxn ang="0">
                <a:pos x="connsiteX0" y="connsiteY0"/>
              </a:cxn>
              <a:cxn ang="0">
                <a:pos x="connsiteX1" y="connsiteY1"/>
              </a:cxn>
              <a:cxn ang="0">
                <a:pos x="connsiteX2" y="connsiteY2"/>
              </a:cxn>
              <a:cxn ang="0">
                <a:pos x="connsiteX3" y="connsiteY3"/>
              </a:cxn>
            </a:cxnLst>
            <a:rect l="l" t="t" r="r" b="b"/>
            <a:pathLst>
              <a:path w="525293" h="418290">
                <a:moveTo>
                  <a:pt x="0" y="340468"/>
                </a:moveTo>
                <a:lnTo>
                  <a:pt x="428017" y="0"/>
                </a:lnTo>
                <a:lnTo>
                  <a:pt x="525293" y="418290"/>
                </a:lnTo>
                <a:lnTo>
                  <a:pt x="0" y="340468"/>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zabadkézi sokszög 9"/>
          <p:cNvSpPr/>
          <p:nvPr/>
        </p:nvSpPr>
        <p:spPr>
          <a:xfrm rot="10800000">
            <a:off x="6094329" y="3594464"/>
            <a:ext cx="525293" cy="313718"/>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Lst>
            <a:ahLst/>
            <a:cxnLst>
              <a:cxn ang="0">
                <a:pos x="connsiteX0" y="connsiteY0"/>
              </a:cxn>
              <a:cxn ang="0">
                <a:pos x="connsiteX1" y="connsiteY1"/>
              </a:cxn>
              <a:cxn ang="0">
                <a:pos x="connsiteX2" y="connsiteY2"/>
              </a:cxn>
              <a:cxn ang="0">
                <a:pos x="connsiteX3" y="connsiteY3"/>
              </a:cxn>
            </a:cxnLst>
            <a:rect l="l" t="t" r="r" b="b"/>
            <a:pathLst>
              <a:path w="525293" h="418290">
                <a:moveTo>
                  <a:pt x="0" y="340468"/>
                </a:moveTo>
                <a:lnTo>
                  <a:pt x="428017" y="0"/>
                </a:lnTo>
                <a:lnTo>
                  <a:pt x="525293" y="418290"/>
                </a:lnTo>
                <a:lnTo>
                  <a:pt x="0" y="340468"/>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zabadkézi sokszög 10"/>
          <p:cNvSpPr/>
          <p:nvPr/>
        </p:nvSpPr>
        <p:spPr>
          <a:xfrm>
            <a:off x="6696735" y="4089503"/>
            <a:ext cx="359923" cy="269943"/>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525293"/>
              <a:gd name="connsiteY0" fmla="*/ 418289 h 496111"/>
              <a:gd name="connsiteX1" fmla="*/ 311285 w 525293"/>
              <a:gd name="connsiteY1" fmla="*/ 0 h 496111"/>
              <a:gd name="connsiteX2" fmla="*/ 525293 w 525293"/>
              <a:gd name="connsiteY2" fmla="*/ 496111 h 496111"/>
              <a:gd name="connsiteX3" fmla="*/ 0 w 525293"/>
              <a:gd name="connsiteY3" fmla="*/ 418289 h 496111"/>
              <a:gd name="connsiteX0" fmla="*/ 0 w 525293"/>
              <a:gd name="connsiteY0" fmla="*/ 282102 h 359924"/>
              <a:gd name="connsiteX1" fmla="*/ 389106 w 525293"/>
              <a:gd name="connsiteY1" fmla="*/ 0 h 359924"/>
              <a:gd name="connsiteX2" fmla="*/ 525293 w 525293"/>
              <a:gd name="connsiteY2" fmla="*/ 359924 h 359924"/>
              <a:gd name="connsiteX3" fmla="*/ 0 w 525293"/>
              <a:gd name="connsiteY3" fmla="*/ 282102 h 359924"/>
              <a:gd name="connsiteX0" fmla="*/ 0 w 359923"/>
              <a:gd name="connsiteY0" fmla="*/ 311285 h 359924"/>
              <a:gd name="connsiteX1" fmla="*/ 223736 w 359923"/>
              <a:gd name="connsiteY1" fmla="*/ 0 h 359924"/>
              <a:gd name="connsiteX2" fmla="*/ 359923 w 359923"/>
              <a:gd name="connsiteY2" fmla="*/ 359924 h 359924"/>
              <a:gd name="connsiteX3" fmla="*/ 0 w 359923"/>
              <a:gd name="connsiteY3" fmla="*/ 311285 h 359924"/>
            </a:gdLst>
            <a:ahLst/>
            <a:cxnLst>
              <a:cxn ang="0">
                <a:pos x="connsiteX0" y="connsiteY0"/>
              </a:cxn>
              <a:cxn ang="0">
                <a:pos x="connsiteX1" y="connsiteY1"/>
              </a:cxn>
              <a:cxn ang="0">
                <a:pos x="connsiteX2" y="connsiteY2"/>
              </a:cxn>
              <a:cxn ang="0">
                <a:pos x="connsiteX3" y="connsiteY3"/>
              </a:cxn>
            </a:cxnLst>
            <a:rect l="l" t="t" r="r" b="b"/>
            <a:pathLst>
              <a:path w="359923" h="359924">
                <a:moveTo>
                  <a:pt x="0" y="311285"/>
                </a:moveTo>
                <a:lnTo>
                  <a:pt x="223736" y="0"/>
                </a:lnTo>
                <a:lnTo>
                  <a:pt x="359923" y="359924"/>
                </a:lnTo>
                <a:lnTo>
                  <a:pt x="0" y="311285"/>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zabadkézi sokszög 11"/>
          <p:cNvSpPr/>
          <p:nvPr/>
        </p:nvSpPr>
        <p:spPr>
          <a:xfrm rot="10800000">
            <a:off x="6661490" y="3654717"/>
            <a:ext cx="359923" cy="276666"/>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525293"/>
              <a:gd name="connsiteY0" fmla="*/ 418289 h 496111"/>
              <a:gd name="connsiteX1" fmla="*/ 311285 w 525293"/>
              <a:gd name="connsiteY1" fmla="*/ 0 h 496111"/>
              <a:gd name="connsiteX2" fmla="*/ 525293 w 525293"/>
              <a:gd name="connsiteY2" fmla="*/ 496111 h 496111"/>
              <a:gd name="connsiteX3" fmla="*/ 0 w 525293"/>
              <a:gd name="connsiteY3" fmla="*/ 418289 h 496111"/>
              <a:gd name="connsiteX0" fmla="*/ 0 w 525293"/>
              <a:gd name="connsiteY0" fmla="*/ 282102 h 359924"/>
              <a:gd name="connsiteX1" fmla="*/ 389106 w 525293"/>
              <a:gd name="connsiteY1" fmla="*/ 0 h 359924"/>
              <a:gd name="connsiteX2" fmla="*/ 525293 w 525293"/>
              <a:gd name="connsiteY2" fmla="*/ 359924 h 359924"/>
              <a:gd name="connsiteX3" fmla="*/ 0 w 525293"/>
              <a:gd name="connsiteY3" fmla="*/ 282102 h 359924"/>
              <a:gd name="connsiteX0" fmla="*/ 0 w 359923"/>
              <a:gd name="connsiteY0" fmla="*/ 311285 h 359924"/>
              <a:gd name="connsiteX1" fmla="*/ 223736 w 359923"/>
              <a:gd name="connsiteY1" fmla="*/ 0 h 359924"/>
              <a:gd name="connsiteX2" fmla="*/ 359923 w 359923"/>
              <a:gd name="connsiteY2" fmla="*/ 359924 h 359924"/>
              <a:gd name="connsiteX3" fmla="*/ 0 w 359923"/>
              <a:gd name="connsiteY3" fmla="*/ 311285 h 359924"/>
              <a:gd name="connsiteX0" fmla="*/ 0 w 359923"/>
              <a:gd name="connsiteY0" fmla="*/ 320249 h 368888"/>
              <a:gd name="connsiteX1" fmla="*/ 187877 w 359923"/>
              <a:gd name="connsiteY1" fmla="*/ 0 h 368888"/>
              <a:gd name="connsiteX2" fmla="*/ 359923 w 359923"/>
              <a:gd name="connsiteY2" fmla="*/ 368888 h 368888"/>
              <a:gd name="connsiteX3" fmla="*/ 0 w 359923"/>
              <a:gd name="connsiteY3" fmla="*/ 320249 h 368888"/>
            </a:gdLst>
            <a:ahLst/>
            <a:cxnLst>
              <a:cxn ang="0">
                <a:pos x="connsiteX0" y="connsiteY0"/>
              </a:cxn>
              <a:cxn ang="0">
                <a:pos x="connsiteX1" y="connsiteY1"/>
              </a:cxn>
              <a:cxn ang="0">
                <a:pos x="connsiteX2" y="connsiteY2"/>
              </a:cxn>
              <a:cxn ang="0">
                <a:pos x="connsiteX3" y="connsiteY3"/>
              </a:cxn>
            </a:cxnLst>
            <a:rect l="l" t="t" r="r" b="b"/>
            <a:pathLst>
              <a:path w="359923" h="368888">
                <a:moveTo>
                  <a:pt x="0" y="320249"/>
                </a:moveTo>
                <a:lnTo>
                  <a:pt x="187877" y="0"/>
                </a:lnTo>
                <a:lnTo>
                  <a:pt x="359923" y="368888"/>
                </a:lnTo>
                <a:lnTo>
                  <a:pt x="0" y="320249"/>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abadkézi sokszög 12"/>
          <p:cNvSpPr/>
          <p:nvPr/>
        </p:nvSpPr>
        <p:spPr>
          <a:xfrm rot="10800000">
            <a:off x="2514019" y="4133984"/>
            <a:ext cx="489434" cy="255351"/>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Lst>
            <a:ahLst/>
            <a:cxnLst>
              <a:cxn ang="0">
                <a:pos x="connsiteX0" y="connsiteY0"/>
              </a:cxn>
              <a:cxn ang="0">
                <a:pos x="connsiteX1" y="connsiteY1"/>
              </a:cxn>
              <a:cxn ang="0">
                <a:pos x="connsiteX2" y="connsiteY2"/>
              </a:cxn>
              <a:cxn ang="0">
                <a:pos x="connsiteX3" y="connsiteY3"/>
              </a:cxn>
            </a:cxnLst>
            <a:rect l="l" t="t" r="r" b="b"/>
            <a:pathLst>
              <a:path w="489434" h="340468">
                <a:moveTo>
                  <a:pt x="0" y="340468"/>
                </a:moveTo>
                <a:lnTo>
                  <a:pt x="410088" y="0"/>
                </a:lnTo>
                <a:lnTo>
                  <a:pt x="489434" y="328643"/>
                </a:lnTo>
                <a:lnTo>
                  <a:pt x="0" y="340468"/>
                </a:lnTo>
                <a:close/>
              </a:path>
            </a:pathLst>
          </a:custGeom>
          <a:solidFill>
            <a:srgbClr val="01AF16">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zabadkézi sokszög 13"/>
          <p:cNvSpPr/>
          <p:nvPr/>
        </p:nvSpPr>
        <p:spPr>
          <a:xfrm rot="10800000">
            <a:off x="1562044" y="4725471"/>
            <a:ext cx="489434" cy="255351"/>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Lst>
            <a:ahLst/>
            <a:cxnLst>
              <a:cxn ang="0">
                <a:pos x="connsiteX0" y="connsiteY0"/>
              </a:cxn>
              <a:cxn ang="0">
                <a:pos x="connsiteX1" y="connsiteY1"/>
              </a:cxn>
              <a:cxn ang="0">
                <a:pos x="connsiteX2" y="connsiteY2"/>
              </a:cxn>
              <a:cxn ang="0">
                <a:pos x="connsiteX3" y="connsiteY3"/>
              </a:cxn>
            </a:cxnLst>
            <a:rect l="l" t="t" r="r" b="b"/>
            <a:pathLst>
              <a:path w="489434" h="340468">
                <a:moveTo>
                  <a:pt x="0" y="340468"/>
                </a:moveTo>
                <a:lnTo>
                  <a:pt x="410088" y="0"/>
                </a:lnTo>
                <a:lnTo>
                  <a:pt x="489434" y="328643"/>
                </a:lnTo>
                <a:lnTo>
                  <a:pt x="0" y="340468"/>
                </a:lnTo>
                <a:close/>
              </a:path>
            </a:pathLst>
          </a:custGeom>
          <a:solidFill>
            <a:srgbClr val="01AF16">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gyenes összekötő 16"/>
          <p:cNvCxnSpPr/>
          <p:nvPr/>
        </p:nvCxnSpPr>
        <p:spPr>
          <a:xfrm flipV="1">
            <a:off x="924137" y="4133984"/>
            <a:ext cx="2844316" cy="1"/>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flipV="1">
            <a:off x="700048" y="4733938"/>
            <a:ext cx="2605959" cy="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flipV="1">
            <a:off x="1562044" y="3840891"/>
            <a:ext cx="1907128" cy="1188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zis 23"/>
          <p:cNvSpPr/>
          <p:nvPr/>
        </p:nvSpPr>
        <p:spPr>
          <a:xfrm>
            <a:off x="1895014" y="4638059"/>
            <a:ext cx="216024" cy="1620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églalap 24"/>
          <p:cNvSpPr/>
          <p:nvPr/>
        </p:nvSpPr>
        <p:spPr>
          <a:xfrm>
            <a:off x="4587645" y="3162801"/>
            <a:ext cx="4053269" cy="341632"/>
          </a:xfrm>
          <a:prstGeom prst="rect">
            <a:avLst/>
          </a:prstGeom>
        </p:spPr>
        <p:txBody>
          <a:bodyPr wrap="square">
            <a:spAutoFit/>
          </a:bodyPr>
          <a:lstStyle/>
          <a:p>
            <a:pPr marL="0" lvl="1" algn="l">
              <a:lnSpc>
                <a:spcPct val="90000"/>
              </a:lnSpc>
            </a:pPr>
            <a:r>
              <a:rPr lang="hu-HU" altLang="en-US" sz="1800" dirty="0" smtClean="0">
                <a:latin typeface="+mn-lt"/>
                <a:cs typeface="Calibri" panose="020F0502020204030204" pitchFamily="34" charset="0"/>
              </a:rPr>
              <a:t>T2. </a:t>
            </a:r>
            <a:r>
              <a:rPr lang="hu-HU" altLang="en-US" sz="1800" dirty="0" smtClean="0">
                <a:latin typeface="+mn-lt"/>
              </a:rPr>
              <a:t>A </a:t>
            </a:r>
            <a:r>
              <a:rPr lang="hu-HU" altLang="en-US" sz="1600" dirty="0">
                <a:latin typeface="+mn-lt"/>
              </a:rPr>
              <a:t>háromszög</a:t>
            </a:r>
            <a:r>
              <a:rPr lang="hu-HU" altLang="en-US" sz="1800" dirty="0">
                <a:latin typeface="+mn-lt"/>
              </a:rPr>
              <a:t> </a:t>
            </a:r>
            <a:r>
              <a:rPr lang="hu-HU" altLang="en-US" sz="1800" dirty="0" smtClean="0">
                <a:latin typeface="+mn-lt"/>
              </a:rPr>
              <a:t>szögösszege </a:t>
            </a:r>
            <a:r>
              <a:rPr lang="hu-HU" altLang="en-US" sz="1800" dirty="0">
                <a:latin typeface="+mn-lt"/>
              </a:rPr>
              <a:t>180 fok</a:t>
            </a:r>
          </a:p>
        </p:txBody>
      </p:sp>
      <p:cxnSp>
        <p:nvCxnSpPr>
          <p:cNvPr id="27" name="Egyenes összekötő 26"/>
          <p:cNvCxnSpPr/>
          <p:nvPr/>
        </p:nvCxnSpPr>
        <p:spPr>
          <a:xfrm>
            <a:off x="4659652" y="4097203"/>
            <a:ext cx="3528392" cy="391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flipV="1">
            <a:off x="5451740" y="3365930"/>
            <a:ext cx="1656184" cy="972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p:cNvCxnSpPr/>
          <p:nvPr/>
        </p:nvCxnSpPr>
        <p:spPr>
          <a:xfrm>
            <a:off x="6547614" y="3449131"/>
            <a:ext cx="637481" cy="10813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gyenes összekötő 29"/>
          <p:cNvCxnSpPr/>
          <p:nvPr/>
        </p:nvCxnSpPr>
        <p:spPr>
          <a:xfrm>
            <a:off x="4880138" y="3449131"/>
            <a:ext cx="3888432" cy="4320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Ellipszis 30"/>
          <p:cNvSpPr/>
          <p:nvPr/>
        </p:nvSpPr>
        <p:spPr>
          <a:xfrm>
            <a:off x="5589032" y="4128923"/>
            <a:ext cx="216024" cy="1620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zis 31"/>
          <p:cNvSpPr/>
          <p:nvPr/>
        </p:nvSpPr>
        <p:spPr>
          <a:xfrm>
            <a:off x="6969071" y="4284408"/>
            <a:ext cx="216024" cy="1620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zis 32"/>
          <p:cNvSpPr/>
          <p:nvPr/>
        </p:nvSpPr>
        <p:spPr>
          <a:xfrm>
            <a:off x="6547614" y="3557143"/>
            <a:ext cx="216024" cy="1620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églalap 33"/>
          <p:cNvSpPr/>
          <p:nvPr/>
        </p:nvSpPr>
        <p:spPr>
          <a:xfrm>
            <a:off x="196300" y="3138813"/>
            <a:ext cx="4248472" cy="1942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églalap 34"/>
          <p:cNvSpPr/>
          <p:nvPr/>
        </p:nvSpPr>
        <p:spPr>
          <a:xfrm>
            <a:off x="4573461" y="3138813"/>
            <a:ext cx="4248472" cy="1398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zis 37"/>
          <p:cNvSpPr/>
          <p:nvPr/>
        </p:nvSpPr>
        <p:spPr>
          <a:xfrm>
            <a:off x="2871726" y="4046761"/>
            <a:ext cx="216024" cy="1620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
          <p:cNvSpPr txBox="1">
            <a:spLocks noChangeArrowheads="1"/>
          </p:cNvSpPr>
          <p:nvPr/>
        </p:nvSpPr>
        <p:spPr>
          <a:xfrm>
            <a:off x="225986" y="3154908"/>
            <a:ext cx="4479052" cy="73999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None/>
            </a:pPr>
            <a:r>
              <a:rPr lang="hu-HU" sz="1800" dirty="0" smtClean="0"/>
              <a:t>T1. Ha egy egyenes két másikat ugyanolyan   </a:t>
            </a:r>
          </a:p>
          <a:p>
            <a:pPr marL="0" indent="0" fontAlgn="auto">
              <a:lnSpc>
                <a:spcPct val="90000"/>
              </a:lnSpc>
              <a:spcAft>
                <a:spcPts val="0"/>
              </a:spcAft>
              <a:buNone/>
            </a:pPr>
            <a:r>
              <a:rPr lang="hu-HU" sz="1800" dirty="0" smtClean="0"/>
              <a:t>       szögben metsz  </a:t>
            </a:r>
            <a:r>
              <a:rPr lang="hu-HU" sz="1800" dirty="0" smtClean="0">
                <a:sym typeface="Symbol"/>
              </a:rPr>
              <a:t>  </a:t>
            </a:r>
            <a:r>
              <a:rPr lang="hu-HU" sz="1800" dirty="0" smtClean="0"/>
              <a:t>két másik egyenes</a:t>
            </a:r>
          </a:p>
          <a:p>
            <a:pPr marL="0" indent="0" fontAlgn="auto">
              <a:lnSpc>
                <a:spcPct val="90000"/>
              </a:lnSpc>
              <a:spcAft>
                <a:spcPts val="0"/>
              </a:spcAft>
              <a:buNone/>
            </a:pPr>
            <a:r>
              <a:rPr lang="hu-HU" sz="1800" dirty="0"/>
              <a:t> </a:t>
            </a:r>
            <a:r>
              <a:rPr lang="hu-HU" sz="1800" dirty="0" smtClean="0"/>
              <a:t>      párhuzamos.</a:t>
            </a:r>
            <a:endParaRPr lang="hu-HU" sz="1800" dirty="0"/>
          </a:p>
        </p:txBody>
      </p:sp>
    </p:spTree>
    <p:extLst>
      <p:ext uri="{BB962C8B-B14F-4D97-AF65-F5344CB8AC3E}">
        <p14:creationId xmlns:p14="http://schemas.microsoft.com/office/powerpoint/2010/main" val="21483596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pPr>
              <a:defRPr/>
            </a:pPr>
            <a:r>
              <a:rPr lang="hu-HU" dirty="0" smtClean="0">
                <a:solidFill>
                  <a:srgbClr val="FF0000"/>
                </a:solidFill>
              </a:rPr>
              <a:t>Projektív tér homogén koordinátákkal</a:t>
            </a:r>
            <a:endParaRPr lang="en-US" dirty="0" smtClean="0">
              <a:solidFill>
                <a:srgbClr val="FF0000"/>
              </a:solidFill>
            </a:endParaRPr>
          </a:p>
        </p:txBody>
      </p:sp>
      <mc:AlternateContent xmlns:mc="http://schemas.openxmlformats.org/markup-compatibility/2006" xmlns:a14="http://schemas.microsoft.com/office/drawing/2010/main">
        <mc:Choice Requires="a14">
          <p:sp>
            <p:nvSpPr>
              <p:cNvPr id="2" name="Tartalom helye 1"/>
              <p:cNvSpPr>
                <a:spLocks noGrp="1"/>
              </p:cNvSpPr>
              <p:nvPr>
                <p:ph idx="1"/>
              </p:nvPr>
            </p:nvSpPr>
            <p:spPr>
              <a:xfrm>
                <a:off x="82442" y="1059582"/>
                <a:ext cx="9072500" cy="3666855"/>
              </a:xfrm>
            </p:spPr>
            <p:txBody>
              <a:bodyPr>
                <a:noAutofit/>
              </a:bodyPr>
              <a:lstStyle/>
              <a:p>
                <a:pPr>
                  <a:spcBef>
                    <a:spcPts val="1200"/>
                  </a:spcBef>
                </a:pPr>
                <a:r>
                  <a:rPr lang="hu-HU" sz="2400" dirty="0" smtClean="0"/>
                  <a:t>Euklideszi pontok:  </a:t>
                </a:r>
                <a14:m>
                  <m:oMath xmlns:m="http://schemas.openxmlformats.org/officeDocument/2006/math">
                    <m:d>
                      <m:dPr>
                        <m:ctrlPr>
                          <a:rPr lang="hu-HU" sz="2000" i="1">
                            <a:latin typeface="Cambria Math" panose="02040503050406030204" pitchFamily="18" charset="0"/>
                          </a:rPr>
                        </m:ctrlPr>
                      </m:dPr>
                      <m:e>
                        <m:r>
                          <a:rPr lang="hu-HU" sz="2000" i="1">
                            <a:latin typeface="Cambria Math" panose="02040503050406030204" pitchFamily="18" charset="0"/>
                          </a:rPr>
                          <m:t>𝑥</m:t>
                        </m:r>
                        <m:r>
                          <a:rPr lang="hu-HU" sz="2000" i="1">
                            <a:latin typeface="Cambria Math" panose="02040503050406030204" pitchFamily="18" charset="0"/>
                          </a:rPr>
                          <m:t>,</m:t>
                        </m:r>
                        <m:r>
                          <a:rPr lang="hu-HU" sz="2000" i="1">
                            <a:latin typeface="Cambria Math" panose="02040503050406030204" pitchFamily="18" charset="0"/>
                          </a:rPr>
                          <m:t>𝑦</m:t>
                        </m:r>
                        <m:r>
                          <a:rPr lang="hu-HU" sz="2000" b="0" i="1" smtClean="0">
                            <a:latin typeface="Cambria Math" panose="02040503050406030204" pitchFamily="18" charset="0"/>
                          </a:rPr>
                          <m:t>,</m:t>
                        </m:r>
                        <m:r>
                          <a:rPr lang="hu-HU" sz="2000" b="0" i="1" smtClean="0">
                            <a:latin typeface="Cambria Math" panose="02040503050406030204" pitchFamily="18" charset="0"/>
                          </a:rPr>
                          <m:t>𝑧</m:t>
                        </m:r>
                      </m:e>
                    </m:d>
                    <m:r>
                      <a:rPr lang="hu-HU"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r>
                          <a:rPr lang="en-US"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𝑧</m:t>
                        </m:r>
                        <m:r>
                          <a:rPr lang="hu-HU" sz="2000" b="0" i="1" smtClean="0">
                            <a:latin typeface="Cambria Math" panose="02040503050406030204" pitchFamily="18" charset="0"/>
                            <a:ea typeface="Cambria Math" panose="02040503050406030204" pitchFamily="18" charset="0"/>
                          </a:rPr>
                          <m:t>,1</m:t>
                        </m:r>
                      </m:e>
                    </m:d>
                    <m:r>
                      <a:rPr lang="en-US" sz="2000" i="1">
                        <a:latin typeface="Cambria Math" panose="02040503050406030204" pitchFamily="18" charset="0"/>
                        <a:ea typeface="Cambria Math" panose="02040503050406030204" pitchFamily="18" charset="0"/>
                      </a:rPr>
                      <m:t> ~ </m:t>
                    </m:r>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r>
                          <a:rPr lang="en-US"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𝑧</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𝑌</m:t>
                        </m:r>
                        <m:r>
                          <a:rPr lang="en-US"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𝑍</m:t>
                        </m:r>
                        <m:r>
                          <a:rPr lang="hu-HU"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e>
                    </m:d>
                  </m:oMath>
                </a14:m>
                <a:r>
                  <a:rPr lang="hu-HU" sz="2400" dirty="0" smtClean="0"/>
                  <a:t> </a:t>
                </a:r>
              </a:p>
              <a:p>
                <a:pPr>
                  <a:spcBef>
                    <a:spcPts val="600"/>
                  </a:spcBef>
                  <a:spcAft>
                    <a:spcPts val="1800"/>
                  </a:spcAft>
                </a:pPr>
                <a:r>
                  <a:rPr lang="en-US" sz="2400" dirty="0" smtClean="0"/>
                  <a:t>Homog</a:t>
                </a:r>
                <a:r>
                  <a:rPr lang="hu-HU" sz="2400" dirty="0"/>
                  <a:t>én osztás: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𝑋</m:t>
                        </m:r>
                      </m:num>
                      <m:den>
                        <m:r>
                          <a:rPr lang="en-US" sz="2400" i="1">
                            <a:latin typeface="Cambria Math" panose="02040503050406030204" pitchFamily="18" charset="0"/>
                          </a:rPr>
                          <m:t>𝑤</m:t>
                        </m:r>
                      </m:den>
                    </m:f>
                    <m:r>
                      <a:rPr lang="en-US" sz="2400" i="1">
                        <a:latin typeface="Cambria Math" panose="02040503050406030204" pitchFamily="18" charset="0"/>
                      </a:rPr>
                      <m:t>,  </m:t>
                    </m:r>
                    <m:r>
                      <a:rPr lang="en-US" sz="2400" i="1">
                        <a:latin typeface="Cambria Math" panose="02040503050406030204" pitchFamily="18" charset="0"/>
                      </a:rPr>
                      <m:t>𝑦</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𝑌</m:t>
                        </m:r>
                      </m:num>
                      <m:den>
                        <m:r>
                          <a:rPr lang="en-US" sz="2400" i="1">
                            <a:latin typeface="Cambria Math" panose="02040503050406030204" pitchFamily="18" charset="0"/>
                          </a:rPr>
                          <m:t>𝑤</m:t>
                        </m:r>
                      </m:den>
                    </m:f>
                    <m:r>
                      <a:rPr lang="en-US" sz="2400" i="1">
                        <a:latin typeface="Cambria Math" panose="02040503050406030204" pitchFamily="18" charset="0"/>
                      </a:rPr>
                      <m:t>,  </m:t>
                    </m:r>
                    <m:r>
                      <a:rPr lang="hu-HU" sz="2400" b="0" i="1" smtClean="0">
                        <a:latin typeface="Cambria Math" panose="02040503050406030204" pitchFamily="18" charset="0"/>
                      </a:rPr>
                      <m:t>𝑧</m:t>
                    </m:r>
                    <m:r>
                      <a:rPr lang="en-US" sz="2400" i="1">
                        <a:latin typeface="Cambria Math" panose="02040503050406030204" pitchFamily="18" charset="0"/>
                      </a:rPr>
                      <m:t>=</m:t>
                    </m:r>
                    <m:f>
                      <m:fPr>
                        <m:ctrlPr>
                          <a:rPr lang="en-US" sz="2400" i="1">
                            <a:latin typeface="Cambria Math" panose="02040503050406030204" pitchFamily="18" charset="0"/>
                          </a:rPr>
                        </m:ctrlPr>
                      </m:fPr>
                      <m:num>
                        <m:r>
                          <a:rPr lang="hu-HU" sz="2400" b="0" i="1" smtClean="0">
                            <a:latin typeface="Cambria Math" panose="02040503050406030204" pitchFamily="18" charset="0"/>
                          </a:rPr>
                          <m:t>𝑍</m:t>
                        </m:r>
                      </m:num>
                      <m:den>
                        <m:r>
                          <a:rPr lang="en-US" sz="2400" i="1">
                            <a:latin typeface="Cambria Math" panose="02040503050406030204" pitchFamily="18" charset="0"/>
                          </a:rPr>
                          <m:t>𝑤</m:t>
                        </m:r>
                      </m:den>
                    </m:f>
                  </m:oMath>
                </a14:m>
                <a:endParaRPr lang="hu-HU" sz="1800" dirty="0" smtClean="0"/>
              </a:p>
              <a:p>
                <a:pPr>
                  <a:spcBef>
                    <a:spcPts val="600"/>
                  </a:spcBef>
                  <a:spcAft>
                    <a:spcPts val="1200"/>
                  </a:spcAft>
                </a:pPr>
                <a:r>
                  <a:rPr lang="hu-HU" sz="2400" dirty="0" smtClean="0"/>
                  <a:t>Ideális pontok: </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𝑌</m:t>
                    </m:r>
                    <m:r>
                      <a:rPr lang="en-US"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𝑍</m:t>
                    </m:r>
                    <m:r>
                      <a:rPr lang="hu-HU" sz="2400" b="0" i="1" smtClean="0">
                        <a:latin typeface="Cambria Math" panose="02040503050406030204" pitchFamily="18" charset="0"/>
                        <a:ea typeface="Cambria Math" panose="02040503050406030204" pitchFamily="18" charset="0"/>
                      </a:rPr>
                      <m:t>,0]</m:t>
                    </m:r>
                  </m:oMath>
                </a14:m>
                <a:endParaRPr lang="hu-HU" sz="2400" dirty="0" smtClean="0"/>
              </a:p>
              <a:p>
                <a:pPr>
                  <a:spcBef>
                    <a:spcPts val="600"/>
                  </a:spcBef>
                  <a:spcAft>
                    <a:spcPts val="1200"/>
                  </a:spcAft>
                </a:pPr>
                <a:r>
                  <a:rPr lang="hu-HU" sz="2400" dirty="0" smtClean="0"/>
                  <a:t>Egyenes paraméteres egyenlete: 			</a:t>
                </a:r>
                <a14:m>
                  <m:oMath xmlns:m="http://schemas.openxmlformats.org/officeDocument/2006/math">
                    <m:d>
                      <m:dPr>
                        <m:begChr m:val="["/>
                        <m:endChr m:val="]"/>
                        <m:ctrlPr>
                          <a:rPr lang="en-US" sz="2000" i="1">
                            <a:latin typeface="Cambria Math" panose="02040503050406030204" pitchFamily="18" charset="0"/>
                            <a:ea typeface="Cambria Math" panose="02040503050406030204" pitchFamily="18" charset="0"/>
                          </a:rPr>
                        </m:ctrlPr>
                      </m:dPr>
                      <m:e>
                        <m:r>
                          <a:rPr lang="hu-HU" sz="2000" i="1">
                            <a:latin typeface="Cambria Math" panose="02040503050406030204" pitchFamily="18" charset="0"/>
                            <a:ea typeface="Cambria Math" panose="02040503050406030204" pitchFamily="18" charset="0"/>
                          </a:rPr>
                          <m:t>𝑋</m:t>
                        </m:r>
                        <m:d>
                          <m:dPr>
                            <m:ctrlPr>
                              <a:rPr lang="hu-HU" sz="2000" i="1">
                                <a:latin typeface="Cambria Math" panose="02040503050406030204" pitchFamily="18" charset="0"/>
                                <a:ea typeface="Cambria Math" panose="02040503050406030204" pitchFamily="18" charset="0"/>
                              </a:rPr>
                            </m:ctrlPr>
                          </m:dPr>
                          <m:e>
                            <m:r>
                              <a:rPr lang="hu-HU" sz="2000" i="1">
                                <a:latin typeface="Cambria Math" panose="02040503050406030204" pitchFamily="18" charset="0"/>
                                <a:ea typeface="Cambria Math" panose="02040503050406030204" pitchFamily="18" charset="0"/>
                              </a:rPr>
                              <m:t>𝑡</m:t>
                            </m:r>
                          </m:e>
                        </m:d>
                        <m:r>
                          <a:rPr lang="en-US" sz="2000" i="1">
                            <a:latin typeface="Cambria Math" panose="02040503050406030204" pitchFamily="18" charset="0"/>
                            <a:ea typeface="Cambria Math" panose="02040503050406030204" pitchFamily="18" charset="0"/>
                          </a:rPr>
                          <m:t>,</m:t>
                        </m:r>
                        <m:r>
                          <a:rPr lang="hu-HU" sz="2000" i="1">
                            <a:latin typeface="Cambria Math" panose="02040503050406030204" pitchFamily="18" charset="0"/>
                            <a:ea typeface="Cambria Math" panose="02040503050406030204" pitchFamily="18" charset="0"/>
                          </a:rPr>
                          <m:t>𝑌</m:t>
                        </m:r>
                        <m:d>
                          <m:dPr>
                            <m:ctrlPr>
                              <a:rPr lang="hu-HU" sz="2000" i="1">
                                <a:latin typeface="Cambria Math" panose="02040503050406030204" pitchFamily="18" charset="0"/>
                                <a:ea typeface="Cambria Math" panose="02040503050406030204" pitchFamily="18" charset="0"/>
                              </a:rPr>
                            </m:ctrlPr>
                          </m:dPr>
                          <m:e>
                            <m:r>
                              <a:rPr lang="hu-HU" sz="2000" i="1">
                                <a:latin typeface="Cambria Math" panose="02040503050406030204" pitchFamily="18" charset="0"/>
                                <a:ea typeface="Cambria Math" panose="02040503050406030204" pitchFamily="18" charset="0"/>
                              </a:rPr>
                              <m:t>𝑡</m:t>
                            </m:r>
                          </m:e>
                        </m:d>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𝑍</m:t>
                        </m:r>
                        <m:d>
                          <m:dPr>
                            <m:ctrlPr>
                              <a:rPr lang="hu-HU" sz="2000" i="1">
                                <a:latin typeface="Cambria Math" panose="02040503050406030204" pitchFamily="18" charset="0"/>
                                <a:ea typeface="Cambria Math" panose="02040503050406030204" pitchFamily="18" charset="0"/>
                              </a:rPr>
                            </m:ctrlPr>
                          </m:dPr>
                          <m:e>
                            <m:r>
                              <a:rPr lang="hu-HU" sz="2000" i="1">
                                <a:latin typeface="Cambria Math" panose="02040503050406030204" pitchFamily="18" charset="0"/>
                                <a:ea typeface="Cambria Math" panose="02040503050406030204" pitchFamily="18" charset="0"/>
                              </a:rPr>
                              <m:t>𝑡</m:t>
                            </m:r>
                          </m:e>
                        </m:d>
                        <m:r>
                          <a:rPr lang="hu-HU"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hu-HU" sz="2000" i="1">
                                <a:latin typeface="Cambria Math" panose="02040503050406030204" pitchFamily="18" charset="0"/>
                                <a:ea typeface="Cambria Math" panose="02040503050406030204" pitchFamily="18" charset="0"/>
                              </a:rPr>
                              <m:t>𝑋</m:t>
                            </m:r>
                          </m:e>
                          <m:sub>
                            <m:r>
                              <a:rPr lang="hu-HU"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hu-HU" sz="2000" i="1">
                                <a:latin typeface="Cambria Math" panose="02040503050406030204" pitchFamily="18" charset="0"/>
                                <a:ea typeface="Cambria Math" panose="02040503050406030204" pitchFamily="18" charset="0"/>
                              </a:rPr>
                              <m:t>𝑌</m:t>
                            </m:r>
                          </m:e>
                          <m:sub>
                            <m:r>
                              <a:rPr lang="hu-HU"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hu-HU" sz="2000" b="0" i="1" smtClean="0">
                                <a:latin typeface="Cambria Math" panose="02040503050406030204" pitchFamily="18" charset="0"/>
                                <a:ea typeface="Cambria Math" panose="02040503050406030204" pitchFamily="18" charset="0"/>
                              </a:rPr>
                              <m:t>𝑍</m:t>
                            </m:r>
                          </m:e>
                          <m:sub>
                            <m:r>
                              <a:rPr lang="hu-HU"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hu-HU" sz="2000" i="1">
                                <a:latin typeface="Cambria Math" panose="02040503050406030204" pitchFamily="18" charset="0"/>
                                <a:ea typeface="Cambria Math" panose="02040503050406030204" pitchFamily="18" charset="0"/>
                              </a:rPr>
                              <m:t>𝑤</m:t>
                            </m:r>
                          </m:e>
                          <m:sub>
                            <m:r>
                              <a:rPr lang="hu-HU" sz="2000" i="1">
                                <a:latin typeface="Cambria Math" panose="02040503050406030204" pitchFamily="18" charset="0"/>
                                <a:ea typeface="Cambria Math" panose="02040503050406030204" pitchFamily="18" charset="0"/>
                              </a:rPr>
                              <m:t>1</m:t>
                            </m:r>
                          </m:sub>
                        </m:sSub>
                      </m:e>
                    </m:d>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𝑡</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hu-HU" sz="2000" i="1">
                                <a:latin typeface="Cambria Math" panose="02040503050406030204" pitchFamily="18" charset="0"/>
                                <a:ea typeface="Cambria Math" panose="02040503050406030204" pitchFamily="18" charset="0"/>
                              </a:rPr>
                              <m:t>𝑋</m:t>
                            </m:r>
                          </m:e>
                          <m:sub>
                            <m:r>
                              <a:rPr lang="en-US" sz="2000" i="1">
                                <a:latin typeface="Cambria Math" panose="02040503050406030204" pitchFamily="18" charset="0"/>
                                <a:ea typeface="Cambria Math" panose="02040503050406030204" pitchFamily="18" charset="0"/>
                              </a:rPr>
                              <m:t>2</m:t>
                            </m:r>
                          </m:sub>
                        </m:sSub>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sSub>
                              <m:sSubPr>
                                <m:ctrlPr>
                                  <a:rPr lang="en-US" sz="2000" i="1">
                                    <a:latin typeface="Cambria Math" panose="02040503050406030204" pitchFamily="18" charset="0"/>
                                    <a:ea typeface="Cambria Math" panose="02040503050406030204" pitchFamily="18" charset="0"/>
                                  </a:rPr>
                                </m:ctrlPr>
                              </m:sSubPr>
                              <m:e>
                                <m:r>
                                  <a:rPr lang="hu-HU" sz="2000" i="1">
                                    <a:latin typeface="Cambria Math" panose="02040503050406030204" pitchFamily="18" charset="0"/>
                                    <a:ea typeface="Cambria Math" panose="02040503050406030204" pitchFamily="18" charset="0"/>
                                  </a:rPr>
                                  <m:t>𝑌</m:t>
                                </m:r>
                              </m:e>
                              <m:sub>
                                <m:r>
                                  <a:rPr lang="en-US" sz="2000" i="1">
                                    <a:latin typeface="Cambria Math" panose="02040503050406030204" pitchFamily="18" charset="0"/>
                                    <a:ea typeface="Cambria Math" panose="02040503050406030204" pitchFamily="18" charset="0"/>
                                  </a:rPr>
                                  <m:t>2</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hu-HU" sz="2000" b="0" i="1" smtClean="0">
                                    <a:latin typeface="Cambria Math" panose="02040503050406030204" pitchFamily="18" charset="0"/>
                                    <a:ea typeface="Cambria Math" panose="02040503050406030204" pitchFamily="18" charset="0"/>
                                  </a:rPr>
                                  <m:t>𝑍</m:t>
                                </m:r>
                              </m:e>
                              <m:sub>
                                <m:r>
                                  <a:rPr lang="en-US" sz="2000" i="1">
                                    <a:latin typeface="Cambria Math" panose="02040503050406030204" pitchFamily="18" charset="0"/>
                                    <a:ea typeface="Cambria Math" panose="02040503050406030204" pitchFamily="18" charset="0"/>
                                  </a:rPr>
                                  <m:t>2</m:t>
                                </m:r>
                              </m:sub>
                            </m:sSub>
                            <m:r>
                              <a:rPr lang="hu-HU" sz="2000" b="0" i="1" smtClean="0">
                                <a:latin typeface="Cambria Math" panose="02040503050406030204" pitchFamily="18" charset="0"/>
                                <a:ea typeface="Cambria Math" panose="02040503050406030204" pitchFamily="18" charset="0"/>
                              </a:rPr>
                              <m:t>,</m:t>
                            </m:r>
                            <m:r>
                              <a:rPr lang="hu-HU" sz="2000" i="1">
                                <a:latin typeface="Cambria Math" panose="02040503050406030204" pitchFamily="18" charset="0"/>
                                <a:ea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2</m:t>
                            </m:r>
                          </m:sub>
                        </m:sSub>
                      </m:e>
                    </m:d>
                    <m:r>
                      <a:rPr lang="en-US" sz="2000" i="1">
                        <a:latin typeface="Cambria Math" panose="02040503050406030204" pitchFamily="18" charset="0"/>
                        <a:ea typeface="Cambria Math" panose="02040503050406030204" pitchFamily="18" charset="0"/>
                      </a:rPr>
                      <m:t>𝑡</m:t>
                    </m:r>
                  </m:oMath>
                </a14:m>
                <a:endParaRPr lang="en-US" sz="2400" dirty="0"/>
              </a:p>
              <a:p>
                <a:pPr>
                  <a:spcBef>
                    <a:spcPts val="600"/>
                  </a:spcBef>
                  <a:spcAft>
                    <a:spcPts val="1200"/>
                  </a:spcAft>
                </a:pPr>
                <a:r>
                  <a:rPr lang="hu-HU" sz="2400" dirty="0" smtClean="0"/>
                  <a:t>Sík implicit egyenlete: </a:t>
                </a:r>
                <a:r>
                  <a:rPr lang="en-US" sz="2400" dirty="0" smtClean="0"/>
                  <a:t>				      </a:t>
                </a:r>
                <a:r>
                  <a:rPr lang="hu-HU" sz="2400" dirty="0" smtClean="0"/>
                  <a:t>			</a:t>
                </a:r>
                <a:r>
                  <a:rPr lang="en-US" sz="2400" dirty="0" smtClean="0"/>
                  <a:t>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𝑛</m:t>
                        </m:r>
                      </m:e>
                      <m:sub>
                        <m:r>
                          <a:rPr lang="hu-HU" sz="2400" b="0" i="1" smtClean="0">
                            <a:latin typeface="Cambria Math" panose="02040503050406030204" pitchFamily="18" charset="0"/>
                            <a:ea typeface="Cambria Math" panose="02040503050406030204" pitchFamily="18" charset="0"/>
                          </a:rPr>
                          <m:t>𝑥</m:t>
                        </m:r>
                      </m:sub>
                    </m:sSub>
                    <m:r>
                      <a:rPr lang="hu-HU" sz="2400" b="0" i="1" smtClean="0">
                        <a:latin typeface="Cambria Math" panose="02040503050406030204" pitchFamily="18" charset="0"/>
                        <a:ea typeface="Cambria Math" panose="02040503050406030204" pitchFamily="18" charset="0"/>
                      </a:rPr>
                      <m:t>𝑋</m:t>
                    </m:r>
                    <m:r>
                      <a:rPr lang="hu-HU"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𝑛</m:t>
                        </m:r>
                      </m:e>
                      <m:sub>
                        <m:r>
                          <a:rPr lang="hu-HU" sz="2400" b="0" i="1" smtClean="0">
                            <a:latin typeface="Cambria Math" panose="02040503050406030204" pitchFamily="18" charset="0"/>
                            <a:ea typeface="Cambria Math" panose="02040503050406030204" pitchFamily="18" charset="0"/>
                          </a:rPr>
                          <m:t>𝑦</m:t>
                        </m:r>
                      </m:sub>
                    </m:sSub>
                    <m:r>
                      <a:rPr lang="hu-HU" sz="2400" b="0" i="1" smtClean="0">
                        <a:latin typeface="Cambria Math" panose="02040503050406030204" pitchFamily="18" charset="0"/>
                        <a:ea typeface="Cambria Math" panose="02040503050406030204" pitchFamily="18" charset="0"/>
                      </a:rPr>
                      <m:t>𝑌</m:t>
                    </m:r>
                    <m:r>
                      <a:rPr lang="hu-HU"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𝑛</m:t>
                        </m:r>
                      </m:e>
                      <m:sub>
                        <m:r>
                          <a:rPr lang="hu-HU" sz="2400" b="0" i="1" smtClean="0">
                            <a:latin typeface="Cambria Math" panose="02040503050406030204" pitchFamily="18" charset="0"/>
                            <a:ea typeface="Cambria Math" panose="02040503050406030204" pitchFamily="18" charset="0"/>
                          </a:rPr>
                          <m:t>𝑧</m:t>
                        </m:r>
                      </m:sub>
                    </m:sSub>
                    <m:r>
                      <a:rPr lang="hu-HU" sz="2400" b="0" i="1" smtClean="0">
                        <a:latin typeface="Cambria Math" panose="02040503050406030204" pitchFamily="18" charset="0"/>
                        <a:ea typeface="Cambria Math" panose="02040503050406030204" pitchFamily="18" charset="0"/>
                      </a:rPr>
                      <m:t>𝑍</m:t>
                    </m:r>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𝑑𝑤</m:t>
                    </m:r>
                    <m:r>
                      <a:rPr lang="en-US" sz="2400" b="0" i="1" smtClean="0">
                        <a:latin typeface="Cambria Math" panose="02040503050406030204" pitchFamily="18" charset="0"/>
                        <a:ea typeface="Cambria Math" panose="02040503050406030204" pitchFamily="18" charset="0"/>
                      </a:rPr>
                      <m:t>=0</m:t>
                    </m:r>
                  </m:oMath>
                </a14:m>
                <a:endParaRPr lang="hu-HU" sz="2400" dirty="0"/>
              </a:p>
              <a:p>
                <a:pPr marL="0" indent="0">
                  <a:spcBef>
                    <a:spcPts val="600"/>
                  </a:spcBef>
                  <a:spcAft>
                    <a:spcPts val="1200"/>
                  </a:spcAft>
                  <a:buNone/>
                </a:pPr>
                <a:endParaRPr lang="hu-HU" sz="2000" dirty="0"/>
              </a:p>
              <a:p>
                <a:pPr>
                  <a:spcBef>
                    <a:spcPts val="600"/>
                  </a:spcBef>
                  <a:spcAft>
                    <a:spcPts val="1200"/>
                  </a:spcAft>
                </a:pPr>
                <a:endParaRPr lang="hu-HU" sz="2400" dirty="0"/>
              </a:p>
            </p:txBody>
          </p:sp>
        </mc:Choice>
        <mc:Fallback xmlns="">
          <p:sp>
            <p:nvSpPr>
              <p:cNvPr id="2" name="Tartalom helye 1"/>
              <p:cNvSpPr>
                <a:spLocks noGrp="1" noRot="1" noChangeAspect="1" noMove="1" noResize="1" noEditPoints="1" noAdjustHandles="1" noChangeArrowheads="1" noChangeShapeType="1" noTextEdit="1"/>
              </p:cNvSpPr>
              <p:nvPr>
                <p:ph idx="1"/>
              </p:nvPr>
            </p:nvSpPr>
            <p:spPr>
              <a:xfrm>
                <a:off x="82442" y="1059582"/>
                <a:ext cx="9072500" cy="3666855"/>
              </a:xfrm>
              <a:blipFill>
                <a:blip r:embed="rId3"/>
                <a:stretch>
                  <a:fillRect l="-941" t="-1331" b="-998"/>
                </a:stretch>
              </a:blipFill>
            </p:spPr>
            <p:txBody>
              <a:bodyPr/>
              <a:lstStyle/>
              <a:p>
                <a:r>
                  <a:rPr lang="hu-HU">
                    <a:noFill/>
                  </a:rPr>
                  <a:t> </a:t>
                </a:r>
              </a:p>
            </p:txBody>
          </p:sp>
        </mc:Fallback>
      </mc:AlternateContent>
    </p:spTree>
    <p:extLst>
      <p:ext uri="{BB962C8B-B14F-4D97-AF65-F5344CB8AC3E}">
        <p14:creationId xmlns:p14="http://schemas.microsoft.com/office/powerpoint/2010/main" val="39754855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46562"/>
            <a:ext cx="9144000" cy="857250"/>
          </a:xfrm>
        </p:spPr>
        <p:txBody>
          <a:bodyPr>
            <a:normAutofit/>
          </a:bodyPr>
          <a:lstStyle/>
          <a:p>
            <a:pPr>
              <a:defRPr/>
            </a:pPr>
            <a:r>
              <a:rPr lang="en-GB" dirty="0" smtClean="0">
                <a:solidFill>
                  <a:srgbClr val="FF0000"/>
                </a:solidFill>
              </a:rPr>
              <a:t>Pont/</a:t>
            </a:r>
            <a:r>
              <a:rPr lang="hu-HU" dirty="0" smtClean="0">
                <a:solidFill>
                  <a:srgbClr val="FF0000"/>
                </a:solidFill>
              </a:rPr>
              <a:t>Sík/</a:t>
            </a:r>
            <a:r>
              <a:rPr lang="hu-HU" dirty="0" smtClean="0">
                <a:solidFill>
                  <a:srgbClr val="0070C0"/>
                </a:solidFill>
              </a:rPr>
              <a:t>RGBA osztály</a:t>
            </a:r>
          </a:p>
        </p:txBody>
      </p:sp>
      <p:sp>
        <p:nvSpPr>
          <p:cNvPr id="4" name="Rectangle 4"/>
          <p:cNvSpPr>
            <a:spLocks noChangeArrowheads="1"/>
          </p:cNvSpPr>
          <p:nvPr/>
        </p:nvSpPr>
        <p:spPr bwMode="auto">
          <a:xfrm>
            <a:off x="107504" y="891527"/>
            <a:ext cx="8892988" cy="3747180"/>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1600" b="1" u="sng" dirty="0" err="1">
                <a:solidFill>
                  <a:schemeClr val="tx1">
                    <a:lumMod val="75000"/>
                    <a:lumOff val="25000"/>
                  </a:schemeClr>
                </a:solidFill>
                <a:latin typeface="Courier New" pitchFamily="49" charset="0"/>
              </a:rPr>
              <a:t>struct</a:t>
            </a:r>
            <a:r>
              <a:rPr lang="hu-HU" altLang="en-US" sz="1600" b="1" u="sng" noProof="1">
                <a:solidFill>
                  <a:schemeClr val="tx1">
                    <a:lumMod val="75000"/>
                    <a:lumOff val="25000"/>
                  </a:schemeClr>
                </a:solidFill>
                <a:latin typeface="Courier New" pitchFamily="49" charset="0"/>
              </a:rPr>
              <a:t> </a:t>
            </a:r>
            <a:r>
              <a:rPr lang="hu-HU" altLang="en-US" sz="1600" b="1" u="sng" noProof="1" smtClean="0">
                <a:solidFill>
                  <a:schemeClr val="tx1">
                    <a:lumMod val="75000"/>
                    <a:lumOff val="25000"/>
                  </a:schemeClr>
                </a:solidFill>
                <a:latin typeface="Courier New" pitchFamily="49" charset="0"/>
              </a:rPr>
              <a:t>vec4</a:t>
            </a:r>
            <a:r>
              <a:rPr lang="hu-HU" altLang="en-US" sz="1600" b="1" noProof="1" smtClean="0">
                <a:solidFill>
                  <a:schemeClr val="tx1">
                    <a:lumMod val="75000"/>
                    <a:lumOff val="25000"/>
                  </a:schemeClr>
                </a:solidFill>
                <a:latin typeface="Courier New" pitchFamily="49" charset="0"/>
              </a:rPr>
              <a:t> {</a:t>
            </a:r>
            <a:endParaRPr lang="en-US" altLang="en-US" sz="1600" b="1" noProof="1" smtClean="0">
              <a:solidFill>
                <a:schemeClr val="tx1">
                  <a:lumMod val="75000"/>
                  <a:lumOff val="25000"/>
                </a:schemeClr>
              </a:solidFill>
              <a:latin typeface="Courier New" pitchFamily="49" charset="0"/>
            </a:endParaRPr>
          </a:p>
          <a:p>
            <a:pPr algn="l"/>
            <a:r>
              <a:rPr lang="en-US" altLang="en-US" sz="1600" b="1" noProof="1" smtClean="0">
                <a:solidFill>
                  <a:schemeClr val="tx1">
                    <a:lumMod val="75000"/>
                    <a:lumOff val="25000"/>
                  </a:schemeClr>
                </a:solidFill>
                <a:latin typeface="Courier New" pitchFamily="49" charset="0"/>
              </a:rPr>
              <a:t>   </a:t>
            </a:r>
            <a:r>
              <a:rPr lang="hu-HU" altLang="en-US" sz="1600" b="1" noProof="1" smtClean="0">
                <a:solidFill>
                  <a:schemeClr val="tx1">
                    <a:lumMod val="75000"/>
                    <a:lumOff val="25000"/>
                  </a:schemeClr>
                </a:solidFill>
                <a:latin typeface="Courier New" pitchFamily="49" charset="0"/>
              </a:rPr>
              <a:t>float </a:t>
            </a:r>
            <a:r>
              <a:rPr lang="hu-HU" altLang="en-US" sz="1600" b="1" noProof="1">
                <a:solidFill>
                  <a:schemeClr val="tx1">
                    <a:lumMod val="75000"/>
                    <a:lumOff val="25000"/>
                  </a:schemeClr>
                </a:solidFill>
                <a:latin typeface="Courier New" pitchFamily="49" charset="0"/>
              </a:rPr>
              <a:t>x, y, </a:t>
            </a:r>
            <a:r>
              <a:rPr lang="hu-HU" altLang="en-US" sz="1600" b="1" noProof="1" smtClean="0">
                <a:solidFill>
                  <a:schemeClr val="tx1">
                    <a:lumMod val="75000"/>
                    <a:lumOff val="25000"/>
                  </a:schemeClr>
                </a:solidFill>
                <a:latin typeface="Courier New" pitchFamily="49" charset="0"/>
              </a:rPr>
              <a:t>z, w; </a:t>
            </a:r>
          </a:p>
          <a:p>
            <a:pPr algn="l"/>
            <a:endParaRPr lang="en-GB" altLang="en-US" sz="800" b="1" dirty="0" smtClean="0">
              <a:solidFill>
                <a:schemeClr val="tx1">
                  <a:lumMod val="75000"/>
                  <a:lumOff val="25000"/>
                </a:schemeClr>
              </a:solidFill>
              <a:latin typeface="Courier New" pitchFamily="49" charset="0"/>
            </a:endParaRPr>
          </a:p>
          <a:p>
            <a:pPr algn="l"/>
            <a:r>
              <a:rPr lang="en-GB" altLang="en-US" sz="1600" b="1" dirty="0" smtClean="0">
                <a:solidFill>
                  <a:schemeClr val="tx1">
                    <a:lumMod val="75000"/>
                    <a:lumOff val="25000"/>
                  </a:schemeClr>
                </a:solidFill>
                <a:latin typeface="Courier New" pitchFamily="49" charset="0"/>
              </a:rPr>
              <a:t>   </a:t>
            </a:r>
            <a:r>
              <a:rPr lang="hu-HU" altLang="en-US" sz="1600" b="1" dirty="0" smtClean="0">
                <a:solidFill>
                  <a:schemeClr val="tx1">
                    <a:lumMod val="75000"/>
                    <a:lumOff val="25000"/>
                  </a:schemeClr>
                </a:solidFill>
                <a:latin typeface="Courier New" pitchFamily="49" charset="0"/>
              </a:rPr>
              <a:t>vec</a:t>
            </a:r>
            <a:r>
              <a:rPr lang="hu-HU" altLang="en-US" sz="1600" b="1" dirty="0">
                <a:solidFill>
                  <a:schemeClr val="tx1">
                    <a:lumMod val="75000"/>
                    <a:lumOff val="25000"/>
                  </a:schemeClr>
                </a:solidFill>
                <a:latin typeface="Courier New" pitchFamily="49" charset="0"/>
              </a:rPr>
              <a:t>4</a:t>
            </a:r>
            <a:r>
              <a:rPr lang="en-GB" altLang="en-US" sz="1600" b="1" dirty="0" smtClean="0">
                <a:solidFill>
                  <a:schemeClr val="tx1">
                    <a:lumMod val="75000"/>
                    <a:lumOff val="25000"/>
                  </a:schemeClr>
                </a:solidFill>
                <a:latin typeface="Courier New" pitchFamily="49" charset="0"/>
              </a:rPr>
              <a:t>(float </a:t>
            </a:r>
            <a:r>
              <a:rPr lang="en-GB" altLang="en-US" sz="1600" b="1" dirty="0">
                <a:solidFill>
                  <a:schemeClr val="tx1">
                    <a:lumMod val="75000"/>
                    <a:lumOff val="25000"/>
                  </a:schemeClr>
                </a:solidFill>
                <a:latin typeface="Courier New" pitchFamily="49" charset="0"/>
              </a:rPr>
              <a:t>x0, float y0, float </a:t>
            </a:r>
            <a:r>
              <a:rPr lang="en-GB" altLang="en-US" sz="1600" b="1" dirty="0" smtClean="0">
                <a:solidFill>
                  <a:schemeClr val="tx1">
                    <a:lumMod val="75000"/>
                    <a:lumOff val="25000"/>
                  </a:schemeClr>
                </a:solidFill>
                <a:latin typeface="Courier New" pitchFamily="49" charset="0"/>
              </a:rPr>
              <a:t>z0</a:t>
            </a:r>
            <a:r>
              <a:rPr lang="hu-HU" altLang="en-US" sz="1600" b="1" dirty="0" smtClean="0">
                <a:solidFill>
                  <a:schemeClr val="tx1">
                    <a:lumMod val="75000"/>
                    <a:lumOff val="25000"/>
                  </a:schemeClr>
                </a:solidFill>
                <a:latin typeface="Courier New" pitchFamily="49" charset="0"/>
              </a:rPr>
              <a:t>, </a:t>
            </a:r>
            <a:r>
              <a:rPr lang="hu-HU" altLang="en-US" sz="1600" b="1" dirty="0" err="1" smtClean="0">
                <a:solidFill>
                  <a:schemeClr val="tx1">
                    <a:lumMod val="75000"/>
                    <a:lumOff val="25000"/>
                  </a:schemeClr>
                </a:solidFill>
                <a:latin typeface="Courier New" pitchFamily="49" charset="0"/>
              </a:rPr>
              <a:t>float</a:t>
            </a:r>
            <a:r>
              <a:rPr lang="hu-HU" altLang="en-US" sz="1600" b="1" dirty="0" smtClean="0">
                <a:solidFill>
                  <a:schemeClr val="tx1">
                    <a:lumMod val="75000"/>
                    <a:lumOff val="25000"/>
                  </a:schemeClr>
                </a:solidFill>
                <a:latin typeface="Courier New" pitchFamily="49" charset="0"/>
              </a:rPr>
              <a:t> w0</a:t>
            </a:r>
            <a:r>
              <a:rPr lang="en-GB" altLang="en-US" sz="1600" b="1" dirty="0" smtClean="0">
                <a:solidFill>
                  <a:schemeClr val="tx1">
                    <a:lumMod val="75000"/>
                    <a:lumOff val="25000"/>
                  </a:schemeClr>
                </a:solidFill>
                <a:latin typeface="Courier New" pitchFamily="49" charset="0"/>
              </a:rPr>
              <a:t>) </a:t>
            </a:r>
            <a:r>
              <a:rPr lang="en-GB" altLang="en-US" sz="1600" b="1" dirty="0">
                <a:solidFill>
                  <a:schemeClr val="tx1">
                    <a:lumMod val="75000"/>
                    <a:lumOff val="25000"/>
                  </a:schemeClr>
                </a:solidFill>
                <a:latin typeface="Courier New" pitchFamily="49" charset="0"/>
              </a:rPr>
              <a:t>{</a:t>
            </a:r>
            <a:endParaRPr lang="en-GB" altLang="en-US" sz="1600" b="1" dirty="0" smtClean="0">
              <a:solidFill>
                <a:schemeClr val="tx1">
                  <a:lumMod val="75000"/>
                  <a:lumOff val="25000"/>
                </a:schemeClr>
              </a:solidFill>
              <a:latin typeface="Courier New" pitchFamily="49" charset="0"/>
            </a:endParaRPr>
          </a:p>
          <a:p>
            <a:pPr algn="l"/>
            <a:r>
              <a:rPr lang="en-GB" altLang="en-US" sz="1600" b="1" dirty="0">
                <a:solidFill>
                  <a:schemeClr val="tx1">
                    <a:lumMod val="75000"/>
                    <a:lumOff val="25000"/>
                  </a:schemeClr>
                </a:solidFill>
                <a:latin typeface="Courier New" pitchFamily="49" charset="0"/>
              </a:rPr>
              <a:t>	</a:t>
            </a:r>
            <a:r>
              <a:rPr lang="en-GB" altLang="en-US" sz="1600" b="1" dirty="0" smtClean="0">
                <a:solidFill>
                  <a:schemeClr val="tx1">
                    <a:lumMod val="75000"/>
                    <a:lumOff val="25000"/>
                  </a:schemeClr>
                </a:solidFill>
                <a:latin typeface="Courier New" pitchFamily="49" charset="0"/>
              </a:rPr>
              <a:t>x = x0; y</a:t>
            </a:r>
            <a:r>
              <a:rPr lang="en-US" altLang="en-US" sz="1600" b="1" dirty="0">
                <a:solidFill>
                  <a:schemeClr val="tx1">
                    <a:lumMod val="75000"/>
                    <a:lumOff val="25000"/>
                  </a:schemeClr>
                </a:solidFill>
                <a:latin typeface="Courier New" pitchFamily="49" charset="0"/>
              </a:rPr>
              <a:t> </a:t>
            </a:r>
            <a:r>
              <a:rPr lang="en-US" altLang="en-US" sz="1600" b="1" dirty="0" smtClean="0">
                <a:solidFill>
                  <a:schemeClr val="tx1">
                    <a:lumMod val="75000"/>
                    <a:lumOff val="25000"/>
                  </a:schemeClr>
                </a:solidFill>
                <a:latin typeface="Courier New" pitchFamily="49" charset="0"/>
              </a:rPr>
              <a:t>= y0; z = z0, </a:t>
            </a:r>
            <a:r>
              <a:rPr lang="hu-HU" altLang="en-US" sz="1600" b="1" dirty="0" smtClean="0">
                <a:solidFill>
                  <a:schemeClr val="tx1">
                    <a:lumMod val="75000"/>
                    <a:lumOff val="25000"/>
                  </a:schemeClr>
                </a:solidFill>
                <a:latin typeface="Courier New" pitchFamily="49" charset="0"/>
              </a:rPr>
              <a:t>w</a:t>
            </a:r>
            <a:r>
              <a:rPr lang="en-US" altLang="en-US" sz="1600" b="1" dirty="0" smtClean="0">
                <a:solidFill>
                  <a:schemeClr val="tx1">
                    <a:lumMod val="75000"/>
                    <a:lumOff val="25000"/>
                  </a:schemeClr>
                </a:solidFill>
                <a:latin typeface="Courier New" pitchFamily="49" charset="0"/>
              </a:rPr>
              <a:t> = w0;</a:t>
            </a:r>
          </a:p>
          <a:p>
            <a:pPr algn="l"/>
            <a:r>
              <a:rPr lang="en-US" altLang="en-US" sz="1600" b="1" dirty="0">
                <a:solidFill>
                  <a:schemeClr val="tx1">
                    <a:lumMod val="75000"/>
                    <a:lumOff val="25000"/>
                  </a:schemeClr>
                </a:solidFill>
                <a:latin typeface="Courier New" pitchFamily="49" charset="0"/>
              </a:rPr>
              <a:t> </a:t>
            </a:r>
            <a:r>
              <a:rPr lang="en-US" altLang="en-US" sz="1600" b="1" dirty="0" smtClean="0">
                <a:solidFill>
                  <a:schemeClr val="tx1">
                    <a:lumMod val="75000"/>
                    <a:lumOff val="25000"/>
                  </a:schemeClr>
                </a:solidFill>
                <a:latin typeface="Courier New" pitchFamily="49" charset="0"/>
              </a:rPr>
              <a:t>  }</a:t>
            </a:r>
          </a:p>
          <a:p>
            <a:pPr algn="l"/>
            <a:r>
              <a:rPr lang="en-US" altLang="en-US" sz="400" b="1" dirty="0" smtClean="0">
                <a:latin typeface="Courier New" pitchFamily="49" charset="0"/>
              </a:rPr>
              <a:t>  </a:t>
            </a:r>
            <a:endParaRPr lang="hu-HU" altLang="en-US" sz="400" b="1" dirty="0" smtClean="0">
              <a:latin typeface="Courier New" pitchFamily="49" charset="0"/>
            </a:endParaRPr>
          </a:p>
          <a:p>
            <a:pPr algn="l"/>
            <a:r>
              <a:rPr lang="en-GB" altLang="en-US" sz="1600" b="1" dirty="0">
                <a:latin typeface="Courier New" pitchFamily="49" charset="0"/>
              </a:rPr>
              <a:t> </a:t>
            </a:r>
            <a:r>
              <a:rPr lang="hu-HU" altLang="en-US" sz="1600" b="1" dirty="0" smtClean="0">
                <a:latin typeface="Courier New" pitchFamily="49" charset="0"/>
              </a:rPr>
              <a:t>  vec4</a:t>
            </a:r>
            <a:r>
              <a:rPr lang="en-GB" altLang="en-US" sz="1600" b="1" dirty="0" smtClean="0">
                <a:latin typeface="Courier New" pitchFamily="49" charset="0"/>
              </a:rPr>
              <a:t>(</a:t>
            </a:r>
            <a:r>
              <a:rPr lang="hu-HU" altLang="en-US" sz="1600" b="1" dirty="0" smtClean="0">
                <a:latin typeface="Courier New" pitchFamily="49" charset="0"/>
              </a:rPr>
              <a:t>vec3 v</a:t>
            </a:r>
            <a:r>
              <a:rPr lang="en-GB" altLang="en-US" sz="1600" b="1" dirty="0" smtClean="0">
                <a:latin typeface="Courier New" pitchFamily="49" charset="0"/>
              </a:rPr>
              <a:t>) {</a:t>
            </a:r>
            <a:r>
              <a:rPr lang="hu-HU" altLang="en-US" sz="1600" b="1" dirty="0" smtClean="0">
                <a:latin typeface="Courier New" pitchFamily="49" charset="0"/>
              </a:rPr>
              <a:t> </a:t>
            </a:r>
            <a:r>
              <a:rPr lang="en-GB" altLang="en-US" sz="1600" b="1" dirty="0" smtClean="0">
                <a:latin typeface="Courier New" pitchFamily="49" charset="0"/>
              </a:rPr>
              <a:t>x </a:t>
            </a:r>
            <a:r>
              <a:rPr lang="en-GB" altLang="en-US" sz="1600" b="1" dirty="0">
                <a:latin typeface="Courier New" pitchFamily="49" charset="0"/>
              </a:rPr>
              <a:t>= </a:t>
            </a:r>
            <a:r>
              <a:rPr lang="hu-HU" altLang="en-US" sz="1600" b="1" dirty="0" err="1" smtClean="0">
                <a:latin typeface="Courier New" pitchFamily="49" charset="0"/>
              </a:rPr>
              <a:t>v.x</a:t>
            </a:r>
            <a:r>
              <a:rPr lang="en-GB" altLang="en-US" sz="1600" b="1" dirty="0" smtClean="0">
                <a:latin typeface="Courier New" pitchFamily="49" charset="0"/>
              </a:rPr>
              <a:t>; </a:t>
            </a:r>
            <a:r>
              <a:rPr lang="en-GB" altLang="en-US" sz="1600" b="1" dirty="0">
                <a:latin typeface="Courier New" pitchFamily="49" charset="0"/>
              </a:rPr>
              <a:t>y</a:t>
            </a:r>
            <a:r>
              <a:rPr lang="en-US" altLang="en-US" sz="1600" b="1" dirty="0">
                <a:latin typeface="Courier New" pitchFamily="49" charset="0"/>
              </a:rPr>
              <a:t> = </a:t>
            </a:r>
            <a:r>
              <a:rPr lang="hu-HU" altLang="en-US" sz="1600" b="1" dirty="0" smtClean="0">
                <a:latin typeface="Courier New" pitchFamily="49" charset="0"/>
              </a:rPr>
              <a:t>v.</a:t>
            </a:r>
            <a:r>
              <a:rPr lang="en-US" altLang="en-US" sz="1600" b="1" dirty="0" smtClean="0">
                <a:latin typeface="Courier New" pitchFamily="49" charset="0"/>
              </a:rPr>
              <a:t>y; </a:t>
            </a:r>
            <a:r>
              <a:rPr lang="en-US" altLang="en-US" sz="1600" b="1" dirty="0">
                <a:latin typeface="Courier New" pitchFamily="49" charset="0"/>
              </a:rPr>
              <a:t>z = </a:t>
            </a:r>
            <a:r>
              <a:rPr lang="hu-HU" altLang="en-US" sz="1600" b="1" dirty="0" smtClean="0">
                <a:latin typeface="Courier New" pitchFamily="49" charset="0"/>
              </a:rPr>
              <a:t>v.</a:t>
            </a:r>
            <a:r>
              <a:rPr lang="en-US" altLang="en-US" sz="1600" b="1" dirty="0" smtClean="0">
                <a:latin typeface="Courier New" pitchFamily="49" charset="0"/>
              </a:rPr>
              <a:t>z, </a:t>
            </a:r>
            <a:r>
              <a:rPr lang="hu-HU" altLang="en-US" sz="1600" b="1" dirty="0">
                <a:latin typeface="Courier New" pitchFamily="49" charset="0"/>
              </a:rPr>
              <a:t>w</a:t>
            </a:r>
            <a:r>
              <a:rPr lang="en-US" altLang="en-US" sz="1600" b="1" dirty="0">
                <a:latin typeface="Courier New" pitchFamily="49" charset="0"/>
              </a:rPr>
              <a:t> = </a:t>
            </a:r>
            <a:r>
              <a:rPr lang="hu-HU" altLang="en-US" sz="1600" b="1" dirty="0">
                <a:latin typeface="Courier New" pitchFamily="49" charset="0"/>
              </a:rPr>
              <a:t>1</a:t>
            </a:r>
            <a:r>
              <a:rPr lang="en-US" altLang="en-US" sz="1600" b="1" dirty="0" smtClean="0">
                <a:latin typeface="Courier New" pitchFamily="49" charset="0"/>
              </a:rPr>
              <a:t>; }  // </a:t>
            </a:r>
            <a:r>
              <a:rPr lang="en-US" altLang="en-US" sz="1600" b="1" dirty="0" err="1" smtClean="0">
                <a:latin typeface="Courier New" pitchFamily="49" charset="0"/>
              </a:rPr>
              <a:t>Euk</a:t>
            </a:r>
            <a:r>
              <a:rPr lang="en-US" altLang="en-US" sz="1600" b="1" dirty="0" smtClean="0">
                <a:latin typeface="Courier New" pitchFamily="49" charset="0"/>
              </a:rPr>
              <a:t>-&gt;</a:t>
            </a:r>
            <a:r>
              <a:rPr lang="en-US" altLang="en-US" sz="1600" b="1" dirty="0" err="1" smtClean="0">
                <a:latin typeface="Courier New" pitchFamily="49" charset="0"/>
              </a:rPr>
              <a:t>Proj</a:t>
            </a:r>
            <a:endParaRPr lang="en-US" altLang="en-US" sz="1600" b="1" dirty="0" smtClean="0">
              <a:latin typeface="Courier New" pitchFamily="49" charset="0"/>
            </a:endParaRPr>
          </a:p>
          <a:p>
            <a:pPr algn="l"/>
            <a:r>
              <a:rPr lang="en-US" altLang="en-US" sz="500" b="1" dirty="0" smtClean="0">
                <a:latin typeface="Courier New" pitchFamily="49" charset="0"/>
              </a:rPr>
              <a:t>   </a:t>
            </a:r>
          </a:p>
          <a:p>
            <a:pPr algn="l"/>
            <a:r>
              <a:rPr lang="en-US" altLang="en-US" sz="1600" b="1" dirty="0">
                <a:latin typeface="Courier New" pitchFamily="49" charset="0"/>
              </a:rPr>
              <a:t> </a:t>
            </a:r>
            <a:r>
              <a:rPr lang="en-US" altLang="en-US" sz="1600" b="1" dirty="0" smtClean="0">
                <a:latin typeface="Courier New" pitchFamily="49" charset="0"/>
              </a:rPr>
              <a:t>  </a:t>
            </a:r>
            <a:r>
              <a:rPr lang="hu-HU" altLang="en-US" sz="1600" b="1" dirty="0" smtClean="0">
                <a:latin typeface="Courier New" pitchFamily="49" charset="0"/>
              </a:rPr>
              <a:t>operator vec3</a:t>
            </a:r>
            <a:r>
              <a:rPr lang="en-US" altLang="en-US" sz="1600" b="1" dirty="0" smtClean="0">
                <a:latin typeface="Courier New" pitchFamily="49" charset="0"/>
              </a:rPr>
              <a:t>(</a:t>
            </a:r>
            <a:r>
              <a:rPr lang="en-GB" altLang="en-US" sz="1600" b="1" noProof="1" smtClean="0">
                <a:latin typeface="Courier New" pitchFamily="49" charset="0"/>
              </a:rPr>
              <a:t>) {</a:t>
            </a:r>
            <a:r>
              <a:rPr lang="en-US" altLang="en-US" sz="1600" b="1" dirty="0" smtClean="0">
                <a:latin typeface="Courier New" pitchFamily="49" charset="0"/>
              </a:rPr>
              <a:t> return </a:t>
            </a:r>
            <a:r>
              <a:rPr lang="hu-HU" altLang="en-US" sz="1600" b="1" dirty="0" smtClean="0">
                <a:latin typeface="Courier New" pitchFamily="49" charset="0"/>
              </a:rPr>
              <a:t>vec3</a:t>
            </a:r>
            <a:r>
              <a:rPr lang="en-US" altLang="en-US" sz="1600" b="1" dirty="0" smtClean="0">
                <a:latin typeface="Courier New" pitchFamily="49" charset="0"/>
              </a:rPr>
              <a:t>(</a:t>
            </a:r>
            <a:r>
              <a:rPr lang="en-US" altLang="en-US" sz="1600" b="1" noProof="1" smtClean="0">
                <a:latin typeface="Courier New" pitchFamily="49" charset="0"/>
              </a:rPr>
              <a:t>x/w</a:t>
            </a:r>
            <a:r>
              <a:rPr lang="en-US" altLang="en-US" sz="1600" b="1" dirty="0" smtClean="0">
                <a:latin typeface="Courier New" pitchFamily="49" charset="0"/>
              </a:rPr>
              <a:t>,</a:t>
            </a:r>
            <a:r>
              <a:rPr lang="en-US" altLang="en-US" sz="1600" b="1" noProof="1" smtClean="0">
                <a:latin typeface="Courier New" pitchFamily="49" charset="0"/>
              </a:rPr>
              <a:t> y</a:t>
            </a:r>
            <a:r>
              <a:rPr lang="en-GB" altLang="en-US" sz="1600" b="1" noProof="1" smtClean="0">
                <a:latin typeface="Courier New" pitchFamily="49" charset="0"/>
              </a:rPr>
              <a:t>/w</a:t>
            </a:r>
            <a:r>
              <a:rPr lang="en-GB" altLang="en-US" sz="1600" b="1" dirty="0" smtClean="0">
                <a:latin typeface="Courier New" pitchFamily="49" charset="0"/>
              </a:rPr>
              <a:t>,</a:t>
            </a:r>
            <a:r>
              <a:rPr lang="en-GB" altLang="en-US" sz="1600" b="1" noProof="1" smtClean="0">
                <a:latin typeface="Courier New" pitchFamily="49" charset="0"/>
              </a:rPr>
              <a:t> z/w</a:t>
            </a:r>
            <a:r>
              <a:rPr lang="en-GB" altLang="en-US" sz="1600" b="1" dirty="0" smtClean="0">
                <a:latin typeface="Courier New" pitchFamily="49" charset="0"/>
              </a:rPr>
              <a:t>)</a:t>
            </a:r>
            <a:r>
              <a:rPr lang="en-GB" altLang="en-US" sz="1600" b="1" noProof="1" smtClean="0">
                <a:latin typeface="Courier New" pitchFamily="49" charset="0"/>
              </a:rPr>
              <a:t>;</a:t>
            </a:r>
            <a:r>
              <a:rPr lang="hu-HU" altLang="en-US" sz="1600" b="1" noProof="1" smtClean="0">
                <a:latin typeface="Courier New" pitchFamily="49" charset="0"/>
              </a:rPr>
              <a:t> </a:t>
            </a:r>
            <a:r>
              <a:rPr lang="en-US" altLang="en-US" sz="1600" b="1" noProof="1" smtClean="0">
                <a:latin typeface="Courier New" pitchFamily="49" charset="0"/>
              </a:rPr>
              <a:t>}	   // Proj-&gt;Euk</a:t>
            </a:r>
            <a:endParaRPr lang="hu-HU" altLang="hu-HU" sz="800" b="1" dirty="0" smtClean="0"/>
          </a:p>
          <a:p>
            <a:pPr algn="l"/>
            <a:r>
              <a:rPr lang="en-US" altLang="en-US" sz="1600" b="1" dirty="0" smtClean="0">
                <a:solidFill>
                  <a:schemeClr val="tx1">
                    <a:lumMod val="75000"/>
                    <a:lumOff val="25000"/>
                  </a:schemeClr>
                </a:solidFill>
                <a:latin typeface="Courier New" pitchFamily="49" charset="0"/>
              </a:rPr>
              <a:t>};</a:t>
            </a:r>
          </a:p>
          <a:p>
            <a:pPr algn="l"/>
            <a:endParaRPr lang="en-US" altLang="en-US" sz="1600" b="1" dirty="0">
              <a:latin typeface="Courier New" pitchFamily="49" charset="0"/>
            </a:endParaRPr>
          </a:p>
          <a:p>
            <a:pPr algn="l"/>
            <a:r>
              <a:rPr lang="en-US" altLang="en-US" sz="1600" b="1" noProof="1">
                <a:solidFill>
                  <a:schemeClr val="tx1">
                    <a:lumMod val="75000"/>
                    <a:lumOff val="25000"/>
                  </a:schemeClr>
                </a:solidFill>
                <a:latin typeface="Courier New" pitchFamily="49" charset="0"/>
              </a:rPr>
              <a:t>float </a:t>
            </a:r>
            <a:r>
              <a:rPr lang="en-US" altLang="en-US" sz="1600" b="1" noProof="1" smtClean="0">
                <a:solidFill>
                  <a:schemeClr val="tx1">
                    <a:lumMod val="75000"/>
                    <a:lumOff val="25000"/>
                  </a:schemeClr>
                </a:solidFill>
                <a:latin typeface="Courier New" pitchFamily="49" charset="0"/>
              </a:rPr>
              <a:t>dot(</a:t>
            </a:r>
            <a:r>
              <a:rPr lang="hu-HU" altLang="en-US" sz="1600" b="1" dirty="0" err="1" smtClean="0">
                <a:solidFill>
                  <a:schemeClr val="tx1">
                    <a:lumMod val="75000"/>
                    <a:lumOff val="25000"/>
                  </a:schemeClr>
                </a:solidFill>
                <a:latin typeface="Courier New" pitchFamily="49" charset="0"/>
              </a:rPr>
              <a:t>vec</a:t>
            </a:r>
            <a:r>
              <a:rPr lang="en-GB" altLang="en-US" sz="1600" b="1" dirty="0" smtClean="0">
                <a:solidFill>
                  <a:schemeClr val="tx1">
                    <a:lumMod val="75000"/>
                    <a:lumOff val="25000"/>
                  </a:schemeClr>
                </a:solidFill>
                <a:latin typeface="Courier New" pitchFamily="49" charset="0"/>
              </a:rPr>
              <a:t>4</a:t>
            </a:r>
            <a:r>
              <a:rPr lang="en-GB" altLang="en-US" sz="1600" b="1" noProof="1" smtClean="0">
                <a:solidFill>
                  <a:schemeClr val="tx1">
                    <a:lumMod val="75000"/>
                    <a:lumOff val="25000"/>
                  </a:schemeClr>
                </a:solidFill>
                <a:latin typeface="Courier New" pitchFamily="49" charset="0"/>
              </a:rPr>
              <a:t> </a:t>
            </a:r>
            <a:r>
              <a:rPr lang="en-GB" altLang="en-US" sz="1600" b="1" noProof="1">
                <a:solidFill>
                  <a:schemeClr val="tx1">
                    <a:lumMod val="75000"/>
                    <a:lumOff val="25000"/>
                  </a:schemeClr>
                </a:solidFill>
                <a:latin typeface="Courier New" pitchFamily="49" charset="0"/>
              </a:rPr>
              <a:t>a, </a:t>
            </a:r>
            <a:r>
              <a:rPr lang="hu-HU" altLang="en-US" sz="1600" b="1" dirty="0" err="1" smtClean="0">
                <a:solidFill>
                  <a:schemeClr val="tx1">
                    <a:lumMod val="75000"/>
                    <a:lumOff val="25000"/>
                  </a:schemeClr>
                </a:solidFill>
                <a:latin typeface="Courier New" pitchFamily="49" charset="0"/>
              </a:rPr>
              <a:t>vec</a:t>
            </a:r>
            <a:r>
              <a:rPr lang="en-GB" altLang="en-US" sz="1600" b="1" dirty="0" smtClean="0">
                <a:solidFill>
                  <a:schemeClr val="tx1">
                    <a:lumMod val="75000"/>
                    <a:lumOff val="25000"/>
                  </a:schemeClr>
                </a:solidFill>
                <a:latin typeface="Courier New" pitchFamily="49" charset="0"/>
              </a:rPr>
              <a:t>4</a:t>
            </a:r>
            <a:r>
              <a:rPr lang="en-GB" altLang="en-US" sz="1600" b="1" noProof="1" smtClean="0">
                <a:solidFill>
                  <a:schemeClr val="tx1">
                    <a:lumMod val="75000"/>
                    <a:lumOff val="25000"/>
                  </a:schemeClr>
                </a:solidFill>
                <a:latin typeface="Courier New" pitchFamily="49" charset="0"/>
              </a:rPr>
              <a:t> </a:t>
            </a:r>
            <a:r>
              <a:rPr lang="en-GB" altLang="en-US" sz="1600" b="1" noProof="1">
                <a:solidFill>
                  <a:schemeClr val="tx1">
                    <a:lumMod val="75000"/>
                    <a:lumOff val="25000"/>
                  </a:schemeClr>
                </a:solidFill>
                <a:latin typeface="Courier New" pitchFamily="49" charset="0"/>
              </a:rPr>
              <a:t>b) { </a:t>
            </a:r>
            <a:r>
              <a:rPr lang="en-GB" altLang="en-US" sz="1600" b="1" noProof="1" smtClean="0">
                <a:solidFill>
                  <a:schemeClr val="tx1">
                    <a:lumMod val="75000"/>
                    <a:lumOff val="25000"/>
                  </a:schemeClr>
                </a:solidFill>
                <a:latin typeface="Courier New" pitchFamily="49" charset="0"/>
              </a:rPr>
              <a:t>// point and plane</a:t>
            </a:r>
            <a:endParaRPr lang="en-US" altLang="en-US" sz="1600" b="1" dirty="0">
              <a:solidFill>
                <a:schemeClr val="tx1">
                  <a:lumMod val="75000"/>
                  <a:lumOff val="25000"/>
                </a:schemeClr>
              </a:solidFill>
              <a:latin typeface="Courier New" pitchFamily="49" charset="0"/>
            </a:endParaRPr>
          </a:p>
          <a:p>
            <a:pPr algn="l"/>
            <a:r>
              <a:rPr lang="en-US" altLang="en-US" sz="1600" b="1" noProof="1">
                <a:solidFill>
                  <a:schemeClr val="tx1">
                    <a:lumMod val="75000"/>
                    <a:lumOff val="25000"/>
                  </a:schemeClr>
                </a:solidFill>
                <a:latin typeface="Courier New" pitchFamily="49" charset="0"/>
              </a:rPr>
              <a:t>  </a:t>
            </a:r>
            <a:r>
              <a:rPr lang="hu-HU" altLang="en-US" sz="1600" b="1" noProof="1">
                <a:solidFill>
                  <a:schemeClr val="tx1">
                    <a:lumMod val="75000"/>
                    <a:lumOff val="25000"/>
                  </a:schemeClr>
                </a:solidFill>
                <a:latin typeface="Courier New" pitchFamily="49" charset="0"/>
              </a:rPr>
              <a:t> </a:t>
            </a:r>
            <a:r>
              <a:rPr lang="en-US" altLang="en-US" sz="1600" b="1" noProof="1">
                <a:solidFill>
                  <a:schemeClr val="tx1">
                    <a:lumMod val="75000"/>
                    <a:lumOff val="25000"/>
                  </a:schemeClr>
                </a:solidFill>
                <a:latin typeface="Courier New" pitchFamily="49" charset="0"/>
              </a:rPr>
              <a:t>return a.x * b.x + a.y * b.y + a.z * b.z + a.w * b.w; </a:t>
            </a:r>
            <a:endParaRPr lang="en-US" altLang="en-US" sz="1600" b="1" dirty="0">
              <a:solidFill>
                <a:schemeClr val="tx1">
                  <a:lumMod val="75000"/>
                  <a:lumOff val="25000"/>
                </a:schemeClr>
              </a:solidFill>
              <a:latin typeface="Courier New" pitchFamily="49" charset="0"/>
            </a:endParaRPr>
          </a:p>
          <a:p>
            <a:pPr algn="l"/>
            <a:r>
              <a:rPr lang="en-US" altLang="en-US" sz="1600" b="1" noProof="1">
                <a:solidFill>
                  <a:schemeClr val="tx1">
                    <a:lumMod val="75000"/>
                    <a:lumOff val="25000"/>
                  </a:schemeClr>
                </a:solidFill>
                <a:latin typeface="Courier New" pitchFamily="49" charset="0"/>
              </a:rPr>
              <a:t>}</a:t>
            </a:r>
            <a:endParaRPr lang="en-US" altLang="en-US" sz="1600" b="1" dirty="0">
              <a:solidFill>
                <a:schemeClr val="tx1">
                  <a:lumMod val="75000"/>
                  <a:lumOff val="25000"/>
                </a:schemeClr>
              </a:solidFill>
              <a:latin typeface="Courier New" pitchFamily="49" charset="0"/>
            </a:endParaRPr>
          </a:p>
          <a:p>
            <a:pPr algn="l"/>
            <a:endParaRPr lang="hu-HU" altLang="en-US" sz="1050" b="1" noProof="1">
              <a:solidFill>
                <a:schemeClr val="tx1">
                  <a:lumMod val="75000"/>
                  <a:lumOff val="25000"/>
                </a:schemeClr>
              </a:solidFill>
              <a:latin typeface="Courier New" pitchFamily="49" charset="0"/>
            </a:endParaRPr>
          </a:p>
          <a:p>
            <a:pPr algn="l"/>
            <a:r>
              <a:rPr lang="en-US" altLang="en-US" sz="1600" b="1" noProof="1">
                <a:solidFill>
                  <a:schemeClr val="tx1">
                    <a:lumMod val="75000"/>
                    <a:lumOff val="25000"/>
                  </a:schemeClr>
                </a:solidFill>
                <a:latin typeface="Courier New" pitchFamily="49" charset="0"/>
              </a:rPr>
              <a:t>v</a:t>
            </a:r>
            <a:r>
              <a:rPr lang="hu-HU" altLang="en-US" sz="1600" b="1" noProof="1">
                <a:solidFill>
                  <a:schemeClr val="tx1">
                    <a:lumMod val="75000"/>
                    <a:lumOff val="25000"/>
                  </a:schemeClr>
                </a:solidFill>
                <a:latin typeface="Courier New" pitchFamily="49" charset="0"/>
              </a:rPr>
              <a:t>ec</a:t>
            </a:r>
            <a:r>
              <a:rPr lang="en-US" altLang="en-US" sz="1600" b="1" noProof="1">
                <a:solidFill>
                  <a:schemeClr val="tx1">
                    <a:lumMod val="75000"/>
                    <a:lumOff val="25000"/>
                  </a:schemeClr>
                </a:solidFill>
                <a:latin typeface="Courier New" pitchFamily="49" charset="0"/>
              </a:rPr>
              <a:t>4</a:t>
            </a:r>
            <a:r>
              <a:rPr lang="hu-HU" altLang="en-US" sz="1600" b="1" noProof="1">
                <a:solidFill>
                  <a:schemeClr val="tx1">
                    <a:lumMod val="75000"/>
                    <a:lumOff val="25000"/>
                  </a:schemeClr>
                </a:solidFill>
                <a:latin typeface="Courier New" pitchFamily="49" charset="0"/>
              </a:rPr>
              <a:t> </a:t>
            </a:r>
            <a:r>
              <a:rPr lang="hu-HU" altLang="en-US" sz="1600" b="1" noProof="1" smtClean="0">
                <a:solidFill>
                  <a:schemeClr val="tx1">
                    <a:lumMod val="75000"/>
                    <a:lumOff val="25000"/>
                  </a:schemeClr>
                </a:solidFill>
                <a:latin typeface="Courier New" pitchFamily="49" charset="0"/>
              </a:rPr>
              <a:t>lerp(vec</a:t>
            </a:r>
            <a:r>
              <a:rPr lang="en-US" altLang="en-US" sz="1600" b="1" noProof="1" smtClean="0">
                <a:solidFill>
                  <a:schemeClr val="tx1">
                    <a:lumMod val="75000"/>
                    <a:lumOff val="25000"/>
                  </a:schemeClr>
                </a:solidFill>
                <a:latin typeface="Courier New" pitchFamily="49" charset="0"/>
              </a:rPr>
              <a:t>4 </a:t>
            </a:r>
            <a:r>
              <a:rPr lang="en-US" altLang="en-US" sz="1600" b="1" noProof="1">
                <a:solidFill>
                  <a:schemeClr val="tx1">
                    <a:lumMod val="75000"/>
                    <a:lumOff val="25000"/>
                  </a:schemeClr>
                </a:solidFill>
                <a:latin typeface="Courier New" pitchFamily="49" charset="0"/>
              </a:rPr>
              <a:t>p, </a:t>
            </a:r>
            <a:r>
              <a:rPr lang="en-US" altLang="en-US" sz="1600" b="1" noProof="1" smtClean="0">
                <a:solidFill>
                  <a:schemeClr val="tx1">
                    <a:lumMod val="75000"/>
                    <a:lumOff val="25000"/>
                  </a:schemeClr>
                </a:solidFill>
                <a:latin typeface="Courier New" pitchFamily="49" charset="0"/>
              </a:rPr>
              <a:t>vec4 </a:t>
            </a:r>
            <a:r>
              <a:rPr lang="en-US" altLang="en-US" sz="1600" b="1" noProof="1">
                <a:solidFill>
                  <a:schemeClr val="tx1">
                    <a:lumMod val="75000"/>
                    <a:lumOff val="25000"/>
                  </a:schemeClr>
                </a:solidFill>
                <a:latin typeface="Courier New" pitchFamily="49" charset="0"/>
              </a:rPr>
              <a:t>q, float t) { </a:t>
            </a:r>
            <a:r>
              <a:rPr lang="en-US" altLang="en-US" sz="1600" b="1" noProof="1" smtClean="0">
                <a:solidFill>
                  <a:schemeClr val="tx1">
                    <a:lumMod val="75000"/>
                    <a:lumOff val="25000"/>
                  </a:schemeClr>
                </a:solidFill>
                <a:latin typeface="Courier New" pitchFamily="49" charset="0"/>
              </a:rPr>
              <a:t>return </a:t>
            </a:r>
            <a:r>
              <a:rPr lang="en-US" altLang="en-US" sz="1600" b="1" noProof="1">
                <a:solidFill>
                  <a:schemeClr val="tx1">
                    <a:lumMod val="75000"/>
                    <a:lumOff val="25000"/>
                  </a:schemeClr>
                </a:solidFill>
                <a:latin typeface="Courier New" pitchFamily="49" charset="0"/>
              </a:rPr>
              <a:t>p * (1</a:t>
            </a:r>
            <a:r>
              <a:rPr lang="hu-HU" altLang="en-US" sz="1600" b="1" noProof="1">
                <a:solidFill>
                  <a:schemeClr val="tx1">
                    <a:lumMod val="75000"/>
                    <a:lumOff val="25000"/>
                  </a:schemeClr>
                </a:solidFill>
                <a:latin typeface="Courier New" pitchFamily="49" charset="0"/>
              </a:rPr>
              <a:t> </a:t>
            </a:r>
            <a:r>
              <a:rPr lang="en-US" altLang="en-US" sz="1600" b="1" noProof="1">
                <a:solidFill>
                  <a:schemeClr val="tx1">
                    <a:lumMod val="75000"/>
                    <a:lumOff val="25000"/>
                  </a:schemeClr>
                </a:solidFill>
                <a:latin typeface="Courier New" pitchFamily="49" charset="0"/>
              </a:rPr>
              <a:t>-</a:t>
            </a:r>
            <a:r>
              <a:rPr lang="hu-HU" altLang="en-US" sz="1600" b="1" noProof="1">
                <a:solidFill>
                  <a:schemeClr val="tx1">
                    <a:lumMod val="75000"/>
                    <a:lumOff val="25000"/>
                  </a:schemeClr>
                </a:solidFill>
                <a:latin typeface="Courier New" pitchFamily="49" charset="0"/>
              </a:rPr>
              <a:t> </a:t>
            </a:r>
            <a:r>
              <a:rPr lang="en-US" altLang="en-US" sz="1600" b="1" noProof="1">
                <a:solidFill>
                  <a:schemeClr val="tx1">
                    <a:lumMod val="75000"/>
                    <a:lumOff val="25000"/>
                  </a:schemeClr>
                </a:solidFill>
                <a:latin typeface="Courier New" pitchFamily="49" charset="0"/>
              </a:rPr>
              <a:t>t) + q * t; </a:t>
            </a:r>
            <a:r>
              <a:rPr lang="en-US" altLang="en-US" sz="1600" b="1" noProof="1" smtClean="0">
                <a:solidFill>
                  <a:schemeClr val="tx1">
                    <a:lumMod val="75000"/>
                    <a:lumOff val="25000"/>
                  </a:schemeClr>
                </a:solidFill>
                <a:latin typeface="Courier New" pitchFamily="49" charset="0"/>
              </a:rPr>
              <a:t>}</a:t>
            </a:r>
            <a:endParaRPr lang="hu-HU" altLang="en-US" sz="1600" b="1" noProof="1">
              <a:solidFill>
                <a:schemeClr val="tx1">
                  <a:lumMod val="75000"/>
                  <a:lumOff val="25000"/>
                </a:schemeClr>
              </a:solidFill>
              <a:latin typeface="Courier New" pitchFamily="49" charset="0"/>
            </a:endParaRPr>
          </a:p>
        </p:txBody>
      </p:sp>
    </p:spTree>
    <p:extLst>
      <p:ext uri="{BB962C8B-B14F-4D97-AF65-F5344CB8AC3E}">
        <p14:creationId xmlns:p14="http://schemas.microsoft.com/office/powerpoint/2010/main" val="4286623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rgbClr val="FF0000"/>
                </a:solidFill>
              </a:rPr>
              <a:t>Mindent számmal</a:t>
            </a:r>
            <a:r>
              <a:rPr lang="en-US" dirty="0">
                <a:solidFill>
                  <a:srgbClr val="FF0000"/>
                </a:solidFill>
              </a:rPr>
              <a:t>!</a:t>
            </a:r>
            <a:endParaRPr lang="hu-HU" dirty="0"/>
          </a:p>
        </p:txBody>
      </p:sp>
      <p:sp>
        <p:nvSpPr>
          <p:cNvPr id="4" name="Oval 4"/>
          <p:cNvSpPr>
            <a:spLocks noChangeArrowheads="1"/>
          </p:cNvSpPr>
          <p:nvPr/>
        </p:nvSpPr>
        <p:spPr bwMode="auto">
          <a:xfrm>
            <a:off x="143509" y="1160780"/>
            <a:ext cx="2609947" cy="291584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5" name="Text Box 5"/>
          <p:cNvSpPr txBox="1">
            <a:spLocks noChangeArrowheads="1"/>
          </p:cNvSpPr>
          <p:nvPr/>
        </p:nvSpPr>
        <p:spPr bwMode="auto">
          <a:xfrm>
            <a:off x="672569" y="4250727"/>
            <a:ext cx="1495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u="sng" dirty="0">
                <a:latin typeface="+mn-lt"/>
              </a:rPr>
              <a:t>geometria</a:t>
            </a:r>
          </a:p>
        </p:txBody>
      </p:sp>
      <p:sp>
        <p:nvSpPr>
          <p:cNvPr id="6" name="Text Box 6"/>
          <p:cNvSpPr txBox="1">
            <a:spLocks noChangeArrowheads="1"/>
          </p:cNvSpPr>
          <p:nvPr/>
        </p:nvSpPr>
        <p:spPr bwMode="auto">
          <a:xfrm>
            <a:off x="815365" y="1430216"/>
            <a:ext cx="770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pont</a:t>
            </a:r>
          </a:p>
        </p:txBody>
      </p:sp>
      <p:sp>
        <p:nvSpPr>
          <p:cNvPr id="7" name="Text Box 7"/>
          <p:cNvSpPr txBox="1">
            <a:spLocks noChangeArrowheads="1"/>
          </p:cNvSpPr>
          <p:nvPr/>
        </p:nvSpPr>
        <p:spPr bwMode="auto">
          <a:xfrm>
            <a:off x="1809720" y="1600966"/>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sík</a:t>
            </a:r>
          </a:p>
        </p:txBody>
      </p:sp>
      <p:sp>
        <p:nvSpPr>
          <p:cNvPr id="8" name="Text Box 8"/>
          <p:cNvSpPr txBox="1">
            <a:spLocks noChangeArrowheads="1"/>
          </p:cNvSpPr>
          <p:nvPr/>
        </p:nvSpPr>
        <p:spPr bwMode="auto">
          <a:xfrm>
            <a:off x="413662" y="1937797"/>
            <a:ext cx="1208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egyenes</a:t>
            </a:r>
          </a:p>
        </p:txBody>
      </p:sp>
      <p:sp>
        <p:nvSpPr>
          <p:cNvPr id="9" name="Text Box 9"/>
          <p:cNvSpPr txBox="1">
            <a:spLocks noChangeArrowheads="1"/>
          </p:cNvSpPr>
          <p:nvPr/>
        </p:nvSpPr>
        <p:spPr bwMode="auto">
          <a:xfrm>
            <a:off x="180132" y="2637318"/>
            <a:ext cx="1444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illeszkedik</a:t>
            </a:r>
          </a:p>
        </p:txBody>
      </p:sp>
      <p:sp>
        <p:nvSpPr>
          <p:cNvPr id="10" name="Text Box 10"/>
          <p:cNvSpPr txBox="1">
            <a:spLocks noChangeArrowheads="1"/>
          </p:cNvSpPr>
          <p:nvPr/>
        </p:nvSpPr>
        <p:spPr bwMode="auto">
          <a:xfrm>
            <a:off x="1581845" y="2322095"/>
            <a:ext cx="994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metszi</a:t>
            </a:r>
          </a:p>
        </p:txBody>
      </p:sp>
      <p:sp>
        <p:nvSpPr>
          <p:cNvPr id="11" name="Text Box 11"/>
          <p:cNvSpPr txBox="1">
            <a:spLocks noChangeArrowheads="1"/>
          </p:cNvSpPr>
          <p:nvPr/>
        </p:nvSpPr>
        <p:spPr bwMode="auto">
          <a:xfrm>
            <a:off x="832187" y="3536578"/>
            <a:ext cx="12269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axiómák</a:t>
            </a:r>
          </a:p>
        </p:txBody>
      </p:sp>
      <p:sp>
        <p:nvSpPr>
          <p:cNvPr id="12" name="Oval 13"/>
          <p:cNvSpPr>
            <a:spLocks noChangeArrowheads="1"/>
          </p:cNvSpPr>
          <p:nvPr/>
        </p:nvSpPr>
        <p:spPr bwMode="auto">
          <a:xfrm>
            <a:off x="4247281" y="1160780"/>
            <a:ext cx="2286804" cy="291584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13" name="Text Box 14"/>
          <p:cNvSpPr txBox="1">
            <a:spLocks noChangeArrowheads="1"/>
          </p:cNvSpPr>
          <p:nvPr/>
        </p:nvSpPr>
        <p:spPr bwMode="auto">
          <a:xfrm>
            <a:off x="4824029" y="4250727"/>
            <a:ext cx="11299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u="sng" dirty="0">
                <a:latin typeface="+mn-lt"/>
              </a:rPr>
              <a:t>algebra</a:t>
            </a:r>
          </a:p>
        </p:txBody>
      </p:sp>
      <p:sp>
        <p:nvSpPr>
          <p:cNvPr id="14" name="Text Box 15"/>
          <p:cNvSpPr txBox="1">
            <a:spLocks noChangeArrowheads="1"/>
          </p:cNvSpPr>
          <p:nvPr/>
        </p:nvSpPr>
        <p:spPr bwMode="auto">
          <a:xfrm>
            <a:off x="4794037" y="1603228"/>
            <a:ext cx="1112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számok</a:t>
            </a:r>
          </a:p>
        </p:txBody>
      </p:sp>
      <p:sp>
        <p:nvSpPr>
          <p:cNvPr id="15" name="Text Box 16"/>
          <p:cNvSpPr txBox="1">
            <a:spLocks noChangeArrowheads="1"/>
          </p:cNvSpPr>
          <p:nvPr/>
        </p:nvSpPr>
        <p:spPr bwMode="auto">
          <a:xfrm>
            <a:off x="5029690" y="2126154"/>
            <a:ext cx="1207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művelet</a:t>
            </a:r>
          </a:p>
        </p:txBody>
      </p:sp>
      <p:sp>
        <p:nvSpPr>
          <p:cNvPr id="16" name="Text Box 17"/>
          <p:cNvSpPr txBox="1">
            <a:spLocks noChangeArrowheads="1"/>
          </p:cNvSpPr>
          <p:nvPr/>
        </p:nvSpPr>
        <p:spPr bwMode="auto">
          <a:xfrm>
            <a:off x="4247281" y="2526361"/>
            <a:ext cx="1259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egyenlet</a:t>
            </a:r>
          </a:p>
        </p:txBody>
      </p:sp>
      <p:sp>
        <p:nvSpPr>
          <p:cNvPr id="17" name="Line 22"/>
          <p:cNvSpPr>
            <a:spLocks noChangeShapeType="1"/>
          </p:cNvSpPr>
          <p:nvPr/>
        </p:nvSpPr>
        <p:spPr bwMode="auto">
          <a:xfrm>
            <a:off x="2770919" y="2564527"/>
            <a:ext cx="1476363" cy="0"/>
          </a:xfrm>
          <a:prstGeom prst="line">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hu-HU">
              <a:latin typeface="+mn-lt"/>
            </a:endParaRPr>
          </a:p>
        </p:txBody>
      </p:sp>
      <p:sp>
        <p:nvSpPr>
          <p:cNvPr id="18" name="Text Box 23"/>
          <p:cNvSpPr txBox="1">
            <a:spLocks noChangeArrowheads="1"/>
          </p:cNvSpPr>
          <p:nvPr/>
        </p:nvSpPr>
        <p:spPr bwMode="auto">
          <a:xfrm>
            <a:off x="2674682" y="2064893"/>
            <a:ext cx="1609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sz="2000" dirty="0">
                <a:latin typeface="+mn-lt"/>
              </a:rPr>
              <a:t>megfeleltetés</a:t>
            </a:r>
          </a:p>
        </p:txBody>
      </p:sp>
      <p:sp>
        <p:nvSpPr>
          <p:cNvPr id="19" name="Text Box 26"/>
          <p:cNvSpPr txBox="1">
            <a:spLocks noChangeArrowheads="1"/>
          </p:cNvSpPr>
          <p:nvPr/>
        </p:nvSpPr>
        <p:spPr bwMode="auto">
          <a:xfrm>
            <a:off x="5044301" y="3050302"/>
            <a:ext cx="1318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függvény</a:t>
            </a:r>
          </a:p>
        </p:txBody>
      </p:sp>
      <p:sp>
        <p:nvSpPr>
          <p:cNvPr id="20" name="Szövegdoboz 19"/>
          <p:cNvSpPr txBox="1"/>
          <p:nvPr/>
        </p:nvSpPr>
        <p:spPr>
          <a:xfrm>
            <a:off x="2132241" y="3608968"/>
            <a:ext cx="2753717" cy="923330"/>
          </a:xfrm>
          <a:prstGeom prst="rect">
            <a:avLst/>
          </a:prstGeom>
          <a:noFill/>
        </p:spPr>
        <p:txBody>
          <a:bodyPr wrap="square" rtlCol="0">
            <a:spAutoFit/>
          </a:bodyPr>
          <a:lstStyle/>
          <a:p>
            <a:r>
              <a:rPr lang="en-US" sz="1800" dirty="0" smtClean="0">
                <a:latin typeface="+mn-lt"/>
              </a:rPr>
              <a:t>1 </a:t>
            </a:r>
            <a:r>
              <a:rPr lang="en-US" sz="1800" dirty="0" err="1" smtClean="0">
                <a:latin typeface="+mn-lt"/>
              </a:rPr>
              <a:t>geometri</a:t>
            </a:r>
            <a:r>
              <a:rPr lang="hu-HU" sz="1800" dirty="0" err="1" smtClean="0">
                <a:latin typeface="+mn-lt"/>
              </a:rPr>
              <a:t>ához</a:t>
            </a:r>
            <a:r>
              <a:rPr lang="hu-HU" sz="1800" dirty="0" smtClean="0">
                <a:latin typeface="+mn-lt"/>
              </a:rPr>
              <a:t> is</a:t>
            </a:r>
          </a:p>
          <a:p>
            <a:r>
              <a:rPr lang="hu-HU" sz="1800" dirty="0" smtClean="0">
                <a:latin typeface="+mn-lt"/>
              </a:rPr>
              <a:t>többféle algebra és megfeleltetés lehetséges</a:t>
            </a:r>
            <a:r>
              <a:rPr lang="en-US" sz="1800" dirty="0" smtClean="0">
                <a:latin typeface="+mn-lt"/>
              </a:rPr>
              <a:t>!</a:t>
            </a:r>
            <a:endParaRPr lang="en-US" sz="1800" dirty="0">
              <a:latin typeface="+mn-lt"/>
            </a:endParaRPr>
          </a:p>
        </p:txBody>
      </p:sp>
      <p:cxnSp>
        <p:nvCxnSpPr>
          <p:cNvPr id="21" name="Egyenes összekötő nyíllal 20"/>
          <p:cNvCxnSpPr>
            <a:stCxn id="20" idx="0"/>
          </p:cNvCxnSpPr>
          <p:nvPr/>
        </p:nvCxnSpPr>
        <p:spPr>
          <a:xfrm flipH="1" flipV="1">
            <a:off x="3071381" y="2612708"/>
            <a:ext cx="437719" cy="996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a:off x="4238261" y="4250727"/>
            <a:ext cx="568218" cy="202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13"/>
          <p:cNvSpPr>
            <a:spLocks noChangeArrowheads="1"/>
          </p:cNvSpPr>
          <p:nvPr/>
        </p:nvSpPr>
        <p:spPr bwMode="auto">
          <a:xfrm>
            <a:off x="7272300" y="1140591"/>
            <a:ext cx="1800200" cy="291584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24" name="Text Box 15"/>
          <p:cNvSpPr txBox="1">
            <a:spLocks noChangeArrowheads="1"/>
          </p:cNvSpPr>
          <p:nvPr/>
        </p:nvSpPr>
        <p:spPr bwMode="auto">
          <a:xfrm>
            <a:off x="7416316" y="1776465"/>
            <a:ext cx="14975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dirty="0" err="1" smtClean="0">
                <a:latin typeface="+mn-lt"/>
              </a:rPr>
              <a:t>Os</a:t>
            </a:r>
            <a:r>
              <a:rPr lang="hu-HU" altLang="en-US" dirty="0" err="1" smtClean="0">
                <a:latin typeface="+mn-lt"/>
              </a:rPr>
              <a:t>ztály</a:t>
            </a:r>
            <a:r>
              <a:rPr lang="hu-HU" altLang="en-US" dirty="0" smtClean="0">
                <a:latin typeface="+mn-lt"/>
              </a:rPr>
              <a:t>:</a:t>
            </a:r>
          </a:p>
          <a:p>
            <a:r>
              <a:rPr lang="hu-HU" altLang="en-US" dirty="0" smtClean="0">
                <a:latin typeface="+mn-lt"/>
              </a:rPr>
              <a:t>Változók+</a:t>
            </a:r>
          </a:p>
          <a:p>
            <a:r>
              <a:rPr lang="hu-HU" altLang="en-US" dirty="0" smtClean="0">
                <a:latin typeface="+mn-lt"/>
              </a:rPr>
              <a:t>műveletek</a:t>
            </a:r>
            <a:endParaRPr lang="hu-HU" altLang="en-US" dirty="0">
              <a:latin typeface="+mn-lt"/>
            </a:endParaRPr>
          </a:p>
        </p:txBody>
      </p:sp>
      <p:sp>
        <p:nvSpPr>
          <p:cNvPr id="25" name="Text Box 15"/>
          <p:cNvSpPr txBox="1">
            <a:spLocks noChangeArrowheads="1"/>
          </p:cNvSpPr>
          <p:nvPr/>
        </p:nvSpPr>
        <p:spPr bwMode="auto">
          <a:xfrm>
            <a:off x="7373903" y="2871804"/>
            <a:ext cx="1685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latin typeface="+mn-lt"/>
              </a:rPr>
              <a:t>objektumok</a:t>
            </a:r>
            <a:endParaRPr lang="hu-HU" altLang="en-US" dirty="0">
              <a:latin typeface="+mn-lt"/>
            </a:endParaRPr>
          </a:p>
        </p:txBody>
      </p:sp>
      <p:sp>
        <p:nvSpPr>
          <p:cNvPr id="26" name="Line 22"/>
          <p:cNvSpPr>
            <a:spLocks noChangeShapeType="1"/>
          </p:cNvSpPr>
          <p:nvPr/>
        </p:nvSpPr>
        <p:spPr bwMode="auto">
          <a:xfrm>
            <a:off x="6534087" y="2591474"/>
            <a:ext cx="738181" cy="0"/>
          </a:xfrm>
          <a:prstGeom prst="line">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hu-HU">
              <a:latin typeface="+mn-lt"/>
            </a:endParaRPr>
          </a:p>
        </p:txBody>
      </p:sp>
      <p:sp>
        <p:nvSpPr>
          <p:cNvPr id="27" name="Text Box 14"/>
          <p:cNvSpPr txBox="1">
            <a:spLocks noChangeArrowheads="1"/>
          </p:cNvSpPr>
          <p:nvPr/>
        </p:nvSpPr>
        <p:spPr bwMode="auto">
          <a:xfrm>
            <a:off x="7537097" y="4237280"/>
            <a:ext cx="1270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u="sng" dirty="0" smtClean="0">
                <a:latin typeface="+mn-lt"/>
              </a:rPr>
              <a:t>program</a:t>
            </a:r>
            <a:endParaRPr lang="hu-HU" altLang="en-US" b="1" u="sng" dirty="0">
              <a:latin typeface="+mn-lt"/>
            </a:endParaRPr>
          </a:p>
        </p:txBody>
      </p:sp>
      <p:sp>
        <p:nvSpPr>
          <p:cNvPr id="28" name="Text Box 9"/>
          <p:cNvSpPr txBox="1">
            <a:spLocks noChangeArrowheads="1"/>
          </p:cNvSpPr>
          <p:nvPr/>
        </p:nvSpPr>
        <p:spPr bwMode="auto">
          <a:xfrm>
            <a:off x="1137954" y="3118160"/>
            <a:ext cx="1206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latin typeface="+mn-lt"/>
              </a:rPr>
              <a:t>távolság</a:t>
            </a:r>
            <a:endParaRPr lang="hu-HU" altLang="en-US" dirty="0">
              <a:latin typeface="+mn-lt"/>
            </a:endParaRPr>
          </a:p>
        </p:txBody>
      </p:sp>
    </p:spTree>
    <p:extLst>
      <p:ext uri="{BB962C8B-B14F-4D97-AF65-F5344CB8AC3E}">
        <p14:creationId xmlns:p14="http://schemas.microsoft.com/office/powerpoint/2010/main" val="32881931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animBg="1"/>
      <p:bldP spid="18" grpId="0"/>
      <p:bldP spid="19" grpId="0"/>
      <p:bldP spid="20" grpId="0"/>
      <p:bldP spid="23" grpId="0" animBg="1"/>
      <p:bldP spid="24" grpId="0"/>
      <p:bldP spid="25" grpId="0"/>
      <p:bldP spid="26"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gyenes összekötő 3"/>
          <p:cNvCxnSpPr/>
          <p:nvPr/>
        </p:nvCxnSpPr>
        <p:spPr>
          <a:xfrm>
            <a:off x="6267588" y="1872853"/>
            <a:ext cx="1914633" cy="8030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flipV="1">
            <a:off x="6454029" y="913272"/>
            <a:ext cx="1140109" cy="14055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ím 1"/>
          <p:cNvSpPr>
            <a:spLocks noGrp="1"/>
          </p:cNvSpPr>
          <p:nvPr>
            <p:ph type="title"/>
          </p:nvPr>
        </p:nvSpPr>
        <p:spPr>
          <a:xfrm>
            <a:off x="422636" y="127580"/>
            <a:ext cx="8229600" cy="857250"/>
          </a:xfrm>
        </p:spPr>
        <p:txBody>
          <a:bodyPr/>
          <a:lstStyle/>
          <a:p>
            <a:r>
              <a:rPr lang="en-US" dirty="0" err="1" smtClean="0">
                <a:solidFill>
                  <a:srgbClr val="FF0000"/>
                </a:solidFill>
              </a:rPr>
              <a:t>Analitikus</a:t>
            </a:r>
            <a:r>
              <a:rPr lang="en-US" dirty="0" smtClean="0">
                <a:solidFill>
                  <a:srgbClr val="FF0000"/>
                </a:solidFill>
              </a:rPr>
              <a:t> </a:t>
            </a:r>
            <a:r>
              <a:rPr lang="en-US" dirty="0" err="1" smtClean="0">
                <a:solidFill>
                  <a:srgbClr val="FF0000"/>
                </a:solidFill>
              </a:rPr>
              <a:t>geometri</a:t>
            </a:r>
            <a:r>
              <a:rPr lang="hu-HU" dirty="0" err="1" smtClean="0">
                <a:solidFill>
                  <a:srgbClr val="FF0000"/>
                </a:solidFill>
              </a:rPr>
              <a:t>ák</a:t>
            </a:r>
            <a:r>
              <a:rPr lang="en-US" dirty="0" smtClean="0">
                <a:solidFill>
                  <a:srgbClr val="FF0000"/>
                </a:solidFill>
              </a:rPr>
              <a:t>: k</a:t>
            </a:r>
            <a:r>
              <a:rPr lang="hu-HU" dirty="0" err="1" smtClean="0">
                <a:solidFill>
                  <a:srgbClr val="FF0000"/>
                </a:solidFill>
              </a:rPr>
              <a:t>ülső</a:t>
            </a:r>
            <a:r>
              <a:rPr lang="hu-HU" dirty="0" smtClean="0">
                <a:solidFill>
                  <a:srgbClr val="FF0000"/>
                </a:solidFill>
              </a:rPr>
              <a:t> nézet</a:t>
            </a:r>
            <a:endParaRPr lang="en-US" dirty="0">
              <a:solidFill>
                <a:srgbClr val="FF0000"/>
              </a:solidFill>
            </a:endParaRPr>
          </a:p>
        </p:txBody>
      </p:sp>
      <p:cxnSp>
        <p:nvCxnSpPr>
          <p:cNvPr id="7" name="Egyenes összekötő nyíllal 6"/>
          <p:cNvCxnSpPr/>
          <p:nvPr/>
        </p:nvCxnSpPr>
        <p:spPr>
          <a:xfrm flipH="1">
            <a:off x="1375239" y="1972467"/>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a:off x="2103703" y="1972467"/>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flipV="1">
            <a:off x="2095319" y="1189380"/>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Szabadkézi sokszög 9"/>
          <p:cNvSpPr/>
          <p:nvPr/>
        </p:nvSpPr>
        <p:spPr>
          <a:xfrm>
            <a:off x="422637" y="1292801"/>
            <a:ext cx="3345365" cy="936703"/>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1" name="Szövegdoboz 10"/>
              <p:cNvSpPr txBox="1"/>
              <p:nvPr/>
            </p:nvSpPr>
            <p:spPr>
              <a:xfrm>
                <a:off x="1018377" y="2266895"/>
                <a:ext cx="3928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𝑥</m:t>
                      </m:r>
                    </m:oMath>
                  </m:oMathPara>
                </a14:m>
                <a:endParaRPr lang="en-US" sz="2000" i="1"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1018377" y="2266895"/>
                <a:ext cx="392800" cy="400110"/>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Szövegdoboz 11"/>
              <p:cNvSpPr txBox="1"/>
              <p:nvPr/>
            </p:nvSpPr>
            <p:spPr>
              <a:xfrm>
                <a:off x="2897798" y="1972467"/>
                <a:ext cx="3974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𝑦</m:t>
                      </m:r>
                    </m:oMath>
                  </m:oMathPara>
                </a14:m>
                <a:endParaRPr lang="en-US" sz="2000" i="1" dirty="0"/>
              </a:p>
            </p:txBody>
          </p:sp>
        </mc:Choice>
        <mc:Fallback xmlns="">
          <p:sp>
            <p:nvSpPr>
              <p:cNvPr id="12" name="Szövegdoboz 11"/>
              <p:cNvSpPr txBox="1">
                <a:spLocks noRot="1" noChangeAspect="1" noMove="1" noResize="1" noEditPoints="1" noAdjustHandles="1" noChangeArrowheads="1" noChangeShapeType="1" noTextEdit="1"/>
              </p:cNvSpPr>
              <p:nvPr/>
            </p:nvSpPr>
            <p:spPr>
              <a:xfrm>
                <a:off x="2897798" y="1972467"/>
                <a:ext cx="397416" cy="400110"/>
              </a:xfrm>
              <a:prstGeom prst="rect">
                <a:avLst/>
              </a:prstGeom>
              <a:blipFill>
                <a:blip r:embed="rId3"/>
                <a:stretch>
                  <a:fillRect b="-923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Szövegdoboz 12"/>
              <p:cNvSpPr txBox="1"/>
              <p:nvPr/>
            </p:nvSpPr>
            <p:spPr>
              <a:xfrm>
                <a:off x="2075893" y="946551"/>
                <a:ext cx="44544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𝑤</m:t>
                      </m:r>
                    </m:oMath>
                  </m:oMathPara>
                </a14:m>
                <a:endParaRPr lang="en-US" sz="2000" i="1" dirty="0"/>
              </a:p>
            </p:txBody>
          </p:sp>
        </mc:Choice>
        <mc:Fallback xmlns="">
          <p:sp>
            <p:nvSpPr>
              <p:cNvPr id="13" name="Szövegdoboz 12"/>
              <p:cNvSpPr txBox="1">
                <a:spLocks noRot="1" noChangeAspect="1" noMove="1" noResize="1" noEditPoints="1" noAdjustHandles="1" noChangeArrowheads="1" noChangeShapeType="1" noTextEdit="1"/>
              </p:cNvSpPr>
              <p:nvPr/>
            </p:nvSpPr>
            <p:spPr>
              <a:xfrm>
                <a:off x="2075893" y="946551"/>
                <a:ext cx="445442" cy="40011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Szövegdoboz 13"/>
              <p:cNvSpPr txBox="1"/>
              <p:nvPr/>
            </p:nvSpPr>
            <p:spPr>
              <a:xfrm>
                <a:off x="2172188" y="1324417"/>
                <a:ext cx="9229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𝑤</m:t>
                      </m:r>
                      <m:r>
                        <a:rPr lang="en-US" sz="2000" i="1" dirty="0" smtClean="0">
                          <a:latin typeface="Cambria Math"/>
                        </a:rPr>
                        <m:t>=1</m:t>
                      </m:r>
                    </m:oMath>
                  </m:oMathPara>
                </a14:m>
                <a:endParaRPr lang="en-US" sz="2000" dirty="0"/>
              </a:p>
            </p:txBody>
          </p:sp>
        </mc:Choice>
        <mc:Fallback xmlns="">
          <p:sp>
            <p:nvSpPr>
              <p:cNvPr id="14" name="Szövegdoboz 13"/>
              <p:cNvSpPr txBox="1">
                <a:spLocks noRot="1" noChangeAspect="1" noMove="1" noResize="1" noEditPoints="1" noAdjustHandles="1" noChangeArrowheads="1" noChangeShapeType="1" noTextEdit="1"/>
              </p:cNvSpPr>
              <p:nvPr/>
            </p:nvSpPr>
            <p:spPr>
              <a:xfrm>
                <a:off x="2172188" y="1324417"/>
                <a:ext cx="922945" cy="400110"/>
              </a:xfrm>
              <a:prstGeom prst="rect">
                <a:avLst/>
              </a:prstGeom>
              <a:blipFill>
                <a:blip r:embed="rId5"/>
                <a:stretch>
                  <a:fillRect/>
                </a:stretch>
              </a:blipFill>
            </p:spPr>
            <p:txBody>
              <a:bodyPr/>
              <a:lstStyle/>
              <a:p>
                <a:r>
                  <a:rPr lang="hu-HU">
                    <a:noFill/>
                  </a:rPr>
                  <a:t> </a:t>
                </a:r>
              </a:p>
            </p:txBody>
          </p:sp>
        </mc:Fallback>
      </mc:AlternateContent>
      <p:sp>
        <p:nvSpPr>
          <p:cNvPr id="15" name="Ellipszis 14"/>
          <p:cNvSpPr/>
          <p:nvPr/>
        </p:nvSpPr>
        <p:spPr>
          <a:xfrm>
            <a:off x="552935" y="948748"/>
            <a:ext cx="186441" cy="13501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6" name="Szövegdoboz 15"/>
              <p:cNvSpPr txBox="1"/>
              <p:nvPr/>
            </p:nvSpPr>
            <p:spPr>
              <a:xfrm>
                <a:off x="273861" y="951570"/>
                <a:ext cx="160249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dirty="0" smtClean="0">
                          <a:latin typeface="Cambria Math"/>
                        </a:rPr>
                        <m:t>𝒂</m:t>
                      </m:r>
                      <m:r>
                        <a:rPr lang="en-US" sz="2000" i="1" dirty="0" smtClean="0">
                          <a:latin typeface="Cambria Math"/>
                        </a:rPr>
                        <m:t>=</m:t>
                      </m:r>
                      <m:r>
                        <a:rPr lang="en-US" sz="2000" i="1" dirty="0">
                          <a:latin typeface="Cambria Math"/>
                        </a:rPr>
                        <m:t>[</m:t>
                      </m:r>
                      <m:r>
                        <a:rPr lang="en-US" sz="2000" i="1" dirty="0" err="1" smtClean="0">
                          <a:latin typeface="Cambria Math"/>
                        </a:rPr>
                        <m:t>𝑥</m:t>
                      </m:r>
                      <m:r>
                        <a:rPr lang="en-US" sz="2000" i="1" dirty="0" err="1" smtClean="0">
                          <a:latin typeface="Cambria Math"/>
                        </a:rPr>
                        <m:t>,</m:t>
                      </m:r>
                      <m:r>
                        <a:rPr lang="en-US" sz="2000" i="1" dirty="0" err="1" smtClean="0">
                          <a:latin typeface="Cambria Math"/>
                        </a:rPr>
                        <m:t>𝑦</m:t>
                      </m:r>
                      <m:r>
                        <a:rPr lang="en-US" sz="2000" i="1" dirty="0" err="1" smtClean="0">
                          <a:latin typeface="Cambria Math"/>
                        </a:rPr>
                        <m:t>,</m:t>
                      </m:r>
                      <m:r>
                        <a:rPr lang="en-US" sz="2000" i="1" dirty="0" err="1" smtClean="0">
                          <a:latin typeface="Cambria Math"/>
                        </a:rPr>
                        <m:t>𝑤</m:t>
                      </m:r>
                      <m:r>
                        <a:rPr lang="en-US" sz="2000" i="1" dirty="0">
                          <a:latin typeface="Cambria Math"/>
                        </a:rPr>
                        <m:t>]</m:t>
                      </m:r>
                    </m:oMath>
                  </m:oMathPara>
                </a14:m>
                <a:endParaRPr lang="en-US" sz="2000" dirty="0"/>
              </a:p>
            </p:txBody>
          </p:sp>
        </mc:Choice>
        <mc:Fallback xmlns="">
          <p:sp>
            <p:nvSpPr>
              <p:cNvPr id="16" name="Szövegdoboz 15"/>
              <p:cNvSpPr txBox="1">
                <a:spLocks noRot="1" noChangeAspect="1" noMove="1" noResize="1" noEditPoints="1" noAdjustHandles="1" noChangeArrowheads="1" noChangeShapeType="1" noTextEdit="1"/>
              </p:cNvSpPr>
              <p:nvPr/>
            </p:nvSpPr>
            <p:spPr>
              <a:xfrm>
                <a:off x="273861" y="951570"/>
                <a:ext cx="1602490" cy="400110"/>
              </a:xfrm>
              <a:prstGeom prst="rect">
                <a:avLst/>
              </a:prstGeom>
              <a:blipFill>
                <a:blip r:embed="rId6"/>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Szövegdoboz 16"/>
              <p:cNvSpPr txBox="1"/>
              <p:nvPr/>
            </p:nvSpPr>
            <p:spPr>
              <a:xfrm>
                <a:off x="572042" y="2534039"/>
                <a:ext cx="2260812" cy="461665"/>
              </a:xfrm>
              <a:prstGeom prst="rect">
                <a:avLst/>
              </a:prstGeom>
              <a:noFill/>
            </p:spPr>
            <p:txBody>
              <a:bodyPr wrap="none" rtlCol="0">
                <a:spAutoFit/>
              </a:bodyPr>
              <a:lstStyle/>
              <a:p>
                <a:r>
                  <a:rPr lang="en-US" b="1" dirty="0" err="1">
                    <a:latin typeface="+mn-lt"/>
                  </a:rPr>
                  <a:t>Euklideszi</a:t>
                </a:r>
                <a:r>
                  <a:rPr lang="hu-HU" b="1" dirty="0">
                    <a:latin typeface="+mn-lt"/>
                  </a:rPr>
                  <a:t>:</a:t>
                </a:r>
                <a:r>
                  <a:rPr lang="hu-HU" sz="2000" b="1" dirty="0" smtClean="0"/>
                  <a:t> </a:t>
                </a:r>
                <a14:m>
                  <m:oMath xmlns:m="http://schemas.openxmlformats.org/officeDocument/2006/math">
                    <m:r>
                      <a:rPr lang="en-US" sz="2000" i="1" dirty="0" smtClean="0">
                        <a:latin typeface="Cambria Math"/>
                      </a:rPr>
                      <m:t>𝑤</m:t>
                    </m:r>
                    <m:r>
                      <a:rPr lang="en-US" sz="2000" i="1" dirty="0" smtClean="0">
                        <a:latin typeface="Cambria Math"/>
                      </a:rPr>
                      <m:t>=1</m:t>
                    </m:r>
                  </m:oMath>
                </a14:m>
                <a:endParaRPr lang="en-US" sz="2000" dirty="0"/>
              </a:p>
            </p:txBody>
          </p:sp>
        </mc:Choice>
        <mc:Fallback xmlns="">
          <p:sp>
            <p:nvSpPr>
              <p:cNvPr id="17" name="Szövegdoboz 16"/>
              <p:cNvSpPr txBox="1">
                <a:spLocks noRot="1" noChangeAspect="1" noMove="1" noResize="1" noEditPoints="1" noAdjustHandles="1" noChangeArrowheads="1" noChangeShapeType="1" noTextEdit="1"/>
              </p:cNvSpPr>
              <p:nvPr/>
            </p:nvSpPr>
            <p:spPr>
              <a:xfrm>
                <a:off x="572042" y="2534039"/>
                <a:ext cx="2260812" cy="461665"/>
              </a:xfrm>
              <a:prstGeom prst="rect">
                <a:avLst/>
              </a:prstGeom>
              <a:blipFill>
                <a:blip r:embed="rId7"/>
                <a:stretch>
                  <a:fillRect l="-4043" t="-10667" b="-30667"/>
                </a:stretch>
              </a:blipFill>
            </p:spPr>
            <p:txBody>
              <a:bodyPr/>
              <a:lstStyle/>
              <a:p>
                <a:r>
                  <a:rPr lang="hu-HU">
                    <a:noFill/>
                  </a:rPr>
                  <a:t> </a:t>
                </a:r>
              </a:p>
            </p:txBody>
          </p:sp>
        </mc:Fallback>
      </mc:AlternateContent>
      <p:sp>
        <p:nvSpPr>
          <p:cNvPr id="18" name="Ellipszis 17"/>
          <p:cNvSpPr/>
          <p:nvPr/>
        </p:nvSpPr>
        <p:spPr>
          <a:xfrm>
            <a:off x="961097" y="1797455"/>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9" name="Szövegdoboz 18"/>
              <p:cNvSpPr txBox="1"/>
              <p:nvPr/>
            </p:nvSpPr>
            <p:spPr>
              <a:xfrm>
                <a:off x="685920" y="1872853"/>
                <a:ext cx="15485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b="1" i="1" dirty="0" smtClean="0">
                          <a:latin typeface="Cambria Math"/>
                        </a:rPr>
                        <m:t>𝒑</m:t>
                      </m:r>
                      <m:r>
                        <a:rPr lang="en-US" sz="2000" i="1" dirty="0" smtClean="0">
                          <a:latin typeface="Cambria Math"/>
                        </a:rPr>
                        <m:t>=[</m:t>
                      </m:r>
                      <m:r>
                        <a:rPr lang="en-US" sz="2000" i="1" dirty="0" err="1" smtClean="0">
                          <a:latin typeface="Cambria Math"/>
                        </a:rPr>
                        <m:t>𝑥</m:t>
                      </m:r>
                      <m:r>
                        <a:rPr lang="en-US" sz="2000" i="1" dirty="0" err="1" smtClean="0">
                          <a:latin typeface="Cambria Math"/>
                        </a:rPr>
                        <m:t>,</m:t>
                      </m:r>
                      <m:r>
                        <a:rPr lang="en-US" sz="2000" i="1" dirty="0" err="1" smtClean="0">
                          <a:latin typeface="Cambria Math"/>
                        </a:rPr>
                        <m:t>𝑦</m:t>
                      </m:r>
                      <m:r>
                        <a:rPr lang="en-US" sz="2000" i="1" dirty="0" smtClean="0">
                          <a:latin typeface="Cambria Math"/>
                        </a:rPr>
                        <m:t>,</m:t>
                      </m:r>
                      <m:r>
                        <a:rPr lang="hu-HU" sz="2000" i="1" dirty="0" smtClean="0">
                          <a:latin typeface="Cambria Math"/>
                        </a:rPr>
                        <m:t>1</m:t>
                      </m:r>
                      <m:r>
                        <a:rPr lang="en-US" sz="2000" i="1" dirty="0">
                          <a:latin typeface="Cambria Math"/>
                        </a:rPr>
                        <m:t>]</m:t>
                      </m:r>
                    </m:oMath>
                  </m:oMathPara>
                </a14:m>
                <a:endParaRPr lang="en-US" sz="2000" dirty="0"/>
              </a:p>
            </p:txBody>
          </p:sp>
        </mc:Choice>
        <mc:Fallback xmlns="">
          <p:sp>
            <p:nvSpPr>
              <p:cNvPr id="19" name="Szövegdoboz 18"/>
              <p:cNvSpPr txBox="1">
                <a:spLocks noRot="1" noChangeAspect="1" noMove="1" noResize="1" noEditPoints="1" noAdjustHandles="1" noChangeArrowheads="1" noChangeShapeType="1" noTextEdit="1"/>
              </p:cNvSpPr>
              <p:nvPr/>
            </p:nvSpPr>
            <p:spPr>
              <a:xfrm>
                <a:off x="685920" y="1872853"/>
                <a:ext cx="1548501" cy="400110"/>
              </a:xfrm>
              <a:prstGeom prst="rect">
                <a:avLst/>
              </a:prstGeom>
              <a:blipFill>
                <a:blip r:embed="rId8"/>
                <a:stretch>
                  <a:fillRect b="-16667"/>
                </a:stretch>
              </a:blipFill>
            </p:spPr>
            <p:txBody>
              <a:bodyPr/>
              <a:lstStyle/>
              <a:p>
                <a:r>
                  <a:rPr lang="hu-HU">
                    <a:noFill/>
                  </a:rPr>
                  <a:t> </a:t>
                </a:r>
              </a:p>
            </p:txBody>
          </p:sp>
        </mc:Fallback>
      </mc:AlternateContent>
      <p:cxnSp>
        <p:nvCxnSpPr>
          <p:cNvPr id="20" name="Egyenes összekötő nyíllal 19"/>
          <p:cNvCxnSpPr/>
          <p:nvPr/>
        </p:nvCxnSpPr>
        <p:spPr>
          <a:xfrm flipH="1">
            <a:off x="5953742" y="2035265"/>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p:nvPr/>
        </p:nvCxnSpPr>
        <p:spPr>
          <a:xfrm>
            <a:off x="6673822" y="2034594"/>
            <a:ext cx="1080120" cy="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flipV="1">
            <a:off x="6673822" y="1252178"/>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Szabadkézi sokszög 22"/>
          <p:cNvSpPr/>
          <p:nvPr/>
        </p:nvSpPr>
        <p:spPr>
          <a:xfrm>
            <a:off x="4968044" y="1347015"/>
            <a:ext cx="3345365" cy="936703"/>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24" name="Szövegdoboz 23"/>
              <p:cNvSpPr txBox="1"/>
              <p:nvPr/>
            </p:nvSpPr>
            <p:spPr>
              <a:xfrm>
                <a:off x="5634556" y="2355726"/>
                <a:ext cx="3928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𝑥</m:t>
                      </m:r>
                    </m:oMath>
                  </m:oMathPara>
                </a14:m>
                <a:endParaRPr lang="en-US" sz="2000" i="1" dirty="0"/>
              </a:p>
            </p:txBody>
          </p:sp>
        </mc:Choice>
        <mc:Fallback xmlns="">
          <p:sp>
            <p:nvSpPr>
              <p:cNvPr id="24" name="Szövegdoboz 23"/>
              <p:cNvSpPr txBox="1">
                <a:spLocks noRot="1" noChangeAspect="1" noMove="1" noResize="1" noEditPoints="1" noAdjustHandles="1" noChangeArrowheads="1" noChangeShapeType="1" noTextEdit="1"/>
              </p:cNvSpPr>
              <p:nvPr/>
            </p:nvSpPr>
            <p:spPr>
              <a:xfrm>
                <a:off x="5634556" y="2355726"/>
                <a:ext cx="392800" cy="400110"/>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Szövegdoboz 24"/>
              <p:cNvSpPr txBox="1"/>
              <p:nvPr/>
            </p:nvSpPr>
            <p:spPr>
              <a:xfrm>
                <a:off x="7399570" y="2035266"/>
                <a:ext cx="3974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𝑦</m:t>
                      </m:r>
                    </m:oMath>
                  </m:oMathPara>
                </a14:m>
                <a:endParaRPr lang="en-US" sz="2000" i="1" dirty="0"/>
              </a:p>
            </p:txBody>
          </p:sp>
        </mc:Choice>
        <mc:Fallback xmlns="">
          <p:sp>
            <p:nvSpPr>
              <p:cNvPr id="25" name="Szövegdoboz 24"/>
              <p:cNvSpPr txBox="1">
                <a:spLocks noRot="1" noChangeAspect="1" noMove="1" noResize="1" noEditPoints="1" noAdjustHandles="1" noChangeArrowheads="1" noChangeShapeType="1" noTextEdit="1"/>
              </p:cNvSpPr>
              <p:nvPr/>
            </p:nvSpPr>
            <p:spPr>
              <a:xfrm>
                <a:off x="7399570" y="2035266"/>
                <a:ext cx="397416" cy="400110"/>
              </a:xfrm>
              <a:prstGeom prst="rect">
                <a:avLst/>
              </a:prstGeom>
              <a:blipFill>
                <a:blip r:embed="rId10"/>
                <a:stretch>
                  <a:fillRect b="-757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Szövegdoboz 25"/>
              <p:cNvSpPr txBox="1"/>
              <p:nvPr/>
            </p:nvSpPr>
            <p:spPr>
              <a:xfrm>
                <a:off x="6654396" y="1009350"/>
                <a:ext cx="44544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𝑤</m:t>
                      </m:r>
                    </m:oMath>
                  </m:oMathPara>
                </a14:m>
                <a:endParaRPr lang="en-US" sz="2000" i="1" dirty="0"/>
              </a:p>
            </p:txBody>
          </p:sp>
        </mc:Choice>
        <mc:Fallback xmlns="">
          <p:sp>
            <p:nvSpPr>
              <p:cNvPr id="26" name="Szövegdoboz 25"/>
              <p:cNvSpPr txBox="1">
                <a:spLocks noRot="1" noChangeAspect="1" noMove="1" noResize="1" noEditPoints="1" noAdjustHandles="1" noChangeArrowheads="1" noChangeShapeType="1" noTextEdit="1"/>
              </p:cNvSpPr>
              <p:nvPr/>
            </p:nvSpPr>
            <p:spPr>
              <a:xfrm>
                <a:off x="6654396" y="1009350"/>
                <a:ext cx="445442" cy="400110"/>
              </a:xfrm>
              <a:prstGeom prst="rect">
                <a:avLst/>
              </a:prstGeom>
              <a:blipFill>
                <a:blip r:embed="rId11"/>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 name="Szövegdoboz 26"/>
              <p:cNvSpPr txBox="1"/>
              <p:nvPr/>
            </p:nvSpPr>
            <p:spPr>
              <a:xfrm>
                <a:off x="7132667" y="1355598"/>
                <a:ext cx="9229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𝑤</m:t>
                      </m:r>
                      <m:r>
                        <a:rPr lang="en-US" sz="2000" i="1" dirty="0" smtClean="0">
                          <a:latin typeface="Cambria Math"/>
                        </a:rPr>
                        <m:t>=1</m:t>
                      </m:r>
                    </m:oMath>
                  </m:oMathPara>
                </a14:m>
                <a:endParaRPr lang="en-US" sz="2000" dirty="0"/>
              </a:p>
            </p:txBody>
          </p:sp>
        </mc:Choice>
        <mc:Fallback xmlns="">
          <p:sp>
            <p:nvSpPr>
              <p:cNvPr id="27" name="Szövegdoboz 26"/>
              <p:cNvSpPr txBox="1">
                <a:spLocks noRot="1" noChangeAspect="1" noMove="1" noResize="1" noEditPoints="1" noAdjustHandles="1" noChangeArrowheads="1" noChangeShapeType="1" noTextEdit="1"/>
              </p:cNvSpPr>
              <p:nvPr/>
            </p:nvSpPr>
            <p:spPr>
              <a:xfrm>
                <a:off x="7132667" y="1355598"/>
                <a:ext cx="922945" cy="400110"/>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 name="Szövegdoboz 27"/>
              <p:cNvSpPr txBox="1"/>
              <p:nvPr/>
            </p:nvSpPr>
            <p:spPr>
              <a:xfrm>
                <a:off x="7519678" y="1010367"/>
                <a:ext cx="160249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dirty="0" smtClean="0">
                          <a:latin typeface="Cambria Math"/>
                        </a:rPr>
                        <m:t>𝒂</m:t>
                      </m:r>
                      <m:r>
                        <a:rPr lang="en-US" sz="2000" i="1" dirty="0" smtClean="0">
                          <a:latin typeface="Cambria Math"/>
                        </a:rPr>
                        <m:t>=</m:t>
                      </m:r>
                      <m:r>
                        <a:rPr lang="en-US" sz="2000" i="1" dirty="0">
                          <a:latin typeface="Cambria Math"/>
                        </a:rPr>
                        <m:t>[</m:t>
                      </m:r>
                      <m:r>
                        <a:rPr lang="en-US" sz="2000" i="1" dirty="0" err="1" smtClean="0">
                          <a:latin typeface="Cambria Math"/>
                        </a:rPr>
                        <m:t>𝑥</m:t>
                      </m:r>
                      <m:r>
                        <a:rPr lang="en-US" sz="2000" i="1" dirty="0" err="1" smtClean="0">
                          <a:latin typeface="Cambria Math"/>
                        </a:rPr>
                        <m:t>,</m:t>
                      </m:r>
                      <m:r>
                        <a:rPr lang="en-US" sz="2000" i="1" dirty="0" err="1" smtClean="0">
                          <a:latin typeface="Cambria Math"/>
                        </a:rPr>
                        <m:t>𝑦</m:t>
                      </m:r>
                      <m:r>
                        <a:rPr lang="en-US" sz="2000" i="1" dirty="0" err="1" smtClean="0">
                          <a:latin typeface="Cambria Math"/>
                        </a:rPr>
                        <m:t>,</m:t>
                      </m:r>
                      <m:r>
                        <a:rPr lang="en-US" sz="2000" i="1" dirty="0" err="1" smtClean="0">
                          <a:latin typeface="Cambria Math"/>
                        </a:rPr>
                        <m:t>𝑤</m:t>
                      </m:r>
                      <m:r>
                        <a:rPr lang="en-US" sz="2000" i="1" dirty="0">
                          <a:latin typeface="Cambria Math"/>
                        </a:rPr>
                        <m:t>]</m:t>
                      </m:r>
                    </m:oMath>
                  </m:oMathPara>
                </a14:m>
                <a:endParaRPr lang="en-US" sz="2000" dirty="0"/>
              </a:p>
            </p:txBody>
          </p:sp>
        </mc:Choice>
        <mc:Fallback xmlns="">
          <p:sp>
            <p:nvSpPr>
              <p:cNvPr id="28" name="Szövegdoboz 27"/>
              <p:cNvSpPr txBox="1">
                <a:spLocks noRot="1" noChangeAspect="1" noMove="1" noResize="1" noEditPoints="1" noAdjustHandles="1" noChangeArrowheads="1" noChangeShapeType="1" noTextEdit="1"/>
              </p:cNvSpPr>
              <p:nvPr/>
            </p:nvSpPr>
            <p:spPr>
              <a:xfrm>
                <a:off x="7519678" y="1010367"/>
                <a:ext cx="1602490" cy="400110"/>
              </a:xfrm>
              <a:prstGeom prst="rect">
                <a:avLst/>
              </a:prstGeom>
              <a:blipFill>
                <a:blip r:embed="rId13"/>
                <a:stretch>
                  <a:fillRect b="-16923"/>
                </a:stretch>
              </a:blipFill>
            </p:spPr>
            <p:txBody>
              <a:bodyPr/>
              <a:lstStyle/>
              <a:p>
                <a:r>
                  <a:rPr lang="hu-HU">
                    <a:noFill/>
                  </a:rPr>
                  <a:t> </a:t>
                </a:r>
              </a:p>
            </p:txBody>
          </p:sp>
        </mc:Fallback>
      </mc:AlternateContent>
      <p:sp>
        <p:nvSpPr>
          <p:cNvPr id="29" name="Szövegdoboz 28"/>
          <p:cNvSpPr txBox="1"/>
          <p:nvPr/>
        </p:nvSpPr>
        <p:spPr>
          <a:xfrm>
            <a:off x="6070765" y="2465510"/>
            <a:ext cx="1327158" cy="461665"/>
          </a:xfrm>
          <a:prstGeom prst="rect">
            <a:avLst/>
          </a:prstGeom>
          <a:noFill/>
        </p:spPr>
        <p:txBody>
          <a:bodyPr wrap="none" rtlCol="0">
            <a:spAutoFit/>
          </a:bodyPr>
          <a:lstStyle/>
          <a:p>
            <a:r>
              <a:rPr lang="hu-HU" b="1" dirty="0">
                <a:latin typeface="+mn-lt"/>
              </a:rPr>
              <a:t>Projektív</a:t>
            </a:r>
            <a:endParaRPr lang="en-US" b="1" dirty="0">
              <a:latin typeface="+mn-lt"/>
            </a:endParaRPr>
          </a:p>
        </p:txBody>
      </p:sp>
      <p:sp>
        <p:nvSpPr>
          <p:cNvPr id="30" name="Ellipszis 29"/>
          <p:cNvSpPr/>
          <p:nvPr/>
        </p:nvSpPr>
        <p:spPr>
          <a:xfrm>
            <a:off x="7876983" y="2498518"/>
            <a:ext cx="186441" cy="13501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1" name="Egyenes összekötő nyíllal 30"/>
          <p:cNvCxnSpPr/>
          <p:nvPr/>
        </p:nvCxnSpPr>
        <p:spPr>
          <a:xfrm flipH="1">
            <a:off x="1456768" y="4036496"/>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gyenes összekötő nyíllal 31"/>
          <p:cNvCxnSpPr/>
          <p:nvPr/>
        </p:nvCxnSpPr>
        <p:spPr>
          <a:xfrm>
            <a:off x="2185232" y="4036496"/>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gyenes összekötő nyíllal 32"/>
          <p:cNvCxnSpPr/>
          <p:nvPr/>
        </p:nvCxnSpPr>
        <p:spPr>
          <a:xfrm flipV="1">
            <a:off x="2176848" y="3253409"/>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Szövegdoboz 33"/>
          <p:cNvSpPr txBox="1"/>
          <p:nvPr/>
        </p:nvSpPr>
        <p:spPr>
          <a:xfrm>
            <a:off x="1147067" y="4330924"/>
            <a:ext cx="298479" cy="400110"/>
          </a:xfrm>
          <a:prstGeom prst="rect">
            <a:avLst/>
          </a:prstGeom>
          <a:noFill/>
        </p:spPr>
        <p:txBody>
          <a:bodyPr wrap="none" rtlCol="0">
            <a:spAutoFit/>
          </a:bodyPr>
          <a:lstStyle/>
          <a:p>
            <a:r>
              <a:rPr lang="hu-HU" sz="2000" i="1" dirty="0" smtClean="0"/>
              <a:t>x</a:t>
            </a:r>
            <a:endParaRPr lang="en-US" sz="2000" i="1" dirty="0"/>
          </a:p>
        </p:txBody>
      </p:sp>
      <p:sp>
        <p:nvSpPr>
          <p:cNvPr id="35" name="Szövegdoboz 34"/>
          <p:cNvSpPr txBox="1"/>
          <p:nvPr/>
        </p:nvSpPr>
        <p:spPr>
          <a:xfrm>
            <a:off x="2952065" y="4036497"/>
            <a:ext cx="298479" cy="400110"/>
          </a:xfrm>
          <a:prstGeom prst="rect">
            <a:avLst/>
          </a:prstGeom>
          <a:noFill/>
        </p:spPr>
        <p:txBody>
          <a:bodyPr wrap="none" rtlCol="0">
            <a:spAutoFit/>
          </a:bodyPr>
          <a:lstStyle/>
          <a:p>
            <a:r>
              <a:rPr lang="hu-HU" sz="2000" i="1" dirty="0" smtClean="0"/>
              <a:t>y</a:t>
            </a:r>
            <a:endParaRPr lang="en-US" sz="2000" i="1" dirty="0"/>
          </a:p>
        </p:txBody>
      </p:sp>
      <mc:AlternateContent xmlns:mc="http://schemas.openxmlformats.org/markup-compatibility/2006" xmlns:a14="http://schemas.microsoft.com/office/drawing/2010/main">
        <mc:Choice Requires="a14">
          <p:sp>
            <p:nvSpPr>
              <p:cNvPr id="36" name="Szövegdoboz 35"/>
              <p:cNvSpPr txBox="1"/>
              <p:nvPr/>
            </p:nvSpPr>
            <p:spPr>
              <a:xfrm>
                <a:off x="2157422" y="3010581"/>
                <a:ext cx="44544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𝑤</m:t>
                      </m:r>
                    </m:oMath>
                  </m:oMathPara>
                </a14:m>
                <a:endParaRPr lang="en-US" sz="2000" i="1" dirty="0"/>
              </a:p>
            </p:txBody>
          </p:sp>
        </mc:Choice>
        <mc:Fallback xmlns="">
          <p:sp>
            <p:nvSpPr>
              <p:cNvPr id="36" name="Szövegdoboz 35"/>
              <p:cNvSpPr txBox="1">
                <a:spLocks noRot="1" noChangeAspect="1" noMove="1" noResize="1" noEditPoints="1" noAdjustHandles="1" noChangeArrowheads="1" noChangeShapeType="1" noTextEdit="1"/>
              </p:cNvSpPr>
              <p:nvPr/>
            </p:nvSpPr>
            <p:spPr>
              <a:xfrm>
                <a:off x="2157422" y="3010581"/>
                <a:ext cx="445442" cy="400110"/>
              </a:xfrm>
              <a:prstGeom prst="rect">
                <a:avLst/>
              </a:prstGeom>
              <a:blipFill>
                <a:blip r:embed="rId1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7" name="Szövegdoboz 36"/>
              <p:cNvSpPr txBox="1"/>
              <p:nvPr/>
            </p:nvSpPr>
            <p:spPr>
              <a:xfrm>
                <a:off x="2298294" y="3342139"/>
                <a:ext cx="9229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𝑤</m:t>
                      </m:r>
                      <m:r>
                        <a:rPr lang="en-US" sz="2000" i="1" dirty="0" smtClean="0">
                          <a:latin typeface="Cambria Math"/>
                        </a:rPr>
                        <m:t>=1</m:t>
                      </m:r>
                    </m:oMath>
                  </m:oMathPara>
                </a14:m>
                <a:endParaRPr lang="en-US" sz="2000" dirty="0"/>
              </a:p>
            </p:txBody>
          </p:sp>
        </mc:Choice>
        <mc:Fallback xmlns="">
          <p:sp>
            <p:nvSpPr>
              <p:cNvPr id="37" name="Szövegdoboz 36"/>
              <p:cNvSpPr txBox="1">
                <a:spLocks noRot="1" noChangeAspect="1" noMove="1" noResize="1" noEditPoints="1" noAdjustHandles="1" noChangeArrowheads="1" noChangeShapeType="1" noTextEdit="1"/>
              </p:cNvSpPr>
              <p:nvPr/>
            </p:nvSpPr>
            <p:spPr>
              <a:xfrm>
                <a:off x="2298294" y="3342139"/>
                <a:ext cx="922945" cy="400110"/>
              </a:xfrm>
              <a:prstGeom prst="rect">
                <a:avLst/>
              </a:prstGeom>
              <a:blipFill>
                <a:blip r:embed="rId1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 name="Szövegdoboz 37"/>
              <p:cNvSpPr txBox="1"/>
              <p:nvPr/>
            </p:nvSpPr>
            <p:spPr>
              <a:xfrm>
                <a:off x="330800" y="4691779"/>
                <a:ext cx="3369833" cy="461665"/>
              </a:xfrm>
              <a:prstGeom prst="rect">
                <a:avLst/>
              </a:prstGeom>
              <a:noFill/>
            </p:spPr>
            <p:txBody>
              <a:bodyPr wrap="none" rtlCol="0">
                <a:spAutoFit/>
              </a:bodyPr>
              <a:lstStyle/>
              <a:p>
                <a:r>
                  <a:rPr lang="hu-HU" b="1" dirty="0" smtClean="0">
                    <a:latin typeface="+mn-lt"/>
                  </a:rPr>
                  <a:t>Elliptikus:</a:t>
                </a:r>
                <a:r>
                  <a:rPr lang="hu-HU" sz="2000" b="1" dirty="0" smtClean="0"/>
                  <a:t> </a:t>
                </a:r>
                <a14:m>
                  <m:oMath xmlns:m="http://schemas.openxmlformats.org/officeDocument/2006/math">
                    <m:r>
                      <a:rPr lang="hu-HU" sz="2000" i="1" dirty="0" smtClean="0">
                        <a:latin typeface="Cambria Math"/>
                      </a:rPr>
                      <m:t>𝑥</m:t>
                    </m:r>
                    <m:r>
                      <a:rPr lang="hu-HU" sz="2000" i="1" baseline="30000" dirty="0" smtClean="0">
                        <a:latin typeface="Cambria Math"/>
                      </a:rPr>
                      <m:t>2</m:t>
                    </m:r>
                    <m:r>
                      <a:rPr lang="hu-HU" sz="2000" i="1" dirty="0" smtClean="0">
                        <a:latin typeface="Cambria Math"/>
                      </a:rPr>
                      <m:t>+</m:t>
                    </m:r>
                    <m:r>
                      <a:rPr lang="hu-HU" sz="2000" i="1" dirty="0" smtClean="0">
                        <a:latin typeface="Cambria Math"/>
                      </a:rPr>
                      <m:t>𝑦</m:t>
                    </m:r>
                    <m:r>
                      <a:rPr lang="hu-HU" sz="2000" i="1" baseline="30000" dirty="0" smtClean="0">
                        <a:latin typeface="Cambria Math"/>
                      </a:rPr>
                      <m:t>2</m:t>
                    </m:r>
                    <m:r>
                      <a:rPr lang="hu-HU" sz="2000" i="1" dirty="0" smtClean="0">
                        <a:latin typeface="Cambria Math"/>
                      </a:rPr>
                      <m:t>+</m:t>
                    </m:r>
                    <m:r>
                      <a:rPr lang="hu-HU" sz="2000" i="1" dirty="0" smtClean="0">
                        <a:latin typeface="Cambria Math"/>
                      </a:rPr>
                      <m:t>𝑤</m:t>
                    </m:r>
                    <m:r>
                      <a:rPr lang="hu-HU" sz="2000" i="1" baseline="30000" dirty="0" smtClean="0">
                        <a:latin typeface="Cambria Math"/>
                      </a:rPr>
                      <m:t>2</m:t>
                    </m:r>
                    <m:r>
                      <a:rPr lang="en-US" sz="2000" i="1" baseline="30000" dirty="0" smtClean="0">
                        <a:latin typeface="Cambria Math"/>
                      </a:rPr>
                      <m:t> </m:t>
                    </m:r>
                    <m:r>
                      <a:rPr lang="en-US" sz="2000" i="1" dirty="0" smtClean="0">
                        <a:latin typeface="Cambria Math"/>
                      </a:rPr>
                      <m:t>=1</m:t>
                    </m:r>
                  </m:oMath>
                </a14:m>
                <a:endParaRPr lang="en-US" sz="2000" dirty="0"/>
              </a:p>
            </p:txBody>
          </p:sp>
        </mc:Choice>
        <mc:Fallback xmlns="">
          <p:sp>
            <p:nvSpPr>
              <p:cNvPr id="38" name="Szövegdoboz 37"/>
              <p:cNvSpPr txBox="1">
                <a:spLocks noRot="1" noChangeAspect="1" noMove="1" noResize="1" noEditPoints="1" noAdjustHandles="1" noChangeArrowheads="1" noChangeShapeType="1" noTextEdit="1"/>
              </p:cNvSpPr>
              <p:nvPr/>
            </p:nvSpPr>
            <p:spPr>
              <a:xfrm>
                <a:off x="330800" y="4691779"/>
                <a:ext cx="3369833" cy="461665"/>
              </a:xfrm>
              <a:prstGeom prst="rect">
                <a:avLst/>
              </a:prstGeom>
              <a:blipFill>
                <a:blip r:embed="rId16"/>
                <a:stretch>
                  <a:fillRect l="-2351" t="-10667" b="-30667"/>
                </a:stretch>
              </a:blipFill>
            </p:spPr>
            <p:txBody>
              <a:bodyPr/>
              <a:lstStyle/>
              <a:p>
                <a:r>
                  <a:rPr lang="hu-HU">
                    <a:noFill/>
                  </a:rPr>
                  <a:t> </a:t>
                </a:r>
              </a:p>
            </p:txBody>
          </p:sp>
        </mc:Fallback>
      </mc:AlternateContent>
      <p:sp>
        <p:nvSpPr>
          <p:cNvPr id="39" name="Ellipszis 38"/>
          <p:cNvSpPr/>
          <p:nvPr/>
        </p:nvSpPr>
        <p:spPr>
          <a:xfrm>
            <a:off x="1677954" y="3932944"/>
            <a:ext cx="995115" cy="239234"/>
          </a:xfrm>
          <a:prstGeom prst="ellipse">
            <a:avLst/>
          </a:prstGeom>
          <a:solidFill>
            <a:srgbClr val="4F81BD">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Szabadkézi sokszög 39"/>
          <p:cNvSpPr/>
          <p:nvPr/>
        </p:nvSpPr>
        <p:spPr>
          <a:xfrm>
            <a:off x="1663990" y="3693113"/>
            <a:ext cx="1016126" cy="478803"/>
          </a:xfrm>
          <a:custGeom>
            <a:avLst/>
            <a:gdLst>
              <a:gd name="connsiteX0" fmla="*/ 1034362 w 1036053"/>
              <a:gd name="connsiteY0" fmla="*/ 442580 h 615508"/>
              <a:gd name="connsiteX1" fmla="*/ 967454 w 1036053"/>
              <a:gd name="connsiteY1" fmla="*/ 241858 h 615508"/>
              <a:gd name="connsiteX2" fmla="*/ 844791 w 1036053"/>
              <a:gd name="connsiteY2" fmla="*/ 63438 h 615508"/>
              <a:gd name="connsiteX3" fmla="*/ 677523 w 1036053"/>
              <a:gd name="connsiteY3" fmla="*/ 7682 h 615508"/>
              <a:gd name="connsiteX4" fmla="*/ 387591 w 1036053"/>
              <a:gd name="connsiteY4" fmla="*/ 7682 h 615508"/>
              <a:gd name="connsiteX5" fmla="*/ 220323 w 1036053"/>
              <a:gd name="connsiteY5" fmla="*/ 74589 h 615508"/>
              <a:gd name="connsiteX6" fmla="*/ 75357 w 1036053"/>
              <a:gd name="connsiteY6" fmla="*/ 253009 h 615508"/>
              <a:gd name="connsiteX7" fmla="*/ 19601 w 1036053"/>
              <a:gd name="connsiteY7" fmla="*/ 442580 h 615508"/>
              <a:gd name="connsiteX8" fmla="*/ 19601 w 1036053"/>
              <a:gd name="connsiteY8" fmla="*/ 487184 h 615508"/>
              <a:gd name="connsiteX9" fmla="*/ 253776 w 1036053"/>
              <a:gd name="connsiteY9" fmla="*/ 576394 h 615508"/>
              <a:gd name="connsiteX10" fmla="*/ 454498 w 1036053"/>
              <a:gd name="connsiteY10" fmla="*/ 609848 h 615508"/>
              <a:gd name="connsiteX11" fmla="*/ 710976 w 1036053"/>
              <a:gd name="connsiteY11" fmla="*/ 609848 h 615508"/>
              <a:gd name="connsiteX12" fmla="*/ 900547 w 1036053"/>
              <a:gd name="connsiteY12" fmla="*/ 554092 h 615508"/>
              <a:gd name="connsiteX13" fmla="*/ 1034362 w 1036053"/>
              <a:gd name="connsiteY13" fmla="*/ 442580 h 615508"/>
              <a:gd name="connsiteX0" fmla="*/ 1014829 w 1016520"/>
              <a:gd name="connsiteY0" fmla="*/ 442580 h 615508"/>
              <a:gd name="connsiteX1" fmla="*/ 947921 w 1016520"/>
              <a:gd name="connsiteY1" fmla="*/ 241858 h 615508"/>
              <a:gd name="connsiteX2" fmla="*/ 825258 w 1016520"/>
              <a:gd name="connsiteY2" fmla="*/ 63438 h 615508"/>
              <a:gd name="connsiteX3" fmla="*/ 657990 w 1016520"/>
              <a:gd name="connsiteY3" fmla="*/ 7682 h 615508"/>
              <a:gd name="connsiteX4" fmla="*/ 368058 w 1016520"/>
              <a:gd name="connsiteY4" fmla="*/ 7682 h 615508"/>
              <a:gd name="connsiteX5" fmla="*/ 200790 w 1016520"/>
              <a:gd name="connsiteY5" fmla="*/ 74589 h 615508"/>
              <a:gd name="connsiteX6" fmla="*/ 55824 w 1016520"/>
              <a:gd name="connsiteY6" fmla="*/ 253009 h 615508"/>
              <a:gd name="connsiteX7" fmla="*/ 68 w 1016520"/>
              <a:gd name="connsiteY7" fmla="*/ 442580 h 615508"/>
              <a:gd name="connsiteX8" fmla="*/ 64838 w 1016520"/>
              <a:gd name="connsiteY8" fmla="*/ 525284 h 615508"/>
              <a:gd name="connsiteX9" fmla="*/ 234243 w 1016520"/>
              <a:gd name="connsiteY9" fmla="*/ 576394 h 615508"/>
              <a:gd name="connsiteX10" fmla="*/ 434965 w 1016520"/>
              <a:gd name="connsiteY10" fmla="*/ 609848 h 615508"/>
              <a:gd name="connsiteX11" fmla="*/ 691443 w 1016520"/>
              <a:gd name="connsiteY11" fmla="*/ 609848 h 615508"/>
              <a:gd name="connsiteX12" fmla="*/ 881014 w 1016520"/>
              <a:gd name="connsiteY12" fmla="*/ 554092 h 615508"/>
              <a:gd name="connsiteX13" fmla="*/ 1014829 w 1016520"/>
              <a:gd name="connsiteY13" fmla="*/ 442580 h 615508"/>
              <a:gd name="connsiteX0" fmla="*/ 1014829 w 1016520"/>
              <a:gd name="connsiteY0" fmla="*/ 442580 h 614738"/>
              <a:gd name="connsiteX1" fmla="*/ 947921 w 1016520"/>
              <a:gd name="connsiteY1" fmla="*/ 241858 h 614738"/>
              <a:gd name="connsiteX2" fmla="*/ 825258 w 1016520"/>
              <a:gd name="connsiteY2" fmla="*/ 63438 h 614738"/>
              <a:gd name="connsiteX3" fmla="*/ 657990 w 1016520"/>
              <a:gd name="connsiteY3" fmla="*/ 7682 h 614738"/>
              <a:gd name="connsiteX4" fmla="*/ 368058 w 1016520"/>
              <a:gd name="connsiteY4" fmla="*/ 7682 h 614738"/>
              <a:gd name="connsiteX5" fmla="*/ 200790 w 1016520"/>
              <a:gd name="connsiteY5" fmla="*/ 74589 h 614738"/>
              <a:gd name="connsiteX6" fmla="*/ 55824 w 1016520"/>
              <a:gd name="connsiteY6" fmla="*/ 253009 h 614738"/>
              <a:gd name="connsiteX7" fmla="*/ 68 w 1016520"/>
              <a:gd name="connsiteY7" fmla="*/ 442580 h 614738"/>
              <a:gd name="connsiteX8" fmla="*/ 64838 w 1016520"/>
              <a:gd name="connsiteY8" fmla="*/ 525284 h 614738"/>
              <a:gd name="connsiteX9" fmla="*/ 241863 w 1016520"/>
              <a:gd name="connsiteY9" fmla="*/ 591634 h 614738"/>
              <a:gd name="connsiteX10" fmla="*/ 434965 w 1016520"/>
              <a:gd name="connsiteY10" fmla="*/ 609848 h 614738"/>
              <a:gd name="connsiteX11" fmla="*/ 691443 w 1016520"/>
              <a:gd name="connsiteY11" fmla="*/ 609848 h 614738"/>
              <a:gd name="connsiteX12" fmla="*/ 881014 w 1016520"/>
              <a:gd name="connsiteY12" fmla="*/ 554092 h 614738"/>
              <a:gd name="connsiteX13" fmla="*/ 1014829 w 1016520"/>
              <a:gd name="connsiteY13" fmla="*/ 442580 h 614738"/>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4831"/>
              <a:gd name="connsiteY0" fmla="*/ 442580 h 625689"/>
              <a:gd name="connsiteX1" fmla="*/ 947921 w 1014831"/>
              <a:gd name="connsiteY1" fmla="*/ 241858 h 625689"/>
              <a:gd name="connsiteX2" fmla="*/ 825258 w 1014831"/>
              <a:gd name="connsiteY2" fmla="*/ 63438 h 625689"/>
              <a:gd name="connsiteX3" fmla="*/ 657990 w 1014831"/>
              <a:gd name="connsiteY3" fmla="*/ 7682 h 625689"/>
              <a:gd name="connsiteX4" fmla="*/ 368058 w 1014831"/>
              <a:gd name="connsiteY4" fmla="*/ 7682 h 625689"/>
              <a:gd name="connsiteX5" fmla="*/ 200790 w 1014831"/>
              <a:gd name="connsiteY5" fmla="*/ 74589 h 625689"/>
              <a:gd name="connsiteX6" fmla="*/ 55824 w 1014831"/>
              <a:gd name="connsiteY6" fmla="*/ 253009 h 625689"/>
              <a:gd name="connsiteX7" fmla="*/ 68 w 1014831"/>
              <a:gd name="connsiteY7" fmla="*/ 442580 h 625689"/>
              <a:gd name="connsiteX8" fmla="*/ 64838 w 1014831"/>
              <a:gd name="connsiteY8" fmla="*/ 525284 h 625689"/>
              <a:gd name="connsiteX9" fmla="*/ 241863 w 1014831"/>
              <a:gd name="connsiteY9" fmla="*/ 591634 h 625689"/>
              <a:gd name="connsiteX10" fmla="*/ 450205 w 1014831"/>
              <a:gd name="connsiteY10" fmla="*/ 625088 h 625689"/>
              <a:gd name="connsiteX11" fmla="*/ 691443 w 1014831"/>
              <a:gd name="connsiteY11" fmla="*/ 609848 h 625689"/>
              <a:gd name="connsiteX12" fmla="*/ 881014 w 1014831"/>
              <a:gd name="connsiteY12" fmla="*/ 554092 h 625689"/>
              <a:gd name="connsiteX13" fmla="*/ 945860 w 1014831"/>
              <a:gd name="connsiteY13" fmla="*/ 532910 h 625689"/>
              <a:gd name="connsiteX14" fmla="*/ 1014829 w 1014831"/>
              <a:gd name="connsiteY14" fmla="*/ 442580 h 625689"/>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6066"/>
              <a:gd name="connsiteY0" fmla="*/ 442580 h 625689"/>
              <a:gd name="connsiteX1" fmla="*/ 947921 w 1016066"/>
              <a:gd name="connsiteY1" fmla="*/ 241858 h 625689"/>
              <a:gd name="connsiteX2" fmla="*/ 825258 w 1016066"/>
              <a:gd name="connsiteY2" fmla="*/ 63438 h 625689"/>
              <a:gd name="connsiteX3" fmla="*/ 657990 w 1016066"/>
              <a:gd name="connsiteY3" fmla="*/ 7682 h 625689"/>
              <a:gd name="connsiteX4" fmla="*/ 368058 w 1016066"/>
              <a:gd name="connsiteY4" fmla="*/ 7682 h 625689"/>
              <a:gd name="connsiteX5" fmla="*/ 200790 w 1016066"/>
              <a:gd name="connsiteY5" fmla="*/ 74589 h 625689"/>
              <a:gd name="connsiteX6" fmla="*/ 55824 w 1016066"/>
              <a:gd name="connsiteY6" fmla="*/ 253009 h 625689"/>
              <a:gd name="connsiteX7" fmla="*/ 68 w 1016066"/>
              <a:gd name="connsiteY7" fmla="*/ 442580 h 625689"/>
              <a:gd name="connsiteX8" fmla="*/ 64838 w 1016066"/>
              <a:gd name="connsiteY8" fmla="*/ 525284 h 625689"/>
              <a:gd name="connsiteX9" fmla="*/ 241863 w 1016066"/>
              <a:gd name="connsiteY9" fmla="*/ 591634 h 625689"/>
              <a:gd name="connsiteX10" fmla="*/ 450205 w 1016066"/>
              <a:gd name="connsiteY10" fmla="*/ 625088 h 625689"/>
              <a:gd name="connsiteX11" fmla="*/ 691443 w 1016066"/>
              <a:gd name="connsiteY11" fmla="*/ 609848 h 625689"/>
              <a:gd name="connsiteX12" fmla="*/ 892444 w 1016066"/>
              <a:gd name="connsiteY12" fmla="*/ 565522 h 625689"/>
              <a:gd name="connsiteX13" fmla="*/ 1014829 w 1016066"/>
              <a:gd name="connsiteY13" fmla="*/ 442580 h 625689"/>
              <a:gd name="connsiteX0" fmla="*/ 1014829 w 1016096"/>
              <a:gd name="connsiteY0" fmla="*/ 443518 h 626627"/>
              <a:gd name="connsiteX1" fmla="*/ 947921 w 1016096"/>
              <a:gd name="connsiteY1" fmla="*/ 242796 h 626627"/>
              <a:gd name="connsiteX2" fmla="*/ 817638 w 1016096"/>
              <a:gd name="connsiteY2" fmla="*/ 79616 h 626627"/>
              <a:gd name="connsiteX3" fmla="*/ 657990 w 1016096"/>
              <a:gd name="connsiteY3" fmla="*/ 8620 h 626627"/>
              <a:gd name="connsiteX4" fmla="*/ 368058 w 1016096"/>
              <a:gd name="connsiteY4" fmla="*/ 8620 h 626627"/>
              <a:gd name="connsiteX5" fmla="*/ 200790 w 1016096"/>
              <a:gd name="connsiteY5" fmla="*/ 75527 h 626627"/>
              <a:gd name="connsiteX6" fmla="*/ 55824 w 1016096"/>
              <a:gd name="connsiteY6" fmla="*/ 253947 h 626627"/>
              <a:gd name="connsiteX7" fmla="*/ 68 w 1016096"/>
              <a:gd name="connsiteY7" fmla="*/ 443518 h 626627"/>
              <a:gd name="connsiteX8" fmla="*/ 64838 w 1016096"/>
              <a:gd name="connsiteY8" fmla="*/ 526222 h 626627"/>
              <a:gd name="connsiteX9" fmla="*/ 241863 w 1016096"/>
              <a:gd name="connsiteY9" fmla="*/ 592572 h 626627"/>
              <a:gd name="connsiteX10" fmla="*/ 450205 w 1016096"/>
              <a:gd name="connsiteY10" fmla="*/ 626026 h 626627"/>
              <a:gd name="connsiteX11" fmla="*/ 691443 w 1016096"/>
              <a:gd name="connsiteY11" fmla="*/ 610786 h 626627"/>
              <a:gd name="connsiteX12" fmla="*/ 892444 w 1016096"/>
              <a:gd name="connsiteY12" fmla="*/ 566460 h 626627"/>
              <a:gd name="connsiteX13" fmla="*/ 1014829 w 1016096"/>
              <a:gd name="connsiteY13" fmla="*/ 443518 h 626627"/>
              <a:gd name="connsiteX0" fmla="*/ 1014829 w 1016096"/>
              <a:gd name="connsiteY0" fmla="*/ 451386 h 634495"/>
              <a:gd name="connsiteX1" fmla="*/ 947921 w 1016096"/>
              <a:gd name="connsiteY1" fmla="*/ 250664 h 634495"/>
              <a:gd name="connsiteX2" fmla="*/ 817638 w 1016096"/>
              <a:gd name="connsiteY2" fmla="*/ 87484 h 634495"/>
              <a:gd name="connsiteX3" fmla="*/ 657990 w 1016096"/>
              <a:gd name="connsiteY3" fmla="*/ 16488 h 634495"/>
              <a:gd name="connsiteX4" fmla="*/ 402348 w 1016096"/>
              <a:gd name="connsiteY4" fmla="*/ 5058 h 634495"/>
              <a:gd name="connsiteX5" fmla="*/ 200790 w 1016096"/>
              <a:gd name="connsiteY5" fmla="*/ 83395 h 634495"/>
              <a:gd name="connsiteX6" fmla="*/ 55824 w 1016096"/>
              <a:gd name="connsiteY6" fmla="*/ 261815 h 634495"/>
              <a:gd name="connsiteX7" fmla="*/ 68 w 1016096"/>
              <a:gd name="connsiteY7" fmla="*/ 451386 h 634495"/>
              <a:gd name="connsiteX8" fmla="*/ 64838 w 1016096"/>
              <a:gd name="connsiteY8" fmla="*/ 534090 h 634495"/>
              <a:gd name="connsiteX9" fmla="*/ 241863 w 1016096"/>
              <a:gd name="connsiteY9" fmla="*/ 600440 h 634495"/>
              <a:gd name="connsiteX10" fmla="*/ 450205 w 1016096"/>
              <a:gd name="connsiteY10" fmla="*/ 633894 h 634495"/>
              <a:gd name="connsiteX11" fmla="*/ 691443 w 1016096"/>
              <a:gd name="connsiteY11" fmla="*/ 618654 h 634495"/>
              <a:gd name="connsiteX12" fmla="*/ 892444 w 1016096"/>
              <a:gd name="connsiteY12" fmla="*/ 574328 h 634495"/>
              <a:gd name="connsiteX13" fmla="*/ 1014829 w 1016096"/>
              <a:gd name="connsiteY13" fmla="*/ 451386 h 634495"/>
              <a:gd name="connsiteX0" fmla="*/ 1014829 w 1016096"/>
              <a:gd name="connsiteY0" fmla="*/ 449474 h 632583"/>
              <a:gd name="connsiteX1" fmla="*/ 947921 w 1016096"/>
              <a:gd name="connsiteY1" fmla="*/ 248752 h 632583"/>
              <a:gd name="connsiteX2" fmla="*/ 817638 w 1016096"/>
              <a:gd name="connsiteY2" fmla="*/ 85572 h 632583"/>
              <a:gd name="connsiteX3" fmla="*/ 648680 w 1016096"/>
              <a:gd name="connsiteY3" fmla="*/ 6404 h 632583"/>
              <a:gd name="connsiteX4" fmla="*/ 657990 w 1016096"/>
              <a:gd name="connsiteY4" fmla="*/ 14576 h 632583"/>
              <a:gd name="connsiteX5" fmla="*/ 402348 w 1016096"/>
              <a:gd name="connsiteY5" fmla="*/ 3146 h 632583"/>
              <a:gd name="connsiteX6" fmla="*/ 200790 w 1016096"/>
              <a:gd name="connsiteY6" fmla="*/ 81483 h 632583"/>
              <a:gd name="connsiteX7" fmla="*/ 55824 w 1016096"/>
              <a:gd name="connsiteY7" fmla="*/ 259903 h 632583"/>
              <a:gd name="connsiteX8" fmla="*/ 68 w 1016096"/>
              <a:gd name="connsiteY8" fmla="*/ 449474 h 632583"/>
              <a:gd name="connsiteX9" fmla="*/ 64838 w 1016096"/>
              <a:gd name="connsiteY9" fmla="*/ 532178 h 632583"/>
              <a:gd name="connsiteX10" fmla="*/ 241863 w 1016096"/>
              <a:gd name="connsiteY10" fmla="*/ 598528 h 632583"/>
              <a:gd name="connsiteX11" fmla="*/ 450205 w 1016096"/>
              <a:gd name="connsiteY11" fmla="*/ 631982 h 632583"/>
              <a:gd name="connsiteX12" fmla="*/ 691443 w 1016096"/>
              <a:gd name="connsiteY12" fmla="*/ 616742 h 632583"/>
              <a:gd name="connsiteX13" fmla="*/ 892444 w 1016096"/>
              <a:gd name="connsiteY13" fmla="*/ 572416 h 632583"/>
              <a:gd name="connsiteX14" fmla="*/ 1014829 w 1016096"/>
              <a:gd name="connsiteY14" fmla="*/ 449474 h 632583"/>
              <a:gd name="connsiteX0" fmla="*/ 1014829 w 1016126"/>
              <a:gd name="connsiteY0" fmla="*/ 449474 h 632583"/>
              <a:gd name="connsiteX1" fmla="*/ 947921 w 1016126"/>
              <a:gd name="connsiteY1" fmla="*/ 248752 h 632583"/>
              <a:gd name="connsiteX2" fmla="*/ 810018 w 1016126"/>
              <a:gd name="connsiteY2" fmla="*/ 97002 h 632583"/>
              <a:gd name="connsiteX3" fmla="*/ 648680 w 1016126"/>
              <a:gd name="connsiteY3" fmla="*/ 6404 h 632583"/>
              <a:gd name="connsiteX4" fmla="*/ 657990 w 1016126"/>
              <a:gd name="connsiteY4" fmla="*/ 14576 h 632583"/>
              <a:gd name="connsiteX5" fmla="*/ 402348 w 1016126"/>
              <a:gd name="connsiteY5" fmla="*/ 3146 h 632583"/>
              <a:gd name="connsiteX6" fmla="*/ 200790 w 1016126"/>
              <a:gd name="connsiteY6" fmla="*/ 81483 h 632583"/>
              <a:gd name="connsiteX7" fmla="*/ 55824 w 1016126"/>
              <a:gd name="connsiteY7" fmla="*/ 259903 h 632583"/>
              <a:gd name="connsiteX8" fmla="*/ 68 w 1016126"/>
              <a:gd name="connsiteY8" fmla="*/ 449474 h 632583"/>
              <a:gd name="connsiteX9" fmla="*/ 64838 w 1016126"/>
              <a:gd name="connsiteY9" fmla="*/ 532178 h 632583"/>
              <a:gd name="connsiteX10" fmla="*/ 241863 w 1016126"/>
              <a:gd name="connsiteY10" fmla="*/ 598528 h 632583"/>
              <a:gd name="connsiteX11" fmla="*/ 450205 w 1016126"/>
              <a:gd name="connsiteY11" fmla="*/ 631982 h 632583"/>
              <a:gd name="connsiteX12" fmla="*/ 691443 w 1016126"/>
              <a:gd name="connsiteY12" fmla="*/ 616742 h 632583"/>
              <a:gd name="connsiteX13" fmla="*/ 892444 w 1016126"/>
              <a:gd name="connsiteY13" fmla="*/ 572416 h 632583"/>
              <a:gd name="connsiteX14" fmla="*/ 1014829 w 1016126"/>
              <a:gd name="connsiteY14" fmla="*/ 449474 h 632583"/>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37999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126" h="638404">
                <a:moveTo>
                  <a:pt x="1014829" y="455295"/>
                </a:moveTo>
                <a:cubicBezTo>
                  <a:pt x="1024075" y="401351"/>
                  <a:pt x="982056" y="313318"/>
                  <a:pt x="947921" y="254573"/>
                </a:cubicBezTo>
                <a:cubicBezTo>
                  <a:pt x="913786" y="195828"/>
                  <a:pt x="859891" y="143214"/>
                  <a:pt x="810018" y="102823"/>
                </a:cubicBezTo>
                <a:cubicBezTo>
                  <a:pt x="760145" y="62432"/>
                  <a:pt x="716625" y="27868"/>
                  <a:pt x="648680" y="12225"/>
                </a:cubicBezTo>
                <a:cubicBezTo>
                  <a:pt x="580735" y="-3418"/>
                  <a:pt x="476996" y="-3546"/>
                  <a:pt x="402348" y="8967"/>
                </a:cubicBezTo>
                <a:cubicBezTo>
                  <a:pt x="327700" y="21480"/>
                  <a:pt x="258544" y="44511"/>
                  <a:pt x="200790" y="87304"/>
                </a:cubicBezTo>
                <a:cubicBezTo>
                  <a:pt x="143036" y="130097"/>
                  <a:pt x="89278" y="204392"/>
                  <a:pt x="55824" y="265724"/>
                </a:cubicBezTo>
                <a:cubicBezTo>
                  <a:pt x="22370" y="327056"/>
                  <a:pt x="-1434" y="409916"/>
                  <a:pt x="68" y="455295"/>
                </a:cubicBezTo>
                <a:cubicBezTo>
                  <a:pt x="1570" y="500674"/>
                  <a:pt x="24539" y="513157"/>
                  <a:pt x="64838" y="537999"/>
                </a:cubicBezTo>
                <a:cubicBezTo>
                  <a:pt x="105137" y="562841"/>
                  <a:pt x="177635" y="587715"/>
                  <a:pt x="241863" y="604349"/>
                </a:cubicBezTo>
                <a:cubicBezTo>
                  <a:pt x="306091" y="620983"/>
                  <a:pt x="375275" y="634767"/>
                  <a:pt x="450205" y="637803"/>
                </a:cubicBezTo>
                <a:cubicBezTo>
                  <a:pt x="525135" y="640839"/>
                  <a:pt x="617102" y="631856"/>
                  <a:pt x="691443" y="622563"/>
                </a:cubicBezTo>
                <a:cubicBezTo>
                  <a:pt x="765784" y="613270"/>
                  <a:pt x="850041" y="591060"/>
                  <a:pt x="892444" y="578237"/>
                </a:cubicBezTo>
                <a:cubicBezTo>
                  <a:pt x="946342" y="550359"/>
                  <a:pt x="1005583" y="509239"/>
                  <a:pt x="1014829" y="455295"/>
                </a:cubicBezTo>
                <a:close/>
              </a:path>
            </a:pathLst>
          </a:custGeom>
          <a:solidFill>
            <a:schemeClr val="tx2">
              <a:lumMod val="20000"/>
              <a:lumOff val="80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Ellipszis 40"/>
          <p:cNvSpPr/>
          <p:nvPr/>
        </p:nvSpPr>
        <p:spPr>
          <a:xfrm>
            <a:off x="1802189" y="3801582"/>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42" name="Egyenes összekötő nyíllal 41"/>
          <p:cNvCxnSpPr/>
          <p:nvPr/>
        </p:nvCxnSpPr>
        <p:spPr>
          <a:xfrm flipH="1">
            <a:off x="6158374" y="4089770"/>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Egyenes összekötő nyíllal 42"/>
          <p:cNvCxnSpPr/>
          <p:nvPr/>
        </p:nvCxnSpPr>
        <p:spPr>
          <a:xfrm>
            <a:off x="6886838" y="4089770"/>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43"/>
          <p:cNvCxnSpPr/>
          <p:nvPr/>
        </p:nvCxnSpPr>
        <p:spPr>
          <a:xfrm flipV="1">
            <a:off x="6878454" y="3306683"/>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Szövegdoboz 44"/>
              <p:cNvSpPr txBox="1"/>
              <p:nvPr/>
            </p:nvSpPr>
            <p:spPr>
              <a:xfrm>
                <a:off x="5801512" y="4384198"/>
                <a:ext cx="3928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𝑥</m:t>
                      </m:r>
                    </m:oMath>
                  </m:oMathPara>
                </a14:m>
                <a:endParaRPr lang="en-US" sz="2000" i="1" dirty="0"/>
              </a:p>
            </p:txBody>
          </p:sp>
        </mc:Choice>
        <mc:Fallback xmlns="">
          <p:sp>
            <p:nvSpPr>
              <p:cNvPr id="45" name="Szövegdoboz 44"/>
              <p:cNvSpPr txBox="1">
                <a:spLocks noRot="1" noChangeAspect="1" noMove="1" noResize="1" noEditPoints="1" noAdjustHandles="1" noChangeArrowheads="1" noChangeShapeType="1" noTextEdit="1"/>
              </p:cNvSpPr>
              <p:nvPr/>
            </p:nvSpPr>
            <p:spPr>
              <a:xfrm>
                <a:off x="5801512" y="4384198"/>
                <a:ext cx="392800" cy="400110"/>
              </a:xfrm>
              <a:prstGeom prst="rect">
                <a:avLst/>
              </a:prstGeom>
              <a:blipFill>
                <a:blip r:embed="rId1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6" name="Szövegdoboz 45"/>
              <p:cNvSpPr txBox="1"/>
              <p:nvPr/>
            </p:nvSpPr>
            <p:spPr>
              <a:xfrm>
                <a:off x="7604202" y="4089771"/>
                <a:ext cx="3974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𝑦</m:t>
                      </m:r>
                    </m:oMath>
                  </m:oMathPara>
                </a14:m>
                <a:endParaRPr lang="en-US" sz="2000" i="1" dirty="0"/>
              </a:p>
            </p:txBody>
          </p:sp>
        </mc:Choice>
        <mc:Fallback xmlns="">
          <p:sp>
            <p:nvSpPr>
              <p:cNvPr id="46" name="Szövegdoboz 45"/>
              <p:cNvSpPr txBox="1">
                <a:spLocks noRot="1" noChangeAspect="1" noMove="1" noResize="1" noEditPoints="1" noAdjustHandles="1" noChangeArrowheads="1" noChangeShapeType="1" noTextEdit="1"/>
              </p:cNvSpPr>
              <p:nvPr/>
            </p:nvSpPr>
            <p:spPr>
              <a:xfrm>
                <a:off x="7604202" y="4089771"/>
                <a:ext cx="397416" cy="400110"/>
              </a:xfrm>
              <a:prstGeom prst="rect">
                <a:avLst/>
              </a:prstGeom>
              <a:blipFill>
                <a:blip r:embed="rId18"/>
                <a:stretch>
                  <a:fillRect b="-7576"/>
                </a:stretch>
              </a:blipFill>
            </p:spPr>
            <p:txBody>
              <a:bodyPr/>
              <a:lstStyle/>
              <a:p>
                <a:r>
                  <a:rPr lang="hu-HU">
                    <a:noFill/>
                  </a:rPr>
                  <a:t> </a:t>
                </a:r>
              </a:p>
            </p:txBody>
          </p:sp>
        </mc:Fallback>
      </mc:AlternateContent>
      <p:sp>
        <p:nvSpPr>
          <p:cNvPr id="47" name="Szövegdoboz 46"/>
          <p:cNvSpPr txBox="1"/>
          <p:nvPr/>
        </p:nvSpPr>
        <p:spPr>
          <a:xfrm>
            <a:off x="6506991" y="3172534"/>
            <a:ext cx="356187" cy="400110"/>
          </a:xfrm>
          <a:prstGeom prst="rect">
            <a:avLst/>
          </a:prstGeom>
          <a:noFill/>
        </p:spPr>
        <p:txBody>
          <a:bodyPr wrap="none" rtlCol="0">
            <a:spAutoFit/>
          </a:bodyPr>
          <a:lstStyle/>
          <a:p>
            <a:r>
              <a:rPr lang="hu-HU" sz="2000" i="1" dirty="0" smtClean="0"/>
              <a:t>w</a:t>
            </a:r>
            <a:endParaRPr lang="en-US" sz="2000" i="1" dirty="0"/>
          </a:p>
        </p:txBody>
      </p:sp>
      <mc:AlternateContent xmlns:mc="http://schemas.openxmlformats.org/markup-compatibility/2006" xmlns:a14="http://schemas.microsoft.com/office/drawing/2010/main">
        <mc:Choice Requires="a14">
          <p:sp>
            <p:nvSpPr>
              <p:cNvPr id="48" name="Szövegdoboz 47"/>
              <p:cNvSpPr txBox="1"/>
              <p:nvPr/>
            </p:nvSpPr>
            <p:spPr>
              <a:xfrm>
                <a:off x="4886965" y="4690614"/>
                <a:ext cx="3981796" cy="461665"/>
              </a:xfrm>
              <a:prstGeom prst="rect">
                <a:avLst/>
              </a:prstGeom>
              <a:noFill/>
            </p:spPr>
            <p:txBody>
              <a:bodyPr wrap="none" rtlCol="0">
                <a:spAutoFit/>
              </a:bodyPr>
              <a:lstStyle/>
              <a:p>
                <a:r>
                  <a:rPr lang="en-US" b="1" dirty="0" smtClean="0">
                    <a:latin typeface="+mn-lt"/>
                  </a:rPr>
                  <a:t>Hiperbolikus</a:t>
                </a:r>
                <a:r>
                  <a:rPr lang="hu-HU" b="1" dirty="0">
                    <a:latin typeface="+mn-lt"/>
                  </a:rPr>
                  <a:t>:</a:t>
                </a:r>
                <a:r>
                  <a:rPr lang="hu-HU" sz="2000" b="1" dirty="0" smtClean="0"/>
                  <a:t> </a:t>
                </a:r>
                <a14:m>
                  <m:oMath xmlns:m="http://schemas.openxmlformats.org/officeDocument/2006/math">
                    <m:r>
                      <a:rPr lang="hu-HU" sz="2000" i="1" dirty="0" smtClean="0">
                        <a:latin typeface="Cambria Math"/>
                      </a:rPr>
                      <m:t>𝑥</m:t>
                    </m:r>
                    <m:r>
                      <a:rPr lang="hu-HU" sz="2000" i="1" baseline="30000" dirty="0" smtClean="0">
                        <a:latin typeface="Cambria Math"/>
                      </a:rPr>
                      <m:t>2</m:t>
                    </m:r>
                    <m:r>
                      <a:rPr lang="hu-HU" sz="2000" i="1" dirty="0" smtClean="0">
                        <a:latin typeface="Cambria Math"/>
                      </a:rPr>
                      <m:t>+</m:t>
                    </m:r>
                    <m:r>
                      <a:rPr lang="hu-HU" sz="2000" i="1" dirty="0" smtClean="0">
                        <a:latin typeface="Cambria Math"/>
                      </a:rPr>
                      <m:t>𝑦</m:t>
                    </m:r>
                    <m:r>
                      <a:rPr lang="hu-HU" sz="2000" i="1" baseline="30000" dirty="0" smtClean="0">
                        <a:latin typeface="Cambria Math"/>
                      </a:rPr>
                      <m:t>2</m:t>
                    </m:r>
                    <m:r>
                      <a:rPr lang="en-US" sz="2000" i="1" dirty="0">
                        <a:solidFill>
                          <a:prstClr val="black"/>
                        </a:solidFill>
                        <a:latin typeface="Cambria Math"/>
                      </a:rPr>
                      <m:t>−</m:t>
                    </m:r>
                    <m:r>
                      <a:rPr lang="hu-HU" sz="2000" i="1" dirty="0" smtClean="0">
                        <a:latin typeface="Cambria Math"/>
                      </a:rPr>
                      <m:t>𝑤</m:t>
                    </m:r>
                    <m:r>
                      <a:rPr lang="hu-HU" sz="2000" i="1" baseline="30000" dirty="0" smtClean="0">
                        <a:latin typeface="Cambria Math"/>
                      </a:rPr>
                      <m:t>2</m:t>
                    </m:r>
                    <m:r>
                      <a:rPr lang="en-US" sz="2000" i="1" dirty="0" smtClean="0">
                        <a:latin typeface="Cambria Math"/>
                      </a:rPr>
                      <m:t>=</m:t>
                    </m:r>
                    <m:r>
                      <a:rPr lang="en-US" sz="2000" i="1" dirty="0" smtClean="0">
                        <a:solidFill>
                          <a:prstClr val="black"/>
                        </a:solidFill>
                        <a:latin typeface="Cambria Math"/>
                      </a:rPr>
                      <m:t>−</m:t>
                    </m:r>
                    <m:r>
                      <a:rPr lang="en-US" sz="2000" i="1" dirty="0" smtClean="0">
                        <a:latin typeface="Cambria Math"/>
                      </a:rPr>
                      <m:t>1</m:t>
                    </m:r>
                  </m:oMath>
                </a14:m>
                <a:endParaRPr lang="en-US" sz="2000" dirty="0"/>
              </a:p>
            </p:txBody>
          </p:sp>
        </mc:Choice>
        <mc:Fallback xmlns="">
          <p:sp>
            <p:nvSpPr>
              <p:cNvPr id="48" name="Szövegdoboz 47"/>
              <p:cNvSpPr txBox="1">
                <a:spLocks noRot="1" noChangeAspect="1" noMove="1" noResize="1" noEditPoints="1" noAdjustHandles="1" noChangeArrowheads="1" noChangeShapeType="1" noTextEdit="1"/>
              </p:cNvSpPr>
              <p:nvPr/>
            </p:nvSpPr>
            <p:spPr>
              <a:xfrm>
                <a:off x="4886965" y="4690614"/>
                <a:ext cx="3981796" cy="461665"/>
              </a:xfrm>
              <a:prstGeom prst="rect">
                <a:avLst/>
              </a:prstGeom>
              <a:blipFill>
                <a:blip r:embed="rId19"/>
                <a:stretch>
                  <a:fillRect l="-1991" t="-10526" b="-28947"/>
                </a:stretch>
              </a:blipFill>
            </p:spPr>
            <p:txBody>
              <a:bodyPr/>
              <a:lstStyle/>
              <a:p>
                <a:r>
                  <a:rPr lang="hu-HU">
                    <a:noFill/>
                  </a:rPr>
                  <a:t> </a:t>
                </a:r>
              </a:p>
            </p:txBody>
          </p:sp>
        </mc:Fallback>
      </mc:AlternateContent>
      <p:cxnSp>
        <p:nvCxnSpPr>
          <p:cNvPr id="49" name="Egyenes összekötő nyíllal 48"/>
          <p:cNvCxnSpPr/>
          <p:nvPr/>
        </p:nvCxnSpPr>
        <p:spPr>
          <a:xfrm flipV="1">
            <a:off x="6886824" y="3037076"/>
            <a:ext cx="1295396" cy="105269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Egyenes összekötő nyíllal 49"/>
          <p:cNvCxnSpPr/>
          <p:nvPr/>
        </p:nvCxnSpPr>
        <p:spPr>
          <a:xfrm flipH="1" flipV="1">
            <a:off x="5589932" y="3063854"/>
            <a:ext cx="1290078" cy="103536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Ellipszis 50"/>
          <p:cNvSpPr/>
          <p:nvPr/>
        </p:nvSpPr>
        <p:spPr>
          <a:xfrm>
            <a:off x="5827770" y="3037076"/>
            <a:ext cx="2102423" cy="242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Szabadkézi sokszög 51"/>
          <p:cNvSpPr/>
          <p:nvPr/>
        </p:nvSpPr>
        <p:spPr>
          <a:xfrm>
            <a:off x="5827463" y="3030293"/>
            <a:ext cx="2094474" cy="712278"/>
          </a:xfrm>
          <a:custGeom>
            <a:avLst/>
            <a:gdLst>
              <a:gd name="connsiteX0" fmla="*/ 2119756 w 2120750"/>
              <a:gd name="connsiteY0" fmla="*/ 155863 h 947976"/>
              <a:gd name="connsiteX1" fmla="*/ 1787247 w 2120750"/>
              <a:gd name="connsiteY1" fmla="*/ 477981 h 947976"/>
              <a:gd name="connsiteX2" fmla="*/ 1413174 w 2120750"/>
              <a:gd name="connsiteY2" fmla="*/ 820881 h 947976"/>
              <a:gd name="connsiteX3" fmla="*/ 1070274 w 2120750"/>
              <a:gd name="connsiteY3" fmla="*/ 945572 h 947976"/>
              <a:gd name="connsiteX4" fmla="*/ 602683 w 2120750"/>
              <a:gd name="connsiteY4" fmla="*/ 727363 h 947976"/>
              <a:gd name="connsiteX5" fmla="*/ 311738 w 2120750"/>
              <a:gd name="connsiteY5" fmla="*/ 488372 h 947976"/>
              <a:gd name="connsiteX6" fmla="*/ 10 w 2120750"/>
              <a:gd name="connsiteY6" fmla="*/ 187036 h 947976"/>
              <a:gd name="connsiteX7" fmla="*/ 322129 w 2120750"/>
              <a:gd name="connsiteY7" fmla="*/ 41563 h 947976"/>
              <a:gd name="connsiteX8" fmla="*/ 748156 w 2120750"/>
              <a:gd name="connsiteY8" fmla="*/ 20781 h 947976"/>
              <a:gd name="connsiteX9" fmla="*/ 1184574 w 2120750"/>
              <a:gd name="connsiteY9" fmla="*/ 0 h 947976"/>
              <a:gd name="connsiteX10" fmla="*/ 1579429 w 2120750"/>
              <a:gd name="connsiteY10" fmla="*/ 20781 h 947976"/>
              <a:gd name="connsiteX11" fmla="*/ 1880765 w 2120750"/>
              <a:gd name="connsiteY11" fmla="*/ 72736 h 947976"/>
              <a:gd name="connsiteX12" fmla="*/ 2119756 w 2120750"/>
              <a:gd name="connsiteY12" fmla="*/ 155863 h 947976"/>
              <a:gd name="connsiteX0" fmla="*/ 2074036 w 2075351"/>
              <a:gd name="connsiteY0" fmla="*/ 178723 h 947976"/>
              <a:gd name="connsiteX1" fmla="*/ 1787247 w 2075351"/>
              <a:gd name="connsiteY1" fmla="*/ 477981 h 947976"/>
              <a:gd name="connsiteX2" fmla="*/ 1413174 w 2075351"/>
              <a:gd name="connsiteY2" fmla="*/ 820881 h 947976"/>
              <a:gd name="connsiteX3" fmla="*/ 1070274 w 2075351"/>
              <a:gd name="connsiteY3" fmla="*/ 945572 h 947976"/>
              <a:gd name="connsiteX4" fmla="*/ 602683 w 2075351"/>
              <a:gd name="connsiteY4" fmla="*/ 727363 h 947976"/>
              <a:gd name="connsiteX5" fmla="*/ 311738 w 2075351"/>
              <a:gd name="connsiteY5" fmla="*/ 488372 h 947976"/>
              <a:gd name="connsiteX6" fmla="*/ 10 w 2075351"/>
              <a:gd name="connsiteY6" fmla="*/ 187036 h 947976"/>
              <a:gd name="connsiteX7" fmla="*/ 322129 w 2075351"/>
              <a:gd name="connsiteY7" fmla="*/ 41563 h 947976"/>
              <a:gd name="connsiteX8" fmla="*/ 748156 w 2075351"/>
              <a:gd name="connsiteY8" fmla="*/ 20781 h 947976"/>
              <a:gd name="connsiteX9" fmla="*/ 1184574 w 2075351"/>
              <a:gd name="connsiteY9" fmla="*/ 0 h 947976"/>
              <a:gd name="connsiteX10" fmla="*/ 1579429 w 2075351"/>
              <a:gd name="connsiteY10" fmla="*/ 20781 h 947976"/>
              <a:gd name="connsiteX11" fmla="*/ 1880765 w 2075351"/>
              <a:gd name="connsiteY11" fmla="*/ 72736 h 947976"/>
              <a:gd name="connsiteX12" fmla="*/ 2074036 w 2075351"/>
              <a:gd name="connsiteY12" fmla="*/ 178723 h 947976"/>
              <a:gd name="connsiteX0" fmla="*/ 2093085 w 2094400"/>
              <a:gd name="connsiteY0" fmla="*/ 178723 h 947976"/>
              <a:gd name="connsiteX1" fmla="*/ 1806296 w 2094400"/>
              <a:gd name="connsiteY1" fmla="*/ 477981 h 947976"/>
              <a:gd name="connsiteX2" fmla="*/ 1432223 w 2094400"/>
              <a:gd name="connsiteY2" fmla="*/ 820881 h 947976"/>
              <a:gd name="connsiteX3" fmla="*/ 1089323 w 2094400"/>
              <a:gd name="connsiteY3" fmla="*/ 945572 h 947976"/>
              <a:gd name="connsiteX4" fmla="*/ 621732 w 2094400"/>
              <a:gd name="connsiteY4" fmla="*/ 727363 h 947976"/>
              <a:gd name="connsiteX5" fmla="*/ 330787 w 2094400"/>
              <a:gd name="connsiteY5" fmla="*/ 488372 h 947976"/>
              <a:gd name="connsiteX6" fmla="*/ 9 w 2094400"/>
              <a:gd name="connsiteY6" fmla="*/ 179416 h 947976"/>
              <a:gd name="connsiteX7" fmla="*/ 341178 w 2094400"/>
              <a:gd name="connsiteY7" fmla="*/ 41563 h 947976"/>
              <a:gd name="connsiteX8" fmla="*/ 767205 w 2094400"/>
              <a:gd name="connsiteY8" fmla="*/ 20781 h 947976"/>
              <a:gd name="connsiteX9" fmla="*/ 1203623 w 2094400"/>
              <a:gd name="connsiteY9" fmla="*/ 0 h 947976"/>
              <a:gd name="connsiteX10" fmla="*/ 1598478 w 2094400"/>
              <a:gd name="connsiteY10" fmla="*/ 20781 h 947976"/>
              <a:gd name="connsiteX11" fmla="*/ 1899814 w 2094400"/>
              <a:gd name="connsiteY11" fmla="*/ 72736 h 947976"/>
              <a:gd name="connsiteX12" fmla="*/ 2093085 w 2094400"/>
              <a:gd name="connsiteY12" fmla="*/ 178723 h 947976"/>
              <a:gd name="connsiteX0" fmla="*/ 2093085 w 2094400"/>
              <a:gd name="connsiteY0" fmla="*/ 199852 h 969105"/>
              <a:gd name="connsiteX1" fmla="*/ 1806296 w 2094400"/>
              <a:gd name="connsiteY1" fmla="*/ 499110 h 969105"/>
              <a:gd name="connsiteX2" fmla="*/ 1432223 w 2094400"/>
              <a:gd name="connsiteY2" fmla="*/ 842010 h 969105"/>
              <a:gd name="connsiteX3" fmla="*/ 1089323 w 2094400"/>
              <a:gd name="connsiteY3" fmla="*/ 966701 h 969105"/>
              <a:gd name="connsiteX4" fmla="*/ 621732 w 2094400"/>
              <a:gd name="connsiteY4" fmla="*/ 748492 h 969105"/>
              <a:gd name="connsiteX5" fmla="*/ 330787 w 2094400"/>
              <a:gd name="connsiteY5" fmla="*/ 509501 h 969105"/>
              <a:gd name="connsiteX6" fmla="*/ 9 w 2094400"/>
              <a:gd name="connsiteY6" fmla="*/ 200545 h 969105"/>
              <a:gd name="connsiteX7" fmla="*/ 341178 w 2094400"/>
              <a:gd name="connsiteY7" fmla="*/ 62692 h 969105"/>
              <a:gd name="connsiteX8" fmla="*/ 774825 w 2094400"/>
              <a:gd name="connsiteY8" fmla="*/ 0 h 969105"/>
              <a:gd name="connsiteX9" fmla="*/ 1203623 w 2094400"/>
              <a:gd name="connsiteY9" fmla="*/ 21129 h 969105"/>
              <a:gd name="connsiteX10" fmla="*/ 1598478 w 2094400"/>
              <a:gd name="connsiteY10" fmla="*/ 41910 h 969105"/>
              <a:gd name="connsiteX11" fmla="*/ 1899814 w 2094400"/>
              <a:gd name="connsiteY11" fmla="*/ 93865 h 969105"/>
              <a:gd name="connsiteX12" fmla="*/ 2093085 w 2094400"/>
              <a:gd name="connsiteY12" fmla="*/ 199852 h 969105"/>
              <a:gd name="connsiteX0" fmla="*/ 2093085 w 2094400"/>
              <a:gd name="connsiteY0" fmla="*/ 179009 h 948262"/>
              <a:gd name="connsiteX1" fmla="*/ 1806296 w 2094400"/>
              <a:gd name="connsiteY1" fmla="*/ 478267 h 948262"/>
              <a:gd name="connsiteX2" fmla="*/ 1432223 w 2094400"/>
              <a:gd name="connsiteY2" fmla="*/ 821167 h 948262"/>
              <a:gd name="connsiteX3" fmla="*/ 1089323 w 2094400"/>
              <a:gd name="connsiteY3" fmla="*/ 945858 h 948262"/>
              <a:gd name="connsiteX4" fmla="*/ 621732 w 2094400"/>
              <a:gd name="connsiteY4" fmla="*/ 727649 h 948262"/>
              <a:gd name="connsiteX5" fmla="*/ 330787 w 2094400"/>
              <a:gd name="connsiteY5" fmla="*/ 488658 h 948262"/>
              <a:gd name="connsiteX6" fmla="*/ 9 w 2094400"/>
              <a:gd name="connsiteY6" fmla="*/ 179702 h 948262"/>
              <a:gd name="connsiteX7" fmla="*/ 341178 w 2094400"/>
              <a:gd name="connsiteY7" fmla="*/ 41849 h 948262"/>
              <a:gd name="connsiteX8" fmla="*/ 778635 w 2094400"/>
              <a:gd name="connsiteY8" fmla="*/ 9637 h 948262"/>
              <a:gd name="connsiteX9" fmla="*/ 1203623 w 2094400"/>
              <a:gd name="connsiteY9" fmla="*/ 286 h 948262"/>
              <a:gd name="connsiteX10" fmla="*/ 1598478 w 2094400"/>
              <a:gd name="connsiteY10" fmla="*/ 21067 h 948262"/>
              <a:gd name="connsiteX11" fmla="*/ 1899814 w 2094400"/>
              <a:gd name="connsiteY11" fmla="*/ 73022 h 948262"/>
              <a:gd name="connsiteX12" fmla="*/ 2093085 w 2094400"/>
              <a:gd name="connsiteY12" fmla="*/ 179009 h 948262"/>
              <a:gd name="connsiteX0" fmla="*/ 2093085 w 2094400"/>
              <a:gd name="connsiteY0" fmla="*/ 179009 h 951978"/>
              <a:gd name="connsiteX1" fmla="*/ 1806296 w 2094400"/>
              <a:gd name="connsiteY1" fmla="*/ 478267 h 951978"/>
              <a:gd name="connsiteX2" fmla="*/ 1432223 w 2094400"/>
              <a:gd name="connsiteY2" fmla="*/ 821167 h 951978"/>
              <a:gd name="connsiteX3" fmla="*/ 1058843 w 2094400"/>
              <a:gd name="connsiteY3" fmla="*/ 949668 h 951978"/>
              <a:gd name="connsiteX4" fmla="*/ 621732 w 2094400"/>
              <a:gd name="connsiteY4" fmla="*/ 727649 h 951978"/>
              <a:gd name="connsiteX5" fmla="*/ 330787 w 2094400"/>
              <a:gd name="connsiteY5" fmla="*/ 488658 h 951978"/>
              <a:gd name="connsiteX6" fmla="*/ 9 w 2094400"/>
              <a:gd name="connsiteY6" fmla="*/ 179702 h 951978"/>
              <a:gd name="connsiteX7" fmla="*/ 341178 w 2094400"/>
              <a:gd name="connsiteY7" fmla="*/ 41849 h 951978"/>
              <a:gd name="connsiteX8" fmla="*/ 778635 w 2094400"/>
              <a:gd name="connsiteY8" fmla="*/ 9637 h 951978"/>
              <a:gd name="connsiteX9" fmla="*/ 1203623 w 2094400"/>
              <a:gd name="connsiteY9" fmla="*/ 286 h 951978"/>
              <a:gd name="connsiteX10" fmla="*/ 1598478 w 2094400"/>
              <a:gd name="connsiteY10" fmla="*/ 21067 h 951978"/>
              <a:gd name="connsiteX11" fmla="*/ 1899814 w 2094400"/>
              <a:gd name="connsiteY11" fmla="*/ 73022 h 951978"/>
              <a:gd name="connsiteX12" fmla="*/ 2093085 w 2094400"/>
              <a:gd name="connsiteY12" fmla="*/ 179009 h 951978"/>
              <a:gd name="connsiteX0" fmla="*/ 2093085 w 2094400"/>
              <a:gd name="connsiteY0" fmla="*/ 179009 h 950618"/>
              <a:gd name="connsiteX1" fmla="*/ 1806296 w 2094400"/>
              <a:gd name="connsiteY1" fmla="*/ 478267 h 950618"/>
              <a:gd name="connsiteX2" fmla="*/ 1432223 w 2094400"/>
              <a:gd name="connsiteY2" fmla="*/ 821167 h 950618"/>
              <a:gd name="connsiteX3" fmla="*/ 1058843 w 2094400"/>
              <a:gd name="connsiteY3" fmla="*/ 949668 h 950618"/>
              <a:gd name="connsiteX4" fmla="*/ 625542 w 2094400"/>
              <a:gd name="connsiteY4" fmla="*/ 765749 h 950618"/>
              <a:gd name="connsiteX5" fmla="*/ 330787 w 2094400"/>
              <a:gd name="connsiteY5" fmla="*/ 488658 h 950618"/>
              <a:gd name="connsiteX6" fmla="*/ 9 w 2094400"/>
              <a:gd name="connsiteY6" fmla="*/ 179702 h 950618"/>
              <a:gd name="connsiteX7" fmla="*/ 341178 w 2094400"/>
              <a:gd name="connsiteY7" fmla="*/ 41849 h 950618"/>
              <a:gd name="connsiteX8" fmla="*/ 778635 w 2094400"/>
              <a:gd name="connsiteY8" fmla="*/ 9637 h 950618"/>
              <a:gd name="connsiteX9" fmla="*/ 1203623 w 2094400"/>
              <a:gd name="connsiteY9" fmla="*/ 286 h 950618"/>
              <a:gd name="connsiteX10" fmla="*/ 1598478 w 2094400"/>
              <a:gd name="connsiteY10" fmla="*/ 21067 h 950618"/>
              <a:gd name="connsiteX11" fmla="*/ 1899814 w 2094400"/>
              <a:gd name="connsiteY11" fmla="*/ 73022 h 950618"/>
              <a:gd name="connsiteX12" fmla="*/ 2093085 w 2094400"/>
              <a:gd name="connsiteY12" fmla="*/ 179009 h 950618"/>
              <a:gd name="connsiteX0" fmla="*/ 2093085 w 2094400"/>
              <a:gd name="connsiteY0" fmla="*/ 179009 h 949704"/>
              <a:gd name="connsiteX1" fmla="*/ 1806296 w 2094400"/>
              <a:gd name="connsiteY1" fmla="*/ 478267 h 949704"/>
              <a:gd name="connsiteX2" fmla="*/ 1432223 w 2094400"/>
              <a:gd name="connsiteY2" fmla="*/ 821167 h 949704"/>
              <a:gd name="connsiteX3" fmla="*/ 1058843 w 2094400"/>
              <a:gd name="connsiteY3" fmla="*/ 949668 h 949704"/>
              <a:gd name="connsiteX4" fmla="*/ 625542 w 2094400"/>
              <a:gd name="connsiteY4" fmla="*/ 765749 h 949704"/>
              <a:gd name="connsiteX5" fmla="*/ 330787 w 2094400"/>
              <a:gd name="connsiteY5" fmla="*/ 488658 h 949704"/>
              <a:gd name="connsiteX6" fmla="*/ 9 w 2094400"/>
              <a:gd name="connsiteY6" fmla="*/ 179702 h 949704"/>
              <a:gd name="connsiteX7" fmla="*/ 341178 w 2094400"/>
              <a:gd name="connsiteY7" fmla="*/ 41849 h 949704"/>
              <a:gd name="connsiteX8" fmla="*/ 778635 w 2094400"/>
              <a:gd name="connsiteY8" fmla="*/ 9637 h 949704"/>
              <a:gd name="connsiteX9" fmla="*/ 1203623 w 2094400"/>
              <a:gd name="connsiteY9" fmla="*/ 286 h 949704"/>
              <a:gd name="connsiteX10" fmla="*/ 1598478 w 2094400"/>
              <a:gd name="connsiteY10" fmla="*/ 21067 h 949704"/>
              <a:gd name="connsiteX11" fmla="*/ 1899814 w 2094400"/>
              <a:gd name="connsiteY11" fmla="*/ 73022 h 949704"/>
              <a:gd name="connsiteX12" fmla="*/ 2093085 w 2094400"/>
              <a:gd name="connsiteY12" fmla="*/ 179009 h 949704"/>
              <a:gd name="connsiteX0" fmla="*/ 2093159 w 2094474"/>
              <a:gd name="connsiteY0" fmla="*/ 179009 h 949704"/>
              <a:gd name="connsiteX1" fmla="*/ 1806370 w 2094474"/>
              <a:gd name="connsiteY1" fmla="*/ 478267 h 949704"/>
              <a:gd name="connsiteX2" fmla="*/ 1432297 w 2094474"/>
              <a:gd name="connsiteY2" fmla="*/ 821167 h 949704"/>
              <a:gd name="connsiteX3" fmla="*/ 1058917 w 2094474"/>
              <a:gd name="connsiteY3" fmla="*/ 949668 h 949704"/>
              <a:gd name="connsiteX4" fmla="*/ 625616 w 2094474"/>
              <a:gd name="connsiteY4" fmla="*/ 765749 h 949704"/>
              <a:gd name="connsiteX5" fmla="*/ 311811 w 2094474"/>
              <a:gd name="connsiteY5" fmla="*/ 503898 h 949704"/>
              <a:gd name="connsiteX6" fmla="*/ 83 w 2094474"/>
              <a:gd name="connsiteY6" fmla="*/ 179702 h 949704"/>
              <a:gd name="connsiteX7" fmla="*/ 341252 w 2094474"/>
              <a:gd name="connsiteY7" fmla="*/ 41849 h 949704"/>
              <a:gd name="connsiteX8" fmla="*/ 778709 w 2094474"/>
              <a:gd name="connsiteY8" fmla="*/ 9637 h 949704"/>
              <a:gd name="connsiteX9" fmla="*/ 1203697 w 2094474"/>
              <a:gd name="connsiteY9" fmla="*/ 286 h 949704"/>
              <a:gd name="connsiteX10" fmla="*/ 1598552 w 2094474"/>
              <a:gd name="connsiteY10" fmla="*/ 21067 h 949704"/>
              <a:gd name="connsiteX11" fmla="*/ 1899888 w 2094474"/>
              <a:gd name="connsiteY11" fmla="*/ 73022 h 949704"/>
              <a:gd name="connsiteX12" fmla="*/ 2093159 w 2094474"/>
              <a:gd name="connsiteY12" fmla="*/ 179009 h 9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474" h="949704">
                <a:moveTo>
                  <a:pt x="2093159" y="179009"/>
                </a:moveTo>
                <a:cubicBezTo>
                  <a:pt x="2077573" y="246550"/>
                  <a:pt x="1916514" y="371241"/>
                  <a:pt x="1806370" y="478267"/>
                </a:cubicBezTo>
                <a:cubicBezTo>
                  <a:pt x="1696226" y="585293"/>
                  <a:pt x="1556873" y="742600"/>
                  <a:pt x="1432297" y="821167"/>
                </a:cubicBezTo>
                <a:cubicBezTo>
                  <a:pt x="1307721" y="899734"/>
                  <a:pt x="1212414" y="951284"/>
                  <a:pt x="1058917" y="949668"/>
                </a:cubicBezTo>
                <a:cubicBezTo>
                  <a:pt x="905420" y="948052"/>
                  <a:pt x="750134" y="840044"/>
                  <a:pt x="625616" y="765749"/>
                </a:cubicBezTo>
                <a:cubicBezTo>
                  <a:pt x="501098" y="691454"/>
                  <a:pt x="416066" y="601572"/>
                  <a:pt x="311811" y="503898"/>
                </a:cubicBezTo>
                <a:cubicBezTo>
                  <a:pt x="207556" y="406224"/>
                  <a:pt x="-4824" y="256710"/>
                  <a:pt x="83" y="179702"/>
                </a:cubicBezTo>
                <a:cubicBezTo>
                  <a:pt x="4990" y="102694"/>
                  <a:pt x="211481" y="70193"/>
                  <a:pt x="341252" y="41849"/>
                </a:cubicBezTo>
                <a:cubicBezTo>
                  <a:pt x="471023" y="13505"/>
                  <a:pt x="778709" y="9637"/>
                  <a:pt x="778709" y="9637"/>
                </a:cubicBezTo>
                <a:cubicBezTo>
                  <a:pt x="920372" y="6520"/>
                  <a:pt x="1067057" y="-1619"/>
                  <a:pt x="1203697" y="286"/>
                </a:cubicBezTo>
                <a:cubicBezTo>
                  <a:pt x="1340337" y="2191"/>
                  <a:pt x="1482520" y="8944"/>
                  <a:pt x="1598552" y="21067"/>
                </a:cubicBezTo>
                <a:cubicBezTo>
                  <a:pt x="1714584" y="33190"/>
                  <a:pt x="1817454" y="46698"/>
                  <a:pt x="1899888" y="73022"/>
                </a:cubicBezTo>
                <a:cubicBezTo>
                  <a:pt x="1982322" y="99346"/>
                  <a:pt x="2108745" y="111468"/>
                  <a:pt x="2093159" y="179009"/>
                </a:cubicBezTo>
                <a:close/>
              </a:path>
            </a:pathLst>
          </a:custGeom>
          <a:solidFill>
            <a:schemeClr val="tx2">
              <a:lumMod val="20000"/>
              <a:lumOff val="8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53" name="Szövegdoboz 52"/>
              <p:cNvSpPr txBox="1"/>
              <p:nvPr/>
            </p:nvSpPr>
            <p:spPr>
              <a:xfrm>
                <a:off x="6918840" y="3682147"/>
                <a:ext cx="9229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𝑤</m:t>
                      </m:r>
                      <m:r>
                        <a:rPr lang="en-US" sz="2000" i="1" dirty="0" smtClean="0">
                          <a:latin typeface="Cambria Math"/>
                        </a:rPr>
                        <m:t>=1</m:t>
                      </m:r>
                    </m:oMath>
                  </m:oMathPara>
                </a14:m>
                <a:endParaRPr lang="en-US" sz="2000" dirty="0"/>
              </a:p>
            </p:txBody>
          </p:sp>
        </mc:Choice>
        <mc:Fallback xmlns="">
          <p:sp>
            <p:nvSpPr>
              <p:cNvPr id="53" name="Szövegdoboz 52"/>
              <p:cNvSpPr txBox="1">
                <a:spLocks noRot="1" noChangeAspect="1" noMove="1" noResize="1" noEditPoints="1" noAdjustHandles="1" noChangeArrowheads="1" noChangeShapeType="1" noTextEdit="1"/>
              </p:cNvSpPr>
              <p:nvPr/>
            </p:nvSpPr>
            <p:spPr>
              <a:xfrm>
                <a:off x="6918840" y="3682147"/>
                <a:ext cx="922945" cy="400110"/>
              </a:xfrm>
              <a:prstGeom prst="rect">
                <a:avLst/>
              </a:prstGeom>
              <a:blipFill>
                <a:blip r:embed="rId20"/>
                <a:stretch>
                  <a:fillRect/>
                </a:stretch>
              </a:blipFill>
            </p:spPr>
            <p:txBody>
              <a:bodyPr/>
              <a:lstStyle/>
              <a:p>
                <a:r>
                  <a:rPr lang="hu-HU">
                    <a:noFill/>
                  </a:rPr>
                  <a:t> </a:t>
                </a:r>
              </a:p>
            </p:txBody>
          </p:sp>
        </mc:Fallback>
      </mc:AlternateContent>
      <p:sp>
        <p:nvSpPr>
          <p:cNvPr id="54" name="Ellipszis 53"/>
          <p:cNvSpPr/>
          <p:nvPr/>
        </p:nvSpPr>
        <p:spPr>
          <a:xfrm>
            <a:off x="6267588" y="3346003"/>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5" name="Ellipszis 54"/>
          <p:cNvSpPr/>
          <p:nvPr/>
        </p:nvSpPr>
        <p:spPr>
          <a:xfrm>
            <a:off x="6886077" y="1599134"/>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56" name="Egyenes összekötő 55"/>
          <p:cNvCxnSpPr/>
          <p:nvPr/>
        </p:nvCxnSpPr>
        <p:spPr>
          <a:xfrm flipV="1">
            <a:off x="7017086" y="938981"/>
            <a:ext cx="553066" cy="6871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Ellipszis 56"/>
          <p:cNvSpPr/>
          <p:nvPr/>
        </p:nvSpPr>
        <p:spPr>
          <a:xfrm>
            <a:off x="7390133" y="1005068"/>
            <a:ext cx="186441" cy="13501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8" name="Ellipszis 57"/>
          <p:cNvSpPr/>
          <p:nvPr/>
        </p:nvSpPr>
        <p:spPr>
          <a:xfrm>
            <a:off x="2009296" y="1680652"/>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9" name="Ellipszis 58"/>
          <p:cNvSpPr/>
          <p:nvPr/>
        </p:nvSpPr>
        <p:spPr>
          <a:xfrm>
            <a:off x="6588972" y="1704020"/>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0" name="Ellipszis 59"/>
          <p:cNvSpPr/>
          <p:nvPr/>
        </p:nvSpPr>
        <p:spPr>
          <a:xfrm>
            <a:off x="2095320" y="3663486"/>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1" name="Ellipszis 60"/>
          <p:cNvSpPr/>
          <p:nvPr/>
        </p:nvSpPr>
        <p:spPr>
          <a:xfrm>
            <a:off x="6785234" y="3717669"/>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2" name="Szövegdoboz 61"/>
          <p:cNvSpPr txBox="1"/>
          <p:nvPr/>
        </p:nvSpPr>
        <p:spPr>
          <a:xfrm>
            <a:off x="3692811" y="818183"/>
            <a:ext cx="2067425" cy="1384995"/>
          </a:xfrm>
          <a:prstGeom prst="rect">
            <a:avLst/>
          </a:prstGeom>
          <a:noFill/>
        </p:spPr>
        <p:txBody>
          <a:bodyPr wrap="none" rtlCol="0">
            <a:spAutoFit/>
          </a:bodyPr>
          <a:lstStyle/>
          <a:p>
            <a:pPr algn="l"/>
            <a:r>
              <a:rPr lang="en-US" dirty="0" err="1">
                <a:latin typeface="+mn-lt"/>
              </a:rPr>
              <a:t>Ambiens</a:t>
            </a:r>
            <a:r>
              <a:rPr lang="hu-HU" dirty="0">
                <a:latin typeface="+mn-lt"/>
              </a:rPr>
              <a:t> </a:t>
            </a:r>
            <a:r>
              <a:rPr lang="en-US" dirty="0">
                <a:latin typeface="+mn-lt"/>
              </a:rPr>
              <a:t>t</a:t>
            </a:r>
            <a:r>
              <a:rPr lang="hu-HU" dirty="0">
                <a:latin typeface="+mn-lt"/>
              </a:rPr>
              <a:t>é</a:t>
            </a:r>
            <a:r>
              <a:rPr lang="en-US" dirty="0" smtClean="0">
                <a:latin typeface="+mn-lt"/>
              </a:rPr>
              <a:t>r</a:t>
            </a:r>
            <a:endParaRPr lang="hu-HU" dirty="0" smtClean="0">
              <a:latin typeface="+mn-lt"/>
            </a:endParaRPr>
          </a:p>
          <a:p>
            <a:pPr algn="l"/>
            <a:r>
              <a:rPr lang="hu-HU" sz="2000" dirty="0" err="1" smtClean="0">
                <a:latin typeface="+mn-lt"/>
              </a:rPr>
              <a:t>Ambiens</a:t>
            </a:r>
            <a:r>
              <a:rPr lang="hu-HU" sz="2000" dirty="0" smtClean="0">
                <a:latin typeface="+mn-lt"/>
              </a:rPr>
              <a:t> vektorok</a:t>
            </a:r>
            <a:endParaRPr lang="hu-HU" sz="2000" dirty="0">
              <a:latin typeface="+mn-lt"/>
            </a:endParaRPr>
          </a:p>
          <a:p>
            <a:pPr marL="342900" indent="-342900" algn="l">
              <a:buFont typeface="Arial" panose="020B0604020202020204" pitchFamily="34" charset="0"/>
              <a:buChar char="•"/>
            </a:pPr>
            <a:r>
              <a:rPr lang="hu-HU" sz="2000" dirty="0">
                <a:latin typeface="+mn-lt"/>
              </a:rPr>
              <a:t>Összeadás</a:t>
            </a:r>
          </a:p>
          <a:p>
            <a:pPr marL="342900" indent="-342900" algn="l">
              <a:buFont typeface="Arial" panose="020B0604020202020204" pitchFamily="34" charset="0"/>
              <a:buChar char="•"/>
            </a:pPr>
            <a:r>
              <a:rPr lang="hu-HU" sz="2000" dirty="0">
                <a:latin typeface="+mn-lt"/>
              </a:rPr>
              <a:t>Skálázás</a:t>
            </a:r>
            <a:endParaRPr lang="en-US" sz="2000" dirty="0">
              <a:latin typeface="+mn-lt"/>
            </a:endParaRPr>
          </a:p>
        </p:txBody>
      </p:sp>
      <p:sp>
        <p:nvSpPr>
          <p:cNvPr id="63" name="Szabadkézi sokszög 62"/>
          <p:cNvSpPr/>
          <p:nvPr/>
        </p:nvSpPr>
        <p:spPr>
          <a:xfrm rot="10800000">
            <a:off x="1655677" y="3929151"/>
            <a:ext cx="1016126" cy="478803"/>
          </a:xfrm>
          <a:custGeom>
            <a:avLst/>
            <a:gdLst>
              <a:gd name="connsiteX0" fmla="*/ 1034362 w 1036053"/>
              <a:gd name="connsiteY0" fmla="*/ 442580 h 615508"/>
              <a:gd name="connsiteX1" fmla="*/ 967454 w 1036053"/>
              <a:gd name="connsiteY1" fmla="*/ 241858 h 615508"/>
              <a:gd name="connsiteX2" fmla="*/ 844791 w 1036053"/>
              <a:gd name="connsiteY2" fmla="*/ 63438 h 615508"/>
              <a:gd name="connsiteX3" fmla="*/ 677523 w 1036053"/>
              <a:gd name="connsiteY3" fmla="*/ 7682 h 615508"/>
              <a:gd name="connsiteX4" fmla="*/ 387591 w 1036053"/>
              <a:gd name="connsiteY4" fmla="*/ 7682 h 615508"/>
              <a:gd name="connsiteX5" fmla="*/ 220323 w 1036053"/>
              <a:gd name="connsiteY5" fmla="*/ 74589 h 615508"/>
              <a:gd name="connsiteX6" fmla="*/ 75357 w 1036053"/>
              <a:gd name="connsiteY6" fmla="*/ 253009 h 615508"/>
              <a:gd name="connsiteX7" fmla="*/ 19601 w 1036053"/>
              <a:gd name="connsiteY7" fmla="*/ 442580 h 615508"/>
              <a:gd name="connsiteX8" fmla="*/ 19601 w 1036053"/>
              <a:gd name="connsiteY8" fmla="*/ 487184 h 615508"/>
              <a:gd name="connsiteX9" fmla="*/ 253776 w 1036053"/>
              <a:gd name="connsiteY9" fmla="*/ 576394 h 615508"/>
              <a:gd name="connsiteX10" fmla="*/ 454498 w 1036053"/>
              <a:gd name="connsiteY10" fmla="*/ 609848 h 615508"/>
              <a:gd name="connsiteX11" fmla="*/ 710976 w 1036053"/>
              <a:gd name="connsiteY11" fmla="*/ 609848 h 615508"/>
              <a:gd name="connsiteX12" fmla="*/ 900547 w 1036053"/>
              <a:gd name="connsiteY12" fmla="*/ 554092 h 615508"/>
              <a:gd name="connsiteX13" fmla="*/ 1034362 w 1036053"/>
              <a:gd name="connsiteY13" fmla="*/ 442580 h 615508"/>
              <a:gd name="connsiteX0" fmla="*/ 1014829 w 1016520"/>
              <a:gd name="connsiteY0" fmla="*/ 442580 h 615508"/>
              <a:gd name="connsiteX1" fmla="*/ 947921 w 1016520"/>
              <a:gd name="connsiteY1" fmla="*/ 241858 h 615508"/>
              <a:gd name="connsiteX2" fmla="*/ 825258 w 1016520"/>
              <a:gd name="connsiteY2" fmla="*/ 63438 h 615508"/>
              <a:gd name="connsiteX3" fmla="*/ 657990 w 1016520"/>
              <a:gd name="connsiteY3" fmla="*/ 7682 h 615508"/>
              <a:gd name="connsiteX4" fmla="*/ 368058 w 1016520"/>
              <a:gd name="connsiteY4" fmla="*/ 7682 h 615508"/>
              <a:gd name="connsiteX5" fmla="*/ 200790 w 1016520"/>
              <a:gd name="connsiteY5" fmla="*/ 74589 h 615508"/>
              <a:gd name="connsiteX6" fmla="*/ 55824 w 1016520"/>
              <a:gd name="connsiteY6" fmla="*/ 253009 h 615508"/>
              <a:gd name="connsiteX7" fmla="*/ 68 w 1016520"/>
              <a:gd name="connsiteY7" fmla="*/ 442580 h 615508"/>
              <a:gd name="connsiteX8" fmla="*/ 64838 w 1016520"/>
              <a:gd name="connsiteY8" fmla="*/ 525284 h 615508"/>
              <a:gd name="connsiteX9" fmla="*/ 234243 w 1016520"/>
              <a:gd name="connsiteY9" fmla="*/ 576394 h 615508"/>
              <a:gd name="connsiteX10" fmla="*/ 434965 w 1016520"/>
              <a:gd name="connsiteY10" fmla="*/ 609848 h 615508"/>
              <a:gd name="connsiteX11" fmla="*/ 691443 w 1016520"/>
              <a:gd name="connsiteY11" fmla="*/ 609848 h 615508"/>
              <a:gd name="connsiteX12" fmla="*/ 881014 w 1016520"/>
              <a:gd name="connsiteY12" fmla="*/ 554092 h 615508"/>
              <a:gd name="connsiteX13" fmla="*/ 1014829 w 1016520"/>
              <a:gd name="connsiteY13" fmla="*/ 442580 h 615508"/>
              <a:gd name="connsiteX0" fmla="*/ 1014829 w 1016520"/>
              <a:gd name="connsiteY0" fmla="*/ 442580 h 614738"/>
              <a:gd name="connsiteX1" fmla="*/ 947921 w 1016520"/>
              <a:gd name="connsiteY1" fmla="*/ 241858 h 614738"/>
              <a:gd name="connsiteX2" fmla="*/ 825258 w 1016520"/>
              <a:gd name="connsiteY2" fmla="*/ 63438 h 614738"/>
              <a:gd name="connsiteX3" fmla="*/ 657990 w 1016520"/>
              <a:gd name="connsiteY3" fmla="*/ 7682 h 614738"/>
              <a:gd name="connsiteX4" fmla="*/ 368058 w 1016520"/>
              <a:gd name="connsiteY4" fmla="*/ 7682 h 614738"/>
              <a:gd name="connsiteX5" fmla="*/ 200790 w 1016520"/>
              <a:gd name="connsiteY5" fmla="*/ 74589 h 614738"/>
              <a:gd name="connsiteX6" fmla="*/ 55824 w 1016520"/>
              <a:gd name="connsiteY6" fmla="*/ 253009 h 614738"/>
              <a:gd name="connsiteX7" fmla="*/ 68 w 1016520"/>
              <a:gd name="connsiteY7" fmla="*/ 442580 h 614738"/>
              <a:gd name="connsiteX8" fmla="*/ 64838 w 1016520"/>
              <a:gd name="connsiteY8" fmla="*/ 525284 h 614738"/>
              <a:gd name="connsiteX9" fmla="*/ 241863 w 1016520"/>
              <a:gd name="connsiteY9" fmla="*/ 591634 h 614738"/>
              <a:gd name="connsiteX10" fmla="*/ 434965 w 1016520"/>
              <a:gd name="connsiteY10" fmla="*/ 609848 h 614738"/>
              <a:gd name="connsiteX11" fmla="*/ 691443 w 1016520"/>
              <a:gd name="connsiteY11" fmla="*/ 609848 h 614738"/>
              <a:gd name="connsiteX12" fmla="*/ 881014 w 1016520"/>
              <a:gd name="connsiteY12" fmla="*/ 554092 h 614738"/>
              <a:gd name="connsiteX13" fmla="*/ 1014829 w 1016520"/>
              <a:gd name="connsiteY13" fmla="*/ 442580 h 614738"/>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4831"/>
              <a:gd name="connsiteY0" fmla="*/ 442580 h 625689"/>
              <a:gd name="connsiteX1" fmla="*/ 947921 w 1014831"/>
              <a:gd name="connsiteY1" fmla="*/ 241858 h 625689"/>
              <a:gd name="connsiteX2" fmla="*/ 825258 w 1014831"/>
              <a:gd name="connsiteY2" fmla="*/ 63438 h 625689"/>
              <a:gd name="connsiteX3" fmla="*/ 657990 w 1014831"/>
              <a:gd name="connsiteY3" fmla="*/ 7682 h 625689"/>
              <a:gd name="connsiteX4" fmla="*/ 368058 w 1014831"/>
              <a:gd name="connsiteY4" fmla="*/ 7682 h 625689"/>
              <a:gd name="connsiteX5" fmla="*/ 200790 w 1014831"/>
              <a:gd name="connsiteY5" fmla="*/ 74589 h 625689"/>
              <a:gd name="connsiteX6" fmla="*/ 55824 w 1014831"/>
              <a:gd name="connsiteY6" fmla="*/ 253009 h 625689"/>
              <a:gd name="connsiteX7" fmla="*/ 68 w 1014831"/>
              <a:gd name="connsiteY7" fmla="*/ 442580 h 625689"/>
              <a:gd name="connsiteX8" fmla="*/ 64838 w 1014831"/>
              <a:gd name="connsiteY8" fmla="*/ 525284 h 625689"/>
              <a:gd name="connsiteX9" fmla="*/ 241863 w 1014831"/>
              <a:gd name="connsiteY9" fmla="*/ 591634 h 625689"/>
              <a:gd name="connsiteX10" fmla="*/ 450205 w 1014831"/>
              <a:gd name="connsiteY10" fmla="*/ 625088 h 625689"/>
              <a:gd name="connsiteX11" fmla="*/ 691443 w 1014831"/>
              <a:gd name="connsiteY11" fmla="*/ 609848 h 625689"/>
              <a:gd name="connsiteX12" fmla="*/ 881014 w 1014831"/>
              <a:gd name="connsiteY12" fmla="*/ 554092 h 625689"/>
              <a:gd name="connsiteX13" fmla="*/ 945860 w 1014831"/>
              <a:gd name="connsiteY13" fmla="*/ 532910 h 625689"/>
              <a:gd name="connsiteX14" fmla="*/ 1014829 w 1014831"/>
              <a:gd name="connsiteY14" fmla="*/ 442580 h 625689"/>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6066"/>
              <a:gd name="connsiteY0" fmla="*/ 442580 h 625689"/>
              <a:gd name="connsiteX1" fmla="*/ 947921 w 1016066"/>
              <a:gd name="connsiteY1" fmla="*/ 241858 h 625689"/>
              <a:gd name="connsiteX2" fmla="*/ 825258 w 1016066"/>
              <a:gd name="connsiteY2" fmla="*/ 63438 h 625689"/>
              <a:gd name="connsiteX3" fmla="*/ 657990 w 1016066"/>
              <a:gd name="connsiteY3" fmla="*/ 7682 h 625689"/>
              <a:gd name="connsiteX4" fmla="*/ 368058 w 1016066"/>
              <a:gd name="connsiteY4" fmla="*/ 7682 h 625689"/>
              <a:gd name="connsiteX5" fmla="*/ 200790 w 1016066"/>
              <a:gd name="connsiteY5" fmla="*/ 74589 h 625689"/>
              <a:gd name="connsiteX6" fmla="*/ 55824 w 1016066"/>
              <a:gd name="connsiteY6" fmla="*/ 253009 h 625689"/>
              <a:gd name="connsiteX7" fmla="*/ 68 w 1016066"/>
              <a:gd name="connsiteY7" fmla="*/ 442580 h 625689"/>
              <a:gd name="connsiteX8" fmla="*/ 64838 w 1016066"/>
              <a:gd name="connsiteY8" fmla="*/ 525284 h 625689"/>
              <a:gd name="connsiteX9" fmla="*/ 241863 w 1016066"/>
              <a:gd name="connsiteY9" fmla="*/ 591634 h 625689"/>
              <a:gd name="connsiteX10" fmla="*/ 450205 w 1016066"/>
              <a:gd name="connsiteY10" fmla="*/ 625088 h 625689"/>
              <a:gd name="connsiteX11" fmla="*/ 691443 w 1016066"/>
              <a:gd name="connsiteY11" fmla="*/ 609848 h 625689"/>
              <a:gd name="connsiteX12" fmla="*/ 892444 w 1016066"/>
              <a:gd name="connsiteY12" fmla="*/ 565522 h 625689"/>
              <a:gd name="connsiteX13" fmla="*/ 1014829 w 1016066"/>
              <a:gd name="connsiteY13" fmla="*/ 442580 h 625689"/>
              <a:gd name="connsiteX0" fmla="*/ 1014829 w 1016096"/>
              <a:gd name="connsiteY0" fmla="*/ 443518 h 626627"/>
              <a:gd name="connsiteX1" fmla="*/ 947921 w 1016096"/>
              <a:gd name="connsiteY1" fmla="*/ 242796 h 626627"/>
              <a:gd name="connsiteX2" fmla="*/ 817638 w 1016096"/>
              <a:gd name="connsiteY2" fmla="*/ 79616 h 626627"/>
              <a:gd name="connsiteX3" fmla="*/ 657990 w 1016096"/>
              <a:gd name="connsiteY3" fmla="*/ 8620 h 626627"/>
              <a:gd name="connsiteX4" fmla="*/ 368058 w 1016096"/>
              <a:gd name="connsiteY4" fmla="*/ 8620 h 626627"/>
              <a:gd name="connsiteX5" fmla="*/ 200790 w 1016096"/>
              <a:gd name="connsiteY5" fmla="*/ 75527 h 626627"/>
              <a:gd name="connsiteX6" fmla="*/ 55824 w 1016096"/>
              <a:gd name="connsiteY6" fmla="*/ 253947 h 626627"/>
              <a:gd name="connsiteX7" fmla="*/ 68 w 1016096"/>
              <a:gd name="connsiteY7" fmla="*/ 443518 h 626627"/>
              <a:gd name="connsiteX8" fmla="*/ 64838 w 1016096"/>
              <a:gd name="connsiteY8" fmla="*/ 526222 h 626627"/>
              <a:gd name="connsiteX9" fmla="*/ 241863 w 1016096"/>
              <a:gd name="connsiteY9" fmla="*/ 592572 h 626627"/>
              <a:gd name="connsiteX10" fmla="*/ 450205 w 1016096"/>
              <a:gd name="connsiteY10" fmla="*/ 626026 h 626627"/>
              <a:gd name="connsiteX11" fmla="*/ 691443 w 1016096"/>
              <a:gd name="connsiteY11" fmla="*/ 610786 h 626627"/>
              <a:gd name="connsiteX12" fmla="*/ 892444 w 1016096"/>
              <a:gd name="connsiteY12" fmla="*/ 566460 h 626627"/>
              <a:gd name="connsiteX13" fmla="*/ 1014829 w 1016096"/>
              <a:gd name="connsiteY13" fmla="*/ 443518 h 626627"/>
              <a:gd name="connsiteX0" fmla="*/ 1014829 w 1016096"/>
              <a:gd name="connsiteY0" fmla="*/ 451386 h 634495"/>
              <a:gd name="connsiteX1" fmla="*/ 947921 w 1016096"/>
              <a:gd name="connsiteY1" fmla="*/ 250664 h 634495"/>
              <a:gd name="connsiteX2" fmla="*/ 817638 w 1016096"/>
              <a:gd name="connsiteY2" fmla="*/ 87484 h 634495"/>
              <a:gd name="connsiteX3" fmla="*/ 657990 w 1016096"/>
              <a:gd name="connsiteY3" fmla="*/ 16488 h 634495"/>
              <a:gd name="connsiteX4" fmla="*/ 402348 w 1016096"/>
              <a:gd name="connsiteY4" fmla="*/ 5058 h 634495"/>
              <a:gd name="connsiteX5" fmla="*/ 200790 w 1016096"/>
              <a:gd name="connsiteY5" fmla="*/ 83395 h 634495"/>
              <a:gd name="connsiteX6" fmla="*/ 55824 w 1016096"/>
              <a:gd name="connsiteY6" fmla="*/ 261815 h 634495"/>
              <a:gd name="connsiteX7" fmla="*/ 68 w 1016096"/>
              <a:gd name="connsiteY7" fmla="*/ 451386 h 634495"/>
              <a:gd name="connsiteX8" fmla="*/ 64838 w 1016096"/>
              <a:gd name="connsiteY8" fmla="*/ 534090 h 634495"/>
              <a:gd name="connsiteX9" fmla="*/ 241863 w 1016096"/>
              <a:gd name="connsiteY9" fmla="*/ 600440 h 634495"/>
              <a:gd name="connsiteX10" fmla="*/ 450205 w 1016096"/>
              <a:gd name="connsiteY10" fmla="*/ 633894 h 634495"/>
              <a:gd name="connsiteX11" fmla="*/ 691443 w 1016096"/>
              <a:gd name="connsiteY11" fmla="*/ 618654 h 634495"/>
              <a:gd name="connsiteX12" fmla="*/ 892444 w 1016096"/>
              <a:gd name="connsiteY12" fmla="*/ 574328 h 634495"/>
              <a:gd name="connsiteX13" fmla="*/ 1014829 w 1016096"/>
              <a:gd name="connsiteY13" fmla="*/ 451386 h 634495"/>
              <a:gd name="connsiteX0" fmla="*/ 1014829 w 1016096"/>
              <a:gd name="connsiteY0" fmla="*/ 449474 h 632583"/>
              <a:gd name="connsiteX1" fmla="*/ 947921 w 1016096"/>
              <a:gd name="connsiteY1" fmla="*/ 248752 h 632583"/>
              <a:gd name="connsiteX2" fmla="*/ 817638 w 1016096"/>
              <a:gd name="connsiteY2" fmla="*/ 85572 h 632583"/>
              <a:gd name="connsiteX3" fmla="*/ 648680 w 1016096"/>
              <a:gd name="connsiteY3" fmla="*/ 6404 h 632583"/>
              <a:gd name="connsiteX4" fmla="*/ 657990 w 1016096"/>
              <a:gd name="connsiteY4" fmla="*/ 14576 h 632583"/>
              <a:gd name="connsiteX5" fmla="*/ 402348 w 1016096"/>
              <a:gd name="connsiteY5" fmla="*/ 3146 h 632583"/>
              <a:gd name="connsiteX6" fmla="*/ 200790 w 1016096"/>
              <a:gd name="connsiteY6" fmla="*/ 81483 h 632583"/>
              <a:gd name="connsiteX7" fmla="*/ 55824 w 1016096"/>
              <a:gd name="connsiteY7" fmla="*/ 259903 h 632583"/>
              <a:gd name="connsiteX8" fmla="*/ 68 w 1016096"/>
              <a:gd name="connsiteY8" fmla="*/ 449474 h 632583"/>
              <a:gd name="connsiteX9" fmla="*/ 64838 w 1016096"/>
              <a:gd name="connsiteY9" fmla="*/ 532178 h 632583"/>
              <a:gd name="connsiteX10" fmla="*/ 241863 w 1016096"/>
              <a:gd name="connsiteY10" fmla="*/ 598528 h 632583"/>
              <a:gd name="connsiteX11" fmla="*/ 450205 w 1016096"/>
              <a:gd name="connsiteY11" fmla="*/ 631982 h 632583"/>
              <a:gd name="connsiteX12" fmla="*/ 691443 w 1016096"/>
              <a:gd name="connsiteY12" fmla="*/ 616742 h 632583"/>
              <a:gd name="connsiteX13" fmla="*/ 892444 w 1016096"/>
              <a:gd name="connsiteY13" fmla="*/ 572416 h 632583"/>
              <a:gd name="connsiteX14" fmla="*/ 1014829 w 1016096"/>
              <a:gd name="connsiteY14" fmla="*/ 449474 h 632583"/>
              <a:gd name="connsiteX0" fmla="*/ 1014829 w 1016126"/>
              <a:gd name="connsiteY0" fmla="*/ 449474 h 632583"/>
              <a:gd name="connsiteX1" fmla="*/ 947921 w 1016126"/>
              <a:gd name="connsiteY1" fmla="*/ 248752 h 632583"/>
              <a:gd name="connsiteX2" fmla="*/ 810018 w 1016126"/>
              <a:gd name="connsiteY2" fmla="*/ 97002 h 632583"/>
              <a:gd name="connsiteX3" fmla="*/ 648680 w 1016126"/>
              <a:gd name="connsiteY3" fmla="*/ 6404 h 632583"/>
              <a:gd name="connsiteX4" fmla="*/ 657990 w 1016126"/>
              <a:gd name="connsiteY4" fmla="*/ 14576 h 632583"/>
              <a:gd name="connsiteX5" fmla="*/ 402348 w 1016126"/>
              <a:gd name="connsiteY5" fmla="*/ 3146 h 632583"/>
              <a:gd name="connsiteX6" fmla="*/ 200790 w 1016126"/>
              <a:gd name="connsiteY6" fmla="*/ 81483 h 632583"/>
              <a:gd name="connsiteX7" fmla="*/ 55824 w 1016126"/>
              <a:gd name="connsiteY7" fmla="*/ 259903 h 632583"/>
              <a:gd name="connsiteX8" fmla="*/ 68 w 1016126"/>
              <a:gd name="connsiteY8" fmla="*/ 449474 h 632583"/>
              <a:gd name="connsiteX9" fmla="*/ 64838 w 1016126"/>
              <a:gd name="connsiteY9" fmla="*/ 532178 h 632583"/>
              <a:gd name="connsiteX10" fmla="*/ 241863 w 1016126"/>
              <a:gd name="connsiteY10" fmla="*/ 598528 h 632583"/>
              <a:gd name="connsiteX11" fmla="*/ 450205 w 1016126"/>
              <a:gd name="connsiteY11" fmla="*/ 631982 h 632583"/>
              <a:gd name="connsiteX12" fmla="*/ 691443 w 1016126"/>
              <a:gd name="connsiteY12" fmla="*/ 616742 h 632583"/>
              <a:gd name="connsiteX13" fmla="*/ 892444 w 1016126"/>
              <a:gd name="connsiteY13" fmla="*/ 572416 h 632583"/>
              <a:gd name="connsiteX14" fmla="*/ 1014829 w 1016126"/>
              <a:gd name="connsiteY14" fmla="*/ 449474 h 632583"/>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37999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126" h="638404">
                <a:moveTo>
                  <a:pt x="1014829" y="455295"/>
                </a:moveTo>
                <a:cubicBezTo>
                  <a:pt x="1024075" y="401351"/>
                  <a:pt x="982056" y="313318"/>
                  <a:pt x="947921" y="254573"/>
                </a:cubicBezTo>
                <a:cubicBezTo>
                  <a:pt x="913786" y="195828"/>
                  <a:pt x="859891" y="143214"/>
                  <a:pt x="810018" y="102823"/>
                </a:cubicBezTo>
                <a:cubicBezTo>
                  <a:pt x="760145" y="62432"/>
                  <a:pt x="716625" y="27868"/>
                  <a:pt x="648680" y="12225"/>
                </a:cubicBezTo>
                <a:cubicBezTo>
                  <a:pt x="580735" y="-3418"/>
                  <a:pt x="476996" y="-3546"/>
                  <a:pt x="402348" y="8967"/>
                </a:cubicBezTo>
                <a:cubicBezTo>
                  <a:pt x="327700" y="21480"/>
                  <a:pt x="258544" y="44511"/>
                  <a:pt x="200790" y="87304"/>
                </a:cubicBezTo>
                <a:cubicBezTo>
                  <a:pt x="143036" y="130097"/>
                  <a:pt x="89278" y="204392"/>
                  <a:pt x="55824" y="265724"/>
                </a:cubicBezTo>
                <a:cubicBezTo>
                  <a:pt x="22370" y="327056"/>
                  <a:pt x="-1434" y="409916"/>
                  <a:pt x="68" y="455295"/>
                </a:cubicBezTo>
                <a:cubicBezTo>
                  <a:pt x="1570" y="500674"/>
                  <a:pt x="24539" y="513157"/>
                  <a:pt x="64838" y="537999"/>
                </a:cubicBezTo>
                <a:cubicBezTo>
                  <a:pt x="105137" y="562841"/>
                  <a:pt x="177635" y="587715"/>
                  <a:pt x="241863" y="604349"/>
                </a:cubicBezTo>
                <a:cubicBezTo>
                  <a:pt x="306091" y="620983"/>
                  <a:pt x="375275" y="634767"/>
                  <a:pt x="450205" y="637803"/>
                </a:cubicBezTo>
                <a:cubicBezTo>
                  <a:pt x="525135" y="640839"/>
                  <a:pt x="617102" y="631856"/>
                  <a:pt x="691443" y="622563"/>
                </a:cubicBezTo>
                <a:cubicBezTo>
                  <a:pt x="765784" y="613270"/>
                  <a:pt x="850041" y="591060"/>
                  <a:pt x="892444" y="578237"/>
                </a:cubicBezTo>
                <a:cubicBezTo>
                  <a:pt x="946342" y="550359"/>
                  <a:pt x="1005583" y="509239"/>
                  <a:pt x="1014829" y="455295"/>
                </a:cubicBezTo>
                <a:close/>
              </a:path>
            </a:pathLst>
          </a:custGeom>
          <a:solidFill>
            <a:schemeClr val="bg1">
              <a:lumMod val="65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Szövegdoboz 63"/>
          <p:cNvSpPr txBox="1"/>
          <p:nvPr/>
        </p:nvSpPr>
        <p:spPr>
          <a:xfrm>
            <a:off x="215853" y="1362504"/>
            <a:ext cx="583814" cy="400110"/>
          </a:xfrm>
          <a:prstGeom prst="rect">
            <a:avLst/>
          </a:prstGeom>
          <a:noFill/>
        </p:spPr>
        <p:txBody>
          <a:bodyPr wrap="none" rtlCol="0">
            <a:spAutoFit/>
          </a:bodyPr>
          <a:lstStyle/>
          <a:p>
            <a:r>
              <a:rPr lang="hu-HU" sz="2000" i="1" dirty="0" err="1" smtClean="0"/>
              <a:t>Euk</a:t>
            </a:r>
            <a:endParaRPr lang="en-US" sz="2000" i="1" dirty="0"/>
          </a:p>
        </p:txBody>
      </p:sp>
      <p:sp>
        <p:nvSpPr>
          <p:cNvPr id="65" name="Szövegdoboz 64"/>
          <p:cNvSpPr txBox="1"/>
          <p:nvPr/>
        </p:nvSpPr>
        <p:spPr>
          <a:xfrm>
            <a:off x="341622" y="3759390"/>
            <a:ext cx="583814" cy="400110"/>
          </a:xfrm>
          <a:prstGeom prst="rect">
            <a:avLst/>
          </a:prstGeom>
          <a:noFill/>
        </p:spPr>
        <p:txBody>
          <a:bodyPr wrap="none" rtlCol="0">
            <a:spAutoFit/>
          </a:bodyPr>
          <a:lstStyle/>
          <a:p>
            <a:r>
              <a:rPr lang="hu-HU" sz="2000" i="1" dirty="0" err="1" smtClean="0"/>
              <a:t>Euk</a:t>
            </a:r>
            <a:endParaRPr lang="en-US" sz="2000" i="1" dirty="0"/>
          </a:p>
        </p:txBody>
      </p:sp>
      <p:sp>
        <p:nvSpPr>
          <p:cNvPr id="66" name="Szövegdoboz 65"/>
          <p:cNvSpPr txBox="1"/>
          <p:nvPr/>
        </p:nvSpPr>
        <p:spPr>
          <a:xfrm>
            <a:off x="7810388" y="3490361"/>
            <a:ext cx="1293944" cy="400110"/>
          </a:xfrm>
          <a:prstGeom prst="rect">
            <a:avLst/>
          </a:prstGeom>
          <a:noFill/>
        </p:spPr>
        <p:txBody>
          <a:bodyPr wrap="none" rtlCol="0">
            <a:spAutoFit/>
          </a:bodyPr>
          <a:lstStyle/>
          <a:p>
            <a:r>
              <a:rPr lang="hu-HU" sz="2000" i="1" dirty="0" err="1" smtClean="0"/>
              <a:t>Minkowski</a:t>
            </a:r>
            <a:endParaRPr lang="en-US" sz="2000" i="1" dirty="0"/>
          </a:p>
        </p:txBody>
      </p:sp>
      <p:sp>
        <p:nvSpPr>
          <p:cNvPr id="67" name="Szövegdoboz 66"/>
          <p:cNvSpPr txBox="1"/>
          <p:nvPr/>
        </p:nvSpPr>
        <p:spPr>
          <a:xfrm>
            <a:off x="8060457" y="1680651"/>
            <a:ext cx="1066318" cy="707886"/>
          </a:xfrm>
          <a:prstGeom prst="rect">
            <a:avLst/>
          </a:prstGeom>
          <a:noFill/>
        </p:spPr>
        <p:txBody>
          <a:bodyPr wrap="none" rtlCol="0">
            <a:spAutoFit/>
          </a:bodyPr>
          <a:lstStyle/>
          <a:p>
            <a:r>
              <a:rPr lang="hu-HU" sz="2000" i="1" dirty="0" smtClean="0"/>
              <a:t>Nem</a:t>
            </a:r>
          </a:p>
          <a:p>
            <a:r>
              <a:rPr lang="hu-HU" sz="2000" i="1" dirty="0" smtClean="0"/>
              <a:t>metrikus</a:t>
            </a:r>
            <a:endParaRPr lang="en-US" sz="2000" i="1" dirty="0"/>
          </a:p>
        </p:txBody>
      </p:sp>
      <p:sp>
        <p:nvSpPr>
          <p:cNvPr id="68" name="Ellipszis 67"/>
          <p:cNvSpPr/>
          <p:nvPr/>
        </p:nvSpPr>
        <p:spPr>
          <a:xfrm>
            <a:off x="2298615" y="4185013"/>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69" name="Egyenes összekötő 68"/>
          <p:cNvCxnSpPr>
            <a:stCxn id="41" idx="5"/>
            <a:endCxn id="68" idx="1"/>
          </p:cNvCxnSpPr>
          <p:nvPr/>
        </p:nvCxnSpPr>
        <p:spPr>
          <a:xfrm>
            <a:off x="1961325" y="3916825"/>
            <a:ext cx="364594" cy="28796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5065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7" grpId="0"/>
      <p:bldP spid="18" grpId="0" animBg="1"/>
      <p:bldP spid="19" grpId="0"/>
      <p:bldP spid="23" grpId="0" animBg="1"/>
      <p:bldP spid="24" grpId="0"/>
      <p:bldP spid="25" grpId="0"/>
      <p:bldP spid="26" grpId="0"/>
      <p:bldP spid="27" grpId="0"/>
      <p:bldP spid="28" grpId="0"/>
      <p:bldP spid="29" grpId="0"/>
      <p:bldP spid="30" grpId="0" animBg="1"/>
      <p:bldP spid="34" grpId="0"/>
      <p:bldP spid="35" grpId="0"/>
      <p:bldP spid="36" grpId="0"/>
      <p:bldP spid="37" grpId="0"/>
      <p:bldP spid="38" grpId="0"/>
      <p:bldP spid="39" grpId="0" animBg="1"/>
      <p:bldP spid="40" grpId="0" animBg="1"/>
      <p:bldP spid="41" grpId="0" animBg="1"/>
      <p:bldP spid="45" grpId="0"/>
      <p:bldP spid="46" grpId="0"/>
      <p:bldP spid="47" grpId="0"/>
      <p:bldP spid="48" grpId="0"/>
      <p:bldP spid="51" grpId="0" animBg="1"/>
      <p:bldP spid="52" grpId="0" animBg="1"/>
      <p:bldP spid="53" grpId="0"/>
      <p:bldP spid="54" grpId="0" animBg="1"/>
      <p:bldP spid="55" grpId="0" animBg="1"/>
      <p:bldP spid="57" grpId="0" animBg="1"/>
      <p:bldP spid="58" grpId="0" animBg="1"/>
      <p:bldP spid="59" grpId="0" animBg="1"/>
      <p:bldP spid="60" grpId="0" animBg="1"/>
      <p:bldP spid="61" grpId="0" animBg="1"/>
      <p:bldP spid="63" grpId="0" animBg="1"/>
      <p:bldP spid="64" grpId="0"/>
      <p:bldP spid="65" grpId="0"/>
      <p:bldP spid="66" grpId="0"/>
      <p:bldP spid="67" grpId="0"/>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dirty="0" smtClean="0">
                <a:solidFill>
                  <a:srgbClr val="FF0000"/>
                </a:solidFill>
              </a:rPr>
              <a:t>Metrika: Skaláris szorzás az </a:t>
            </a:r>
            <a:r>
              <a:rPr lang="hu-HU" sz="3600" dirty="0" err="1" smtClean="0">
                <a:solidFill>
                  <a:srgbClr val="FF0000"/>
                </a:solidFill>
              </a:rPr>
              <a:t>ambiens</a:t>
            </a:r>
            <a:r>
              <a:rPr lang="hu-HU" sz="3600" dirty="0" smtClean="0">
                <a:solidFill>
                  <a:srgbClr val="FF0000"/>
                </a:solidFill>
              </a:rPr>
              <a:t> térben</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143508" y="1057858"/>
                <a:ext cx="8640960" cy="4085642"/>
              </a:xfrm>
            </p:spPr>
            <p:txBody>
              <a:bodyPr>
                <a:normAutofit/>
              </a:bodyPr>
              <a:lstStyle/>
              <a:p>
                <a:pPr marL="0" indent="0">
                  <a:spcAft>
                    <a:spcPts val="600"/>
                  </a:spcAft>
                  <a:buNone/>
                </a:pPr>
                <a:r>
                  <a:rPr lang="en-US" sz="2400" b="1" u="sng" dirty="0" err="1" smtClean="0"/>
                  <a:t>Metrika</a:t>
                </a:r>
                <a:r>
                  <a:rPr lang="hu-HU" sz="2400" b="1" u="sng" dirty="0" smtClean="0"/>
                  <a:t>:</a:t>
                </a:r>
                <a:endParaRPr lang="en-US" sz="2400" b="1" u="sng" dirty="0" smtClean="0"/>
              </a:p>
              <a:p>
                <a:pPr>
                  <a:spcAft>
                    <a:spcPts val="600"/>
                  </a:spcAft>
                </a:pPr>
                <a:r>
                  <a:rPr lang="hu-HU" sz="2200" b="1" u="sng" dirty="0" smtClean="0"/>
                  <a:t>Hossz: </a:t>
                </a:r>
                <a14:m>
                  <m:oMath xmlns:m="http://schemas.openxmlformats.org/officeDocument/2006/math">
                    <m:r>
                      <a:rPr lang="en-US" sz="2200" i="1">
                        <a:latin typeface="Cambria Math"/>
                      </a:rPr>
                      <m:t>|</m:t>
                    </m:r>
                    <m:r>
                      <a:rPr lang="hu-HU" sz="2200" b="1" i="1" smtClean="0">
                        <a:latin typeface="Cambria Math"/>
                      </a:rPr>
                      <m:t>𝒂</m:t>
                    </m:r>
                    <m:r>
                      <a:rPr lang="en-US" sz="2200" i="1">
                        <a:latin typeface="Cambria Math"/>
                      </a:rPr>
                      <m:t>|</m:t>
                    </m:r>
                  </m:oMath>
                </a14:m>
                <a:endParaRPr lang="hu-HU" sz="2200" b="1" u="sng" dirty="0" smtClean="0"/>
              </a:p>
              <a:p>
                <a:pPr>
                  <a:spcAft>
                    <a:spcPts val="600"/>
                  </a:spcAft>
                </a:pPr>
                <a:r>
                  <a:rPr lang="hu-HU" sz="2200" b="1" u="sng" dirty="0" smtClean="0"/>
                  <a:t>Szög: </a:t>
                </a:r>
                <a14:m>
                  <m:oMath xmlns:m="http://schemas.openxmlformats.org/officeDocument/2006/math">
                    <m:r>
                      <a:rPr lang="hu-HU" sz="2200" i="1">
                        <a:latin typeface="Cambria Math"/>
                        <a:ea typeface="Cambria Math"/>
                      </a:rPr>
                      <m:t>𝛼</m:t>
                    </m:r>
                  </m:oMath>
                </a14:m>
                <a:endParaRPr lang="hu-HU" sz="2200" b="1" u="sng" dirty="0" smtClean="0"/>
              </a:p>
              <a:p>
                <a:pPr>
                  <a:spcAft>
                    <a:spcPts val="600"/>
                  </a:spcAft>
                </a:pPr>
                <a:endParaRPr lang="hu-HU" sz="1200" b="1" u="sng" dirty="0" smtClean="0"/>
              </a:p>
              <a:p>
                <a:pPr>
                  <a:spcAft>
                    <a:spcPts val="600"/>
                  </a:spcAft>
                </a:pPr>
                <a:endParaRPr lang="hu-HU" sz="2200" b="1" u="sng" dirty="0"/>
              </a:p>
              <a:p>
                <a:pPr>
                  <a:spcAft>
                    <a:spcPts val="600"/>
                  </a:spcAft>
                </a:pPr>
                <a:r>
                  <a:rPr lang="hu-HU" sz="2200" b="1" u="sng" dirty="0"/>
                  <a:t>Hossz: </a:t>
                </a:r>
                <a14:m>
                  <m:oMath xmlns:m="http://schemas.openxmlformats.org/officeDocument/2006/math">
                    <m:d>
                      <m:dPr>
                        <m:begChr m:val="|"/>
                        <m:endChr m:val="|"/>
                        <m:ctrlPr>
                          <a:rPr lang="en-US" sz="2200" b="1" i="1">
                            <a:latin typeface="Cambria Math" panose="02040503050406030204" pitchFamily="18" charset="0"/>
                          </a:rPr>
                        </m:ctrlPr>
                      </m:dPr>
                      <m:e>
                        <m:r>
                          <a:rPr lang="hu-HU" sz="2200" b="1" i="1">
                            <a:latin typeface="Cambria Math"/>
                          </a:rPr>
                          <m:t>𝒂</m:t>
                        </m:r>
                      </m:e>
                    </m:d>
                    <m:r>
                      <a:rPr lang="en-US" sz="2200" b="1" i="0" smtClean="0">
                        <a:latin typeface="Cambria Math"/>
                      </a:rPr>
                      <m:t>=</m:t>
                    </m:r>
                    <m:rad>
                      <m:radPr>
                        <m:degHide m:val="on"/>
                        <m:ctrlPr>
                          <a:rPr lang="en-US" sz="2200" b="1" i="1" smtClean="0">
                            <a:latin typeface="Cambria Math" panose="02040503050406030204" pitchFamily="18" charset="0"/>
                          </a:rPr>
                        </m:ctrlPr>
                      </m:radPr>
                      <m:deg/>
                      <m:e>
                        <m:r>
                          <a:rPr lang="hu-HU" sz="2200" b="1" i="1">
                            <a:latin typeface="Cambria Math"/>
                          </a:rPr>
                          <m:t>𝒂</m:t>
                        </m:r>
                        <m:r>
                          <a:rPr lang="en-US" sz="2200" i="1">
                            <a:latin typeface="Cambria Math"/>
                            <a:ea typeface="Cambria Math"/>
                          </a:rPr>
                          <m:t>∙</m:t>
                        </m:r>
                        <m:r>
                          <a:rPr lang="hu-HU" sz="2200" b="1" i="1">
                            <a:latin typeface="Cambria Math"/>
                          </a:rPr>
                          <m:t>𝒂</m:t>
                        </m:r>
                      </m:e>
                    </m:rad>
                  </m:oMath>
                </a14:m>
                <a:endParaRPr lang="hu-HU" sz="2200" b="1" u="sng" dirty="0"/>
              </a:p>
              <a:p>
                <a:pPr>
                  <a:spcAft>
                    <a:spcPts val="600"/>
                  </a:spcAft>
                </a:pPr>
                <a:r>
                  <a:rPr lang="hu-HU" sz="2200" b="1" u="sng" dirty="0"/>
                  <a:t>Szög</a:t>
                </a:r>
                <a:r>
                  <a:rPr lang="hu-HU" sz="2200" b="1" u="sng" dirty="0" smtClean="0"/>
                  <a:t>:</a:t>
                </a:r>
                <a:r>
                  <a:rPr lang="hu-HU" sz="2200" dirty="0"/>
                  <a:t> </a:t>
                </a:r>
                <a14:m>
                  <m:oMath xmlns:m="http://schemas.openxmlformats.org/officeDocument/2006/math">
                    <m:r>
                      <a:rPr lang="hu-HU" sz="2200" i="1">
                        <a:latin typeface="Cambria Math"/>
                        <a:ea typeface="Cambria Math"/>
                      </a:rPr>
                      <m:t>𝛼</m:t>
                    </m:r>
                    <m:d>
                      <m:dPr>
                        <m:ctrlPr>
                          <a:rPr lang="hu-HU" sz="2200" b="1" i="1">
                            <a:latin typeface="Cambria Math" panose="02040503050406030204" pitchFamily="18" charset="0"/>
                          </a:rPr>
                        </m:ctrlPr>
                      </m:dPr>
                      <m:e>
                        <m:sSub>
                          <m:sSubPr>
                            <m:ctrlPr>
                              <a:rPr lang="en-US" sz="2200" i="1">
                                <a:latin typeface="Cambria Math" panose="02040503050406030204" pitchFamily="18" charset="0"/>
                              </a:rPr>
                            </m:ctrlPr>
                          </m:sSubPr>
                          <m:e>
                            <m:r>
                              <a:rPr lang="en-US" sz="2200" b="1" i="1">
                                <a:latin typeface="Cambria Math"/>
                              </a:rPr>
                              <m:t>𝒂</m:t>
                            </m:r>
                          </m:e>
                          <m:sub>
                            <m:r>
                              <a:rPr lang="en-US" sz="2200" i="1">
                                <a:latin typeface="Cambria Math"/>
                              </a:rPr>
                              <m:t>1</m:t>
                            </m:r>
                          </m:sub>
                        </m:sSub>
                        <m:r>
                          <a:rPr lang="hu-HU" sz="2200" b="1" i="1">
                            <a:latin typeface="Cambria Math"/>
                          </a:rPr>
                          <m:t>,</m:t>
                        </m:r>
                        <m:sSub>
                          <m:sSubPr>
                            <m:ctrlPr>
                              <a:rPr lang="en-US" sz="2200" i="1">
                                <a:latin typeface="Cambria Math" panose="02040503050406030204" pitchFamily="18" charset="0"/>
                              </a:rPr>
                            </m:ctrlPr>
                          </m:sSubPr>
                          <m:e>
                            <m:r>
                              <a:rPr lang="en-US" sz="2200" b="1" i="1">
                                <a:latin typeface="Cambria Math"/>
                              </a:rPr>
                              <m:t>𝒂</m:t>
                            </m:r>
                          </m:e>
                          <m:sub>
                            <m:r>
                              <a:rPr lang="hu-HU" sz="2200" i="1">
                                <a:latin typeface="Cambria Math"/>
                              </a:rPr>
                              <m:t>2</m:t>
                            </m:r>
                          </m:sub>
                        </m:sSub>
                      </m:e>
                    </m:d>
                    <m:r>
                      <a:rPr lang="en-US" sz="2200" i="1">
                        <a:latin typeface="Cambria Math"/>
                      </a:rPr>
                      <m:t>=</m:t>
                    </m:r>
                    <m:r>
                      <m:rPr>
                        <m:sty m:val="p"/>
                      </m:rPr>
                      <a:rPr lang="en-US" sz="2200">
                        <a:latin typeface="Cambria Math"/>
                      </a:rPr>
                      <m:t>arccos</m:t>
                    </m:r>
                    <m:r>
                      <a:rPr lang="en-US" sz="2200" i="1">
                        <a:latin typeface="Cambria Math"/>
                      </a:rPr>
                      <m:t>⁡</m:t>
                    </m:r>
                    <m:d>
                      <m:dPr>
                        <m:ctrlPr>
                          <a:rPr lang="en-US" sz="2200" i="1">
                            <a:latin typeface="Cambria Math" panose="02040503050406030204" pitchFamily="18" charset="0"/>
                          </a:rPr>
                        </m:ctrlPr>
                      </m:dPr>
                      <m:e>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b="1" i="1">
                                    <a:latin typeface="Cambria Math"/>
                                  </a:rPr>
                                  <m:t>𝒂</m:t>
                                </m:r>
                              </m:e>
                              <m:sub>
                                <m:r>
                                  <a:rPr lang="en-US" sz="2200" i="1">
                                    <a:latin typeface="Cambria Math"/>
                                  </a:rPr>
                                  <m:t>1</m:t>
                                </m:r>
                              </m:sub>
                            </m:sSub>
                            <m:r>
                              <a:rPr lang="en-US" sz="2200" i="1">
                                <a:latin typeface="Cambria Math"/>
                                <a:ea typeface="Cambria Math"/>
                              </a:rPr>
                              <m:t>∙</m:t>
                            </m:r>
                            <m:sSub>
                              <m:sSubPr>
                                <m:ctrlPr>
                                  <a:rPr lang="en-US" sz="2200" i="1">
                                    <a:latin typeface="Cambria Math" panose="02040503050406030204" pitchFamily="18" charset="0"/>
                                  </a:rPr>
                                </m:ctrlPr>
                              </m:sSubPr>
                              <m:e>
                                <m:r>
                                  <a:rPr lang="en-US" sz="2200" b="1" i="1">
                                    <a:latin typeface="Cambria Math"/>
                                  </a:rPr>
                                  <m:t>𝒂</m:t>
                                </m:r>
                              </m:e>
                              <m:sub>
                                <m:r>
                                  <a:rPr lang="hu-HU" sz="2200" i="1">
                                    <a:latin typeface="Cambria Math"/>
                                  </a:rPr>
                                  <m:t>2</m:t>
                                </m:r>
                              </m:sub>
                            </m:sSub>
                          </m:num>
                          <m:den>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b="1" i="1">
                                        <a:latin typeface="Cambria Math"/>
                                      </a:rPr>
                                      <m:t>𝒂</m:t>
                                    </m:r>
                                  </m:e>
                                  <m:sub>
                                    <m:r>
                                      <a:rPr lang="en-US" sz="2200" i="1">
                                        <a:latin typeface="Cambria Math"/>
                                      </a:rPr>
                                      <m:t>1</m:t>
                                    </m:r>
                                  </m:sub>
                                </m:sSub>
                              </m:e>
                            </m:d>
                            <m:r>
                              <a:rPr lang="en-US" sz="2200" i="1">
                                <a:latin typeface="Cambria Math"/>
                              </a:rPr>
                              <m:t>|</m:t>
                            </m:r>
                            <m:sSub>
                              <m:sSubPr>
                                <m:ctrlPr>
                                  <a:rPr lang="en-US" sz="2200" i="1">
                                    <a:latin typeface="Cambria Math" panose="02040503050406030204" pitchFamily="18" charset="0"/>
                                  </a:rPr>
                                </m:ctrlPr>
                              </m:sSubPr>
                              <m:e>
                                <m:r>
                                  <a:rPr lang="en-US" sz="2200" b="1" i="1">
                                    <a:latin typeface="Cambria Math"/>
                                  </a:rPr>
                                  <m:t>𝒂</m:t>
                                </m:r>
                              </m:e>
                              <m:sub>
                                <m:r>
                                  <a:rPr lang="hu-HU" sz="2200" i="1">
                                    <a:latin typeface="Cambria Math"/>
                                  </a:rPr>
                                  <m:t>2</m:t>
                                </m:r>
                              </m:sub>
                            </m:sSub>
                            <m:r>
                              <a:rPr lang="en-US" sz="2200" i="1">
                                <a:latin typeface="Cambria Math"/>
                              </a:rPr>
                              <m:t>|</m:t>
                            </m:r>
                          </m:den>
                        </m:f>
                      </m:e>
                    </m:d>
                  </m:oMath>
                </a14:m>
                <a:endParaRPr lang="hu-HU" sz="1000" dirty="0" smtClean="0"/>
              </a:p>
              <a:p>
                <a:pPr>
                  <a:spcAft>
                    <a:spcPts val="600"/>
                  </a:spcAft>
                </a:pPr>
                <a:r>
                  <a:rPr lang="hu-HU" sz="2200" dirty="0" smtClean="0"/>
                  <a:t>Két vektor akkor és csak akkor merőleges, ha skaláris szorzatuk zérus</a:t>
                </a:r>
                <a:endParaRPr lang="hu-HU" sz="2200" dirty="0"/>
              </a:p>
              <a:p>
                <a:endParaRPr lang="en-US"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143508" y="1057858"/>
                <a:ext cx="8640960" cy="4085642"/>
              </a:xfrm>
              <a:blipFill>
                <a:blip r:embed="rId2"/>
                <a:stretch>
                  <a:fillRect l="-1129" t="-119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Tartalom helye 2"/>
              <p:cNvSpPr txBox="1">
                <a:spLocks/>
              </p:cNvSpPr>
              <p:nvPr/>
            </p:nvSpPr>
            <p:spPr>
              <a:xfrm>
                <a:off x="5256076" y="1052204"/>
                <a:ext cx="3887924" cy="38524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200" b="1" u="sng" dirty="0" smtClean="0"/>
                  <a:t>Skal</a:t>
                </a:r>
                <a:r>
                  <a:rPr lang="hu-HU" sz="2200" b="1" u="sng" dirty="0" err="1" smtClean="0"/>
                  <a:t>áris</a:t>
                </a:r>
                <a:r>
                  <a:rPr lang="hu-HU" sz="2200" b="1" u="sng" dirty="0" smtClean="0"/>
                  <a:t> szorzás</a:t>
                </a:r>
                <a:endParaRPr lang="en-US" sz="2200" b="1" i="1" dirty="0" smtClean="0">
                  <a:latin typeface="Cambria Math"/>
                </a:endParaRPr>
              </a:p>
              <a:p>
                <a:pPr marL="0" indent="0" fontAlgn="auto">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b="1" i="1">
                              <a:latin typeface="Cambria Math"/>
                            </a:rPr>
                            <m:t>𝒂</m:t>
                          </m:r>
                        </m:e>
                        <m:sub>
                          <m:r>
                            <a:rPr lang="en-US" sz="2200" i="1">
                              <a:latin typeface="Cambria Math"/>
                            </a:rPr>
                            <m:t>1</m:t>
                          </m:r>
                        </m:sub>
                      </m:sSub>
                      <m:r>
                        <a:rPr lang="en-US" sz="2200" i="1">
                          <a:latin typeface="Cambria Math"/>
                          <a:ea typeface="Cambria Math"/>
                        </a:rPr>
                        <m:t>∙</m:t>
                      </m:r>
                      <m:sSub>
                        <m:sSubPr>
                          <m:ctrlPr>
                            <a:rPr lang="en-US" sz="2200" i="1">
                              <a:latin typeface="Cambria Math" panose="02040503050406030204" pitchFamily="18" charset="0"/>
                            </a:rPr>
                          </m:ctrlPr>
                        </m:sSubPr>
                        <m:e>
                          <m:r>
                            <a:rPr lang="en-US" sz="2200" b="1" i="1">
                              <a:latin typeface="Cambria Math"/>
                            </a:rPr>
                            <m:t>𝒂</m:t>
                          </m:r>
                        </m:e>
                        <m:sub>
                          <m:r>
                            <a:rPr lang="hu-HU" sz="2200" b="0" i="1" smtClean="0">
                              <a:latin typeface="Cambria Math"/>
                            </a:rPr>
                            <m:t>2</m:t>
                          </m:r>
                        </m:sub>
                      </m:sSub>
                      <m:r>
                        <a:rPr lang="en-US" sz="2200" b="1" i="1" smtClean="0">
                          <a:latin typeface="Cambria Math"/>
                          <a:ea typeface="Cambria Math"/>
                        </a:rPr>
                        <m:t>=</m:t>
                      </m:r>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b="1" i="1">
                                  <a:latin typeface="Cambria Math"/>
                                </a:rPr>
                                <m:t>𝒂</m:t>
                              </m:r>
                            </m:e>
                            <m:sub>
                              <m:r>
                                <a:rPr lang="en-US" sz="2200" i="1">
                                  <a:latin typeface="Cambria Math"/>
                                </a:rPr>
                                <m:t>1</m:t>
                              </m:r>
                            </m:sub>
                          </m:sSub>
                        </m:e>
                      </m:d>
                      <m:r>
                        <a:rPr lang="en-US" sz="2200" i="1">
                          <a:latin typeface="Cambria Math"/>
                        </a:rPr>
                        <m:t>|</m:t>
                      </m:r>
                      <m:sSub>
                        <m:sSubPr>
                          <m:ctrlPr>
                            <a:rPr lang="en-US" sz="2200" i="1">
                              <a:latin typeface="Cambria Math" panose="02040503050406030204" pitchFamily="18" charset="0"/>
                            </a:rPr>
                          </m:ctrlPr>
                        </m:sSubPr>
                        <m:e>
                          <m:r>
                            <a:rPr lang="en-US" sz="2200" b="1" i="1">
                              <a:latin typeface="Cambria Math"/>
                            </a:rPr>
                            <m:t>𝒂</m:t>
                          </m:r>
                        </m:e>
                        <m:sub>
                          <m:r>
                            <a:rPr lang="hu-HU" sz="2200" i="1">
                              <a:latin typeface="Cambria Math"/>
                            </a:rPr>
                            <m:t>2</m:t>
                          </m:r>
                        </m:sub>
                      </m:sSub>
                      <m:r>
                        <a:rPr lang="en-US" sz="2200" i="1">
                          <a:latin typeface="Cambria Math"/>
                        </a:rPr>
                        <m:t>|</m:t>
                      </m:r>
                      <m:r>
                        <m:rPr>
                          <m:sty m:val="p"/>
                        </m:rPr>
                        <a:rPr lang="en-US" sz="2200" b="0" i="0" smtClean="0">
                          <a:latin typeface="Cambria Math"/>
                        </a:rPr>
                        <m:t>cos</m:t>
                      </m:r>
                      <m:r>
                        <a:rPr lang="en-US" sz="2200" b="0" i="1" smtClean="0">
                          <a:latin typeface="Cambria Math"/>
                        </a:rPr>
                        <m:t>⁡(</m:t>
                      </m:r>
                      <m:r>
                        <a:rPr lang="hu-HU" sz="2200" i="1">
                          <a:latin typeface="Cambria Math"/>
                          <a:ea typeface="Cambria Math"/>
                        </a:rPr>
                        <m:t>𝛼</m:t>
                      </m:r>
                      <m:r>
                        <a:rPr lang="en-US" sz="2200" b="0" i="1" smtClean="0">
                          <a:latin typeface="Cambria Math"/>
                          <a:ea typeface="Cambria Math"/>
                        </a:rPr>
                        <m:t>)</m:t>
                      </m:r>
                    </m:oMath>
                  </m:oMathPara>
                </a14:m>
                <a:endParaRPr lang="hu-HU" sz="2200" b="1" u="sng" dirty="0"/>
              </a:p>
              <a:p>
                <a:pPr lvl="1" fontAlgn="auto">
                  <a:spcBef>
                    <a:spcPts val="0"/>
                  </a:spcBef>
                  <a:spcAft>
                    <a:spcPts val="0"/>
                  </a:spcAft>
                </a:pPr>
                <a:r>
                  <a:rPr lang="hu-HU" sz="2000" dirty="0" smtClean="0"/>
                  <a:t>Kommutatív, </a:t>
                </a:r>
              </a:p>
              <a:p>
                <a:pPr lvl="1" fontAlgn="auto">
                  <a:spcBef>
                    <a:spcPts val="0"/>
                  </a:spcBef>
                  <a:spcAft>
                    <a:spcPts val="0"/>
                  </a:spcAft>
                </a:pPr>
                <a:r>
                  <a:rPr lang="hu-HU" sz="2000" dirty="0" err="1" smtClean="0"/>
                  <a:t>Bilineáris</a:t>
                </a:r>
                <a:r>
                  <a:rPr lang="hu-HU" sz="2000" dirty="0" smtClean="0"/>
                  <a:t> (disztributív),</a:t>
                </a:r>
              </a:p>
              <a:p>
                <a:pPr lvl="1" fontAlgn="auto">
                  <a:spcBef>
                    <a:spcPts val="0"/>
                  </a:spcBef>
                  <a:spcAft>
                    <a:spcPts val="0"/>
                  </a:spcAft>
                </a:pPr>
                <a:r>
                  <a:rPr lang="hu-HU" sz="2000" dirty="0" smtClean="0"/>
                  <a:t>Euklideszi geometria: </a:t>
                </a:r>
                <a14:m>
                  <m:oMath xmlns:m="http://schemas.openxmlformats.org/officeDocument/2006/math">
                    <m:sSub>
                      <m:sSubPr>
                        <m:ctrlPr>
                          <a:rPr lang="en-US" sz="1800" i="1">
                            <a:latin typeface="Cambria Math" panose="02040503050406030204" pitchFamily="18" charset="0"/>
                          </a:rPr>
                        </m:ctrlPr>
                      </m:sSubPr>
                      <m:e>
                        <m:sSub>
                          <m:sSubPr>
                            <m:ctrlPr>
                              <a:rPr lang="en-US" sz="1800" i="1">
                                <a:latin typeface="Cambria Math" panose="02040503050406030204" pitchFamily="18" charset="0"/>
                              </a:rPr>
                            </m:ctrlPr>
                          </m:sSubPr>
                          <m:e>
                            <m:r>
                              <a:rPr lang="en-US" sz="1800" b="1" i="1">
                                <a:latin typeface="Cambria Math"/>
                              </a:rPr>
                              <m:t>𝒂</m:t>
                            </m:r>
                          </m:e>
                          <m:sub>
                            <m:r>
                              <a:rPr lang="en-US" sz="1800" i="1">
                                <a:latin typeface="Cambria Math"/>
                              </a:rPr>
                              <m:t>1</m:t>
                            </m:r>
                          </m:sub>
                        </m:sSub>
                        <m:r>
                          <a:rPr lang="en-US" sz="1800" i="1">
                            <a:latin typeface="Cambria Math"/>
                            <a:ea typeface="Cambria Math"/>
                          </a:rPr>
                          <m:t>∙</m:t>
                        </m:r>
                        <m:r>
                          <a:rPr lang="en-US" sz="1800" b="1" i="1">
                            <a:latin typeface="Cambria Math"/>
                          </a:rPr>
                          <m:t>𝒂</m:t>
                        </m:r>
                      </m:e>
                      <m:sub>
                        <m:r>
                          <a:rPr lang="en-US" sz="1800" i="1">
                            <a:latin typeface="Cambria Math"/>
                          </a:rPr>
                          <m:t>2</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1</m:t>
                        </m:r>
                      </m:sub>
                    </m:sSub>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2</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𝑦</m:t>
                        </m:r>
                      </m:e>
                      <m:sub>
                        <m:r>
                          <a:rPr lang="en-US" sz="1800" i="1">
                            <a:latin typeface="Cambria Math"/>
                          </a:rPr>
                          <m:t>1</m:t>
                        </m:r>
                      </m:sub>
                    </m:sSub>
                    <m:sSub>
                      <m:sSubPr>
                        <m:ctrlPr>
                          <a:rPr lang="en-US" sz="1800" i="1">
                            <a:latin typeface="Cambria Math" panose="02040503050406030204" pitchFamily="18" charset="0"/>
                          </a:rPr>
                        </m:ctrlPr>
                      </m:sSubPr>
                      <m:e>
                        <m:r>
                          <a:rPr lang="en-US" sz="1800" i="1">
                            <a:latin typeface="Cambria Math"/>
                          </a:rPr>
                          <m:t>𝑦</m:t>
                        </m:r>
                      </m:e>
                      <m:sub>
                        <m:r>
                          <a:rPr lang="en-US" sz="1800" i="1">
                            <a:latin typeface="Cambria Math"/>
                          </a:rPr>
                          <m:t>2</m:t>
                        </m:r>
                      </m:sub>
                    </m:sSub>
                    <m:r>
                      <a:rPr lang="hu-HU" sz="1800" b="0" i="1" smtClean="0">
                        <a:latin typeface="Cambria Math"/>
                      </a:rPr>
                      <m:t>+</m:t>
                    </m:r>
                    <m:sSub>
                      <m:sSubPr>
                        <m:ctrlPr>
                          <a:rPr lang="en-US" sz="1800" i="1">
                            <a:latin typeface="Cambria Math" panose="02040503050406030204" pitchFamily="18" charset="0"/>
                          </a:rPr>
                        </m:ctrlPr>
                      </m:sSubPr>
                      <m:e>
                        <m:r>
                          <a:rPr lang="hu-HU" sz="1800" b="0" i="1" smtClean="0">
                            <a:latin typeface="Cambria Math"/>
                            <a:ea typeface="Cambria Math"/>
                          </a:rPr>
                          <m:t>𝑧</m:t>
                        </m:r>
                      </m:e>
                      <m:sub>
                        <m:r>
                          <a:rPr lang="en-US" sz="1800" i="1">
                            <a:latin typeface="Cambria Math"/>
                          </a:rPr>
                          <m:t>1</m:t>
                        </m:r>
                      </m:sub>
                    </m:sSub>
                    <m:sSub>
                      <m:sSubPr>
                        <m:ctrlPr>
                          <a:rPr lang="en-US" sz="1800" i="1">
                            <a:latin typeface="Cambria Math" panose="02040503050406030204" pitchFamily="18" charset="0"/>
                          </a:rPr>
                        </m:ctrlPr>
                      </m:sSubPr>
                      <m:e>
                        <m:r>
                          <a:rPr lang="hu-HU" sz="1800" b="0" i="1" smtClean="0">
                            <a:latin typeface="Cambria Math"/>
                          </a:rPr>
                          <m:t>𝑧</m:t>
                        </m:r>
                      </m:e>
                      <m:sub>
                        <m:r>
                          <a:rPr lang="en-US" sz="1800" i="1">
                            <a:latin typeface="Cambria Math"/>
                          </a:rPr>
                          <m:t>2</m:t>
                        </m:r>
                      </m:sub>
                    </m:sSub>
                  </m:oMath>
                </a14:m>
                <a:r>
                  <a:rPr lang="hu-HU" sz="1800" dirty="0" smtClean="0"/>
                  <a:t> </a:t>
                </a:r>
                <a:endParaRPr lang="hu-HU" sz="2000" dirty="0" smtClean="0"/>
              </a:p>
              <a:p>
                <a:pPr marL="0" indent="0" fontAlgn="auto">
                  <a:spcBef>
                    <a:spcPts val="0"/>
                  </a:spcBef>
                  <a:spcAft>
                    <a:spcPts val="0"/>
                  </a:spcAft>
                  <a:buNone/>
                </a:pPr>
                <a:endParaRPr lang="hu-HU" sz="1050" i="1" dirty="0" smtClean="0">
                  <a:latin typeface="Cambria Math"/>
                </a:endParaRPr>
              </a:p>
              <a:p>
                <a:pPr marL="0" indent="0" fontAlgn="auto">
                  <a:spcBef>
                    <a:spcPts val="0"/>
                  </a:spcBef>
                  <a:spcAft>
                    <a:spcPts val="0"/>
                  </a:spcAft>
                  <a:buNone/>
                </a:pPr>
                <a:endParaRPr lang="hu-HU" sz="800" i="1" dirty="0" smtClean="0">
                  <a:latin typeface="Cambria Math"/>
                </a:endParaRPr>
              </a:p>
              <a:p>
                <a:pPr marL="0" indent="0" fontAlgn="auto">
                  <a:spcBef>
                    <a:spcPts val="0"/>
                  </a:spcBef>
                  <a:spcAft>
                    <a:spcPts val="0"/>
                  </a:spcAft>
                  <a:buNone/>
                </a:pPr>
                <a:r>
                  <a:rPr lang="hu-HU" sz="2200" dirty="0"/>
                  <a:t> </a:t>
                </a:r>
                <a:r>
                  <a:rPr lang="hu-HU" sz="2200" dirty="0" smtClean="0"/>
                  <a:t>      </a:t>
                </a:r>
                <a14:m>
                  <m:oMath xmlns:m="http://schemas.openxmlformats.org/officeDocument/2006/math">
                    <m:sSub>
                      <m:sSubPr>
                        <m:ctrlPr>
                          <a:rPr lang="en-US" sz="2200" i="1">
                            <a:latin typeface="Cambria Math" panose="02040503050406030204" pitchFamily="18" charset="0"/>
                          </a:rPr>
                        </m:ctrlPr>
                      </m:sSubPr>
                      <m:e>
                        <m:r>
                          <a:rPr lang="en-US" sz="2200" b="1" i="1">
                            <a:latin typeface="Cambria Math"/>
                          </a:rPr>
                          <m:t>𝒂</m:t>
                        </m:r>
                      </m:e>
                      <m:sub>
                        <m:r>
                          <a:rPr lang="en-US" sz="2200" i="1">
                            <a:latin typeface="Cambria Math"/>
                          </a:rPr>
                          <m:t>1</m:t>
                        </m:r>
                      </m:sub>
                    </m:sSub>
                    <m:r>
                      <a:rPr lang="en-US" sz="2200" i="1">
                        <a:latin typeface="Cambria Math"/>
                        <a:ea typeface="Cambria Math"/>
                      </a:rPr>
                      <m:t>∙</m:t>
                    </m:r>
                    <m:sSub>
                      <m:sSubPr>
                        <m:ctrlPr>
                          <a:rPr lang="en-US" sz="2200" i="1">
                            <a:latin typeface="Cambria Math" panose="02040503050406030204" pitchFamily="18" charset="0"/>
                          </a:rPr>
                        </m:ctrlPr>
                      </m:sSubPr>
                      <m:e>
                        <m:r>
                          <a:rPr lang="en-US" sz="2200" b="1" i="1">
                            <a:latin typeface="Cambria Math"/>
                          </a:rPr>
                          <m:t>𝒂</m:t>
                        </m:r>
                      </m:e>
                      <m:sub>
                        <m:r>
                          <a:rPr lang="hu-HU" sz="2200" i="1">
                            <a:latin typeface="Cambria Math"/>
                          </a:rPr>
                          <m:t>2</m:t>
                        </m:r>
                      </m:sub>
                    </m:sSub>
                    <m:r>
                      <a:rPr lang="en-US" sz="2200" b="1" i="0" smtClean="0">
                        <a:latin typeface="Cambria Math"/>
                      </a:rPr>
                      <m:t>=</m:t>
                    </m:r>
                  </m:oMath>
                </a14:m>
                <a:r>
                  <a:rPr lang="hu-HU" sz="2200" i="1" dirty="0" smtClean="0"/>
                  <a:t> </a:t>
                </a:r>
                <a:r>
                  <a:rPr lang="en-US" sz="2200" dirty="0" err="1" smtClean="0"/>
                  <a:t>skal</a:t>
                </a:r>
                <a:r>
                  <a:rPr lang="hu-HU" sz="2200" dirty="0" smtClean="0"/>
                  <a:t>ár</a:t>
                </a:r>
                <a:endParaRPr lang="en-US" sz="2200" dirty="0" smtClean="0"/>
              </a:p>
              <a:p>
                <a:pPr lvl="1" fontAlgn="auto">
                  <a:spcBef>
                    <a:spcPts val="0"/>
                  </a:spcBef>
                  <a:spcAft>
                    <a:spcPts val="0"/>
                  </a:spcAft>
                </a:pPr>
                <a:r>
                  <a:rPr lang="hu-HU" sz="2000" dirty="0" smtClean="0"/>
                  <a:t>Kommutatív</a:t>
                </a:r>
              </a:p>
              <a:p>
                <a:pPr lvl="1" fontAlgn="auto">
                  <a:spcBef>
                    <a:spcPts val="0"/>
                  </a:spcBef>
                  <a:spcAft>
                    <a:spcPts val="0"/>
                  </a:spcAft>
                </a:pPr>
                <a:r>
                  <a:rPr lang="en-US" sz="2000" dirty="0" err="1" smtClean="0"/>
                  <a:t>Bilin</a:t>
                </a:r>
                <a:r>
                  <a:rPr lang="hu-HU" sz="2000" dirty="0" err="1" smtClean="0"/>
                  <a:t>eáris</a:t>
                </a:r>
                <a:r>
                  <a:rPr lang="hu-HU" sz="2000" dirty="0" smtClean="0"/>
                  <a:t> (disztributív)</a:t>
                </a:r>
                <a:r>
                  <a:rPr lang="en-US" sz="2000" dirty="0" smtClean="0"/>
                  <a:t> </a:t>
                </a:r>
                <a:endParaRPr lang="hu-HU" sz="2000" dirty="0"/>
              </a:p>
              <a:p>
                <a:pPr marL="0" indent="0" fontAlgn="auto">
                  <a:spcBef>
                    <a:spcPts val="0"/>
                  </a:spcBef>
                  <a:spcAft>
                    <a:spcPts val="0"/>
                  </a:spcAft>
                  <a:buNone/>
                </a:pPr>
                <a:endParaRPr lang="hu-HU" sz="2000" i="1" dirty="0" smtClean="0"/>
              </a:p>
            </p:txBody>
          </p:sp>
        </mc:Choice>
        <mc:Fallback xmlns="">
          <p:sp>
            <p:nvSpPr>
              <p:cNvPr id="4" name="Tartalom helye 2"/>
              <p:cNvSpPr txBox="1">
                <a:spLocks noRot="1" noChangeAspect="1" noMove="1" noResize="1" noEditPoints="1" noAdjustHandles="1" noChangeArrowheads="1" noChangeShapeType="1" noTextEdit="1"/>
              </p:cNvSpPr>
              <p:nvPr/>
            </p:nvSpPr>
            <p:spPr>
              <a:xfrm>
                <a:off x="5256076" y="1052204"/>
                <a:ext cx="3887924" cy="3852428"/>
              </a:xfrm>
              <a:prstGeom prst="rect">
                <a:avLst/>
              </a:prstGeom>
              <a:blipFill>
                <a:blip r:embed="rId3"/>
                <a:stretch>
                  <a:fillRect l="-2038" t="-1108"/>
                </a:stretch>
              </a:blipFill>
            </p:spPr>
            <p:txBody>
              <a:bodyPr/>
              <a:lstStyle/>
              <a:p>
                <a:r>
                  <a:rPr lang="hu-HU">
                    <a:noFill/>
                  </a:rPr>
                  <a:t> </a:t>
                </a:r>
              </a:p>
            </p:txBody>
          </p:sp>
        </mc:Fallback>
      </mc:AlternateContent>
      <p:cxnSp>
        <p:nvCxnSpPr>
          <p:cNvPr id="6" name="Egyenes összekötő 5"/>
          <p:cNvCxnSpPr/>
          <p:nvPr/>
        </p:nvCxnSpPr>
        <p:spPr>
          <a:xfrm>
            <a:off x="233518" y="3147814"/>
            <a:ext cx="86769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Jobbra nyíl 6"/>
          <p:cNvSpPr/>
          <p:nvPr/>
        </p:nvSpPr>
        <p:spPr>
          <a:xfrm>
            <a:off x="2087724" y="1635646"/>
            <a:ext cx="3348372" cy="972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Jobbra nyíl 7"/>
          <p:cNvSpPr/>
          <p:nvPr/>
        </p:nvSpPr>
        <p:spPr>
          <a:xfrm flipH="1">
            <a:off x="4572000" y="3291830"/>
            <a:ext cx="858652" cy="972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789960"/>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33468"/>
            <a:ext cx="8229600" cy="857250"/>
          </a:xfrm>
        </p:spPr>
        <p:txBody>
          <a:bodyPr/>
          <a:lstStyle/>
          <a:p>
            <a:r>
              <a:rPr lang="en-US" dirty="0" err="1" smtClean="0">
                <a:solidFill>
                  <a:srgbClr val="FF0000"/>
                </a:solidFill>
              </a:rPr>
              <a:t>Euklides</a:t>
            </a:r>
            <a:r>
              <a:rPr lang="hu-HU" dirty="0" err="1" smtClean="0">
                <a:solidFill>
                  <a:srgbClr val="FF0000"/>
                </a:solidFill>
              </a:rPr>
              <a:t>zi</a:t>
            </a:r>
            <a:r>
              <a:rPr lang="hu-HU" dirty="0" smtClean="0">
                <a:solidFill>
                  <a:srgbClr val="FF0000"/>
                </a:solidFill>
              </a:rPr>
              <a:t> síkgeometria</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4103948" y="823244"/>
                <a:ext cx="4752528" cy="2000534"/>
              </a:xfrm>
            </p:spPr>
            <p:txBody>
              <a:bodyPr>
                <a:noAutofit/>
              </a:bodyPr>
              <a:lstStyle/>
              <a:p>
                <a:pPr marL="0" indent="0">
                  <a:buNone/>
                </a:pPr>
                <a:r>
                  <a:rPr lang="hu-HU" sz="2400" b="1" u="sng" dirty="0" smtClean="0"/>
                  <a:t>Skaláris szorzás </a:t>
                </a:r>
                <a:r>
                  <a:rPr lang="hu-HU" sz="2400" dirty="0" smtClean="0"/>
                  <a:t>az </a:t>
                </a:r>
                <a:r>
                  <a:rPr lang="hu-HU" sz="2400" dirty="0" err="1"/>
                  <a:t>a</a:t>
                </a:r>
                <a:r>
                  <a:rPr lang="hu-HU" sz="2400" dirty="0" err="1" smtClean="0"/>
                  <a:t>mbiens</a:t>
                </a:r>
                <a:r>
                  <a:rPr lang="hu-HU" sz="2400" dirty="0" smtClean="0"/>
                  <a:t> térben:</a:t>
                </a:r>
              </a:p>
              <a:p>
                <a:pPr marL="0" indent="0">
                  <a:buNone/>
                </a:pPr>
                <a:endParaRPr lang="hu-HU" sz="2400" dirty="0"/>
              </a:p>
              <a:p>
                <a:pPr marL="0" indent="0">
                  <a:buNone/>
                </a:pPr>
                <a:endParaRPr lang="hu-HU" sz="600" dirty="0" smtClean="0"/>
              </a:p>
              <a:p>
                <a:r>
                  <a:rPr lang="hu-HU" sz="2000" dirty="0" smtClean="0"/>
                  <a:t>Kommutatív</a:t>
                </a:r>
                <a:r>
                  <a:rPr lang="en-US" sz="2000" dirty="0" smtClean="0"/>
                  <a:t>: </a:t>
                </a:r>
                <a14:m>
                  <m:oMath xmlns:m="http://schemas.openxmlformats.org/officeDocument/2006/math">
                    <m:r>
                      <a:rPr lang="en-US" sz="2000" b="1" i="1" smtClean="0">
                        <a:latin typeface="Cambria Math"/>
                      </a:rPr>
                      <m:t>𝒂</m:t>
                    </m:r>
                    <m:r>
                      <a:rPr lang="en-US" sz="2000" i="1">
                        <a:latin typeface="Cambria Math"/>
                        <a:ea typeface="Cambria Math"/>
                      </a:rPr>
                      <m:t>∙</m:t>
                    </m:r>
                    <m:r>
                      <a:rPr lang="en-US" sz="2000" b="1" i="1" smtClean="0">
                        <a:latin typeface="Cambria Math"/>
                      </a:rPr>
                      <m:t>𝒃</m:t>
                    </m:r>
                    <m:r>
                      <a:rPr lang="en-US" sz="2000" i="1">
                        <a:latin typeface="Cambria Math"/>
                      </a:rPr>
                      <m:t>=</m:t>
                    </m:r>
                    <m:r>
                      <a:rPr lang="en-US" sz="2000" b="1" i="1" smtClean="0">
                        <a:latin typeface="Cambria Math"/>
                      </a:rPr>
                      <m:t>𝒃</m:t>
                    </m:r>
                    <m:r>
                      <a:rPr lang="en-US" sz="2000" i="1" smtClean="0">
                        <a:latin typeface="Cambria Math"/>
                        <a:ea typeface="Cambria Math"/>
                      </a:rPr>
                      <m:t>∙</m:t>
                    </m:r>
                    <m:r>
                      <a:rPr lang="en-US" sz="2000" b="1" i="1" smtClean="0">
                        <a:latin typeface="Cambria Math"/>
                      </a:rPr>
                      <m:t>𝒂</m:t>
                    </m:r>
                  </m:oMath>
                </a14:m>
                <a:endParaRPr lang="en-US" sz="2000" b="1" dirty="0" smtClean="0"/>
              </a:p>
              <a:p>
                <a:r>
                  <a:rPr lang="en-US" sz="2000" dirty="0"/>
                  <a:t>D</a:t>
                </a:r>
                <a:r>
                  <a:rPr lang="hu-HU" sz="2000" dirty="0" err="1" smtClean="0"/>
                  <a:t>isztributív</a:t>
                </a:r>
                <a:r>
                  <a:rPr lang="en-US" sz="2000" dirty="0" smtClean="0"/>
                  <a:t>: </a:t>
                </a:r>
                <a14:m>
                  <m:oMath xmlns:m="http://schemas.openxmlformats.org/officeDocument/2006/math">
                    <m:r>
                      <a:rPr lang="en-US" sz="2000" b="1" i="1">
                        <a:latin typeface="Cambria Math"/>
                      </a:rPr>
                      <m:t>𝒂</m:t>
                    </m:r>
                    <m:r>
                      <a:rPr lang="en-US" sz="2000" i="1">
                        <a:latin typeface="Cambria Math"/>
                        <a:ea typeface="Cambria Math"/>
                      </a:rPr>
                      <m:t>∙</m:t>
                    </m:r>
                    <m:r>
                      <a:rPr lang="en-US" sz="2000" b="1" i="1" smtClean="0">
                        <a:latin typeface="Cambria Math" panose="02040503050406030204" pitchFamily="18" charset="0"/>
                        <a:ea typeface="Cambria Math"/>
                      </a:rPr>
                      <m:t>(</m:t>
                    </m:r>
                    <m:r>
                      <a:rPr lang="en-US" sz="2000" b="1" i="1">
                        <a:latin typeface="Cambria Math"/>
                      </a:rPr>
                      <m:t>𝒃</m:t>
                    </m:r>
                    <m:r>
                      <a:rPr lang="en-US" sz="2000" b="0" i="1" smtClean="0">
                        <a:latin typeface="Cambria Math"/>
                      </a:rPr>
                      <m:t>+</m:t>
                    </m:r>
                    <m:r>
                      <a:rPr lang="en-US" sz="2000" b="1" i="1" smtClean="0">
                        <a:latin typeface="Cambria Math"/>
                      </a:rPr>
                      <m:t>𝒄</m:t>
                    </m:r>
                    <m:r>
                      <a:rPr lang="en-US" sz="2000" b="0" i="1" smtClean="0">
                        <a:latin typeface="Cambria Math"/>
                      </a:rPr>
                      <m:t>)</m:t>
                    </m:r>
                    <m:r>
                      <a:rPr lang="en-US" sz="2000" i="1">
                        <a:latin typeface="Cambria Math"/>
                      </a:rPr>
                      <m:t>=</m:t>
                    </m:r>
                    <m:r>
                      <a:rPr lang="en-US" sz="2000" b="1" i="1" smtClean="0">
                        <a:latin typeface="Cambria Math"/>
                      </a:rPr>
                      <m:t>𝒂</m:t>
                    </m:r>
                    <m:r>
                      <a:rPr lang="en-US" sz="2000" i="1">
                        <a:latin typeface="Cambria Math"/>
                        <a:ea typeface="Cambria Math"/>
                      </a:rPr>
                      <m:t>∙</m:t>
                    </m:r>
                    <m:r>
                      <a:rPr lang="en-US" sz="2000" b="1" i="1" smtClean="0">
                        <a:latin typeface="Cambria Math"/>
                        <a:ea typeface="Cambria Math"/>
                      </a:rPr>
                      <m:t>𝒃</m:t>
                    </m:r>
                    <m:r>
                      <a:rPr lang="en-US" sz="2000" b="0" i="1" smtClean="0">
                        <a:latin typeface="Cambria Math"/>
                        <a:ea typeface="Cambria Math"/>
                      </a:rPr>
                      <m:t>+</m:t>
                    </m:r>
                    <m:r>
                      <a:rPr lang="en-US" sz="2000" b="1" i="1">
                        <a:latin typeface="Cambria Math"/>
                      </a:rPr>
                      <m:t>𝒂</m:t>
                    </m:r>
                    <m:r>
                      <a:rPr lang="en-US" sz="2000" i="1">
                        <a:latin typeface="Cambria Math"/>
                        <a:ea typeface="Cambria Math"/>
                      </a:rPr>
                      <m:t>∙</m:t>
                    </m:r>
                    <m:r>
                      <a:rPr lang="en-US" sz="2000" b="1" i="1" smtClean="0">
                        <a:latin typeface="Cambria Math"/>
                        <a:ea typeface="Cambria Math"/>
                      </a:rPr>
                      <m:t>𝒄</m:t>
                    </m:r>
                  </m:oMath>
                </a14:m>
                <a:endParaRPr lang="en-US" sz="2000" b="1" dirty="0" smtClean="0"/>
              </a:p>
              <a:p>
                <a:r>
                  <a:rPr lang="en-US" sz="2000" dirty="0" err="1" smtClean="0"/>
                  <a:t>Sk</a:t>
                </a:r>
                <a:r>
                  <a:rPr lang="hu-HU" sz="2000" dirty="0" smtClean="0"/>
                  <a:t>álázás: </a:t>
                </a:r>
                <a14:m>
                  <m:oMath xmlns:m="http://schemas.openxmlformats.org/officeDocument/2006/math">
                    <m:r>
                      <a:rPr lang="hu-HU" sz="2000" dirty="0" smtClean="0">
                        <a:latin typeface="Cambria Math"/>
                      </a:rPr>
                      <m:t>(</m:t>
                    </m:r>
                    <m:r>
                      <a:rPr lang="hu-HU" sz="2000" b="0" i="1" smtClean="0">
                        <a:latin typeface="Cambria Math"/>
                      </a:rPr>
                      <m:t>𝑠</m:t>
                    </m:r>
                    <m:r>
                      <a:rPr lang="en-US" sz="2000" b="1" i="1">
                        <a:latin typeface="Cambria Math"/>
                      </a:rPr>
                      <m:t>𝒂</m:t>
                    </m:r>
                    <m:r>
                      <a:rPr lang="hu-HU" sz="2000" b="1" i="1" smtClean="0">
                        <a:latin typeface="Cambria Math"/>
                      </a:rPr>
                      <m:t>)</m:t>
                    </m:r>
                    <m:r>
                      <a:rPr lang="en-US" sz="2000" i="1">
                        <a:latin typeface="Cambria Math"/>
                        <a:ea typeface="Cambria Math"/>
                      </a:rPr>
                      <m:t>∙</m:t>
                    </m:r>
                    <m:r>
                      <a:rPr lang="en-US" sz="2000" b="1" i="1">
                        <a:latin typeface="Cambria Math"/>
                      </a:rPr>
                      <m:t>𝒃</m:t>
                    </m:r>
                    <m:r>
                      <a:rPr lang="en-US" sz="2000" i="1">
                        <a:latin typeface="Cambria Math"/>
                      </a:rPr>
                      <m:t>=</m:t>
                    </m:r>
                    <m:r>
                      <a:rPr lang="hu-HU" sz="2000" b="0" i="1" smtClean="0">
                        <a:latin typeface="Cambria Math"/>
                      </a:rPr>
                      <m:t>𝑠</m:t>
                    </m:r>
                    <m:r>
                      <a:rPr lang="hu-HU" sz="2000" b="1" i="1" smtClean="0">
                        <a:latin typeface="Cambria Math"/>
                      </a:rPr>
                      <m:t>(</m:t>
                    </m:r>
                    <m:r>
                      <a:rPr lang="en-US" sz="2000" b="1" i="1">
                        <a:latin typeface="Cambria Math"/>
                      </a:rPr>
                      <m:t>𝒂</m:t>
                    </m:r>
                    <m:r>
                      <a:rPr lang="en-US" sz="2000" i="1">
                        <a:latin typeface="Cambria Math"/>
                        <a:ea typeface="Cambria Math"/>
                      </a:rPr>
                      <m:t>∙</m:t>
                    </m:r>
                    <m:r>
                      <a:rPr lang="en-US" sz="2000" b="1" i="1">
                        <a:latin typeface="Cambria Math"/>
                        <a:ea typeface="Cambria Math"/>
                      </a:rPr>
                      <m:t>𝒃</m:t>
                    </m:r>
                    <m:r>
                      <a:rPr lang="hu-HU" sz="2000" b="1" i="1" smtClean="0">
                        <a:latin typeface="Cambria Math"/>
                        <a:ea typeface="Cambria Math"/>
                      </a:rPr>
                      <m:t>)</m:t>
                    </m:r>
                  </m:oMath>
                </a14:m>
                <a:endParaRPr lang="hu-HU" sz="2000" b="1" dirty="0" smtClean="0"/>
              </a:p>
              <a:p>
                <a:r>
                  <a:rPr lang="hu-HU" sz="2000" b="1" dirty="0" smtClean="0"/>
                  <a:t>Nem asszociatív</a:t>
                </a:r>
                <a:endParaRPr lang="en-US" sz="2000" b="1" dirty="0"/>
              </a:p>
              <a:p>
                <a:endParaRPr lang="hu-HU" sz="2000" dirty="0" smtClean="0"/>
              </a:p>
              <a:p>
                <a:pPr marL="0" indent="0">
                  <a:buNone/>
                </a:pPr>
                <a:r>
                  <a:rPr lang="hu-HU" sz="2400" i="1" dirty="0" smtClean="0">
                    <a:solidFill>
                      <a:prstClr val="black"/>
                    </a:solidFill>
                    <a:latin typeface="Times New Roman" pitchFamily="18" charset="0"/>
                  </a:rPr>
                  <a:t>	</a:t>
                </a:r>
                <a:endParaRPr lang="hu-HU" sz="2400" baseline="-25000" dirty="0" smtClean="0">
                  <a:solidFill>
                    <a:prstClr val="black"/>
                  </a:solidFill>
                  <a:latin typeface="Times New Roman" pitchFamily="18" charset="0"/>
                </a:endParaRPr>
              </a:p>
              <a:p>
                <a:pPr marL="0" indent="0">
                  <a:buNone/>
                </a:pPr>
                <a:endParaRPr lang="hu-HU" sz="2400" baseline="-25000" dirty="0" smtClean="0">
                  <a:solidFill>
                    <a:prstClr val="black"/>
                  </a:solidFill>
                  <a:latin typeface="Times New Roman" pitchFamily="18" charset="0"/>
                </a:endParaRPr>
              </a:p>
              <a:p>
                <a:pPr marL="0" indent="0" eaLnBrk="0" fontAlgn="base" hangingPunct="0">
                  <a:spcBef>
                    <a:spcPct val="0"/>
                  </a:spcBef>
                  <a:spcAft>
                    <a:spcPct val="0"/>
                  </a:spcAft>
                  <a:buNone/>
                </a:pPr>
                <a:endParaRPr lang="hu-HU" sz="2400" dirty="0">
                  <a:solidFill>
                    <a:prstClr val="black"/>
                  </a:solidFill>
                  <a:latin typeface="Times New Roman" pitchFamily="18" charset="0"/>
                </a:endParaRPr>
              </a:p>
              <a:p>
                <a:pPr marL="0" lvl="0" indent="0" eaLnBrk="0" fontAlgn="base" hangingPunct="0">
                  <a:spcBef>
                    <a:spcPct val="0"/>
                  </a:spcBef>
                  <a:spcAft>
                    <a:spcPct val="0"/>
                  </a:spcAft>
                  <a:buNone/>
                </a:pPr>
                <a:endParaRPr lang="en-US" sz="2400" dirty="0">
                  <a:solidFill>
                    <a:prstClr val="black"/>
                  </a:solidFill>
                  <a:latin typeface="Times New Roman" pitchFamily="18" charset="0"/>
                </a:endParaRPr>
              </a:p>
              <a:p>
                <a:pPr marL="0" lvl="0" indent="0" eaLnBrk="0" fontAlgn="base" hangingPunct="0">
                  <a:spcBef>
                    <a:spcPct val="0"/>
                  </a:spcBef>
                  <a:spcAft>
                    <a:spcPct val="0"/>
                  </a:spcAft>
                  <a:buNone/>
                </a:pPr>
                <a:endParaRPr lang="en-US" sz="2400" dirty="0" smtClean="0">
                  <a:solidFill>
                    <a:prstClr val="black"/>
                  </a:solidFill>
                  <a:latin typeface="Times New Roman" pitchFamily="18" charset="0"/>
                </a:endParaRPr>
              </a:p>
              <a:p>
                <a:pPr marL="0" indent="0">
                  <a:buNone/>
                </a:pPr>
                <a:endParaRPr lang="hu-HU" sz="2400" dirty="0" smtClean="0"/>
              </a:p>
              <a:p>
                <a:pPr marL="0" indent="0">
                  <a:buNone/>
                </a:pPr>
                <a:endParaRPr lang="en-US" sz="24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4103948" y="823244"/>
                <a:ext cx="4752528" cy="2000534"/>
              </a:xfrm>
              <a:blipFill>
                <a:blip r:embed="rId3"/>
                <a:stretch>
                  <a:fillRect l="-1923" t="-2439" b="-28963"/>
                </a:stretch>
              </a:blipFill>
            </p:spPr>
            <p:txBody>
              <a:bodyPr/>
              <a:lstStyle/>
              <a:p>
                <a:r>
                  <a:rPr lang="hu-HU">
                    <a:noFill/>
                  </a:rPr>
                  <a:t> </a:t>
                </a:r>
              </a:p>
            </p:txBody>
          </p:sp>
        </mc:Fallback>
      </mc:AlternateContent>
      <p:cxnSp>
        <p:nvCxnSpPr>
          <p:cNvPr id="4" name="Egyenes összekötő nyíllal 3"/>
          <p:cNvCxnSpPr/>
          <p:nvPr/>
        </p:nvCxnSpPr>
        <p:spPr>
          <a:xfrm flipH="1">
            <a:off x="1273368" y="2201279"/>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a:off x="2001832" y="2201279"/>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flipV="1">
            <a:off x="1993448" y="1245066"/>
            <a:ext cx="0" cy="9562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Szabadkézi sokszög 6"/>
          <p:cNvSpPr/>
          <p:nvPr/>
        </p:nvSpPr>
        <p:spPr>
          <a:xfrm>
            <a:off x="320766" y="1521612"/>
            <a:ext cx="3345365" cy="936703"/>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Szövegdoboz 8"/>
          <p:cNvSpPr txBox="1"/>
          <p:nvPr/>
        </p:nvSpPr>
        <p:spPr>
          <a:xfrm>
            <a:off x="963667" y="2495706"/>
            <a:ext cx="298479" cy="400110"/>
          </a:xfrm>
          <a:prstGeom prst="rect">
            <a:avLst/>
          </a:prstGeom>
          <a:noFill/>
        </p:spPr>
        <p:txBody>
          <a:bodyPr wrap="none" rtlCol="0">
            <a:spAutoFit/>
          </a:bodyPr>
          <a:lstStyle/>
          <a:p>
            <a:r>
              <a:rPr lang="hu-HU" sz="2000" i="1" dirty="0" smtClean="0"/>
              <a:t>x</a:t>
            </a:r>
            <a:endParaRPr lang="en-US" sz="2000" i="1" dirty="0"/>
          </a:p>
        </p:txBody>
      </p:sp>
      <p:sp>
        <p:nvSpPr>
          <p:cNvPr id="10" name="Szövegdoboz 9"/>
          <p:cNvSpPr txBox="1"/>
          <p:nvPr/>
        </p:nvSpPr>
        <p:spPr>
          <a:xfrm>
            <a:off x="2768665" y="2201279"/>
            <a:ext cx="298479" cy="400110"/>
          </a:xfrm>
          <a:prstGeom prst="rect">
            <a:avLst/>
          </a:prstGeom>
          <a:noFill/>
        </p:spPr>
        <p:txBody>
          <a:bodyPr wrap="none" rtlCol="0">
            <a:spAutoFit/>
          </a:bodyPr>
          <a:lstStyle/>
          <a:p>
            <a:r>
              <a:rPr lang="hu-HU" sz="2000" i="1" dirty="0" smtClean="0"/>
              <a:t>y</a:t>
            </a:r>
            <a:endParaRPr lang="en-US" sz="2000" i="1" dirty="0"/>
          </a:p>
        </p:txBody>
      </p:sp>
      <mc:AlternateContent xmlns:mc="http://schemas.openxmlformats.org/markup-compatibility/2006" xmlns:a14="http://schemas.microsoft.com/office/drawing/2010/main">
        <mc:Choice Requires="a14">
          <p:sp>
            <p:nvSpPr>
              <p:cNvPr id="11" name="Szövegdoboz 10"/>
              <p:cNvSpPr txBox="1"/>
              <p:nvPr/>
            </p:nvSpPr>
            <p:spPr>
              <a:xfrm>
                <a:off x="1974022" y="1175363"/>
                <a:ext cx="4454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i="1" dirty="0" smtClean="0">
                          <a:latin typeface="Cambria Math"/>
                        </a:rPr>
                        <m:t>𝑤</m:t>
                      </m:r>
                    </m:oMath>
                  </m:oMathPara>
                </a14:m>
                <a:endParaRPr lang="en-US" sz="2000" i="1"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1974022" y="1175363"/>
                <a:ext cx="445443" cy="4001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11"/>
              <p:cNvSpPr txBox="1"/>
              <p:nvPr/>
            </p:nvSpPr>
            <p:spPr>
              <a:xfrm>
                <a:off x="2028875" y="1606688"/>
                <a:ext cx="9229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𝑤</m:t>
                      </m:r>
                      <m:r>
                        <a:rPr lang="en-US" sz="2000" i="1" dirty="0" smtClean="0">
                          <a:latin typeface="Cambria Math"/>
                        </a:rPr>
                        <m:t>=1</m:t>
                      </m:r>
                    </m:oMath>
                  </m:oMathPara>
                </a14:m>
                <a:endParaRPr lang="en-US" sz="2000" dirty="0"/>
              </a:p>
            </p:txBody>
          </p:sp>
        </mc:Choice>
        <mc:Fallback xmlns="">
          <p:sp>
            <p:nvSpPr>
              <p:cNvPr id="12" name="Szövegdoboz 11"/>
              <p:cNvSpPr txBox="1">
                <a:spLocks noRot="1" noChangeAspect="1" noMove="1" noResize="1" noEditPoints="1" noAdjustHandles="1" noChangeArrowheads="1" noChangeShapeType="1" noTextEdit="1"/>
              </p:cNvSpPr>
              <p:nvPr/>
            </p:nvSpPr>
            <p:spPr>
              <a:xfrm>
                <a:off x="2028875" y="1606688"/>
                <a:ext cx="922945" cy="400110"/>
              </a:xfrm>
              <a:prstGeom prst="rect">
                <a:avLst/>
              </a:prstGeom>
              <a:blipFill rotWithShape="1">
                <a:blip r:embed="rId5"/>
                <a:stretch>
                  <a:fillRect/>
                </a:stretch>
              </a:blipFill>
            </p:spPr>
            <p:txBody>
              <a:bodyPr/>
              <a:lstStyle/>
              <a:p>
                <a:r>
                  <a:rPr lang="en-US">
                    <a:noFill/>
                  </a:rPr>
                  <a:t> </a:t>
                </a:r>
              </a:p>
            </p:txBody>
          </p:sp>
        </mc:Fallback>
      </mc:AlternateContent>
      <p:sp>
        <p:nvSpPr>
          <p:cNvPr id="13" name="Ellipszis 12"/>
          <p:cNvSpPr/>
          <p:nvPr/>
        </p:nvSpPr>
        <p:spPr>
          <a:xfrm>
            <a:off x="451064" y="1177559"/>
            <a:ext cx="186441" cy="13501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Ellipszis 15"/>
          <p:cNvSpPr/>
          <p:nvPr/>
        </p:nvSpPr>
        <p:spPr>
          <a:xfrm>
            <a:off x="1112907" y="1854948"/>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7" name="Szövegdoboz 16"/>
              <p:cNvSpPr txBox="1"/>
              <p:nvPr/>
            </p:nvSpPr>
            <p:spPr>
              <a:xfrm>
                <a:off x="900399" y="1946879"/>
                <a:ext cx="40427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dirty="0" smtClean="0">
                          <a:latin typeface="Cambria Math"/>
                        </a:rPr>
                        <m:t>𝒒</m:t>
                      </m:r>
                    </m:oMath>
                  </m:oMathPara>
                </a14:m>
                <a:endParaRPr lang="en-US" sz="2000" dirty="0"/>
              </a:p>
            </p:txBody>
          </p:sp>
        </mc:Choice>
        <mc:Fallback xmlns="">
          <p:sp>
            <p:nvSpPr>
              <p:cNvPr id="17" name="Szövegdoboz 16"/>
              <p:cNvSpPr txBox="1">
                <a:spLocks noRot="1" noChangeAspect="1" noMove="1" noResize="1" noEditPoints="1" noAdjustHandles="1" noChangeArrowheads="1" noChangeShapeType="1" noTextEdit="1"/>
              </p:cNvSpPr>
              <p:nvPr/>
            </p:nvSpPr>
            <p:spPr>
              <a:xfrm>
                <a:off x="900399" y="1946879"/>
                <a:ext cx="404278" cy="400110"/>
              </a:xfrm>
              <a:prstGeom prst="rect">
                <a:avLst/>
              </a:prstGeom>
              <a:blipFill rotWithShape="1">
                <a:blip r:embed="rId6"/>
                <a:stretch>
                  <a:fillRect l="-1515" b="-9091"/>
                </a:stretch>
              </a:blipFill>
            </p:spPr>
            <p:txBody>
              <a:bodyPr/>
              <a:lstStyle/>
              <a:p>
                <a:r>
                  <a:rPr lang="en-US">
                    <a:noFill/>
                  </a:rPr>
                  <a:t> </a:t>
                </a:r>
              </a:p>
            </p:txBody>
          </p:sp>
        </mc:Fallback>
      </mc:AlternateContent>
      <p:sp>
        <p:nvSpPr>
          <p:cNvPr id="18" name="Ellipszis 17"/>
          <p:cNvSpPr/>
          <p:nvPr/>
        </p:nvSpPr>
        <p:spPr>
          <a:xfrm>
            <a:off x="2391670" y="2247973"/>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 name="Egyenes összekötő nyíllal 19"/>
          <p:cNvCxnSpPr/>
          <p:nvPr/>
        </p:nvCxnSpPr>
        <p:spPr>
          <a:xfrm flipH="1" flipV="1">
            <a:off x="1299349" y="1972261"/>
            <a:ext cx="1092320" cy="295484"/>
          </a:xfrm>
          <a:prstGeom prst="straightConnector1">
            <a:avLst/>
          </a:prstGeom>
          <a:ln w="57150">
            <a:solidFill>
              <a:srgbClr val="01AF1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Szövegdoboz 21"/>
              <p:cNvSpPr txBox="1"/>
              <p:nvPr/>
            </p:nvSpPr>
            <p:spPr>
              <a:xfrm>
                <a:off x="2411726" y="1870338"/>
                <a:ext cx="40748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b="1" i="1" dirty="0" smtClean="0">
                          <a:latin typeface="Cambria Math"/>
                        </a:rPr>
                        <m:t>𝒑</m:t>
                      </m:r>
                    </m:oMath>
                  </m:oMathPara>
                </a14:m>
                <a:endParaRPr lang="en-US" sz="2000" dirty="0"/>
              </a:p>
            </p:txBody>
          </p:sp>
        </mc:Choice>
        <mc:Fallback xmlns="">
          <p:sp>
            <p:nvSpPr>
              <p:cNvPr id="22" name="Szövegdoboz 21"/>
              <p:cNvSpPr txBox="1">
                <a:spLocks noRot="1" noChangeAspect="1" noMove="1" noResize="1" noEditPoints="1" noAdjustHandles="1" noChangeArrowheads="1" noChangeShapeType="1" noTextEdit="1"/>
              </p:cNvSpPr>
              <p:nvPr/>
            </p:nvSpPr>
            <p:spPr>
              <a:xfrm>
                <a:off x="2411726" y="1870338"/>
                <a:ext cx="407484" cy="400110"/>
              </a:xfrm>
              <a:prstGeom prst="rect">
                <a:avLst/>
              </a:prstGeom>
              <a:blipFill rotWithShape="1">
                <a:blip r:embed="rId7"/>
                <a:stretch>
                  <a:fillRect l="-1515"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Szövegdoboz 23"/>
              <p:cNvSpPr txBox="1"/>
              <p:nvPr/>
            </p:nvSpPr>
            <p:spPr>
              <a:xfrm>
                <a:off x="4515587" y="1216593"/>
                <a:ext cx="41802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b="1" i="1">
                                  <a:latin typeface="Cambria Math"/>
                                </a:rPr>
                                <m:t>𝒂</m:t>
                              </m:r>
                            </m:e>
                            <m:sub>
                              <m:r>
                                <a:rPr lang="en-US" i="1">
                                  <a:latin typeface="Cambria Math"/>
                                </a:rPr>
                                <m:t>1</m:t>
                              </m:r>
                            </m:sub>
                          </m:sSub>
                          <m:r>
                            <a:rPr lang="en-US" i="1">
                              <a:latin typeface="Cambria Math"/>
                              <a:ea typeface="Cambria Math"/>
                            </a:rPr>
                            <m:t>∙</m:t>
                          </m:r>
                          <m:r>
                            <a:rPr lang="en-US" b="1" i="1">
                              <a:latin typeface="Cambria Math"/>
                            </a:rPr>
                            <m:t>𝒂</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sSub>
                        <m:sSubPr>
                          <m:ctrlPr>
                            <a:rPr lang="en-US" i="1">
                              <a:latin typeface="Cambria Math" panose="02040503050406030204" pitchFamily="18" charset="0"/>
                            </a:rPr>
                          </m:ctrlPr>
                        </m:sSubPr>
                        <m:e>
                          <m:r>
                            <a:rPr lang="en-US" i="1">
                              <a:latin typeface="Cambria Math"/>
                            </a:rPr>
                            <m:t>𝑥</m:t>
                          </m:r>
                        </m:e>
                        <m:sub>
                          <m:r>
                            <a:rPr lang="en-US" b="0" i="1" smtClean="0">
                              <a:latin typeface="Cambria Math"/>
                            </a:rPr>
                            <m:t>2</m:t>
                          </m:r>
                        </m:sub>
                      </m:sSub>
                      <m:r>
                        <a:rPr lang="en-US" b="0" i="1" smtClean="0">
                          <a:latin typeface="Cambria Math"/>
                        </a:rPr>
                        <m:t>+</m:t>
                      </m:r>
                      <m:sSub>
                        <m:sSubPr>
                          <m:ctrlPr>
                            <a:rPr lang="en-US" i="1">
                              <a:latin typeface="Cambria Math" panose="02040503050406030204" pitchFamily="18" charset="0"/>
                            </a:rPr>
                          </m:ctrlPr>
                        </m:sSubPr>
                        <m:e>
                          <m:r>
                            <a:rPr lang="en-US" b="0" i="1" smtClean="0">
                              <a:latin typeface="Cambria Math"/>
                            </a:rPr>
                            <m:t>𝑦</m:t>
                          </m:r>
                        </m:e>
                        <m:sub>
                          <m:r>
                            <a:rPr lang="en-US" i="1">
                              <a:latin typeface="Cambria Math"/>
                            </a:rPr>
                            <m:t>1</m:t>
                          </m:r>
                        </m:sub>
                      </m:sSub>
                      <m:sSub>
                        <m:sSubPr>
                          <m:ctrlPr>
                            <a:rPr lang="en-US" i="1">
                              <a:latin typeface="Cambria Math" panose="02040503050406030204" pitchFamily="18" charset="0"/>
                            </a:rPr>
                          </m:ctrlPr>
                        </m:sSubPr>
                        <m:e>
                          <m:r>
                            <a:rPr lang="en-US" b="0" i="1" smtClean="0">
                              <a:latin typeface="Cambria Math"/>
                            </a:rPr>
                            <m:t>𝑦</m:t>
                          </m:r>
                        </m:e>
                        <m:sub>
                          <m:r>
                            <a:rPr lang="en-US" i="1">
                              <a:latin typeface="Cambria Math"/>
                            </a:rPr>
                            <m:t>2</m:t>
                          </m:r>
                        </m:sub>
                      </m:sSub>
                      <m:r>
                        <a:rPr lang="hu-HU" b="0" i="1" smtClean="0">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𝑤</m:t>
                          </m:r>
                        </m:e>
                        <m:sub>
                          <m:r>
                            <a:rPr lang="en-US" i="1">
                              <a:latin typeface="Cambria Math"/>
                            </a:rPr>
                            <m:t>2</m:t>
                          </m:r>
                        </m:sub>
                      </m:sSub>
                    </m:oMath>
                  </m:oMathPara>
                </a14:m>
                <a:endParaRPr lang="en-US" dirty="0">
                  <a:cs typeface="Times New Roman" panose="02020603050405020304" pitchFamily="18" charset="0"/>
                </a:endParaRPr>
              </a:p>
            </p:txBody>
          </p:sp>
        </mc:Choice>
        <mc:Fallback xmlns="">
          <p:sp>
            <p:nvSpPr>
              <p:cNvPr id="24" name="Szövegdoboz 23"/>
              <p:cNvSpPr txBox="1">
                <a:spLocks noRot="1" noChangeAspect="1" noMove="1" noResize="1" noEditPoints="1" noAdjustHandles="1" noChangeArrowheads="1" noChangeShapeType="1" noTextEdit="1"/>
              </p:cNvSpPr>
              <p:nvPr/>
            </p:nvSpPr>
            <p:spPr>
              <a:xfrm>
                <a:off x="4515587" y="1216593"/>
                <a:ext cx="4180247" cy="461665"/>
              </a:xfrm>
              <a:prstGeom prst="rect">
                <a:avLst/>
              </a:prstGeom>
              <a:blipFill rotWithShape="1">
                <a:blip r:embed="rId11"/>
                <a:stretch>
                  <a:fillRect b="-12000"/>
                </a:stretch>
              </a:blipFill>
            </p:spPr>
            <p:txBody>
              <a:bodyPr/>
              <a:lstStyle/>
              <a:p>
                <a:r>
                  <a:rPr lang="en-US">
                    <a:noFill/>
                  </a:rPr>
                  <a:t> </a:t>
                </a:r>
              </a:p>
            </p:txBody>
          </p:sp>
        </mc:Fallback>
      </mc:AlternateContent>
      <p:sp>
        <p:nvSpPr>
          <p:cNvPr id="26" name="Téglalap 25"/>
          <p:cNvSpPr/>
          <p:nvPr/>
        </p:nvSpPr>
        <p:spPr>
          <a:xfrm>
            <a:off x="4515588" y="1273651"/>
            <a:ext cx="4101517" cy="405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Ellipszis 26"/>
          <p:cNvSpPr/>
          <p:nvPr/>
        </p:nvSpPr>
        <p:spPr>
          <a:xfrm>
            <a:off x="1908599" y="1922455"/>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28" name="Téglalap 27"/>
              <p:cNvSpPr/>
              <p:nvPr/>
            </p:nvSpPr>
            <p:spPr>
              <a:xfrm>
                <a:off x="523174" y="3003798"/>
                <a:ext cx="8549327" cy="2092881"/>
              </a:xfrm>
              <a:prstGeom prst="rect">
                <a:avLst/>
              </a:prstGeom>
            </p:spPr>
            <p:txBody>
              <a:bodyPr wrap="square">
                <a:spAutoFit/>
              </a:bodyPr>
              <a:lstStyle/>
              <a:p>
                <a:pPr lvl="0" algn="l">
                  <a:spcBef>
                    <a:spcPts val="600"/>
                  </a:spcBef>
                  <a:spcAft>
                    <a:spcPts val="600"/>
                  </a:spcAft>
                </a:pPr>
                <a:r>
                  <a:rPr lang="hu-HU" b="1" u="sng" dirty="0" smtClean="0">
                    <a:latin typeface="+mn-lt"/>
                  </a:rPr>
                  <a:t>Ambiens tér elemei:</a:t>
                </a:r>
              </a:p>
              <a:p>
                <a:pPr marL="457200" lvl="0" indent="-457200" algn="l">
                  <a:spcBef>
                    <a:spcPts val="0"/>
                  </a:spcBef>
                  <a:spcAft>
                    <a:spcPts val="0"/>
                  </a:spcAft>
                  <a:buFont typeface="Arial" panose="020B0604020202020204" pitchFamily="34" charset="0"/>
                  <a:buChar char="•"/>
                </a:pPr>
                <a:r>
                  <a:rPr lang="hu-HU" b="1" u="sng" dirty="0" smtClean="0">
                    <a:latin typeface="+mn-lt"/>
                  </a:rPr>
                  <a:t>Pontok</a:t>
                </a:r>
                <a:r>
                  <a:rPr lang="hu-HU" b="1" u="sng" dirty="0">
                    <a:latin typeface="+mn-lt"/>
                  </a:rPr>
                  <a:t>:</a:t>
                </a:r>
                <a:r>
                  <a:rPr lang="hu-HU" b="1" dirty="0">
                    <a:latin typeface="+mn-lt"/>
                  </a:rPr>
                  <a:t> </a:t>
                </a:r>
                <a:r>
                  <a:rPr lang="en-US" b="1" dirty="0">
                    <a:latin typeface="+mn-lt"/>
                  </a:rPr>
                  <a:t>  </a:t>
                </a:r>
                <a:r>
                  <a:rPr lang="hu-HU" b="1" dirty="0">
                    <a:latin typeface="+mn-lt"/>
                  </a:rPr>
                  <a:t>         </a:t>
                </a:r>
                <a:r>
                  <a:rPr lang="en-US" b="1" dirty="0">
                    <a:latin typeface="+mn-lt"/>
                  </a:rPr>
                  <a:t> </a:t>
                </a:r>
                <a14:m>
                  <m:oMath xmlns:m="http://schemas.openxmlformats.org/officeDocument/2006/math">
                    <m:r>
                      <a:rPr lang="hu-HU" b="1" i="0" smtClean="0">
                        <a:latin typeface="Cambria Math"/>
                      </a:rPr>
                      <m:t>  </m:t>
                    </m:r>
                    <m:r>
                      <a:rPr lang="en-US" b="1" i="1">
                        <a:latin typeface="Cambria Math"/>
                      </a:rPr>
                      <m:t>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𝑥</m:t>
                        </m:r>
                        <m:r>
                          <a:rPr lang="en-US" i="1">
                            <a:latin typeface="Cambria Math"/>
                          </a:rPr>
                          <m:t>,</m:t>
                        </m:r>
                        <m:r>
                          <a:rPr lang="en-US" i="1">
                            <a:latin typeface="Cambria Math"/>
                          </a:rPr>
                          <m:t>𝑦</m:t>
                        </m:r>
                        <m:r>
                          <a:rPr lang="en-US" i="1">
                            <a:latin typeface="Cambria Math"/>
                          </a:rPr>
                          <m:t>,1</m:t>
                        </m:r>
                      </m:e>
                    </m:d>
                  </m:oMath>
                </a14:m>
                <a:endParaRPr lang="en-US" dirty="0" smtClean="0"/>
              </a:p>
              <a:p>
                <a:pPr lvl="0" algn="l">
                  <a:spcBef>
                    <a:spcPts val="0"/>
                  </a:spcBef>
                  <a:spcAft>
                    <a:spcPts val="0"/>
                  </a:spcAft>
                </a:pPr>
                <a:r>
                  <a:rPr lang="en-US" dirty="0" smtClean="0"/>
                  <a:t>     </a:t>
                </a:r>
                <a:r>
                  <a:rPr lang="en-US" sz="2000" i="1" dirty="0" err="1">
                    <a:latin typeface="+mn-lt"/>
                  </a:rPr>
                  <a:t>Mi</a:t>
                </a:r>
                <a:r>
                  <a:rPr lang="hu-HU" sz="2000" i="1" dirty="0">
                    <a:latin typeface="+mn-lt"/>
                  </a:rPr>
                  <a:t>ért nem </a:t>
                </a:r>
                <a14:m>
                  <m:oMath xmlns:m="http://schemas.openxmlformats.org/officeDocument/2006/math">
                    <m:r>
                      <a:rPr lang="hu-HU" sz="2000" i="1" dirty="0" smtClean="0">
                        <a:latin typeface="Cambria Math"/>
                      </a:rPr>
                      <m:t>𝑤</m:t>
                    </m:r>
                    <m:r>
                      <a:rPr lang="en-US" sz="2000" i="1" dirty="0">
                        <a:latin typeface="Cambria Math"/>
                      </a:rPr>
                      <m:t>=0</m:t>
                    </m:r>
                  </m:oMath>
                </a14:m>
                <a:r>
                  <a:rPr lang="en-US" sz="2000" i="1" dirty="0">
                    <a:latin typeface="+mn-lt"/>
                  </a:rPr>
                  <a:t>?   </a:t>
                </a:r>
                <a:r>
                  <a:rPr lang="en-US" sz="2000" i="1" dirty="0" err="1">
                    <a:latin typeface="+mn-lt"/>
                  </a:rPr>
                  <a:t>Az</a:t>
                </a:r>
                <a:r>
                  <a:rPr lang="en-US" sz="2000" i="1" dirty="0">
                    <a:latin typeface="+mn-lt"/>
                  </a:rPr>
                  <a:t> </a:t>
                </a:r>
                <a:r>
                  <a:rPr lang="en-US" sz="2000" i="1" dirty="0" err="1">
                    <a:latin typeface="+mn-lt"/>
                  </a:rPr>
                  <a:t>eltol</a:t>
                </a:r>
                <a:r>
                  <a:rPr lang="hu-HU" sz="2000" i="1" dirty="0">
                    <a:latin typeface="+mn-lt"/>
                  </a:rPr>
                  <a:t>ás nem volna lineáris leképzés</a:t>
                </a:r>
                <a:endParaRPr lang="en-US" sz="2000" i="1" dirty="0">
                  <a:latin typeface="+mn-lt"/>
                </a:endParaRPr>
              </a:p>
              <a:p>
                <a:pPr marL="457200" lvl="0" indent="-457200" algn="l">
                  <a:spcBef>
                    <a:spcPts val="0"/>
                  </a:spcBef>
                  <a:spcAft>
                    <a:spcPts val="0"/>
                  </a:spcAft>
                  <a:buFont typeface="Arial" panose="020B0604020202020204" pitchFamily="34" charset="0"/>
                  <a:buChar char="•"/>
                </a:pPr>
                <a:r>
                  <a:rPr lang="hu-HU" b="1" u="sng" dirty="0">
                    <a:latin typeface="+mn-lt"/>
                  </a:rPr>
                  <a:t>Vektorok</a:t>
                </a:r>
                <a:r>
                  <a:rPr lang="hu-HU" b="1" dirty="0">
                    <a:latin typeface="+mn-lt"/>
                  </a:rPr>
                  <a:t>: </a:t>
                </a:r>
                <a14:m>
                  <m:oMath xmlns:m="http://schemas.openxmlformats.org/officeDocument/2006/math">
                    <m:r>
                      <a:rPr lang="hu-HU" b="1">
                        <a:latin typeface="Cambria Math"/>
                      </a:rPr>
                      <m:t>         </m:t>
                    </m:r>
                    <m:r>
                      <a:rPr lang="hu-HU" b="1" i="0" smtClean="0">
                        <a:latin typeface="Cambria Math"/>
                      </a:rPr>
                      <m:t> </m:t>
                    </m:r>
                    <m:r>
                      <a:rPr lang="en-US" b="1">
                        <a:latin typeface="Cambria Math"/>
                      </a:rPr>
                      <m:t>𝒗</m:t>
                    </m:r>
                    <m:r>
                      <a:rPr lang="en-US" b="1">
                        <a:latin typeface="Cambria Math"/>
                      </a:rPr>
                      <m:t>=</m:t>
                    </m:r>
                    <m:r>
                      <a:rPr lang="en-US" b="1">
                        <a:latin typeface="Cambria Math"/>
                      </a:rPr>
                      <m:t>𝒒</m:t>
                    </m:r>
                    <m:r>
                      <a:rPr lang="en-US" b="1">
                        <a:latin typeface="Cambria Math"/>
                      </a:rPr>
                      <m:t>−</m:t>
                    </m:r>
                    <m:r>
                      <a:rPr lang="en-US" b="1">
                        <a:latin typeface="Cambria Math"/>
                      </a:rPr>
                      <m:t>𝒑</m:t>
                    </m:r>
                  </m:oMath>
                </a14:m>
                <a:r>
                  <a:rPr lang="hu-HU" dirty="0" smtClean="0">
                    <a:solidFill>
                      <a:prstClr val="black"/>
                    </a:solidFill>
                  </a:rPr>
                  <a:t>,  </a:t>
                </a:r>
                <a:r>
                  <a:rPr lang="hu-HU" b="1" i="1" dirty="0" smtClean="0">
                    <a:latin typeface="Cambria Math"/>
                  </a:rPr>
                  <a:t> </a:t>
                </a:r>
                <a14:m>
                  <m:oMath xmlns:m="http://schemas.openxmlformats.org/officeDocument/2006/math">
                    <m:r>
                      <a:rPr lang="en-US" b="1" i="1">
                        <a:latin typeface="Cambria Math"/>
                      </a:rPr>
                      <m:t>𝒗</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𝑥</m:t>
                        </m:r>
                        <m:r>
                          <a:rPr lang="en-US" i="1">
                            <a:latin typeface="Cambria Math"/>
                          </a:rPr>
                          <m:t>,</m:t>
                        </m:r>
                        <m:r>
                          <a:rPr lang="en-US" i="1">
                            <a:latin typeface="Cambria Math"/>
                          </a:rPr>
                          <m:t>𝑦</m:t>
                        </m:r>
                        <m:r>
                          <a:rPr lang="en-US" i="1">
                            <a:latin typeface="Cambria Math"/>
                          </a:rPr>
                          <m:t>,0</m:t>
                        </m:r>
                      </m:e>
                    </m:d>
                  </m:oMath>
                </a14:m>
                <a:endParaRPr lang="en-US" dirty="0" smtClean="0">
                  <a:solidFill>
                    <a:prstClr val="black"/>
                  </a:solidFill>
                </a:endParaRPr>
              </a:p>
              <a:p>
                <a:pPr marL="457200" lvl="0" indent="-457200" algn="l">
                  <a:spcBef>
                    <a:spcPts val="600"/>
                  </a:spcBef>
                  <a:spcAft>
                    <a:spcPts val="600"/>
                  </a:spcAft>
                  <a:buFont typeface="Arial" panose="020B0604020202020204" pitchFamily="34" charset="0"/>
                  <a:buChar char="•"/>
                </a:pPr>
                <a:r>
                  <a:rPr lang="hu-HU" dirty="0">
                    <a:latin typeface="+mn-lt"/>
                  </a:rPr>
                  <a:t>Egyéb </a:t>
                </a:r>
                <a14:m>
                  <m:oMath xmlns:m="http://schemas.openxmlformats.org/officeDocument/2006/math">
                    <m:r>
                      <a:rPr lang="hu-HU" i="1">
                        <a:latin typeface="Cambria Math"/>
                      </a:rPr>
                      <m:t>𝑤</m:t>
                    </m:r>
                  </m:oMath>
                </a14:m>
                <a:r>
                  <a:rPr lang="hu-HU" dirty="0">
                    <a:latin typeface="+mn-lt"/>
                  </a:rPr>
                  <a:t>-k nem pontok és nem vektorok</a:t>
                </a:r>
                <a:endParaRPr lang="en-US" dirty="0">
                  <a:latin typeface="+mn-lt"/>
                </a:endParaRPr>
              </a:p>
            </p:txBody>
          </p:sp>
        </mc:Choice>
        <mc:Fallback xmlns="">
          <p:sp>
            <p:nvSpPr>
              <p:cNvPr id="28" name="Téglalap 27"/>
              <p:cNvSpPr>
                <a:spLocks noRot="1" noChangeAspect="1" noMove="1" noResize="1" noEditPoints="1" noAdjustHandles="1" noChangeArrowheads="1" noChangeShapeType="1" noTextEdit="1"/>
              </p:cNvSpPr>
              <p:nvPr/>
            </p:nvSpPr>
            <p:spPr>
              <a:xfrm>
                <a:off x="523174" y="3003798"/>
                <a:ext cx="8549327" cy="2092881"/>
              </a:xfrm>
              <a:prstGeom prst="rect">
                <a:avLst/>
              </a:prstGeom>
              <a:blipFill rotWithShape="1">
                <a:blip r:embed="rId9"/>
                <a:stretch>
                  <a:fillRect l="-1141" t="-2332" b="-5831"/>
                </a:stretch>
              </a:blipFill>
            </p:spPr>
            <p:txBody>
              <a:bodyPr/>
              <a:lstStyle/>
              <a:p>
                <a:r>
                  <a:rPr lang="en-US">
                    <a:noFill/>
                  </a:rPr>
                  <a:t> </a:t>
                </a:r>
              </a:p>
            </p:txBody>
          </p:sp>
        </mc:Fallback>
      </mc:AlternateContent>
      <p:sp>
        <p:nvSpPr>
          <p:cNvPr id="29" name="Téglalap 28"/>
          <p:cNvSpPr/>
          <p:nvPr/>
        </p:nvSpPr>
        <p:spPr>
          <a:xfrm>
            <a:off x="2954359" y="3471850"/>
            <a:ext cx="1725653"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églalap 29"/>
          <p:cNvSpPr/>
          <p:nvPr/>
        </p:nvSpPr>
        <p:spPr>
          <a:xfrm>
            <a:off x="4572000" y="4191930"/>
            <a:ext cx="165618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1" name="Téglalap 30"/>
              <p:cNvSpPr/>
              <p:nvPr/>
            </p:nvSpPr>
            <p:spPr>
              <a:xfrm>
                <a:off x="552753" y="877477"/>
                <a:ext cx="16024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000" b="1" i="1" smtClean="0">
                          <a:latin typeface="Cambria Math"/>
                        </a:rPr>
                        <m:t>𝒂</m:t>
                      </m:r>
                      <m:r>
                        <a:rPr lang="en-US" sz="2000" i="1">
                          <a:latin typeface="Cambria Math"/>
                        </a:rPr>
                        <m:t>=</m:t>
                      </m:r>
                      <m:d>
                        <m:dPr>
                          <m:begChr m:val="["/>
                          <m:endChr m:val="]"/>
                          <m:ctrlPr>
                            <a:rPr lang="en-US" sz="2000" i="1">
                              <a:latin typeface="Cambria Math" panose="02040503050406030204" pitchFamily="18" charset="0"/>
                            </a:rPr>
                          </m:ctrlPr>
                        </m:dPr>
                        <m:e>
                          <m:r>
                            <a:rPr lang="en-US" sz="2000" i="1">
                              <a:latin typeface="Cambria Math"/>
                            </a:rPr>
                            <m:t>𝑥</m:t>
                          </m:r>
                          <m:r>
                            <a:rPr lang="en-US" sz="2000" i="1">
                              <a:latin typeface="Cambria Math"/>
                            </a:rPr>
                            <m:t>,</m:t>
                          </m:r>
                          <m:r>
                            <a:rPr lang="en-US" sz="2000" i="1">
                              <a:latin typeface="Cambria Math"/>
                            </a:rPr>
                            <m:t>𝑦</m:t>
                          </m:r>
                          <m:r>
                            <a:rPr lang="en-US" sz="2000" i="1">
                              <a:latin typeface="Cambria Math"/>
                            </a:rPr>
                            <m:t>,</m:t>
                          </m:r>
                          <m:r>
                            <a:rPr lang="hu-HU" sz="2000" b="0" i="1" smtClean="0">
                              <a:latin typeface="Cambria Math"/>
                            </a:rPr>
                            <m:t>𝑤</m:t>
                          </m:r>
                        </m:e>
                      </m:d>
                    </m:oMath>
                  </m:oMathPara>
                </a14:m>
                <a:endParaRPr lang="en-US" sz="2000" dirty="0"/>
              </a:p>
            </p:txBody>
          </p:sp>
        </mc:Choice>
        <mc:Fallback xmlns="">
          <p:sp>
            <p:nvSpPr>
              <p:cNvPr id="31" name="Téglalap 30"/>
              <p:cNvSpPr>
                <a:spLocks noRot="1" noChangeAspect="1" noMove="1" noResize="1" noEditPoints="1" noAdjustHandles="1" noChangeArrowheads="1" noChangeShapeType="1" noTextEdit="1"/>
              </p:cNvSpPr>
              <p:nvPr/>
            </p:nvSpPr>
            <p:spPr>
              <a:xfrm>
                <a:off x="552753" y="877477"/>
                <a:ext cx="1602490" cy="400110"/>
              </a:xfrm>
              <a:prstGeom prst="rect">
                <a:avLst/>
              </a:prstGeom>
              <a:blipFill rotWithShape="1">
                <a:blip r:embed="rId10"/>
                <a:stretch>
                  <a:fillRect b="-7576"/>
                </a:stretch>
              </a:blipFill>
            </p:spPr>
            <p:txBody>
              <a:bodyPr/>
              <a:lstStyle/>
              <a:p>
                <a:r>
                  <a:rPr lang="en-US">
                    <a:noFill/>
                  </a:rPr>
                  <a:t> </a:t>
                </a:r>
              </a:p>
            </p:txBody>
          </p:sp>
        </mc:Fallback>
      </mc:AlternateContent>
    </p:spTree>
    <p:extLst>
      <p:ext uri="{BB962C8B-B14F-4D97-AF65-F5344CB8AC3E}">
        <p14:creationId xmlns:p14="http://schemas.microsoft.com/office/powerpoint/2010/main" val="1805544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6" grpId="0" animBg="1"/>
      <p:bldP spid="17" grpId="0"/>
      <p:bldP spid="18" grpId="0" animBg="1"/>
      <p:bldP spid="22" grpId="0"/>
      <p:bldP spid="27" grpId="0" animBg="1"/>
      <p:bldP spid="28" grpId="0"/>
      <p:bldP spid="29" grpId="0" animBg="1"/>
      <p:bldP spid="30"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800660839</TotalTime>
  <Pages>57</Pages>
  <Words>4586</Words>
  <Application>Microsoft Office PowerPoint</Application>
  <PresentationFormat>Diavetítés a képernyőre (16:9 oldalarány)</PresentationFormat>
  <Paragraphs>737</Paragraphs>
  <Slides>51</Slides>
  <Notes>27</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51</vt:i4>
      </vt:variant>
    </vt:vector>
  </HeadingPairs>
  <TitlesOfParts>
    <vt:vector size="59" baseType="lpstr">
      <vt:lpstr>Arial</vt:lpstr>
      <vt:lpstr>Calibri</vt:lpstr>
      <vt:lpstr>Cambria Math</vt:lpstr>
      <vt:lpstr>Courier New</vt:lpstr>
      <vt:lpstr>Symbol</vt:lpstr>
      <vt:lpstr>Times New Roman</vt:lpstr>
      <vt:lpstr>Wingdings</vt:lpstr>
      <vt:lpstr>Office-téma</vt:lpstr>
      <vt:lpstr>Geometriák és algebrák</vt:lpstr>
      <vt:lpstr>Euklidészi síkgeometria</vt:lpstr>
      <vt:lpstr>Euklidészi síkgeometria</vt:lpstr>
      <vt:lpstr>Euklidészi síkgeometria</vt:lpstr>
      <vt:lpstr>Euklidészi síkgeometria</vt:lpstr>
      <vt:lpstr>Mindent számmal!</vt:lpstr>
      <vt:lpstr>Analitikus geometriák: külső nézet</vt:lpstr>
      <vt:lpstr>Metrika: Skaláris szorzás az ambiens térben</vt:lpstr>
      <vt:lpstr>Euklideszi síkgeometria</vt:lpstr>
      <vt:lpstr>Vektorok tulajdonságai</vt:lpstr>
      <vt:lpstr>Egyenes: paraméteres egyenlet</vt:lpstr>
      <vt:lpstr>Egyenes implicit egyenletei</vt:lpstr>
      <vt:lpstr>Euklideszi térgeometria</vt:lpstr>
      <vt:lpstr>Sík</vt:lpstr>
      <vt:lpstr>Vektor/Pont/Sík/RGBA osztály</vt:lpstr>
      <vt:lpstr>vec4 műveletek</vt:lpstr>
      <vt:lpstr>3D vektor/Pont/RGB</vt:lpstr>
      <vt:lpstr>Jó az euklideszi geometria  föld (Geo) mérésre (meter)? </vt:lpstr>
      <vt:lpstr>Görbék görbülete: κ</vt:lpstr>
      <vt:lpstr>Felületek: fő görbületi irányok és  Gauss görbület (Krümmung)</vt:lpstr>
      <vt:lpstr>Gauss görbület:</vt:lpstr>
      <vt:lpstr>Gömbi geometria</vt:lpstr>
      <vt:lpstr>Egyenes (Főkör) egyenlete</vt:lpstr>
      <vt:lpstr>PowerPoint-bemutató</vt:lpstr>
      <vt:lpstr>Gömbi/elliptikus geometria</vt:lpstr>
      <vt:lpstr>Egyenes</vt:lpstr>
      <vt:lpstr>Távolság</vt:lpstr>
      <vt:lpstr>Egy jó térkép …</vt:lpstr>
      <vt:lpstr>Gömb vetítése a síkra</vt:lpstr>
      <vt:lpstr>(Gerardus) Mercator térkép</vt:lpstr>
      <vt:lpstr>Homogén/izotróp geometriák</vt:lpstr>
      <vt:lpstr>Hiperbolikus  (Bolyai) geometria</vt:lpstr>
      <vt:lpstr>Egyenes egyenlete</vt:lpstr>
      <vt:lpstr>Hiperbolikus geometria</vt:lpstr>
      <vt:lpstr>Egyenes</vt:lpstr>
      <vt:lpstr>Távolság</vt:lpstr>
      <vt:lpstr>Összehasonlítás</vt:lpstr>
      <vt:lpstr>Beltrami – Poincaré/Klein diszk</vt:lpstr>
      <vt:lpstr>Escher és a Poincaré diszk</vt:lpstr>
      <vt:lpstr>vec4 műveletek</vt:lpstr>
      <vt:lpstr>Projektív geometria</vt:lpstr>
      <vt:lpstr>Euklideszi  Projektív sík</vt:lpstr>
      <vt:lpstr>Projektív sík analitikus geometriája</vt:lpstr>
      <vt:lpstr>Homogén koordináták</vt:lpstr>
      <vt:lpstr>Projektív egyenes parametrikus egyenlete</vt:lpstr>
      <vt:lpstr>Egyenes implicit egyenlete</vt:lpstr>
      <vt:lpstr>Dualitás</vt:lpstr>
      <vt:lpstr>Metszés és illeszkedés</vt:lpstr>
      <vt:lpstr>Euler egyenes</vt:lpstr>
      <vt:lpstr>Projektív tér homogén koordinátákkal</vt:lpstr>
      <vt:lpstr>Pont/Sík/RGBA osztály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Others</dc:creator>
  <cp:lastModifiedBy>Szirmay-Kalos László</cp:lastModifiedBy>
  <cp:revision>1649</cp:revision>
  <cp:lastPrinted>2002-02-17T14:20:45Z</cp:lastPrinted>
  <dcterms:created xsi:type="dcterms:W3CDTF">1998-09-12T20:31:14Z</dcterms:created>
  <dcterms:modified xsi:type="dcterms:W3CDTF">2024-09-13T09:29:43Z</dcterms:modified>
</cp:coreProperties>
</file>