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720" r:id="rId1"/>
  </p:sldMasterIdLst>
  <p:notesMasterIdLst>
    <p:notesMasterId r:id="rId16"/>
  </p:notesMasterIdLst>
  <p:handoutMasterIdLst>
    <p:handoutMasterId r:id="rId17"/>
  </p:handoutMasterIdLst>
  <p:sldIdLst>
    <p:sldId id="367" r:id="rId2"/>
    <p:sldId id="369" r:id="rId3"/>
    <p:sldId id="370" r:id="rId4"/>
    <p:sldId id="324" r:id="rId5"/>
    <p:sldId id="356" r:id="rId6"/>
    <p:sldId id="372" r:id="rId7"/>
    <p:sldId id="357" r:id="rId8"/>
    <p:sldId id="375" r:id="rId9"/>
    <p:sldId id="373" r:id="rId10"/>
    <p:sldId id="361" r:id="rId11"/>
    <p:sldId id="362" r:id="rId12"/>
    <p:sldId id="363" r:id="rId13"/>
    <p:sldId id="364" r:id="rId14"/>
    <p:sldId id="365" r:id="rId15"/>
  </p:sldIdLst>
  <p:sldSz cx="9144000" cy="5143500" type="screen16x9"/>
  <p:notesSz cx="6815138" cy="9942513"/>
  <p:kinsoku lang="ja-JP" invalStChars="、。，．・：；？！゛゜ヽヾゝゞ々ー’”）〕］｝〉》」』】°‰′″℃￠％ぁぃぅぇぉっゃゅょゎァィゥェォッャュョヮヵヶ!%),.:;?]}｡｣､･ｧｨｩｪｫｬｭｮｯｰﾞﾟ" invalEndChars="‘“（〔［｛〈《「『【￥＄$([\{｢￡"/>
  <p:defaultTextStyle>
    <a:defPPr>
      <a:defRPr lang="hu-HU"/>
    </a:defPPr>
    <a:lvl1pPr algn="l" rtl="0" eaLnBrk="0" fontAlgn="base" hangingPunct="0">
      <a:spcBef>
        <a:spcPct val="0"/>
      </a:spcBef>
      <a:spcAft>
        <a:spcPct val="0"/>
      </a:spcAft>
      <a:defRPr sz="2200" b="1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200" b="1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200" b="1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200" b="1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200" b="1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200" b="1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200" b="1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200" b="1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200" b="1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31">
          <p15:clr>
            <a:srgbClr val="A4A3A4"/>
          </p15:clr>
        </p15:guide>
        <p15:guide id="2" pos="2146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00"/>
    <a:srgbClr val="66FF33"/>
    <a:srgbClr val="CC0066"/>
    <a:srgbClr val="FF9999"/>
    <a:srgbClr val="FF9933"/>
    <a:srgbClr val="FF5050"/>
    <a:srgbClr val="00009A"/>
    <a:srgbClr val="FF0000"/>
    <a:srgbClr val="FFFF66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409" autoAdjust="0"/>
    <p:restoredTop sz="83715" autoAdjust="0"/>
  </p:normalViewPr>
  <p:slideViewPr>
    <p:cSldViewPr>
      <p:cViewPr varScale="1">
        <p:scale>
          <a:sx n="97" d="100"/>
          <a:sy n="97" d="100"/>
        </p:scale>
        <p:origin x="1099" y="67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8" d="100"/>
          <a:sy n="58" d="100"/>
        </p:scale>
        <p:origin x="-3228" y="-84"/>
      </p:cViewPr>
      <p:guideLst>
        <p:guide orient="horz" pos="3131"/>
        <p:guide pos="214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765478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19088" y="873125"/>
            <a:ext cx="6173787" cy="3473450"/>
          </a:xfrm>
          <a:prstGeom prst="rect">
            <a:avLst/>
          </a:prstGeom>
          <a:noFill/>
          <a:ln w="12699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51" name="Rectangle 3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9638" y="4725988"/>
            <a:ext cx="4995862" cy="4184650"/>
          </a:xfrm>
          <a:prstGeom prst="rect">
            <a:avLst/>
          </a:prstGeom>
          <a:noFill/>
          <a:ln w="12699">
            <a:noFill/>
            <a:miter lim="800000"/>
            <a:headEnd/>
            <a:tailEnd/>
          </a:ln>
          <a:effectLst/>
        </p:spPr>
        <p:txBody>
          <a:bodyPr vert="horz" wrap="square" lIns="90932" tIns="44669" rIns="90932" bIns="4466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noProof="0" smtClean="0"/>
              <a:t>Click to edit Master notes styles</a:t>
            </a:r>
          </a:p>
          <a:p>
            <a:pPr lvl="1"/>
            <a:r>
              <a:rPr lang="hu-HU" noProof="0" smtClean="0"/>
              <a:t>Second Level</a:t>
            </a:r>
          </a:p>
          <a:p>
            <a:pPr lvl="2"/>
            <a:r>
              <a:rPr lang="hu-HU" noProof="0" smtClean="0"/>
              <a:t>Third Level</a:t>
            </a:r>
          </a:p>
          <a:p>
            <a:pPr lvl="3"/>
            <a:r>
              <a:rPr lang="hu-HU" noProof="0" smtClean="0"/>
              <a:t>Fourth Level</a:t>
            </a:r>
          </a:p>
          <a:p>
            <a:pPr lvl="4"/>
            <a:r>
              <a:rPr lang="hu-HU" noProof="0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9944965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19088" y="873125"/>
            <a:ext cx="6173787" cy="3473450"/>
          </a:xfrm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u-HU" altLang="hu-HU" dirty="0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19088" y="873125"/>
            <a:ext cx="6173787" cy="3473450"/>
          </a:xfrm>
          <a:ln/>
        </p:spPr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u-HU" altLang="hu-HU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>
          <a:xfrm>
            <a:off x="319088" y="873125"/>
            <a:ext cx="6173787" cy="3473450"/>
          </a:xfrm>
        </p:spPr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90059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>
          <a:xfrm>
            <a:off x="319088" y="873125"/>
            <a:ext cx="6173787" cy="3473450"/>
          </a:xfrm>
        </p:spPr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1829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>
          <a:xfrm>
            <a:off x="319088" y="873125"/>
            <a:ext cx="6173787" cy="3473450"/>
          </a:xfrm>
        </p:spPr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50848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78791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DE76B9-1553-424C-A482-A94382E55616}" type="datetimeFigureOut">
              <a:rPr lang="hu-HU" smtClean="0"/>
              <a:t>2023. 02. 20.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47822-3265-4585-9E1B-712B5912562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414998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DE76B9-1553-424C-A482-A94382E55616}" type="datetimeFigureOut">
              <a:rPr lang="hu-HU" smtClean="0"/>
              <a:t>2023. 02. 20.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47822-3265-4585-9E1B-712B5912562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686693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DE76B9-1553-424C-A482-A94382E55616}" type="datetimeFigureOut">
              <a:rPr lang="hu-HU" smtClean="0"/>
              <a:t>2023. 02. 20.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47822-3265-4585-9E1B-712B5912562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07802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DE76B9-1553-424C-A482-A94382E55616}" type="datetimeFigureOut">
              <a:rPr lang="hu-HU" smtClean="0"/>
              <a:t>2023. 02. 20.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47822-3265-4585-9E1B-712B5912562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795749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DE76B9-1553-424C-A482-A94382E55616}" type="datetimeFigureOut">
              <a:rPr lang="hu-HU" smtClean="0"/>
              <a:t>2023. 02. 20.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47822-3265-4585-9E1B-712B5912562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687314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DE76B9-1553-424C-A482-A94382E55616}" type="datetimeFigureOut">
              <a:rPr lang="hu-HU" smtClean="0"/>
              <a:t>2023. 02. 20.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47822-3265-4585-9E1B-712B5912562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838055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DE76B9-1553-424C-A482-A94382E55616}" type="datetimeFigureOut">
              <a:rPr lang="hu-HU" smtClean="0"/>
              <a:t>2023. 02. 20.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47822-3265-4585-9E1B-712B5912562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824730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DE76B9-1553-424C-A482-A94382E55616}" type="datetimeFigureOut">
              <a:rPr lang="hu-HU" smtClean="0"/>
              <a:t>2023. 02. 20.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47822-3265-4585-9E1B-712B5912562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870933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DE76B9-1553-424C-A482-A94382E55616}" type="datetimeFigureOut">
              <a:rPr lang="hu-HU" smtClean="0"/>
              <a:t>2023. 02. 20.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47822-3265-4585-9E1B-712B5912562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883333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DE76B9-1553-424C-A482-A94382E55616}" type="datetimeFigureOut">
              <a:rPr lang="hu-HU" smtClean="0"/>
              <a:t>2023. 02. 20.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47822-3265-4585-9E1B-712B5912562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242564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DE76B9-1553-424C-A482-A94382E55616}" type="datetimeFigureOut">
              <a:rPr lang="hu-HU" smtClean="0"/>
              <a:t>2023. 02. 20.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47822-3265-4585-9E1B-712B5912562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068261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DE76B9-1553-424C-A482-A94382E55616}" type="datetimeFigureOut">
              <a:rPr lang="hu-HU" smtClean="0"/>
              <a:t>2023. 02. 20.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47822-3265-4585-9E1B-712B5912562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3610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jpe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13" Type="http://schemas.openxmlformats.org/officeDocument/2006/relationships/image" Target="../media/image41.png"/><Relationship Id="rId3" Type="http://schemas.microsoft.com/office/2007/relationships/media" Target="file:///D:\ppt\ppt\ait\aitphongshading1.avi" TargetMode="Externa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40.jpeg"/><Relationship Id="rId2" Type="http://schemas.openxmlformats.org/officeDocument/2006/relationships/video" Target="file:///D:\ppt\ppt\ait\aitphongshading3.avi" TargetMode="External"/><Relationship Id="rId1" Type="http://schemas.microsoft.com/office/2007/relationships/media" Target="file:///D:\ppt\ppt\ait\aitphongshading3.avi" TargetMode="External"/><Relationship Id="rId6" Type="http://schemas.openxmlformats.org/officeDocument/2006/relationships/video" Target="../media/media2.mp4"/><Relationship Id="rId11" Type="http://schemas.openxmlformats.org/officeDocument/2006/relationships/image" Target="../media/image39.png"/><Relationship Id="rId5" Type="http://schemas.microsoft.com/office/2007/relationships/media" Target="../media/media2.mp4"/><Relationship Id="rId10" Type="http://schemas.openxmlformats.org/officeDocument/2006/relationships/image" Target="../media/image38.png"/><Relationship Id="rId4" Type="http://schemas.openxmlformats.org/officeDocument/2006/relationships/video" Target="file:///D:\ppt\ppt\ait\aitphongshading1.avi" TargetMode="External"/><Relationship Id="rId9" Type="http://schemas.openxmlformats.org/officeDocument/2006/relationships/image" Target="../media/image37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file:///d:\3DPrograms\GrafikaHazi\Programs\CurvatureFlow\bin\Skeleton.exe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sciencedirect.com/science/journal/00978493/77/supp/C" TargetMode="External"/><Relationship Id="rId5" Type="http://schemas.openxmlformats.org/officeDocument/2006/relationships/hyperlink" Target="https://www.sciencedirect.com/science/journal/00978493" TargetMode="External"/><Relationship Id="rId4" Type="http://schemas.openxmlformats.org/officeDocument/2006/relationships/hyperlink" Target="https://www.sciencedirect.com/science/article/pii/S0097849318301560#!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hyperlink" Target="../../../3DPrograms/GrafikaHazi/Programs/EulerLine/bin/Skeleton.exe" TargetMode="Externa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hyperlink" Target="../../../3DPrograms/GrafikaHazi/Programs/Tesseract/bin/Skeleton.exe" TargetMode="External"/><Relationship Id="rId5" Type="http://schemas.openxmlformats.org/officeDocument/2006/relationships/image" Target="../media/image13.png"/><Relationship Id="rId4" Type="http://schemas.openxmlformats.org/officeDocument/2006/relationships/hyperlink" Target="../../../3DPrograms/GrafikaHazi/Programs/ConvexHull/bin/Skeleton.exe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gif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7.png"/><Relationship Id="rId5" Type="http://schemas.openxmlformats.org/officeDocument/2006/relationships/image" Target="../media/image16.gif"/><Relationship Id="rId4" Type="http://schemas.openxmlformats.org/officeDocument/2006/relationships/image" Target="../media/image15.gif"/><Relationship Id="rId9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hyperlink" Target="../../../3DPrograms/GrafikaHazi/Programs/SmoothTriangle/Skeleton.sln" TargetMode="Externa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755576" y="1599642"/>
            <a:ext cx="7772400" cy="85725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hu-HU" sz="5400" b="1" dirty="0" smtClean="0">
                <a:solidFill>
                  <a:srgbClr val="FF0000"/>
                </a:solidFill>
              </a:rPr>
              <a:t>Számítógépes grafika</a:t>
            </a:r>
            <a:r>
              <a:rPr lang="en-US" sz="5400" b="1" dirty="0" smtClean="0">
                <a:solidFill>
                  <a:srgbClr val="FF0000"/>
                </a:solidFill>
              </a:rPr>
              <a:t/>
            </a:r>
            <a:br>
              <a:rPr lang="en-US" sz="5400" b="1" dirty="0" smtClean="0">
                <a:solidFill>
                  <a:srgbClr val="FF0000"/>
                </a:solidFill>
              </a:rPr>
            </a:br>
            <a:r>
              <a:rPr lang="hu-HU" sz="4000" b="1" dirty="0" smtClean="0">
                <a:solidFill>
                  <a:srgbClr val="FF0000"/>
                </a:solidFill>
              </a:rPr>
              <a:t>Bevezetés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subTitle" idx="1"/>
          </p:nvPr>
        </p:nvSpPr>
        <p:spPr>
          <a:xfrm>
            <a:off x="685800" y="2743200"/>
            <a:ext cx="7848600" cy="1314450"/>
          </a:xfrm>
          <a:noFill/>
        </p:spPr>
        <p:txBody>
          <a:bodyPr>
            <a:normAutofit fontScale="77500" lnSpcReduction="20000"/>
          </a:bodyPr>
          <a:lstStyle/>
          <a:p>
            <a:pPr marL="342900" indent="-342900"/>
            <a:r>
              <a:rPr lang="hu-HU" altLang="hu-HU" dirty="0" err="1" smtClean="0"/>
              <a:t>Szirmay-Kalos</a:t>
            </a:r>
            <a:r>
              <a:rPr lang="hu-HU" altLang="hu-HU" dirty="0" smtClean="0"/>
              <a:t> László</a:t>
            </a:r>
          </a:p>
          <a:p>
            <a:pPr marL="342900" indent="-342900"/>
            <a:endParaRPr lang="hu-HU" altLang="hu-HU" sz="800" dirty="0" smtClean="0"/>
          </a:p>
          <a:p>
            <a:pPr marL="342900" indent="-342900"/>
            <a:r>
              <a:rPr lang="hu-HU" altLang="hu-HU" dirty="0" smtClean="0"/>
              <a:t>email: </a:t>
            </a:r>
            <a:r>
              <a:rPr lang="hu-HU" altLang="hu-HU" dirty="0" err="1" smtClean="0"/>
              <a:t>szirmay</a:t>
            </a:r>
            <a:r>
              <a:rPr lang="hu-HU" altLang="hu-HU" dirty="0" smtClean="0"/>
              <a:t>@</a:t>
            </a:r>
            <a:r>
              <a:rPr lang="hu-HU" altLang="hu-HU" dirty="0" err="1" smtClean="0"/>
              <a:t>iit.bme.hu</a:t>
            </a:r>
            <a:endParaRPr lang="hu-HU" altLang="hu-HU" dirty="0" smtClean="0"/>
          </a:p>
          <a:p>
            <a:pPr marL="342900" indent="-342900"/>
            <a:r>
              <a:rPr lang="hu-HU" altLang="hu-HU" dirty="0" smtClean="0"/>
              <a:t>http://cg.iit.bme.hu/</a:t>
            </a:r>
          </a:p>
          <a:p>
            <a:pPr marL="342900" indent="-342900"/>
            <a:endParaRPr lang="hu-HU" altLang="hu-HU" dirty="0" smtClean="0"/>
          </a:p>
        </p:txBody>
      </p:sp>
      <p:sp>
        <p:nvSpPr>
          <p:cNvPr id="4" name="Téglalap 3"/>
          <p:cNvSpPr>
            <a:spLocks noChangeArrowheads="1"/>
          </p:cNvSpPr>
          <p:nvPr/>
        </p:nvSpPr>
        <p:spPr bwMode="auto">
          <a:xfrm>
            <a:off x="223838" y="160735"/>
            <a:ext cx="3484066" cy="61555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1800" b="0" dirty="0" smtClean="0">
                <a:latin typeface="+mn-lt"/>
              </a:rPr>
              <a:t>”</a:t>
            </a:r>
            <a:r>
              <a:rPr lang="az-Cyrl-AZ" sz="1800" b="0" dirty="0" smtClean="0"/>
              <a:t>Учиться</a:t>
            </a:r>
            <a:r>
              <a:rPr lang="hu-HU" sz="1800" b="0" dirty="0" smtClean="0"/>
              <a:t>, </a:t>
            </a:r>
            <a:r>
              <a:rPr lang="vi-VN" sz="1800" b="0" dirty="0" smtClean="0"/>
              <a:t>у</a:t>
            </a:r>
            <a:r>
              <a:rPr lang="az-Cyrl-AZ" sz="1800" b="0" dirty="0"/>
              <a:t>читься</a:t>
            </a:r>
            <a:r>
              <a:rPr lang="hu-HU" sz="1800" b="0" dirty="0" smtClean="0"/>
              <a:t> </a:t>
            </a:r>
            <a:r>
              <a:rPr lang="az-Cyrl-AZ" sz="1800" b="0" dirty="0" smtClean="0"/>
              <a:t>и</a:t>
            </a:r>
            <a:r>
              <a:rPr lang="hu-HU" sz="1800" b="0" dirty="0" smtClean="0"/>
              <a:t> </a:t>
            </a:r>
            <a:r>
              <a:rPr lang="vi-VN" sz="1800" b="0" dirty="0" smtClean="0"/>
              <a:t>у</a:t>
            </a:r>
            <a:r>
              <a:rPr lang="az-Cyrl-AZ" sz="1800" b="0" dirty="0"/>
              <a:t>читься</a:t>
            </a:r>
            <a:r>
              <a:rPr lang="en-US" sz="1800" b="0" dirty="0" smtClean="0"/>
              <a:t>!</a:t>
            </a:r>
            <a:r>
              <a:rPr lang="en-US" altLang="en-US" sz="1800" b="0" dirty="0" smtClean="0">
                <a:latin typeface="+mn-lt"/>
              </a:rPr>
              <a:t>”</a:t>
            </a:r>
            <a:endParaRPr lang="en-US" altLang="en-US" sz="1800" b="0" dirty="0">
              <a:latin typeface="+mn-lt"/>
            </a:endParaRPr>
          </a:p>
          <a:p>
            <a:pPr algn="r">
              <a:spcBef>
                <a:spcPct val="0"/>
              </a:spcBef>
              <a:buFont typeface="Wingdings" pitchFamily="2" charset="2"/>
              <a:buNone/>
            </a:pPr>
            <a:r>
              <a:rPr lang="vi-VN" altLang="en-US" sz="1600" b="0" dirty="0">
                <a:latin typeface="+mn-lt"/>
              </a:rPr>
              <a:t>Влади́мир Ильи́ч Улья́нов </a:t>
            </a:r>
            <a:r>
              <a:rPr lang="hu-HU" altLang="en-US" sz="1600" b="0" dirty="0">
                <a:latin typeface="+mn-lt"/>
              </a:rPr>
              <a:t>(</a:t>
            </a:r>
            <a:r>
              <a:rPr lang="vi-VN" altLang="en-US" sz="1600" b="0" dirty="0" smtClean="0">
                <a:latin typeface="+mn-lt"/>
              </a:rPr>
              <a:t>Ленин</a:t>
            </a:r>
            <a:r>
              <a:rPr lang="hu-HU" altLang="en-US" sz="1600" b="0" dirty="0" smtClean="0">
                <a:latin typeface="+mn-lt"/>
              </a:rPr>
              <a:t>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>
                <a:solidFill>
                  <a:srgbClr val="FF0000"/>
                </a:solidFill>
              </a:rPr>
              <a:t>3D grafika fizikai alapjai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23528" y="1059582"/>
            <a:ext cx="8229600" cy="3394472"/>
          </a:xfrm>
        </p:spPr>
        <p:txBody>
          <a:bodyPr>
            <a:normAutofit/>
          </a:bodyPr>
          <a:lstStyle/>
          <a:p>
            <a:r>
              <a:rPr lang="hu-HU" sz="2400" dirty="0" smtClean="0"/>
              <a:t>Színek</a:t>
            </a:r>
          </a:p>
          <a:p>
            <a:r>
              <a:rPr lang="hu-HU" sz="2400" dirty="0" smtClean="0"/>
              <a:t>Sugársűrűség és számítása</a:t>
            </a:r>
          </a:p>
          <a:p>
            <a:r>
              <a:rPr lang="hu-HU" sz="2400" dirty="0" smtClean="0"/>
              <a:t>Optikailag sima anyagok</a:t>
            </a:r>
          </a:p>
          <a:p>
            <a:r>
              <a:rPr lang="hu-HU" sz="2400" dirty="0" smtClean="0"/>
              <a:t>Optikailag rücskös anyagok</a:t>
            </a:r>
            <a:endParaRPr lang="en-US" sz="2400" dirty="0"/>
          </a:p>
        </p:txBody>
      </p:sp>
      <p:pic>
        <p:nvPicPr>
          <p:cNvPr id="4" name="Picture 51" descr="spektrum"/>
          <p:cNvPicPr>
            <a:picLocks noChangeAspect="1" noChangeArrowheads="1"/>
          </p:cNvPicPr>
          <p:nvPr/>
        </p:nvPicPr>
        <p:blipFill>
          <a:blip r:embed="rId3" cstate="print">
            <a:lum brigh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1" y="1077517"/>
            <a:ext cx="7275512" cy="419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890" y="1627658"/>
            <a:ext cx="1655406" cy="1241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1627659"/>
            <a:ext cx="1658887" cy="1244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0" descr="skull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949792"/>
            <a:ext cx="2016224" cy="20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59" r="13142"/>
          <a:stretch/>
        </p:blipFill>
        <p:spPr bwMode="auto">
          <a:xfrm>
            <a:off x="4644007" y="2956087"/>
            <a:ext cx="2232248" cy="2052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2956087"/>
            <a:ext cx="2160239" cy="2052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948264" y="2949792"/>
            <a:ext cx="1872208" cy="2060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77475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6273080" cy="857250"/>
          </a:xfrm>
        </p:spPr>
        <p:txBody>
          <a:bodyPr/>
          <a:lstStyle/>
          <a:p>
            <a:r>
              <a:rPr lang="hu-HU" dirty="0" smtClean="0">
                <a:solidFill>
                  <a:srgbClr val="FF0000"/>
                </a:solidFill>
              </a:rPr>
              <a:t>Sugárkövetés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755576" y="2211710"/>
            <a:ext cx="5440694" cy="1938992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800" b="0" dirty="0" err="1"/>
              <a:t>typedef</a:t>
            </a:r>
            <a:r>
              <a:rPr lang="en-US" altLang="en-US" sz="800" b="0" dirty="0"/>
              <a:t> </a:t>
            </a:r>
            <a:r>
              <a:rPr lang="en-US" altLang="en-US" sz="800" b="0" dirty="0" err="1"/>
              <a:t>struct</a:t>
            </a:r>
            <a:r>
              <a:rPr lang="en-US" altLang="en-US" sz="800" b="0" dirty="0"/>
              <a:t>{double </a:t>
            </a:r>
            <a:r>
              <a:rPr lang="en-US" altLang="en-US" sz="800" b="0" dirty="0" err="1"/>
              <a:t>x,y,z</a:t>
            </a:r>
            <a:r>
              <a:rPr lang="en-US" altLang="en-US" sz="800" b="0" dirty="0"/>
              <a:t>}</a:t>
            </a:r>
            <a:r>
              <a:rPr lang="en-US" altLang="en-US" sz="800" b="0" dirty="0" err="1"/>
              <a:t>vec;vec</a:t>
            </a:r>
            <a:r>
              <a:rPr lang="en-US" altLang="en-US" sz="800" b="0" dirty="0"/>
              <a:t> </a:t>
            </a:r>
            <a:r>
              <a:rPr lang="en-US" altLang="en-US" sz="800" b="0" dirty="0" err="1"/>
              <a:t>U,black,amb</a:t>
            </a:r>
            <a:r>
              <a:rPr lang="en-US" altLang="en-US" sz="800" b="0" dirty="0"/>
              <a:t>={.02,.02,.02};</a:t>
            </a:r>
            <a:r>
              <a:rPr lang="hu-HU" altLang="en-US" sz="800" b="0" dirty="0"/>
              <a:t> </a:t>
            </a:r>
            <a:r>
              <a:rPr lang="en-US" altLang="en-US" sz="800" b="0" dirty="0" err="1"/>
              <a:t>struct</a:t>
            </a:r>
            <a:r>
              <a:rPr lang="en-US" altLang="en-US" sz="800" b="0" dirty="0"/>
              <a:t> sphere{ </a:t>
            </a:r>
            <a:r>
              <a:rPr lang="en-US" altLang="en-US" sz="800" b="0" dirty="0" err="1"/>
              <a:t>vec</a:t>
            </a:r>
            <a:r>
              <a:rPr lang="en-US" altLang="en-US" sz="800" b="0" dirty="0"/>
              <a:t> </a:t>
            </a:r>
            <a:r>
              <a:rPr lang="en-US" altLang="en-US" sz="800" b="0" dirty="0" err="1"/>
              <a:t>cen,color;double</a:t>
            </a:r>
            <a:r>
              <a:rPr lang="en-US" altLang="en-US" sz="800" b="0" dirty="0"/>
              <a:t> </a:t>
            </a:r>
            <a:r>
              <a:rPr lang="en-US" altLang="en-US" sz="800" b="0" dirty="0" err="1"/>
              <a:t>rad,kd,ks,kt,kl,ir</a:t>
            </a:r>
            <a:r>
              <a:rPr lang="en-US" altLang="en-US" sz="800" b="0" dirty="0"/>
              <a:t>}*s,</a:t>
            </a:r>
            <a:endParaRPr lang="hu-HU" altLang="en-US" sz="800" b="0" dirty="0"/>
          </a:p>
          <a:p>
            <a:r>
              <a:rPr lang="en-US" altLang="en-US" sz="800" b="0" dirty="0"/>
              <a:t>*</a:t>
            </a:r>
            <a:r>
              <a:rPr lang="en-US" altLang="en-US" sz="800" b="0" dirty="0" err="1"/>
              <a:t>best,sph</a:t>
            </a:r>
            <a:r>
              <a:rPr lang="en-US" altLang="en-US" sz="800" b="0" dirty="0"/>
              <a:t>[]={0.,6.,.5,1.,1.,1.,.9, .05,.2,.85,0.,1.7,-1.,8.,-.5,1.,.5,.2,1.,.7,.3,0.,.05,1.2,1.,8.,-.5,.1,.8,.8, 1.,.3,.7,0.,0.,1.2,3.,-6.,15.,1.,</a:t>
            </a:r>
            <a:endParaRPr lang="hu-HU" altLang="en-US" sz="800" b="0" dirty="0"/>
          </a:p>
          <a:p>
            <a:r>
              <a:rPr lang="en-US" altLang="en-US" sz="800" b="0" dirty="0"/>
              <a:t>.8,1.,7.,0.,0.,0.,.6,1.5,-3.,-3.,12.,.8,1., 1.,5.,0.,0.,0.,.5,1.5,};</a:t>
            </a:r>
            <a:r>
              <a:rPr lang="en-US" altLang="en-US" sz="800" b="0" dirty="0" err="1"/>
              <a:t>yx</a:t>
            </a:r>
            <a:r>
              <a:rPr lang="en-US" altLang="en-US" sz="800" b="0" dirty="0"/>
              <a:t>;</a:t>
            </a:r>
            <a:r>
              <a:rPr lang="hu-HU" altLang="en-US" sz="800" b="0" dirty="0"/>
              <a:t> </a:t>
            </a:r>
            <a:r>
              <a:rPr lang="en-US" altLang="en-US" sz="800" b="0" dirty="0"/>
              <a:t>double </a:t>
            </a:r>
            <a:r>
              <a:rPr lang="en-US" altLang="en-US" sz="800" b="0" dirty="0" err="1"/>
              <a:t>u,b,tmin,sqrt</a:t>
            </a:r>
            <a:r>
              <a:rPr lang="en-US" altLang="en-US" sz="800" b="0" dirty="0"/>
              <a:t>(),tan();double </a:t>
            </a:r>
            <a:r>
              <a:rPr lang="en-US" altLang="en-US" sz="800" b="0" dirty="0" err="1"/>
              <a:t>vdot</a:t>
            </a:r>
            <a:r>
              <a:rPr lang="en-US" altLang="en-US" sz="800" b="0" dirty="0"/>
              <a:t>(A,B)</a:t>
            </a:r>
            <a:r>
              <a:rPr lang="en-US" altLang="en-US" sz="800" b="0" dirty="0" err="1"/>
              <a:t>vec</a:t>
            </a:r>
            <a:r>
              <a:rPr lang="en-US" altLang="en-US" sz="800" b="0" dirty="0"/>
              <a:t> A ,B;</a:t>
            </a:r>
            <a:endParaRPr lang="hu-HU" altLang="en-US" sz="800" b="0" dirty="0"/>
          </a:p>
          <a:p>
            <a:r>
              <a:rPr lang="en-US" altLang="en-US" sz="800" b="0" dirty="0"/>
              <a:t>{return </a:t>
            </a:r>
            <a:r>
              <a:rPr lang="en-US" altLang="en-US" sz="800" b="0" dirty="0" err="1"/>
              <a:t>A.x</a:t>
            </a:r>
            <a:r>
              <a:rPr lang="en-US" altLang="en-US" sz="800" b="0" dirty="0"/>
              <a:t>*</a:t>
            </a:r>
            <a:r>
              <a:rPr lang="en-US" altLang="en-US" sz="800" b="0" dirty="0" err="1"/>
              <a:t>B.x+A.y</a:t>
            </a:r>
            <a:r>
              <a:rPr lang="en-US" altLang="en-US" sz="800" b="0" dirty="0"/>
              <a:t>*</a:t>
            </a:r>
            <a:r>
              <a:rPr lang="en-US" altLang="en-US" sz="800" b="0" dirty="0" err="1"/>
              <a:t>B.y+A.z</a:t>
            </a:r>
            <a:r>
              <a:rPr lang="en-US" altLang="en-US" sz="800" b="0" dirty="0"/>
              <a:t>*</a:t>
            </a:r>
            <a:r>
              <a:rPr lang="en-US" altLang="en-US" sz="800" b="0" dirty="0" err="1"/>
              <a:t>B.z</a:t>
            </a:r>
            <a:r>
              <a:rPr lang="en-US" altLang="en-US" sz="800" b="0" dirty="0"/>
              <a:t>;}</a:t>
            </a:r>
            <a:r>
              <a:rPr lang="en-US" altLang="en-US" sz="800" b="0" dirty="0" err="1"/>
              <a:t>vec</a:t>
            </a:r>
            <a:r>
              <a:rPr lang="en-US" altLang="en-US" sz="800" b="0" dirty="0"/>
              <a:t> </a:t>
            </a:r>
            <a:r>
              <a:rPr lang="en-US" altLang="en-US" sz="800" b="0" dirty="0" err="1"/>
              <a:t>vcomb</a:t>
            </a:r>
            <a:r>
              <a:rPr lang="en-US" altLang="en-US" sz="800" b="0" dirty="0"/>
              <a:t>(</a:t>
            </a:r>
            <a:r>
              <a:rPr lang="en-US" altLang="en-US" sz="800" b="0" dirty="0" err="1"/>
              <a:t>a,A,B</a:t>
            </a:r>
            <a:r>
              <a:rPr lang="en-US" altLang="en-US" sz="800" b="0" dirty="0"/>
              <a:t>)double </a:t>
            </a:r>
            <a:r>
              <a:rPr lang="en-US" altLang="en-US" sz="800" b="0" dirty="0" err="1"/>
              <a:t>a;vec</a:t>
            </a:r>
            <a:r>
              <a:rPr lang="en-US" altLang="en-US" sz="800" b="0" dirty="0"/>
              <a:t> A,B;</a:t>
            </a:r>
            <a:r>
              <a:rPr lang="hu-HU" altLang="en-US" sz="800" b="0" dirty="0"/>
              <a:t> </a:t>
            </a:r>
            <a:r>
              <a:rPr lang="en-US" altLang="en-US" sz="800" b="0" dirty="0"/>
              <a:t>{</a:t>
            </a:r>
            <a:r>
              <a:rPr lang="en-US" altLang="en-US" sz="800" b="0" dirty="0" err="1"/>
              <a:t>B.x</a:t>
            </a:r>
            <a:r>
              <a:rPr lang="en-US" altLang="en-US" sz="800" b="0" dirty="0"/>
              <a:t>+=a* </a:t>
            </a:r>
            <a:r>
              <a:rPr lang="en-US" altLang="en-US" sz="800" b="0" dirty="0" err="1"/>
              <a:t>A.x;B.y</a:t>
            </a:r>
            <a:r>
              <a:rPr lang="en-US" altLang="en-US" sz="800" b="0" dirty="0"/>
              <a:t>+=a*</a:t>
            </a:r>
            <a:r>
              <a:rPr lang="en-US" altLang="en-US" sz="800" b="0" dirty="0" err="1"/>
              <a:t>A.y;B.z</a:t>
            </a:r>
            <a:r>
              <a:rPr lang="en-US" altLang="en-US" sz="800" b="0" dirty="0"/>
              <a:t>+=a*</a:t>
            </a:r>
            <a:r>
              <a:rPr lang="en-US" altLang="en-US" sz="800" b="0" dirty="0" err="1"/>
              <a:t>A.z;return</a:t>
            </a:r>
            <a:r>
              <a:rPr lang="en-US" altLang="en-US" sz="800" b="0" dirty="0"/>
              <a:t> B;}</a:t>
            </a:r>
            <a:endParaRPr lang="hu-HU" altLang="en-US" sz="800" b="0" dirty="0"/>
          </a:p>
          <a:p>
            <a:r>
              <a:rPr lang="en-US" altLang="en-US" sz="800" b="0" dirty="0" err="1"/>
              <a:t>vec</a:t>
            </a:r>
            <a:r>
              <a:rPr lang="en-US" altLang="en-US" sz="800" b="0" dirty="0"/>
              <a:t> </a:t>
            </a:r>
            <a:r>
              <a:rPr lang="en-US" altLang="en-US" sz="800" b="0" dirty="0" err="1"/>
              <a:t>vunit</a:t>
            </a:r>
            <a:r>
              <a:rPr lang="en-US" altLang="en-US" sz="800" b="0" dirty="0"/>
              <a:t>(A)</a:t>
            </a:r>
            <a:r>
              <a:rPr lang="en-US" altLang="en-US" sz="800" b="0" dirty="0" err="1"/>
              <a:t>vec</a:t>
            </a:r>
            <a:r>
              <a:rPr lang="en-US" altLang="en-US" sz="800" b="0" dirty="0"/>
              <a:t> A;{return </a:t>
            </a:r>
            <a:r>
              <a:rPr lang="en-US" altLang="en-US" sz="800" b="0" dirty="0" err="1"/>
              <a:t>vcomb</a:t>
            </a:r>
            <a:r>
              <a:rPr lang="en-US" altLang="en-US" sz="800" b="0" dirty="0"/>
              <a:t>(1./</a:t>
            </a:r>
            <a:r>
              <a:rPr lang="en-US" altLang="en-US" sz="800" b="0" dirty="0" err="1"/>
              <a:t>sqrt</a:t>
            </a:r>
            <a:r>
              <a:rPr lang="en-US" altLang="en-US" sz="800" b="0" dirty="0"/>
              <a:t>( </a:t>
            </a:r>
            <a:r>
              <a:rPr lang="en-US" altLang="en-US" sz="800" b="0" dirty="0" err="1"/>
              <a:t>vdot</a:t>
            </a:r>
            <a:r>
              <a:rPr lang="en-US" altLang="en-US" sz="800" b="0" dirty="0"/>
              <a:t>(A,A)),</a:t>
            </a:r>
            <a:r>
              <a:rPr lang="en-US" altLang="en-US" sz="800" b="0" dirty="0" err="1"/>
              <a:t>A,black</a:t>
            </a:r>
            <a:r>
              <a:rPr lang="en-US" altLang="en-US" sz="800" b="0" dirty="0"/>
              <a:t>);}</a:t>
            </a:r>
            <a:r>
              <a:rPr lang="en-US" altLang="en-US" sz="800" b="0" dirty="0" err="1"/>
              <a:t>struct</a:t>
            </a:r>
            <a:r>
              <a:rPr lang="en-US" altLang="en-US" sz="800" b="0" dirty="0"/>
              <a:t> sphere</a:t>
            </a:r>
            <a:r>
              <a:rPr lang="hu-HU" altLang="en-US" sz="800" b="0" dirty="0"/>
              <a:t> </a:t>
            </a:r>
            <a:r>
              <a:rPr lang="en-US" altLang="en-US" sz="800" b="0" dirty="0"/>
              <a:t>*intersect(P,D)</a:t>
            </a:r>
            <a:r>
              <a:rPr lang="en-US" altLang="en-US" sz="800" b="0" dirty="0" err="1"/>
              <a:t>vec</a:t>
            </a:r>
            <a:r>
              <a:rPr lang="en-US" altLang="en-US" sz="800" b="0" dirty="0"/>
              <a:t> P,D;{best=0;tmin=1e30;</a:t>
            </a:r>
            <a:endParaRPr lang="hu-HU" altLang="en-US" sz="800" b="0" dirty="0"/>
          </a:p>
          <a:p>
            <a:r>
              <a:rPr lang="en-US" altLang="en-US" sz="800" b="0" dirty="0"/>
              <a:t>s= sph+5;while(s--&gt;</a:t>
            </a:r>
            <a:r>
              <a:rPr lang="en-US" altLang="en-US" sz="800" b="0" dirty="0" err="1"/>
              <a:t>sph</a:t>
            </a:r>
            <a:r>
              <a:rPr lang="en-US" altLang="en-US" sz="800" b="0" dirty="0"/>
              <a:t>)b=</a:t>
            </a:r>
            <a:r>
              <a:rPr lang="en-US" altLang="en-US" sz="800" b="0" dirty="0" err="1"/>
              <a:t>vdot</a:t>
            </a:r>
            <a:r>
              <a:rPr lang="en-US" altLang="en-US" sz="800" b="0" dirty="0"/>
              <a:t>(D,U=</a:t>
            </a:r>
            <a:r>
              <a:rPr lang="en-US" altLang="en-US" sz="800" b="0" dirty="0" err="1"/>
              <a:t>vcomb</a:t>
            </a:r>
            <a:r>
              <a:rPr lang="en-US" altLang="en-US" sz="800" b="0" dirty="0"/>
              <a:t>(-1.,P,s-&gt;</a:t>
            </a:r>
            <a:r>
              <a:rPr lang="en-US" altLang="en-US" sz="800" b="0" dirty="0" err="1"/>
              <a:t>cen</a:t>
            </a:r>
            <a:r>
              <a:rPr lang="en-US" altLang="en-US" sz="800" b="0" dirty="0"/>
              <a:t>)),u=b*b-</a:t>
            </a:r>
            <a:r>
              <a:rPr lang="en-US" altLang="en-US" sz="800" b="0" dirty="0" err="1"/>
              <a:t>vdot</a:t>
            </a:r>
            <a:r>
              <a:rPr lang="en-US" altLang="en-US" sz="800" b="0" dirty="0"/>
              <a:t>(U,U)+s-&gt;</a:t>
            </a:r>
            <a:r>
              <a:rPr lang="en-US" altLang="en-US" sz="800" b="0" dirty="0" err="1"/>
              <a:t>rad</a:t>
            </a:r>
            <a:r>
              <a:rPr lang="en-US" altLang="en-US" sz="800" b="0" dirty="0"/>
              <a:t>*s -&gt;</a:t>
            </a:r>
            <a:r>
              <a:rPr lang="en-US" altLang="en-US" sz="800" b="0" dirty="0" err="1"/>
              <a:t>rad,u</a:t>
            </a:r>
            <a:r>
              <a:rPr lang="en-US" altLang="en-US" sz="800" b="0" dirty="0"/>
              <a:t>=u&gt;0?sqrt(u):1e31,u=b-u&gt;</a:t>
            </a:r>
            <a:endParaRPr lang="hu-HU" altLang="en-US" sz="800" b="0" dirty="0"/>
          </a:p>
          <a:p>
            <a:r>
              <a:rPr lang="en-US" altLang="en-US" sz="800" b="0" dirty="0"/>
              <a:t>1e-7?b-u:b+u,tmin=u&gt;=1e-7&amp;&amp;u&lt;</a:t>
            </a:r>
            <a:r>
              <a:rPr lang="en-US" altLang="en-US" sz="800" b="0" dirty="0" err="1"/>
              <a:t>tmin?best</a:t>
            </a:r>
            <a:r>
              <a:rPr lang="en-US" altLang="en-US" sz="800" b="0" dirty="0"/>
              <a:t>=</a:t>
            </a:r>
            <a:r>
              <a:rPr lang="en-US" altLang="en-US" sz="800" b="0" dirty="0" err="1"/>
              <a:t>s,u</a:t>
            </a:r>
            <a:r>
              <a:rPr lang="en-US" altLang="en-US" sz="800" b="0" dirty="0"/>
              <a:t>: </a:t>
            </a:r>
            <a:r>
              <a:rPr lang="en-US" altLang="en-US" sz="800" b="0" dirty="0" err="1"/>
              <a:t>tmin;return</a:t>
            </a:r>
            <a:r>
              <a:rPr lang="en-US" altLang="en-US" sz="800" b="0" dirty="0"/>
              <a:t> best;}</a:t>
            </a:r>
            <a:r>
              <a:rPr lang="en-US" altLang="en-US" sz="800" b="0" dirty="0" err="1"/>
              <a:t>vec</a:t>
            </a:r>
            <a:r>
              <a:rPr lang="en-US" altLang="en-US" sz="800" b="0" dirty="0"/>
              <a:t> trace(</a:t>
            </a:r>
            <a:r>
              <a:rPr lang="en-US" altLang="en-US" sz="800" b="0" dirty="0" err="1"/>
              <a:t>level,P,D</a:t>
            </a:r>
            <a:r>
              <a:rPr lang="en-US" altLang="en-US" sz="800" b="0" dirty="0"/>
              <a:t>)</a:t>
            </a:r>
            <a:r>
              <a:rPr lang="en-US" altLang="en-US" sz="800" b="0" dirty="0" err="1"/>
              <a:t>vec</a:t>
            </a:r>
            <a:r>
              <a:rPr lang="en-US" altLang="en-US" sz="800" b="0" dirty="0"/>
              <a:t> P,D;{double </a:t>
            </a:r>
            <a:r>
              <a:rPr lang="en-US" altLang="en-US" sz="800" b="0" dirty="0" err="1"/>
              <a:t>d,eta,e;vec</a:t>
            </a:r>
            <a:r>
              <a:rPr lang="en-US" altLang="en-US" sz="800" b="0" dirty="0"/>
              <a:t> </a:t>
            </a:r>
            <a:r>
              <a:rPr lang="en-US" altLang="en-US" sz="800" b="0" dirty="0" err="1"/>
              <a:t>N,color</a:t>
            </a:r>
            <a:r>
              <a:rPr lang="en-US" altLang="en-US" sz="800" b="0" dirty="0"/>
              <a:t>; </a:t>
            </a:r>
            <a:endParaRPr lang="hu-HU" altLang="en-US" sz="800" b="0" dirty="0"/>
          </a:p>
          <a:p>
            <a:r>
              <a:rPr lang="en-US" altLang="en-US" sz="800" b="0" dirty="0" err="1"/>
              <a:t>struct</a:t>
            </a:r>
            <a:r>
              <a:rPr lang="en-US" altLang="en-US" sz="800" b="0" dirty="0"/>
              <a:t> sphere*s,*</a:t>
            </a:r>
            <a:r>
              <a:rPr lang="en-US" altLang="en-US" sz="800" b="0" dirty="0" err="1"/>
              <a:t>l;if</a:t>
            </a:r>
            <a:r>
              <a:rPr lang="en-US" altLang="en-US" sz="800" b="0" dirty="0"/>
              <a:t>(!level--)return </a:t>
            </a:r>
            <a:r>
              <a:rPr lang="en-US" altLang="en-US" sz="800" b="0" dirty="0" err="1"/>
              <a:t>black;if</a:t>
            </a:r>
            <a:r>
              <a:rPr lang="en-US" altLang="en-US" sz="800" b="0" dirty="0"/>
              <a:t>(s=intersect(P,D));else return </a:t>
            </a:r>
            <a:r>
              <a:rPr lang="en-US" altLang="en-US" sz="800" b="0" dirty="0" err="1"/>
              <a:t>amb;color</a:t>
            </a:r>
            <a:r>
              <a:rPr lang="en-US" altLang="en-US" sz="800" b="0" dirty="0"/>
              <a:t>=</a:t>
            </a:r>
            <a:r>
              <a:rPr lang="en-US" altLang="en-US" sz="800" b="0" dirty="0" err="1"/>
              <a:t>amb;eta</a:t>
            </a:r>
            <a:r>
              <a:rPr lang="en-US" altLang="en-US" sz="800" b="0" dirty="0"/>
              <a:t>=s-&gt;</a:t>
            </a:r>
            <a:r>
              <a:rPr lang="en-US" altLang="en-US" sz="800" b="0" dirty="0" err="1"/>
              <a:t>ir;d</a:t>
            </a:r>
            <a:r>
              <a:rPr lang="en-US" altLang="en-US" sz="800" b="0" dirty="0"/>
              <a:t>= -</a:t>
            </a:r>
            <a:r>
              <a:rPr lang="en-US" altLang="en-US" sz="800" b="0" dirty="0" err="1"/>
              <a:t>vdot</a:t>
            </a:r>
            <a:r>
              <a:rPr lang="en-US" altLang="en-US" sz="800" b="0" dirty="0"/>
              <a:t>(D,N=</a:t>
            </a:r>
            <a:r>
              <a:rPr lang="en-US" altLang="en-US" sz="800" b="0" dirty="0" err="1"/>
              <a:t>vunit</a:t>
            </a:r>
            <a:r>
              <a:rPr lang="en-US" altLang="en-US" sz="800" b="0" dirty="0"/>
              <a:t>(</a:t>
            </a:r>
            <a:r>
              <a:rPr lang="en-US" altLang="en-US" sz="800" b="0" dirty="0" err="1"/>
              <a:t>vcomb</a:t>
            </a:r>
            <a:endParaRPr lang="hu-HU" altLang="en-US" sz="800" b="0" dirty="0"/>
          </a:p>
          <a:p>
            <a:r>
              <a:rPr lang="en-US" altLang="en-US" sz="800" b="0" dirty="0"/>
              <a:t>(-1.,P=</a:t>
            </a:r>
            <a:r>
              <a:rPr lang="en-US" altLang="en-US" sz="800" b="0" dirty="0" err="1"/>
              <a:t>vcomb</a:t>
            </a:r>
            <a:r>
              <a:rPr lang="en-US" altLang="en-US" sz="800" b="0" dirty="0"/>
              <a:t>(</a:t>
            </a:r>
            <a:r>
              <a:rPr lang="en-US" altLang="en-US" sz="800" b="0" dirty="0" err="1"/>
              <a:t>tmin,D,P</a:t>
            </a:r>
            <a:r>
              <a:rPr lang="en-US" altLang="en-US" sz="800" b="0" dirty="0"/>
              <a:t>),s-&gt;</a:t>
            </a:r>
            <a:r>
              <a:rPr lang="en-US" altLang="en-US" sz="800" b="0" dirty="0" err="1"/>
              <a:t>cen</a:t>
            </a:r>
            <a:r>
              <a:rPr lang="en-US" altLang="en-US" sz="800" b="0" dirty="0"/>
              <a:t> )));if(d&lt;0)N=</a:t>
            </a:r>
            <a:r>
              <a:rPr lang="en-US" altLang="en-US" sz="800" b="0" dirty="0" err="1"/>
              <a:t>vcomb</a:t>
            </a:r>
            <a:r>
              <a:rPr lang="en-US" altLang="en-US" sz="800" b="0" dirty="0"/>
              <a:t>(-1.,N,black),eta=1/</a:t>
            </a:r>
            <a:r>
              <a:rPr lang="en-US" altLang="en-US" sz="800" b="0" dirty="0" err="1"/>
              <a:t>eta,d</a:t>
            </a:r>
            <a:r>
              <a:rPr lang="en-US" altLang="en-US" sz="800" b="0" dirty="0"/>
              <a:t>= -</a:t>
            </a:r>
            <a:r>
              <a:rPr lang="en-US" altLang="en-US" sz="800" b="0" dirty="0" err="1"/>
              <a:t>d;l</a:t>
            </a:r>
            <a:r>
              <a:rPr lang="en-US" altLang="en-US" sz="800" b="0" dirty="0"/>
              <a:t>=sph+5;while(l--&gt;</a:t>
            </a:r>
            <a:r>
              <a:rPr lang="en-US" altLang="en-US" sz="800" b="0" dirty="0" err="1"/>
              <a:t>sph</a:t>
            </a:r>
            <a:r>
              <a:rPr lang="en-US" altLang="en-US" sz="800" b="0" dirty="0"/>
              <a:t>)if((e=l -&gt;</a:t>
            </a:r>
            <a:r>
              <a:rPr lang="en-US" altLang="en-US" sz="800" b="0" dirty="0" err="1"/>
              <a:t>kl</a:t>
            </a:r>
            <a:r>
              <a:rPr lang="en-US" altLang="en-US" sz="800" b="0" dirty="0"/>
              <a:t>*</a:t>
            </a:r>
            <a:r>
              <a:rPr lang="en-US" altLang="en-US" sz="800" b="0" dirty="0" err="1"/>
              <a:t>vdot</a:t>
            </a:r>
            <a:r>
              <a:rPr lang="en-US" altLang="en-US" sz="800" b="0" dirty="0"/>
              <a:t>(N,</a:t>
            </a:r>
            <a:endParaRPr lang="hu-HU" altLang="en-US" sz="800" b="0" dirty="0"/>
          </a:p>
          <a:p>
            <a:r>
              <a:rPr lang="en-US" altLang="en-US" sz="800" b="0" dirty="0"/>
              <a:t>U=</a:t>
            </a:r>
            <a:r>
              <a:rPr lang="en-US" altLang="en-US" sz="800" b="0" dirty="0" err="1"/>
              <a:t>vunit</a:t>
            </a:r>
            <a:r>
              <a:rPr lang="en-US" altLang="en-US" sz="800" b="0" dirty="0"/>
              <a:t>(</a:t>
            </a:r>
            <a:r>
              <a:rPr lang="en-US" altLang="en-US" sz="800" b="0" dirty="0" err="1"/>
              <a:t>vcomb</a:t>
            </a:r>
            <a:r>
              <a:rPr lang="en-US" altLang="en-US" sz="800" b="0" dirty="0"/>
              <a:t>(-1.,P,l-&gt;</a:t>
            </a:r>
            <a:r>
              <a:rPr lang="en-US" altLang="en-US" sz="800" b="0" dirty="0" err="1"/>
              <a:t>cen</a:t>
            </a:r>
            <a:r>
              <a:rPr lang="en-US" altLang="en-US" sz="800" b="0" dirty="0"/>
              <a:t>))))&gt;0&amp;&amp;intersect(P,U)==l)color=</a:t>
            </a:r>
            <a:r>
              <a:rPr lang="en-US" altLang="en-US" sz="800" b="0" dirty="0" err="1"/>
              <a:t>vcomb</a:t>
            </a:r>
            <a:r>
              <a:rPr lang="en-US" altLang="en-US" sz="800" b="0" dirty="0"/>
              <a:t>(e ,l-&gt;</a:t>
            </a:r>
            <a:r>
              <a:rPr lang="en-US" altLang="en-US" sz="800" b="0" dirty="0" err="1"/>
              <a:t>color,color</a:t>
            </a:r>
            <a:r>
              <a:rPr lang="en-US" altLang="en-US" sz="800" b="0" dirty="0"/>
              <a:t>);U=s-&gt;</a:t>
            </a:r>
            <a:r>
              <a:rPr lang="en-US" altLang="en-US" sz="800" b="0" dirty="0" err="1"/>
              <a:t>color;color.x</a:t>
            </a:r>
            <a:r>
              <a:rPr lang="en-US" altLang="en-US" sz="800" b="0" dirty="0"/>
              <a:t>*=</a:t>
            </a:r>
            <a:r>
              <a:rPr lang="en-US" altLang="en-US" sz="800" b="0" dirty="0" err="1"/>
              <a:t>U.x;color.y</a:t>
            </a:r>
            <a:r>
              <a:rPr lang="en-US" altLang="en-US" sz="800" b="0" dirty="0"/>
              <a:t>*=</a:t>
            </a:r>
            <a:endParaRPr lang="hu-HU" altLang="en-US" sz="800" b="0" dirty="0"/>
          </a:p>
          <a:p>
            <a:r>
              <a:rPr lang="en-US" altLang="en-US" sz="800" b="0" dirty="0" err="1"/>
              <a:t>U.y;color.z</a:t>
            </a:r>
            <a:r>
              <a:rPr lang="en-US" altLang="en-US" sz="800" b="0" dirty="0"/>
              <a:t>*=</a:t>
            </a:r>
            <a:r>
              <a:rPr lang="en-US" altLang="en-US" sz="800" b="0" dirty="0" err="1"/>
              <a:t>U.z;e</a:t>
            </a:r>
            <a:r>
              <a:rPr lang="en-US" altLang="en-US" sz="800" b="0" dirty="0"/>
              <a:t>=1-eta* eta*(1-d*d);return </a:t>
            </a:r>
            <a:r>
              <a:rPr lang="en-US" altLang="en-US" sz="800" b="0" dirty="0" err="1"/>
              <a:t>vcomb</a:t>
            </a:r>
            <a:r>
              <a:rPr lang="en-US" altLang="en-US" sz="800" b="0" dirty="0"/>
              <a:t>(s-&gt;</a:t>
            </a:r>
            <a:r>
              <a:rPr lang="en-US" altLang="en-US" sz="800" b="0" dirty="0" err="1"/>
              <a:t>kt,e</a:t>
            </a:r>
            <a:r>
              <a:rPr lang="en-US" altLang="en-US" sz="800" b="0" dirty="0"/>
              <a:t>&gt;0?trace(</a:t>
            </a:r>
            <a:r>
              <a:rPr lang="en-US" altLang="en-US" sz="800" b="0" dirty="0" err="1"/>
              <a:t>level,P,vcomb</a:t>
            </a:r>
            <a:r>
              <a:rPr lang="en-US" altLang="en-US" sz="800" b="0" dirty="0"/>
              <a:t>(</a:t>
            </a:r>
            <a:r>
              <a:rPr lang="en-US" altLang="en-US" sz="800" b="0" dirty="0" err="1"/>
              <a:t>eta,D,vcomb</a:t>
            </a:r>
            <a:r>
              <a:rPr lang="en-US" altLang="en-US" sz="800" b="0" dirty="0"/>
              <a:t>(eta*d-</a:t>
            </a:r>
            <a:r>
              <a:rPr lang="en-US" altLang="en-US" sz="800" b="0" dirty="0" err="1"/>
              <a:t>sqrt</a:t>
            </a:r>
            <a:r>
              <a:rPr lang="en-US" altLang="en-US" sz="800" b="0" dirty="0"/>
              <a:t> (e),</a:t>
            </a:r>
            <a:r>
              <a:rPr lang="en-US" altLang="en-US" sz="800" b="0" dirty="0" err="1"/>
              <a:t>N,black</a:t>
            </a:r>
            <a:r>
              <a:rPr lang="en-US" altLang="en-US" sz="800" b="0" dirty="0"/>
              <a:t>))):</a:t>
            </a:r>
            <a:endParaRPr lang="hu-HU" altLang="en-US" sz="800" b="0" dirty="0"/>
          </a:p>
          <a:p>
            <a:r>
              <a:rPr lang="en-US" altLang="en-US" sz="800" b="0" dirty="0" err="1"/>
              <a:t>black,vcomb</a:t>
            </a:r>
            <a:r>
              <a:rPr lang="en-US" altLang="en-US" sz="800" b="0" dirty="0"/>
              <a:t>(s-&gt;</a:t>
            </a:r>
            <a:r>
              <a:rPr lang="en-US" altLang="en-US" sz="800" b="0" dirty="0" err="1"/>
              <a:t>ks,trace</a:t>
            </a:r>
            <a:r>
              <a:rPr lang="en-US" altLang="en-US" sz="800" b="0" dirty="0"/>
              <a:t>(</a:t>
            </a:r>
            <a:r>
              <a:rPr lang="en-US" altLang="en-US" sz="800" b="0" dirty="0" err="1"/>
              <a:t>level,P,vcomb</a:t>
            </a:r>
            <a:r>
              <a:rPr lang="en-US" altLang="en-US" sz="800" b="0" dirty="0"/>
              <a:t>(2*</a:t>
            </a:r>
            <a:r>
              <a:rPr lang="en-US" altLang="en-US" sz="800" b="0" dirty="0" err="1"/>
              <a:t>d,N,D</a:t>
            </a:r>
            <a:r>
              <a:rPr lang="en-US" altLang="en-US" sz="800" b="0" dirty="0"/>
              <a:t>)),</a:t>
            </a:r>
            <a:r>
              <a:rPr lang="en-US" altLang="en-US" sz="800" b="0" dirty="0" err="1"/>
              <a:t>vcomb</a:t>
            </a:r>
            <a:r>
              <a:rPr lang="en-US" altLang="en-US" sz="800" b="0" dirty="0"/>
              <a:t>(s-&gt;</a:t>
            </a:r>
            <a:r>
              <a:rPr lang="en-US" altLang="en-US" sz="800" b="0" dirty="0" err="1"/>
              <a:t>kd</a:t>
            </a:r>
            <a:r>
              <a:rPr lang="en-US" altLang="en-US" sz="800" b="0" dirty="0"/>
              <a:t>, </a:t>
            </a:r>
            <a:r>
              <a:rPr lang="en-US" altLang="en-US" sz="800" b="0" dirty="0" err="1"/>
              <a:t>color,vcomb</a:t>
            </a:r>
            <a:r>
              <a:rPr lang="en-US" altLang="en-US" sz="800" b="0" dirty="0"/>
              <a:t>(s-&gt;</a:t>
            </a:r>
            <a:r>
              <a:rPr lang="en-US" altLang="en-US" sz="800" b="0" dirty="0" err="1"/>
              <a:t>kl,U,black</a:t>
            </a:r>
            <a:r>
              <a:rPr lang="en-US" altLang="en-US" sz="800" b="0" dirty="0"/>
              <a:t>))));}</a:t>
            </a:r>
            <a:endParaRPr lang="hu-HU" altLang="en-US" sz="800" b="0" dirty="0"/>
          </a:p>
          <a:p>
            <a:endParaRPr lang="hu-HU" altLang="en-US" sz="800" b="0" dirty="0"/>
          </a:p>
          <a:p>
            <a:r>
              <a:rPr lang="en-US" altLang="en-US" sz="800" b="0" dirty="0"/>
              <a:t>main(){</a:t>
            </a:r>
            <a:r>
              <a:rPr lang="en-US" altLang="en-US" sz="800" b="0" dirty="0" err="1"/>
              <a:t>printf</a:t>
            </a:r>
            <a:r>
              <a:rPr lang="en-US" altLang="en-US" sz="800" b="0" dirty="0"/>
              <a:t>("%d %d\n",32,32);while(</a:t>
            </a:r>
            <a:r>
              <a:rPr lang="en-US" altLang="en-US" sz="800" b="0" dirty="0" err="1"/>
              <a:t>yx</a:t>
            </a:r>
            <a:r>
              <a:rPr lang="en-US" altLang="en-US" sz="800" b="0" dirty="0"/>
              <a:t>&lt;32*32) </a:t>
            </a:r>
            <a:r>
              <a:rPr lang="en-US" altLang="en-US" sz="800" b="0" dirty="0" err="1"/>
              <a:t>U.x</a:t>
            </a:r>
            <a:r>
              <a:rPr lang="en-US" altLang="en-US" sz="800" b="0" dirty="0"/>
              <a:t>=yx%32-32/2,U.z=32/2-yx++/32,U.y=32/2/tan(25/114.5915590261),</a:t>
            </a:r>
            <a:endParaRPr lang="hu-HU" altLang="en-US" sz="800" b="0" dirty="0"/>
          </a:p>
          <a:p>
            <a:r>
              <a:rPr lang="en-US" altLang="en-US" sz="800" b="0" dirty="0"/>
              <a:t>U=</a:t>
            </a:r>
            <a:r>
              <a:rPr lang="en-US" altLang="en-US" sz="800" b="0" dirty="0" err="1"/>
              <a:t>vcomb</a:t>
            </a:r>
            <a:r>
              <a:rPr lang="en-US" altLang="en-US" sz="800" b="0" dirty="0"/>
              <a:t>(255., trace(3,black,vunit(U)),black),</a:t>
            </a:r>
            <a:r>
              <a:rPr lang="en-US" altLang="en-US" sz="800" b="0" dirty="0" err="1"/>
              <a:t>printf</a:t>
            </a:r>
            <a:r>
              <a:rPr lang="en-US" altLang="en-US" sz="800" b="0" dirty="0"/>
              <a:t>("%.0f %.0f %.0f\</a:t>
            </a:r>
            <a:r>
              <a:rPr lang="en-US" altLang="en-US" sz="800" b="0" dirty="0" err="1"/>
              <a:t>n",U</a:t>
            </a:r>
            <a:r>
              <a:rPr lang="en-US" altLang="en-US" sz="800" b="0" dirty="0"/>
              <a:t>);}/*</a:t>
            </a:r>
            <a:r>
              <a:rPr lang="en-US" altLang="en-US" sz="800" b="0" dirty="0" err="1"/>
              <a:t>minray</a:t>
            </a:r>
            <a:r>
              <a:rPr lang="en-US" altLang="en-US" sz="800" b="0" dirty="0"/>
              <a:t>!*/ 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0280" y="197192"/>
            <a:ext cx="2088232" cy="1572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1850627"/>
            <a:ext cx="2108767" cy="1576368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3507854"/>
            <a:ext cx="2108767" cy="1523024"/>
          </a:xfrm>
          <a:prstGeom prst="rect">
            <a:avLst/>
          </a:prstGeom>
        </p:spPr>
      </p:pic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95536" y="1131590"/>
            <a:ext cx="8229600" cy="3394472"/>
          </a:xfrm>
        </p:spPr>
        <p:txBody>
          <a:bodyPr>
            <a:normAutofit/>
          </a:bodyPr>
          <a:lstStyle/>
          <a:p>
            <a:r>
              <a:rPr lang="hu-HU" sz="2400" dirty="0" smtClean="0"/>
              <a:t>Láthatóság, árnyékszámítás</a:t>
            </a:r>
          </a:p>
          <a:p>
            <a:r>
              <a:rPr lang="hu-HU" sz="2400" dirty="0" smtClean="0"/>
              <a:t>Tükröződés és törés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937262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23528" y="205979"/>
            <a:ext cx="5676726" cy="857250"/>
          </a:xfrm>
        </p:spPr>
        <p:txBody>
          <a:bodyPr>
            <a:normAutofit fontScale="90000"/>
          </a:bodyPr>
          <a:lstStyle/>
          <a:p>
            <a:r>
              <a:rPr lang="hu-HU" dirty="0" smtClean="0">
                <a:solidFill>
                  <a:srgbClr val="FF0000"/>
                </a:solidFill>
              </a:rPr>
              <a:t>Inkrementális képszintézis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23528" y="987574"/>
            <a:ext cx="8229600" cy="3394472"/>
          </a:xfrm>
        </p:spPr>
        <p:txBody>
          <a:bodyPr>
            <a:normAutofit/>
          </a:bodyPr>
          <a:lstStyle/>
          <a:p>
            <a:r>
              <a:rPr lang="hu-HU" sz="2800" dirty="0" smtClean="0"/>
              <a:t>GPU csővezeték</a:t>
            </a:r>
          </a:p>
          <a:p>
            <a:pPr lvl="1"/>
            <a:r>
              <a:rPr lang="hu-HU" sz="2400" dirty="0" err="1" smtClean="0"/>
              <a:t>Tesszelláció</a:t>
            </a:r>
            <a:endParaRPr lang="hu-HU" sz="2400" dirty="0" smtClean="0"/>
          </a:p>
          <a:p>
            <a:pPr lvl="1"/>
            <a:r>
              <a:rPr lang="hu-HU" sz="2400" dirty="0" smtClean="0"/>
              <a:t>Transzformációk és vágás</a:t>
            </a:r>
          </a:p>
          <a:p>
            <a:pPr lvl="1"/>
            <a:r>
              <a:rPr lang="hu-HU" sz="2400" dirty="0"/>
              <a:t>L</a:t>
            </a:r>
            <a:r>
              <a:rPr lang="hu-HU" sz="2400" dirty="0" smtClean="0"/>
              <a:t>áthatóság és árnyalás</a:t>
            </a:r>
            <a:endParaRPr lang="en-US" sz="2400" dirty="0"/>
          </a:p>
        </p:txBody>
      </p:sp>
      <p:pic>
        <p:nvPicPr>
          <p:cNvPr id="4" name="Picture 3" descr="headfacet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9396" y="102520"/>
            <a:ext cx="1507622" cy="1351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2" descr="headshad000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4764" y="102520"/>
            <a:ext cx="1496858" cy="1351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aitphongshading3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3057804"/>
            <a:ext cx="1995873" cy="1998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aitphongshading1.avi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057804"/>
            <a:ext cx="2016224" cy="1998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1481861"/>
            <a:ext cx="3413518" cy="1519862"/>
          </a:xfrm>
          <a:prstGeom prst="rect">
            <a:avLst/>
          </a:prstGeom>
        </p:spPr>
      </p:pic>
      <p:pic>
        <p:nvPicPr>
          <p:cNvPr id="10" name="gameclipped.mp4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3"/>
          <a:srcRect l="10455" t="12369" r="54008" b="16044"/>
          <a:stretch/>
        </p:blipFill>
        <p:spPr>
          <a:xfrm>
            <a:off x="1187624" y="2931790"/>
            <a:ext cx="2517613" cy="2124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313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0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>
                <p:cTn id="20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video>
              <p:cMediaNode>
                <p:cTn id="21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>
                <a:solidFill>
                  <a:srgbClr val="FF0000"/>
                </a:solidFill>
              </a:rPr>
              <a:t>Játékfejlesztés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67544" y="951571"/>
            <a:ext cx="8229600" cy="3394472"/>
          </a:xfrm>
        </p:spPr>
        <p:txBody>
          <a:bodyPr>
            <a:normAutofit/>
          </a:bodyPr>
          <a:lstStyle/>
          <a:p>
            <a:r>
              <a:rPr lang="hu-HU" sz="2800" dirty="0" smtClean="0"/>
              <a:t>Játékmotor, avatár, plakátok, részecske rendszerek</a:t>
            </a: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1491628"/>
            <a:ext cx="5832648" cy="3539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412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>
                <a:solidFill>
                  <a:srgbClr val="FF0000"/>
                </a:solidFill>
              </a:rPr>
              <a:t>Fraktálok és káosz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67544" y="1018202"/>
            <a:ext cx="8229600" cy="3394472"/>
          </a:xfrm>
        </p:spPr>
        <p:txBody>
          <a:bodyPr/>
          <a:lstStyle/>
          <a:p>
            <a:r>
              <a:rPr lang="hu-HU" dirty="0" err="1" smtClean="0"/>
              <a:t>Hausdorff</a:t>
            </a:r>
            <a:r>
              <a:rPr lang="hu-HU" dirty="0" smtClean="0"/>
              <a:t> dimenzió</a:t>
            </a:r>
          </a:p>
          <a:p>
            <a:r>
              <a:rPr lang="hu-HU" dirty="0" err="1" smtClean="0"/>
              <a:t>Lindenmayer</a:t>
            </a:r>
            <a:r>
              <a:rPr lang="hu-HU" dirty="0" smtClean="0"/>
              <a:t> rendszerek</a:t>
            </a:r>
          </a:p>
          <a:p>
            <a:r>
              <a:rPr lang="hu-HU" dirty="0" err="1" smtClean="0"/>
              <a:t>Perlin</a:t>
            </a:r>
            <a:r>
              <a:rPr lang="hu-HU" dirty="0" smtClean="0"/>
              <a:t> zaj</a:t>
            </a:r>
          </a:p>
          <a:p>
            <a:r>
              <a:rPr lang="hu-HU" dirty="0" smtClean="0"/>
              <a:t>Iterált függvények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183" y="3637182"/>
            <a:ext cx="2778768" cy="1215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5321" y="3507597"/>
            <a:ext cx="1824248" cy="1347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9753" y="3495980"/>
            <a:ext cx="1793525" cy="1347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5592" y="3495980"/>
            <a:ext cx="1805353" cy="1356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49369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>
          <a:xfrm>
            <a:off x="-36314" y="141480"/>
            <a:ext cx="4248274" cy="85725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hu-HU" sz="3600" dirty="0" err="1" smtClean="0">
                <a:solidFill>
                  <a:srgbClr val="FF0000"/>
                </a:solidFill>
              </a:rPr>
              <a:t>Moodle</a:t>
            </a:r>
            <a:endParaRPr lang="hu-HU" sz="3600" dirty="0" smtClean="0">
              <a:solidFill>
                <a:srgbClr val="FF0000"/>
              </a:solidFill>
            </a:endParaRPr>
          </a:p>
        </p:txBody>
      </p:sp>
      <p:pic>
        <p:nvPicPr>
          <p:cNvPr id="614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522250"/>
            <a:ext cx="1406153" cy="1944793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0201" y="411510"/>
            <a:ext cx="1452892" cy="1944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562" y="2702227"/>
            <a:ext cx="1472857" cy="1858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4431" y="3435846"/>
            <a:ext cx="1491539" cy="1857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1" name="Text Box 9"/>
          <p:cNvSpPr txBox="1">
            <a:spLocks noChangeArrowheads="1"/>
          </p:cNvSpPr>
          <p:nvPr/>
        </p:nvSpPr>
        <p:spPr bwMode="auto">
          <a:xfrm>
            <a:off x="467544" y="1193574"/>
            <a:ext cx="3600400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2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2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2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2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2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altLang="hu-HU" sz="2400" b="0" dirty="0" err="1" smtClean="0">
                <a:latin typeface="+mn-lt"/>
              </a:rPr>
              <a:t>Powerpoint</a:t>
            </a:r>
            <a:r>
              <a:rPr lang="hu-HU" altLang="hu-HU" sz="2400" b="0" dirty="0" smtClean="0">
                <a:latin typeface="+mn-lt"/>
              </a:rPr>
              <a:t> </a:t>
            </a:r>
            <a:endParaRPr lang="hu-HU" altLang="hu-HU" sz="2400" b="0" dirty="0" smtClean="0">
              <a:latin typeface="+mn-l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altLang="hu-HU" sz="2400" b="0" dirty="0" smtClean="0">
                <a:latin typeface="+mn-lt"/>
              </a:rPr>
              <a:t>Mintaprogramok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altLang="hu-HU" sz="2400" b="0" dirty="0" smtClean="0">
                <a:latin typeface="+mn-lt"/>
              </a:rPr>
              <a:t>Ellenőrző kérdések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altLang="hu-HU" sz="2400" b="0" dirty="0" smtClean="0">
                <a:latin typeface="+mn-lt"/>
              </a:rPr>
              <a:t>Kvíz</a:t>
            </a:r>
            <a:endParaRPr lang="hu-HU" altLang="hu-HU" sz="2400" b="0" dirty="0">
              <a:latin typeface="+mn-l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altLang="hu-HU" sz="2400" b="0" dirty="0" smtClean="0">
                <a:latin typeface="+mn-lt"/>
              </a:rPr>
              <a:t>Könyvek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altLang="hu-HU" sz="2400" b="0" dirty="0" smtClean="0">
                <a:latin typeface="+mn-lt"/>
              </a:rPr>
              <a:t>  Videók</a:t>
            </a:r>
            <a:r>
              <a:rPr lang="en-US" altLang="hu-HU" sz="2400" b="0" dirty="0" smtClean="0">
                <a:latin typeface="+mn-lt"/>
              </a:rPr>
              <a:t>: </a:t>
            </a:r>
            <a:r>
              <a:rPr lang="en-US" altLang="hu-HU" sz="2400" b="0" dirty="0" err="1" smtClean="0">
                <a:latin typeface="+mn-lt"/>
              </a:rPr>
              <a:t>kieg</a:t>
            </a:r>
            <a:r>
              <a:rPr lang="hu-HU" altLang="hu-HU" sz="2400" b="0" dirty="0" err="1" smtClean="0">
                <a:latin typeface="+mn-lt"/>
              </a:rPr>
              <a:t>észítés</a:t>
            </a:r>
            <a:r>
              <a:rPr lang="en-US" altLang="hu-HU" sz="2400" b="0" dirty="0" smtClean="0">
                <a:latin typeface="+mn-lt"/>
              </a:rPr>
              <a:t>!</a:t>
            </a:r>
            <a:endParaRPr lang="hu-HU" altLang="hu-HU" sz="2400" b="0" dirty="0" smtClean="0">
              <a:latin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altLang="hu-HU" sz="2400" b="0" dirty="0" smtClean="0">
                <a:latin typeface="+mn-lt"/>
              </a:rPr>
              <a:t>  Kommunikáció</a:t>
            </a:r>
            <a:endParaRPr lang="en-US" altLang="hu-HU" sz="2400" b="0" dirty="0" smtClean="0">
              <a:latin typeface="+mn-lt"/>
            </a:endParaRPr>
          </a:p>
        </p:txBody>
      </p:sp>
      <p:pic>
        <p:nvPicPr>
          <p:cNvPr id="6152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6654" y="2532402"/>
            <a:ext cx="1440161" cy="18319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46005"/>
            <a:ext cx="8229600" cy="857250"/>
          </a:xfrm>
        </p:spPr>
        <p:txBody>
          <a:bodyPr/>
          <a:lstStyle/>
          <a:p>
            <a:r>
              <a:rPr lang="hu-HU" dirty="0" smtClean="0">
                <a:solidFill>
                  <a:srgbClr val="FF0000"/>
                </a:solidFill>
              </a:rPr>
              <a:t>Tárgykövetelmények</a:t>
            </a:r>
            <a:r>
              <a:rPr lang="en-US" dirty="0" smtClean="0">
                <a:solidFill>
                  <a:srgbClr val="FF0000"/>
                </a:solidFill>
              </a:rPr>
              <a:t>: TAD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Szövegdoboz 4"/>
          <p:cNvSpPr txBox="1"/>
          <p:nvPr/>
        </p:nvSpPr>
        <p:spPr>
          <a:xfrm>
            <a:off x="4716017" y="897364"/>
            <a:ext cx="11801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dirty="0" err="1" smtClean="0"/>
              <a:t>kisházik</a:t>
            </a:r>
            <a:r>
              <a:rPr lang="hu-HU" sz="2000" dirty="0" smtClean="0"/>
              <a:t>:</a:t>
            </a:r>
            <a:endParaRPr lang="en-US" sz="2000" dirty="0"/>
          </a:p>
        </p:txBody>
      </p:sp>
      <p:sp>
        <p:nvSpPr>
          <p:cNvPr id="6" name="Téglalap 5"/>
          <p:cNvSpPr/>
          <p:nvPr/>
        </p:nvSpPr>
        <p:spPr>
          <a:xfrm>
            <a:off x="4572000" y="1347614"/>
            <a:ext cx="288032" cy="54006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dirty="0" smtClean="0">
                <a:hlinkClick r:id="rId3" action="ppaction://hlinkfile"/>
              </a:rPr>
              <a:t>I2</a:t>
            </a:r>
            <a:endParaRPr lang="en-US" sz="2000" dirty="0"/>
          </a:p>
        </p:txBody>
      </p:sp>
      <p:sp>
        <p:nvSpPr>
          <p:cNvPr id="7" name="Téglalap 6"/>
          <p:cNvSpPr/>
          <p:nvPr/>
        </p:nvSpPr>
        <p:spPr>
          <a:xfrm>
            <a:off x="5038617" y="1354070"/>
            <a:ext cx="432048" cy="540060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dirty="0" smtClean="0"/>
              <a:t>II3</a:t>
            </a:r>
            <a:endParaRPr lang="en-US" sz="2000" dirty="0"/>
          </a:p>
        </p:txBody>
      </p:sp>
      <p:sp>
        <p:nvSpPr>
          <p:cNvPr id="8" name="Téglalap 7"/>
          <p:cNvSpPr/>
          <p:nvPr/>
        </p:nvSpPr>
        <p:spPr>
          <a:xfrm>
            <a:off x="5616116" y="1354070"/>
            <a:ext cx="540060" cy="54006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dirty="0" smtClean="0"/>
              <a:t>III</a:t>
            </a:r>
          </a:p>
          <a:p>
            <a:pPr algn="ctr"/>
            <a:r>
              <a:rPr lang="hu-HU" sz="2000" dirty="0" smtClean="0"/>
              <a:t>4</a:t>
            </a:r>
            <a:endParaRPr lang="en-US" sz="2000" dirty="0"/>
          </a:p>
        </p:txBody>
      </p:sp>
      <p:sp>
        <p:nvSpPr>
          <p:cNvPr id="9" name="Téglalap 8"/>
          <p:cNvSpPr/>
          <p:nvPr/>
        </p:nvSpPr>
        <p:spPr>
          <a:xfrm>
            <a:off x="7196690" y="1311610"/>
            <a:ext cx="399646" cy="54006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dirty="0" smtClean="0"/>
              <a:t>N</a:t>
            </a:r>
          </a:p>
          <a:p>
            <a:pPr algn="ctr"/>
            <a:r>
              <a:rPr lang="hu-HU" sz="2000" dirty="0"/>
              <a:t>3</a:t>
            </a:r>
            <a:endParaRPr lang="en-US" sz="2000" dirty="0"/>
          </a:p>
        </p:txBody>
      </p:sp>
      <p:sp>
        <p:nvSpPr>
          <p:cNvPr id="10" name="Szövegdoboz 9"/>
          <p:cNvSpPr txBox="1"/>
          <p:nvPr/>
        </p:nvSpPr>
        <p:spPr>
          <a:xfrm>
            <a:off x="6764642" y="901278"/>
            <a:ext cx="12955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dirty="0" smtClean="0"/>
              <a:t>Nagyházi:</a:t>
            </a:r>
            <a:endParaRPr lang="en-US" sz="2000" dirty="0"/>
          </a:p>
        </p:txBody>
      </p:sp>
      <p:sp>
        <p:nvSpPr>
          <p:cNvPr id="11" name="Szövegdoboz 10"/>
          <p:cNvSpPr txBox="1"/>
          <p:nvPr/>
        </p:nvSpPr>
        <p:spPr>
          <a:xfrm>
            <a:off x="1854589" y="2499742"/>
            <a:ext cx="27174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Kish</a:t>
            </a:r>
            <a:r>
              <a:rPr lang="hu-HU" sz="2000" dirty="0" err="1" smtClean="0"/>
              <a:t>ázi</a:t>
            </a:r>
            <a:r>
              <a:rPr lang="hu-HU" sz="2000" dirty="0" smtClean="0"/>
              <a:t> bónusz kérdés:</a:t>
            </a:r>
            <a:endParaRPr lang="en-US" sz="2000" dirty="0"/>
          </a:p>
        </p:txBody>
      </p:sp>
      <p:sp>
        <p:nvSpPr>
          <p:cNvPr id="12" name="Téglalap 11"/>
          <p:cNvSpPr/>
          <p:nvPr/>
        </p:nvSpPr>
        <p:spPr>
          <a:xfrm>
            <a:off x="4572000" y="2230898"/>
            <a:ext cx="288032" cy="5400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dirty="0" smtClean="0"/>
              <a:t>2</a:t>
            </a:r>
            <a:endParaRPr lang="en-US" sz="2000" dirty="0"/>
          </a:p>
        </p:txBody>
      </p:sp>
      <p:sp>
        <p:nvSpPr>
          <p:cNvPr id="21" name="Ellipszis 20"/>
          <p:cNvSpPr/>
          <p:nvPr/>
        </p:nvSpPr>
        <p:spPr>
          <a:xfrm>
            <a:off x="5220072" y="1995686"/>
            <a:ext cx="109447" cy="108012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25" name="Téglalap 24"/>
          <p:cNvSpPr/>
          <p:nvPr/>
        </p:nvSpPr>
        <p:spPr>
          <a:xfrm>
            <a:off x="251521" y="3059254"/>
            <a:ext cx="4312781" cy="5400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dirty="0" smtClean="0"/>
              <a:t>ZH nagykérdések: 30</a:t>
            </a:r>
            <a:endParaRPr lang="en-US" sz="2000" dirty="0"/>
          </a:p>
        </p:txBody>
      </p:sp>
      <p:sp>
        <p:nvSpPr>
          <p:cNvPr id="26" name="Téglalap 25"/>
          <p:cNvSpPr/>
          <p:nvPr/>
        </p:nvSpPr>
        <p:spPr>
          <a:xfrm>
            <a:off x="7596337" y="3057804"/>
            <a:ext cx="691073" cy="5400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100" dirty="0" smtClean="0"/>
              <a:t>Bónusz</a:t>
            </a:r>
            <a:endParaRPr lang="en-US" sz="1100" dirty="0"/>
          </a:p>
        </p:txBody>
      </p:sp>
      <p:sp>
        <p:nvSpPr>
          <p:cNvPr id="28" name="Téglalap 27"/>
          <p:cNvSpPr/>
          <p:nvPr/>
        </p:nvSpPr>
        <p:spPr>
          <a:xfrm>
            <a:off x="5148064" y="2221304"/>
            <a:ext cx="288032" cy="5400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dirty="0" smtClean="0"/>
              <a:t>2</a:t>
            </a:r>
            <a:endParaRPr lang="en-US" sz="2000" dirty="0"/>
          </a:p>
        </p:txBody>
      </p:sp>
      <p:sp>
        <p:nvSpPr>
          <p:cNvPr id="29" name="Téglalap 28"/>
          <p:cNvSpPr/>
          <p:nvPr/>
        </p:nvSpPr>
        <p:spPr>
          <a:xfrm>
            <a:off x="5724128" y="2211710"/>
            <a:ext cx="288032" cy="5400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dirty="0" smtClean="0"/>
              <a:t>2</a:t>
            </a:r>
            <a:endParaRPr lang="en-US" sz="2000" dirty="0"/>
          </a:p>
        </p:txBody>
      </p:sp>
      <p:sp>
        <p:nvSpPr>
          <p:cNvPr id="30" name="Téglalap 29"/>
          <p:cNvSpPr/>
          <p:nvPr/>
        </p:nvSpPr>
        <p:spPr>
          <a:xfrm>
            <a:off x="7164288" y="3057804"/>
            <a:ext cx="432048" cy="54006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dirty="0" smtClean="0"/>
              <a:t>N</a:t>
            </a:r>
          </a:p>
          <a:p>
            <a:pPr algn="ctr"/>
            <a:r>
              <a:rPr lang="hu-HU" sz="2000" dirty="0" smtClean="0"/>
              <a:t>3</a:t>
            </a:r>
            <a:endParaRPr lang="en-US" sz="2000" dirty="0"/>
          </a:p>
        </p:txBody>
      </p:sp>
      <p:sp>
        <p:nvSpPr>
          <p:cNvPr id="31" name="Téglalap 30"/>
          <p:cNvSpPr/>
          <p:nvPr/>
        </p:nvSpPr>
        <p:spPr>
          <a:xfrm>
            <a:off x="261020" y="4193716"/>
            <a:ext cx="1718693" cy="54006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dirty="0" smtClean="0"/>
              <a:t>1</a:t>
            </a:r>
            <a:endParaRPr lang="en-US" sz="2000" dirty="0"/>
          </a:p>
        </p:txBody>
      </p:sp>
      <p:sp>
        <p:nvSpPr>
          <p:cNvPr id="32" name="Téglalap 31"/>
          <p:cNvSpPr/>
          <p:nvPr/>
        </p:nvSpPr>
        <p:spPr>
          <a:xfrm>
            <a:off x="1979713" y="4193716"/>
            <a:ext cx="574263" cy="540060"/>
          </a:xfrm>
          <a:prstGeom prst="rect">
            <a:avLst/>
          </a:prstGeom>
          <a:solidFill>
            <a:srgbClr val="00009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dirty="0" smtClean="0"/>
              <a:t>2</a:t>
            </a:r>
            <a:endParaRPr lang="en-US" sz="2000" dirty="0"/>
          </a:p>
        </p:txBody>
      </p:sp>
      <p:sp>
        <p:nvSpPr>
          <p:cNvPr id="33" name="Téglalap 32"/>
          <p:cNvSpPr/>
          <p:nvPr/>
        </p:nvSpPr>
        <p:spPr>
          <a:xfrm>
            <a:off x="2579177" y="4194122"/>
            <a:ext cx="574263" cy="54006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dirty="0" smtClean="0"/>
              <a:t>3</a:t>
            </a:r>
            <a:endParaRPr lang="en-US" sz="2000" dirty="0"/>
          </a:p>
        </p:txBody>
      </p:sp>
      <p:sp>
        <p:nvSpPr>
          <p:cNvPr id="34" name="Téglalap 33"/>
          <p:cNvSpPr/>
          <p:nvPr/>
        </p:nvSpPr>
        <p:spPr>
          <a:xfrm>
            <a:off x="3160908" y="4193716"/>
            <a:ext cx="574263" cy="54006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dirty="0" smtClean="0"/>
              <a:t>4</a:t>
            </a:r>
            <a:endParaRPr lang="en-US" sz="2000" dirty="0"/>
          </a:p>
        </p:txBody>
      </p:sp>
      <p:sp>
        <p:nvSpPr>
          <p:cNvPr id="35" name="Téglalap 34"/>
          <p:cNvSpPr/>
          <p:nvPr/>
        </p:nvSpPr>
        <p:spPr>
          <a:xfrm>
            <a:off x="3742638" y="4193309"/>
            <a:ext cx="973379" cy="54006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dirty="0" smtClean="0"/>
              <a:t>5 </a:t>
            </a:r>
          </a:p>
          <a:p>
            <a:pPr algn="ctr"/>
            <a:r>
              <a:rPr lang="hu-HU" sz="2000" dirty="0" smtClean="0"/>
              <a:t>+IMSC</a:t>
            </a:r>
            <a:endParaRPr lang="en-US" sz="2000" dirty="0"/>
          </a:p>
        </p:txBody>
      </p:sp>
      <p:sp>
        <p:nvSpPr>
          <p:cNvPr id="36" name="Téglalap 35"/>
          <p:cNvSpPr/>
          <p:nvPr/>
        </p:nvSpPr>
        <p:spPr>
          <a:xfrm>
            <a:off x="4563618" y="3057804"/>
            <a:ext cx="2600671" cy="540060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dirty="0" err="1" smtClean="0"/>
              <a:t>KisHázi</a:t>
            </a:r>
            <a:r>
              <a:rPr lang="en-US" sz="2000" dirty="0" smtClean="0"/>
              <a:t> </a:t>
            </a:r>
            <a:r>
              <a:rPr lang="en-US" sz="2000" dirty="0" err="1" smtClean="0"/>
              <a:t>jutalom</a:t>
            </a:r>
            <a:r>
              <a:rPr lang="hu-HU" sz="2000" dirty="0" smtClean="0"/>
              <a:t>: 18</a:t>
            </a:r>
            <a:endParaRPr lang="en-US" sz="2000" dirty="0"/>
          </a:p>
        </p:txBody>
      </p:sp>
      <p:sp>
        <p:nvSpPr>
          <p:cNvPr id="37" name="Szövegdoboz 36"/>
          <p:cNvSpPr txBox="1"/>
          <p:nvPr/>
        </p:nvSpPr>
        <p:spPr>
          <a:xfrm>
            <a:off x="86189" y="3597865"/>
            <a:ext cx="3129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dirty="0" smtClean="0"/>
              <a:t>0</a:t>
            </a:r>
            <a:endParaRPr lang="en-US" sz="2000" dirty="0"/>
          </a:p>
        </p:txBody>
      </p:sp>
      <p:sp>
        <p:nvSpPr>
          <p:cNvPr id="38" name="Szövegdoboz 37"/>
          <p:cNvSpPr txBox="1"/>
          <p:nvPr/>
        </p:nvSpPr>
        <p:spPr>
          <a:xfrm>
            <a:off x="7908649" y="3597660"/>
            <a:ext cx="5870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dirty="0" smtClean="0"/>
              <a:t>50+</a:t>
            </a:r>
            <a:endParaRPr lang="en-US" sz="2000" dirty="0"/>
          </a:p>
        </p:txBody>
      </p:sp>
      <p:sp>
        <p:nvSpPr>
          <p:cNvPr id="39" name="Szövegdoboz 38"/>
          <p:cNvSpPr txBox="1"/>
          <p:nvPr/>
        </p:nvSpPr>
        <p:spPr>
          <a:xfrm>
            <a:off x="106222" y="4734183"/>
            <a:ext cx="3129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dirty="0" smtClean="0"/>
              <a:t>0</a:t>
            </a:r>
            <a:endParaRPr lang="en-US" sz="2000" dirty="0"/>
          </a:p>
        </p:txBody>
      </p:sp>
      <p:sp>
        <p:nvSpPr>
          <p:cNvPr id="40" name="Szövegdoboz 39"/>
          <p:cNvSpPr txBox="1"/>
          <p:nvPr/>
        </p:nvSpPr>
        <p:spPr>
          <a:xfrm>
            <a:off x="1728942" y="4733370"/>
            <a:ext cx="4411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dirty="0" smtClean="0"/>
              <a:t>12</a:t>
            </a:r>
            <a:endParaRPr lang="en-US" sz="2000" dirty="0"/>
          </a:p>
        </p:txBody>
      </p:sp>
      <p:sp>
        <p:nvSpPr>
          <p:cNvPr id="41" name="Szövegdoboz 40"/>
          <p:cNvSpPr txBox="1"/>
          <p:nvPr/>
        </p:nvSpPr>
        <p:spPr>
          <a:xfrm>
            <a:off x="2339752" y="4732557"/>
            <a:ext cx="4411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dirty="0" smtClean="0"/>
              <a:t>16</a:t>
            </a:r>
            <a:endParaRPr lang="en-US" sz="2000" dirty="0"/>
          </a:p>
        </p:txBody>
      </p:sp>
      <p:sp>
        <p:nvSpPr>
          <p:cNvPr id="42" name="Szövegdoboz 41"/>
          <p:cNvSpPr txBox="1"/>
          <p:nvPr/>
        </p:nvSpPr>
        <p:spPr>
          <a:xfrm>
            <a:off x="2902045" y="4734647"/>
            <a:ext cx="4411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dirty="0" smtClean="0"/>
              <a:t>20</a:t>
            </a:r>
            <a:endParaRPr lang="en-US" sz="2000" dirty="0"/>
          </a:p>
        </p:txBody>
      </p:sp>
      <p:sp>
        <p:nvSpPr>
          <p:cNvPr id="43" name="Szövegdoboz 42"/>
          <p:cNvSpPr txBox="1"/>
          <p:nvPr/>
        </p:nvSpPr>
        <p:spPr>
          <a:xfrm>
            <a:off x="3529142" y="4736737"/>
            <a:ext cx="4411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dirty="0" smtClean="0"/>
              <a:t>24</a:t>
            </a:r>
            <a:endParaRPr lang="en-US" sz="2000" dirty="0"/>
          </a:p>
        </p:txBody>
      </p:sp>
      <p:sp>
        <p:nvSpPr>
          <p:cNvPr id="3" name="Szövegdoboz 2"/>
          <p:cNvSpPr txBox="1"/>
          <p:nvPr/>
        </p:nvSpPr>
        <p:spPr>
          <a:xfrm>
            <a:off x="399095" y="1229077"/>
            <a:ext cx="2919389" cy="1046440"/>
          </a:xfrm>
          <a:prstGeom prst="rect">
            <a:avLst/>
          </a:prstGeom>
          <a:solidFill>
            <a:srgbClr val="FF9999">
              <a:alpha val="52941"/>
            </a:srgbClr>
          </a:solidFill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hu-HU" sz="2000" dirty="0" smtClean="0"/>
              <a:t>3 előadás/hét</a:t>
            </a:r>
          </a:p>
          <a:p>
            <a:r>
              <a:rPr lang="hu-HU" sz="2000" dirty="0" smtClean="0"/>
              <a:t>félévközi jegy: házi + ZH</a:t>
            </a:r>
          </a:p>
          <a:p>
            <a:r>
              <a:rPr lang="hu-HU" sz="2000" dirty="0"/>
              <a:t>3 </a:t>
            </a:r>
            <a:r>
              <a:rPr lang="hu-HU" sz="2000" dirty="0" smtClean="0"/>
              <a:t>kredit</a:t>
            </a:r>
          </a:p>
        </p:txBody>
      </p:sp>
      <p:sp>
        <p:nvSpPr>
          <p:cNvPr id="45" name="Téglalap 44"/>
          <p:cNvSpPr/>
          <p:nvPr/>
        </p:nvSpPr>
        <p:spPr>
          <a:xfrm>
            <a:off x="4716016" y="4193716"/>
            <a:ext cx="3554282" cy="540060"/>
          </a:xfrm>
          <a:prstGeom prst="rect">
            <a:avLst/>
          </a:prstGeom>
          <a:solidFill>
            <a:srgbClr val="FF99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dirty="0" smtClean="0"/>
              <a:t>+vállveregetés</a:t>
            </a:r>
          </a:p>
        </p:txBody>
      </p:sp>
      <p:sp>
        <p:nvSpPr>
          <p:cNvPr id="46" name="Szövegdoboz 45"/>
          <p:cNvSpPr txBox="1"/>
          <p:nvPr/>
        </p:nvSpPr>
        <p:spPr>
          <a:xfrm>
            <a:off x="4644008" y="4733776"/>
            <a:ext cx="4411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dirty="0" smtClean="0"/>
              <a:t>32</a:t>
            </a:r>
            <a:endParaRPr lang="en-US" sz="2000" dirty="0"/>
          </a:p>
        </p:txBody>
      </p:sp>
      <p:sp>
        <p:nvSpPr>
          <p:cNvPr id="47" name="Szövegdoboz 46"/>
          <p:cNvSpPr txBox="1"/>
          <p:nvPr/>
        </p:nvSpPr>
        <p:spPr>
          <a:xfrm>
            <a:off x="7977354" y="4734647"/>
            <a:ext cx="5870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dirty="0" smtClean="0"/>
              <a:t>50+</a:t>
            </a:r>
            <a:endParaRPr lang="en-US" sz="2000" dirty="0"/>
          </a:p>
        </p:txBody>
      </p:sp>
      <p:sp>
        <p:nvSpPr>
          <p:cNvPr id="48" name="Szövegdoboz 47"/>
          <p:cNvSpPr txBox="1"/>
          <p:nvPr/>
        </p:nvSpPr>
        <p:spPr>
          <a:xfrm>
            <a:off x="179961" y="3867894"/>
            <a:ext cx="70535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dirty="0" err="1" smtClean="0">
                <a:solidFill>
                  <a:srgbClr val="FF0000"/>
                </a:solidFill>
              </a:rPr>
              <a:t>ZH-ra</a:t>
            </a:r>
            <a:r>
              <a:rPr lang="hu-HU" sz="2000" dirty="0" smtClean="0">
                <a:solidFill>
                  <a:srgbClr val="FF0000"/>
                </a:solidFill>
              </a:rPr>
              <a:t> bocsátás feltétele: min 3 kisházi pont, </a:t>
            </a:r>
            <a:r>
              <a:rPr lang="en-US" sz="2000" dirty="0" smtClean="0">
                <a:solidFill>
                  <a:srgbClr val="FF0000"/>
                </a:solidFill>
              </a:rPr>
              <a:t>66</a:t>
            </a:r>
            <a:r>
              <a:rPr lang="hu-HU" sz="2000" dirty="0" smtClean="0">
                <a:solidFill>
                  <a:srgbClr val="FF0000"/>
                </a:solidFill>
              </a:rPr>
              <a:t>% kvíz kitöltés</a:t>
            </a:r>
            <a:r>
              <a:rPr lang="en-US" sz="2000" dirty="0" smtClean="0">
                <a:solidFill>
                  <a:srgbClr val="FF0000"/>
                </a:solidFill>
              </a:rPr>
              <a:t>!</a:t>
            </a:r>
            <a:endParaRPr lang="en-US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6601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>
                <a:solidFill>
                  <a:srgbClr val="FF0000"/>
                </a:solidFill>
              </a:rPr>
              <a:t>Számítógépes grafika mint tárgy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7" y="951570"/>
            <a:ext cx="8520069" cy="334837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Szövegdoboz 2"/>
          <p:cNvSpPr txBox="1"/>
          <p:nvPr/>
        </p:nvSpPr>
        <p:spPr>
          <a:xfrm>
            <a:off x="107504" y="4371950"/>
            <a:ext cx="89289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0" dirty="0">
                <a:latin typeface="+mn-lt"/>
                <a:hlinkClick r:id="rId4"/>
              </a:rPr>
              <a:t>Dennis </a:t>
            </a:r>
            <a:r>
              <a:rPr lang="en-US" sz="1800" b="0" dirty="0" err="1" smtClean="0">
                <a:latin typeface="+mn-lt"/>
                <a:hlinkClick r:id="rId4"/>
              </a:rPr>
              <a:t>G.Balreira</a:t>
            </a:r>
            <a:r>
              <a:rPr lang="en-US" sz="1800" b="0" dirty="0" smtClean="0">
                <a:latin typeface="+mn-lt"/>
                <a:hlinkClick r:id="rId4"/>
              </a:rPr>
              <a:t>, Marcelo</a:t>
            </a:r>
            <a:r>
              <a:rPr lang="hu-HU" sz="1800" b="0" dirty="0" smtClean="0">
                <a:latin typeface="+mn-lt"/>
                <a:hlinkClick r:id="rId4"/>
              </a:rPr>
              <a:t> </a:t>
            </a:r>
            <a:r>
              <a:rPr lang="en-US" sz="1800" b="0" dirty="0" smtClean="0">
                <a:latin typeface="+mn-lt"/>
                <a:hlinkClick r:id="rId4"/>
              </a:rPr>
              <a:t>Walter, Dieter W.</a:t>
            </a:r>
            <a:r>
              <a:rPr lang="hu-HU" sz="1800" b="0" dirty="0" smtClean="0">
                <a:latin typeface="+mn-lt"/>
                <a:hlinkClick r:id="rId4"/>
              </a:rPr>
              <a:t> </a:t>
            </a:r>
            <a:r>
              <a:rPr lang="en-US" sz="1800" b="0" dirty="0" err="1" smtClean="0">
                <a:latin typeface="+mn-lt"/>
                <a:hlinkClick r:id="rId4"/>
              </a:rPr>
              <a:t>Fellner</a:t>
            </a:r>
            <a:r>
              <a:rPr lang="en-US" sz="1800" b="0" dirty="0" smtClean="0">
                <a:latin typeface="+mn-lt"/>
              </a:rPr>
              <a:t>: </a:t>
            </a:r>
            <a:r>
              <a:rPr lang="en-US" sz="1800" dirty="0" smtClean="0">
                <a:latin typeface="+mn-lt"/>
              </a:rPr>
              <a:t>A </a:t>
            </a:r>
            <a:r>
              <a:rPr lang="en-US" sz="1800" dirty="0">
                <a:latin typeface="+mn-lt"/>
              </a:rPr>
              <a:t>survey of the contents in introductory Computer Graphics </a:t>
            </a:r>
            <a:r>
              <a:rPr lang="en-US" sz="1800" dirty="0" smtClean="0">
                <a:latin typeface="+mn-lt"/>
              </a:rPr>
              <a:t>courses</a:t>
            </a:r>
            <a:r>
              <a:rPr lang="en-US" sz="1800" b="0" dirty="0" smtClean="0">
                <a:latin typeface="+mn-lt"/>
              </a:rPr>
              <a:t>, </a:t>
            </a:r>
            <a:r>
              <a:rPr lang="en-US" sz="1800" b="0" dirty="0" smtClean="0">
                <a:latin typeface="+mn-lt"/>
                <a:hlinkClick r:id="rId5" tooltip="Go to Computers &amp; Graphics on ScienceDirect"/>
              </a:rPr>
              <a:t>Computers </a:t>
            </a:r>
            <a:r>
              <a:rPr lang="en-US" sz="1800" b="0" dirty="0">
                <a:latin typeface="+mn-lt"/>
                <a:hlinkClick r:id="rId5" tooltip="Go to Computers &amp; Graphics on ScienceDirect"/>
              </a:rPr>
              <a:t>&amp; </a:t>
            </a:r>
            <a:r>
              <a:rPr lang="en-US" sz="1800" b="0" dirty="0" smtClean="0">
                <a:latin typeface="+mn-lt"/>
                <a:hlinkClick r:id="rId5" tooltip="Go to Computers &amp; Graphics on ScienceDirect"/>
              </a:rPr>
              <a:t>Graphics</a:t>
            </a:r>
            <a:r>
              <a:rPr lang="en-US" sz="1800" b="0" dirty="0" smtClean="0">
                <a:latin typeface="+mn-lt"/>
              </a:rPr>
              <a:t>, </a:t>
            </a:r>
            <a:r>
              <a:rPr lang="en-US" sz="1800" b="0" dirty="0" smtClean="0">
                <a:latin typeface="+mn-lt"/>
                <a:hlinkClick r:id="rId6" tooltip="Go to table of contents for this volume/issue"/>
              </a:rPr>
              <a:t>Vol. </a:t>
            </a:r>
            <a:r>
              <a:rPr lang="en-US" sz="1800" b="0" dirty="0">
                <a:latin typeface="+mn-lt"/>
                <a:hlinkClick r:id="rId6" tooltip="Go to table of contents for this volume/issue"/>
              </a:rPr>
              <a:t>77</a:t>
            </a:r>
            <a:r>
              <a:rPr lang="en-US" sz="1800" b="0" dirty="0">
                <a:latin typeface="+mn-lt"/>
              </a:rPr>
              <a:t>, December 2018, Pages </a:t>
            </a:r>
            <a:r>
              <a:rPr lang="en-US" sz="1800" b="0" dirty="0" smtClean="0">
                <a:latin typeface="+mn-lt"/>
              </a:rPr>
              <a:t>88-96</a:t>
            </a:r>
            <a:endParaRPr lang="en-US" sz="1800" b="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87643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>
                <a:solidFill>
                  <a:srgbClr val="FF0000"/>
                </a:solidFill>
              </a:rPr>
              <a:t>Geometriák és algebrák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95536" y="1203598"/>
            <a:ext cx="8229600" cy="1656184"/>
          </a:xfrm>
        </p:spPr>
        <p:txBody>
          <a:bodyPr>
            <a:normAutofit/>
          </a:bodyPr>
          <a:lstStyle/>
          <a:p>
            <a:r>
              <a:rPr lang="hu-HU" sz="2800" dirty="0" smtClean="0"/>
              <a:t>Euklideszi és nem-euklideszi geometriák</a:t>
            </a:r>
          </a:p>
          <a:p>
            <a:r>
              <a:rPr lang="hu-HU" sz="2800" dirty="0" smtClean="0"/>
              <a:t>Analitikus geometria </a:t>
            </a:r>
            <a:r>
              <a:rPr lang="hu-HU" sz="2800" b="1" dirty="0" smtClean="0"/>
              <a:t>külső nézőpont</a:t>
            </a:r>
            <a:r>
              <a:rPr lang="hu-HU" sz="2800" dirty="0" smtClean="0"/>
              <a:t>ból</a:t>
            </a:r>
          </a:p>
          <a:p>
            <a:r>
              <a:rPr lang="hu-HU" sz="2800" dirty="0" smtClean="0"/>
              <a:t>Pont, vektor, sík, </a:t>
            </a:r>
            <a:r>
              <a:rPr lang="hu-HU" sz="2800" dirty="0" err="1" smtClean="0"/>
              <a:t>kvaternió</a:t>
            </a:r>
            <a:r>
              <a:rPr lang="hu-HU" sz="2800" dirty="0" smtClean="0"/>
              <a:t> </a:t>
            </a:r>
            <a:r>
              <a:rPr lang="en-US" sz="2800" dirty="0" smtClean="0"/>
              <a:t>= </a:t>
            </a:r>
            <a:r>
              <a:rPr lang="en-US" sz="2800" b="1" dirty="0" smtClean="0"/>
              <a:t>vec4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3284275"/>
            <a:ext cx="3312367" cy="182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8124" y="3284275"/>
            <a:ext cx="3262108" cy="182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0632" y="3284275"/>
            <a:ext cx="2387872" cy="1836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>
            <a:hlinkClick r:id="rId5" action="ppaction://hlinkfile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0632" y="1419621"/>
            <a:ext cx="2387872" cy="1765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89445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503548" y="3195614"/>
            <a:ext cx="1924714" cy="180629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Cím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>
            <a:normAutofit/>
          </a:bodyPr>
          <a:lstStyle/>
          <a:p>
            <a:r>
              <a:rPr lang="hu-HU" dirty="0" smtClean="0">
                <a:solidFill>
                  <a:srgbClr val="FF0000"/>
                </a:solidFill>
              </a:rPr>
              <a:t>Grafikus h</a:t>
            </a:r>
            <a:r>
              <a:rPr lang="en-US" dirty="0" smtClean="0">
                <a:solidFill>
                  <a:srgbClr val="FF0000"/>
                </a:solidFill>
              </a:rPr>
              <a:t>w/</a:t>
            </a:r>
            <a:r>
              <a:rPr lang="en-US" dirty="0" err="1" smtClean="0">
                <a:solidFill>
                  <a:srgbClr val="FF0000"/>
                </a:solidFill>
              </a:rPr>
              <a:t>sw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7" name="Tartalom helye 2"/>
          <p:cNvSpPr>
            <a:spLocks noGrp="1"/>
          </p:cNvSpPr>
          <p:nvPr>
            <p:ph idx="1"/>
          </p:nvPr>
        </p:nvSpPr>
        <p:spPr>
          <a:xfrm>
            <a:off x="440209" y="1203597"/>
            <a:ext cx="6428015" cy="3107241"/>
          </a:xfrm>
        </p:spPr>
        <p:txBody>
          <a:bodyPr/>
          <a:lstStyle/>
          <a:p>
            <a:r>
              <a:rPr lang="hu-HU" dirty="0" smtClean="0"/>
              <a:t>Interaktív grafikus alkalmazások</a:t>
            </a:r>
          </a:p>
          <a:p>
            <a:r>
              <a:rPr lang="hu-HU" dirty="0" err="1" smtClean="0"/>
              <a:t>OpenGL</a:t>
            </a:r>
            <a:r>
              <a:rPr lang="hu-HU" dirty="0" smtClean="0"/>
              <a:t> 3+, GLUT, </a:t>
            </a:r>
            <a:r>
              <a:rPr lang="hu-HU" dirty="0" err="1" smtClean="0"/>
              <a:t>Glew</a:t>
            </a:r>
            <a:r>
              <a:rPr lang="hu-HU" dirty="0" smtClean="0"/>
              <a:t>, </a:t>
            </a:r>
            <a:endParaRPr lang="en-US" dirty="0" smtClean="0"/>
          </a:p>
          <a:p>
            <a:r>
              <a:rPr lang="hu-HU" dirty="0" smtClean="0"/>
              <a:t>GPU, GLSL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915566"/>
            <a:ext cx="2075170" cy="2088232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1" name="Picture 4" descr="Képtalálat a következőre: „vasarely képek”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3200544"/>
            <a:ext cx="2070529" cy="1801360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Ellipszis 11"/>
          <p:cNvSpPr/>
          <p:nvPr/>
        </p:nvSpPr>
        <p:spPr>
          <a:xfrm>
            <a:off x="539551" y="3216524"/>
            <a:ext cx="1872841" cy="1761106"/>
          </a:xfrm>
          <a:prstGeom prst="ellipse">
            <a:avLst/>
          </a:prstGeom>
          <a:solidFill>
            <a:srgbClr val="66FF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>
            <a:hlinkClick r:id="rId4" action="ppaction://hlinkfile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216524"/>
            <a:ext cx="1936184" cy="182344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4" name="Picture 2">
            <a:hlinkClick r:id="rId6" action="ppaction://hlinkfile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7746" y="3216524"/>
            <a:ext cx="1862329" cy="182344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8822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>
                <a:solidFill>
                  <a:srgbClr val="FF0000"/>
                </a:solidFill>
              </a:rPr>
              <a:t>Modellezés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214753" y="951571"/>
            <a:ext cx="8831883" cy="3394472"/>
          </a:xfrm>
        </p:spPr>
        <p:txBody>
          <a:bodyPr>
            <a:normAutofit/>
          </a:bodyPr>
          <a:lstStyle/>
          <a:p>
            <a:r>
              <a:rPr lang="hu-HU" sz="2400" dirty="0" smtClean="0"/>
              <a:t>Descartes és </a:t>
            </a:r>
            <a:r>
              <a:rPr lang="hu-HU" sz="2400" dirty="0" err="1" smtClean="0"/>
              <a:t>baricentrikus</a:t>
            </a:r>
            <a:r>
              <a:rPr lang="hu-HU" sz="2400" dirty="0" smtClean="0"/>
              <a:t> koordinátarendszer</a:t>
            </a:r>
          </a:p>
          <a:p>
            <a:r>
              <a:rPr lang="hu-HU" sz="2400" dirty="0" smtClean="0"/>
              <a:t>Implicit és parametrikus görbék/felületek</a:t>
            </a:r>
          </a:p>
          <a:p>
            <a:r>
              <a:rPr lang="hu-HU" sz="2400" dirty="0" smtClean="0"/>
              <a:t>Szabadformájú görbék/felületek</a:t>
            </a:r>
            <a:endParaRPr lang="hu-HU" sz="2400" dirty="0"/>
          </a:p>
          <a:p>
            <a:endParaRPr lang="hu-HU" sz="2400" dirty="0" smtClean="0"/>
          </a:p>
        </p:txBody>
      </p:sp>
      <p:pic>
        <p:nvPicPr>
          <p:cNvPr id="4" name="Picture 2" descr="https://upload.wikimedia.org/wikipedia/commons/6/69/Cycloid_f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753" y="2355726"/>
            <a:ext cx="2413031" cy="846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s://upload.wikimedia.org/wikipedia/commons/2/27/Tractrixtry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426" y="3222841"/>
            <a:ext cx="2411358" cy="672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1707654"/>
            <a:ext cx="2304256" cy="3384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 descr="https://upload.wikimedia.org/wikipedia/commons/thumb/d/d0/Cardiod_animation.gif/220px-Cardiod_animation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391" y="3895600"/>
            <a:ext cx="1284766" cy="1110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44321"/>
            <a:ext cx="1728192" cy="1571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sziv_animaci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771800" y="2387631"/>
            <a:ext cx="3744416" cy="2560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989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64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14" repeatCount="indefinite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hu-HU" dirty="0" smtClean="0">
                <a:solidFill>
                  <a:srgbClr val="FF0000"/>
                </a:solidFill>
              </a:rPr>
              <a:t>Homogén lineáris transzformációk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Tartalom helye 2"/>
          <p:cNvSpPr>
            <a:spLocks noGrp="1"/>
          </p:cNvSpPr>
          <p:nvPr>
            <p:ph idx="1"/>
          </p:nvPr>
        </p:nvSpPr>
        <p:spPr>
          <a:xfrm>
            <a:off x="460248" y="951571"/>
            <a:ext cx="8229600" cy="3394472"/>
          </a:xfrm>
        </p:spPr>
        <p:txBody>
          <a:bodyPr>
            <a:normAutofit/>
          </a:bodyPr>
          <a:lstStyle/>
          <a:p>
            <a:r>
              <a:rPr lang="hu-HU" sz="2800" dirty="0" err="1" smtClean="0"/>
              <a:t>Affin</a:t>
            </a:r>
            <a:r>
              <a:rPr lang="hu-HU" sz="2800" dirty="0" smtClean="0"/>
              <a:t> transzformációk (</a:t>
            </a:r>
            <a:r>
              <a:rPr lang="hu-HU" sz="2800" dirty="0" err="1" smtClean="0"/>
              <a:t>elfolás</a:t>
            </a:r>
            <a:r>
              <a:rPr lang="hu-HU" sz="2800" dirty="0" smtClean="0"/>
              <a:t>, forgatás, stb.)</a:t>
            </a:r>
          </a:p>
          <a:p>
            <a:r>
              <a:rPr lang="en-US" sz="2800" dirty="0" err="1" smtClean="0"/>
              <a:t>Eg</a:t>
            </a:r>
            <a:r>
              <a:rPr lang="hu-HU" sz="2800" dirty="0" err="1" smtClean="0"/>
              <a:t>yenestartó</a:t>
            </a:r>
            <a:r>
              <a:rPr lang="hu-HU" sz="2800" dirty="0" smtClean="0"/>
              <a:t> transzformációk: </a:t>
            </a:r>
            <a:r>
              <a:rPr lang="hu-HU" sz="2800" b="1" dirty="0" smtClean="0"/>
              <a:t>mat4</a:t>
            </a:r>
          </a:p>
          <a:p>
            <a:r>
              <a:rPr lang="hu-HU" sz="2800" dirty="0" smtClean="0"/>
              <a:t>Perspektíva</a:t>
            </a:r>
          </a:p>
        </p:txBody>
      </p:sp>
      <p:grpSp>
        <p:nvGrpSpPr>
          <p:cNvPr id="6" name="Csoportba foglalás 5"/>
          <p:cNvGrpSpPr/>
          <p:nvPr/>
        </p:nvGrpSpPr>
        <p:grpSpPr>
          <a:xfrm>
            <a:off x="1854859" y="2521992"/>
            <a:ext cx="4975848" cy="2398752"/>
            <a:chOff x="0" y="908050"/>
            <a:chExt cx="9144000" cy="5949950"/>
          </a:xfrm>
        </p:grpSpPr>
        <p:pic>
          <p:nvPicPr>
            <p:cNvPr id="7" name="Picture 4" descr="http://budapest.varosom.hu/upload_pic/big/96/356926111121044321__budapest_hosok_tere_oszlopcsarnok_ejjel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4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68538" y="908050"/>
              <a:ext cx="4464050" cy="5949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8" name="Egyenes összekötő 6"/>
            <p:cNvCxnSpPr>
              <a:cxnSpLocks noChangeShapeType="1"/>
            </p:cNvCxnSpPr>
            <p:nvPr/>
          </p:nvCxnSpPr>
          <p:spPr bwMode="auto">
            <a:xfrm flipH="1" flipV="1">
              <a:off x="0" y="4149725"/>
              <a:ext cx="8101013" cy="2232025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9" name="Egyenes összekötő 9"/>
            <p:cNvCxnSpPr>
              <a:cxnSpLocks noChangeShapeType="1"/>
            </p:cNvCxnSpPr>
            <p:nvPr/>
          </p:nvCxnSpPr>
          <p:spPr bwMode="auto">
            <a:xfrm flipH="1" flipV="1">
              <a:off x="0" y="4149725"/>
              <a:ext cx="5003800" cy="2708275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" name="Egyenes összekötő 31"/>
            <p:cNvCxnSpPr>
              <a:cxnSpLocks noChangeShapeType="1"/>
            </p:cNvCxnSpPr>
            <p:nvPr/>
          </p:nvCxnSpPr>
          <p:spPr bwMode="auto">
            <a:xfrm flipV="1">
              <a:off x="755650" y="4149725"/>
              <a:ext cx="8388350" cy="2232025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1" name="Egyenes összekötő 35"/>
            <p:cNvCxnSpPr>
              <a:cxnSpLocks noChangeShapeType="1"/>
            </p:cNvCxnSpPr>
            <p:nvPr/>
          </p:nvCxnSpPr>
          <p:spPr bwMode="auto">
            <a:xfrm flipV="1">
              <a:off x="3132138" y="4149725"/>
              <a:ext cx="6011862" cy="2708275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2" name="Egyenes összekötő 47"/>
            <p:cNvCxnSpPr>
              <a:cxnSpLocks noChangeShapeType="1"/>
            </p:cNvCxnSpPr>
            <p:nvPr/>
          </p:nvCxnSpPr>
          <p:spPr bwMode="auto">
            <a:xfrm flipH="1">
              <a:off x="0" y="4149725"/>
              <a:ext cx="9144000" cy="0"/>
            </a:xfrm>
            <a:prstGeom prst="line">
              <a:avLst/>
            </a:prstGeom>
            <a:noFill/>
            <a:ln w="12700" algn="ctr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3741955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hu-HU" dirty="0" smtClean="0">
                <a:solidFill>
                  <a:srgbClr val="FF0000"/>
                </a:solidFill>
              </a:rPr>
              <a:t>2D képszintézis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Tartalom helye 2"/>
          <p:cNvSpPr>
            <a:spLocks noGrp="1"/>
          </p:cNvSpPr>
          <p:nvPr>
            <p:ph idx="1"/>
          </p:nvPr>
        </p:nvSpPr>
        <p:spPr>
          <a:xfrm>
            <a:off x="467544" y="951571"/>
            <a:ext cx="8229600" cy="3394472"/>
          </a:xfrm>
        </p:spPr>
        <p:txBody>
          <a:bodyPr>
            <a:normAutofit/>
          </a:bodyPr>
          <a:lstStyle/>
          <a:p>
            <a:r>
              <a:rPr lang="hu-HU" sz="2800" dirty="0" smtClean="0"/>
              <a:t>Pixel vezérelt képszintézis</a:t>
            </a:r>
          </a:p>
          <a:p>
            <a:r>
              <a:rPr lang="hu-HU" sz="2800" dirty="0" smtClean="0"/>
              <a:t>Objektum vezérelt képszintézis</a:t>
            </a:r>
          </a:p>
          <a:p>
            <a:pPr lvl="1"/>
            <a:r>
              <a:rPr lang="hu-HU" sz="2400" dirty="0" err="1" smtClean="0"/>
              <a:t>Vektorizáció</a:t>
            </a:r>
            <a:r>
              <a:rPr lang="hu-HU" sz="2400" dirty="0" smtClean="0"/>
              <a:t> és háromszögesítés</a:t>
            </a:r>
          </a:p>
          <a:p>
            <a:pPr lvl="1"/>
            <a:r>
              <a:rPr lang="hu-HU" sz="2400" dirty="0" smtClean="0"/>
              <a:t>Vágás</a:t>
            </a:r>
          </a:p>
          <a:p>
            <a:pPr lvl="1"/>
            <a:r>
              <a:rPr lang="hu-HU" sz="2400" dirty="0" err="1" smtClean="0"/>
              <a:t>Raszterizáció</a:t>
            </a:r>
            <a:endParaRPr lang="en-US" sz="2400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8241" y="3314802"/>
            <a:ext cx="1872208" cy="1682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324" y="3314801"/>
            <a:ext cx="1810451" cy="1682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4705" y="3294469"/>
            <a:ext cx="1872208" cy="1684649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" name="Picture 2">
            <a:hlinkClick r:id="rId5" action="ppaction://hlinkfile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6473" y="3307858"/>
            <a:ext cx="1800200" cy="167126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9192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éma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éma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70914</TotalTime>
  <Pages>21</Pages>
  <Words>630</Words>
  <Application>Microsoft Office PowerPoint</Application>
  <PresentationFormat>Diavetítés a képernyőre (16:9 oldalarány)</PresentationFormat>
  <Paragraphs>112</Paragraphs>
  <Slides>14</Slides>
  <Notes>6</Notes>
  <HiddenSlides>0</HiddenSlides>
  <MMClips>4</MMClips>
  <ScaleCrop>false</ScaleCrop>
  <HeadingPairs>
    <vt:vector size="6" baseType="variant">
      <vt:variant>
        <vt:lpstr>Használt betűtípusok</vt:lpstr>
      </vt:variant>
      <vt:variant>
        <vt:i4>4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14</vt:i4>
      </vt:variant>
    </vt:vector>
  </HeadingPairs>
  <TitlesOfParts>
    <vt:vector size="19" baseType="lpstr">
      <vt:lpstr>Arial</vt:lpstr>
      <vt:lpstr>Calibri</vt:lpstr>
      <vt:lpstr>Times New Roman</vt:lpstr>
      <vt:lpstr>Wingdings</vt:lpstr>
      <vt:lpstr>Office-téma</vt:lpstr>
      <vt:lpstr>Számítógépes grafika Bevezetés</vt:lpstr>
      <vt:lpstr>Moodle</vt:lpstr>
      <vt:lpstr>Tárgykövetelmények: TAD</vt:lpstr>
      <vt:lpstr>Számítógépes grafika mint tárgy</vt:lpstr>
      <vt:lpstr>Geometriák és algebrák</vt:lpstr>
      <vt:lpstr>Grafikus hw/sw</vt:lpstr>
      <vt:lpstr>Modellezés</vt:lpstr>
      <vt:lpstr>Homogén lineáris transzformációk</vt:lpstr>
      <vt:lpstr>2D képszintézis</vt:lpstr>
      <vt:lpstr>3D grafika fizikai alapjai</vt:lpstr>
      <vt:lpstr>Sugárkövetés</vt:lpstr>
      <vt:lpstr>Inkrementális képszintézis</vt:lpstr>
      <vt:lpstr>Játékfejlesztés</vt:lpstr>
      <vt:lpstr>Fraktálok és káosz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grafika</dc:title>
  <dc:creator>szirmay</dc:creator>
  <cp:lastModifiedBy>Szirmay-Kalos László</cp:lastModifiedBy>
  <cp:revision>443</cp:revision>
  <cp:lastPrinted>2000-02-13T18:22:43Z</cp:lastPrinted>
  <dcterms:created xsi:type="dcterms:W3CDTF">2000-02-12T21:33:12Z</dcterms:created>
  <dcterms:modified xsi:type="dcterms:W3CDTF">2023-02-20T17:56:27Z</dcterms:modified>
</cp:coreProperties>
</file>