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0" r:id="rId1"/>
  </p:sldMasterIdLst>
  <p:notesMasterIdLst>
    <p:notesMasterId r:id="rId19"/>
  </p:notesMasterIdLst>
  <p:handoutMasterIdLst>
    <p:handoutMasterId r:id="rId20"/>
  </p:handoutMasterIdLst>
  <p:sldIdLst>
    <p:sldId id="367" r:id="rId2"/>
    <p:sldId id="369" r:id="rId3"/>
    <p:sldId id="370" r:id="rId4"/>
    <p:sldId id="378" r:id="rId5"/>
    <p:sldId id="324" r:id="rId6"/>
    <p:sldId id="379" r:id="rId7"/>
    <p:sldId id="376" r:id="rId8"/>
    <p:sldId id="356" r:id="rId9"/>
    <p:sldId id="372" r:id="rId10"/>
    <p:sldId id="357" r:id="rId11"/>
    <p:sldId id="375" r:id="rId12"/>
    <p:sldId id="373" r:id="rId13"/>
    <p:sldId id="361" r:id="rId14"/>
    <p:sldId id="362" r:id="rId15"/>
    <p:sldId id="363" r:id="rId16"/>
    <p:sldId id="364" r:id="rId17"/>
    <p:sldId id="365" r:id="rId18"/>
  </p:sldIdLst>
  <p:sldSz cx="9144000" cy="5143500" type="screen16x9"/>
  <p:notesSz cx="6815138" cy="99425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66FF33"/>
    <a:srgbClr val="CC0066"/>
    <a:srgbClr val="FF9999"/>
    <a:srgbClr val="FF9933"/>
    <a:srgbClr val="FF5050"/>
    <a:srgbClr val="00009A"/>
    <a:srgbClr val="FF0000"/>
    <a:srgbClr val="FFFF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3715" autoAdjust="0"/>
  </p:normalViewPr>
  <p:slideViewPr>
    <p:cSldViewPr>
      <p:cViewPr varScale="1">
        <p:scale>
          <a:sx n="106" d="100"/>
          <a:sy n="106" d="100"/>
        </p:scale>
        <p:origin x="72" y="39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-3228" y="-84"/>
      </p:cViewPr>
      <p:guideLst>
        <p:guide orient="horz" pos="3131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654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9088" y="873125"/>
            <a:ext cx="6173787" cy="3473450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725988"/>
            <a:ext cx="4995862" cy="41846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90932" tIns="44669" rIns="90932" bIns="44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Click to edit Master notes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9449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088" y="873125"/>
            <a:ext cx="6173787" cy="347345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088" y="873125"/>
            <a:ext cx="6173787" cy="347345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19088" y="873125"/>
            <a:ext cx="6173787" cy="347345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05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19088" y="873125"/>
            <a:ext cx="6173787" cy="347345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82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19088" y="873125"/>
            <a:ext cx="6173787" cy="347345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84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87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2024. 08. 30.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149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2024. 08. 30.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866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2024. 08. 30.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780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2024. 08. 30.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957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2024. 08. 30.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873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2024. 08. 30.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380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2024. 08. 30.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2473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2024. 08. 30.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7093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2024. 08. 30.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8333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2024. 08. 30.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4256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2024. 08. 30.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682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E76B9-1553-424C-A482-A94382E55616}" type="datetimeFigureOut">
              <a:rPr lang="hu-HU" smtClean="0"/>
              <a:t>2024. 08. 30.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61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../../../3DPrograms/GrafikaHazi/Programs/SmoothTriangle/Skeleton.sln" TargetMode="Externa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3" Type="http://schemas.microsoft.com/office/2007/relationships/media" Target="file:///D:\ppt\ppt\ait\aitphongshading1.avi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.jpeg"/><Relationship Id="rId2" Type="http://schemas.openxmlformats.org/officeDocument/2006/relationships/video" Target="file:///D:\ppt\ppt\ait\aitphongshading3.avi" TargetMode="External"/><Relationship Id="rId1" Type="http://schemas.microsoft.com/office/2007/relationships/media" Target="file:///D:\ppt\ppt\ait\aitphongshading3.avi" TargetMode="External"/><Relationship Id="rId6" Type="http://schemas.openxmlformats.org/officeDocument/2006/relationships/video" Target="../media/media2.mp4"/><Relationship Id="rId11" Type="http://schemas.openxmlformats.org/officeDocument/2006/relationships/image" Target="../media/image34.png"/><Relationship Id="rId5" Type="http://schemas.microsoft.com/office/2007/relationships/media" Target="../media/media2.mp4"/><Relationship Id="rId10" Type="http://schemas.openxmlformats.org/officeDocument/2006/relationships/image" Target="../media/image33.png"/><Relationship Id="rId4" Type="http://schemas.openxmlformats.org/officeDocument/2006/relationships/video" Target="file:///D:\ppt\ppt\ait\aitphongshading1.avi" TargetMode="External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file:///D:\graf\video\0.1.%20OpenGL_GLSL%20p&#233;lda%20&#233;s%20kish&#225;zi%20programoz&#225;si%20feladatok.mp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science/journal/00978493/77/supp/C" TargetMode="External"/><Relationship Id="rId5" Type="http://schemas.openxmlformats.org/officeDocument/2006/relationships/hyperlink" Target="https://www.sciencedirect.com/science/journal/00978493" TargetMode="External"/><Relationship Id="rId4" Type="http://schemas.openxmlformats.org/officeDocument/2006/relationships/hyperlink" Target="https://www.sciencedirect.com/science/article/pii/S0097849318301560#!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../../../3DPrograms/GrafikaHazi/Programs/EulerLine/bin/Skeleton.exe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../../../3DPrograms/GrafikaHazi/Programs/Tesseract/bin/Skeleton.exe" TargetMode="External"/><Relationship Id="rId5" Type="http://schemas.openxmlformats.org/officeDocument/2006/relationships/image" Target="../media/image8.png"/><Relationship Id="rId4" Type="http://schemas.openxmlformats.org/officeDocument/2006/relationships/hyperlink" Target="../../../3DPrograms/GrafikaHazi/Programs/ConvexHull/bin/Skeleton.ex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55576" y="1599642"/>
            <a:ext cx="7772400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5400" b="1" dirty="0" smtClean="0">
                <a:solidFill>
                  <a:srgbClr val="FF0000"/>
                </a:solidFill>
              </a:rPr>
              <a:t>Számítógépes grafika</a:t>
            </a:r>
            <a:r>
              <a:rPr lang="en-US" sz="5400" b="1" dirty="0" smtClean="0">
                <a:solidFill>
                  <a:srgbClr val="FF0000"/>
                </a:solidFill>
              </a:rPr>
              <a:t/>
            </a:r>
            <a:br>
              <a:rPr lang="en-US" sz="5400" b="1" dirty="0" smtClean="0">
                <a:solidFill>
                  <a:srgbClr val="FF0000"/>
                </a:solidFill>
              </a:rPr>
            </a:br>
            <a:r>
              <a:rPr lang="hu-HU" sz="4000" b="1" dirty="0" smtClean="0">
                <a:solidFill>
                  <a:srgbClr val="FF0000"/>
                </a:solidFill>
              </a:rPr>
              <a:t>Adminisztratív információk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743200"/>
            <a:ext cx="7848600" cy="1314450"/>
          </a:xfrm>
          <a:noFill/>
        </p:spPr>
        <p:txBody>
          <a:bodyPr>
            <a:normAutofit fontScale="77500" lnSpcReduction="20000"/>
          </a:bodyPr>
          <a:lstStyle/>
          <a:p>
            <a:pPr marL="342900" indent="-342900"/>
            <a:r>
              <a:rPr lang="hu-HU" altLang="hu-HU" dirty="0" err="1" smtClean="0"/>
              <a:t>Szirmay-Kalos</a:t>
            </a:r>
            <a:r>
              <a:rPr lang="hu-HU" altLang="hu-HU" dirty="0" smtClean="0"/>
              <a:t> László</a:t>
            </a:r>
          </a:p>
          <a:p>
            <a:pPr marL="342900" indent="-342900"/>
            <a:endParaRPr lang="hu-HU" altLang="hu-HU" sz="800" dirty="0" smtClean="0"/>
          </a:p>
          <a:p>
            <a:pPr marL="342900" indent="-342900"/>
            <a:r>
              <a:rPr lang="hu-HU" altLang="hu-HU" dirty="0" smtClean="0"/>
              <a:t>email: </a:t>
            </a:r>
            <a:r>
              <a:rPr lang="hu-HU" altLang="hu-HU" dirty="0" err="1" smtClean="0"/>
              <a:t>szirmay</a:t>
            </a:r>
            <a:r>
              <a:rPr lang="hu-HU" altLang="hu-HU" dirty="0" smtClean="0"/>
              <a:t>@</a:t>
            </a:r>
            <a:r>
              <a:rPr lang="hu-HU" altLang="hu-HU" dirty="0" err="1" smtClean="0"/>
              <a:t>iit.bme.hu</a:t>
            </a:r>
            <a:endParaRPr lang="hu-HU" altLang="hu-HU" dirty="0" smtClean="0"/>
          </a:p>
          <a:p>
            <a:pPr marL="342900" indent="-342900"/>
            <a:r>
              <a:rPr lang="hu-HU" altLang="hu-HU" dirty="0" smtClean="0"/>
              <a:t>http://cg.iit.bme.hu/</a:t>
            </a:r>
          </a:p>
          <a:p>
            <a:pPr marL="342900" indent="-342900"/>
            <a:endParaRPr lang="hu-HU" altLang="hu-HU" dirty="0" smtClean="0"/>
          </a:p>
        </p:txBody>
      </p:sp>
      <p:sp>
        <p:nvSpPr>
          <p:cNvPr id="4" name="Téglalap 3"/>
          <p:cNvSpPr>
            <a:spLocks noChangeArrowheads="1"/>
          </p:cNvSpPr>
          <p:nvPr/>
        </p:nvSpPr>
        <p:spPr bwMode="auto">
          <a:xfrm>
            <a:off x="223838" y="160735"/>
            <a:ext cx="3484066" cy="6155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b="0" dirty="0" smtClean="0">
                <a:latin typeface="+mn-lt"/>
              </a:rPr>
              <a:t>”</a:t>
            </a:r>
            <a:r>
              <a:rPr lang="az-Cyrl-AZ" sz="1800" b="0" dirty="0" smtClean="0"/>
              <a:t>Учиться</a:t>
            </a:r>
            <a:r>
              <a:rPr lang="hu-HU" sz="1800" b="0" dirty="0" smtClean="0"/>
              <a:t>, </a:t>
            </a:r>
            <a:r>
              <a:rPr lang="vi-VN" sz="1800" b="0" dirty="0" smtClean="0"/>
              <a:t>у</a:t>
            </a:r>
            <a:r>
              <a:rPr lang="az-Cyrl-AZ" sz="1800" b="0" dirty="0"/>
              <a:t>читься</a:t>
            </a:r>
            <a:r>
              <a:rPr lang="hu-HU" sz="1800" b="0" dirty="0" smtClean="0"/>
              <a:t> </a:t>
            </a:r>
            <a:r>
              <a:rPr lang="az-Cyrl-AZ" sz="1800" b="0" dirty="0" smtClean="0"/>
              <a:t>и</a:t>
            </a:r>
            <a:r>
              <a:rPr lang="hu-HU" sz="1800" b="0" dirty="0" smtClean="0"/>
              <a:t> </a:t>
            </a:r>
            <a:r>
              <a:rPr lang="vi-VN" sz="1800" b="0" dirty="0" smtClean="0"/>
              <a:t>у</a:t>
            </a:r>
            <a:r>
              <a:rPr lang="az-Cyrl-AZ" sz="1800" b="0" dirty="0"/>
              <a:t>читься</a:t>
            </a:r>
            <a:r>
              <a:rPr lang="en-US" sz="1800" b="0" dirty="0" smtClean="0"/>
              <a:t>!</a:t>
            </a:r>
            <a:r>
              <a:rPr lang="en-US" altLang="en-US" sz="1800" b="0" dirty="0" smtClean="0">
                <a:latin typeface="+mn-lt"/>
              </a:rPr>
              <a:t>”</a:t>
            </a:r>
            <a:endParaRPr lang="en-US" altLang="en-US" sz="1800" b="0" dirty="0">
              <a:latin typeface="+mn-lt"/>
            </a:endParaRPr>
          </a:p>
          <a:p>
            <a:pPr algn="r">
              <a:spcBef>
                <a:spcPct val="0"/>
              </a:spcBef>
              <a:buFont typeface="Wingdings" pitchFamily="2" charset="2"/>
              <a:buNone/>
            </a:pPr>
            <a:r>
              <a:rPr lang="vi-VN" altLang="en-US" sz="1600" b="0" dirty="0">
                <a:latin typeface="+mn-lt"/>
              </a:rPr>
              <a:t>Влади́мир Ильи́ч Улья́нов </a:t>
            </a:r>
            <a:r>
              <a:rPr lang="hu-HU" altLang="en-US" sz="1600" b="0" dirty="0">
                <a:latin typeface="+mn-lt"/>
              </a:rPr>
              <a:t>(</a:t>
            </a:r>
            <a:r>
              <a:rPr lang="vi-VN" altLang="en-US" sz="1600" b="0" dirty="0" smtClean="0">
                <a:latin typeface="+mn-lt"/>
              </a:rPr>
              <a:t>Ленин</a:t>
            </a:r>
            <a:r>
              <a:rPr lang="hu-HU" altLang="en-US" sz="1600" b="0" dirty="0" smtClean="0">
                <a:latin typeface="+mn-lt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Modellezés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4753" y="951571"/>
            <a:ext cx="8831883" cy="3394472"/>
          </a:xfrm>
        </p:spPr>
        <p:txBody>
          <a:bodyPr>
            <a:normAutofit/>
          </a:bodyPr>
          <a:lstStyle/>
          <a:p>
            <a:r>
              <a:rPr lang="hu-HU" sz="2400" dirty="0" smtClean="0"/>
              <a:t>Descartes és </a:t>
            </a:r>
            <a:r>
              <a:rPr lang="hu-HU" sz="2400" dirty="0" err="1" smtClean="0"/>
              <a:t>baricentrikus</a:t>
            </a:r>
            <a:r>
              <a:rPr lang="hu-HU" sz="2400" dirty="0" smtClean="0"/>
              <a:t> koordinátarendszer</a:t>
            </a:r>
          </a:p>
          <a:p>
            <a:r>
              <a:rPr lang="hu-HU" sz="2400" dirty="0" smtClean="0"/>
              <a:t>Implicit és parametrikus görbék/felületek</a:t>
            </a:r>
          </a:p>
          <a:p>
            <a:r>
              <a:rPr lang="hu-HU" sz="2400" dirty="0" smtClean="0"/>
              <a:t>Szabadformájú görbék/felületek</a:t>
            </a:r>
            <a:endParaRPr lang="hu-HU" sz="2400" dirty="0"/>
          </a:p>
          <a:p>
            <a:endParaRPr lang="hu-HU" sz="2400" dirty="0" smtClean="0"/>
          </a:p>
        </p:txBody>
      </p:sp>
      <p:pic>
        <p:nvPicPr>
          <p:cNvPr id="4" name="Picture 2" descr="https://upload.wikimedia.org/wikipedia/commons/6/69/Cycloid_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53" y="2355726"/>
            <a:ext cx="2413031" cy="8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2/27/Tractrixtry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6" y="3222841"/>
            <a:ext cx="2411358" cy="67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707654"/>
            <a:ext cx="230425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s://upload.wikimedia.org/wikipedia/commons/thumb/d/d0/Cardiod_animation.gif/220px-Cardiod_animation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1" y="3895600"/>
            <a:ext cx="1284766" cy="111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4321"/>
            <a:ext cx="1728192" cy="157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ziv_animac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1800" y="2387631"/>
            <a:ext cx="3744416" cy="256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8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Homogén lineáris transzformációk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artalom helye 2"/>
          <p:cNvSpPr>
            <a:spLocks noGrp="1"/>
          </p:cNvSpPr>
          <p:nvPr>
            <p:ph idx="1"/>
          </p:nvPr>
        </p:nvSpPr>
        <p:spPr>
          <a:xfrm>
            <a:off x="460248" y="951571"/>
            <a:ext cx="8229600" cy="3394472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Affin</a:t>
            </a:r>
            <a:r>
              <a:rPr lang="hu-HU" sz="2800" dirty="0" smtClean="0"/>
              <a:t> transzformációk (</a:t>
            </a:r>
            <a:r>
              <a:rPr lang="hu-HU" sz="2800" dirty="0" err="1" smtClean="0"/>
              <a:t>elfolás</a:t>
            </a:r>
            <a:r>
              <a:rPr lang="hu-HU" sz="2800" dirty="0" smtClean="0"/>
              <a:t>, forgatás, stb.)</a:t>
            </a:r>
          </a:p>
          <a:p>
            <a:r>
              <a:rPr lang="en-US" sz="2800" dirty="0" err="1" smtClean="0"/>
              <a:t>Eg</a:t>
            </a:r>
            <a:r>
              <a:rPr lang="hu-HU" sz="2800" dirty="0" err="1" smtClean="0"/>
              <a:t>yenestartó</a:t>
            </a:r>
            <a:r>
              <a:rPr lang="hu-HU" sz="2800" dirty="0" smtClean="0"/>
              <a:t> transzformációk: </a:t>
            </a:r>
            <a:r>
              <a:rPr lang="hu-HU" sz="2800" b="1" dirty="0" smtClean="0"/>
              <a:t>mat4</a:t>
            </a:r>
          </a:p>
          <a:p>
            <a:r>
              <a:rPr lang="hu-HU" sz="2800" dirty="0" smtClean="0"/>
              <a:t>Perspektíva</a:t>
            </a:r>
          </a:p>
        </p:txBody>
      </p:sp>
      <p:grpSp>
        <p:nvGrpSpPr>
          <p:cNvPr id="6" name="Csoportba foglalás 5"/>
          <p:cNvGrpSpPr/>
          <p:nvPr/>
        </p:nvGrpSpPr>
        <p:grpSpPr>
          <a:xfrm>
            <a:off x="1854859" y="2521992"/>
            <a:ext cx="4975848" cy="2398752"/>
            <a:chOff x="0" y="908050"/>
            <a:chExt cx="9144000" cy="5949950"/>
          </a:xfrm>
        </p:grpSpPr>
        <p:pic>
          <p:nvPicPr>
            <p:cNvPr id="7" name="Picture 4" descr="http://budapest.varosom.hu/upload_pic/big/96/356926111121044321__budapest_hosok_tere_oszlopcsarnok_ejje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538" y="908050"/>
              <a:ext cx="4464050" cy="594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Egyenes összekötő 6"/>
            <p:cNvCxnSpPr>
              <a:cxnSpLocks noChangeShapeType="1"/>
            </p:cNvCxnSpPr>
            <p:nvPr/>
          </p:nvCxnSpPr>
          <p:spPr bwMode="auto">
            <a:xfrm flipH="1" flipV="1">
              <a:off x="0" y="4149725"/>
              <a:ext cx="8101013" cy="2232025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Egyenes összekötő 9"/>
            <p:cNvCxnSpPr>
              <a:cxnSpLocks noChangeShapeType="1"/>
            </p:cNvCxnSpPr>
            <p:nvPr/>
          </p:nvCxnSpPr>
          <p:spPr bwMode="auto">
            <a:xfrm flipH="1" flipV="1">
              <a:off x="0" y="4149725"/>
              <a:ext cx="5003800" cy="2708275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Egyenes összekötő 31"/>
            <p:cNvCxnSpPr>
              <a:cxnSpLocks noChangeShapeType="1"/>
            </p:cNvCxnSpPr>
            <p:nvPr/>
          </p:nvCxnSpPr>
          <p:spPr bwMode="auto">
            <a:xfrm flipV="1">
              <a:off x="755650" y="4149725"/>
              <a:ext cx="8388350" cy="2232025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Egyenes összekötő 35"/>
            <p:cNvCxnSpPr>
              <a:cxnSpLocks noChangeShapeType="1"/>
            </p:cNvCxnSpPr>
            <p:nvPr/>
          </p:nvCxnSpPr>
          <p:spPr bwMode="auto">
            <a:xfrm flipV="1">
              <a:off x="3132138" y="4149725"/>
              <a:ext cx="6011862" cy="2708275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Egyenes összekötő 47"/>
            <p:cNvCxnSpPr>
              <a:cxnSpLocks noChangeShapeType="1"/>
            </p:cNvCxnSpPr>
            <p:nvPr/>
          </p:nvCxnSpPr>
          <p:spPr bwMode="auto">
            <a:xfrm flipH="1">
              <a:off x="0" y="4149725"/>
              <a:ext cx="9144000" cy="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4195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2D képszintézis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artalom helye 2"/>
          <p:cNvSpPr>
            <a:spLocks noGrp="1"/>
          </p:cNvSpPr>
          <p:nvPr>
            <p:ph idx="1"/>
          </p:nvPr>
        </p:nvSpPr>
        <p:spPr>
          <a:xfrm>
            <a:off x="467544" y="951571"/>
            <a:ext cx="8229600" cy="3394472"/>
          </a:xfrm>
        </p:spPr>
        <p:txBody>
          <a:bodyPr>
            <a:normAutofit/>
          </a:bodyPr>
          <a:lstStyle/>
          <a:p>
            <a:r>
              <a:rPr lang="hu-HU" sz="2800" dirty="0" smtClean="0"/>
              <a:t>Pixel vezérelt képszintézis</a:t>
            </a:r>
          </a:p>
          <a:p>
            <a:r>
              <a:rPr lang="hu-HU" sz="2800" dirty="0" smtClean="0"/>
              <a:t>Objektum vezérelt képszintézis</a:t>
            </a:r>
          </a:p>
          <a:p>
            <a:pPr lvl="1"/>
            <a:r>
              <a:rPr lang="hu-HU" sz="2400" dirty="0" err="1" smtClean="0"/>
              <a:t>Vektorizáció</a:t>
            </a:r>
            <a:r>
              <a:rPr lang="hu-HU" sz="2400" dirty="0" smtClean="0"/>
              <a:t> és háromszögesítés</a:t>
            </a:r>
          </a:p>
          <a:p>
            <a:pPr lvl="1"/>
            <a:r>
              <a:rPr lang="hu-HU" sz="2400" dirty="0" smtClean="0"/>
              <a:t>Vágás</a:t>
            </a:r>
          </a:p>
          <a:p>
            <a:pPr lvl="1"/>
            <a:r>
              <a:rPr lang="hu-HU" sz="2400" dirty="0" err="1" smtClean="0"/>
              <a:t>Raszterizáció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41" y="3314802"/>
            <a:ext cx="1872208" cy="168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24" y="3314801"/>
            <a:ext cx="1810451" cy="168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705" y="3294469"/>
            <a:ext cx="1872208" cy="168464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3" y="3307858"/>
            <a:ext cx="1800200" cy="16712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19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3D grafika fizikai alapjai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059582"/>
            <a:ext cx="8229600" cy="3394472"/>
          </a:xfrm>
        </p:spPr>
        <p:txBody>
          <a:bodyPr>
            <a:normAutofit/>
          </a:bodyPr>
          <a:lstStyle/>
          <a:p>
            <a:r>
              <a:rPr lang="hu-HU" sz="2400" dirty="0" smtClean="0"/>
              <a:t>Színek</a:t>
            </a:r>
          </a:p>
          <a:p>
            <a:r>
              <a:rPr lang="hu-HU" sz="2400" dirty="0" smtClean="0"/>
              <a:t>Sugársűrűség és számítása</a:t>
            </a:r>
          </a:p>
          <a:p>
            <a:r>
              <a:rPr lang="hu-HU" sz="2400" dirty="0" smtClean="0"/>
              <a:t>Optikailag sima anyagok</a:t>
            </a:r>
          </a:p>
          <a:p>
            <a:r>
              <a:rPr lang="hu-HU" sz="2400" dirty="0" smtClean="0"/>
              <a:t>Optikailag rücskös anyagok</a:t>
            </a:r>
            <a:endParaRPr lang="en-US" sz="2400" dirty="0"/>
          </a:p>
        </p:txBody>
      </p:sp>
      <p:pic>
        <p:nvPicPr>
          <p:cNvPr id="4" name="Picture 51" descr="spektrum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1077517"/>
            <a:ext cx="7275512" cy="41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90" y="1627658"/>
            <a:ext cx="1655406" cy="124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627659"/>
            <a:ext cx="1658887" cy="124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" descr="sku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49792"/>
            <a:ext cx="2016224" cy="20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9" r="13142"/>
          <a:stretch/>
        </p:blipFill>
        <p:spPr bwMode="auto">
          <a:xfrm>
            <a:off x="4644007" y="2956087"/>
            <a:ext cx="2232248" cy="205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56087"/>
            <a:ext cx="2160239" cy="205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4" y="2949792"/>
            <a:ext cx="1872208" cy="206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747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273080" cy="857250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Sugárkövetés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55576" y="2211710"/>
            <a:ext cx="5440694" cy="193899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800" b="0" dirty="0" err="1"/>
              <a:t>typedef</a:t>
            </a:r>
            <a:r>
              <a:rPr lang="en-US" altLang="en-US" sz="800" b="0" dirty="0"/>
              <a:t> </a:t>
            </a:r>
            <a:r>
              <a:rPr lang="en-US" altLang="en-US" sz="800" b="0" dirty="0" err="1"/>
              <a:t>struct</a:t>
            </a:r>
            <a:r>
              <a:rPr lang="en-US" altLang="en-US" sz="800" b="0" dirty="0"/>
              <a:t>{double </a:t>
            </a:r>
            <a:r>
              <a:rPr lang="en-US" altLang="en-US" sz="800" b="0" dirty="0" err="1"/>
              <a:t>x,y,z</a:t>
            </a:r>
            <a:r>
              <a:rPr lang="en-US" altLang="en-US" sz="800" b="0" dirty="0"/>
              <a:t>}</a:t>
            </a:r>
            <a:r>
              <a:rPr lang="en-US" altLang="en-US" sz="800" b="0" dirty="0" err="1"/>
              <a:t>vec;vec</a:t>
            </a:r>
            <a:r>
              <a:rPr lang="en-US" altLang="en-US" sz="800" b="0" dirty="0"/>
              <a:t> </a:t>
            </a:r>
            <a:r>
              <a:rPr lang="en-US" altLang="en-US" sz="800" b="0" dirty="0" err="1"/>
              <a:t>U,black,amb</a:t>
            </a:r>
            <a:r>
              <a:rPr lang="en-US" altLang="en-US" sz="800" b="0" dirty="0"/>
              <a:t>={.02,.02,.02};</a:t>
            </a:r>
            <a:r>
              <a:rPr lang="hu-HU" altLang="en-US" sz="800" b="0" dirty="0"/>
              <a:t> </a:t>
            </a:r>
            <a:r>
              <a:rPr lang="en-US" altLang="en-US" sz="800" b="0" dirty="0" err="1"/>
              <a:t>struct</a:t>
            </a:r>
            <a:r>
              <a:rPr lang="en-US" altLang="en-US" sz="800" b="0" dirty="0"/>
              <a:t> sphere{ </a:t>
            </a:r>
            <a:r>
              <a:rPr lang="en-US" altLang="en-US" sz="800" b="0" dirty="0" err="1"/>
              <a:t>vec</a:t>
            </a:r>
            <a:r>
              <a:rPr lang="en-US" altLang="en-US" sz="800" b="0" dirty="0"/>
              <a:t> </a:t>
            </a:r>
            <a:r>
              <a:rPr lang="en-US" altLang="en-US" sz="800" b="0" dirty="0" err="1"/>
              <a:t>cen,color;double</a:t>
            </a:r>
            <a:r>
              <a:rPr lang="en-US" altLang="en-US" sz="800" b="0" dirty="0"/>
              <a:t> </a:t>
            </a:r>
            <a:r>
              <a:rPr lang="en-US" altLang="en-US" sz="800" b="0" dirty="0" err="1"/>
              <a:t>rad,kd,ks,kt,kl,ir</a:t>
            </a:r>
            <a:r>
              <a:rPr lang="en-US" altLang="en-US" sz="800" b="0" dirty="0"/>
              <a:t>}*s,</a:t>
            </a:r>
            <a:endParaRPr lang="hu-HU" altLang="en-US" sz="800" b="0" dirty="0"/>
          </a:p>
          <a:p>
            <a:r>
              <a:rPr lang="en-US" altLang="en-US" sz="800" b="0" dirty="0"/>
              <a:t>*</a:t>
            </a:r>
            <a:r>
              <a:rPr lang="en-US" altLang="en-US" sz="800" b="0" dirty="0" err="1"/>
              <a:t>best,sph</a:t>
            </a:r>
            <a:r>
              <a:rPr lang="en-US" altLang="en-US" sz="800" b="0" dirty="0"/>
              <a:t>[]={0.,6.,.5,1.,1.,1.,.9, .05,.2,.85,0.,1.7,-1.,8.,-.5,1.,.5,.2,1.,.7,.3,0.,.05,1.2,1.,8.,-.5,.1,.8,.8, 1.,.3,.7,0.,0.,1.2,3.,-6.,15.,1.,</a:t>
            </a:r>
            <a:endParaRPr lang="hu-HU" altLang="en-US" sz="800" b="0" dirty="0"/>
          </a:p>
          <a:p>
            <a:r>
              <a:rPr lang="en-US" altLang="en-US" sz="800" b="0" dirty="0"/>
              <a:t>.8,1.,7.,0.,0.,0.,.6,1.5,-3.,-3.,12.,.8,1., 1.,5.,0.,0.,0.,.5,1.5,};</a:t>
            </a:r>
            <a:r>
              <a:rPr lang="en-US" altLang="en-US" sz="800" b="0" dirty="0" err="1"/>
              <a:t>yx</a:t>
            </a:r>
            <a:r>
              <a:rPr lang="en-US" altLang="en-US" sz="800" b="0" dirty="0"/>
              <a:t>;</a:t>
            </a:r>
            <a:r>
              <a:rPr lang="hu-HU" altLang="en-US" sz="800" b="0" dirty="0"/>
              <a:t> </a:t>
            </a:r>
            <a:r>
              <a:rPr lang="en-US" altLang="en-US" sz="800" b="0" dirty="0"/>
              <a:t>double </a:t>
            </a:r>
            <a:r>
              <a:rPr lang="en-US" altLang="en-US" sz="800" b="0" dirty="0" err="1"/>
              <a:t>u,b,tmin,sqrt</a:t>
            </a:r>
            <a:r>
              <a:rPr lang="en-US" altLang="en-US" sz="800" b="0" dirty="0"/>
              <a:t>(),tan();double </a:t>
            </a:r>
            <a:r>
              <a:rPr lang="en-US" altLang="en-US" sz="800" b="0" dirty="0" err="1"/>
              <a:t>vdot</a:t>
            </a:r>
            <a:r>
              <a:rPr lang="en-US" altLang="en-US" sz="800" b="0" dirty="0"/>
              <a:t>(A,B)</a:t>
            </a:r>
            <a:r>
              <a:rPr lang="en-US" altLang="en-US" sz="800" b="0" dirty="0" err="1"/>
              <a:t>vec</a:t>
            </a:r>
            <a:r>
              <a:rPr lang="en-US" altLang="en-US" sz="800" b="0" dirty="0"/>
              <a:t> A ,B;</a:t>
            </a:r>
            <a:endParaRPr lang="hu-HU" altLang="en-US" sz="800" b="0" dirty="0"/>
          </a:p>
          <a:p>
            <a:r>
              <a:rPr lang="en-US" altLang="en-US" sz="800" b="0" dirty="0"/>
              <a:t>{return </a:t>
            </a:r>
            <a:r>
              <a:rPr lang="en-US" altLang="en-US" sz="800" b="0" dirty="0" err="1"/>
              <a:t>A.x</a:t>
            </a:r>
            <a:r>
              <a:rPr lang="en-US" altLang="en-US" sz="800" b="0" dirty="0"/>
              <a:t>*</a:t>
            </a:r>
            <a:r>
              <a:rPr lang="en-US" altLang="en-US" sz="800" b="0" dirty="0" err="1"/>
              <a:t>B.x+A.y</a:t>
            </a:r>
            <a:r>
              <a:rPr lang="en-US" altLang="en-US" sz="800" b="0" dirty="0"/>
              <a:t>*</a:t>
            </a:r>
            <a:r>
              <a:rPr lang="en-US" altLang="en-US" sz="800" b="0" dirty="0" err="1"/>
              <a:t>B.y+A.z</a:t>
            </a:r>
            <a:r>
              <a:rPr lang="en-US" altLang="en-US" sz="800" b="0" dirty="0"/>
              <a:t>*</a:t>
            </a:r>
            <a:r>
              <a:rPr lang="en-US" altLang="en-US" sz="800" b="0" dirty="0" err="1"/>
              <a:t>B.z</a:t>
            </a:r>
            <a:r>
              <a:rPr lang="en-US" altLang="en-US" sz="800" b="0" dirty="0"/>
              <a:t>;}</a:t>
            </a:r>
            <a:r>
              <a:rPr lang="en-US" altLang="en-US" sz="800" b="0" dirty="0" err="1"/>
              <a:t>vec</a:t>
            </a:r>
            <a:r>
              <a:rPr lang="en-US" altLang="en-US" sz="800" b="0" dirty="0"/>
              <a:t> 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</a:t>
            </a:r>
            <a:r>
              <a:rPr lang="en-US" altLang="en-US" sz="800" b="0" dirty="0" err="1"/>
              <a:t>a,A,B</a:t>
            </a:r>
            <a:r>
              <a:rPr lang="en-US" altLang="en-US" sz="800" b="0" dirty="0"/>
              <a:t>)double </a:t>
            </a:r>
            <a:r>
              <a:rPr lang="en-US" altLang="en-US" sz="800" b="0" dirty="0" err="1"/>
              <a:t>a;vec</a:t>
            </a:r>
            <a:r>
              <a:rPr lang="en-US" altLang="en-US" sz="800" b="0" dirty="0"/>
              <a:t> A,B;</a:t>
            </a:r>
            <a:r>
              <a:rPr lang="hu-HU" altLang="en-US" sz="800" b="0" dirty="0"/>
              <a:t> </a:t>
            </a:r>
            <a:r>
              <a:rPr lang="en-US" altLang="en-US" sz="800" b="0" dirty="0"/>
              <a:t>{</a:t>
            </a:r>
            <a:r>
              <a:rPr lang="en-US" altLang="en-US" sz="800" b="0" dirty="0" err="1"/>
              <a:t>B.x</a:t>
            </a:r>
            <a:r>
              <a:rPr lang="en-US" altLang="en-US" sz="800" b="0" dirty="0"/>
              <a:t>+=a* </a:t>
            </a:r>
            <a:r>
              <a:rPr lang="en-US" altLang="en-US" sz="800" b="0" dirty="0" err="1"/>
              <a:t>A.x;B.y</a:t>
            </a:r>
            <a:r>
              <a:rPr lang="en-US" altLang="en-US" sz="800" b="0" dirty="0"/>
              <a:t>+=a*</a:t>
            </a:r>
            <a:r>
              <a:rPr lang="en-US" altLang="en-US" sz="800" b="0" dirty="0" err="1"/>
              <a:t>A.y;B.z</a:t>
            </a:r>
            <a:r>
              <a:rPr lang="en-US" altLang="en-US" sz="800" b="0" dirty="0"/>
              <a:t>+=a*</a:t>
            </a:r>
            <a:r>
              <a:rPr lang="en-US" altLang="en-US" sz="800" b="0" dirty="0" err="1"/>
              <a:t>A.z;return</a:t>
            </a:r>
            <a:r>
              <a:rPr lang="en-US" altLang="en-US" sz="800" b="0" dirty="0"/>
              <a:t> B;}</a:t>
            </a:r>
            <a:endParaRPr lang="hu-HU" altLang="en-US" sz="800" b="0" dirty="0"/>
          </a:p>
          <a:p>
            <a:r>
              <a:rPr lang="en-US" altLang="en-US" sz="800" b="0" dirty="0" err="1"/>
              <a:t>vec</a:t>
            </a:r>
            <a:r>
              <a:rPr lang="en-US" altLang="en-US" sz="800" b="0" dirty="0"/>
              <a:t> </a:t>
            </a:r>
            <a:r>
              <a:rPr lang="en-US" altLang="en-US" sz="800" b="0" dirty="0" err="1"/>
              <a:t>vunit</a:t>
            </a:r>
            <a:r>
              <a:rPr lang="en-US" altLang="en-US" sz="800" b="0" dirty="0"/>
              <a:t>(A)</a:t>
            </a:r>
            <a:r>
              <a:rPr lang="en-US" altLang="en-US" sz="800" b="0" dirty="0" err="1"/>
              <a:t>vec</a:t>
            </a:r>
            <a:r>
              <a:rPr lang="en-US" altLang="en-US" sz="800" b="0" dirty="0"/>
              <a:t> A;{return 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(1./</a:t>
            </a:r>
            <a:r>
              <a:rPr lang="en-US" altLang="en-US" sz="800" b="0" dirty="0" err="1"/>
              <a:t>sqrt</a:t>
            </a:r>
            <a:r>
              <a:rPr lang="en-US" altLang="en-US" sz="800" b="0" dirty="0"/>
              <a:t>( </a:t>
            </a:r>
            <a:r>
              <a:rPr lang="en-US" altLang="en-US" sz="800" b="0" dirty="0" err="1"/>
              <a:t>vdot</a:t>
            </a:r>
            <a:r>
              <a:rPr lang="en-US" altLang="en-US" sz="800" b="0" dirty="0"/>
              <a:t>(A,A)),</a:t>
            </a:r>
            <a:r>
              <a:rPr lang="en-US" altLang="en-US" sz="800" b="0" dirty="0" err="1"/>
              <a:t>A,black</a:t>
            </a:r>
            <a:r>
              <a:rPr lang="en-US" altLang="en-US" sz="800" b="0" dirty="0"/>
              <a:t>);}</a:t>
            </a:r>
            <a:r>
              <a:rPr lang="en-US" altLang="en-US" sz="800" b="0" dirty="0" err="1"/>
              <a:t>struct</a:t>
            </a:r>
            <a:r>
              <a:rPr lang="en-US" altLang="en-US" sz="800" b="0" dirty="0"/>
              <a:t> sphere</a:t>
            </a:r>
            <a:r>
              <a:rPr lang="hu-HU" altLang="en-US" sz="800" b="0" dirty="0"/>
              <a:t> </a:t>
            </a:r>
            <a:r>
              <a:rPr lang="en-US" altLang="en-US" sz="800" b="0" dirty="0"/>
              <a:t>*intersect(P,D)</a:t>
            </a:r>
            <a:r>
              <a:rPr lang="en-US" altLang="en-US" sz="800" b="0" dirty="0" err="1"/>
              <a:t>vec</a:t>
            </a:r>
            <a:r>
              <a:rPr lang="en-US" altLang="en-US" sz="800" b="0" dirty="0"/>
              <a:t> P,D;{best=0;tmin=1e30;</a:t>
            </a:r>
            <a:endParaRPr lang="hu-HU" altLang="en-US" sz="800" b="0" dirty="0"/>
          </a:p>
          <a:p>
            <a:r>
              <a:rPr lang="en-US" altLang="en-US" sz="800" b="0" dirty="0"/>
              <a:t>s= sph+5;while(s--&gt;</a:t>
            </a:r>
            <a:r>
              <a:rPr lang="en-US" altLang="en-US" sz="800" b="0" dirty="0" err="1"/>
              <a:t>sph</a:t>
            </a:r>
            <a:r>
              <a:rPr lang="en-US" altLang="en-US" sz="800" b="0" dirty="0"/>
              <a:t>)b=</a:t>
            </a:r>
            <a:r>
              <a:rPr lang="en-US" altLang="en-US" sz="800" b="0" dirty="0" err="1"/>
              <a:t>vdot</a:t>
            </a:r>
            <a:r>
              <a:rPr lang="en-US" altLang="en-US" sz="800" b="0" dirty="0"/>
              <a:t>(D,U=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(-1.,P,s-&gt;</a:t>
            </a:r>
            <a:r>
              <a:rPr lang="en-US" altLang="en-US" sz="800" b="0" dirty="0" err="1"/>
              <a:t>cen</a:t>
            </a:r>
            <a:r>
              <a:rPr lang="en-US" altLang="en-US" sz="800" b="0" dirty="0"/>
              <a:t>)),u=b*b-</a:t>
            </a:r>
            <a:r>
              <a:rPr lang="en-US" altLang="en-US" sz="800" b="0" dirty="0" err="1"/>
              <a:t>vdot</a:t>
            </a:r>
            <a:r>
              <a:rPr lang="en-US" altLang="en-US" sz="800" b="0" dirty="0"/>
              <a:t>(U,U)+s-&gt;</a:t>
            </a:r>
            <a:r>
              <a:rPr lang="en-US" altLang="en-US" sz="800" b="0" dirty="0" err="1"/>
              <a:t>rad</a:t>
            </a:r>
            <a:r>
              <a:rPr lang="en-US" altLang="en-US" sz="800" b="0" dirty="0"/>
              <a:t>*s -&gt;</a:t>
            </a:r>
            <a:r>
              <a:rPr lang="en-US" altLang="en-US" sz="800" b="0" dirty="0" err="1"/>
              <a:t>rad,u</a:t>
            </a:r>
            <a:r>
              <a:rPr lang="en-US" altLang="en-US" sz="800" b="0" dirty="0"/>
              <a:t>=u&gt;0?sqrt(u):1e31,u=b-u&gt;</a:t>
            </a:r>
            <a:endParaRPr lang="hu-HU" altLang="en-US" sz="800" b="0" dirty="0"/>
          </a:p>
          <a:p>
            <a:r>
              <a:rPr lang="en-US" altLang="en-US" sz="800" b="0" dirty="0"/>
              <a:t>1e-7?b-u:b+u,tmin=u&gt;=1e-7&amp;&amp;u&lt;</a:t>
            </a:r>
            <a:r>
              <a:rPr lang="en-US" altLang="en-US" sz="800" b="0" dirty="0" err="1"/>
              <a:t>tmin?best</a:t>
            </a:r>
            <a:r>
              <a:rPr lang="en-US" altLang="en-US" sz="800" b="0" dirty="0"/>
              <a:t>=</a:t>
            </a:r>
            <a:r>
              <a:rPr lang="en-US" altLang="en-US" sz="800" b="0" dirty="0" err="1"/>
              <a:t>s,u</a:t>
            </a:r>
            <a:r>
              <a:rPr lang="en-US" altLang="en-US" sz="800" b="0" dirty="0"/>
              <a:t>: </a:t>
            </a:r>
            <a:r>
              <a:rPr lang="en-US" altLang="en-US" sz="800" b="0" dirty="0" err="1"/>
              <a:t>tmin;return</a:t>
            </a:r>
            <a:r>
              <a:rPr lang="en-US" altLang="en-US" sz="800" b="0" dirty="0"/>
              <a:t> best;}</a:t>
            </a:r>
            <a:r>
              <a:rPr lang="en-US" altLang="en-US" sz="800" b="0" dirty="0" err="1"/>
              <a:t>vec</a:t>
            </a:r>
            <a:r>
              <a:rPr lang="en-US" altLang="en-US" sz="800" b="0" dirty="0"/>
              <a:t> trace(</a:t>
            </a:r>
            <a:r>
              <a:rPr lang="en-US" altLang="en-US" sz="800" b="0" dirty="0" err="1"/>
              <a:t>level,P,D</a:t>
            </a:r>
            <a:r>
              <a:rPr lang="en-US" altLang="en-US" sz="800" b="0" dirty="0"/>
              <a:t>)</a:t>
            </a:r>
            <a:r>
              <a:rPr lang="en-US" altLang="en-US" sz="800" b="0" dirty="0" err="1"/>
              <a:t>vec</a:t>
            </a:r>
            <a:r>
              <a:rPr lang="en-US" altLang="en-US" sz="800" b="0" dirty="0"/>
              <a:t> P,D;{double </a:t>
            </a:r>
            <a:r>
              <a:rPr lang="en-US" altLang="en-US" sz="800" b="0" dirty="0" err="1"/>
              <a:t>d,eta,e;vec</a:t>
            </a:r>
            <a:r>
              <a:rPr lang="en-US" altLang="en-US" sz="800" b="0" dirty="0"/>
              <a:t> </a:t>
            </a:r>
            <a:r>
              <a:rPr lang="en-US" altLang="en-US" sz="800" b="0" dirty="0" err="1"/>
              <a:t>N,color</a:t>
            </a:r>
            <a:r>
              <a:rPr lang="en-US" altLang="en-US" sz="800" b="0" dirty="0"/>
              <a:t>; </a:t>
            </a:r>
            <a:endParaRPr lang="hu-HU" altLang="en-US" sz="800" b="0" dirty="0"/>
          </a:p>
          <a:p>
            <a:r>
              <a:rPr lang="en-US" altLang="en-US" sz="800" b="0" dirty="0" err="1"/>
              <a:t>struct</a:t>
            </a:r>
            <a:r>
              <a:rPr lang="en-US" altLang="en-US" sz="800" b="0" dirty="0"/>
              <a:t> sphere*s,*</a:t>
            </a:r>
            <a:r>
              <a:rPr lang="en-US" altLang="en-US" sz="800" b="0" dirty="0" err="1"/>
              <a:t>l;if</a:t>
            </a:r>
            <a:r>
              <a:rPr lang="en-US" altLang="en-US" sz="800" b="0" dirty="0"/>
              <a:t>(!level--)return </a:t>
            </a:r>
            <a:r>
              <a:rPr lang="en-US" altLang="en-US" sz="800" b="0" dirty="0" err="1"/>
              <a:t>black;if</a:t>
            </a:r>
            <a:r>
              <a:rPr lang="en-US" altLang="en-US" sz="800" b="0" dirty="0"/>
              <a:t>(s=intersect(P,D));else return </a:t>
            </a:r>
            <a:r>
              <a:rPr lang="en-US" altLang="en-US" sz="800" b="0" dirty="0" err="1"/>
              <a:t>amb;color</a:t>
            </a:r>
            <a:r>
              <a:rPr lang="en-US" altLang="en-US" sz="800" b="0" dirty="0"/>
              <a:t>=</a:t>
            </a:r>
            <a:r>
              <a:rPr lang="en-US" altLang="en-US" sz="800" b="0" dirty="0" err="1"/>
              <a:t>amb;eta</a:t>
            </a:r>
            <a:r>
              <a:rPr lang="en-US" altLang="en-US" sz="800" b="0" dirty="0"/>
              <a:t>=s-&gt;</a:t>
            </a:r>
            <a:r>
              <a:rPr lang="en-US" altLang="en-US" sz="800" b="0" dirty="0" err="1"/>
              <a:t>ir;d</a:t>
            </a:r>
            <a:r>
              <a:rPr lang="en-US" altLang="en-US" sz="800" b="0" dirty="0"/>
              <a:t>= -</a:t>
            </a:r>
            <a:r>
              <a:rPr lang="en-US" altLang="en-US" sz="800" b="0" dirty="0" err="1"/>
              <a:t>vdot</a:t>
            </a:r>
            <a:r>
              <a:rPr lang="en-US" altLang="en-US" sz="800" b="0" dirty="0"/>
              <a:t>(D,N=</a:t>
            </a:r>
            <a:r>
              <a:rPr lang="en-US" altLang="en-US" sz="800" b="0" dirty="0" err="1"/>
              <a:t>vunit</a:t>
            </a:r>
            <a:r>
              <a:rPr lang="en-US" altLang="en-US" sz="800" b="0" dirty="0"/>
              <a:t>(</a:t>
            </a:r>
            <a:r>
              <a:rPr lang="en-US" altLang="en-US" sz="800" b="0" dirty="0" err="1"/>
              <a:t>vcomb</a:t>
            </a:r>
            <a:endParaRPr lang="hu-HU" altLang="en-US" sz="800" b="0" dirty="0"/>
          </a:p>
          <a:p>
            <a:r>
              <a:rPr lang="en-US" altLang="en-US" sz="800" b="0" dirty="0"/>
              <a:t>(-1.,P=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</a:t>
            </a:r>
            <a:r>
              <a:rPr lang="en-US" altLang="en-US" sz="800" b="0" dirty="0" err="1"/>
              <a:t>tmin,D,P</a:t>
            </a:r>
            <a:r>
              <a:rPr lang="en-US" altLang="en-US" sz="800" b="0" dirty="0"/>
              <a:t>),s-&gt;</a:t>
            </a:r>
            <a:r>
              <a:rPr lang="en-US" altLang="en-US" sz="800" b="0" dirty="0" err="1"/>
              <a:t>cen</a:t>
            </a:r>
            <a:r>
              <a:rPr lang="en-US" altLang="en-US" sz="800" b="0" dirty="0"/>
              <a:t> )));if(d&lt;0)N=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(-1.,N,black),eta=1/</a:t>
            </a:r>
            <a:r>
              <a:rPr lang="en-US" altLang="en-US" sz="800" b="0" dirty="0" err="1"/>
              <a:t>eta,d</a:t>
            </a:r>
            <a:r>
              <a:rPr lang="en-US" altLang="en-US" sz="800" b="0" dirty="0"/>
              <a:t>= -</a:t>
            </a:r>
            <a:r>
              <a:rPr lang="en-US" altLang="en-US" sz="800" b="0" dirty="0" err="1"/>
              <a:t>d;l</a:t>
            </a:r>
            <a:r>
              <a:rPr lang="en-US" altLang="en-US" sz="800" b="0" dirty="0"/>
              <a:t>=sph+5;while(l--&gt;</a:t>
            </a:r>
            <a:r>
              <a:rPr lang="en-US" altLang="en-US" sz="800" b="0" dirty="0" err="1"/>
              <a:t>sph</a:t>
            </a:r>
            <a:r>
              <a:rPr lang="en-US" altLang="en-US" sz="800" b="0" dirty="0"/>
              <a:t>)if((e=l -&gt;</a:t>
            </a:r>
            <a:r>
              <a:rPr lang="en-US" altLang="en-US" sz="800" b="0" dirty="0" err="1"/>
              <a:t>kl</a:t>
            </a:r>
            <a:r>
              <a:rPr lang="en-US" altLang="en-US" sz="800" b="0" dirty="0"/>
              <a:t>*</a:t>
            </a:r>
            <a:r>
              <a:rPr lang="en-US" altLang="en-US" sz="800" b="0" dirty="0" err="1"/>
              <a:t>vdot</a:t>
            </a:r>
            <a:r>
              <a:rPr lang="en-US" altLang="en-US" sz="800" b="0" dirty="0"/>
              <a:t>(N,</a:t>
            </a:r>
            <a:endParaRPr lang="hu-HU" altLang="en-US" sz="800" b="0" dirty="0"/>
          </a:p>
          <a:p>
            <a:r>
              <a:rPr lang="en-US" altLang="en-US" sz="800" b="0" dirty="0"/>
              <a:t>U=</a:t>
            </a:r>
            <a:r>
              <a:rPr lang="en-US" altLang="en-US" sz="800" b="0" dirty="0" err="1"/>
              <a:t>vunit</a:t>
            </a:r>
            <a:r>
              <a:rPr lang="en-US" altLang="en-US" sz="800" b="0" dirty="0"/>
              <a:t>(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(-1.,P,l-&gt;</a:t>
            </a:r>
            <a:r>
              <a:rPr lang="en-US" altLang="en-US" sz="800" b="0" dirty="0" err="1"/>
              <a:t>cen</a:t>
            </a:r>
            <a:r>
              <a:rPr lang="en-US" altLang="en-US" sz="800" b="0" dirty="0"/>
              <a:t>))))&gt;0&amp;&amp;intersect(P,U)==l)color=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(e ,l-&gt;</a:t>
            </a:r>
            <a:r>
              <a:rPr lang="en-US" altLang="en-US" sz="800" b="0" dirty="0" err="1"/>
              <a:t>color,color</a:t>
            </a:r>
            <a:r>
              <a:rPr lang="en-US" altLang="en-US" sz="800" b="0" dirty="0"/>
              <a:t>);U=s-&gt;</a:t>
            </a:r>
            <a:r>
              <a:rPr lang="en-US" altLang="en-US" sz="800" b="0" dirty="0" err="1"/>
              <a:t>color;color.x</a:t>
            </a:r>
            <a:r>
              <a:rPr lang="en-US" altLang="en-US" sz="800" b="0" dirty="0"/>
              <a:t>*=</a:t>
            </a:r>
            <a:r>
              <a:rPr lang="en-US" altLang="en-US" sz="800" b="0" dirty="0" err="1"/>
              <a:t>U.x;color.y</a:t>
            </a:r>
            <a:r>
              <a:rPr lang="en-US" altLang="en-US" sz="800" b="0" dirty="0"/>
              <a:t>*=</a:t>
            </a:r>
            <a:endParaRPr lang="hu-HU" altLang="en-US" sz="800" b="0" dirty="0"/>
          </a:p>
          <a:p>
            <a:r>
              <a:rPr lang="en-US" altLang="en-US" sz="800" b="0" dirty="0" err="1"/>
              <a:t>U.y;color.z</a:t>
            </a:r>
            <a:r>
              <a:rPr lang="en-US" altLang="en-US" sz="800" b="0" dirty="0"/>
              <a:t>*=</a:t>
            </a:r>
            <a:r>
              <a:rPr lang="en-US" altLang="en-US" sz="800" b="0" dirty="0" err="1"/>
              <a:t>U.z;e</a:t>
            </a:r>
            <a:r>
              <a:rPr lang="en-US" altLang="en-US" sz="800" b="0" dirty="0"/>
              <a:t>=1-eta* eta*(1-d*d);return 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(s-&gt;</a:t>
            </a:r>
            <a:r>
              <a:rPr lang="en-US" altLang="en-US" sz="800" b="0" dirty="0" err="1"/>
              <a:t>kt,e</a:t>
            </a:r>
            <a:r>
              <a:rPr lang="en-US" altLang="en-US" sz="800" b="0" dirty="0"/>
              <a:t>&gt;0?trace(</a:t>
            </a:r>
            <a:r>
              <a:rPr lang="en-US" altLang="en-US" sz="800" b="0" dirty="0" err="1"/>
              <a:t>level,P,vcomb</a:t>
            </a:r>
            <a:r>
              <a:rPr lang="en-US" altLang="en-US" sz="800" b="0" dirty="0"/>
              <a:t>(</a:t>
            </a:r>
            <a:r>
              <a:rPr lang="en-US" altLang="en-US" sz="800" b="0" dirty="0" err="1"/>
              <a:t>eta,D,vcomb</a:t>
            </a:r>
            <a:r>
              <a:rPr lang="en-US" altLang="en-US" sz="800" b="0" dirty="0"/>
              <a:t>(eta*d-</a:t>
            </a:r>
            <a:r>
              <a:rPr lang="en-US" altLang="en-US" sz="800" b="0" dirty="0" err="1"/>
              <a:t>sqrt</a:t>
            </a:r>
            <a:r>
              <a:rPr lang="en-US" altLang="en-US" sz="800" b="0" dirty="0"/>
              <a:t> (e),</a:t>
            </a:r>
            <a:r>
              <a:rPr lang="en-US" altLang="en-US" sz="800" b="0" dirty="0" err="1"/>
              <a:t>N,black</a:t>
            </a:r>
            <a:r>
              <a:rPr lang="en-US" altLang="en-US" sz="800" b="0" dirty="0"/>
              <a:t>))):</a:t>
            </a:r>
            <a:endParaRPr lang="hu-HU" altLang="en-US" sz="800" b="0" dirty="0"/>
          </a:p>
          <a:p>
            <a:r>
              <a:rPr lang="en-US" altLang="en-US" sz="800" b="0" dirty="0" err="1"/>
              <a:t>black,vcomb</a:t>
            </a:r>
            <a:r>
              <a:rPr lang="en-US" altLang="en-US" sz="800" b="0" dirty="0"/>
              <a:t>(s-&gt;</a:t>
            </a:r>
            <a:r>
              <a:rPr lang="en-US" altLang="en-US" sz="800" b="0" dirty="0" err="1"/>
              <a:t>ks,trace</a:t>
            </a:r>
            <a:r>
              <a:rPr lang="en-US" altLang="en-US" sz="800" b="0" dirty="0"/>
              <a:t>(</a:t>
            </a:r>
            <a:r>
              <a:rPr lang="en-US" altLang="en-US" sz="800" b="0" dirty="0" err="1"/>
              <a:t>level,P,vcomb</a:t>
            </a:r>
            <a:r>
              <a:rPr lang="en-US" altLang="en-US" sz="800" b="0" dirty="0"/>
              <a:t>(2*</a:t>
            </a:r>
            <a:r>
              <a:rPr lang="en-US" altLang="en-US" sz="800" b="0" dirty="0" err="1"/>
              <a:t>d,N,D</a:t>
            </a:r>
            <a:r>
              <a:rPr lang="en-US" altLang="en-US" sz="800" b="0" dirty="0"/>
              <a:t>)),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(s-&gt;</a:t>
            </a:r>
            <a:r>
              <a:rPr lang="en-US" altLang="en-US" sz="800" b="0" dirty="0" err="1"/>
              <a:t>kd</a:t>
            </a:r>
            <a:r>
              <a:rPr lang="en-US" altLang="en-US" sz="800" b="0" dirty="0"/>
              <a:t>, </a:t>
            </a:r>
            <a:r>
              <a:rPr lang="en-US" altLang="en-US" sz="800" b="0" dirty="0" err="1"/>
              <a:t>color,vcomb</a:t>
            </a:r>
            <a:r>
              <a:rPr lang="en-US" altLang="en-US" sz="800" b="0" dirty="0"/>
              <a:t>(s-&gt;</a:t>
            </a:r>
            <a:r>
              <a:rPr lang="en-US" altLang="en-US" sz="800" b="0" dirty="0" err="1"/>
              <a:t>kl,U,black</a:t>
            </a:r>
            <a:r>
              <a:rPr lang="en-US" altLang="en-US" sz="800" b="0" dirty="0"/>
              <a:t>))));}</a:t>
            </a:r>
            <a:endParaRPr lang="hu-HU" altLang="en-US" sz="800" b="0" dirty="0"/>
          </a:p>
          <a:p>
            <a:endParaRPr lang="hu-HU" altLang="en-US" sz="800" b="0" dirty="0"/>
          </a:p>
          <a:p>
            <a:r>
              <a:rPr lang="en-US" altLang="en-US" sz="800" b="0" dirty="0"/>
              <a:t>main(){</a:t>
            </a:r>
            <a:r>
              <a:rPr lang="en-US" altLang="en-US" sz="800" b="0" dirty="0" err="1"/>
              <a:t>printf</a:t>
            </a:r>
            <a:r>
              <a:rPr lang="en-US" altLang="en-US" sz="800" b="0" dirty="0"/>
              <a:t>("%d %d\n",32,32);while(</a:t>
            </a:r>
            <a:r>
              <a:rPr lang="en-US" altLang="en-US" sz="800" b="0" dirty="0" err="1"/>
              <a:t>yx</a:t>
            </a:r>
            <a:r>
              <a:rPr lang="en-US" altLang="en-US" sz="800" b="0" dirty="0"/>
              <a:t>&lt;32*32) </a:t>
            </a:r>
            <a:r>
              <a:rPr lang="en-US" altLang="en-US" sz="800" b="0" dirty="0" err="1"/>
              <a:t>U.x</a:t>
            </a:r>
            <a:r>
              <a:rPr lang="en-US" altLang="en-US" sz="800" b="0" dirty="0"/>
              <a:t>=yx%32-32/2,U.z=32/2-yx++/32,U.y=32/2/tan(25/114.5915590261),</a:t>
            </a:r>
            <a:endParaRPr lang="hu-HU" altLang="en-US" sz="800" b="0" dirty="0"/>
          </a:p>
          <a:p>
            <a:r>
              <a:rPr lang="en-US" altLang="en-US" sz="800" b="0" dirty="0"/>
              <a:t>U=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(255., trace(3,black,vunit(U)),black),</a:t>
            </a:r>
            <a:r>
              <a:rPr lang="en-US" altLang="en-US" sz="800" b="0" dirty="0" err="1"/>
              <a:t>printf</a:t>
            </a:r>
            <a:r>
              <a:rPr lang="en-US" altLang="en-US" sz="800" b="0" dirty="0"/>
              <a:t>("%.0f %.0f %.0f\</a:t>
            </a:r>
            <a:r>
              <a:rPr lang="en-US" altLang="en-US" sz="800" b="0" dirty="0" err="1"/>
              <a:t>n",U</a:t>
            </a:r>
            <a:r>
              <a:rPr lang="en-US" altLang="en-US" sz="800" b="0" dirty="0"/>
              <a:t>);}/*</a:t>
            </a:r>
            <a:r>
              <a:rPr lang="en-US" altLang="en-US" sz="800" b="0" dirty="0" err="1"/>
              <a:t>minray</a:t>
            </a:r>
            <a:r>
              <a:rPr lang="en-US" altLang="en-US" sz="800" b="0" dirty="0"/>
              <a:t>!*/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280" y="197192"/>
            <a:ext cx="2088232" cy="157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850627"/>
            <a:ext cx="2108767" cy="157636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507854"/>
            <a:ext cx="2108767" cy="1523024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131590"/>
            <a:ext cx="8229600" cy="3394472"/>
          </a:xfrm>
        </p:spPr>
        <p:txBody>
          <a:bodyPr>
            <a:normAutofit/>
          </a:bodyPr>
          <a:lstStyle/>
          <a:p>
            <a:r>
              <a:rPr lang="hu-HU" sz="2400" dirty="0" smtClean="0"/>
              <a:t>Láthatóság, árnyékszámítás</a:t>
            </a:r>
          </a:p>
          <a:p>
            <a:r>
              <a:rPr lang="hu-HU" sz="2400" dirty="0" smtClean="0"/>
              <a:t>Tükröződés és törés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726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5676726" cy="85725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Inkrementális képszintézis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987574"/>
            <a:ext cx="8229600" cy="3394472"/>
          </a:xfrm>
        </p:spPr>
        <p:txBody>
          <a:bodyPr>
            <a:normAutofit/>
          </a:bodyPr>
          <a:lstStyle/>
          <a:p>
            <a:r>
              <a:rPr lang="hu-HU" sz="2800" dirty="0" smtClean="0"/>
              <a:t>GPU csővezeték</a:t>
            </a:r>
          </a:p>
          <a:p>
            <a:pPr lvl="1"/>
            <a:r>
              <a:rPr lang="hu-HU" sz="2400" dirty="0" err="1" smtClean="0"/>
              <a:t>Tesszelláció</a:t>
            </a:r>
            <a:endParaRPr lang="hu-HU" sz="2400" dirty="0" smtClean="0"/>
          </a:p>
          <a:p>
            <a:pPr lvl="1"/>
            <a:r>
              <a:rPr lang="hu-HU" sz="2400" dirty="0" smtClean="0"/>
              <a:t>Transzformációk és vágás</a:t>
            </a:r>
          </a:p>
          <a:p>
            <a:pPr lvl="1"/>
            <a:r>
              <a:rPr lang="hu-HU" sz="2400" dirty="0"/>
              <a:t>L</a:t>
            </a:r>
            <a:r>
              <a:rPr lang="hu-HU" sz="2400" dirty="0" smtClean="0"/>
              <a:t>áthatóság és árnyalás</a:t>
            </a:r>
            <a:endParaRPr lang="en-US" sz="2400" dirty="0"/>
          </a:p>
        </p:txBody>
      </p:sp>
      <p:pic>
        <p:nvPicPr>
          <p:cNvPr id="4" name="Picture 3" descr="headface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96" y="102520"/>
            <a:ext cx="1507622" cy="135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2" descr="headshad00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64" y="102520"/>
            <a:ext cx="1496858" cy="135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itphongshading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057804"/>
            <a:ext cx="1995873" cy="1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itphongshading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57804"/>
            <a:ext cx="2016224" cy="1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81861"/>
            <a:ext cx="3413518" cy="1519862"/>
          </a:xfrm>
          <a:prstGeom prst="rect">
            <a:avLst/>
          </a:prstGeom>
        </p:spPr>
      </p:pic>
      <p:pic>
        <p:nvPicPr>
          <p:cNvPr id="10" name="gameclipped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10455" t="12369" r="54008" b="16044"/>
          <a:stretch/>
        </p:blipFill>
        <p:spPr>
          <a:xfrm>
            <a:off x="1187624" y="2931790"/>
            <a:ext cx="2517613" cy="2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1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Játékfejlesztés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951571"/>
            <a:ext cx="8229600" cy="3394472"/>
          </a:xfrm>
        </p:spPr>
        <p:txBody>
          <a:bodyPr>
            <a:normAutofit/>
          </a:bodyPr>
          <a:lstStyle/>
          <a:p>
            <a:r>
              <a:rPr lang="hu-HU" sz="2800" dirty="0" smtClean="0"/>
              <a:t>Játékmotor, avatár, plakátok, részecske rendszerek</a:t>
            </a:r>
          </a:p>
        </p:txBody>
      </p:sp>
      <p:pic>
        <p:nvPicPr>
          <p:cNvPr id="6" name="explo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1419622"/>
            <a:ext cx="5039886" cy="357237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1419622"/>
            <a:ext cx="5050230" cy="357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1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Fraktálok és káosz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018202"/>
            <a:ext cx="8229600" cy="3394472"/>
          </a:xfrm>
        </p:spPr>
        <p:txBody>
          <a:bodyPr/>
          <a:lstStyle/>
          <a:p>
            <a:r>
              <a:rPr lang="hu-HU" dirty="0" err="1" smtClean="0"/>
              <a:t>Hausdorff</a:t>
            </a:r>
            <a:r>
              <a:rPr lang="hu-HU" dirty="0" smtClean="0"/>
              <a:t> dimenzió</a:t>
            </a:r>
          </a:p>
          <a:p>
            <a:r>
              <a:rPr lang="hu-HU" dirty="0" err="1" smtClean="0"/>
              <a:t>Lindenmayer</a:t>
            </a:r>
            <a:r>
              <a:rPr lang="hu-HU" dirty="0" smtClean="0"/>
              <a:t> rendszerek</a:t>
            </a:r>
          </a:p>
          <a:p>
            <a:r>
              <a:rPr lang="hu-HU" dirty="0" err="1" smtClean="0"/>
              <a:t>Perlin</a:t>
            </a:r>
            <a:r>
              <a:rPr lang="hu-HU" dirty="0" smtClean="0"/>
              <a:t> zaj</a:t>
            </a:r>
          </a:p>
          <a:p>
            <a:r>
              <a:rPr lang="hu-HU" dirty="0" smtClean="0"/>
              <a:t>Iterált függvények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83" y="3637182"/>
            <a:ext cx="2778768" cy="121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21" y="3507597"/>
            <a:ext cx="1824248" cy="134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753" y="3495980"/>
            <a:ext cx="1793525" cy="134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592" y="3495980"/>
            <a:ext cx="1805353" cy="135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36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1480"/>
            <a:ext cx="9144000" cy="85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3600" dirty="0" err="1" smtClean="0">
                <a:solidFill>
                  <a:srgbClr val="FF0000"/>
                </a:solidFill>
              </a:rPr>
              <a:t>Moodle</a:t>
            </a:r>
            <a:endParaRPr lang="hu-HU" sz="3600" dirty="0" smtClean="0">
              <a:solidFill>
                <a:srgbClr val="FF0000"/>
              </a:solidFill>
            </a:endParaRP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467544" y="1193574"/>
            <a:ext cx="3600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altLang="hu-HU" sz="2400" b="0" dirty="0" err="1" smtClean="0">
                <a:latin typeface="+mn-lt"/>
              </a:rPr>
              <a:t>Powerpoint</a:t>
            </a:r>
            <a:r>
              <a:rPr lang="hu-HU" altLang="hu-HU" sz="2400" b="0" dirty="0" smtClean="0">
                <a:latin typeface="+mn-lt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altLang="hu-HU" sz="2400" b="0" dirty="0" smtClean="0">
                <a:latin typeface="+mn-lt"/>
              </a:rPr>
              <a:t>Mintaprogramok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altLang="hu-HU" sz="2400" b="0" dirty="0" smtClean="0">
                <a:latin typeface="+mn-lt"/>
              </a:rPr>
              <a:t>Ellenőrző kérdések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altLang="hu-HU" sz="2400" b="0" dirty="0" smtClean="0">
                <a:latin typeface="+mn-lt"/>
              </a:rPr>
              <a:t>Kvíz</a:t>
            </a:r>
            <a:endParaRPr lang="hu-HU" altLang="hu-HU" sz="2400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altLang="hu-HU" sz="2400" b="0" dirty="0" smtClean="0">
                <a:latin typeface="+mn-lt"/>
              </a:rPr>
              <a:t>Könyvek, jegyzet</a:t>
            </a:r>
            <a:endParaRPr lang="hu-HU" altLang="hu-HU" sz="2400" b="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altLang="hu-HU" sz="2400" b="0" dirty="0" smtClean="0">
                <a:latin typeface="+mn-lt"/>
              </a:rPr>
              <a:t>  Videók</a:t>
            </a:r>
            <a:r>
              <a:rPr lang="en-US" altLang="hu-HU" sz="2400" b="0" dirty="0" smtClean="0">
                <a:latin typeface="+mn-lt"/>
              </a:rPr>
              <a:t>: </a:t>
            </a:r>
            <a:r>
              <a:rPr lang="en-US" altLang="hu-HU" sz="2400" b="0" dirty="0" err="1" smtClean="0">
                <a:latin typeface="+mn-lt"/>
              </a:rPr>
              <a:t>kieg</a:t>
            </a:r>
            <a:r>
              <a:rPr lang="hu-HU" altLang="hu-HU" sz="2400" b="0" dirty="0" err="1" smtClean="0">
                <a:latin typeface="+mn-lt"/>
              </a:rPr>
              <a:t>észítés</a:t>
            </a:r>
            <a:r>
              <a:rPr lang="en-US" altLang="hu-HU" sz="2400" b="0" dirty="0" smtClean="0">
                <a:latin typeface="+mn-lt"/>
              </a:rPr>
              <a:t>!</a:t>
            </a:r>
            <a:endParaRPr lang="hu-HU" altLang="hu-HU" sz="2400" b="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altLang="hu-HU" sz="2400" b="0" dirty="0" smtClean="0">
                <a:latin typeface="+mn-lt"/>
              </a:rPr>
              <a:t>  Kommunikáció</a:t>
            </a:r>
            <a:endParaRPr lang="en-US" altLang="hu-HU" sz="2400" b="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6005"/>
            <a:ext cx="8229600" cy="857250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Tárgykövetelmények</a:t>
            </a:r>
            <a:r>
              <a:rPr lang="en-US" dirty="0" smtClean="0">
                <a:solidFill>
                  <a:srgbClr val="FF0000"/>
                </a:solidFill>
              </a:rPr>
              <a:t>: TAD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113557" y="894635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Feladatok:</a:t>
            </a:r>
            <a:endParaRPr lang="en-US" sz="2000" dirty="0"/>
          </a:p>
        </p:txBody>
      </p:sp>
      <p:sp>
        <p:nvSpPr>
          <p:cNvPr id="6" name="Téglalap 5"/>
          <p:cNvSpPr/>
          <p:nvPr/>
        </p:nvSpPr>
        <p:spPr>
          <a:xfrm>
            <a:off x="4563619" y="1336115"/>
            <a:ext cx="432048" cy="5400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</a:t>
            </a:r>
          </a:p>
          <a:p>
            <a:pPr algn="ctr"/>
            <a:r>
              <a:rPr lang="hu-HU" sz="1400" dirty="0" smtClean="0"/>
              <a:t>1</a:t>
            </a:r>
            <a:endParaRPr lang="en-US" sz="14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7173810" y="658791"/>
            <a:ext cx="129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Önkéntes</a:t>
            </a:r>
          </a:p>
          <a:p>
            <a:r>
              <a:rPr lang="hu-HU" sz="2000" dirty="0" smtClean="0"/>
              <a:t>nagyházi:</a:t>
            </a:r>
            <a:endParaRPr lang="en-US" sz="20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560223" y="1804826"/>
            <a:ext cx="1047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Bónusz </a:t>
            </a:r>
          </a:p>
          <a:p>
            <a:r>
              <a:rPr lang="hu-HU" sz="2000" dirty="0" smtClean="0"/>
              <a:t>kérdés:</a:t>
            </a:r>
            <a:endParaRPr lang="en-US" sz="2000" dirty="0"/>
          </a:p>
        </p:txBody>
      </p:sp>
      <p:sp>
        <p:nvSpPr>
          <p:cNvPr id="12" name="Téglalap 11"/>
          <p:cNvSpPr/>
          <p:nvPr/>
        </p:nvSpPr>
        <p:spPr>
          <a:xfrm>
            <a:off x="4563619" y="1972652"/>
            <a:ext cx="432048" cy="54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2</a:t>
            </a:r>
            <a:endParaRPr lang="en-US" sz="2000" dirty="0"/>
          </a:p>
        </p:txBody>
      </p:sp>
      <p:sp>
        <p:nvSpPr>
          <p:cNvPr id="25" name="Téglalap 24"/>
          <p:cNvSpPr/>
          <p:nvPr/>
        </p:nvSpPr>
        <p:spPr>
          <a:xfrm>
            <a:off x="251521" y="2934315"/>
            <a:ext cx="4312781" cy="54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ZH nagykérdések: 30</a:t>
            </a:r>
            <a:endParaRPr lang="en-US" sz="2000" dirty="0"/>
          </a:p>
        </p:txBody>
      </p:sp>
      <p:sp>
        <p:nvSpPr>
          <p:cNvPr id="30" name="Téglalap 29"/>
          <p:cNvSpPr/>
          <p:nvPr/>
        </p:nvSpPr>
        <p:spPr>
          <a:xfrm>
            <a:off x="6156176" y="2932864"/>
            <a:ext cx="813066" cy="5400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N</a:t>
            </a:r>
          </a:p>
          <a:p>
            <a:pPr algn="ctr"/>
            <a:r>
              <a:rPr lang="hu-HU" sz="2000" dirty="0" smtClean="0"/>
              <a:t>6</a:t>
            </a:r>
            <a:endParaRPr lang="en-US" sz="2000" dirty="0"/>
          </a:p>
        </p:txBody>
      </p:sp>
      <p:sp>
        <p:nvSpPr>
          <p:cNvPr id="31" name="Téglalap 30"/>
          <p:cNvSpPr/>
          <p:nvPr/>
        </p:nvSpPr>
        <p:spPr>
          <a:xfrm>
            <a:off x="261020" y="4193716"/>
            <a:ext cx="1718693" cy="5400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1</a:t>
            </a:r>
            <a:endParaRPr lang="en-US" sz="2000" dirty="0"/>
          </a:p>
        </p:txBody>
      </p:sp>
      <p:sp>
        <p:nvSpPr>
          <p:cNvPr id="32" name="Téglalap 31"/>
          <p:cNvSpPr/>
          <p:nvPr/>
        </p:nvSpPr>
        <p:spPr>
          <a:xfrm>
            <a:off x="1979713" y="4193716"/>
            <a:ext cx="574263" cy="540060"/>
          </a:xfrm>
          <a:prstGeom prst="rect">
            <a:avLst/>
          </a:prstGeom>
          <a:solidFill>
            <a:srgbClr val="0000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2</a:t>
            </a:r>
            <a:endParaRPr lang="en-US" sz="2000" dirty="0"/>
          </a:p>
        </p:txBody>
      </p:sp>
      <p:sp>
        <p:nvSpPr>
          <p:cNvPr id="33" name="Téglalap 32"/>
          <p:cNvSpPr/>
          <p:nvPr/>
        </p:nvSpPr>
        <p:spPr>
          <a:xfrm>
            <a:off x="2579177" y="4194122"/>
            <a:ext cx="574263" cy="5400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3</a:t>
            </a:r>
            <a:endParaRPr lang="en-US" sz="2000" dirty="0"/>
          </a:p>
        </p:txBody>
      </p:sp>
      <p:sp>
        <p:nvSpPr>
          <p:cNvPr id="34" name="Téglalap 33"/>
          <p:cNvSpPr/>
          <p:nvPr/>
        </p:nvSpPr>
        <p:spPr>
          <a:xfrm>
            <a:off x="3160908" y="4193716"/>
            <a:ext cx="574263" cy="5400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4</a:t>
            </a:r>
            <a:endParaRPr lang="en-US" sz="2000" dirty="0"/>
          </a:p>
        </p:txBody>
      </p:sp>
      <p:sp>
        <p:nvSpPr>
          <p:cNvPr id="35" name="Téglalap 34"/>
          <p:cNvSpPr/>
          <p:nvPr/>
        </p:nvSpPr>
        <p:spPr>
          <a:xfrm>
            <a:off x="3742638" y="4193309"/>
            <a:ext cx="1521176" cy="5400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5 </a:t>
            </a:r>
          </a:p>
          <a:p>
            <a:pPr algn="ctr"/>
            <a:r>
              <a:rPr lang="hu-HU" sz="2000" dirty="0" smtClean="0"/>
              <a:t>+IMSC</a:t>
            </a:r>
            <a:endParaRPr lang="en-US" sz="2000" dirty="0"/>
          </a:p>
        </p:txBody>
      </p:sp>
      <p:sp>
        <p:nvSpPr>
          <p:cNvPr id="36" name="Téglalap 35"/>
          <p:cNvSpPr/>
          <p:nvPr/>
        </p:nvSpPr>
        <p:spPr>
          <a:xfrm>
            <a:off x="4563619" y="2932865"/>
            <a:ext cx="1592557" cy="54006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Bónusz kérdések: 10</a:t>
            </a:r>
            <a:endParaRPr lang="en-US" sz="2000" dirty="0"/>
          </a:p>
        </p:txBody>
      </p:sp>
      <p:sp>
        <p:nvSpPr>
          <p:cNvPr id="37" name="Szövegdoboz 36"/>
          <p:cNvSpPr txBox="1"/>
          <p:nvPr/>
        </p:nvSpPr>
        <p:spPr>
          <a:xfrm>
            <a:off x="86189" y="347292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0</a:t>
            </a:r>
            <a:endParaRPr lang="en-US" sz="2000" dirty="0"/>
          </a:p>
        </p:txBody>
      </p:sp>
      <p:sp>
        <p:nvSpPr>
          <p:cNvPr id="39" name="Szövegdoboz 38"/>
          <p:cNvSpPr txBox="1"/>
          <p:nvPr/>
        </p:nvSpPr>
        <p:spPr>
          <a:xfrm>
            <a:off x="106222" y="473418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0</a:t>
            </a:r>
            <a:endParaRPr lang="en-US" sz="2000" dirty="0"/>
          </a:p>
        </p:txBody>
      </p:sp>
      <p:sp>
        <p:nvSpPr>
          <p:cNvPr id="40" name="Szövegdoboz 39"/>
          <p:cNvSpPr txBox="1"/>
          <p:nvPr/>
        </p:nvSpPr>
        <p:spPr>
          <a:xfrm>
            <a:off x="1728942" y="473337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12</a:t>
            </a:r>
            <a:endParaRPr lang="en-US" sz="2000" dirty="0"/>
          </a:p>
        </p:txBody>
      </p:sp>
      <p:sp>
        <p:nvSpPr>
          <p:cNvPr id="41" name="Szövegdoboz 40"/>
          <p:cNvSpPr txBox="1"/>
          <p:nvPr/>
        </p:nvSpPr>
        <p:spPr>
          <a:xfrm>
            <a:off x="2339752" y="4732557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16</a:t>
            </a:r>
            <a:endParaRPr lang="en-US" sz="2000" dirty="0"/>
          </a:p>
        </p:txBody>
      </p:sp>
      <p:sp>
        <p:nvSpPr>
          <p:cNvPr id="42" name="Szövegdoboz 41"/>
          <p:cNvSpPr txBox="1"/>
          <p:nvPr/>
        </p:nvSpPr>
        <p:spPr>
          <a:xfrm>
            <a:off x="2902045" y="4734647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20</a:t>
            </a:r>
            <a:endParaRPr lang="en-US" sz="2000" dirty="0"/>
          </a:p>
        </p:txBody>
      </p:sp>
      <p:sp>
        <p:nvSpPr>
          <p:cNvPr id="43" name="Szövegdoboz 42"/>
          <p:cNvSpPr txBox="1"/>
          <p:nvPr/>
        </p:nvSpPr>
        <p:spPr>
          <a:xfrm>
            <a:off x="3529142" y="4736737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24</a:t>
            </a:r>
            <a:endParaRPr lang="en-US" sz="2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62148" y="953861"/>
            <a:ext cx="2481770" cy="1631216"/>
          </a:xfrm>
          <a:prstGeom prst="rect">
            <a:avLst/>
          </a:prstGeom>
          <a:solidFill>
            <a:srgbClr val="FF9999">
              <a:alpha val="52941"/>
            </a:srgb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hu-HU" sz="2000" dirty="0" smtClean="0"/>
              <a:t>3 előadás/hét</a:t>
            </a:r>
            <a:endParaRPr lang="en-US" sz="2000" dirty="0" smtClean="0"/>
          </a:p>
          <a:p>
            <a:r>
              <a:rPr lang="en-US" sz="2000" dirty="0" smtClean="0"/>
              <a:t>K</a:t>
            </a:r>
            <a:r>
              <a:rPr lang="hu-HU" sz="2000" dirty="0" smtClean="0"/>
              <a:t>éthetenként feladat</a:t>
            </a:r>
          </a:p>
          <a:p>
            <a:r>
              <a:rPr lang="hu-HU" sz="2000" dirty="0" smtClean="0"/>
              <a:t>(nem kötelező </a:t>
            </a:r>
            <a:r>
              <a:rPr lang="hu-HU" sz="2000" dirty="0" smtClean="0"/>
              <a:t>labor)</a:t>
            </a:r>
            <a:endParaRPr lang="hu-HU" sz="2000" dirty="0" smtClean="0"/>
          </a:p>
          <a:p>
            <a:r>
              <a:rPr lang="hu-HU" sz="2000" dirty="0" smtClean="0"/>
              <a:t>Hetenként kvíz</a:t>
            </a:r>
          </a:p>
          <a:p>
            <a:r>
              <a:rPr lang="hu-HU" sz="2000" dirty="0" smtClean="0"/>
              <a:t>Vizsga jegy, 5 kredit</a:t>
            </a:r>
          </a:p>
        </p:txBody>
      </p:sp>
      <p:sp>
        <p:nvSpPr>
          <p:cNvPr id="45" name="Téglalap 44"/>
          <p:cNvSpPr/>
          <p:nvPr/>
        </p:nvSpPr>
        <p:spPr>
          <a:xfrm>
            <a:off x="5263814" y="4193716"/>
            <a:ext cx="1705427" cy="540060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+vállveregetés</a:t>
            </a:r>
          </a:p>
        </p:txBody>
      </p:sp>
      <p:sp>
        <p:nvSpPr>
          <p:cNvPr id="46" name="Szövegdoboz 45"/>
          <p:cNvSpPr txBox="1"/>
          <p:nvPr/>
        </p:nvSpPr>
        <p:spPr>
          <a:xfrm>
            <a:off x="5028697" y="4732557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36</a:t>
            </a:r>
            <a:endParaRPr lang="en-US" sz="2000" dirty="0"/>
          </a:p>
        </p:txBody>
      </p:sp>
      <p:sp>
        <p:nvSpPr>
          <p:cNvPr id="47" name="Szövegdoboz 46"/>
          <p:cNvSpPr txBox="1"/>
          <p:nvPr/>
        </p:nvSpPr>
        <p:spPr>
          <a:xfrm>
            <a:off x="6655810" y="4732557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46</a:t>
            </a:r>
            <a:endParaRPr lang="en-US" sz="2000" dirty="0"/>
          </a:p>
        </p:txBody>
      </p:sp>
      <p:sp>
        <p:nvSpPr>
          <p:cNvPr id="48" name="Szövegdoboz 47"/>
          <p:cNvSpPr txBox="1"/>
          <p:nvPr/>
        </p:nvSpPr>
        <p:spPr>
          <a:xfrm>
            <a:off x="179343" y="3696369"/>
            <a:ext cx="89971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Vizsgára bocsátás feltétele: min 3 feladat pont, </a:t>
            </a:r>
            <a:r>
              <a:rPr lang="en-US" u="sng" dirty="0" smtClean="0">
                <a:solidFill>
                  <a:srgbClr val="FF0000"/>
                </a:solidFill>
              </a:rPr>
              <a:t>&gt;</a:t>
            </a:r>
            <a:r>
              <a:rPr lang="hu-HU" u="sng" dirty="0" smtClean="0">
                <a:solidFill>
                  <a:srgbClr val="FF0000"/>
                </a:solidFill>
              </a:rPr>
              <a:t>40% helyes kvíz kitöltés</a:t>
            </a:r>
            <a:r>
              <a:rPr lang="en-US" u="sng" dirty="0" smtClean="0">
                <a:solidFill>
                  <a:srgbClr val="FF0000"/>
                </a:solidFill>
              </a:rPr>
              <a:t>!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53" name="Téglalap 52"/>
          <p:cNvSpPr/>
          <p:nvPr/>
        </p:nvSpPr>
        <p:spPr>
          <a:xfrm>
            <a:off x="5072096" y="1336115"/>
            <a:ext cx="432048" cy="5400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</a:t>
            </a:r>
            <a:r>
              <a:rPr lang="hu-HU" sz="1400" dirty="0" smtClean="0"/>
              <a:t>I</a:t>
            </a:r>
            <a:endParaRPr lang="en-US" sz="1400" dirty="0" smtClean="0"/>
          </a:p>
          <a:p>
            <a:pPr algn="ctr"/>
            <a:r>
              <a:rPr lang="hu-HU" sz="1400" dirty="0" smtClean="0"/>
              <a:t>1</a:t>
            </a:r>
            <a:endParaRPr lang="en-US" sz="1400" dirty="0"/>
          </a:p>
        </p:txBody>
      </p:sp>
      <p:sp>
        <p:nvSpPr>
          <p:cNvPr id="54" name="Téglalap 53"/>
          <p:cNvSpPr/>
          <p:nvPr/>
        </p:nvSpPr>
        <p:spPr>
          <a:xfrm>
            <a:off x="5580573" y="1336115"/>
            <a:ext cx="432048" cy="5400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</a:t>
            </a:r>
            <a:r>
              <a:rPr lang="hu-HU" sz="1400" dirty="0" smtClean="0"/>
              <a:t>II</a:t>
            </a:r>
            <a:endParaRPr lang="en-US" sz="1400" dirty="0" smtClean="0"/>
          </a:p>
          <a:p>
            <a:pPr algn="ctr"/>
            <a:r>
              <a:rPr lang="hu-HU" sz="1400" dirty="0" smtClean="0"/>
              <a:t>1</a:t>
            </a:r>
            <a:endParaRPr lang="en-US" sz="1400" dirty="0"/>
          </a:p>
        </p:txBody>
      </p:sp>
      <p:sp>
        <p:nvSpPr>
          <p:cNvPr id="55" name="Téglalap 54"/>
          <p:cNvSpPr/>
          <p:nvPr/>
        </p:nvSpPr>
        <p:spPr>
          <a:xfrm>
            <a:off x="6091608" y="1336115"/>
            <a:ext cx="432048" cy="5400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</a:t>
            </a:r>
            <a:r>
              <a:rPr lang="hu-HU" sz="1400" dirty="0" smtClean="0"/>
              <a:t>V</a:t>
            </a:r>
            <a:endParaRPr lang="en-US" sz="1400" dirty="0" smtClean="0"/>
          </a:p>
          <a:p>
            <a:pPr algn="ctr"/>
            <a:r>
              <a:rPr lang="hu-HU" sz="1400" dirty="0" smtClean="0"/>
              <a:t>1</a:t>
            </a:r>
            <a:endParaRPr lang="en-US" sz="1400" dirty="0"/>
          </a:p>
        </p:txBody>
      </p:sp>
      <p:sp>
        <p:nvSpPr>
          <p:cNvPr id="56" name="Téglalap 55"/>
          <p:cNvSpPr/>
          <p:nvPr/>
        </p:nvSpPr>
        <p:spPr>
          <a:xfrm>
            <a:off x="6597025" y="1336236"/>
            <a:ext cx="432048" cy="5400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V</a:t>
            </a:r>
            <a:endParaRPr lang="en-US" sz="1400" dirty="0" smtClean="0"/>
          </a:p>
          <a:p>
            <a:pPr algn="ctr"/>
            <a:r>
              <a:rPr lang="hu-HU" sz="1400" dirty="0" smtClean="0"/>
              <a:t>1</a:t>
            </a:r>
            <a:endParaRPr lang="en-US" sz="1400" dirty="0"/>
          </a:p>
        </p:txBody>
      </p:sp>
      <p:sp>
        <p:nvSpPr>
          <p:cNvPr id="57" name="Téglalap 56"/>
          <p:cNvSpPr/>
          <p:nvPr/>
        </p:nvSpPr>
        <p:spPr>
          <a:xfrm>
            <a:off x="5072096" y="1972652"/>
            <a:ext cx="432048" cy="54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2</a:t>
            </a:r>
            <a:endParaRPr lang="en-US" sz="2000" dirty="0"/>
          </a:p>
        </p:txBody>
      </p:sp>
      <p:sp>
        <p:nvSpPr>
          <p:cNvPr id="58" name="Téglalap 57"/>
          <p:cNvSpPr/>
          <p:nvPr/>
        </p:nvSpPr>
        <p:spPr>
          <a:xfrm>
            <a:off x="5580573" y="1972652"/>
            <a:ext cx="432048" cy="54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2</a:t>
            </a:r>
            <a:endParaRPr lang="en-US" sz="2000" dirty="0"/>
          </a:p>
        </p:txBody>
      </p:sp>
      <p:sp>
        <p:nvSpPr>
          <p:cNvPr id="59" name="Téglalap 58"/>
          <p:cNvSpPr/>
          <p:nvPr/>
        </p:nvSpPr>
        <p:spPr>
          <a:xfrm>
            <a:off x="6089050" y="1972652"/>
            <a:ext cx="432048" cy="54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2</a:t>
            </a:r>
            <a:endParaRPr lang="en-US" sz="2000" dirty="0"/>
          </a:p>
        </p:txBody>
      </p:sp>
      <p:sp>
        <p:nvSpPr>
          <p:cNvPr id="60" name="Téglalap 59"/>
          <p:cNvSpPr/>
          <p:nvPr/>
        </p:nvSpPr>
        <p:spPr>
          <a:xfrm>
            <a:off x="6597527" y="1972652"/>
            <a:ext cx="432048" cy="54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2</a:t>
            </a:r>
            <a:endParaRPr lang="en-US" sz="2000" dirty="0"/>
          </a:p>
        </p:txBody>
      </p:sp>
      <p:sp>
        <p:nvSpPr>
          <p:cNvPr id="61" name="Téglalap 60"/>
          <p:cNvSpPr/>
          <p:nvPr/>
        </p:nvSpPr>
        <p:spPr>
          <a:xfrm>
            <a:off x="7379448" y="1366677"/>
            <a:ext cx="813066" cy="5400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N</a:t>
            </a:r>
          </a:p>
          <a:p>
            <a:pPr algn="ctr"/>
            <a:r>
              <a:rPr lang="hu-HU" sz="2000" dirty="0" smtClean="0"/>
              <a:t>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660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Labor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747863"/>
          </a:xfrm>
        </p:spPr>
        <p:txBody>
          <a:bodyPr>
            <a:normAutofit fontScale="85000" lnSpcReduction="10000"/>
          </a:bodyPr>
          <a:lstStyle/>
          <a:p>
            <a:r>
              <a:rPr lang="hu-HU" dirty="0" smtClean="0"/>
              <a:t>Félév során 5 programozási feladat</a:t>
            </a:r>
          </a:p>
          <a:p>
            <a:r>
              <a:rPr lang="hu-HU" dirty="0" smtClean="0"/>
              <a:t>Részletes instrukciók a </a:t>
            </a:r>
            <a:r>
              <a:rPr lang="hu-HU" dirty="0" err="1" smtClean="0"/>
              <a:t>Moodle</a:t>
            </a:r>
            <a:r>
              <a:rPr lang="hu-HU" dirty="0" smtClean="0"/>
              <a:t>-en</a:t>
            </a:r>
          </a:p>
          <a:p>
            <a:r>
              <a:rPr lang="hu-HU" dirty="0" err="1" smtClean="0"/>
              <a:t>Kéthetenkénti</a:t>
            </a:r>
            <a:r>
              <a:rPr lang="hu-HU" dirty="0" smtClean="0"/>
              <a:t> laboralkalmak konzultációk (konkrét kérdések)</a:t>
            </a:r>
          </a:p>
          <a:p>
            <a:r>
              <a:rPr lang="hu-HU" dirty="0" smtClean="0"/>
              <a:t>Személyes megjelenés nem kötelező/nem szükséges</a:t>
            </a:r>
          </a:p>
          <a:p>
            <a:r>
              <a:rPr lang="hu-HU" dirty="0" smtClean="0"/>
              <a:t>Megoldások a </a:t>
            </a:r>
            <a:r>
              <a:rPr lang="hu-HU" dirty="0" err="1" smtClean="0"/>
              <a:t>Jportára</a:t>
            </a:r>
            <a:r>
              <a:rPr lang="hu-HU" dirty="0" smtClean="0"/>
              <a:t> feltöltendők (bináris értékelés)</a:t>
            </a:r>
          </a:p>
          <a:p>
            <a:r>
              <a:rPr lang="hu-HU" dirty="0" smtClean="0"/>
              <a:t>Első két hét kimarad</a:t>
            </a:r>
          </a:p>
        </p:txBody>
      </p:sp>
    </p:spTree>
    <p:extLst>
      <p:ext uri="{BB962C8B-B14F-4D97-AF65-F5344CB8AC3E}">
        <p14:creationId xmlns:p14="http://schemas.microsoft.com/office/powerpoint/2010/main" val="111836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Számítógépes grafika mint tárgy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51570"/>
            <a:ext cx="8520069" cy="33483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07504" y="437195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  <a:hlinkClick r:id="rId4"/>
              </a:rPr>
              <a:t>Dennis </a:t>
            </a:r>
            <a:r>
              <a:rPr lang="en-US" sz="1800" b="0" dirty="0" smtClean="0">
                <a:latin typeface="+mn-lt"/>
                <a:hlinkClick r:id="rId4"/>
              </a:rPr>
              <a:t>G</a:t>
            </a:r>
            <a:r>
              <a:rPr lang="en-US" sz="1800" b="0" dirty="0" smtClean="0">
                <a:latin typeface="+mn-lt"/>
                <a:hlinkClick r:id="rId4"/>
              </a:rPr>
              <a:t>.</a:t>
            </a:r>
            <a:r>
              <a:rPr lang="hu-HU" sz="1800" b="0" dirty="0" smtClean="0">
                <a:latin typeface="+mn-lt"/>
                <a:hlinkClick r:id="rId4"/>
              </a:rPr>
              <a:t> </a:t>
            </a:r>
            <a:r>
              <a:rPr lang="en-US" sz="1800" b="0" dirty="0" err="1" smtClean="0">
                <a:latin typeface="+mn-lt"/>
                <a:hlinkClick r:id="rId4"/>
              </a:rPr>
              <a:t>Balreira</a:t>
            </a:r>
            <a:r>
              <a:rPr lang="en-US" sz="1800" b="0" dirty="0" smtClean="0">
                <a:latin typeface="+mn-lt"/>
                <a:hlinkClick r:id="rId4"/>
              </a:rPr>
              <a:t>, Marcelo</a:t>
            </a:r>
            <a:r>
              <a:rPr lang="hu-HU" sz="1800" b="0" dirty="0" smtClean="0">
                <a:latin typeface="+mn-lt"/>
                <a:hlinkClick r:id="rId4"/>
              </a:rPr>
              <a:t> </a:t>
            </a:r>
            <a:r>
              <a:rPr lang="en-US" sz="1800" b="0" dirty="0" smtClean="0">
                <a:latin typeface="+mn-lt"/>
                <a:hlinkClick r:id="rId4"/>
              </a:rPr>
              <a:t>Walter, Dieter W.</a:t>
            </a:r>
            <a:r>
              <a:rPr lang="hu-HU" sz="1800" b="0" dirty="0" smtClean="0">
                <a:latin typeface="+mn-lt"/>
                <a:hlinkClick r:id="rId4"/>
              </a:rPr>
              <a:t> </a:t>
            </a:r>
            <a:r>
              <a:rPr lang="en-US" sz="1800" b="0" dirty="0" err="1" smtClean="0">
                <a:latin typeface="+mn-lt"/>
                <a:hlinkClick r:id="rId4"/>
              </a:rPr>
              <a:t>Fellner</a:t>
            </a:r>
            <a:r>
              <a:rPr lang="en-US" sz="1800" b="0" dirty="0" smtClean="0">
                <a:latin typeface="+mn-lt"/>
              </a:rPr>
              <a:t>: </a:t>
            </a:r>
            <a:r>
              <a:rPr lang="en-US" sz="1800" dirty="0" smtClean="0">
                <a:latin typeface="+mn-lt"/>
              </a:rPr>
              <a:t>A </a:t>
            </a:r>
            <a:r>
              <a:rPr lang="en-US" sz="1800" dirty="0">
                <a:latin typeface="+mn-lt"/>
              </a:rPr>
              <a:t>survey of the contents in introductory Computer Graphics </a:t>
            </a:r>
            <a:r>
              <a:rPr lang="en-US" sz="1800" dirty="0" smtClean="0">
                <a:latin typeface="+mn-lt"/>
              </a:rPr>
              <a:t>courses</a:t>
            </a:r>
            <a:r>
              <a:rPr lang="en-US" sz="1800" b="0" dirty="0" smtClean="0">
                <a:latin typeface="+mn-lt"/>
              </a:rPr>
              <a:t>, </a:t>
            </a:r>
            <a:r>
              <a:rPr lang="en-US" sz="1800" b="0" dirty="0" smtClean="0">
                <a:latin typeface="+mn-lt"/>
                <a:hlinkClick r:id="rId5" tooltip="Go to Computers &amp; Graphics on ScienceDirect"/>
              </a:rPr>
              <a:t>Computers </a:t>
            </a:r>
            <a:r>
              <a:rPr lang="en-US" sz="1800" b="0" dirty="0">
                <a:latin typeface="+mn-lt"/>
                <a:hlinkClick r:id="rId5" tooltip="Go to Computers &amp; Graphics on ScienceDirect"/>
              </a:rPr>
              <a:t>&amp; </a:t>
            </a:r>
            <a:r>
              <a:rPr lang="en-US" sz="1800" b="0" dirty="0" smtClean="0">
                <a:latin typeface="+mn-lt"/>
                <a:hlinkClick r:id="rId5" tooltip="Go to Computers &amp; Graphics on ScienceDirect"/>
              </a:rPr>
              <a:t>Graphics</a:t>
            </a:r>
            <a:r>
              <a:rPr lang="en-US" sz="1800" b="0" dirty="0" smtClean="0">
                <a:latin typeface="+mn-lt"/>
              </a:rPr>
              <a:t>, </a:t>
            </a:r>
            <a:r>
              <a:rPr lang="en-US" sz="1800" b="0" dirty="0" smtClean="0">
                <a:latin typeface="+mn-lt"/>
                <a:hlinkClick r:id="rId6" tooltip="Go to table of contents for this volume/issue"/>
              </a:rPr>
              <a:t>Vol. </a:t>
            </a:r>
            <a:r>
              <a:rPr lang="en-US" sz="1800" b="0" dirty="0">
                <a:latin typeface="+mn-lt"/>
                <a:hlinkClick r:id="rId6" tooltip="Go to table of contents for this volume/issue"/>
              </a:rPr>
              <a:t>77</a:t>
            </a:r>
            <a:r>
              <a:rPr lang="en-US" sz="1800" b="0" dirty="0">
                <a:latin typeface="+mn-lt"/>
              </a:rPr>
              <a:t>, </a:t>
            </a:r>
            <a:r>
              <a:rPr lang="en-US" sz="1800" b="0" dirty="0" smtClean="0">
                <a:latin typeface="+mn-lt"/>
              </a:rPr>
              <a:t>Pages </a:t>
            </a:r>
            <a:r>
              <a:rPr lang="en-US" sz="1800" b="0" dirty="0" smtClean="0">
                <a:latin typeface="+mn-lt"/>
              </a:rPr>
              <a:t>88-96</a:t>
            </a:r>
            <a:endParaRPr lang="en-US" sz="1800" b="0" dirty="0">
              <a:latin typeface="+mn-lt"/>
            </a:endParaRPr>
          </a:p>
        </p:txBody>
      </p:sp>
      <p:sp>
        <p:nvSpPr>
          <p:cNvPr id="4" name="Akciógomb: Tovább vagy Következő 3">
            <a:hlinkClick r:id="rId7" action="ppaction://hlinkfile" highlightClick="1"/>
          </p:cNvPr>
          <p:cNvSpPr/>
          <p:nvPr/>
        </p:nvSpPr>
        <p:spPr>
          <a:xfrm>
            <a:off x="8460432" y="205979"/>
            <a:ext cx="383164" cy="63757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76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Mi</a:t>
            </a:r>
            <a:r>
              <a:rPr lang="hu-HU" dirty="0" smtClean="0">
                <a:solidFill>
                  <a:srgbClr val="FF0000"/>
                </a:solidFill>
              </a:rPr>
              <a:t>ért éppen </a:t>
            </a:r>
            <a:r>
              <a:rPr lang="hu-HU" dirty="0" err="1" smtClean="0">
                <a:solidFill>
                  <a:srgbClr val="FF0000"/>
                </a:solidFill>
              </a:rPr>
              <a:t>OpenGL</a:t>
            </a:r>
            <a:r>
              <a:rPr lang="hu-HU" dirty="0" smtClean="0">
                <a:solidFill>
                  <a:srgbClr val="FF0000"/>
                </a:solidFill>
              </a:rPr>
              <a:t>/GLSL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686800" cy="3394472"/>
          </a:xfrm>
        </p:spPr>
        <p:txBody>
          <a:bodyPr>
            <a:normAutofit/>
          </a:bodyPr>
          <a:lstStyle/>
          <a:p>
            <a:r>
              <a:rPr lang="hu-HU" dirty="0" smtClean="0"/>
              <a:t>Operációs rendszer független, mindenen fut</a:t>
            </a:r>
          </a:p>
          <a:p>
            <a:r>
              <a:rPr lang="hu-HU" dirty="0" smtClean="0"/>
              <a:t>Stabil kódbázis, biztos jövőkép</a:t>
            </a:r>
          </a:p>
          <a:p>
            <a:r>
              <a:rPr lang="hu-HU" dirty="0" smtClean="0"/>
              <a:t>Minden feladathoz jó </a:t>
            </a:r>
            <a:r>
              <a:rPr lang="hu-HU" dirty="0" smtClean="0"/>
              <a:t>(közös alap, nem </a:t>
            </a:r>
            <a:r>
              <a:rPr lang="hu-HU" dirty="0" smtClean="0"/>
              <a:t>céleszköz)</a:t>
            </a:r>
          </a:p>
          <a:p>
            <a:r>
              <a:rPr lang="hu-HU" dirty="0" smtClean="0"/>
              <a:t>Absztrakciós </a:t>
            </a:r>
            <a:r>
              <a:rPr lang="hu-HU" dirty="0" smtClean="0"/>
              <a:t>szint </a:t>
            </a:r>
            <a:r>
              <a:rPr lang="en-US" dirty="0" smtClean="0"/>
              <a:t>= GPU</a:t>
            </a:r>
            <a:r>
              <a:rPr lang="hu-HU" dirty="0" smtClean="0"/>
              <a:t> működését láttatja</a:t>
            </a:r>
            <a:endParaRPr lang="en-US" dirty="0" smtClean="0"/>
          </a:p>
          <a:p>
            <a:r>
              <a:rPr lang="en-US" dirty="0" err="1" smtClean="0"/>
              <a:t>Eg</a:t>
            </a:r>
            <a:r>
              <a:rPr lang="hu-HU" dirty="0" err="1" smtClean="0"/>
              <a:t>yszerű</a:t>
            </a:r>
            <a:r>
              <a:rPr lang="hu-HU" dirty="0" smtClean="0"/>
              <a:t>, kezdőknek is jó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9319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is the best way to learn computer graphics?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409526"/>
            <a:ext cx="8784976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1800" b="1" dirty="0" smtClean="0"/>
              <a:t>Chat GPT</a:t>
            </a:r>
            <a:r>
              <a:rPr lang="en-US" sz="1800" b="1" dirty="0" smtClean="0"/>
              <a:t>: Learning </a:t>
            </a:r>
            <a:r>
              <a:rPr lang="en-US" sz="1800" b="1" dirty="0"/>
              <a:t>computer graphics can be a challenging yet rewarding experience. </a:t>
            </a:r>
            <a:endParaRPr lang="en-US" sz="1800" b="1" dirty="0" smtClean="0"/>
          </a:p>
          <a:p>
            <a:r>
              <a:rPr lang="en-US" sz="1800" b="1" dirty="0" smtClean="0"/>
              <a:t>Start </a:t>
            </a:r>
            <a:r>
              <a:rPr lang="en-US" sz="1800" b="1" dirty="0"/>
              <a:t>with the fundamentals</a:t>
            </a:r>
            <a:r>
              <a:rPr lang="en-US" sz="1800" dirty="0"/>
              <a:t>: Before diving into advanced techniques, it's important to have a solid understanding of the fundamentals of computer graphics. This includes </a:t>
            </a:r>
            <a:r>
              <a:rPr lang="en-US" sz="1800" dirty="0" smtClean="0"/>
              <a:t>2D </a:t>
            </a:r>
            <a:r>
              <a:rPr lang="en-US" sz="1800" dirty="0"/>
              <a:t>and 3D coordinate systems, transformations, and basic rendering algorithms.</a:t>
            </a:r>
          </a:p>
          <a:p>
            <a:r>
              <a:rPr lang="en-US" sz="1800" b="1" dirty="0"/>
              <a:t>Practice with code</a:t>
            </a:r>
            <a:r>
              <a:rPr lang="en-US" sz="1800" dirty="0"/>
              <a:t>: One of the best ways to learn computer graphics is to get your hands dirty by writing code. </a:t>
            </a:r>
            <a:endParaRPr lang="hu-HU" sz="1800" dirty="0" smtClean="0"/>
          </a:p>
          <a:p>
            <a:r>
              <a:rPr lang="en-US" sz="1800" b="1" dirty="0" smtClean="0"/>
              <a:t>Work </a:t>
            </a:r>
            <a:r>
              <a:rPr lang="en-US" sz="1800" b="1" dirty="0"/>
              <a:t>on personal projects</a:t>
            </a:r>
            <a:r>
              <a:rPr lang="en-US" sz="1800" dirty="0"/>
              <a:t>: To reinforce your learning, work on personal projects that interest you. </a:t>
            </a:r>
            <a:endParaRPr lang="hu-HU" sz="1800" dirty="0" smtClean="0"/>
          </a:p>
          <a:p>
            <a:r>
              <a:rPr lang="en-US" sz="1800" b="1" dirty="0" smtClean="0"/>
              <a:t>Remember </a:t>
            </a:r>
            <a:r>
              <a:rPr lang="en-US" sz="1800" b="1" dirty="0"/>
              <a:t>that learning computer graphics takes time and effort, but with dedication and persistence, you can become proficient in this exciting field.</a:t>
            </a:r>
          </a:p>
          <a:p>
            <a:pPr marL="0" indent="0">
              <a:buNone/>
            </a:pP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414083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Geometriák és algebrák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203598"/>
            <a:ext cx="8229600" cy="1656184"/>
          </a:xfrm>
        </p:spPr>
        <p:txBody>
          <a:bodyPr>
            <a:normAutofit/>
          </a:bodyPr>
          <a:lstStyle/>
          <a:p>
            <a:r>
              <a:rPr lang="hu-HU" sz="2800" dirty="0" smtClean="0"/>
              <a:t>Euklideszi és nem-euklideszi geometriák</a:t>
            </a:r>
          </a:p>
          <a:p>
            <a:r>
              <a:rPr lang="hu-HU" sz="2800" dirty="0" smtClean="0"/>
              <a:t>Analitikus geometria </a:t>
            </a:r>
            <a:r>
              <a:rPr lang="hu-HU" sz="2800" b="1" dirty="0" smtClean="0"/>
              <a:t>külső nézőpont</a:t>
            </a:r>
            <a:r>
              <a:rPr lang="hu-HU" sz="2800" dirty="0" smtClean="0"/>
              <a:t>ból</a:t>
            </a:r>
          </a:p>
          <a:p>
            <a:r>
              <a:rPr lang="hu-HU" sz="2800" dirty="0" smtClean="0"/>
              <a:t>Pont, vektor, sík, </a:t>
            </a:r>
            <a:r>
              <a:rPr lang="hu-HU" sz="2800" dirty="0" err="1" smtClean="0"/>
              <a:t>kvaternió</a:t>
            </a:r>
            <a:r>
              <a:rPr lang="hu-HU" sz="2800" dirty="0" smtClean="0"/>
              <a:t> </a:t>
            </a:r>
            <a:r>
              <a:rPr lang="en-US" sz="2800" dirty="0" smtClean="0"/>
              <a:t>= </a:t>
            </a:r>
            <a:r>
              <a:rPr lang="en-US" sz="2800" b="1" dirty="0" smtClean="0"/>
              <a:t>vec4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284275"/>
            <a:ext cx="3312367" cy="18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24" y="3284275"/>
            <a:ext cx="3262108" cy="18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32" y="3284275"/>
            <a:ext cx="2387872" cy="18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32" y="1419621"/>
            <a:ext cx="2387872" cy="17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44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03548" y="3195614"/>
            <a:ext cx="1924714" cy="18062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Grafikus h</a:t>
            </a:r>
            <a:r>
              <a:rPr lang="en-US" dirty="0" smtClean="0">
                <a:solidFill>
                  <a:srgbClr val="FF0000"/>
                </a:solidFill>
              </a:rPr>
              <a:t>w/</a:t>
            </a:r>
            <a:r>
              <a:rPr lang="en-US" dirty="0" err="1" smtClean="0">
                <a:solidFill>
                  <a:srgbClr val="FF0000"/>
                </a:solidFill>
              </a:rPr>
              <a:t>sw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40209" y="1203597"/>
            <a:ext cx="6428015" cy="3107241"/>
          </a:xfrm>
        </p:spPr>
        <p:txBody>
          <a:bodyPr/>
          <a:lstStyle/>
          <a:p>
            <a:r>
              <a:rPr lang="hu-HU" dirty="0" smtClean="0"/>
              <a:t>Interaktív grafikus alkalmazások</a:t>
            </a:r>
          </a:p>
          <a:p>
            <a:r>
              <a:rPr lang="hu-HU" dirty="0" err="1" smtClean="0"/>
              <a:t>OpenGL</a:t>
            </a:r>
            <a:r>
              <a:rPr lang="hu-HU" dirty="0" smtClean="0"/>
              <a:t> 3+, GLUT, </a:t>
            </a:r>
            <a:r>
              <a:rPr lang="hu-HU" dirty="0" err="1" smtClean="0"/>
              <a:t>Glew</a:t>
            </a:r>
            <a:r>
              <a:rPr lang="hu-HU" dirty="0" smtClean="0"/>
              <a:t>, </a:t>
            </a:r>
            <a:endParaRPr lang="en-US" dirty="0" smtClean="0"/>
          </a:p>
          <a:p>
            <a:r>
              <a:rPr lang="hu-HU" dirty="0" smtClean="0"/>
              <a:t>GPU, GLSL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915566"/>
            <a:ext cx="2075170" cy="20882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 descr="Képtalálat a következőre: „vasarely képek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00544"/>
            <a:ext cx="2070529" cy="180136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zis 11"/>
          <p:cNvSpPr/>
          <p:nvPr/>
        </p:nvSpPr>
        <p:spPr>
          <a:xfrm>
            <a:off x="539551" y="3216524"/>
            <a:ext cx="1872841" cy="1761106"/>
          </a:xfrm>
          <a:prstGeom prst="ellipse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6524"/>
            <a:ext cx="1936184" cy="1823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746" y="3216524"/>
            <a:ext cx="1862329" cy="1823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82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82231</TotalTime>
  <Pages>21</Pages>
  <Words>848</Words>
  <Application>Microsoft Office PowerPoint</Application>
  <PresentationFormat>Diavetítés a képernyőre (16:9 oldalarány)</PresentationFormat>
  <Paragraphs>141</Paragraphs>
  <Slides>17</Slides>
  <Notes>6</Notes>
  <HiddenSlides>0</HiddenSlides>
  <MMClips>5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Office-téma</vt:lpstr>
      <vt:lpstr>Számítógépes grafika Adminisztratív információk</vt:lpstr>
      <vt:lpstr>Moodle</vt:lpstr>
      <vt:lpstr>Tárgykövetelmények: TAD</vt:lpstr>
      <vt:lpstr>Labor</vt:lpstr>
      <vt:lpstr>Számítógépes grafika mint tárgy</vt:lpstr>
      <vt:lpstr>Miért éppen OpenGL/GLSL?</vt:lpstr>
      <vt:lpstr>What is the best way to learn computer graphics?</vt:lpstr>
      <vt:lpstr>Geometriák és algebrák</vt:lpstr>
      <vt:lpstr>Grafikus hw/sw</vt:lpstr>
      <vt:lpstr>Modellezés</vt:lpstr>
      <vt:lpstr>Homogén lineáris transzformációk</vt:lpstr>
      <vt:lpstr>2D képszintézis</vt:lpstr>
      <vt:lpstr>3D grafika fizikai alapjai</vt:lpstr>
      <vt:lpstr>Sugárkövetés</vt:lpstr>
      <vt:lpstr>Inkrementális képszintézis</vt:lpstr>
      <vt:lpstr>Játékfejlesztés</vt:lpstr>
      <vt:lpstr>Fraktálok és káosz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grafika</dc:title>
  <dc:creator>szirmay</dc:creator>
  <cp:lastModifiedBy>Szirmay-Kalos László</cp:lastModifiedBy>
  <cp:revision>472</cp:revision>
  <cp:lastPrinted>2000-02-13T18:22:43Z</cp:lastPrinted>
  <dcterms:created xsi:type="dcterms:W3CDTF">2000-02-12T21:33:12Z</dcterms:created>
  <dcterms:modified xsi:type="dcterms:W3CDTF">2024-09-02T07:50:11Z</dcterms:modified>
</cp:coreProperties>
</file>