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8" r:id="rId3"/>
    <p:sldId id="257" r:id="rId4"/>
    <p:sldId id="285" r:id="rId5"/>
    <p:sldId id="272" r:id="rId6"/>
    <p:sldId id="269" r:id="rId7"/>
    <p:sldId id="270" r:id="rId8"/>
    <p:sldId id="271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59" r:id="rId20"/>
    <p:sldId id="268" r:id="rId21"/>
    <p:sldId id="286" r:id="rId22"/>
    <p:sldId id="287" r:id="rId23"/>
    <p:sldId id="289" r:id="rId24"/>
    <p:sldId id="283" r:id="rId25"/>
    <p:sldId id="288" r:id="rId26"/>
    <p:sldId id="290" r:id="rId27"/>
    <p:sldId id="284" r:id="rId28"/>
    <p:sldId id="291" r:id="rId29"/>
    <p:sldId id="292" r:id="rId30"/>
    <p:sldId id="293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94" r:id="rId4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2" autoAdjust="0"/>
    <p:restoredTop sz="94586" autoAdjust="0"/>
  </p:normalViewPr>
  <p:slideViewPr>
    <p:cSldViewPr snapToGrid="0">
      <p:cViewPr varScale="1">
        <p:scale>
          <a:sx n="131" d="100"/>
          <a:sy n="131" d="100"/>
        </p:scale>
        <p:origin x="9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217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9E7B0-DDFD-41E2-AE0A-7DA7E546A0DA}" type="datetimeFigureOut">
              <a:rPr lang="hu-HU" smtClean="0"/>
              <a:t>2019. 11. 24.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BAB09-85F5-403E-B22A-714599C5CB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8607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2019. 11. 24.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42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2019. 11. 24.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86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2019. 11. 24.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964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2019. 11. 24.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478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2019. 11. 24.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914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2019. 11. 24.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195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2019. 11. 24.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507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2019. 11. 24.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7355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2019. 11. 24.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8367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2019. 11. 24.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658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5E05-C242-4906-969B-C0460B159035}" type="datetimeFigureOut">
              <a:rPr lang="hu-HU" smtClean="0"/>
              <a:t>2019. 11. 24.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237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F5E05-C242-4906-969B-C0460B159035}" type="datetimeFigureOut">
              <a:rPr lang="hu-HU" smtClean="0"/>
              <a:t>2019. 11. 24.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8562B-A3E6-4A79-AC75-C41C7375EA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565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5400" dirty="0" smtClean="0"/>
              <a:t>Hálózati többjátékos mód</a:t>
            </a:r>
            <a:endParaRPr lang="hu-HU" sz="5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err="1" smtClean="0"/>
              <a:t>Multiplayer</a:t>
            </a:r>
            <a:r>
              <a:rPr lang="hu-HU" dirty="0" smtClean="0"/>
              <a:t> játékok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35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Hálózati játékos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Paladin </a:t>
            </a:r>
            <a:r>
              <a:rPr lang="hu-HU" dirty="0" err="1" smtClean="0"/>
              <a:t>prefab</a:t>
            </a:r>
            <a:r>
              <a:rPr lang="hu-HU" dirty="0" smtClean="0"/>
              <a:t> így már inaktív, ha elindul a program, de még nem megy a szerver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266" y="2812664"/>
            <a:ext cx="6683468" cy="389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2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Player</a:t>
            </a:r>
            <a:r>
              <a:rPr lang="hu-HU" dirty="0" smtClean="0"/>
              <a:t> </a:t>
            </a:r>
            <a:r>
              <a:rPr lang="hu-HU" dirty="0" err="1" smtClean="0"/>
              <a:t>spawn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Network Manager tudja létrehozni a játékost a szerverhez való csatlakozáskor</a:t>
            </a:r>
          </a:p>
          <a:p>
            <a:r>
              <a:rPr lang="hu-HU" dirty="0" smtClean="0"/>
              <a:t>Be kell állítanunk a játékos </a:t>
            </a:r>
            <a:r>
              <a:rPr lang="hu-HU" dirty="0" err="1" smtClean="0"/>
              <a:t>prefabot</a:t>
            </a:r>
            <a:endParaRPr lang="hu-HU" dirty="0" smtClean="0"/>
          </a:p>
          <a:p>
            <a:r>
              <a:rPr lang="hu-HU" dirty="0" smtClean="0"/>
              <a:t>A jelenetből kitörölhetjük a paladint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571" y="2653380"/>
            <a:ext cx="1926756" cy="342031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431152" y="4274712"/>
            <a:ext cx="1995911" cy="47641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72" y="3681664"/>
            <a:ext cx="5019815" cy="295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5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Fordítás, futtatás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err="1" smtClean="0"/>
              <a:t>Build</a:t>
            </a:r>
            <a:r>
              <a:rPr lang="hu-HU" sz="2000" dirty="0" smtClean="0"/>
              <a:t> &amp; </a:t>
            </a:r>
            <a:r>
              <a:rPr lang="hu-HU" sz="2000" dirty="0" err="1" smtClean="0"/>
              <a:t>Run</a:t>
            </a:r>
            <a:r>
              <a:rPr lang="hu-HU" sz="2000" dirty="0" smtClean="0"/>
              <a:t>, </a:t>
            </a:r>
            <a:r>
              <a:rPr lang="hu-HU" sz="2000" dirty="0" err="1" smtClean="0"/>
              <a:t>Windowed</a:t>
            </a:r>
            <a:r>
              <a:rPr lang="hu-HU" sz="2000" dirty="0" smtClean="0"/>
              <a:t> </a:t>
            </a:r>
            <a:r>
              <a:rPr lang="hu-HU" sz="2000" dirty="0" err="1" smtClean="0"/>
              <a:t>mode</a:t>
            </a:r>
            <a:endParaRPr lang="hu-HU" sz="2000" dirty="0" smtClean="0"/>
          </a:p>
          <a:p>
            <a:r>
              <a:rPr lang="hu-HU" sz="2000" dirty="0" smtClean="0"/>
              <a:t>Indítsuk el a játékot az Editorban is, LAN </a:t>
            </a:r>
            <a:r>
              <a:rPr lang="hu-HU" sz="2000" dirty="0" err="1" smtClean="0"/>
              <a:t>Host</a:t>
            </a:r>
            <a:endParaRPr lang="hu-HU" sz="2000" dirty="0" smtClean="0"/>
          </a:p>
          <a:p>
            <a:r>
              <a:rPr lang="hu-HU" sz="2000" dirty="0" smtClean="0"/>
              <a:t>A </a:t>
            </a:r>
            <a:r>
              <a:rPr lang="hu-HU" sz="2000" dirty="0" err="1" smtClean="0"/>
              <a:t>buildelt</a:t>
            </a:r>
            <a:r>
              <a:rPr lang="hu-HU" sz="2000" dirty="0" smtClean="0"/>
              <a:t> játékban LAN </a:t>
            </a:r>
            <a:r>
              <a:rPr lang="hu-HU" sz="2000" dirty="0" err="1" smtClean="0"/>
              <a:t>Client</a:t>
            </a:r>
            <a:r>
              <a:rPr lang="hu-HU" sz="2000" dirty="0" smtClean="0"/>
              <a:t> </a:t>
            </a:r>
            <a:endParaRPr lang="en-US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766" y="3247770"/>
            <a:ext cx="6610467" cy="332556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75" y="650623"/>
            <a:ext cx="1895475" cy="247650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6573226" y="2516362"/>
            <a:ext cx="1965176" cy="418939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3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Szinkronizáció</a:t>
            </a:r>
            <a:r>
              <a:rPr lang="hu-HU" dirty="0" smtClean="0"/>
              <a:t>: mozgás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59592"/>
          </a:xfrm>
        </p:spPr>
        <p:txBody>
          <a:bodyPr>
            <a:normAutofit fontScale="32500" lnSpcReduction="20000"/>
          </a:bodyPr>
          <a:lstStyle/>
          <a:p>
            <a:r>
              <a:rPr lang="hu-HU" sz="7400" dirty="0" smtClean="0"/>
              <a:t>Problémák:</a:t>
            </a:r>
          </a:p>
          <a:p>
            <a:pPr lvl="1"/>
            <a:r>
              <a:rPr lang="hu-HU" sz="5500" dirty="0"/>
              <a:t>Mindkét Paladint egyszerre </a:t>
            </a:r>
            <a:r>
              <a:rPr lang="hu-HU" sz="5500" dirty="0" smtClean="0"/>
              <a:t>mozgatjuk</a:t>
            </a:r>
          </a:p>
          <a:p>
            <a:pPr lvl="1"/>
            <a:r>
              <a:rPr lang="hu-HU" sz="5500" dirty="0" smtClean="0"/>
              <a:t>A mozgások, animációk nincsenek szinkronban a két kliensen</a:t>
            </a:r>
          </a:p>
          <a:p>
            <a:r>
              <a:rPr lang="hu-HU" sz="7400" dirty="0" smtClean="0"/>
              <a:t>Játékost vezérlő scriptek: </a:t>
            </a:r>
            <a:r>
              <a:rPr lang="hu-HU" sz="7400" dirty="0" err="1" smtClean="0"/>
              <a:t>MonoBehaviour</a:t>
            </a:r>
            <a:r>
              <a:rPr lang="hu-HU" sz="7400" dirty="0" smtClean="0"/>
              <a:t> helyett </a:t>
            </a:r>
            <a:r>
              <a:rPr lang="hu-HU" sz="7400" dirty="0" err="1" smtClean="0"/>
              <a:t>NetworkedBehaviour</a:t>
            </a:r>
            <a:endParaRPr lang="hu-HU" sz="7400" dirty="0" smtClean="0"/>
          </a:p>
          <a:p>
            <a:endParaRPr lang="hu-HU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4300" dirty="0">
                <a:solidFill>
                  <a:srgbClr val="FF0000"/>
                </a:solidFill>
              </a:rPr>
              <a:t>using </a:t>
            </a:r>
            <a:r>
              <a:rPr lang="en-US" sz="4300" dirty="0" err="1">
                <a:solidFill>
                  <a:srgbClr val="FF0000"/>
                </a:solidFill>
              </a:rPr>
              <a:t>UnityEngine.Networking</a:t>
            </a:r>
            <a:r>
              <a:rPr lang="en-US" sz="4300" dirty="0">
                <a:solidFill>
                  <a:srgbClr val="FF0000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300" dirty="0">
                <a:solidFill>
                  <a:schemeClr val="bg1">
                    <a:lumMod val="65000"/>
                  </a:schemeClr>
                </a:solidFill>
              </a:rPr>
              <a:t>public class </a:t>
            </a:r>
            <a:r>
              <a:rPr lang="en-US" sz="4300" dirty="0" err="1">
                <a:solidFill>
                  <a:schemeClr val="bg1">
                    <a:lumMod val="65000"/>
                  </a:schemeClr>
                </a:solidFill>
              </a:rPr>
              <a:t>TPSCamera</a:t>
            </a:r>
            <a:r>
              <a:rPr lang="en-US" sz="4300" dirty="0">
                <a:solidFill>
                  <a:schemeClr val="bg1">
                    <a:lumMod val="65000"/>
                  </a:schemeClr>
                </a:solidFill>
              </a:rPr>
              <a:t> : </a:t>
            </a:r>
            <a:r>
              <a:rPr lang="en-US" sz="4300" dirty="0" err="1">
                <a:solidFill>
                  <a:srgbClr val="FF0000"/>
                </a:solidFill>
              </a:rPr>
              <a:t>NetworkBehaviour</a:t>
            </a:r>
            <a:endParaRPr lang="en-US" sz="43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300" dirty="0">
                <a:solidFill>
                  <a:schemeClr val="bg1">
                    <a:lumMod val="65000"/>
                  </a:schemeClr>
                </a:solidFill>
              </a:rPr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300" dirty="0">
                <a:solidFill>
                  <a:schemeClr val="bg1">
                    <a:lumMod val="65000"/>
                  </a:schemeClr>
                </a:solidFill>
              </a:rPr>
              <a:t>    public Transform target</a:t>
            </a:r>
            <a:r>
              <a:rPr lang="en-US" sz="4300" dirty="0" smtClean="0">
                <a:solidFill>
                  <a:schemeClr val="bg1">
                    <a:lumMod val="65000"/>
                  </a:schemeClr>
                </a:solidFill>
              </a:rPr>
              <a:t>;</a:t>
            </a:r>
            <a:endParaRPr lang="hu-HU" sz="43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4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4300" dirty="0" smtClean="0">
                <a:solidFill>
                  <a:schemeClr val="bg1">
                    <a:lumMod val="65000"/>
                  </a:schemeClr>
                </a:solidFill>
              </a:rPr>
              <a:t>    //… ami itt volt az marad</a:t>
            </a:r>
            <a:endParaRPr lang="en-US" sz="43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3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4300" dirty="0" smtClean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en-US" sz="4300" strike="sngStrike" dirty="0" smtClean="0"/>
              <a:t>void </a:t>
            </a:r>
            <a:r>
              <a:rPr lang="en-US" sz="4300" strike="sngStrike" dirty="0"/>
              <a:t>Start()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300" dirty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en-US" sz="4300" dirty="0">
                <a:solidFill>
                  <a:srgbClr val="FF0000"/>
                </a:solidFill>
              </a:rPr>
              <a:t>public override void </a:t>
            </a:r>
            <a:r>
              <a:rPr lang="en-US" sz="4300" dirty="0" err="1">
                <a:solidFill>
                  <a:srgbClr val="FF0000"/>
                </a:solidFill>
              </a:rPr>
              <a:t>OnStartLocalPlayer</a:t>
            </a:r>
            <a:r>
              <a:rPr lang="en-US" sz="4300" dirty="0">
                <a:solidFill>
                  <a:srgbClr val="FF0000"/>
                </a:solidFill>
              </a:rPr>
              <a:t>()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300" dirty="0">
                <a:solidFill>
                  <a:schemeClr val="bg1">
                    <a:lumMod val="65000"/>
                  </a:schemeClr>
                </a:solidFill>
              </a:rPr>
              <a:t>   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4300" dirty="0" smtClean="0">
                <a:solidFill>
                  <a:schemeClr val="bg1">
                    <a:lumMod val="65000"/>
                  </a:schemeClr>
                </a:solidFill>
              </a:rPr>
              <a:t>         </a:t>
            </a:r>
            <a:r>
              <a:rPr lang="en-US" sz="4300" dirty="0" err="1" smtClean="0">
                <a:solidFill>
                  <a:schemeClr val="bg1">
                    <a:lumMod val="65000"/>
                  </a:schemeClr>
                </a:solidFill>
              </a:rPr>
              <a:t>targetTransform</a:t>
            </a:r>
            <a:r>
              <a:rPr lang="en-US" sz="4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300" dirty="0">
                <a:solidFill>
                  <a:schemeClr val="bg1">
                    <a:lumMod val="65000"/>
                  </a:schemeClr>
                </a:solidFill>
              </a:rPr>
              <a:t>= transform;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300" dirty="0">
                <a:solidFill>
                  <a:schemeClr val="bg1">
                    <a:lumMod val="65000"/>
                  </a:schemeClr>
                </a:solidFill>
              </a:rPr>
              <a:t>    }</a:t>
            </a:r>
          </a:p>
          <a:p>
            <a:pPr marL="0" indent="0">
              <a:spcBef>
                <a:spcPts val="0"/>
              </a:spcBef>
              <a:buNone/>
            </a:pPr>
            <a:endParaRPr lang="en-US" sz="43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300" dirty="0">
                <a:solidFill>
                  <a:schemeClr val="bg1">
                    <a:lumMod val="65000"/>
                  </a:schemeClr>
                </a:solidFill>
              </a:rPr>
              <a:t>    void Update()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300" dirty="0">
                <a:solidFill>
                  <a:schemeClr val="bg1">
                    <a:lumMod val="65000"/>
                  </a:schemeClr>
                </a:solidFill>
              </a:rPr>
              <a:t>   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300" dirty="0">
                <a:solidFill>
                  <a:srgbClr val="FF0000"/>
                </a:solidFill>
              </a:rPr>
              <a:t>        if (!</a:t>
            </a:r>
            <a:r>
              <a:rPr lang="en-US" sz="4300" dirty="0" err="1">
                <a:solidFill>
                  <a:srgbClr val="FF0000"/>
                </a:solidFill>
              </a:rPr>
              <a:t>isLocalPlayer</a:t>
            </a:r>
            <a:r>
              <a:rPr lang="en-US" sz="4300" dirty="0">
                <a:solidFill>
                  <a:srgbClr val="FF0000"/>
                </a:solidFill>
              </a:rPr>
              <a:t>) return</a:t>
            </a:r>
            <a:r>
              <a:rPr lang="en-US" sz="4300" dirty="0" smtClean="0">
                <a:solidFill>
                  <a:srgbClr val="FF0000"/>
                </a:solidFill>
              </a:rPr>
              <a:t>;</a:t>
            </a:r>
            <a:r>
              <a:rPr lang="hu-HU" sz="4300" dirty="0" smtClean="0">
                <a:solidFill>
                  <a:srgbClr val="FF0000"/>
                </a:solidFill>
              </a:rPr>
              <a:t> // csak a kliens saját játékos objektumán fusson le az Update</a:t>
            </a:r>
            <a:endParaRPr lang="en-US" sz="43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43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300" dirty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sz="4300" dirty="0" err="1">
                <a:solidFill>
                  <a:schemeClr val="bg1">
                    <a:lumMod val="65000"/>
                  </a:schemeClr>
                </a:solidFill>
              </a:rPr>
              <a:t>cameraTransform</a:t>
            </a:r>
            <a:r>
              <a:rPr lang="en-US" sz="4300" dirty="0">
                <a:solidFill>
                  <a:schemeClr val="bg1">
                    <a:lumMod val="65000"/>
                  </a:schemeClr>
                </a:solidFill>
              </a:rPr>
              <a:t> = </a:t>
            </a:r>
            <a:r>
              <a:rPr lang="en-US" sz="4300" dirty="0" err="1">
                <a:solidFill>
                  <a:schemeClr val="bg1">
                    <a:lumMod val="65000"/>
                  </a:schemeClr>
                </a:solidFill>
              </a:rPr>
              <a:t>Camera.main.transform</a:t>
            </a:r>
            <a:r>
              <a:rPr lang="en-US" sz="4300" dirty="0" smtClean="0">
                <a:solidFill>
                  <a:schemeClr val="bg1">
                    <a:lumMod val="65000"/>
                  </a:schemeClr>
                </a:solidFill>
              </a:rPr>
              <a:t>;</a:t>
            </a:r>
            <a:endParaRPr lang="hu-HU" sz="43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4300" dirty="0" smtClean="0">
                <a:solidFill>
                  <a:schemeClr val="bg1">
                    <a:lumMod val="65000"/>
                  </a:schemeClr>
                </a:solidFill>
              </a:rPr>
              <a:t>        //… </a:t>
            </a:r>
            <a:r>
              <a:rPr lang="hu-HU" sz="4300" dirty="0">
                <a:solidFill>
                  <a:schemeClr val="bg1">
                    <a:lumMod val="65000"/>
                  </a:schemeClr>
                </a:solidFill>
              </a:rPr>
              <a:t>ami itt volt az marad</a:t>
            </a:r>
            <a:endParaRPr lang="en-US" sz="43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4300" dirty="0" smtClean="0">
                <a:solidFill>
                  <a:schemeClr val="bg1">
                    <a:lumMod val="65000"/>
                  </a:schemeClr>
                </a:solidFill>
              </a:rPr>
              <a:t>     }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4300" dirty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en-US" sz="43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5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Szinkronizáció</a:t>
            </a:r>
            <a:r>
              <a:rPr lang="hu-HU" dirty="0" smtClean="0"/>
              <a:t>: mozgás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5959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using </a:t>
            </a:r>
            <a:r>
              <a:rPr lang="en-US" sz="1600" dirty="0" err="1">
                <a:solidFill>
                  <a:srgbClr val="FF0000"/>
                </a:solidFill>
              </a:rPr>
              <a:t>UnityEngine.Networking</a:t>
            </a:r>
            <a:r>
              <a:rPr lang="en-US" sz="1600" dirty="0">
                <a:solidFill>
                  <a:srgbClr val="FF0000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public class </a:t>
            </a:r>
            <a:r>
              <a:rPr lang="hu-HU" sz="1600" dirty="0" err="1" smtClean="0">
                <a:solidFill>
                  <a:schemeClr val="bg1">
                    <a:lumMod val="65000"/>
                  </a:schemeClr>
                </a:solidFill>
              </a:rPr>
              <a:t>CharacterControlBase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: </a:t>
            </a:r>
            <a:r>
              <a:rPr lang="en-US" sz="1600" dirty="0" err="1" smtClean="0">
                <a:solidFill>
                  <a:srgbClr val="FF0000"/>
                </a:solidFill>
              </a:rPr>
              <a:t>NetworkBehaviour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>
                <a:solidFill>
                  <a:schemeClr val="bg1">
                    <a:lumMod val="65000"/>
                  </a:schemeClr>
                </a:solidFill>
              </a:rPr>
              <a:t>     //… ami itt volt az marad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en-US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hu-HU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public class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CharacterControl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: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CharacterControlBase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{</a:t>
            </a:r>
            <a:endParaRPr lang="hu-HU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sz="1600" dirty="0">
                <a:solidFill>
                  <a:schemeClr val="bg1">
                    <a:lumMod val="65000"/>
                  </a:schemeClr>
                </a:solidFill>
              </a:rPr>
              <a:t>//… ami itt volt az </a:t>
            </a:r>
            <a:r>
              <a:rPr lang="hu-HU" sz="1600" dirty="0" smtClean="0">
                <a:solidFill>
                  <a:schemeClr val="bg1">
                    <a:lumMod val="65000"/>
                  </a:schemeClr>
                </a:solidFill>
              </a:rPr>
              <a:t>marad</a:t>
            </a:r>
          </a:p>
          <a:p>
            <a:pPr marL="0" indent="0">
              <a:spcBef>
                <a:spcPts val="0"/>
              </a:spcBef>
              <a:buNone/>
            </a:pPr>
            <a:endParaRPr lang="hu-HU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600" dirty="0" smtClean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hu-HU" sz="1600" dirty="0" err="1" smtClean="0">
                <a:solidFill>
                  <a:schemeClr val="bg1">
                    <a:lumMod val="65000"/>
                  </a:schemeClr>
                </a:solidFill>
              </a:rPr>
              <a:t>protected</a:t>
            </a:r>
            <a:r>
              <a:rPr lang="hu-HU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600" dirty="0" err="1" smtClean="0">
                <a:solidFill>
                  <a:schemeClr val="bg1">
                    <a:lumMod val="65000"/>
                  </a:schemeClr>
                </a:solidFill>
              </a:rPr>
              <a:t>override</a:t>
            </a:r>
            <a:r>
              <a:rPr lang="hu-HU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void Update</a:t>
            </a:r>
            <a:r>
              <a:rPr lang="hu-HU" sz="1600" dirty="0" err="1" smtClean="0">
                <a:solidFill>
                  <a:schemeClr val="bg1">
                    <a:lumMod val="65000"/>
                  </a:schemeClr>
                </a:solidFill>
              </a:rPr>
              <a:t>Impl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()</a:t>
            </a:r>
            <a:r>
              <a:rPr lang="hu-HU" sz="1600" dirty="0" smtClean="0">
                <a:solidFill>
                  <a:schemeClr val="bg1">
                    <a:lumMod val="65000"/>
                  </a:schemeClr>
                </a:solidFill>
              </a:rPr>
              <a:t> {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FF0000"/>
                </a:solidFill>
              </a:rPr>
              <a:t>        if (!</a:t>
            </a:r>
            <a:r>
              <a:rPr lang="en-US" sz="1600" dirty="0" err="1">
                <a:solidFill>
                  <a:srgbClr val="FF0000"/>
                </a:solidFill>
              </a:rPr>
              <a:t>isLocalPlayer</a:t>
            </a:r>
            <a:r>
              <a:rPr lang="en-US" sz="1600" dirty="0">
                <a:solidFill>
                  <a:srgbClr val="FF0000"/>
                </a:solidFill>
              </a:rPr>
              <a:t>) return;</a:t>
            </a:r>
            <a:r>
              <a:rPr lang="hu-HU" sz="1600" dirty="0">
                <a:solidFill>
                  <a:srgbClr val="FF0000"/>
                </a:solidFill>
              </a:rPr>
              <a:t> // csak a kliens saját játékos objektumán fusson le az </a:t>
            </a:r>
            <a:r>
              <a:rPr lang="hu-HU" sz="1600" dirty="0" smtClean="0">
                <a:solidFill>
                  <a:srgbClr val="FF0000"/>
                </a:solidFill>
              </a:rPr>
              <a:t>Update</a:t>
            </a:r>
          </a:p>
          <a:p>
            <a:pPr marL="0" indent="0">
              <a:spcBef>
                <a:spcPts val="0"/>
              </a:spcBef>
              <a:buNone/>
            </a:pPr>
            <a:endParaRPr lang="hu-HU" sz="16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hu-HU" sz="1600" dirty="0" err="1" smtClean="0">
                <a:solidFill>
                  <a:schemeClr val="bg1">
                    <a:lumMod val="65000"/>
                  </a:schemeClr>
                </a:solidFill>
              </a:rPr>
              <a:t>float</a:t>
            </a:r>
            <a:r>
              <a:rPr lang="hu-HU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bg1">
                    <a:lumMod val="65000"/>
                  </a:schemeClr>
                </a:solidFill>
              </a:rPr>
              <a:t>runAxis</a:t>
            </a:r>
            <a:r>
              <a:rPr lang="hu-HU" sz="1600" dirty="0">
                <a:solidFill>
                  <a:schemeClr val="bg1">
                    <a:lumMod val="65000"/>
                  </a:schemeClr>
                </a:solidFill>
              </a:rPr>
              <a:t> = </a:t>
            </a:r>
            <a:r>
              <a:rPr lang="hu-HU" sz="1600" dirty="0" err="1">
                <a:solidFill>
                  <a:schemeClr val="bg1">
                    <a:lumMod val="65000"/>
                  </a:schemeClr>
                </a:solidFill>
              </a:rPr>
              <a:t>Input.GetAxis</a:t>
            </a:r>
            <a:r>
              <a:rPr lang="hu-HU" sz="1600" dirty="0">
                <a:solidFill>
                  <a:schemeClr val="bg1">
                    <a:lumMod val="65000"/>
                  </a:schemeClr>
                </a:solidFill>
              </a:rPr>
              <a:t> ("</a:t>
            </a:r>
            <a:r>
              <a:rPr lang="hu-HU" sz="1600" dirty="0" err="1">
                <a:solidFill>
                  <a:schemeClr val="bg1">
                    <a:lumMod val="65000"/>
                  </a:schemeClr>
                </a:solidFill>
              </a:rPr>
              <a:t>Run</a:t>
            </a:r>
            <a:r>
              <a:rPr lang="hu-HU" sz="1600" dirty="0">
                <a:solidFill>
                  <a:schemeClr val="bg1">
                    <a:lumMod val="65000"/>
                  </a:schemeClr>
                </a:solidFill>
              </a:rPr>
              <a:t>");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hu-HU" sz="1600" dirty="0" err="1" smtClean="0">
                <a:solidFill>
                  <a:schemeClr val="bg1">
                    <a:lumMod val="65000"/>
                  </a:schemeClr>
                </a:solidFill>
              </a:rPr>
              <a:t>float</a:t>
            </a:r>
            <a:r>
              <a:rPr lang="hu-HU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bg1">
                    <a:lumMod val="65000"/>
                  </a:schemeClr>
                </a:solidFill>
              </a:rPr>
              <a:t>forwardAxis</a:t>
            </a:r>
            <a:r>
              <a:rPr lang="hu-HU" sz="1600" dirty="0">
                <a:solidFill>
                  <a:schemeClr val="bg1">
                    <a:lumMod val="65000"/>
                  </a:schemeClr>
                </a:solidFill>
              </a:rPr>
              <a:t> = </a:t>
            </a:r>
            <a:r>
              <a:rPr lang="hu-HU" sz="1600" dirty="0" err="1">
                <a:solidFill>
                  <a:schemeClr val="bg1">
                    <a:lumMod val="65000"/>
                  </a:schemeClr>
                </a:solidFill>
              </a:rPr>
              <a:t>Input.GetAxis</a:t>
            </a:r>
            <a:r>
              <a:rPr lang="hu-HU" sz="1600" dirty="0">
                <a:solidFill>
                  <a:schemeClr val="bg1">
                    <a:lumMod val="65000"/>
                  </a:schemeClr>
                </a:solidFill>
              </a:rPr>
              <a:t> ("</a:t>
            </a:r>
            <a:r>
              <a:rPr lang="hu-HU" sz="1600" dirty="0" err="1">
                <a:solidFill>
                  <a:schemeClr val="bg1">
                    <a:lumMod val="65000"/>
                  </a:schemeClr>
                </a:solidFill>
              </a:rPr>
              <a:t>Vertical</a:t>
            </a:r>
            <a:r>
              <a:rPr lang="hu-HU" sz="1600" dirty="0" smtClean="0">
                <a:solidFill>
                  <a:schemeClr val="bg1">
                    <a:lumMod val="65000"/>
                  </a:schemeClr>
                </a:solidFill>
              </a:rPr>
              <a:t>");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>
                <a:solidFill>
                  <a:schemeClr val="bg1">
                    <a:lumMod val="65000"/>
                  </a:schemeClr>
                </a:solidFill>
              </a:rPr>
              <a:t>        //… </a:t>
            </a:r>
            <a:r>
              <a:rPr lang="hu-HU" sz="1600" dirty="0">
                <a:solidFill>
                  <a:schemeClr val="bg1">
                    <a:lumMod val="65000"/>
                  </a:schemeClr>
                </a:solidFill>
              </a:rPr>
              <a:t>ami itt volt az </a:t>
            </a:r>
            <a:r>
              <a:rPr lang="hu-HU" sz="1600" dirty="0" smtClean="0">
                <a:solidFill>
                  <a:schemeClr val="bg1">
                    <a:lumMod val="65000"/>
                  </a:schemeClr>
                </a:solidFill>
              </a:rPr>
              <a:t>marad</a:t>
            </a:r>
            <a:endParaRPr lang="hu-HU" sz="16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>
                <a:solidFill>
                  <a:schemeClr val="bg1">
                    <a:lumMod val="65000"/>
                  </a:schemeClr>
                </a:solidFill>
              </a:rPr>
              <a:t>    }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</a:p>
          <a:p>
            <a:pPr>
              <a:spcBef>
                <a:spcPts val="0"/>
              </a:spcBef>
            </a:pPr>
            <a:endParaRPr lang="hu-HU" sz="2400" dirty="0" smtClean="0"/>
          </a:p>
          <a:p>
            <a:pPr>
              <a:spcBef>
                <a:spcPts val="0"/>
              </a:spcBef>
            </a:pPr>
            <a:r>
              <a:rPr lang="hu-HU" sz="2400" dirty="0" smtClean="0"/>
              <a:t>Így már minden kliens csak a saját játékosát irányítja!</a:t>
            </a:r>
          </a:p>
          <a:p>
            <a:pPr>
              <a:spcBef>
                <a:spcPts val="0"/>
              </a:spcBef>
            </a:pPr>
            <a:r>
              <a:rPr lang="hu-HU" sz="2400" dirty="0" smtClean="0"/>
              <a:t>A pozíció és elforgatás szinkronizálva lesz a kliensek között (ld. </a:t>
            </a:r>
            <a:r>
              <a:rPr lang="hu-HU" sz="2400" dirty="0" err="1" smtClean="0"/>
              <a:t>NetworkTransform</a:t>
            </a:r>
            <a:r>
              <a:rPr lang="hu-HU" sz="2400" dirty="0" smtClean="0"/>
              <a:t> a Paladin </a:t>
            </a:r>
            <a:r>
              <a:rPr lang="hu-HU" sz="2400" dirty="0" err="1" smtClean="0"/>
              <a:t>prefabon</a:t>
            </a:r>
            <a:r>
              <a:rPr lang="hu-HU" sz="2400" dirty="0" smtClean="0"/>
              <a:t>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0781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Szinkronizáció</a:t>
            </a:r>
            <a:r>
              <a:rPr lang="hu-HU" dirty="0" smtClean="0"/>
              <a:t>: animáció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5682527" cy="4698120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Az animációk még mindig nem jelennek meg a többi kliensen</a:t>
            </a:r>
          </a:p>
          <a:p>
            <a:r>
              <a:rPr lang="hu-HU" dirty="0" smtClean="0"/>
              <a:t>Jelezni kell a többi kliens felé az Animator komponensünk állapotát</a:t>
            </a:r>
          </a:p>
          <a:p>
            <a:pPr lvl="1"/>
            <a:r>
              <a:rPr lang="hu-HU" dirty="0" smtClean="0"/>
              <a:t>Erre jó a </a:t>
            </a:r>
            <a:r>
              <a:rPr lang="hu-HU" dirty="0" err="1" smtClean="0"/>
              <a:t>NetworkAnimator</a:t>
            </a:r>
            <a:endParaRPr lang="hu-HU" dirty="0" smtClean="0"/>
          </a:p>
          <a:p>
            <a:r>
              <a:rPr lang="hu-HU" dirty="0" smtClean="0"/>
              <a:t>Adjunk </a:t>
            </a:r>
            <a:r>
              <a:rPr lang="hu-HU" dirty="0" err="1" smtClean="0"/>
              <a:t>NetworkAnimator</a:t>
            </a:r>
            <a:r>
              <a:rPr lang="hu-HU" dirty="0" smtClean="0"/>
              <a:t> komponenst a paladin </a:t>
            </a:r>
            <a:r>
              <a:rPr lang="hu-HU" dirty="0" err="1" smtClean="0"/>
              <a:t>prefabhoz</a:t>
            </a:r>
            <a:r>
              <a:rPr lang="hu-HU" dirty="0" smtClean="0"/>
              <a:t>!</a:t>
            </a:r>
          </a:p>
          <a:p>
            <a:r>
              <a:rPr lang="hu-HU" dirty="0" smtClean="0"/>
              <a:t>Állítsuk be Animatornak a Paladin </a:t>
            </a:r>
            <a:r>
              <a:rPr lang="hu-HU" dirty="0" err="1" smtClean="0"/>
              <a:t>prefabot</a:t>
            </a:r>
            <a:endParaRPr lang="hu-HU" dirty="0" smtClean="0"/>
          </a:p>
          <a:p>
            <a:r>
              <a:rPr lang="hu-HU" dirty="0" smtClean="0"/>
              <a:t>Állítsuk be, hogy minden Animator paramétert szinkronizáljon (pipa)</a:t>
            </a:r>
          </a:p>
          <a:p>
            <a:endParaRPr lang="hu-HU" dirty="0" smtClean="0"/>
          </a:p>
          <a:p>
            <a:r>
              <a:rPr lang="hu-HU" dirty="0" smtClean="0"/>
              <a:t>Eredmény: a futás és sétálás már szinkronizáltan átmegy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069" y="2095300"/>
            <a:ext cx="2493925" cy="358704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338944" y="4543651"/>
            <a:ext cx="2620639" cy="116942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Szinkronizáció</a:t>
            </a:r>
            <a:r>
              <a:rPr lang="hu-HU" dirty="0" smtClean="0"/>
              <a:t>: </a:t>
            </a:r>
            <a:r>
              <a:rPr lang="hu-HU" dirty="0" err="1" smtClean="0"/>
              <a:t>triggerelt</a:t>
            </a:r>
            <a:r>
              <a:rPr lang="hu-HU" dirty="0" smtClean="0"/>
              <a:t> animáció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7769999" cy="4698120"/>
          </a:xfrm>
        </p:spPr>
        <p:txBody>
          <a:bodyPr>
            <a:normAutofit fontScale="92500" lnSpcReduction="20000"/>
          </a:bodyPr>
          <a:lstStyle/>
          <a:p>
            <a:r>
              <a:rPr lang="hu-HU" sz="1800" dirty="0" smtClean="0"/>
              <a:t>A futást és sétát </a:t>
            </a:r>
            <a:r>
              <a:rPr lang="hu-HU" sz="1800" dirty="0" err="1" smtClean="0"/>
              <a:t>animator.SetFloat</a:t>
            </a:r>
            <a:r>
              <a:rPr lang="hu-HU" sz="1800" dirty="0" smtClean="0"/>
              <a:t> hívással implementáltuk, ezeket a </a:t>
            </a:r>
            <a:r>
              <a:rPr lang="hu-HU" sz="1800" dirty="0" err="1" smtClean="0"/>
              <a:t>NetworkAnimator</a:t>
            </a:r>
            <a:r>
              <a:rPr lang="hu-HU" sz="1800" dirty="0" smtClean="0"/>
              <a:t> szinkronizálja</a:t>
            </a:r>
          </a:p>
          <a:p>
            <a:r>
              <a:rPr lang="hu-HU" sz="1800" dirty="0" smtClean="0"/>
              <a:t>A többi animációhoz (ütések) viszont </a:t>
            </a:r>
            <a:r>
              <a:rPr lang="hu-HU" sz="1800" dirty="0" err="1" smtClean="0"/>
              <a:t>SetTrigger</a:t>
            </a:r>
            <a:r>
              <a:rPr lang="hu-HU" sz="1800" dirty="0" smtClean="0"/>
              <a:t> is kell, ezek alapból nem szinkronizáltak</a:t>
            </a:r>
          </a:p>
          <a:p>
            <a:r>
              <a:rPr lang="hu-HU" sz="1800" dirty="0" smtClean="0"/>
              <a:t>Ahhoz, hogy szinkronizáltak legyen, a </a:t>
            </a:r>
            <a:r>
              <a:rPr lang="hu-HU" sz="1800" dirty="0" err="1" smtClean="0"/>
              <a:t>NetworkAnimator</a:t>
            </a:r>
            <a:r>
              <a:rPr lang="hu-HU" sz="1800" dirty="0" smtClean="0"/>
              <a:t> komponensen kell kiadni a </a:t>
            </a:r>
            <a:r>
              <a:rPr lang="hu-HU" sz="1800" dirty="0" err="1" smtClean="0"/>
              <a:t>triggert</a:t>
            </a:r>
            <a:endParaRPr lang="hu-HU" sz="1800" dirty="0" smtClean="0"/>
          </a:p>
          <a:p>
            <a:endParaRPr lang="hu-HU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public class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CharacterControlBase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: </a:t>
            </a:r>
            <a:r>
              <a:rPr lang="en-US" sz="1800" dirty="0" err="1" smtClean="0">
                <a:solidFill>
                  <a:schemeClr val="bg1">
                    <a:lumMod val="65000"/>
                  </a:schemeClr>
                </a:solidFill>
              </a:rPr>
              <a:t>NetworkBehaviour</a:t>
            </a: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{</a:t>
            </a:r>
            <a:endParaRPr lang="hu-HU" sz="1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//… 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ami itt volt az </a:t>
            </a: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marad</a:t>
            </a: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protected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Animator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animator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sz="1800" dirty="0" smtClean="0">
                <a:solidFill>
                  <a:srgbClr val="FF0000"/>
                </a:solidFill>
              </a:rPr>
              <a:t>protected </a:t>
            </a:r>
            <a:r>
              <a:rPr lang="en-US" sz="1800" dirty="0" err="1">
                <a:solidFill>
                  <a:srgbClr val="FF0000"/>
                </a:solidFill>
              </a:rPr>
              <a:t>NetworkAnimator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netAnimator</a:t>
            </a:r>
            <a:r>
              <a:rPr lang="en-US" sz="1800" dirty="0">
                <a:solidFill>
                  <a:srgbClr val="FF0000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public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bool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isDead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= false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;</a:t>
            </a:r>
            <a:endParaRPr lang="hu-HU" sz="1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//… 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ami itt volt az </a:t>
            </a: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marad</a:t>
            </a:r>
          </a:p>
          <a:p>
            <a:pPr marL="0" indent="0">
              <a:spcBef>
                <a:spcPts val="0"/>
              </a:spcBef>
              <a:buNone/>
            </a:pPr>
            <a:endParaRPr lang="hu-HU" sz="18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sz="1800" dirty="0" err="1" smtClean="0">
                <a:solidFill>
                  <a:schemeClr val="bg1">
                    <a:lumMod val="65000"/>
                  </a:schemeClr>
                </a:solidFill>
              </a:rPr>
              <a:t>void</a:t>
            </a: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Start ()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     animator 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= </a:t>
            </a:r>
            <a:r>
              <a:rPr lang="hu-HU" sz="1800" dirty="0" err="1">
                <a:solidFill>
                  <a:schemeClr val="bg1">
                    <a:lumMod val="65000"/>
                  </a:schemeClr>
                </a:solidFill>
              </a:rPr>
              <a:t>GetComponent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&lt;Animator&gt; 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    </a:t>
            </a:r>
            <a:r>
              <a:rPr lang="hu-HU" sz="1800" dirty="0" err="1" smtClean="0">
                <a:solidFill>
                  <a:srgbClr val="FF0000"/>
                </a:solidFill>
              </a:rPr>
              <a:t>netAnimator</a:t>
            </a:r>
            <a:r>
              <a:rPr lang="hu-HU" sz="1800" dirty="0" smtClean="0">
                <a:solidFill>
                  <a:srgbClr val="FF0000"/>
                </a:solidFill>
              </a:rPr>
              <a:t> </a:t>
            </a:r>
            <a:r>
              <a:rPr lang="hu-HU" sz="1800" dirty="0">
                <a:solidFill>
                  <a:srgbClr val="FF0000"/>
                </a:solidFill>
              </a:rPr>
              <a:t>= </a:t>
            </a:r>
            <a:r>
              <a:rPr lang="hu-HU" sz="1800" dirty="0" err="1">
                <a:solidFill>
                  <a:srgbClr val="FF0000"/>
                </a:solidFill>
              </a:rPr>
              <a:t>GetComponent</a:t>
            </a:r>
            <a:r>
              <a:rPr lang="hu-HU" sz="1800" dirty="0">
                <a:solidFill>
                  <a:srgbClr val="FF0000"/>
                </a:solidFill>
              </a:rPr>
              <a:t>&lt;</a:t>
            </a:r>
            <a:r>
              <a:rPr lang="hu-HU" sz="1800" dirty="0" err="1">
                <a:solidFill>
                  <a:srgbClr val="FF0000"/>
                </a:solidFill>
              </a:rPr>
              <a:t>NetworkAnimator</a:t>
            </a:r>
            <a:r>
              <a:rPr lang="hu-HU" sz="1800" dirty="0" smtClean="0">
                <a:solidFill>
                  <a:srgbClr val="FF0000"/>
                </a:solidFill>
              </a:rPr>
              <a:t>&gt;();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    </a:t>
            </a:r>
            <a:r>
              <a:rPr lang="hu-HU" sz="1800" dirty="0" err="1" smtClean="0">
                <a:solidFill>
                  <a:schemeClr val="bg1">
                    <a:lumMod val="65000"/>
                  </a:schemeClr>
                </a:solidFill>
              </a:rPr>
              <a:t>Reborn</a:t>
            </a: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     </a:t>
            </a:r>
            <a:r>
              <a:rPr lang="hu-HU" sz="1800" dirty="0" err="1" smtClean="0">
                <a:solidFill>
                  <a:schemeClr val="bg1">
                    <a:lumMod val="65000"/>
                  </a:schemeClr>
                </a:solidFill>
              </a:rPr>
              <a:t>StartImpl</a:t>
            </a: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}</a:t>
            </a:r>
            <a:endParaRPr lang="hu-HU" sz="18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3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Szinkronizáció</a:t>
            </a:r>
            <a:r>
              <a:rPr lang="hu-HU" dirty="0" smtClean="0"/>
              <a:t>: </a:t>
            </a:r>
            <a:r>
              <a:rPr lang="hu-HU" dirty="0" err="1" smtClean="0"/>
              <a:t>triggerelt</a:t>
            </a:r>
            <a:r>
              <a:rPr lang="hu-HU" dirty="0" smtClean="0"/>
              <a:t> animáció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4"/>
            <a:ext cx="7769999" cy="4951693"/>
          </a:xfrm>
        </p:spPr>
        <p:txBody>
          <a:bodyPr>
            <a:normAutofit fontScale="47500" lnSpcReduction="20000"/>
          </a:bodyPr>
          <a:lstStyle/>
          <a:p>
            <a:r>
              <a:rPr lang="hu-HU" sz="3400" dirty="0" smtClean="0"/>
              <a:t>A futást és sétát </a:t>
            </a:r>
            <a:r>
              <a:rPr lang="hu-HU" sz="3400" dirty="0" err="1" smtClean="0"/>
              <a:t>animator.SetFloat</a:t>
            </a:r>
            <a:r>
              <a:rPr lang="hu-HU" sz="3400" dirty="0" smtClean="0"/>
              <a:t> hívással implementáltuk, ezeket a </a:t>
            </a:r>
            <a:r>
              <a:rPr lang="hu-HU" sz="3400" dirty="0" err="1" smtClean="0"/>
              <a:t>NetworkAnimator</a:t>
            </a:r>
            <a:r>
              <a:rPr lang="hu-HU" sz="3400" dirty="0" smtClean="0"/>
              <a:t> szinkronizálja</a:t>
            </a:r>
          </a:p>
          <a:p>
            <a:r>
              <a:rPr lang="hu-HU" sz="3400" dirty="0" smtClean="0"/>
              <a:t>A többi animációhoz (ütések) viszont </a:t>
            </a:r>
            <a:r>
              <a:rPr lang="hu-HU" sz="3400" dirty="0" err="1" smtClean="0"/>
              <a:t>SetTrigger</a:t>
            </a:r>
            <a:r>
              <a:rPr lang="hu-HU" sz="3400" dirty="0" smtClean="0"/>
              <a:t> is kell, ezek alapból nem szinkronizáltak</a:t>
            </a:r>
          </a:p>
          <a:p>
            <a:r>
              <a:rPr lang="hu-HU" sz="3400" dirty="0" smtClean="0"/>
              <a:t>Ahhoz, hogy szinkronizáltak legyen, a </a:t>
            </a:r>
            <a:r>
              <a:rPr lang="hu-HU" sz="3400" dirty="0" err="1" smtClean="0"/>
              <a:t>NetworkAnimator</a:t>
            </a:r>
            <a:r>
              <a:rPr lang="hu-HU" sz="3400" dirty="0" smtClean="0"/>
              <a:t> komponensen kell kiadni a </a:t>
            </a:r>
            <a:r>
              <a:rPr lang="hu-HU" sz="3400" dirty="0" err="1" smtClean="0"/>
              <a:t>triggert</a:t>
            </a:r>
            <a:endParaRPr lang="hu-HU" sz="3400" dirty="0" smtClean="0"/>
          </a:p>
          <a:p>
            <a:endParaRPr lang="hu-HU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public class 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</a:rPr>
              <a:t>CharacterControl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 : 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</a:rPr>
              <a:t>CharacterControlBase</a:t>
            </a: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{</a:t>
            </a:r>
            <a:endParaRPr lang="hu-HU" sz="25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   //… ami itt volt az marad</a:t>
            </a:r>
          </a:p>
          <a:p>
            <a:pPr marL="0" indent="0">
              <a:spcBef>
                <a:spcPts val="0"/>
              </a:spcBef>
              <a:buNone/>
            </a:pPr>
            <a:endParaRPr lang="hu-HU" sz="25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protected override void </a:t>
            </a:r>
            <a:r>
              <a:rPr lang="en-US" sz="2500" dirty="0" err="1" smtClean="0">
                <a:solidFill>
                  <a:schemeClr val="bg1">
                    <a:lumMod val="65000"/>
                  </a:schemeClr>
                </a:solidFill>
              </a:rPr>
              <a:t>UpdateImpl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()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if (!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</a:rPr>
              <a:t>isLocalPlayer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) return;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        //… </a:t>
            </a:r>
            <a:r>
              <a:rPr lang="hu-HU" sz="2500" dirty="0">
                <a:solidFill>
                  <a:schemeClr val="bg1">
                    <a:lumMod val="65000"/>
                  </a:schemeClr>
                </a:solidFill>
              </a:rPr>
              <a:t>ami itt volt az marad</a:t>
            </a:r>
            <a:endParaRPr lang="en-US" sz="25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5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         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if 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</a:rPr>
              <a:t>Input.GetKeyDown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</a:rPr>
              <a:t>KeyCode.Space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))</a:t>
            </a:r>
            <a:endParaRPr lang="hu-HU" sz="25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/>
              <a:t> </a:t>
            </a:r>
            <a:r>
              <a:rPr lang="hu-HU" sz="2500" dirty="0" smtClean="0"/>
              <a:t>                 </a:t>
            </a:r>
            <a:r>
              <a:rPr lang="en-US" sz="2500" strike="sngStrike" dirty="0" err="1" smtClean="0"/>
              <a:t>animator.SetTrigger</a:t>
            </a:r>
            <a:r>
              <a:rPr lang="en-US" sz="2500" strike="sngStrike" dirty="0" smtClean="0"/>
              <a:t> </a:t>
            </a:r>
            <a:r>
              <a:rPr lang="en-US" sz="2500" strike="sngStrike" dirty="0"/>
              <a:t>("</a:t>
            </a:r>
            <a:r>
              <a:rPr lang="en-US" sz="2500" strike="sngStrike" dirty="0" err="1"/>
              <a:t>JumpTriggered</a:t>
            </a:r>
            <a:r>
              <a:rPr lang="en-US" sz="2500" strike="sngStrike" dirty="0"/>
              <a:t>");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    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            </a:t>
            </a:r>
            <a:r>
              <a:rPr lang="en-US" sz="2500" dirty="0" err="1">
                <a:solidFill>
                  <a:srgbClr val="FF0000"/>
                </a:solidFill>
              </a:rPr>
              <a:t>netAnimator.SetTrigger</a:t>
            </a:r>
            <a:r>
              <a:rPr lang="en-US" sz="2500" dirty="0">
                <a:solidFill>
                  <a:srgbClr val="FF0000"/>
                </a:solidFill>
              </a:rPr>
              <a:t> ("</a:t>
            </a:r>
            <a:r>
              <a:rPr lang="en-US" sz="2500" dirty="0" err="1">
                <a:solidFill>
                  <a:srgbClr val="FF0000"/>
                </a:solidFill>
              </a:rPr>
              <a:t>JumpTriggered</a:t>
            </a:r>
            <a:r>
              <a:rPr lang="en-US" sz="2500" dirty="0">
                <a:solidFill>
                  <a:srgbClr val="FF0000"/>
                </a:solidFill>
              </a:rPr>
              <a:t>");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         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else 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if (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</a:rPr>
              <a:t>Input.GetKeyDown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 ("q") || 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</a:rPr>
              <a:t>Input.GetMouseButtonDown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(0))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                </a:t>
            </a:r>
            <a:r>
              <a:rPr lang="en-US" sz="2500" dirty="0" err="1" smtClean="0">
                <a:solidFill>
                  <a:schemeClr val="bg1">
                    <a:lumMod val="65000"/>
                  </a:schemeClr>
                </a:solidFill>
              </a:rPr>
              <a:t>animator.SetInteger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("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</a:rPr>
              <a:t>AttackType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", 0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/>
              <a:t> </a:t>
            </a:r>
            <a:r>
              <a:rPr lang="hu-HU" sz="2500" dirty="0" smtClean="0"/>
              <a:t>                 </a:t>
            </a:r>
            <a:r>
              <a:rPr lang="en-US" sz="2500" strike="sngStrike" dirty="0" err="1" smtClean="0"/>
              <a:t>animator.SetTrigger</a:t>
            </a:r>
            <a:r>
              <a:rPr lang="en-US" sz="2500" strike="sngStrike" dirty="0" smtClean="0"/>
              <a:t> ("</a:t>
            </a:r>
            <a:r>
              <a:rPr lang="en-US" sz="2500" strike="sngStrike" dirty="0" err="1" smtClean="0"/>
              <a:t>AttackTriggered</a:t>
            </a:r>
            <a:r>
              <a:rPr lang="en-US" sz="2500" strike="sngStrike" dirty="0" smtClean="0"/>
              <a:t>");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 smtClean="0">
                <a:solidFill>
                  <a:srgbClr val="FF0000"/>
                </a:solidFill>
              </a:rPr>
              <a:t>    </a:t>
            </a:r>
            <a:r>
              <a:rPr lang="en-US" sz="2500" dirty="0" smtClean="0">
                <a:solidFill>
                  <a:srgbClr val="FF0000"/>
                </a:solidFill>
              </a:rPr>
              <a:t>           </a:t>
            </a:r>
            <a:r>
              <a:rPr lang="hu-HU" sz="2500" dirty="0" smtClean="0">
                <a:solidFill>
                  <a:srgbClr val="FF0000"/>
                </a:solidFill>
              </a:rPr>
              <a:t>  </a:t>
            </a:r>
            <a:r>
              <a:rPr lang="en-US" sz="2500" dirty="0" smtClean="0">
                <a:solidFill>
                  <a:srgbClr val="FF0000"/>
                </a:solidFill>
              </a:rPr>
              <a:t> </a:t>
            </a:r>
            <a:r>
              <a:rPr lang="en-US" sz="2500" dirty="0" err="1">
                <a:solidFill>
                  <a:srgbClr val="FF0000"/>
                </a:solidFill>
              </a:rPr>
              <a:t>netAnimator.SetTrigger</a:t>
            </a:r>
            <a:r>
              <a:rPr lang="en-US" sz="2500" dirty="0">
                <a:solidFill>
                  <a:srgbClr val="FF0000"/>
                </a:solidFill>
              </a:rPr>
              <a:t>("</a:t>
            </a:r>
            <a:r>
              <a:rPr lang="en-US" sz="2500" dirty="0" err="1">
                <a:solidFill>
                  <a:srgbClr val="FF0000"/>
                </a:solidFill>
              </a:rPr>
              <a:t>AttackTriggered</a:t>
            </a:r>
            <a:r>
              <a:rPr lang="en-US" sz="2500" dirty="0">
                <a:solidFill>
                  <a:srgbClr val="FF0000"/>
                </a:solidFill>
              </a:rPr>
              <a:t>");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} else if (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</a:rPr>
              <a:t>Input.GetKeyDown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 ("e") || 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</a:rPr>
              <a:t>Input.GetMouseButtonDown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(1))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                </a:t>
            </a:r>
            <a:r>
              <a:rPr lang="en-US" sz="2500" dirty="0" err="1" smtClean="0">
                <a:solidFill>
                  <a:schemeClr val="bg1">
                    <a:lumMod val="65000"/>
                  </a:schemeClr>
                </a:solidFill>
              </a:rPr>
              <a:t>animator.SetInteger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("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</a:rPr>
              <a:t>AttackType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", 1);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 smtClean="0"/>
              <a:t>                  </a:t>
            </a:r>
            <a:r>
              <a:rPr lang="en-US" sz="2500" strike="sngStrike" dirty="0" err="1" smtClean="0"/>
              <a:t>animator.SetTrigger</a:t>
            </a:r>
            <a:r>
              <a:rPr lang="en-US" sz="2500" strike="sngStrike" dirty="0" smtClean="0"/>
              <a:t> </a:t>
            </a:r>
            <a:r>
              <a:rPr lang="en-US" sz="2500" strike="sngStrike" dirty="0"/>
              <a:t>("</a:t>
            </a:r>
            <a:r>
              <a:rPr lang="en-US" sz="2500" strike="sngStrike" dirty="0" err="1"/>
              <a:t>AttackTriggered</a:t>
            </a:r>
            <a:r>
              <a:rPr lang="en-US" sz="2500" strike="sngStrike" dirty="0"/>
              <a:t>");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 smtClean="0">
                <a:solidFill>
                  <a:srgbClr val="FF0000"/>
                </a:solidFill>
              </a:rPr>
              <a:t>           </a:t>
            </a:r>
            <a:r>
              <a:rPr lang="en-US" sz="2500" dirty="0" smtClean="0">
                <a:solidFill>
                  <a:srgbClr val="FF0000"/>
                </a:solidFill>
              </a:rPr>
              <a:t>   </a:t>
            </a:r>
            <a:r>
              <a:rPr lang="hu-HU" sz="2500" dirty="0" smtClean="0">
                <a:solidFill>
                  <a:srgbClr val="FF0000"/>
                </a:solidFill>
              </a:rPr>
              <a:t>  </a:t>
            </a:r>
            <a:r>
              <a:rPr lang="en-US" sz="2500" dirty="0" smtClean="0">
                <a:solidFill>
                  <a:srgbClr val="FF0000"/>
                </a:solidFill>
              </a:rPr>
              <a:t>  </a:t>
            </a:r>
            <a:r>
              <a:rPr lang="en-US" sz="2500" dirty="0" err="1">
                <a:solidFill>
                  <a:srgbClr val="FF0000"/>
                </a:solidFill>
              </a:rPr>
              <a:t>netAnimator.SetTrigger</a:t>
            </a:r>
            <a:r>
              <a:rPr lang="en-US" sz="2500" dirty="0">
                <a:solidFill>
                  <a:srgbClr val="FF0000"/>
                </a:solidFill>
              </a:rPr>
              <a:t>("</a:t>
            </a:r>
            <a:r>
              <a:rPr lang="en-US" sz="2500" dirty="0" err="1">
                <a:solidFill>
                  <a:srgbClr val="FF0000"/>
                </a:solidFill>
              </a:rPr>
              <a:t>AttackTriggered</a:t>
            </a:r>
            <a:r>
              <a:rPr lang="en-US" sz="2500" dirty="0">
                <a:solidFill>
                  <a:srgbClr val="FF0000"/>
                </a:solidFill>
              </a:rPr>
              <a:t>");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      </a:t>
            </a: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}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else 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if (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</a:rPr>
              <a:t>Input.GetKeyDown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("r") || 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</a:rPr>
              <a:t>Input.GetMouseButtonDown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(2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))</a:t>
            </a: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{</a:t>
            </a:r>
            <a:endParaRPr lang="en-US" sz="25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       </a:t>
            </a: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</a:rPr>
              <a:t>animator.SetInteger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("</a:t>
            </a:r>
            <a:r>
              <a:rPr lang="en-US" sz="2500" dirty="0" err="1">
                <a:solidFill>
                  <a:schemeClr val="bg1">
                    <a:lumMod val="65000"/>
                  </a:schemeClr>
                </a:solidFill>
              </a:rPr>
              <a:t>AttackType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", 2);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      </a:t>
            </a: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500" strike="sngStrike" dirty="0" err="1" smtClean="0"/>
              <a:t>animator.SetTrigger</a:t>
            </a:r>
            <a:r>
              <a:rPr lang="en-US" sz="2500" strike="sngStrike" dirty="0"/>
              <a:t>("</a:t>
            </a:r>
            <a:r>
              <a:rPr lang="en-US" sz="2500" strike="sngStrike" dirty="0" err="1"/>
              <a:t>AttackTriggered</a:t>
            </a:r>
            <a:r>
              <a:rPr lang="en-US" sz="2500" strike="sngStrike" dirty="0"/>
              <a:t>");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500" dirty="0">
                <a:solidFill>
                  <a:srgbClr val="FF0000"/>
                </a:solidFill>
              </a:rPr>
              <a:t>      </a:t>
            </a:r>
            <a:r>
              <a:rPr lang="hu-HU" sz="2500" dirty="0" smtClean="0">
                <a:solidFill>
                  <a:srgbClr val="FF0000"/>
                </a:solidFill>
              </a:rPr>
              <a:t>   </a:t>
            </a:r>
            <a:r>
              <a:rPr lang="en-US" sz="2500" dirty="0" smtClean="0">
                <a:solidFill>
                  <a:srgbClr val="FF0000"/>
                </a:solidFill>
              </a:rPr>
              <a:t>     </a:t>
            </a:r>
            <a:r>
              <a:rPr lang="hu-HU" sz="2500" dirty="0" smtClean="0">
                <a:solidFill>
                  <a:srgbClr val="FF0000"/>
                </a:solidFill>
              </a:rPr>
              <a:t>  </a:t>
            </a:r>
            <a:r>
              <a:rPr lang="en-US" sz="2500" dirty="0" smtClean="0">
                <a:solidFill>
                  <a:srgbClr val="FF0000"/>
                </a:solidFill>
              </a:rPr>
              <a:t> </a:t>
            </a:r>
            <a:r>
              <a:rPr lang="en-US" sz="2500" dirty="0" err="1">
                <a:solidFill>
                  <a:srgbClr val="FF0000"/>
                </a:solidFill>
              </a:rPr>
              <a:t>netAnimator.SetTrigger</a:t>
            </a:r>
            <a:r>
              <a:rPr lang="en-US" sz="2500" dirty="0">
                <a:solidFill>
                  <a:srgbClr val="FF0000"/>
                </a:solidFill>
              </a:rPr>
              <a:t>("</a:t>
            </a:r>
            <a:r>
              <a:rPr lang="en-US" sz="2500" dirty="0" err="1">
                <a:solidFill>
                  <a:srgbClr val="FF0000"/>
                </a:solidFill>
              </a:rPr>
              <a:t>AttackTriggered</a:t>
            </a:r>
            <a:r>
              <a:rPr lang="en-US" sz="2500" dirty="0">
                <a:solidFill>
                  <a:srgbClr val="FF0000"/>
                </a:solidFill>
              </a:rPr>
              <a:t>");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sz="2500" dirty="0" smtClean="0">
                <a:solidFill>
                  <a:schemeClr val="bg1">
                    <a:lumMod val="65000"/>
                  </a:schemeClr>
                </a:solidFill>
              </a:rPr>
              <a:t>        }</a:t>
            </a:r>
            <a:endParaRPr lang="hu-HU" sz="25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         </a:t>
            </a:r>
            <a:r>
              <a:rPr lang="hu-HU" sz="2500" dirty="0">
                <a:solidFill>
                  <a:schemeClr val="bg1">
                    <a:lumMod val="65000"/>
                  </a:schemeClr>
                </a:solidFill>
              </a:rPr>
              <a:t>//… ami itt volt az marad</a:t>
            </a:r>
            <a:endParaRPr lang="en-US" sz="25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en-US" sz="25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Szinkronizáció</a:t>
            </a:r>
            <a:r>
              <a:rPr lang="hu-HU" dirty="0"/>
              <a:t>: </a:t>
            </a:r>
            <a:r>
              <a:rPr lang="hu-HU" dirty="0" err="1"/>
              <a:t>triggerelt</a:t>
            </a:r>
            <a:r>
              <a:rPr lang="hu-HU" dirty="0"/>
              <a:t> animáció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Megjegyzés: a </a:t>
            </a:r>
            <a:r>
              <a:rPr lang="hu-HU" sz="2000" dirty="0" err="1" smtClean="0"/>
              <a:t>NetworkAnimator</a:t>
            </a:r>
            <a:r>
              <a:rPr lang="hu-HU" sz="2000" dirty="0" smtClean="0"/>
              <a:t> még kicsit </a:t>
            </a:r>
            <a:r>
              <a:rPr lang="hu-HU" sz="2000" dirty="0" err="1" smtClean="0"/>
              <a:t>bugos</a:t>
            </a:r>
            <a:endParaRPr lang="hu-HU" sz="2000" dirty="0" smtClean="0"/>
          </a:p>
          <a:p>
            <a:r>
              <a:rPr lang="hu-HU" sz="2000" dirty="0" smtClean="0"/>
              <a:t>A </a:t>
            </a:r>
            <a:r>
              <a:rPr lang="hu-HU" sz="2000" dirty="0" err="1" smtClean="0"/>
              <a:t>hoston</a:t>
            </a:r>
            <a:r>
              <a:rPr lang="hu-HU" sz="2000" dirty="0" smtClean="0"/>
              <a:t> kétszer futnak le az animációk</a:t>
            </a:r>
          </a:p>
          <a:p>
            <a:pPr lvl="1"/>
            <a:r>
              <a:rPr lang="hu-HU" sz="1600" dirty="0"/>
              <a:t>http://forum.unity3d.com/threads/animator-settrigger-networkanimator-settrigger-bug.370984</a:t>
            </a:r>
            <a:r>
              <a:rPr lang="hu-HU" sz="1600" dirty="0" smtClean="0"/>
              <a:t>/</a:t>
            </a:r>
            <a:endParaRPr lang="hu-HU" sz="2000" dirty="0" smtClean="0"/>
          </a:p>
          <a:p>
            <a:r>
              <a:rPr lang="hu-HU" sz="2000" dirty="0" smtClean="0"/>
              <a:t>Néha előbb megy át a </a:t>
            </a:r>
            <a:r>
              <a:rPr lang="hu-HU" sz="2000" dirty="0" err="1" smtClean="0"/>
              <a:t>trigger</a:t>
            </a:r>
            <a:r>
              <a:rPr lang="hu-HU" sz="2000" dirty="0" smtClean="0"/>
              <a:t>, mint a </a:t>
            </a:r>
            <a:r>
              <a:rPr lang="hu-HU" sz="2000" dirty="0" err="1" smtClean="0"/>
              <a:t>SetFloat</a:t>
            </a:r>
            <a:r>
              <a:rPr lang="hu-HU" sz="2000" dirty="0" smtClean="0"/>
              <a:t>/</a:t>
            </a:r>
            <a:r>
              <a:rPr lang="hu-HU" sz="2000" dirty="0" err="1" smtClean="0"/>
              <a:t>SetInteger</a:t>
            </a:r>
            <a:r>
              <a:rPr lang="hu-HU" sz="2000" dirty="0" smtClean="0"/>
              <a:t>, így rossz animáció jelenik meg a többi kliensen</a:t>
            </a:r>
          </a:p>
          <a:p>
            <a:endParaRPr lang="hu-HU" sz="2000" dirty="0" smtClean="0"/>
          </a:p>
          <a:p>
            <a:r>
              <a:rPr lang="hu-HU" sz="2000" dirty="0" err="1" smtClean="0"/>
              <a:t>Workaround</a:t>
            </a:r>
            <a:r>
              <a:rPr lang="hu-HU" sz="2000" dirty="0" smtClean="0"/>
              <a:t> 1 (dupla animációk): a szerveren kikapcsoljuk a </a:t>
            </a:r>
            <a:r>
              <a:rPr lang="hu-HU" sz="2000" dirty="0" err="1" smtClean="0"/>
              <a:t>localPlayerAuthorityt</a:t>
            </a:r>
            <a:endParaRPr lang="hu-HU" sz="2000" dirty="0" smtClean="0"/>
          </a:p>
          <a:p>
            <a:pPr lvl="1"/>
            <a:r>
              <a:rPr lang="en-US" sz="1600" dirty="0" smtClean="0"/>
              <a:t>if </a:t>
            </a:r>
            <a:r>
              <a:rPr lang="en-US" sz="1600" dirty="0"/>
              <a:t>(</a:t>
            </a:r>
            <a:r>
              <a:rPr lang="en-US" sz="1600" dirty="0" err="1"/>
              <a:t>isServer</a:t>
            </a:r>
            <a:r>
              <a:rPr lang="en-US" sz="1600" dirty="0"/>
              <a:t>) </a:t>
            </a:r>
            <a:r>
              <a:rPr lang="en-US" sz="1600" dirty="0" err="1"/>
              <a:t>GetComponent</a:t>
            </a:r>
            <a:r>
              <a:rPr lang="en-US" sz="1600" dirty="0"/>
              <a:t>&lt;</a:t>
            </a:r>
            <a:r>
              <a:rPr lang="en-US" sz="1600" dirty="0" err="1"/>
              <a:t>NetworkIdentity</a:t>
            </a:r>
            <a:r>
              <a:rPr lang="en-US" sz="1600" dirty="0"/>
              <a:t>&gt;().</a:t>
            </a:r>
            <a:r>
              <a:rPr lang="en-US" sz="1600" dirty="0" err="1"/>
              <a:t>localPlayerAuthority</a:t>
            </a:r>
            <a:r>
              <a:rPr lang="en-US" sz="1600" dirty="0"/>
              <a:t> = false</a:t>
            </a:r>
            <a:r>
              <a:rPr lang="en-US" sz="1600" dirty="0" smtClean="0"/>
              <a:t>;</a:t>
            </a:r>
            <a:endParaRPr lang="hu-HU" sz="1600" dirty="0" smtClean="0"/>
          </a:p>
          <a:p>
            <a:r>
              <a:rPr lang="hu-HU" sz="2000" dirty="0" err="1" smtClean="0"/>
              <a:t>Workaround</a:t>
            </a:r>
            <a:r>
              <a:rPr lang="hu-HU" sz="2000" dirty="0" smtClean="0"/>
              <a:t> 2: </a:t>
            </a:r>
            <a:r>
              <a:rPr lang="hu-HU" sz="2000" dirty="0" err="1" smtClean="0"/>
              <a:t>NetworkAnimator</a:t>
            </a:r>
            <a:r>
              <a:rPr lang="hu-HU" sz="2000" dirty="0" smtClean="0"/>
              <a:t> helyett </a:t>
            </a:r>
            <a:r>
              <a:rPr lang="hu-HU" sz="2000" dirty="0" err="1" smtClean="0"/>
              <a:t>Command</a:t>
            </a:r>
            <a:r>
              <a:rPr lang="hu-HU" sz="2000" dirty="0" smtClean="0"/>
              <a:t> és </a:t>
            </a:r>
            <a:r>
              <a:rPr lang="hu-HU" sz="2000" dirty="0" err="1" smtClean="0"/>
              <a:t>Rpc</a:t>
            </a:r>
            <a:r>
              <a:rPr lang="hu-HU" sz="2000" dirty="0" smtClean="0"/>
              <a:t> (később)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3495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Player</a:t>
            </a:r>
            <a:r>
              <a:rPr lang="hu-HU" dirty="0" smtClean="0"/>
              <a:t> </a:t>
            </a:r>
            <a:r>
              <a:rPr lang="hu-HU" dirty="0" err="1" smtClean="0"/>
              <a:t>spawn</a:t>
            </a:r>
            <a:r>
              <a:rPr lang="hu-HU" dirty="0" smtClean="0"/>
              <a:t> pozíció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5065219" cy="4351338"/>
          </a:xfrm>
        </p:spPr>
        <p:txBody>
          <a:bodyPr>
            <a:normAutofit lnSpcReduction="10000"/>
          </a:bodyPr>
          <a:lstStyle/>
          <a:p>
            <a:r>
              <a:rPr lang="hu-HU" sz="2400" dirty="0" smtClean="0"/>
              <a:t>Hozzunk létre új üres objektumokat, szórjuk szét őket a pályán</a:t>
            </a:r>
          </a:p>
          <a:p>
            <a:r>
              <a:rPr lang="hu-HU" sz="2400" dirty="0" smtClean="0"/>
              <a:t>Adjunk mindegyikhez egy-egy </a:t>
            </a:r>
            <a:r>
              <a:rPr lang="hu-HU" sz="2400" dirty="0" err="1" smtClean="0"/>
              <a:t>NetworkStartPosition</a:t>
            </a:r>
            <a:r>
              <a:rPr lang="hu-HU" sz="2400" dirty="0" smtClean="0"/>
              <a:t> scriptet</a:t>
            </a:r>
          </a:p>
          <a:p>
            <a:pPr lvl="1"/>
            <a:r>
              <a:rPr lang="hu-HU" sz="2000" dirty="0" smtClean="0"/>
              <a:t>A </a:t>
            </a:r>
            <a:r>
              <a:rPr lang="hu-HU" sz="2000" dirty="0" err="1" smtClean="0"/>
              <a:t>player</a:t>
            </a:r>
            <a:r>
              <a:rPr lang="hu-HU" sz="2000" dirty="0" smtClean="0"/>
              <a:t> </a:t>
            </a:r>
            <a:r>
              <a:rPr lang="hu-HU" sz="2000" dirty="0" err="1" smtClean="0"/>
              <a:t>spawn</a:t>
            </a:r>
            <a:r>
              <a:rPr lang="hu-HU" sz="2000" dirty="0" smtClean="0"/>
              <a:t> rendszer ezek közül választ</a:t>
            </a:r>
          </a:p>
          <a:p>
            <a:r>
              <a:rPr lang="hu-HU" sz="2400" dirty="0" smtClean="0"/>
              <a:t>Választási stratégiák (Network Manager):</a:t>
            </a:r>
          </a:p>
          <a:p>
            <a:pPr lvl="1"/>
            <a:r>
              <a:rPr lang="hu-HU" sz="1800" dirty="0" smtClean="0"/>
              <a:t>Random: véletlenszerűen választ a start pozíciók közül</a:t>
            </a:r>
          </a:p>
          <a:p>
            <a:pPr lvl="1"/>
            <a:r>
              <a:rPr lang="hu-HU" sz="1800" dirty="0" err="1" smtClean="0"/>
              <a:t>Round</a:t>
            </a:r>
            <a:r>
              <a:rPr lang="hu-HU" sz="1800" dirty="0" smtClean="0"/>
              <a:t> Robin: </a:t>
            </a:r>
            <a:r>
              <a:rPr lang="hu-HU" sz="1800" dirty="0" err="1" smtClean="0"/>
              <a:t>körforgásszerűen</a:t>
            </a:r>
            <a:r>
              <a:rPr lang="hu-HU" sz="1800" dirty="0" smtClean="0"/>
              <a:t>, így két egymásutáni </a:t>
            </a:r>
            <a:r>
              <a:rPr lang="hu-HU" sz="1800" dirty="0" err="1" smtClean="0"/>
              <a:t>spawn</a:t>
            </a:r>
            <a:r>
              <a:rPr lang="hu-HU" sz="1800" dirty="0" smtClean="0"/>
              <a:t> garantáltan nem lesz ugyanott</a:t>
            </a:r>
          </a:p>
          <a:p>
            <a:r>
              <a:rPr lang="hu-HU" sz="2200" dirty="0" smtClean="0"/>
              <a:t>Állítsuk </a:t>
            </a:r>
            <a:r>
              <a:rPr lang="hu-HU" sz="2200" dirty="0" err="1" smtClean="0"/>
              <a:t>Round</a:t>
            </a:r>
            <a:r>
              <a:rPr lang="hu-HU" sz="2200" dirty="0" smtClean="0"/>
              <a:t> Robin-</a:t>
            </a:r>
            <a:r>
              <a:rPr lang="hu-HU" sz="2200" dirty="0" err="1" smtClean="0"/>
              <a:t>ra</a:t>
            </a:r>
            <a:endParaRPr lang="en-US" sz="2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078" y="3354860"/>
            <a:ext cx="2959794" cy="290831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079" y="1690689"/>
            <a:ext cx="2959794" cy="125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2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UNet</a:t>
            </a:r>
            <a:r>
              <a:rPr lang="hu-HU" dirty="0" smtClean="0"/>
              <a:t> HLAPI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Hálózati játékot magunknak megírni hosszadalmas és bonyolult</a:t>
            </a:r>
          </a:p>
          <a:p>
            <a:pPr lvl="1"/>
            <a:r>
              <a:rPr lang="hu-HU" sz="1600" dirty="0" smtClean="0"/>
              <a:t>Kommunikáció, </a:t>
            </a:r>
            <a:r>
              <a:rPr lang="hu-HU" sz="1600" dirty="0" err="1" smtClean="0"/>
              <a:t>szinkronizáció</a:t>
            </a:r>
            <a:r>
              <a:rPr lang="hu-HU" sz="1600" dirty="0" smtClean="0"/>
              <a:t>, távoli eljáráshívás, hálózati protokollok …</a:t>
            </a:r>
          </a:p>
          <a:p>
            <a:r>
              <a:rPr lang="hu-HU" sz="2000" dirty="0" err="1" smtClean="0"/>
              <a:t>Unity</a:t>
            </a:r>
            <a:r>
              <a:rPr lang="hu-HU" sz="2000" dirty="0" smtClean="0"/>
              <a:t> 5.0: Magasszintű hálózati felület (</a:t>
            </a:r>
            <a:r>
              <a:rPr lang="hu-HU" sz="2000" dirty="0" err="1" smtClean="0"/>
              <a:t>High</a:t>
            </a:r>
            <a:r>
              <a:rPr lang="hu-HU" sz="2000" dirty="0" smtClean="0"/>
              <a:t> </a:t>
            </a:r>
            <a:r>
              <a:rPr lang="hu-HU" sz="2000" dirty="0" err="1" smtClean="0"/>
              <a:t>Level</a:t>
            </a:r>
            <a:r>
              <a:rPr lang="hu-HU" sz="2000" dirty="0" smtClean="0"/>
              <a:t> API – HLAPI)</a:t>
            </a:r>
          </a:p>
          <a:p>
            <a:pPr lvl="1"/>
            <a:r>
              <a:rPr lang="hu-HU" sz="1600" dirty="0" smtClean="0"/>
              <a:t>Egyszerűen használható </a:t>
            </a:r>
            <a:r>
              <a:rPr lang="hu-HU" sz="1600" dirty="0" err="1" smtClean="0"/>
              <a:t>Unity</a:t>
            </a:r>
            <a:r>
              <a:rPr lang="hu-HU" sz="1600" dirty="0" smtClean="0"/>
              <a:t> objektumok, rengeteg mindenről gondoskodnak a háttérben</a:t>
            </a:r>
            <a:endParaRPr lang="en-US" sz="1600" dirty="0"/>
          </a:p>
        </p:txBody>
      </p:sp>
      <p:pic>
        <p:nvPicPr>
          <p:cNvPr id="2050" name="Picture 2" descr="http://docs.unity3d.com/uploads/Main/NetworkLay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93" y="3565392"/>
            <a:ext cx="5176585" cy="316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2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Életerő </a:t>
            </a:r>
            <a:r>
              <a:rPr lang="hu-HU" dirty="0" err="1" smtClean="0"/>
              <a:t>szinkronizációja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[</a:t>
            </a:r>
            <a:r>
              <a:rPr lang="hu-HU" sz="2400" dirty="0" err="1" smtClean="0"/>
              <a:t>SyncVar</a:t>
            </a:r>
            <a:r>
              <a:rPr lang="hu-HU" sz="2400" dirty="0" smtClean="0"/>
              <a:t>]: az adott változó szinkronizálva lesz a szerver és a kliensek között</a:t>
            </a:r>
          </a:p>
          <a:p>
            <a:pPr marL="0" indent="0">
              <a:spcBef>
                <a:spcPts val="0"/>
              </a:spcBef>
              <a:buNone/>
            </a:pPr>
            <a:endParaRPr lang="hu-H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public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class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CharacterControlBase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: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NetworkBehaviour</a:t>
            </a: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{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[</a:t>
            </a:r>
            <a:r>
              <a:rPr lang="en-US" sz="2000" dirty="0" err="1" smtClean="0">
                <a:solidFill>
                  <a:srgbClr val="FF0000"/>
                </a:solidFill>
              </a:rPr>
              <a:t>SyncVar</a:t>
            </a:r>
            <a:r>
              <a:rPr lang="en-US" sz="2000" dirty="0" smtClean="0">
                <a:solidFill>
                  <a:srgbClr val="FF0000"/>
                </a:solidFill>
              </a:rPr>
              <a:t>]</a:t>
            </a: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public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int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Health = 60;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370" y="3770590"/>
            <a:ext cx="5171259" cy="271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4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Életerő </a:t>
            </a:r>
            <a:r>
              <a:rPr lang="hu-HU" dirty="0" err="1" smtClean="0"/>
              <a:t>szinkronizációja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sz="2400" dirty="0" smtClean="0"/>
              <a:t>„</a:t>
            </a:r>
            <a:r>
              <a:rPr lang="hu-HU" sz="2400" dirty="0" err="1" smtClean="0"/>
              <a:t>Hook</a:t>
            </a:r>
            <a:r>
              <a:rPr lang="hu-HU" sz="2400" dirty="0" smtClean="0"/>
              <a:t>”: függvény, ami a szinkronizált változó megváltozása esetén meghívódik az adott kliensen</a:t>
            </a:r>
          </a:p>
          <a:p>
            <a:r>
              <a:rPr lang="hu-HU" sz="2400" dirty="0" smtClean="0"/>
              <a:t>Az életerő megjelenítését csak akkor hívjuk meg, ha változás van</a:t>
            </a:r>
          </a:p>
          <a:p>
            <a:pPr marL="0" indent="0">
              <a:spcBef>
                <a:spcPts val="0"/>
              </a:spcBef>
              <a:buNone/>
            </a:pPr>
            <a:endParaRPr lang="hu-H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public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class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CharacterControlBase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: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NetworkBehaviour</a:t>
            </a: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{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SyncVar</a:t>
            </a:r>
            <a:r>
              <a:rPr lang="en-US" sz="2000" dirty="0">
                <a:solidFill>
                  <a:srgbClr val="FF0000"/>
                </a:solidFill>
              </a:rPr>
              <a:t>(hook = "</a:t>
            </a:r>
            <a:r>
              <a:rPr lang="en-US" sz="2000" dirty="0" err="1">
                <a:solidFill>
                  <a:srgbClr val="FF0000"/>
                </a:solidFill>
              </a:rPr>
              <a:t>UpdateHealthBar</a:t>
            </a:r>
            <a:r>
              <a:rPr lang="en-US" sz="2000" dirty="0">
                <a:solidFill>
                  <a:srgbClr val="FF0000"/>
                </a:solidFill>
              </a:rPr>
              <a:t>")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public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int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Health = 60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;</a:t>
            </a:r>
            <a:endParaRPr lang="hu-HU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    //…</a:t>
            </a:r>
          </a:p>
          <a:p>
            <a:pPr marL="0" indent="0">
              <a:spcBef>
                <a:spcPts val="0"/>
              </a:spcBef>
              <a:buNone/>
            </a:pPr>
            <a:endParaRPr lang="hu-HU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void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Update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()</a:t>
            </a: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{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sz="2000" strike="sngStrike" dirty="0" err="1" smtClean="0"/>
              <a:t>UpdateHealthBar</a:t>
            </a:r>
            <a:r>
              <a:rPr lang="en-US" sz="2000" strike="sngStrike" dirty="0" smtClean="0"/>
              <a:t>(Health</a:t>
            </a:r>
            <a:r>
              <a:rPr lang="en-US" sz="2000" strike="sngStrike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if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isDead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           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return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</a:rPr>
              <a:t>UpdateImpl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8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Sebzés </a:t>
            </a:r>
            <a:r>
              <a:rPr lang="hu-HU" dirty="0" err="1" smtClean="0"/>
              <a:t>szinkronizációja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sebző függvény mindenhol lefut, mind külön állítják az életerőt</a:t>
            </a:r>
          </a:p>
          <a:p>
            <a:pPr lvl="1"/>
            <a:r>
              <a:rPr lang="hu-HU" dirty="0" smtClean="0"/>
              <a:t>Minden kliens lefuttatja a „hit” függvényt (</a:t>
            </a:r>
            <a:r>
              <a:rPr lang="hu-HU" dirty="0" err="1" smtClean="0"/>
              <a:t>CharacterControlBase</a:t>
            </a:r>
            <a:r>
              <a:rPr lang="hu-HU" dirty="0" smtClean="0"/>
              <a:t> osztály) és az alapján módosítja az életerőt</a:t>
            </a:r>
          </a:p>
          <a:p>
            <a:r>
              <a:rPr lang="hu-HU" dirty="0" smtClean="0"/>
              <a:t>A klienseken az életerő nem lesz feltétlenül teljesen szinkronban</a:t>
            </a:r>
          </a:p>
          <a:p>
            <a:r>
              <a:rPr lang="hu-HU" dirty="0" smtClean="0"/>
              <a:t>Valójában csak a szervernek kellene módosítania az életerőt és ehhez szinkronizálnak a kliensek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88807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Sebzés </a:t>
            </a:r>
            <a:r>
              <a:rPr lang="hu-HU" dirty="0" err="1" smtClean="0"/>
              <a:t>szinkronizációja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49346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public void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AnimationHitpoint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mode)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{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dirty="0" smtClean="0">
                <a:solidFill>
                  <a:srgbClr val="FF0000"/>
                </a:solidFill>
              </a:rPr>
              <a:t>if </a:t>
            </a:r>
            <a:r>
              <a:rPr lang="en-US" dirty="0">
                <a:solidFill>
                  <a:srgbClr val="FF0000"/>
                </a:solidFill>
              </a:rPr>
              <a:t>(!</a:t>
            </a:r>
            <a:r>
              <a:rPr lang="en-US" dirty="0" err="1">
                <a:solidFill>
                  <a:srgbClr val="FF0000"/>
                </a:solidFill>
              </a:rPr>
              <a:t>isServer</a:t>
            </a:r>
            <a:r>
              <a:rPr lang="en-US" dirty="0">
                <a:solidFill>
                  <a:srgbClr val="FF0000"/>
                </a:solidFill>
              </a:rPr>
              <a:t>) return;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switch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(mode)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case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0: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 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hit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(Damage1);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 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break;</a:t>
            </a:r>
            <a:endParaRPr lang="hu-HU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case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1: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hit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(Damage2);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break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case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2: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hit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(Damage3);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break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hu-HU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 smtClean="0"/>
              <a:t>Így már szinkronban van, viszont elrontottuk a halált és a </a:t>
            </a:r>
            <a:r>
              <a:rPr lang="hu-HU" dirty="0" err="1" smtClean="0"/>
              <a:t>respawnt</a:t>
            </a:r>
            <a:endParaRPr lang="hu-HU" dirty="0"/>
          </a:p>
          <a:p>
            <a:endParaRPr lang="hu-H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64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Távoli műveletek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800" dirty="0" smtClean="0"/>
              <a:t>A szerver szeretne valamilyen műveletet végezni a kliens(</a:t>
            </a:r>
            <a:r>
              <a:rPr lang="hu-HU" sz="1800" dirty="0" err="1" smtClean="0"/>
              <a:t>ek</a:t>
            </a:r>
            <a:r>
              <a:rPr lang="hu-HU" sz="1800" dirty="0" smtClean="0"/>
              <a:t>)en vagy fordítva</a:t>
            </a:r>
          </a:p>
          <a:p>
            <a:r>
              <a:rPr lang="hu-HU" sz="1800" dirty="0" smtClean="0"/>
              <a:t>Klienstől a szerver felé: </a:t>
            </a:r>
            <a:r>
              <a:rPr lang="hu-HU" sz="1800" dirty="0" err="1" smtClean="0"/>
              <a:t>Command</a:t>
            </a:r>
            <a:endParaRPr lang="hu-HU" sz="1800" dirty="0" smtClean="0"/>
          </a:p>
          <a:p>
            <a:pPr lvl="1"/>
            <a:r>
              <a:rPr lang="hu-HU" sz="1400" dirty="0" smtClean="0"/>
              <a:t>A kliens hívja a saját játékos példányán, de a szerver példányán fut le</a:t>
            </a:r>
          </a:p>
          <a:p>
            <a:r>
              <a:rPr lang="hu-HU" sz="1800" dirty="0" smtClean="0"/>
              <a:t>Szervertől a kliens felé: </a:t>
            </a:r>
            <a:r>
              <a:rPr lang="hu-HU" sz="1800" dirty="0" err="1" smtClean="0"/>
              <a:t>ClientRpc</a:t>
            </a:r>
            <a:endParaRPr lang="hu-HU" sz="1800" dirty="0" smtClean="0"/>
          </a:p>
          <a:p>
            <a:pPr lvl="1"/>
            <a:r>
              <a:rPr lang="hu-HU" sz="1400" dirty="0" smtClean="0"/>
              <a:t>A szerver hívja egy saját objektumán, de a kliens példányán fut le</a:t>
            </a:r>
          </a:p>
        </p:txBody>
      </p:sp>
      <p:pic>
        <p:nvPicPr>
          <p:cNvPr id="1026" name="Picture 2" descr="http://docs.unity3d.com/uploads/Main/UNetDirec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838" y="3604170"/>
            <a:ext cx="4276071" cy="309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7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 err="1" smtClean="0"/>
              <a:t>Animator</a:t>
            </a:r>
            <a:r>
              <a:rPr lang="hu-HU" sz="4000" dirty="0" smtClean="0"/>
              <a:t> kikapcsolása a klienseken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19015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[</a:t>
            </a:r>
            <a:r>
              <a:rPr lang="en-US" dirty="0" err="1">
                <a:solidFill>
                  <a:srgbClr val="FF0000"/>
                </a:solidFill>
              </a:rPr>
              <a:t>SyncVar</a:t>
            </a:r>
            <a:r>
              <a:rPr lang="en-US" dirty="0">
                <a:solidFill>
                  <a:srgbClr val="FF0000"/>
                </a:solidFill>
              </a:rPr>
              <a:t>]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public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bool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isDead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= false;</a:t>
            </a:r>
            <a:endParaRPr lang="hu-HU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hu-HU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[</a:t>
            </a:r>
            <a:r>
              <a:rPr lang="en-US" dirty="0" err="1">
                <a:solidFill>
                  <a:srgbClr val="FF0000"/>
                </a:solidFill>
              </a:rPr>
              <a:t>ClientRpc</a:t>
            </a:r>
            <a:r>
              <a:rPr lang="en-US" dirty="0">
                <a:solidFill>
                  <a:srgbClr val="FF0000"/>
                </a:solidFill>
              </a:rPr>
              <a:t>]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protected void </a:t>
            </a:r>
            <a:r>
              <a:rPr lang="hu-HU" dirty="0" err="1">
                <a:solidFill>
                  <a:srgbClr val="FF0000"/>
                </a:solidFill>
              </a:rPr>
              <a:t>Rpc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Die()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isDead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= true;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animator.enabled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= false;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    // … ami itt volt az marad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}</a:t>
            </a:r>
          </a:p>
          <a:p>
            <a:pPr marL="0" indent="0">
              <a:spcBef>
                <a:spcPts val="0"/>
              </a:spcBef>
              <a:buNone/>
            </a:pP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public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void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takeDamage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(int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damage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) {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if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isDead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return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   Health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-=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damage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if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(Health &lt;= 0)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dirty="0" err="1">
                <a:solidFill>
                  <a:srgbClr val="FF0000"/>
                </a:solidFill>
              </a:rPr>
              <a:t>isDead</a:t>
            </a:r>
            <a:r>
              <a:rPr lang="hu-HU" dirty="0">
                <a:solidFill>
                  <a:srgbClr val="FF0000"/>
                </a:solidFill>
              </a:rPr>
              <a:t> = </a:t>
            </a:r>
            <a:r>
              <a:rPr lang="hu-HU" dirty="0" err="1">
                <a:solidFill>
                  <a:srgbClr val="FF0000"/>
                </a:solidFill>
              </a:rPr>
              <a:t>true</a:t>
            </a:r>
            <a:r>
              <a:rPr lang="hu-HU" dirty="0">
                <a:solidFill>
                  <a:srgbClr val="FF0000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dirty="0" err="1">
                <a:solidFill>
                  <a:srgbClr val="FF0000"/>
                </a:solidFill>
              </a:rPr>
              <a:t>Rpc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Die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  </a:t>
            </a: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if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ResurrectionTime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&gt;= 0) {  // &lt;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: no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resurrection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   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Invoke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("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Reborn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",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ResurrectionTime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   }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}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</a:p>
          <a:p>
            <a:pPr marL="0" indent="0">
              <a:spcBef>
                <a:spcPts val="0"/>
              </a:spcBef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03989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 err="1"/>
              <a:t>Animator</a:t>
            </a:r>
            <a:r>
              <a:rPr lang="hu-HU" sz="4000" dirty="0"/>
              <a:t> kikapcsolása a klienseken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Meghalás már működik, újraéledésnél vissza kell kapcsolni az animációt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45" y="2934745"/>
            <a:ext cx="8019509" cy="31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90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Újraéledés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618718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protected void Reborn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()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{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isDead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= false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;</a:t>
            </a:r>
            <a:endParaRPr lang="hu-HU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dirty="0" err="1" smtClean="0">
                <a:solidFill>
                  <a:srgbClr val="FF0000"/>
                </a:solidFill>
              </a:rPr>
              <a:t>RpcReborn</a:t>
            </a:r>
            <a:r>
              <a:rPr lang="hu-HU" dirty="0" smtClean="0">
                <a:solidFill>
                  <a:srgbClr val="FF0000"/>
                </a:solidFill>
              </a:rPr>
              <a:t>();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Health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=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MaxHealth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animator.enabled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= true;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Rigidbody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ownBody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=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GetComponent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&lt;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Rigidbody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&gt;();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Rigidbody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[]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ragdollBodies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ragdollBodies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=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GetComponentsInChildren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&lt;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Rigidbody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&gt; 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foreach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Rigidbody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body in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ragdollBodies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if(body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!=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ownBody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       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body.isKinematic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= true;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hu-HU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hu-HU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hu-HU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[</a:t>
            </a:r>
            <a:r>
              <a:rPr lang="hu-HU" dirty="0" err="1" smtClean="0"/>
              <a:t>ClientRpc</a:t>
            </a:r>
            <a:r>
              <a:rPr lang="hu-HU" dirty="0" smtClean="0"/>
              <a:t>]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err="1" smtClean="0"/>
              <a:t>protected</a:t>
            </a:r>
            <a:r>
              <a:rPr lang="hu-HU" dirty="0" smtClean="0"/>
              <a:t> </a:t>
            </a:r>
            <a:r>
              <a:rPr lang="hu-HU" dirty="0" err="1" smtClean="0"/>
              <a:t>void</a:t>
            </a:r>
            <a:r>
              <a:rPr lang="hu-HU" dirty="0" smtClean="0"/>
              <a:t> </a:t>
            </a:r>
            <a:r>
              <a:rPr lang="hu-HU" dirty="0" err="1" smtClean="0"/>
              <a:t>RpcReborn</a:t>
            </a:r>
            <a:r>
              <a:rPr lang="hu-HU" dirty="0" smtClean="0"/>
              <a:t>() {</a:t>
            </a:r>
          </a:p>
          <a:p>
            <a:pPr marL="0" indent="0">
              <a:spcBef>
                <a:spcPts val="0"/>
              </a:spcBef>
              <a:buNone/>
            </a:pPr>
            <a:endParaRPr lang="hu-HU" dirty="0" smtClean="0"/>
          </a:p>
          <a:p>
            <a:pPr marL="0" indent="0">
              <a:spcBef>
                <a:spcPts val="0"/>
              </a:spcBef>
              <a:buNone/>
            </a:pPr>
            <a:endParaRPr lang="hu-HU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/>
              <a:t>     </a:t>
            </a:r>
          </a:p>
          <a:p>
            <a:pPr marL="0" indent="0">
              <a:spcBef>
                <a:spcPts val="0"/>
              </a:spcBef>
              <a:buNone/>
            </a:pPr>
            <a:endParaRPr lang="hu-H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dirty="0"/>
              <a:t>}</a:t>
            </a:r>
            <a:endParaRPr lang="en-US" dirty="0"/>
          </a:p>
        </p:txBody>
      </p:sp>
      <p:sp>
        <p:nvSpPr>
          <p:cNvPr id="5" name="Jobb oldali kapcsos zárójel 4"/>
          <p:cNvSpPr/>
          <p:nvPr/>
        </p:nvSpPr>
        <p:spPr>
          <a:xfrm>
            <a:off x="6348547" y="2534195"/>
            <a:ext cx="357053" cy="204651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6"/>
          <p:cNvCxnSpPr/>
          <p:nvPr/>
        </p:nvCxnSpPr>
        <p:spPr>
          <a:xfrm flipH="1">
            <a:off x="1166949" y="2534194"/>
            <a:ext cx="499001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119054" y="4558937"/>
            <a:ext cx="499001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alagnyíl balra 8"/>
          <p:cNvSpPr/>
          <p:nvPr/>
        </p:nvSpPr>
        <p:spPr>
          <a:xfrm>
            <a:off x="6865892" y="3400697"/>
            <a:ext cx="1489165" cy="248194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3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Újraéledés a </a:t>
            </a:r>
            <a:r>
              <a:rPr lang="hu-HU" dirty="0" err="1" smtClean="0"/>
              <a:t>spawn</a:t>
            </a:r>
            <a:r>
              <a:rPr lang="hu-HU" dirty="0" smtClean="0"/>
              <a:t> helyeken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1800" dirty="0" err="1">
                <a:solidFill>
                  <a:schemeClr val="bg1">
                    <a:lumMod val="65000"/>
                  </a:schemeClr>
                </a:solidFill>
              </a:rPr>
              <a:t>void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 Start ()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sz="1800" dirty="0" err="1" smtClean="0">
                <a:solidFill>
                  <a:schemeClr val="bg1">
                    <a:lumMod val="65000"/>
                  </a:schemeClr>
                </a:solidFill>
              </a:rPr>
              <a:t>animator</a:t>
            </a: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= </a:t>
            </a:r>
            <a:r>
              <a:rPr lang="hu-HU" sz="1800" dirty="0" err="1">
                <a:solidFill>
                  <a:schemeClr val="bg1">
                    <a:lumMod val="65000"/>
                  </a:schemeClr>
                </a:solidFill>
              </a:rPr>
              <a:t>GetComponent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&lt;</a:t>
            </a:r>
            <a:r>
              <a:rPr lang="hu-HU" sz="1800" dirty="0" err="1">
                <a:solidFill>
                  <a:schemeClr val="bg1">
                    <a:lumMod val="65000"/>
                  </a:schemeClr>
                </a:solidFill>
              </a:rPr>
              <a:t>Animator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&gt; 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sz="1800" dirty="0" err="1" smtClean="0">
                <a:solidFill>
                  <a:schemeClr val="bg1">
                    <a:lumMod val="65000"/>
                  </a:schemeClr>
                </a:solidFill>
              </a:rPr>
              <a:t>netAnimator</a:t>
            </a: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= </a:t>
            </a:r>
            <a:r>
              <a:rPr lang="hu-HU" sz="1800" dirty="0" err="1">
                <a:solidFill>
                  <a:schemeClr val="bg1">
                    <a:lumMod val="65000"/>
                  </a:schemeClr>
                </a:solidFill>
              </a:rPr>
              <a:t>GetComponent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&lt;</a:t>
            </a:r>
            <a:r>
              <a:rPr lang="hu-HU" sz="1800" dirty="0" err="1">
                <a:solidFill>
                  <a:schemeClr val="bg1">
                    <a:lumMod val="65000"/>
                  </a:schemeClr>
                </a:solidFill>
              </a:rPr>
              <a:t>NetworkAnimator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&gt;();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sz="1800" strike="sngStrike" dirty="0" err="1" smtClean="0"/>
              <a:t>Reborn</a:t>
            </a:r>
            <a:r>
              <a:rPr lang="hu-HU" sz="1800" strike="sngStrike" dirty="0" smtClean="0"/>
              <a:t> </a:t>
            </a:r>
            <a:r>
              <a:rPr lang="hu-HU" sz="1800" strike="sngStrike" dirty="0"/>
              <a:t>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>
                <a:solidFill>
                  <a:srgbClr val="FF0000"/>
                </a:solidFill>
              </a:rPr>
              <a:t>     </a:t>
            </a:r>
            <a:r>
              <a:rPr lang="hu-HU" sz="1800" dirty="0" err="1" smtClean="0">
                <a:solidFill>
                  <a:srgbClr val="FF0000"/>
                </a:solidFill>
              </a:rPr>
              <a:t>isDead</a:t>
            </a:r>
            <a:r>
              <a:rPr lang="hu-HU" sz="1800" dirty="0" smtClean="0">
                <a:solidFill>
                  <a:srgbClr val="FF0000"/>
                </a:solidFill>
              </a:rPr>
              <a:t> </a:t>
            </a:r>
            <a:r>
              <a:rPr lang="hu-HU" sz="1800" dirty="0">
                <a:solidFill>
                  <a:srgbClr val="FF0000"/>
                </a:solidFill>
              </a:rPr>
              <a:t>= </a:t>
            </a:r>
            <a:r>
              <a:rPr lang="hu-HU" sz="1800" dirty="0" err="1">
                <a:solidFill>
                  <a:srgbClr val="FF0000"/>
                </a:solidFill>
              </a:rPr>
              <a:t>false</a:t>
            </a:r>
            <a:r>
              <a:rPr lang="hu-HU" sz="1800" dirty="0">
                <a:solidFill>
                  <a:srgbClr val="FF0000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>
                <a:solidFill>
                  <a:srgbClr val="FF0000"/>
                </a:solidFill>
              </a:rPr>
              <a:t>     </a:t>
            </a:r>
            <a:r>
              <a:rPr lang="hu-HU" sz="1800" dirty="0" err="1" smtClean="0">
                <a:solidFill>
                  <a:srgbClr val="FF0000"/>
                </a:solidFill>
              </a:rPr>
              <a:t>RpcReborn</a:t>
            </a:r>
            <a:r>
              <a:rPr lang="hu-HU" sz="1800" dirty="0" smtClean="0">
                <a:solidFill>
                  <a:srgbClr val="FF0000"/>
                </a:solidFill>
              </a:rPr>
              <a:t>(</a:t>
            </a:r>
            <a:r>
              <a:rPr lang="hu-HU" sz="1800" dirty="0" err="1" smtClean="0">
                <a:solidFill>
                  <a:srgbClr val="FF0000"/>
                </a:solidFill>
              </a:rPr>
              <a:t>transform.position</a:t>
            </a:r>
            <a:r>
              <a:rPr lang="hu-HU" sz="1800" dirty="0">
                <a:solidFill>
                  <a:srgbClr val="FF0000"/>
                </a:solidFill>
              </a:rPr>
              <a:t>, </a:t>
            </a:r>
            <a:r>
              <a:rPr lang="hu-HU" sz="1800" dirty="0" err="1">
                <a:solidFill>
                  <a:srgbClr val="FF0000"/>
                </a:solidFill>
              </a:rPr>
              <a:t>transform.rotation</a:t>
            </a:r>
            <a:r>
              <a:rPr lang="hu-HU" sz="1800" dirty="0">
                <a:solidFill>
                  <a:srgbClr val="FF0000"/>
                </a:solidFill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sz="1800" dirty="0" err="1" smtClean="0">
                <a:solidFill>
                  <a:schemeClr val="bg1">
                    <a:lumMod val="65000"/>
                  </a:schemeClr>
                </a:solidFill>
              </a:rPr>
              <a:t>StartImpl</a:t>
            </a: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</a:p>
          <a:p>
            <a:pPr marL="0" indent="0">
              <a:spcBef>
                <a:spcPts val="0"/>
              </a:spcBef>
              <a:buNone/>
            </a:pPr>
            <a:endParaRPr lang="hu-HU" sz="18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hu-HU" sz="1800" dirty="0" err="1">
                <a:solidFill>
                  <a:schemeClr val="bg1">
                    <a:lumMod val="65000"/>
                  </a:schemeClr>
                </a:solidFill>
              </a:rPr>
              <a:t>ClientRpc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err="1" smtClean="0">
                <a:solidFill>
                  <a:schemeClr val="bg1">
                    <a:lumMod val="65000"/>
                  </a:schemeClr>
                </a:solidFill>
              </a:rPr>
              <a:t>protected</a:t>
            </a: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bg1">
                    <a:lumMod val="65000"/>
                  </a:schemeClr>
                </a:solidFill>
              </a:rPr>
              <a:t>void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bg1">
                    <a:lumMod val="65000"/>
                  </a:schemeClr>
                </a:solidFill>
              </a:rPr>
              <a:t>RpcReborn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hu-HU" sz="1800" dirty="0">
                <a:solidFill>
                  <a:srgbClr val="FF0000"/>
                </a:solidFill>
              </a:rPr>
              <a:t>Vector3 </a:t>
            </a:r>
            <a:r>
              <a:rPr lang="hu-HU" sz="1800" dirty="0" err="1">
                <a:solidFill>
                  <a:srgbClr val="FF0000"/>
                </a:solidFill>
              </a:rPr>
              <a:t>targetPos</a:t>
            </a:r>
            <a:r>
              <a:rPr lang="hu-HU" sz="1800" dirty="0">
                <a:solidFill>
                  <a:srgbClr val="FF0000"/>
                </a:solidFill>
              </a:rPr>
              <a:t>, </a:t>
            </a:r>
            <a:r>
              <a:rPr lang="hu-HU" sz="1800" dirty="0" err="1">
                <a:solidFill>
                  <a:srgbClr val="FF0000"/>
                </a:solidFill>
              </a:rPr>
              <a:t>Quaternion</a:t>
            </a:r>
            <a:r>
              <a:rPr lang="hu-HU" sz="1800" dirty="0">
                <a:solidFill>
                  <a:srgbClr val="FF0000"/>
                </a:solidFill>
              </a:rPr>
              <a:t> </a:t>
            </a:r>
            <a:r>
              <a:rPr lang="hu-HU" sz="1800" dirty="0" err="1">
                <a:solidFill>
                  <a:srgbClr val="FF0000"/>
                </a:solidFill>
              </a:rPr>
              <a:t>targetRot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// </a:t>
            </a: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sz="1800" dirty="0" err="1" smtClean="0">
                <a:solidFill>
                  <a:srgbClr val="FF0000"/>
                </a:solidFill>
              </a:rPr>
              <a:t>transform.position</a:t>
            </a:r>
            <a:r>
              <a:rPr lang="hu-HU" sz="1800" dirty="0" smtClean="0">
                <a:solidFill>
                  <a:srgbClr val="FF0000"/>
                </a:solidFill>
              </a:rPr>
              <a:t> </a:t>
            </a:r>
            <a:r>
              <a:rPr lang="hu-HU" sz="1800" dirty="0">
                <a:solidFill>
                  <a:srgbClr val="FF0000"/>
                </a:solidFill>
              </a:rPr>
              <a:t>= </a:t>
            </a:r>
            <a:r>
              <a:rPr lang="hu-HU" sz="1800" dirty="0" err="1">
                <a:solidFill>
                  <a:srgbClr val="FF0000"/>
                </a:solidFill>
              </a:rPr>
              <a:t>targetPos</a:t>
            </a:r>
            <a:r>
              <a:rPr lang="hu-HU" sz="1800" dirty="0">
                <a:solidFill>
                  <a:srgbClr val="FF0000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rgbClr val="FF0000"/>
                </a:solidFill>
              </a:rPr>
              <a:t>     </a:t>
            </a:r>
            <a:r>
              <a:rPr lang="hu-HU" sz="1800" dirty="0" err="1">
                <a:solidFill>
                  <a:srgbClr val="FF0000"/>
                </a:solidFill>
              </a:rPr>
              <a:t>transform.rotation</a:t>
            </a:r>
            <a:r>
              <a:rPr lang="hu-HU" sz="1800" dirty="0">
                <a:solidFill>
                  <a:srgbClr val="FF0000"/>
                </a:solidFill>
              </a:rPr>
              <a:t> = </a:t>
            </a:r>
            <a:r>
              <a:rPr lang="hu-HU" sz="1800" dirty="0" err="1">
                <a:solidFill>
                  <a:srgbClr val="FF0000"/>
                </a:solidFill>
              </a:rPr>
              <a:t>targetRot</a:t>
            </a:r>
            <a:r>
              <a:rPr lang="hu-HU" sz="1800" dirty="0">
                <a:solidFill>
                  <a:srgbClr val="FF0000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hu-HU" sz="1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18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err="1">
                <a:solidFill>
                  <a:schemeClr val="bg1">
                    <a:lumMod val="65000"/>
                  </a:schemeClr>
                </a:solidFill>
              </a:rPr>
              <a:t>protected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bg1">
                    <a:lumMod val="65000"/>
                  </a:schemeClr>
                </a:solidFill>
              </a:rPr>
              <a:t>void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800" dirty="0" err="1">
                <a:solidFill>
                  <a:schemeClr val="bg1">
                    <a:lumMod val="65000"/>
                  </a:schemeClr>
                </a:solidFill>
              </a:rPr>
              <a:t>Reborn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()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{</a:t>
            </a:r>
            <a:endParaRPr lang="hu-HU" sz="18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sz="1800" dirty="0" err="1" smtClean="0">
                <a:solidFill>
                  <a:schemeClr val="bg1">
                    <a:lumMod val="65000"/>
                  </a:schemeClr>
                </a:solidFill>
              </a:rPr>
              <a:t>isDead</a:t>
            </a: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= </a:t>
            </a:r>
            <a:r>
              <a:rPr lang="hu-HU" sz="1800" dirty="0" err="1">
                <a:solidFill>
                  <a:schemeClr val="bg1">
                    <a:lumMod val="65000"/>
                  </a:schemeClr>
                </a:solidFill>
              </a:rPr>
              <a:t>false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Health 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= </a:t>
            </a:r>
            <a:r>
              <a:rPr lang="hu-HU" sz="1800" dirty="0" err="1">
                <a:solidFill>
                  <a:schemeClr val="bg1">
                    <a:lumMod val="65000"/>
                  </a:schemeClr>
                </a:solidFill>
              </a:rPr>
              <a:t>MaxHealth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sz="1800" dirty="0" err="1" smtClean="0">
                <a:solidFill>
                  <a:srgbClr val="FF0000"/>
                </a:solidFill>
              </a:rPr>
              <a:t>Transform</a:t>
            </a:r>
            <a:r>
              <a:rPr lang="hu-HU" sz="1800" dirty="0" smtClean="0">
                <a:solidFill>
                  <a:srgbClr val="FF0000"/>
                </a:solidFill>
              </a:rPr>
              <a:t> </a:t>
            </a:r>
            <a:r>
              <a:rPr lang="hu-HU" sz="1800" dirty="0" err="1">
                <a:solidFill>
                  <a:srgbClr val="FF0000"/>
                </a:solidFill>
              </a:rPr>
              <a:t>targetTransform</a:t>
            </a:r>
            <a:r>
              <a:rPr lang="hu-HU" sz="1800" dirty="0">
                <a:solidFill>
                  <a:srgbClr val="FF0000"/>
                </a:solidFill>
              </a:rPr>
              <a:t> = </a:t>
            </a:r>
            <a:r>
              <a:rPr lang="hu-HU" sz="1800" dirty="0" err="1">
                <a:solidFill>
                  <a:srgbClr val="FF0000"/>
                </a:solidFill>
              </a:rPr>
              <a:t>NetworkManager.singleton.GetStartPosition</a:t>
            </a:r>
            <a:r>
              <a:rPr lang="hu-HU" sz="1800" dirty="0" smtClean="0">
                <a:solidFill>
                  <a:srgbClr val="FF0000"/>
                </a:solidFill>
              </a:rPr>
              <a:t>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>
                <a:solidFill>
                  <a:srgbClr val="FF0000"/>
                </a:solidFill>
              </a:rPr>
              <a:t> </a:t>
            </a:r>
            <a:r>
              <a:rPr lang="hu-HU" sz="1800" dirty="0" smtClean="0">
                <a:solidFill>
                  <a:srgbClr val="FF0000"/>
                </a:solidFill>
              </a:rPr>
              <a:t>    </a:t>
            </a:r>
            <a:r>
              <a:rPr lang="hu-H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// az </a:t>
            </a:r>
            <a:r>
              <a:rPr lang="hu-HU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Rpc</a:t>
            </a:r>
            <a:r>
              <a:rPr lang="hu-H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hívás a klienseknek elküldi a paramétereket is</a:t>
            </a:r>
            <a:endParaRPr lang="hu-H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hu-HU" sz="1800" dirty="0" err="1">
                <a:solidFill>
                  <a:schemeClr val="bg1">
                    <a:lumMod val="65000"/>
                  </a:schemeClr>
                </a:solidFill>
              </a:rPr>
              <a:t>RpcReborn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hu-HU" sz="1800" dirty="0" err="1">
                <a:solidFill>
                  <a:srgbClr val="FF0000"/>
                </a:solidFill>
              </a:rPr>
              <a:t>targetTransform.position</a:t>
            </a:r>
            <a:r>
              <a:rPr lang="hu-HU" sz="1800" dirty="0">
                <a:solidFill>
                  <a:srgbClr val="FF0000"/>
                </a:solidFill>
              </a:rPr>
              <a:t>, </a:t>
            </a:r>
            <a:r>
              <a:rPr lang="hu-HU" sz="1800" dirty="0" err="1">
                <a:solidFill>
                  <a:srgbClr val="FF0000"/>
                </a:solidFill>
              </a:rPr>
              <a:t>targetTransform.rotation</a:t>
            </a:r>
            <a:r>
              <a:rPr lang="hu-HU" sz="1800" dirty="0">
                <a:solidFill>
                  <a:schemeClr val="bg1">
                    <a:lumMod val="65000"/>
                  </a:schemeClr>
                </a:solidFill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800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hu-HU" sz="18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661152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Kill</a:t>
            </a:r>
            <a:r>
              <a:rPr lang="hu-HU" dirty="0" smtClean="0"/>
              <a:t> gomb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400" dirty="0" err="1">
                <a:solidFill>
                  <a:schemeClr val="bg1">
                    <a:lumMod val="50000"/>
                  </a:schemeClr>
                </a:solidFill>
              </a:rPr>
              <a:t>protected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bg1">
                    <a:lumMod val="50000"/>
                  </a:schemeClr>
                </a:solidFill>
              </a:rPr>
              <a:t>override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bg1">
                    <a:lumMod val="50000"/>
                  </a:schemeClr>
                </a:solidFill>
              </a:rPr>
              <a:t>void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bg1">
                    <a:lumMod val="50000"/>
                  </a:schemeClr>
                </a:solidFill>
              </a:rPr>
              <a:t>UpdateImpl</a:t>
            </a: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() </a:t>
            </a:r>
            <a:r>
              <a:rPr lang="hu-HU" sz="2400" dirty="0" smtClean="0">
                <a:solidFill>
                  <a:schemeClr val="bg1">
                    <a:lumMod val="50000"/>
                  </a:schemeClr>
                </a:solidFill>
              </a:rPr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sz="2400" dirty="0" smtClean="0">
                <a:solidFill>
                  <a:schemeClr val="bg1">
                    <a:lumMod val="50000"/>
                  </a:schemeClr>
                </a:solidFill>
              </a:rPr>
              <a:t>  // 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 smtClean="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else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if (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Input.GetKeyDown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("k"))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takeDamage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MaxHealth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 smtClean="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}</a:t>
            </a:r>
            <a:endParaRPr lang="hu-HU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solidFill>
                  <a:schemeClr val="bg1">
                    <a:lumMod val="50000"/>
                  </a:schemeClr>
                </a:solidFill>
              </a:rPr>
              <a:t>}</a:t>
            </a:r>
            <a:endParaRPr lang="hu-HU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hu-HU" dirty="0"/>
          </a:p>
          <a:p>
            <a:r>
              <a:rPr lang="hu-HU" sz="2400" dirty="0" smtClean="0"/>
              <a:t>A </a:t>
            </a:r>
            <a:r>
              <a:rPr lang="hu-HU" sz="2400" dirty="0" err="1" smtClean="0"/>
              <a:t>takeDamage</a:t>
            </a:r>
            <a:r>
              <a:rPr lang="hu-HU" sz="2400" dirty="0" smtClean="0"/>
              <a:t> kódjáról azt feltételeztük, hogy szerveren fut (ha nem, rögtön kilép)</a:t>
            </a:r>
          </a:p>
          <a:p>
            <a:r>
              <a:rPr lang="hu-HU" sz="2400" dirty="0" smtClean="0"/>
              <a:t>Ez így rendben van, viszont ha a kliens szeretné meghívni ezt a függvényt, akkor a szervert kell hívnia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87108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Kliens-szerver </a:t>
            </a:r>
            <a:r>
              <a:rPr lang="hu-HU" dirty="0" smtClean="0"/>
              <a:t>architektúra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Host</a:t>
            </a:r>
            <a:r>
              <a:rPr lang="hu-HU" dirty="0" smtClean="0"/>
              <a:t>: szerver és kliens ugyanabban a folyamatban</a:t>
            </a:r>
          </a:p>
          <a:p>
            <a:r>
              <a:rPr lang="hu-HU" dirty="0" smtClean="0"/>
              <a:t>Analógia: szerepjáték – mesélő és játékosok</a:t>
            </a:r>
          </a:p>
          <a:p>
            <a:r>
              <a:rPr lang="en-US" dirty="0"/>
              <a:t>Unity: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szerver</a:t>
            </a:r>
            <a:r>
              <a:rPr lang="en-US" dirty="0"/>
              <a:t>, </a:t>
            </a:r>
            <a:r>
              <a:rPr lang="en-US" dirty="0" err="1"/>
              <a:t>sok</a:t>
            </a:r>
            <a:r>
              <a:rPr lang="en-US" dirty="0"/>
              <a:t> </a:t>
            </a:r>
            <a:r>
              <a:rPr lang="en-US" dirty="0" err="1"/>
              <a:t>kliens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http://docs.unity3d.com/uploads/Main/NetworkHo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506545"/>
            <a:ext cx="619125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39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Kill</a:t>
            </a:r>
            <a:r>
              <a:rPr lang="hu-HU" dirty="0" smtClean="0"/>
              <a:t> gomb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hu-HU" sz="2400" dirty="0" smtClean="0">
                <a:solidFill>
                  <a:srgbClr val="FF0000"/>
                </a:solidFill>
              </a:rPr>
              <a:t>[</a:t>
            </a:r>
            <a:r>
              <a:rPr lang="hu-HU" sz="2400" dirty="0" err="1" smtClean="0">
                <a:solidFill>
                  <a:srgbClr val="FF0000"/>
                </a:solidFill>
              </a:rPr>
              <a:t>Command</a:t>
            </a:r>
            <a:r>
              <a:rPr lang="hu-HU" sz="2400" dirty="0" smtClean="0">
                <a:solidFill>
                  <a:srgbClr val="FF0000"/>
                </a:solidFill>
              </a:rPr>
              <a:t>]</a:t>
            </a:r>
            <a:r>
              <a:rPr lang="hu-HU" sz="2400" dirty="0" smtClean="0"/>
              <a:t> // </a:t>
            </a:r>
            <a:r>
              <a:rPr lang="hu-HU" sz="2400" dirty="0" err="1" smtClean="0"/>
              <a:t>Command</a:t>
            </a:r>
            <a:r>
              <a:rPr lang="hu-HU" sz="2400" dirty="0" smtClean="0"/>
              <a:t>: a kliens hívja, a szerveren fut 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 err="1" smtClean="0">
                <a:solidFill>
                  <a:schemeClr val="bg1">
                    <a:lumMod val="65000"/>
                  </a:schemeClr>
                </a:solidFill>
              </a:rPr>
              <a:t>public</a:t>
            </a:r>
            <a:r>
              <a:rPr lang="hu-HU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bg1">
                    <a:lumMod val="65000"/>
                  </a:schemeClr>
                </a:solidFill>
              </a:rPr>
              <a:t>void</a:t>
            </a:r>
            <a:r>
              <a:rPr lang="hu-HU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Cmd</a:t>
            </a:r>
            <a:r>
              <a:rPr lang="hu-HU" sz="2400" dirty="0" err="1" smtClean="0">
                <a:solidFill>
                  <a:schemeClr val="bg1">
                    <a:lumMod val="65000"/>
                  </a:schemeClr>
                </a:solidFill>
              </a:rPr>
              <a:t>takeDamage</a:t>
            </a:r>
            <a:r>
              <a:rPr lang="hu-HU" sz="2400" dirty="0" smtClean="0">
                <a:solidFill>
                  <a:schemeClr val="bg1">
                    <a:lumMod val="65000"/>
                  </a:schemeClr>
                </a:solidFill>
              </a:rPr>
              <a:t>(int </a:t>
            </a:r>
            <a:r>
              <a:rPr lang="hu-HU" sz="2400" dirty="0" err="1" smtClean="0">
                <a:solidFill>
                  <a:schemeClr val="bg1">
                    <a:lumMod val="65000"/>
                  </a:schemeClr>
                </a:solidFill>
              </a:rPr>
              <a:t>damage</a:t>
            </a:r>
            <a:r>
              <a:rPr lang="hu-HU" sz="2400" dirty="0" smtClean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hu-HU" sz="2400" dirty="0">
                <a:solidFill>
                  <a:schemeClr val="bg1">
                    <a:lumMod val="65000"/>
                  </a:schemeClr>
                </a:solidFill>
              </a:rPr>
              <a:t>{</a:t>
            </a:r>
          </a:p>
          <a:p>
            <a:pPr marL="0" indent="0">
              <a:spcBef>
                <a:spcPts val="0"/>
              </a:spcBef>
              <a:buNone/>
            </a:pPr>
            <a:endParaRPr lang="hu-HU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 smtClean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hu-HU" sz="2400" dirty="0">
                <a:solidFill>
                  <a:schemeClr val="bg1">
                    <a:lumMod val="65000"/>
                  </a:schemeClr>
                </a:solidFill>
              </a:rPr>
              <a:t>// …</a:t>
            </a:r>
          </a:p>
          <a:p>
            <a:pPr marL="0" indent="0">
              <a:spcBef>
                <a:spcPts val="0"/>
              </a:spcBef>
              <a:buNone/>
            </a:pPr>
            <a:endParaRPr lang="hu-HU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</a:p>
          <a:p>
            <a:pPr marL="0" indent="0">
              <a:spcBef>
                <a:spcPts val="0"/>
              </a:spcBef>
              <a:buNone/>
            </a:pPr>
            <a:endParaRPr lang="hu-HU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sz="2400" dirty="0" smtClean="0"/>
              <a:t>Így bármelyik kliens meghívja a </a:t>
            </a:r>
            <a:r>
              <a:rPr lang="hu-HU" sz="2400" dirty="0" err="1" smtClean="0"/>
              <a:t>takeDamage</a:t>
            </a:r>
            <a:r>
              <a:rPr lang="hu-HU" sz="2400" dirty="0" smtClean="0"/>
              <a:t> függvényt, a szerveren fog lefutni (a szerver módosításaihoz pedig a kliensek szinkronizálnak + a szerver </a:t>
            </a:r>
            <a:r>
              <a:rPr lang="hu-HU" sz="2400" dirty="0" err="1" smtClean="0"/>
              <a:t>Rpc-vel</a:t>
            </a:r>
            <a:r>
              <a:rPr lang="hu-HU" sz="2400" dirty="0" smtClean="0"/>
              <a:t> visszahívja </a:t>
            </a:r>
            <a:r>
              <a:rPr lang="hu-HU" sz="2400" smtClean="0"/>
              <a:t>a klienseket)</a:t>
            </a:r>
            <a:endParaRPr lang="hu-HU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84530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Troll</a:t>
            </a:r>
            <a:r>
              <a:rPr lang="hu-HU" dirty="0" smtClean="0"/>
              <a:t> </a:t>
            </a:r>
            <a:r>
              <a:rPr lang="hu-HU" dirty="0" err="1" smtClean="0"/>
              <a:t>spawn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trollokat</a:t>
            </a:r>
            <a:r>
              <a:rPr lang="hu-HU" dirty="0" smtClean="0"/>
              <a:t> egy üres játékobjektum fogja random időközönként, random pozícióba letenni</a:t>
            </a:r>
          </a:p>
          <a:p>
            <a:r>
              <a:rPr lang="hu-HU" dirty="0" smtClean="0"/>
              <a:t>Adjunk hozzá egy üres játékobjektumot a jelenethez: </a:t>
            </a:r>
            <a:r>
              <a:rPr lang="hu-HU" dirty="0" err="1" smtClean="0"/>
              <a:t>TrollSpawner</a:t>
            </a:r>
            <a:endParaRPr lang="hu-HU" dirty="0" smtClean="0"/>
          </a:p>
          <a:p>
            <a:r>
              <a:rPr lang="hu-HU" dirty="0" smtClean="0"/>
              <a:t>Adjunk hozzá néhány üres gyerekobjektumot, ezek transzformációja adja a </a:t>
            </a:r>
            <a:r>
              <a:rPr lang="hu-HU" dirty="0" err="1" smtClean="0"/>
              <a:t>spawn</a:t>
            </a:r>
            <a:r>
              <a:rPr lang="hu-HU" dirty="0" smtClean="0"/>
              <a:t> helyeket</a:t>
            </a:r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Adjunk hozzá egy új scriptet: </a:t>
            </a:r>
            <a:r>
              <a:rPr lang="hu-HU" dirty="0" err="1" smtClean="0"/>
              <a:t>SpawnTrolls.cs</a:t>
            </a:r>
            <a:endParaRPr lang="hu-HU" dirty="0" smtClean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882" y="4449936"/>
            <a:ext cx="2000250" cy="11239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279882" y="4748733"/>
            <a:ext cx="1000125" cy="82515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SpawnTrolls</a:t>
            </a:r>
            <a:r>
              <a:rPr lang="hu-HU" dirty="0" smtClean="0"/>
              <a:t> script (nem hálózati)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public class </a:t>
            </a:r>
            <a:r>
              <a:rPr lang="en-US" sz="1200" dirty="0" err="1"/>
              <a:t>SpawnTrolls</a:t>
            </a:r>
            <a:r>
              <a:rPr lang="en-US" sz="1200" dirty="0"/>
              <a:t> : </a:t>
            </a:r>
            <a:r>
              <a:rPr lang="en-US" sz="1200" dirty="0" err="1"/>
              <a:t>MonoBehaviour</a:t>
            </a:r>
            <a:r>
              <a:rPr lang="en-US" sz="1200" dirty="0"/>
              <a:t> {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public </a:t>
            </a:r>
            <a:r>
              <a:rPr lang="en-US" sz="1200" dirty="0" err="1"/>
              <a:t>GameObject</a:t>
            </a:r>
            <a:r>
              <a:rPr lang="en-US" sz="1200" dirty="0"/>
              <a:t> </a:t>
            </a:r>
            <a:r>
              <a:rPr lang="en-US" sz="1200" dirty="0" err="1"/>
              <a:t>targetPrefab</a:t>
            </a:r>
            <a:r>
              <a:rPr lang="en-US" sz="1200" dirty="0"/>
              <a:t>;  // </a:t>
            </a:r>
            <a:r>
              <a:rPr lang="en-US" sz="1200" dirty="0" err="1"/>
              <a:t>spawnolt</a:t>
            </a:r>
            <a:r>
              <a:rPr lang="en-US" sz="1200" dirty="0"/>
              <a:t> prefab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public float </a:t>
            </a:r>
            <a:r>
              <a:rPr lang="en-US" sz="1200" dirty="0" err="1"/>
              <a:t>minSpawn</a:t>
            </a:r>
            <a:r>
              <a:rPr lang="en-US" sz="1200" dirty="0"/>
              <a:t> = 2;  // </a:t>
            </a:r>
            <a:r>
              <a:rPr lang="en-US" sz="1200" dirty="0" err="1"/>
              <a:t>minimális</a:t>
            </a:r>
            <a:r>
              <a:rPr lang="en-US" sz="1200" dirty="0"/>
              <a:t> </a:t>
            </a:r>
            <a:r>
              <a:rPr lang="en-US" sz="1200" dirty="0" err="1"/>
              <a:t>idő</a:t>
            </a:r>
            <a:r>
              <a:rPr lang="en-US" sz="1200" dirty="0"/>
              <a:t> 2 spawn </a:t>
            </a:r>
            <a:r>
              <a:rPr lang="en-US" sz="1200" dirty="0" err="1"/>
              <a:t>között</a:t>
            </a: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public float </a:t>
            </a:r>
            <a:r>
              <a:rPr lang="en-US" sz="1200" dirty="0" err="1"/>
              <a:t>maxSpawn</a:t>
            </a:r>
            <a:r>
              <a:rPr lang="en-US" sz="1200" dirty="0"/>
              <a:t> = 5;  // </a:t>
            </a:r>
            <a:r>
              <a:rPr lang="en-US" sz="1200" dirty="0" err="1"/>
              <a:t>maximális</a:t>
            </a:r>
            <a:r>
              <a:rPr lang="en-US" sz="1200" dirty="0"/>
              <a:t> </a:t>
            </a:r>
            <a:r>
              <a:rPr lang="en-US" sz="1200" dirty="0" err="1"/>
              <a:t>idő</a:t>
            </a:r>
            <a:r>
              <a:rPr lang="en-US" sz="1200" dirty="0"/>
              <a:t> 2 spawn </a:t>
            </a:r>
            <a:r>
              <a:rPr lang="en-US" sz="1200" dirty="0" err="1"/>
              <a:t>között</a:t>
            </a: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bool </a:t>
            </a:r>
            <a:r>
              <a:rPr lang="en-US" sz="1200" dirty="0" err="1"/>
              <a:t>canSpawn</a:t>
            </a:r>
            <a:r>
              <a:rPr lang="en-US" sz="1200" dirty="0"/>
              <a:t> = true;  // </a:t>
            </a:r>
            <a:r>
              <a:rPr lang="en-US" sz="1200" dirty="0" err="1"/>
              <a:t>jöhet</a:t>
            </a:r>
            <a:r>
              <a:rPr lang="en-US" sz="1200" dirty="0"/>
              <a:t>-e a </a:t>
            </a:r>
            <a:r>
              <a:rPr lang="en-US" sz="1200" dirty="0" err="1"/>
              <a:t>következő</a:t>
            </a:r>
            <a:r>
              <a:rPr lang="en-US" sz="1200" dirty="0"/>
              <a:t> </a:t>
            </a:r>
            <a:r>
              <a:rPr lang="en-US" sz="1200" dirty="0" err="1" smtClean="0"/>
              <a:t>ellenség</a:t>
            </a:r>
            <a:endParaRPr lang="en-US" sz="12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200" dirty="0" smtClean="0"/>
              <a:t>    </a:t>
            </a:r>
            <a:r>
              <a:rPr lang="en-US" sz="1200" dirty="0" smtClean="0"/>
              <a:t>void </a:t>
            </a:r>
            <a:r>
              <a:rPr lang="en-US" sz="1200" dirty="0"/>
              <a:t>Update ()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  if (!</a:t>
            </a:r>
            <a:r>
              <a:rPr lang="en-US" sz="1200" dirty="0" err="1"/>
              <a:t>canSpawn</a:t>
            </a:r>
            <a:r>
              <a:rPr lang="en-US" sz="1200" dirty="0"/>
              <a:t>) return;  // </a:t>
            </a:r>
            <a:r>
              <a:rPr lang="en-US" sz="1200" dirty="0" err="1"/>
              <a:t>még</a:t>
            </a:r>
            <a:r>
              <a:rPr lang="en-US" sz="1200" dirty="0"/>
              <a:t> </a:t>
            </a:r>
            <a:r>
              <a:rPr lang="en-US" sz="1200" dirty="0" err="1"/>
              <a:t>nem</a:t>
            </a:r>
            <a:r>
              <a:rPr lang="en-US" sz="1200" dirty="0"/>
              <a:t> </a:t>
            </a:r>
            <a:r>
              <a:rPr lang="en-US" sz="1200" dirty="0" err="1"/>
              <a:t>telt</a:t>
            </a:r>
            <a:r>
              <a:rPr lang="en-US" sz="1200" dirty="0"/>
              <a:t> el </a:t>
            </a:r>
            <a:r>
              <a:rPr lang="en-US" sz="1200" dirty="0" err="1"/>
              <a:t>megfelelő</a:t>
            </a:r>
            <a:r>
              <a:rPr lang="en-US" sz="1200" dirty="0"/>
              <a:t> </a:t>
            </a:r>
            <a:r>
              <a:rPr lang="en-US" sz="1200" dirty="0" err="1"/>
              <a:t>idő</a:t>
            </a: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  float </a:t>
            </a:r>
            <a:r>
              <a:rPr lang="en-US" sz="1200" dirty="0" err="1"/>
              <a:t>nextSpawn</a:t>
            </a:r>
            <a:r>
              <a:rPr lang="en-US" sz="1200" dirty="0"/>
              <a:t> = </a:t>
            </a:r>
            <a:r>
              <a:rPr lang="en-US" sz="1200" dirty="0" err="1"/>
              <a:t>Random.Range</a:t>
            </a:r>
            <a:r>
              <a:rPr lang="en-US" sz="1200" dirty="0"/>
              <a:t>(</a:t>
            </a:r>
            <a:r>
              <a:rPr lang="en-US" sz="1200" dirty="0" err="1"/>
              <a:t>minSpawn</a:t>
            </a:r>
            <a:r>
              <a:rPr lang="en-US" sz="1200" dirty="0"/>
              <a:t>, </a:t>
            </a:r>
            <a:r>
              <a:rPr lang="en-US" sz="1200" dirty="0" err="1"/>
              <a:t>maxSpawn</a:t>
            </a:r>
            <a:r>
              <a:rPr lang="en-US" sz="1200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  Invoke("Spawn", </a:t>
            </a:r>
            <a:r>
              <a:rPr lang="en-US" sz="1200" dirty="0" err="1"/>
              <a:t>nextSpawn</a:t>
            </a:r>
            <a:r>
              <a:rPr lang="en-US" sz="1200" dirty="0"/>
              <a:t>);  // </a:t>
            </a:r>
            <a:r>
              <a:rPr lang="en-US" sz="1200" dirty="0" err="1"/>
              <a:t>nextSpawn</a:t>
            </a:r>
            <a:r>
              <a:rPr lang="en-US" sz="1200" dirty="0"/>
              <a:t> </a:t>
            </a:r>
            <a:r>
              <a:rPr lang="en-US" sz="1200" dirty="0" err="1"/>
              <a:t>idő</a:t>
            </a:r>
            <a:r>
              <a:rPr lang="en-US" sz="1200" dirty="0"/>
              <a:t> </a:t>
            </a:r>
            <a:r>
              <a:rPr lang="en-US" sz="1200" dirty="0" err="1"/>
              <a:t>múlva</a:t>
            </a:r>
            <a:r>
              <a:rPr lang="en-US" sz="1200" dirty="0"/>
              <a:t> </a:t>
            </a:r>
            <a:r>
              <a:rPr lang="en-US" sz="1200" dirty="0" err="1"/>
              <a:t>meghívjuk</a:t>
            </a:r>
            <a:r>
              <a:rPr lang="en-US" sz="1200" dirty="0"/>
              <a:t> a Spawn </a:t>
            </a:r>
            <a:r>
              <a:rPr lang="en-US" sz="1200" dirty="0" err="1"/>
              <a:t>függvényt</a:t>
            </a: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  </a:t>
            </a:r>
            <a:r>
              <a:rPr lang="en-US" sz="1200" dirty="0" err="1"/>
              <a:t>canSpawn</a:t>
            </a:r>
            <a:r>
              <a:rPr lang="en-US" sz="1200" dirty="0"/>
              <a:t> = false;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}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void Spawn()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  if (</a:t>
            </a:r>
            <a:r>
              <a:rPr lang="en-US" sz="1200" dirty="0" err="1"/>
              <a:t>targetPrefab</a:t>
            </a:r>
            <a:r>
              <a:rPr lang="en-US" sz="1200" dirty="0"/>
              <a:t> == null)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      </a:t>
            </a:r>
            <a:r>
              <a:rPr lang="en-US" sz="1200" dirty="0" err="1"/>
              <a:t>canSpawn</a:t>
            </a:r>
            <a:r>
              <a:rPr lang="en-US" sz="1200" dirty="0"/>
              <a:t> = true;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      return;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  </a:t>
            </a:r>
            <a:r>
              <a:rPr lang="en-US" sz="1200" dirty="0" smtClean="0"/>
              <a:t>}</a:t>
            </a:r>
            <a:endParaRPr lang="hu-HU" sz="1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200" dirty="0"/>
              <a:t> </a:t>
            </a:r>
            <a:r>
              <a:rPr lang="hu-HU" sz="1200" dirty="0" smtClean="0"/>
              <a:t>       // lekérjük a gyerek objektumok </a:t>
            </a:r>
            <a:r>
              <a:rPr lang="hu-HU" sz="1200" dirty="0" err="1" smtClean="0"/>
              <a:t>Transform</a:t>
            </a:r>
            <a:r>
              <a:rPr lang="hu-HU" sz="1200" dirty="0" smtClean="0"/>
              <a:t> komponenseit, ezek közül választunk random</a:t>
            </a: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  Transform[] </a:t>
            </a:r>
            <a:r>
              <a:rPr lang="en-US" sz="1200" dirty="0" err="1"/>
              <a:t>spawnLocations</a:t>
            </a:r>
            <a:r>
              <a:rPr lang="en-US" sz="1200" dirty="0"/>
              <a:t> = </a:t>
            </a:r>
            <a:r>
              <a:rPr lang="en-US" sz="1200" dirty="0" err="1"/>
              <a:t>gameObject.GetComponentsInChildren</a:t>
            </a:r>
            <a:r>
              <a:rPr lang="en-US" sz="1200" dirty="0"/>
              <a:t>&lt;Transform&gt;();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  </a:t>
            </a:r>
            <a:r>
              <a:rPr lang="en-US" sz="1200" dirty="0" err="1"/>
              <a:t>int</a:t>
            </a:r>
            <a:r>
              <a:rPr lang="en-US" sz="1200" dirty="0"/>
              <a:t> </a:t>
            </a:r>
            <a:r>
              <a:rPr lang="en-US" sz="1200" dirty="0" err="1"/>
              <a:t>spawnIdx</a:t>
            </a:r>
            <a:r>
              <a:rPr lang="en-US" sz="1200" dirty="0"/>
              <a:t> = </a:t>
            </a:r>
            <a:r>
              <a:rPr lang="en-US" sz="1200" dirty="0" err="1"/>
              <a:t>Random.Range</a:t>
            </a:r>
            <a:r>
              <a:rPr lang="en-US" sz="1200" dirty="0"/>
              <a:t>(0, </a:t>
            </a:r>
            <a:r>
              <a:rPr lang="en-US" sz="1200" dirty="0" err="1"/>
              <a:t>spawnLocations.Length</a:t>
            </a:r>
            <a:r>
              <a:rPr lang="en-US" sz="1200" dirty="0"/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  Instantiate(</a:t>
            </a:r>
            <a:r>
              <a:rPr lang="en-US" sz="1200" dirty="0" err="1"/>
              <a:t>targetPrefab</a:t>
            </a:r>
            <a:r>
              <a:rPr lang="en-US" sz="1200" dirty="0"/>
              <a:t>, </a:t>
            </a:r>
            <a:r>
              <a:rPr lang="en-US" sz="1200" dirty="0" err="1"/>
              <a:t>spawnLocations</a:t>
            </a:r>
            <a:r>
              <a:rPr lang="en-US" sz="1200" dirty="0"/>
              <a:t>[</a:t>
            </a:r>
            <a:r>
              <a:rPr lang="en-US" sz="1200" dirty="0" err="1"/>
              <a:t>spawnIdx</a:t>
            </a:r>
            <a:r>
              <a:rPr lang="en-US" sz="1200" dirty="0"/>
              <a:t>].position, </a:t>
            </a:r>
            <a:r>
              <a:rPr lang="en-US" sz="1200" dirty="0" err="1"/>
              <a:t>spawnLocations</a:t>
            </a:r>
            <a:r>
              <a:rPr lang="en-US" sz="1200" dirty="0"/>
              <a:t>[</a:t>
            </a:r>
            <a:r>
              <a:rPr lang="en-US" sz="1200" dirty="0" err="1"/>
              <a:t>spawnIdx</a:t>
            </a:r>
            <a:r>
              <a:rPr lang="en-US" sz="1200" dirty="0"/>
              <a:t>].rotation);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    </a:t>
            </a:r>
            <a:r>
              <a:rPr lang="en-US" sz="1200" dirty="0" err="1"/>
              <a:t>canSpawn</a:t>
            </a:r>
            <a:r>
              <a:rPr lang="en-US" sz="1200" dirty="0"/>
              <a:t> = true;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    }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}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553" y="1690689"/>
            <a:ext cx="3151774" cy="175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Troll</a:t>
            </a:r>
            <a:r>
              <a:rPr lang="hu-HU" dirty="0" smtClean="0"/>
              <a:t> </a:t>
            </a:r>
            <a:r>
              <a:rPr lang="hu-HU" dirty="0" err="1" smtClean="0"/>
              <a:t>spawn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82644"/>
          </a:xfrm>
        </p:spPr>
        <p:txBody>
          <a:bodyPr>
            <a:normAutofit fontScale="92500" lnSpcReduction="10000"/>
          </a:bodyPr>
          <a:lstStyle/>
          <a:p>
            <a:r>
              <a:rPr lang="hu-HU" sz="2400" dirty="0" smtClean="0"/>
              <a:t>Mi történik?</a:t>
            </a:r>
          </a:p>
          <a:p>
            <a:r>
              <a:rPr lang="hu-HU" sz="2400" dirty="0" smtClean="0"/>
              <a:t>A </a:t>
            </a:r>
            <a:r>
              <a:rPr lang="hu-HU" sz="2400" dirty="0" err="1" smtClean="0"/>
              <a:t>trollok</a:t>
            </a:r>
            <a:r>
              <a:rPr lang="hu-HU" sz="2400" dirty="0" smtClean="0"/>
              <a:t> folyamatosan keletkeznek a megadott helyeken</a:t>
            </a:r>
          </a:p>
          <a:p>
            <a:r>
              <a:rPr lang="hu-HU" sz="2400" dirty="0" smtClean="0"/>
              <a:t>(HF: limitáljuk a </a:t>
            </a:r>
            <a:r>
              <a:rPr lang="hu-HU" sz="2400" dirty="0" err="1" smtClean="0"/>
              <a:t>trollok</a:t>
            </a:r>
            <a:r>
              <a:rPr lang="hu-HU" sz="2400" dirty="0" smtClean="0"/>
              <a:t> számát)</a:t>
            </a:r>
          </a:p>
          <a:p>
            <a:endParaRPr lang="hu-HU" sz="2400" dirty="0" smtClean="0"/>
          </a:p>
          <a:p>
            <a:endParaRPr lang="hu-HU" sz="2400" dirty="0"/>
          </a:p>
          <a:p>
            <a:endParaRPr lang="hu-HU" sz="2400" dirty="0" smtClean="0"/>
          </a:p>
          <a:p>
            <a:endParaRPr lang="hu-HU" sz="2400" dirty="0" smtClean="0"/>
          </a:p>
          <a:p>
            <a:endParaRPr lang="hu-HU" sz="2400" dirty="0" smtClean="0"/>
          </a:p>
          <a:p>
            <a:r>
              <a:rPr lang="hu-HU" sz="2400" dirty="0" smtClean="0"/>
              <a:t>Problémák:</a:t>
            </a:r>
          </a:p>
          <a:p>
            <a:r>
              <a:rPr lang="hu-HU" sz="2400" dirty="0" smtClean="0"/>
              <a:t>Akkor is születnek, mikor még nem indítottuk el a szervert</a:t>
            </a:r>
          </a:p>
          <a:p>
            <a:r>
              <a:rPr lang="hu-HU" sz="2400" dirty="0" smtClean="0"/>
              <a:t>Minden kliens saját magának hozza létre a </a:t>
            </a:r>
            <a:r>
              <a:rPr lang="hu-HU" sz="2400" dirty="0" err="1" smtClean="0"/>
              <a:t>trollokat</a:t>
            </a:r>
            <a:r>
              <a:rPr lang="hu-HU" sz="2400" dirty="0" smtClean="0"/>
              <a:t>, nincsenek szinkronban</a:t>
            </a:r>
            <a:endParaRPr lang="en-US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792" y="2940196"/>
            <a:ext cx="4610419" cy="20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2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Hálózati </a:t>
            </a:r>
            <a:r>
              <a:rPr lang="hu-HU" dirty="0" err="1" smtClean="0"/>
              <a:t>troll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err="1" smtClean="0"/>
              <a:t>Trollok</a:t>
            </a:r>
            <a:r>
              <a:rPr lang="hu-HU" sz="2400" dirty="0" smtClean="0"/>
              <a:t> létrehozása a szerver dolga, fusson csak ott</a:t>
            </a:r>
          </a:p>
          <a:p>
            <a:r>
              <a:rPr lang="hu-HU" sz="2400" dirty="0" smtClean="0"/>
              <a:t>Adjunk egy Network </a:t>
            </a:r>
            <a:r>
              <a:rPr lang="hu-HU" sz="2400" dirty="0" err="1" smtClean="0"/>
              <a:t>Identity</a:t>
            </a:r>
            <a:r>
              <a:rPr lang="hu-HU" sz="2400" dirty="0" smtClean="0"/>
              <a:t> komponenst a </a:t>
            </a:r>
            <a:r>
              <a:rPr lang="hu-HU" sz="2400" dirty="0" err="1" smtClean="0"/>
              <a:t>TrollSpawnerhez</a:t>
            </a:r>
            <a:r>
              <a:rPr lang="hu-HU" sz="2400" dirty="0" smtClean="0"/>
              <a:t>, legyen Server </a:t>
            </a:r>
            <a:r>
              <a:rPr lang="hu-HU" sz="2400" dirty="0" err="1" smtClean="0"/>
              <a:t>Only</a:t>
            </a:r>
            <a:endParaRPr lang="en-US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996" y="3363546"/>
            <a:ext cx="3772579" cy="267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Hálózati </a:t>
            </a:r>
            <a:r>
              <a:rPr lang="hu-HU" dirty="0" err="1" smtClean="0"/>
              <a:t>troll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28641"/>
          </a:xfrm>
        </p:spPr>
        <p:txBody>
          <a:bodyPr>
            <a:normAutofit fontScale="25000" lnSpcReduction="20000"/>
          </a:bodyPr>
          <a:lstStyle/>
          <a:p>
            <a:r>
              <a:rPr lang="hu-HU" sz="7400" dirty="0" smtClean="0"/>
              <a:t>Módosítsuk a </a:t>
            </a:r>
            <a:r>
              <a:rPr lang="hu-HU" sz="7400" dirty="0" err="1" smtClean="0"/>
              <a:t>spawner</a:t>
            </a:r>
            <a:r>
              <a:rPr lang="hu-HU" sz="7400" dirty="0" smtClean="0"/>
              <a:t> scriptet: legyen </a:t>
            </a:r>
            <a:r>
              <a:rPr lang="hu-HU" sz="7400" dirty="0" err="1" smtClean="0"/>
              <a:t>NetworkBehaviour</a:t>
            </a:r>
            <a:endParaRPr lang="hu-HU" sz="7400" dirty="0" smtClean="0"/>
          </a:p>
          <a:p>
            <a:pPr marL="0" indent="0">
              <a:spcBef>
                <a:spcPts val="0"/>
              </a:spcBef>
              <a:buNone/>
            </a:pPr>
            <a:endParaRPr lang="hu-HU" dirty="0" smtClean="0"/>
          </a:p>
          <a:p>
            <a:pPr marL="0" indent="0">
              <a:spcBef>
                <a:spcPts val="0"/>
              </a:spcBef>
              <a:buNone/>
            </a:pPr>
            <a:endParaRPr lang="hu-HU" sz="4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4800" dirty="0" err="1">
                <a:solidFill>
                  <a:srgbClr val="FF0000"/>
                </a:solidFill>
              </a:rPr>
              <a:t>using</a:t>
            </a:r>
            <a:r>
              <a:rPr lang="hu-HU" sz="4800" dirty="0">
                <a:solidFill>
                  <a:srgbClr val="FF0000"/>
                </a:solidFill>
              </a:rPr>
              <a:t> </a:t>
            </a:r>
            <a:r>
              <a:rPr lang="hu-HU" sz="4800" dirty="0" err="1">
                <a:solidFill>
                  <a:srgbClr val="FF0000"/>
                </a:solidFill>
              </a:rPr>
              <a:t>UnityEngine.Networking</a:t>
            </a:r>
            <a:r>
              <a:rPr lang="hu-HU" sz="4800" dirty="0" smtClean="0">
                <a:solidFill>
                  <a:srgbClr val="FF0000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endParaRPr lang="hu-HU" sz="48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public class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SpawnTrolls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: </a:t>
            </a:r>
            <a:r>
              <a:rPr lang="en-US" sz="4800" dirty="0" err="1" smtClean="0">
                <a:solidFill>
                  <a:srgbClr val="FF0000"/>
                </a:solidFill>
              </a:rPr>
              <a:t>NetworkBehaviour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{</a:t>
            </a:r>
          </a:p>
          <a:p>
            <a:pPr marL="0" indent="0">
              <a:spcBef>
                <a:spcPts val="0"/>
              </a:spcBef>
              <a:buNone/>
            </a:pPr>
            <a:endParaRPr lang="en-US" sz="4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public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GameObject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targetPrefab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;  //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spawnolt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prefab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public float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minSpawn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= 2;  //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minimális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idő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2 spawn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között</a:t>
            </a:r>
            <a:endParaRPr lang="en-US" sz="4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public float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maxSpawn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= 5;  //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maximális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idő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2 spawn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között</a:t>
            </a:r>
            <a:endParaRPr lang="en-US" sz="4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4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bool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canSpawn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= true;  //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jöhet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-e a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következő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ellenség</a:t>
            </a:r>
            <a:endParaRPr lang="en-US" sz="4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4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4800" dirty="0" smtClean="0">
                <a:solidFill>
                  <a:schemeClr val="bg1">
                    <a:lumMod val="65000"/>
                  </a:schemeClr>
                </a:solidFill>
              </a:rPr>
              <a:t>    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void Update ()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sz="4800" dirty="0" smtClean="0">
                <a:solidFill>
                  <a:srgbClr val="FF0000"/>
                </a:solidFill>
              </a:rPr>
              <a:t>if (!</a:t>
            </a:r>
            <a:r>
              <a:rPr lang="en-US" sz="4800" dirty="0" err="1" smtClean="0">
                <a:solidFill>
                  <a:srgbClr val="FF0000"/>
                </a:solidFill>
              </a:rPr>
              <a:t>isServer</a:t>
            </a:r>
            <a:r>
              <a:rPr lang="en-US" sz="4800" dirty="0" smtClean="0">
                <a:solidFill>
                  <a:srgbClr val="FF0000"/>
                </a:solidFill>
              </a:rPr>
              <a:t>) return;  // </a:t>
            </a:r>
            <a:r>
              <a:rPr lang="en-US" sz="4800" dirty="0" err="1" smtClean="0">
                <a:solidFill>
                  <a:srgbClr val="FF0000"/>
                </a:solidFill>
              </a:rPr>
              <a:t>enélkül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akkor</a:t>
            </a:r>
            <a:r>
              <a:rPr lang="en-US" sz="4800" dirty="0" smtClean="0">
                <a:solidFill>
                  <a:srgbClr val="FF0000"/>
                </a:solidFill>
              </a:rPr>
              <a:t> is </a:t>
            </a:r>
            <a:r>
              <a:rPr lang="en-US" sz="4800" dirty="0" err="1" smtClean="0">
                <a:solidFill>
                  <a:srgbClr val="FF0000"/>
                </a:solidFill>
              </a:rPr>
              <a:t>spawnol</a:t>
            </a:r>
            <a:r>
              <a:rPr lang="en-US" sz="4800" dirty="0" smtClean="0">
                <a:solidFill>
                  <a:srgbClr val="FF0000"/>
                </a:solidFill>
              </a:rPr>
              <a:t>, ha </a:t>
            </a:r>
            <a:r>
              <a:rPr lang="en-US" sz="4800" dirty="0" err="1" smtClean="0">
                <a:solidFill>
                  <a:srgbClr val="FF0000"/>
                </a:solidFill>
              </a:rPr>
              <a:t>nem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fut</a:t>
            </a:r>
            <a:r>
              <a:rPr lang="en-US" sz="4800" dirty="0" smtClean="0">
                <a:solidFill>
                  <a:srgbClr val="FF0000"/>
                </a:solidFill>
              </a:rPr>
              <a:t> a </a:t>
            </a:r>
            <a:r>
              <a:rPr lang="en-US" sz="4800" dirty="0" err="1" smtClean="0">
                <a:solidFill>
                  <a:srgbClr val="FF0000"/>
                </a:solidFill>
              </a:rPr>
              <a:t>szerver</a:t>
            </a:r>
            <a:r>
              <a:rPr lang="en-US" sz="4800" dirty="0" smtClean="0">
                <a:solidFill>
                  <a:srgbClr val="FF0000"/>
                </a:solidFill>
              </a:rPr>
              <a:t> (de a program </a:t>
            </a:r>
            <a:r>
              <a:rPr lang="en-US" sz="4800" dirty="0" err="1" smtClean="0">
                <a:solidFill>
                  <a:srgbClr val="FF0000"/>
                </a:solidFill>
              </a:rPr>
              <a:t>igen</a:t>
            </a:r>
            <a:r>
              <a:rPr lang="en-US" sz="4800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480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if (!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canSpawn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) return;  //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még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nem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telt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el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megfelelő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idő</a:t>
            </a:r>
            <a:endParaRPr lang="en-US" sz="4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    float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nextSpawn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=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Random.Range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minSpawn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maxSpawn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    Invoke("Spawn",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nextSpawn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);  //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nextSpawn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idő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múlva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meghívjuk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a Spawn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függvényt</a:t>
            </a:r>
            <a:endParaRPr lang="en-US" sz="4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canSpawn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= false;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}</a:t>
            </a:r>
          </a:p>
          <a:p>
            <a:pPr marL="0" indent="0">
              <a:spcBef>
                <a:spcPts val="0"/>
              </a:spcBef>
              <a:buNone/>
            </a:pPr>
            <a:endParaRPr lang="en-US" sz="4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void Spawn()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    if (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targetPrefab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== null)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       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canSpawn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= true;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        return;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    }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    //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lekérjük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gyerek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objektumok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Transform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komponenseit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ezek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közül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választunk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random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    Transform[]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spawnLocations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=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gameObject.GetComponentsInChildren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&lt;Transform&gt;();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int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spawnIdx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=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Random.Range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(0,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spawnLocations.Length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);</a:t>
            </a:r>
            <a:endParaRPr lang="hu-HU" sz="4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480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sz="4800" dirty="0" err="1" smtClean="0">
                <a:solidFill>
                  <a:srgbClr val="FF0000"/>
                </a:solidFill>
              </a:rPr>
              <a:t>GameObject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newObject</a:t>
            </a:r>
            <a:r>
              <a:rPr lang="en-US" sz="4800" dirty="0" smtClean="0">
                <a:solidFill>
                  <a:srgbClr val="FF0000"/>
                </a:solidFill>
              </a:rPr>
              <a:t> = (</a:t>
            </a:r>
            <a:r>
              <a:rPr lang="en-US" sz="4800" dirty="0" err="1" smtClean="0">
                <a:solidFill>
                  <a:srgbClr val="FF0000"/>
                </a:solidFill>
              </a:rPr>
              <a:t>GameObject</a:t>
            </a:r>
            <a:r>
              <a:rPr lang="en-US" sz="4800" dirty="0" smtClean="0">
                <a:solidFill>
                  <a:srgbClr val="FF0000"/>
                </a:solidFill>
              </a:rPr>
              <a:t>)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Instantiate(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targetPrefab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endParaRPr lang="hu-HU" sz="4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4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sz="4800" dirty="0" smtClean="0">
                <a:solidFill>
                  <a:schemeClr val="bg1">
                    <a:lumMod val="65000"/>
                  </a:schemeClr>
                </a:solidFill>
              </a:rPr>
              <a:t>                                                      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spawnLocations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spawnIdx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].position,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spawnLocations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spawnIdx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].rotation);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sz="4800" dirty="0" err="1" smtClean="0">
                <a:solidFill>
                  <a:srgbClr val="FF0000"/>
                </a:solidFill>
              </a:rPr>
              <a:t>NetworkServer.Spawn</a:t>
            </a:r>
            <a:r>
              <a:rPr lang="en-US" sz="4800" dirty="0" smtClean="0">
                <a:solidFill>
                  <a:srgbClr val="FF0000"/>
                </a:solidFill>
              </a:rPr>
              <a:t>(</a:t>
            </a:r>
            <a:r>
              <a:rPr lang="en-US" sz="4800" dirty="0" err="1" smtClean="0">
                <a:solidFill>
                  <a:srgbClr val="FF0000"/>
                </a:solidFill>
              </a:rPr>
              <a:t>newObject</a:t>
            </a:r>
            <a:r>
              <a:rPr lang="en-US" sz="4800" dirty="0" smtClean="0">
                <a:solidFill>
                  <a:srgbClr val="FF0000"/>
                </a:solidFill>
              </a:rPr>
              <a:t>);</a:t>
            </a:r>
            <a:r>
              <a:rPr lang="hu-HU" sz="4800" dirty="0" smtClean="0">
                <a:solidFill>
                  <a:srgbClr val="FF0000"/>
                </a:solidFill>
              </a:rPr>
              <a:t> // </a:t>
            </a:r>
            <a:r>
              <a:rPr lang="hu-HU" sz="4800" dirty="0" err="1" smtClean="0">
                <a:solidFill>
                  <a:srgbClr val="FF0000"/>
                </a:solidFill>
              </a:rPr>
              <a:t>spawn</a:t>
            </a:r>
            <a:r>
              <a:rPr lang="hu-HU" sz="4800" dirty="0" smtClean="0">
                <a:solidFill>
                  <a:srgbClr val="FF0000"/>
                </a:solidFill>
              </a:rPr>
              <a:t>-t hívunk a </a:t>
            </a:r>
            <a:r>
              <a:rPr lang="hu-HU" sz="4800" b="1" dirty="0" smtClean="0">
                <a:solidFill>
                  <a:srgbClr val="FF0000"/>
                </a:solidFill>
              </a:rPr>
              <a:t>szerveren</a:t>
            </a:r>
            <a:r>
              <a:rPr lang="hu-HU" sz="4800" dirty="0" smtClean="0">
                <a:solidFill>
                  <a:srgbClr val="FF0000"/>
                </a:solidFill>
              </a:rPr>
              <a:t>, így minden klienshez eljut az új objektum</a:t>
            </a:r>
            <a:endParaRPr lang="en-US" sz="4800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sz="4800" dirty="0" err="1" smtClean="0">
                <a:solidFill>
                  <a:schemeClr val="bg1">
                    <a:lumMod val="65000"/>
                  </a:schemeClr>
                </a:solidFill>
              </a:rPr>
              <a:t>canSpawn</a:t>
            </a: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= true;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    }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en-US" sz="4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8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Hálózati </a:t>
            </a:r>
            <a:r>
              <a:rPr lang="hu-HU" dirty="0" err="1" smtClean="0"/>
              <a:t>troll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Már majdnem kész vagyunk, még fel kell készíteni a </a:t>
            </a:r>
            <a:r>
              <a:rPr lang="hu-HU" sz="2000" dirty="0" err="1" smtClean="0"/>
              <a:t>troll</a:t>
            </a:r>
            <a:r>
              <a:rPr lang="hu-HU" sz="2000" dirty="0" smtClean="0"/>
              <a:t> </a:t>
            </a:r>
            <a:r>
              <a:rPr lang="hu-HU" sz="2000" dirty="0" err="1" smtClean="0"/>
              <a:t>prefabot</a:t>
            </a:r>
            <a:r>
              <a:rPr lang="hu-HU" sz="2000" dirty="0" smtClean="0"/>
              <a:t> arra is, hogy a hálózaton szinkronizáljuk</a:t>
            </a:r>
          </a:p>
          <a:p>
            <a:r>
              <a:rPr lang="hu-HU" sz="2000" dirty="0" smtClean="0"/>
              <a:t>Kell neki Network </a:t>
            </a:r>
            <a:r>
              <a:rPr lang="hu-HU" sz="2000" dirty="0" err="1" smtClean="0"/>
              <a:t>Identity</a:t>
            </a:r>
            <a:r>
              <a:rPr lang="hu-HU" sz="2000" dirty="0"/>
              <a:t>,</a:t>
            </a:r>
            <a:r>
              <a:rPr lang="hu-HU" sz="2000" dirty="0" smtClean="0"/>
              <a:t> Network </a:t>
            </a:r>
            <a:r>
              <a:rPr lang="hu-HU" sz="2000" dirty="0" err="1" smtClean="0"/>
              <a:t>Transform</a:t>
            </a:r>
            <a:r>
              <a:rPr lang="hu-HU" sz="2000" dirty="0" smtClean="0"/>
              <a:t> és az animáció szinkronizálásához Network Animator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189" y="3133819"/>
            <a:ext cx="2987878" cy="348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9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Hálózati </a:t>
            </a:r>
            <a:r>
              <a:rPr lang="hu-HU" dirty="0" err="1" smtClean="0"/>
              <a:t>troll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A szerver csak olyan objektumokat tud </a:t>
            </a:r>
            <a:r>
              <a:rPr lang="hu-HU" sz="2000" dirty="0" err="1" smtClean="0"/>
              <a:t>spawnolni</a:t>
            </a:r>
            <a:r>
              <a:rPr lang="hu-HU" sz="2000" dirty="0" smtClean="0"/>
              <a:t>, amelyeket felveszünk a NetworkManager megfelelő listájába</a:t>
            </a:r>
          </a:p>
          <a:p>
            <a:r>
              <a:rPr lang="hu-HU" sz="2000" dirty="0" smtClean="0"/>
              <a:t>Adjuk a listához a </a:t>
            </a:r>
            <a:r>
              <a:rPr lang="hu-HU" sz="2000" dirty="0" err="1" smtClean="0"/>
              <a:t>troll</a:t>
            </a:r>
            <a:r>
              <a:rPr lang="hu-HU" sz="2000" dirty="0" smtClean="0"/>
              <a:t> </a:t>
            </a:r>
            <a:r>
              <a:rPr lang="hu-HU" sz="2000" dirty="0" err="1" smtClean="0"/>
              <a:t>prefabot</a:t>
            </a:r>
            <a:endParaRPr lang="en-US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250" y="2268846"/>
            <a:ext cx="3289565" cy="4462366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5056094" y="5795032"/>
            <a:ext cx="3459256" cy="45977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0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Trollok</a:t>
            </a:r>
            <a:r>
              <a:rPr lang="hu-HU" dirty="0" smtClean="0"/>
              <a:t> mindenütt!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00" y="1690689"/>
            <a:ext cx="8713677" cy="45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4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Trollok</a:t>
            </a:r>
            <a:r>
              <a:rPr lang="hu-HU" dirty="0" smtClean="0"/>
              <a:t> tűnjenek el egy idő után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u-HU" sz="3600" dirty="0" err="1" smtClean="0"/>
              <a:t>CharacterControlBase</a:t>
            </a:r>
            <a:r>
              <a:rPr lang="hu-HU" sz="3600" dirty="0" smtClean="0"/>
              <a:t>:</a:t>
            </a:r>
          </a:p>
          <a:p>
            <a:endParaRPr lang="hu-H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dirty="0" err="1">
                <a:solidFill>
                  <a:srgbClr val="FF0000"/>
                </a:solidFill>
              </a:rPr>
              <a:t>protected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virtual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void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DieImpl</a:t>
            </a:r>
            <a:r>
              <a:rPr lang="hu-HU" dirty="0" smtClean="0">
                <a:solidFill>
                  <a:srgbClr val="FF0000"/>
                </a:solidFill>
              </a:rPr>
              <a:t>() {</a:t>
            </a:r>
            <a:endParaRPr lang="hu-HU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hu-HU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rgbClr val="FF0000"/>
                </a:solidFill>
              </a:rPr>
              <a:t>}</a:t>
            </a:r>
            <a:endParaRPr lang="hu-HU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hu-HU" dirty="0"/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ClientRpc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err="1" smtClean="0">
                <a:solidFill>
                  <a:schemeClr val="bg1">
                    <a:lumMod val="50000"/>
                  </a:schemeClr>
                </a:solidFill>
              </a:rPr>
              <a:t>protected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void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RpcDie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()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  // …</a:t>
            </a:r>
            <a:endParaRPr lang="hu-HU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rgbClr val="FF0000"/>
                </a:solidFill>
              </a:rPr>
              <a:t>    </a:t>
            </a:r>
            <a:r>
              <a:rPr lang="hu-HU" dirty="0" err="1" smtClean="0">
                <a:solidFill>
                  <a:srgbClr val="FF0000"/>
                </a:solidFill>
              </a:rPr>
              <a:t>DieImpl</a:t>
            </a:r>
            <a:r>
              <a:rPr lang="hu-HU" dirty="0">
                <a:solidFill>
                  <a:srgbClr val="FF0000"/>
                </a:solidFill>
              </a:rPr>
              <a:t>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}</a:t>
            </a:r>
          </a:p>
          <a:p>
            <a:pPr marL="0" indent="0">
              <a:spcBef>
                <a:spcPts val="0"/>
              </a:spcBef>
              <a:buNone/>
            </a:pPr>
            <a:endParaRPr lang="hu-HU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hu-HU" sz="3600" dirty="0" err="1" smtClean="0"/>
              <a:t>TrollController</a:t>
            </a:r>
            <a:r>
              <a:rPr lang="hu-HU" sz="3600" dirty="0" smtClean="0"/>
              <a:t>:</a:t>
            </a:r>
          </a:p>
          <a:p>
            <a:endParaRPr lang="hu-H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dirty="0" err="1">
                <a:solidFill>
                  <a:srgbClr val="FF0000"/>
                </a:solidFill>
              </a:rPr>
              <a:t>protected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void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killSelf</a:t>
            </a:r>
            <a:r>
              <a:rPr lang="hu-HU" dirty="0" smtClean="0">
                <a:solidFill>
                  <a:srgbClr val="FF0000"/>
                </a:solidFill>
              </a:rPr>
              <a:t>() </a:t>
            </a:r>
            <a:r>
              <a:rPr lang="hu-HU" dirty="0">
                <a:solidFill>
                  <a:srgbClr val="FF0000"/>
                </a:solidFill>
              </a:rPr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rgbClr val="FF0000"/>
                </a:solidFill>
              </a:rPr>
              <a:t>        </a:t>
            </a:r>
            <a:r>
              <a:rPr lang="hu-HU" dirty="0" err="1">
                <a:solidFill>
                  <a:srgbClr val="FF0000"/>
                </a:solidFill>
              </a:rPr>
              <a:t>NetworkServer.Destroy</a:t>
            </a:r>
            <a:r>
              <a:rPr lang="hu-HU" dirty="0">
                <a:solidFill>
                  <a:srgbClr val="FF0000"/>
                </a:solidFill>
              </a:rPr>
              <a:t>(</a:t>
            </a:r>
            <a:r>
              <a:rPr lang="hu-HU" dirty="0" err="1">
                <a:solidFill>
                  <a:srgbClr val="FF0000"/>
                </a:solidFill>
              </a:rPr>
              <a:t>gameObject</a:t>
            </a:r>
            <a:r>
              <a:rPr lang="hu-HU" dirty="0">
                <a:solidFill>
                  <a:srgbClr val="FF0000"/>
                </a:solidFill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rgbClr val="FF0000"/>
                </a:solidFill>
              </a:rPr>
              <a:t>}</a:t>
            </a:r>
            <a:endParaRPr lang="hu-HU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hu-HU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protected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override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void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DieImpl</a:t>
            </a:r>
            <a:r>
              <a:rPr lang="hu-HU" dirty="0" smtClean="0">
                <a:solidFill>
                  <a:srgbClr val="FF0000"/>
                </a:solidFill>
              </a:rPr>
              <a:t>()  </a:t>
            </a:r>
            <a:r>
              <a:rPr lang="hu-HU" dirty="0">
                <a:solidFill>
                  <a:srgbClr val="FF0000"/>
                </a:solidFill>
              </a:rPr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rgbClr val="FF0000"/>
                </a:solidFill>
              </a:rPr>
              <a:t>       </a:t>
            </a:r>
            <a:r>
              <a:rPr lang="hu-HU" dirty="0" err="1">
                <a:solidFill>
                  <a:srgbClr val="FF0000"/>
                </a:solidFill>
              </a:rPr>
              <a:t>base.DieImpl</a:t>
            </a:r>
            <a:r>
              <a:rPr lang="hu-HU" dirty="0">
                <a:solidFill>
                  <a:srgbClr val="FF0000"/>
                </a:solidFill>
              </a:rPr>
              <a:t>();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rgbClr val="FF0000"/>
                </a:solidFill>
              </a:rPr>
              <a:t>       </a:t>
            </a:r>
            <a:r>
              <a:rPr lang="hu-HU" dirty="0" err="1">
                <a:solidFill>
                  <a:srgbClr val="FF0000"/>
                </a:solidFill>
              </a:rPr>
              <a:t>Invoke</a:t>
            </a:r>
            <a:r>
              <a:rPr lang="hu-HU" dirty="0">
                <a:solidFill>
                  <a:srgbClr val="FF0000"/>
                </a:solidFill>
              </a:rPr>
              <a:t>("</a:t>
            </a:r>
            <a:r>
              <a:rPr lang="hu-HU" dirty="0" err="1">
                <a:solidFill>
                  <a:srgbClr val="FF0000"/>
                </a:solidFill>
              </a:rPr>
              <a:t>killSelf</a:t>
            </a:r>
            <a:r>
              <a:rPr lang="hu-HU" dirty="0">
                <a:solidFill>
                  <a:srgbClr val="FF0000"/>
                </a:solidFill>
              </a:rPr>
              <a:t>", 20.0f);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 smtClean="0">
                <a:solidFill>
                  <a:srgbClr val="FF0000"/>
                </a:solidFill>
              </a:rPr>
              <a:t>}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04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Alapkoncepció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Minden kliens saját példányt tárol a legtöbb objektumból</a:t>
            </a:r>
          </a:p>
          <a:p>
            <a:r>
              <a:rPr lang="hu-HU" dirty="0" smtClean="0"/>
              <a:t>A lényeges játékállapotokat és új objektumok létrehozását („</a:t>
            </a:r>
            <a:r>
              <a:rPr lang="hu-HU" dirty="0" err="1" smtClean="0"/>
              <a:t>spawn</a:t>
            </a:r>
            <a:r>
              <a:rPr lang="hu-HU" dirty="0" smtClean="0"/>
              <a:t>”) a szerver menedzseli</a:t>
            </a:r>
          </a:p>
          <a:p>
            <a:r>
              <a:rPr lang="hu-HU" dirty="0" err="1" smtClean="0"/>
              <a:t>Authority</a:t>
            </a:r>
            <a:r>
              <a:rPr lang="hu-HU" dirty="0" smtClean="0"/>
              <a:t>: kinek van joga az adott objektumot módosítani</a:t>
            </a:r>
          </a:p>
          <a:p>
            <a:pPr lvl="1"/>
            <a:r>
              <a:rPr lang="hu-HU" dirty="0" smtClean="0"/>
              <a:t>Pl. a kliensnek módosítani kell tudni a saját maga által irányított játékos objektumot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73017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Multiplayer</a:t>
            </a:r>
            <a:r>
              <a:rPr lang="hu-HU" dirty="0" smtClean="0"/>
              <a:t> </a:t>
            </a:r>
            <a:r>
              <a:rPr lang="hu-HU" dirty="0" err="1" smtClean="0"/>
              <a:t>TrollHunter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Folytassuk a </a:t>
            </a:r>
            <a:r>
              <a:rPr lang="hu-HU" dirty="0" err="1" smtClean="0"/>
              <a:t>TrollHunter</a:t>
            </a:r>
            <a:r>
              <a:rPr lang="hu-HU" dirty="0" smtClean="0"/>
              <a:t> </a:t>
            </a:r>
            <a:r>
              <a:rPr lang="hu-HU" dirty="0" err="1" smtClean="0"/>
              <a:t>Unity</a:t>
            </a:r>
            <a:r>
              <a:rPr lang="hu-HU" dirty="0" smtClean="0"/>
              <a:t> projektet</a:t>
            </a:r>
          </a:p>
          <a:p>
            <a:pPr lvl="1"/>
            <a:r>
              <a:rPr lang="hu-HU" dirty="0" smtClean="0"/>
              <a:t>A </a:t>
            </a:r>
            <a:r>
              <a:rPr lang="hu-HU" dirty="0" err="1" smtClean="0"/>
              <a:t>troll</a:t>
            </a:r>
            <a:r>
              <a:rPr lang="hu-HU" dirty="0" smtClean="0"/>
              <a:t>(oka)t egyelőre kapcsoljuk ki, hogy ne zavarjon</a:t>
            </a:r>
          </a:p>
          <a:p>
            <a:endParaRPr lang="hu-HU" dirty="0" smtClean="0"/>
          </a:p>
          <a:p>
            <a:r>
              <a:rPr lang="hu-HU" dirty="0" smtClean="0"/>
              <a:t>Célok:</a:t>
            </a:r>
            <a:endParaRPr lang="hu-HU" dirty="0"/>
          </a:p>
          <a:p>
            <a:pPr lvl="1"/>
            <a:r>
              <a:rPr lang="hu-HU" dirty="0" smtClean="0"/>
              <a:t>Többjátékos mód, akár hálózaton keresztül</a:t>
            </a:r>
          </a:p>
          <a:p>
            <a:pPr lvl="1"/>
            <a:r>
              <a:rPr lang="hu-HU" dirty="0" smtClean="0"/>
              <a:t>Szerver indítása, csatlakozás</a:t>
            </a:r>
          </a:p>
          <a:p>
            <a:pPr lvl="1"/>
            <a:r>
              <a:rPr lang="hu-HU" dirty="0" smtClean="0"/>
              <a:t>Minden játékosnál szinkronizáltan megjelenik a többiek mozgása, animációja, </a:t>
            </a:r>
            <a:r>
              <a:rPr lang="hu-HU" dirty="0" err="1" smtClean="0"/>
              <a:t>életereje</a:t>
            </a:r>
            <a:endParaRPr lang="hu-HU" dirty="0" smtClean="0"/>
          </a:p>
          <a:p>
            <a:pPr lvl="1"/>
            <a:r>
              <a:rPr lang="hu-HU" dirty="0" smtClean="0"/>
              <a:t>A </a:t>
            </a:r>
            <a:r>
              <a:rPr lang="hu-HU" dirty="0" err="1" smtClean="0"/>
              <a:t>trollok</a:t>
            </a:r>
            <a:r>
              <a:rPr lang="hu-HU" dirty="0" smtClean="0"/>
              <a:t> (és egymás) legyilkolása!</a:t>
            </a:r>
          </a:p>
          <a:p>
            <a:pPr lvl="1"/>
            <a:r>
              <a:rPr lang="hu-HU" dirty="0" smtClean="0"/>
              <a:t>Halál, újraéledés random helyeken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47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Network </a:t>
            </a:r>
            <a:r>
              <a:rPr lang="hu-HU" dirty="0" err="1" smtClean="0"/>
              <a:t>manager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Magasszintű felületet nyújtó osztály, a hálózat konfigurációjáért és kontrolljáért felelős</a:t>
            </a:r>
          </a:p>
          <a:p>
            <a:r>
              <a:rPr lang="hu-HU" dirty="0" smtClean="0"/>
              <a:t>Új játékobjektum a jelenethez: NetworkManager</a:t>
            </a:r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246" y="3376420"/>
            <a:ext cx="2764812" cy="293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Network HUD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49" y="1825625"/>
            <a:ext cx="5216307" cy="4351338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 </a:t>
            </a:r>
            <a:r>
              <a:rPr lang="hu-HU" sz="2400" dirty="0" err="1" smtClean="0"/>
              <a:t>Unity</a:t>
            </a:r>
            <a:r>
              <a:rPr lang="hu-HU" sz="2400" dirty="0" smtClean="0"/>
              <a:t> ad egy egyszerű implementációt (főként teszteléshez)</a:t>
            </a:r>
          </a:p>
          <a:p>
            <a:pPr lvl="1"/>
            <a:r>
              <a:rPr lang="hu-HU" sz="2000" dirty="0" smtClean="0"/>
              <a:t>Mi most ezt fogjuk használni</a:t>
            </a:r>
          </a:p>
          <a:p>
            <a:pPr lvl="1"/>
            <a:r>
              <a:rPr lang="hu-HU" sz="2000" dirty="0" smtClean="0"/>
              <a:t>Adjunk egy Network Manager HUD komponenst a NetworkManager objektumhoz</a:t>
            </a:r>
          </a:p>
          <a:p>
            <a:endParaRPr lang="hu-HU" sz="2400" dirty="0" smtClean="0"/>
          </a:p>
          <a:p>
            <a:r>
              <a:rPr lang="hu-HU" sz="2400" dirty="0" smtClean="0"/>
              <a:t>Megírhatjuk magunknak is (HF)</a:t>
            </a:r>
          </a:p>
          <a:p>
            <a:pPr lvl="1"/>
            <a:r>
              <a:rPr lang="hu-HU" sz="2000" dirty="0" smtClean="0"/>
              <a:t>A NetworkManager megfelelő függvényeit kell bekötni a saját GUI elemekbe (gombok)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957" y="2351314"/>
            <a:ext cx="2382881" cy="304319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5786077" y="4779470"/>
            <a:ext cx="2497311" cy="61504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7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Network HUD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Máris van egy menünk a hálózati módhoz</a:t>
            </a:r>
          </a:p>
          <a:p>
            <a:r>
              <a:rPr lang="hu-HU" sz="2400" dirty="0" smtClean="0"/>
              <a:t>(LAN </a:t>
            </a:r>
            <a:r>
              <a:rPr lang="hu-HU" sz="2400" dirty="0" err="1" smtClean="0"/>
              <a:t>Host</a:t>
            </a:r>
            <a:r>
              <a:rPr lang="hu-HU" sz="2400" dirty="0" smtClean="0"/>
              <a:t>: mi magunk vagyunk a szerver, és egy játékos, kliens is egyben)</a:t>
            </a:r>
          </a:p>
          <a:p>
            <a:r>
              <a:rPr lang="hu-HU" sz="2400" dirty="0" smtClean="0"/>
              <a:t>A játékosunk (paladin) akkor is létrejön, mikor még el sem indítottuk a játékot! (LAN </a:t>
            </a:r>
            <a:r>
              <a:rPr lang="hu-HU" sz="2400" dirty="0" err="1" smtClean="0"/>
              <a:t>Host</a:t>
            </a:r>
            <a:r>
              <a:rPr lang="hu-HU" sz="2400" dirty="0" smtClean="0"/>
              <a:t>)</a:t>
            </a:r>
            <a:endParaRPr lang="en-US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573" y="3835090"/>
            <a:ext cx="4590009" cy="294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6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Hálózati játékos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5533945" cy="4351338"/>
          </a:xfrm>
        </p:spPr>
        <p:txBody>
          <a:bodyPr>
            <a:normAutofit/>
          </a:bodyPr>
          <a:lstStyle/>
          <a:p>
            <a:r>
              <a:rPr lang="hu-HU" sz="1800" dirty="0" smtClean="0"/>
              <a:t>A játékosnak (</a:t>
            </a:r>
            <a:r>
              <a:rPr lang="hu-HU" sz="1800" dirty="0" err="1" smtClean="0"/>
              <a:t>Player</a:t>
            </a:r>
            <a:r>
              <a:rPr lang="hu-HU" sz="1800" dirty="0" smtClean="0"/>
              <a:t>) kitüntetett szerepe van</a:t>
            </a:r>
          </a:p>
          <a:p>
            <a:r>
              <a:rPr lang="hu-HU" sz="1800" dirty="0" smtClean="0"/>
              <a:t>Létre kell hoznunk egy </a:t>
            </a:r>
            <a:r>
              <a:rPr lang="hu-HU" sz="1800" dirty="0" err="1" smtClean="0"/>
              <a:t>prefabot</a:t>
            </a:r>
            <a:r>
              <a:rPr lang="hu-HU" sz="1800" dirty="0" smtClean="0"/>
              <a:t>, ami a játékosokat reprezentálja</a:t>
            </a:r>
          </a:p>
          <a:p>
            <a:pPr lvl="1"/>
            <a:r>
              <a:rPr lang="hu-HU" sz="1800" dirty="0" smtClean="0"/>
              <a:t>Használjuk a Paladin </a:t>
            </a:r>
            <a:r>
              <a:rPr lang="hu-HU" sz="1800" dirty="0" err="1" smtClean="0"/>
              <a:t>prefabot</a:t>
            </a:r>
            <a:r>
              <a:rPr lang="hu-HU" sz="1800" dirty="0" smtClean="0"/>
              <a:t>!</a:t>
            </a:r>
          </a:p>
          <a:p>
            <a:r>
              <a:rPr lang="hu-HU" sz="1800" dirty="0" smtClean="0"/>
              <a:t>Két komponenst kell hozzáadnunk a </a:t>
            </a:r>
            <a:r>
              <a:rPr lang="hu-HU" sz="1800" dirty="0" err="1" smtClean="0"/>
              <a:t>prefabunkhoz</a:t>
            </a:r>
            <a:r>
              <a:rPr lang="hu-HU" sz="1800" dirty="0" smtClean="0"/>
              <a:t>, hogy működjön hálózati módban:</a:t>
            </a:r>
          </a:p>
          <a:p>
            <a:endParaRPr lang="hu-HU" sz="1800" dirty="0"/>
          </a:p>
          <a:p>
            <a:r>
              <a:rPr lang="hu-HU" sz="1800" dirty="0" err="1" smtClean="0"/>
              <a:t>NetworkIdentity</a:t>
            </a:r>
            <a:r>
              <a:rPr lang="hu-HU" sz="1800" dirty="0" smtClean="0"/>
              <a:t> – Local </a:t>
            </a:r>
            <a:r>
              <a:rPr lang="hu-HU" sz="1800" dirty="0" err="1" smtClean="0"/>
              <a:t>Player</a:t>
            </a:r>
            <a:r>
              <a:rPr lang="hu-HU" sz="1800" dirty="0" smtClean="0"/>
              <a:t> </a:t>
            </a:r>
            <a:r>
              <a:rPr lang="hu-HU" sz="1800" dirty="0" err="1" smtClean="0"/>
              <a:t>Authority</a:t>
            </a:r>
            <a:r>
              <a:rPr lang="hu-HU" sz="1800" dirty="0" smtClean="0"/>
              <a:t>-t állítsuk be: ez teszi lehetővé, hogy minden kliens irányítani tudja a saját játékosát</a:t>
            </a:r>
          </a:p>
          <a:p>
            <a:endParaRPr lang="hu-HU" sz="1800" dirty="0"/>
          </a:p>
          <a:p>
            <a:r>
              <a:rPr lang="hu-HU" sz="1800" dirty="0" smtClean="0"/>
              <a:t>Network </a:t>
            </a:r>
            <a:r>
              <a:rPr lang="hu-HU" sz="1800" dirty="0" err="1" smtClean="0"/>
              <a:t>Transform</a:t>
            </a:r>
            <a:r>
              <a:rPr lang="hu-HU" sz="1800" dirty="0" smtClean="0"/>
              <a:t>: a transzformációk szinkronizálva lesznek a szerver és a kliensek között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717" y="1825625"/>
            <a:ext cx="2600204" cy="4339357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039791" y="3717360"/>
            <a:ext cx="2712462" cy="249716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églalap 6"/>
          <p:cNvSpPr/>
          <p:nvPr/>
        </p:nvSpPr>
        <p:spPr>
          <a:xfrm>
            <a:off x="6192191" y="4018750"/>
            <a:ext cx="2498730" cy="276625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églalap 7"/>
          <p:cNvSpPr/>
          <p:nvPr/>
        </p:nvSpPr>
        <p:spPr>
          <a:xfrm>
            <a:off x="6141454" y="5793762"/>
            <a:ext cx="1289007" cy="37382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7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2074</TotalTime>
  <Words>2446</Words>
  <Application>Microsoft Office PowerPoint</Application>
  <PresentationFormat>Diavetítés a képernyőre (4:3 oldalarány)</PresentationFormat>
  <Paragraphs>444</Paragraphs>
  <Slides>39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Office-téma</vt:lpstr>
      <vt:lpstr>Hálózati többjátékos mód</vt:lpstr>
      <vt:lpstr>UNet HLAPI</vt:lpstr>
      <vt:lpstr>Kliens-szerver architektúra</vt:lpstr>
      <vt:lpstr>Alapkoncepció</vt:lpstr>
      <vt:lpstr>Multiplayer TrollHunter</vt:lpstr>
      <vt:lpstr>Network manager</vt:lpstr>
      <vt:lpstr>Network HUD</vt:lpstr>
      <vt:lpstr>Network HUD</vt:lpstr>
      <vt:lpstr>Hálózati játékos</vt:lpstr>
      <vt:lpstr>Hálózati játékos</vt:lpstr>
      <vt:lpstr>Player spawn</vt:lpstr>
      <vt:lpstr>Fordítás, futtatás</vt:lpstr>
      <vt:lpstr>Szinkronizáció: mozgás</vt:lpstr>
      <vt:lpstr>Szinkronizáció: mozgás</vt:lpstr>
      <vt:lpstr>Szinkronizáció: animáció</vt:lpstr>
      <vt:lpstr>Szinkronizáció: triggerelt animáció</vt:lpstr>
      <vt:lpstr>Szinkronizáció: triggerelt animáció</vt:lpstr>
      <vt:lpstr>Szinkronizáció: triggerelt animáció</vt:lpstr>
      <vt:lpstr>Player spawn pozíció</vt:lpstr>
      <vt:lpstr>Életerő szinkronizációja</vt:lpstr>
      <vt:lpstr>Életerő szinkronizációja</vt:lpstr>
      <vt:lpstr>Sebzés szinkronizációja</vt:lpstr>
      <vt:lpstr>Sebzés szinkronizációja</vt:lpstr>
      <vt:lpstr>Távoli műveletek</vt:lpstr>
      <vt:lpstr>Animator kikapcsolása a klienseken</vt:lpstr>
      <vt:lpstr>Animator kikapcsolása a klienseken</vt:lpstr>
      <vt:lpstr>Újraéledés</vt:lpstr>
      <vt:lpstr>Újraéledés a spawn helyeken</vt:lpstr>
      <vt:lpstr>Kill gomb</vt:lpstr>
      <vt:lpstr>Kill gomb</vt:lpstr>
      <vt:lpstr>Troll spawn</vt:lpstr>
      <vt:lpstr>SpawnTrolls script (nem hálózati)</vt:lpstr>
      <vt:lpstr>Troll spawn</vt:lpstr>
      <vt:lpstr>Hálózati troll</vt:lpstr>
      <vt:lpstr>Hálózati troll</vt:lpstr>
      <vt:lpstr>Hálózati troll</vt:lpstr>
      <vt:lpstr>Hálózati troll</vt:lpstr>
      <vt:lpstr>Trollok mindenütt!</vt:lpstr>
      <vt:lpstr>Trollok tűnjenek el egy idő után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Multimédia</dc:title>
  <dc:creator>Milan</dc:creator>
  <cp:lastModifiedBy>M</cp:lastModifiedBy>
  <cp:revision>263</cp:revision>
  <dcterms:created xsi:type="dcterms:W3CDTF">2016-02-19T11:32:48Z</dcterms:created>
  <dcterms:modified xsi:type="dcterms:W3CDTF">2019-11-24T16:43:54Z</dcterms:modified>
</cp:coreProperties>
</file>