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56" r:id="rId2"/>
    <p:sldId id="368" r:id="rId3"/>
    <p:sldId id="370" r:id="rId4"/>
    <p:sldId id="371" r:id="rId5"/>
    <p:sldId id="372" r:id="rId6"/>
    <p:sldId id="374" r:id="rId7"/>
    <p:sldId id="375" r:id="rId8"/>
    <p:sldId id="376" r:id="rId9"/>
    <p:sldId id="377" r:id="rId10"/>
    <p:sldId id="378" r:id="rId11"/>
    <p:sldId id="379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304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8" r:id="rId43"/>
    <p:sldId id="314" r:id="rId44"/>
    <p:sldId id="319" r:id="rId45"/>
    <p:sldId id="320" r:id="rId46"/>
    <p:sldId id="321" r:id="rId47"/>
    <p:sldId id="322" r:id="rId48"/>
    <p:sldId id="323" r:id="rId49"/>
    <p:sldId id="324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350" r:id="rId75"/>
    <p:sldId id="351" r:id="rId76"/>
    <p:sldId id="352" r:id="rId77"/>
    <p:sldId id="353" r:id="rId78"/>
    <p:sldId id="354" r:id="rId79"/>
    <p:sldId id="355" r:id="rId80"/>
    <p:sldId id="356" r:id="rId81"/>
    <p:sldId id="357" r:id="rId82"/>
    <p:sldId id="358" r:id="rId83"/>
    <p:sldId id="359" r:id="rId84"/>
    <p:sldId id="360" r:id="rId85"/>
    <p:sldId id="361" r:id="rId86"/>
    <p:sldId id="362" r:id="rId87"/>
    <p:sldId id="363" r:id="rId88"/>
    <p:sldId id="364" r:id="rId89"/>
    <p:sldId id="365" r:id="rId90"/>
    <p:sldId id="380" r:id="rId91"/>
    <p:sldId id="366" r:id="rId92"/>
    <p:sldId id="381" r:id="rId93"/>
    <p:sldId id="382" r:id="rId94"/>
    <p:sldId id="383" r:id="rId95"/>
    <p:sldId id="367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82881" autoAdjust="0"/>
  </p:normalViewPr>
  <p:slideViewPr>
    <p:cSldViewPr>
      <p:cViewPr varScale="1">
        <p:scale>
          <a:sx n="95" d="100"/>
          <a:sy n="95" d="100"/>
        </p:scale>
        <p:origin x="20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D61A2-55B9-4BA9-9422-33CF64F7C3CE}" type="datetimeFigureOut">
              <a:rPr lang="en-US" smtClean="0"/>
              <a:pPr/>
              <a:t>10/28/2019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51B20-AF0E-4A16-B8FB-82AC0EB5015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 pixel</a:t>
            </a:r>
            <a:r>
              <a:rPr lang="hu-HU" baseline="0" dirty="0" smtClean="0"/>
              <a:t> / 1 </a:t>
            </a:r>
            <a:r>
              <a:rPr lang="hu-HU" baseline="0" smtClean="0"/>
              <a:t>sor = 1 összeadás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A65B-B5A5-4E87-9621-C0BD8B56F876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0491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BA65B-B5A5-4E87-9621-C0BD8B56F876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705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első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csak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zbuffert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tölti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meghatározza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átlátszó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objektum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külső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héját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lesz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többrétegű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átlátszóság</a:t>
            </a:r>
            <a:r>
              <a:rPr lang="en-US" baseline="0" dirty="0" smtClean="0"/>
              <a:t>, de </a:t>
            </a:r>
            <a:r>
              <a:rPr lang="en-US" baseline="0" dirty="0" err="1" smtClean="0"/>
              <a:t>sok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vizuális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hibától</a:t>
            </a:r>
            <a:r>
              <a:rPr lang="en-US" baseline="0" dirty="0" smtClean="0"/>
              <a:t> meg </a:t>
            </a:r>
            <a:r>
              <a:rPr lang="en-US" baseline="0" dirty="0" err="1" smtClean="0"/>
              <a:t>tudunk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szabadulni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Akkor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lenne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vizuális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hiba</a:t>
            </a:r>
            <a:r>
              <a:rPr lang="en-US" baseline="0" dirty="0" smtClean="0"/>
              <a:t>, ha </a:t>
            </a:r>
            <a:r>
              <a:rPr lang="en-US" baseline="0" dirty="0" err="1" smtClean="0"/>
              <a:t>minden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háromszöget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mélység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szerint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rendezve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jelenítenénk</a:t>
            </a:r>
            <a:r>
              <a:rPr lang="en-US" baseline="0" dirty="0" smtClean="0"/>
              <a:t> meg.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51B20-AF0E-4A16-B8FB-82AC0EB5015D}" type="slidenum">
              <a:rPr lang="hu-HU" smtClean="0"/>
              <a:pPr/>
              <a:t>43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Első</a:t>
            </a:r>
            <a:r>
              <a:rPr lang="en-US" dirty="0" smtClean="0"/>
              <a:t> pass </a:t>
            </a:r>
            <a:r>
              <a:rPr lang="en-US" dirty="0" err="1" smtClean="0"/>
              <a:t>feltölti</a:t>
            </a:r>
            <a:r>
              <a:rPr lang="en-US" dirty="0" smtClean="0"/>
              <a:t> a z-</a:t>
            </a:r>
            <a:r>
              <a:rPr lang="en-US" dirty="0" err="1" smtClean="0"/>
              <a:t>buffert</a:t>
            </a:r>
            <a:r>
              <a:rPr lang="en-US" dirty="0" smtClean="0"/>
              <a:t>, </a:t>
            </a:r>
            <a:r>
              <a:rPr lang="en-US" dirty="0" err="1" smtClean="0"/>
              <a:t>első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hátsó</a:t>
            </a:r>
            <a:r>
              <a:rPr lang="en-US" dirty="0" smtClean="0"/>
              <a:t> </a:t>
            </a:r>
            <a:r>
              <a:rPr lang="en-US" dirty="0" err="1" smtClean="0"/>
              <a:t>lapok</a:t>
            </a:r>
            <a:r>
              <a:rPr lang="en-US" dirty="0" smtClean="0"/>
              <a:t> is </a:t>
            </a:r>
            <a:r>
              <a:rPr lang="en-US" dirty="0" err="1" smtClean="0"/>
              <a:t>kellenek</a:t>
            </a:r>
            <a:r>
              <a:rPr lang="en-US" dirty="0" smtClean="0"/>
              <a:t>, </a:t>
            </a:r>
            <a:r>
              <a:rPr lang="en-US" dirty="0" err="1" smtClean="0"/>
              <a:t>mert</a:t>
            </a:r>
            <a:r>
              <a:rPr lang="en-US" dirty="0" smtClean="0"/>
              <a:t> a </a:t>
            </a:r>
            <a:r>
              <a:rPr lang="en-US" dirty="0" err="1" smtClean="0"/>
              <a:t>pohárnak</a:t>
            </a:r>
            <a:r>
              <a:rPr lang="en-US" dirty="0" smtClean="0"/>
              <a:t> </a:t>
            </a:r>
            <a:r>
              <a:rPr lang="en-US" dirty="0" err="1" smtClean="0"/>
              <a:t>nincs</a:t>
            </a:r>
            <a:r>
              <a:rPr lang="en-US" dirty="0" smtClean="0"/>
              <a:t> </a:t>
            </a:r>
            <a:r>
              <a:rPr lang="en-US" dirty="0" err="1" smtClean="0"/>
              <a:t>vastagsága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második</a:t>
            </a:r>
            <a:r>
              <a:rPr lang="en-US" dirty="0" smtClean="0"/>
              <a:t> pass </a:t>
            </a:r>
            <a:r>
              <a:rPr lang="en-US" dirty="0" err="1" smtClean="0"/>
              <a:t>csak</a:t>
            </a:r>
            <a:r>
              <a:rPr lang="en-US" dirty="0" smtClean="0"/>
              <a:t> a </a:t>
            </a:r>
            <a:r>
              <a:rPr lang="en-US" dirty="0" err="1" smtClean="0"/>
              <a:t>hátsó</a:t>
            </a:r>
            <a:r>
              <a:rPr lang="en-US" dirty="0" smtClean="0"/>
              <a:t> </a:t>
            </a:r>
            <a:r>
              <a:rPr lang="en-US" dirty="0" err="1" smtClean="0"/>
              <a:t>lapokat</a:t>
            </a:r>
            <a:r>
              <a:rPr lang="en-US" dirty="0" smtClean="0"/>
              <a:t> </a:t>
            </a:r>
            <a:r>
              <a:rPr lang="en-US" dirty="0" err="1" smtClean="0"/>
              <a:t>rajzolja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, </a:t>
            </a:r>
            <a:r>
              <a:rPr lang="en-US" dirty="0" err="1" smtClean="0"/>
              <a:t>ez</a:t>
            </a:r>
            <a:r>
              <a:rPr lang="en-US" dirty="0" smtClean="0"/>
              <a:t> a </a:t>
            </a:r>
            <a:r>
              <a:rPr lang="en-US" dirty="0" err="1" smtClean="0"/>
              <a:t>pohár</a:t>
            </a:r>
            <a:r>
              <a:rPr lang="en-US" dirty="0" smtClean="0"/>
              <a:t> </a:t>
            </a:r>
            <a:r>
              <a:rPr lang="en-US" dirty="0" err="1" smtClean="0"/>
              <a:t>belseje</a:t>
            </a:r>
            <a:r>
              <a:rPr lang="en-US" dirty="0" smtClean="0"/>
              <a:t>. A </a:t>
            </a:r>
            <a:r>
              <a:rPr lang="en-US" dirty="0" err="1" smtClean="0"/>
              <a:t>feltöltött</a:t>
            </a:r>
            <a:r>
              <a:rPr lang="en-US" dirty="0" smtClean="0"/>
              <a:t> z-buffer </a:t>
            </a:r>
            <a:r>
              <a:rPr lang="en-US" dirty="0" err="1" smtClean="0"/>
              <a:t>miatt</a:t>
            </a:r>
            <a:r>
              <a:rPr lang="en-US" dirty="0" smtClean="0"/>
              <a:t>, </a:t>
            </a:r>
            <a:r>
              <a:rPr lang="en-US" dirty="0" err="1" smtClean="0"/>
              <a:t>csak</a:t>
            </a:r>
            <a:r>
              <a:rPr lang="en-US" dirty="0" smtClean="0"/>
              <a:t> a </a:t>
            </a:r>
            <a:r>
              <a:rPr lang="en-US" dirty="0" err="1" smtClean="0"/>
              <a:t>ténylegesen</a:t>
            </a:r>
            <a:r>
              <a:rPr lang="en-US" dirty="0" smtClean="0"/>
              <a:t> </a:t>
            </a:r>
            <a:r>
              <a:rPr lang="en-US" dirty="0" err="1" smtClean="0"/>
              <a:t>látható</a:t>
            </a:r>
            <a:r>
              <a:rPr lang="en-US" dirty="0" smtClean="0"/>
              <a:t> </a:t>
            </a:r>
            <a:r>
              <a:rPr lang="en-US" dirty="0" err="1" smtClean="0"/>
              <a:t>részek</a:t>
            </a:r>
            <a:r>
              <a:rPr lang="en-US" dirty="0" smtClean="0"/>
              <a:t> </a:t>
            </a:r>
            <a:r>
              <a:rPr lang="en-US" dirty="0" err="1" smtClean="0"/>
              <a:t>kerülnek</a:t>
            </a:r>
            <a:r>
              <a:rPr lang="en-US" dirty="0" smtClean="0"/>
              <a:t> </a:t>
            </a:r>
            <a:r>
              <a:rPr lang="en-US" dirty="0" err="1" smtClean="0"/>
              <a:t>kitöltésre</a:t>
            </a:r>
            <a:r>
              <a:rPr lang="en-US" dirty="0" smtClean="0"/>
              <a:t>. </a:t>
            </a:r>
            <a:r>
              <a:rPr lang="en-US" dirty="0" err="1" smtClean="0"/>
              <a:t>Ebben</a:t>
            </a:r>
            <a:r>
              <a:rPr lang="en-US" dirty="0" smtClean="0"/>
              <a:t> a pass-ban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írjuk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színt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hanem</a:t>
            </a:r>
            <a:r>
              <a:rPr lang="en-US" baseline="0" dirty="0" smtClean="0"/>
              <a:t> a stencil </a:t>
            </a:r>
            <a:r>
              <a:rPr lang="en-US" baseline="0" dirty="0" err="1" smtClean="0"/>
              <a:t>buffert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töltjük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fel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Beállítunk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referencia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értéknek</a:t>
            </a:r>
            <a:r>
              <a:rPr lang="en-US" baseline="0" dirty="0" smtClean="0"/>
              <a:t> 1-et,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ha a pixel </a:t>
            </a:r>
            <a:r>
              <a:rPr lang="en-US" baseline="0" dirty="0" err="1" smtClean="0"/>
              <a:t>átmegy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ztest</a:t>
            </a:r>
            <a:r>
              <a:rPr lang="en-US" baseline="0" dirty="0" smtClean="0"/>
              <a:t>-en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stencil </a:t>
            </a:r>
            <a:r>
              <a:rPr lang="en-US" baseline="0" dirty="0" err="1" smtClean="0"/>
              <a:t>teszten</a:t>
            </a:r>
            <a:r>
              <a:rPr lang="en-US" baseline="0" dirty="0" smtClean="0"/>
              <a:t> (Pass) (a stencil </a:t>
            </a:r>
            <a:r>
              <a:rPr lang="en-US" baseline="0" dirty="0" err="1" smtClean="0"/>
              <a:t>teszt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alapból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mindent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átenged</a:t>
            </a:r>
            <a:r>
              <a:rPr lang="en-US" baseline="0" dirty="0" smtClean="0"/>
              <a:t>), </a:t>
            </a:r>
            <a:r>
              <a:rPr lang="en-US" baseline="0" dirty="0" err="1" smtClean="0"/>
              <a:t>akkor</a:t>
            </a:r>
            <a:r>
              <a:rPr lang="en-US" baseline="0" dirty="0" smtClean="0"/>
              <a:t> a stencil buffer </a:t>
            </a:r>
            <a:r>
              <a:rPr lang="en-US" baseline="0" dirty="0" err="1" smtClean="0"/>
              <a:t>értékét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lecseréli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referencia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értékre</a:t>
            </a:r>
            <a:r>
              <a:rPr lang="en-US" baseline="0" dirty="0" smtClean="0"/>
              <a:t> (Replace).</a:t>
            </a:r>
          </a:p>
          <a:p>
            <a:r>
              <a:rPr lang="en-US" baseline="0" dirty="0" err="1" smtClean="0"/>
              <a:t>Ezzel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azok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pixelek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amik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pohár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belsejét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mutatják</a:t>
            </a:r>
            <a:r>
              <a:rPr lang="en-US" baseline="0" dirty="0" smtClean="0"/>
              <a:t> 1, a </a:t>
            </a:r>
            <a:r>
              <a:rPr lang="en-US" baseline="0" dirty="0" err="1" smtClean="0"/>
              <a:t>többi</a:t>
            </a:r>
            <a:r>
              <a:rPr lang="en-US" baseline="0" dirty="0" smtClean="0"/>
              <a:t> 0 stencil </a:t>
            </a:r>
            <a:r>
              <a:rPr lang="en-US" baseline="0" dirty="0" err="1" smtClean="0"/>
              <a:t>értéket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fognak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felvenni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harmadik</a:t>
            </a:r>
            <a:r>
              <a:rPr lang="en-US" baseline="0" dirty="0" smtClean="0"/>
              <a:t> pass a </a:t>
            </a:r>
            <a:r>
              <a:rPr lang="en-US" baseline="0" dirty="0" err="1" smtClean="0"/>
              <a:t>tényleges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színezés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első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hátsó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lapokat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rajzolunk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egyszerű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Phong-Blinn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árnyalással</a:t>
            </a:r>
            <a:r>
              <a:rPr lang="en-US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51B20-AF0E-4A16-B8FB-82AC0EB5015D}" type="slidenum">
              <a:rPr lang="hu-HU" smtClean="0"/>
              <a:pPr/>
              <a:t>46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Egy</a:t>
            </a:r>
            <a:r>
              <a:rPr lang="en-US" dirty="0" smtClean="0"/>
              <a:t> render pass </a:t>
            </a:r>
            <a:r>
              <a:rPr lang="en-US" dirty="0" err="1" smtClean="0"/>
              <a:t>kell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folyadék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felülethez</a:t>
            </a:r>
            <a:r>
              <a:rPr lang="en-US" baseline="0" dirty="0" smtClean="0"/>
              <a:t>, de </a:t>
            </a:r>
            <a:r>
              <a:rPr lang="en-US" baseline="0" dirty="0" err="1" smtClean="0"/>
              <a:t>biztosítani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hogy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pohár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rajzolása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történjen</a:t>
            </a:r>
            <a:r>
              <a:rPr lang="en-US" baseline="0" dirty="0" smtClean="0"/>
              <a:t> :</a:t>
            </a:r>
            <a:r>
              <a:rPr lang="en-US" dirty="0" smtClean="0"/>
              <a:t> "Queue" = "Transparent+2“</a:t>
            </a:r>
            <a:r>
              <a:rPr lang="en-US" baseline="0" dirty="0" smtClean="0"/>
              <a:t> (a </a:t>
            </a:r>
            <a:r>
              <a:rPr lang="en-US" baseline="0" dirty="0" err="1" smtClean="0"/>
              <a:t>poháré</a:t>
            </a:r>
            <a:r>
              <a:rPr lang="en-US" baseline="0" dirty="0" smtClean="0"/>
              <a:t> </a:t>
            </a:r>
            <a:r>
              <a:rPr lang="en-US" dirty="0" smtClean="0"/>
              <a:t> "Queue" = "Transparent+1“ volt</a:t>
            </a:r>
            <a:r>
              <a:rPr lang="en-US" baseline="0" dirty="0" smtClean="0"/>
              <a:t>). Stencil </a:t>
            </a:r>
            <a:r>
              <a:rPr lang="en-US" baseline="0" dirty="0" err="1" smtClean="0"/>
              <a:t>tesztet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kapcsolunk</a:t>
            </a:r>
            <a:r>
              <a:rPr lang="en-US" baseline="0" dirty="0" smtClean="0"/>
              <a:t> be, </a:t>
            </a:r>
            <a:r>
              <a:rPr lang="en-US" baseline="0" dirty="0" err="1" smtClean="0"/>
              <a:t>ahol</a:t>
            </a:r>
            <a:r>
              <a:rPr lang="en-US" baseline="0" dirty="0" smtClean="0"/>
              <a:t> a stencil buffer </a:t>
            </a:r>
            <a:r>
              <a:rPr lang="en-US" baseline="0" dirty="0" err="1" smtClean="0"/>
              <a:t>értéke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megegyezik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referencia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értékkel</a:t>
            </a:r>
            <a:r>
              <a:rPr lang="en-US" baseline="0" dirty="0" smtClean="0"/>
              <a:t> (Comp Equal), </a:t>
            </a:r>
            <a:r>
              <a:rPr lang="en-US" baseline="0" dirty="0" err="1" smtClean="0"/>
              <a:t>ott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átmegy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teszten</a:t>
            </a:r>
            <a:r>
              <a:rPr lang="en-US" baseline="0" dirty="0" smtClean="0"/>
              <a:t>. A pass </a:t>
            </a:r>
            <a:r>
              <a:rPr lang="en-US" baseline="0" dirty="0" err="1" smtClean="0"/>
              <a:t>többi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része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ismerős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alfa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blendelt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Phong-Blinn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árnyalás</a:t>
            </a:r>
            <a:r>
              <a:rPr lang="en-US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51B20-AF0E-4A16-B8FB-82AC0EB5015D}" type="slidenum">
              <a:rPr lang="hu-HU" smtClean="0"/>
              <a:pPr/>
              <a:t>47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584925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2B727-C18E-46BD-BA1B-C162AF8150A5}" type="slidenum">
              <a:rPr lang="en-US"/>
              <a:pPr/>
              <a:t>65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2437" cy="3195637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95" y="4346981"/>
            <a:ext cx="5026211" cy="384725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3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565D5-F907-47C9-8EAC-6C6D04383893}" type="slidenum">
              <a:rPr lang="en-US"/>
              <a:pPr/>
              <a:t>66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2437" cy="3195637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95" y="4346981"/>
            <a:ext cx="5026211" cy="384725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8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10/28/2019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10/28/2019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10/28/2019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10/28/2019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10/28/2019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10/28/2019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10/28/2019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10/28/2019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10/28/2019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10/28/2019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10/28/2019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F598A-F01A-4483-9B90-3DB7CA2EC77D}" type="datetimeFigureOut">
              <a:rPr lang="en-US" smtClean="0"/>
              <a:pPr/>
              <a:t>10/28/2019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Unity, Anyagok</a:t>
            </a:r>
            <a:r>
              <a:rPr lang="en-US" dirty="0" smtClean="0"/>
              <a:t>, </a:t>
            </a:r>
            <a:r>
              <a:rPr lang="en-US" dirty="0" err="1" smtClean="0"/>
              <a:t>megvilágítás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081"/>
          <p:cNvSpPr>
            <a:spLocks/>
          </p:cNvSpPr>
          <p:nvPr/>
        </p:nvSpPr>
        <p:spPr bwMode="auto">
          <a:xfrm>
            <a:off x="7164388" y="2565400"/>
            <a:ext cx="609600" cy="2286000"/>
          </a:xfrm>
          <a:custGeom>
            <a:avLst/>
            <a:gdLst>
              <a:gd name="T0" fmla="*/ 0 w 576"/>
              <a:gd name="T1" fmla="*/ 0 h 1296"/>
              <a:gd name="T2" fmla="*/ 2147483647 w 576"/>
              <a:gd name="T3" fmla="*/ 2147483647 h 1296"/>
              <a:gd name="T4" fmla="*/ 2147483647 w 576"/>
              <a:gd name="T5" fmla="*/ 2147483647 h 1296"/>
              <a:gd name="T6" fmla="*/ 0 w 576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296"/>
              <a:gd name="T14" fmla="*/ 576 w 576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296">
                <a:moveTo>
                  <a:pt x="0" y="0"/>
                </a:moveTo>
                <a:lnTo>
                  <a:pt x="576" y="1296"/>
                </a:lnTo>
                <a:lnTo>
                  <a:pt x="48" y="12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" name="Freeform 1059"/>
          <p:cNvSpPr>
            <a:spLocks/>
          </p:cNvSpPr>
          <p:nvPr/>
        </p:nvSpPr>
        <p:spPr bwMode="auto">
          <a:xfrm>
            <a:off x="2362200" y="2590800"/>
            <a:ext cx="609600" cy="2286000"/>
          </a:xfrm>
          <a:custGeom>
            <a:avLst/>
            <a:gdLst>
              <a:gd name="T0" fmla="*/ 0 w 576"/>
              <a:gd name="T1" fmla="*/ 0 h 1296"/>
              <a:gd name="T2" fmla="*/ 2147483647 w 576"/>
              <a:gd name="T3" fmla="*/ 2147483647 h 1296"/>
              <a:gd name="T4" fmla="*/ 2147483647 w 576"/>
              <a:gd name="T5" fmla="*/ 2147483647 h 1296"/>
              <a:gd name="T6" fmla="*/ 0 w 576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296"/>
              <a:gd name="T14" fmla="*/ 576 w 576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296">
                <a:moveTo>
                  <a:pt x="0" y="0"/>
                </a:moveTo>
                <a:lnTo>
                  <a:pt x="576" y="1296"/>
                </a:lnTo>
                <a:lnTo>
                  <a:pt x="48" y="1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" name="Freeform 1055"/>
          <p:cNvSpPr>
            <a:spLocks/>
          </p:cNvSpPr>
          <p:nvPr/>
        </p:nvSpPr>
        <p:spPr bwMode="auto">
          <a:xfrm>
            <a:off x="7086600" y="2667000"/>
            <a:ext cx="609600" cy="1981200"/>
          </a:xfrm>
          <a:custGeom>
            <a:avLst/>
            <a:gdLst>
              <a:gd name="T0" fmla="*/ 0 w 576"/>
              <a:gd name="T1" fmla="*/ 0 h 1296"/>
              <a:gd name="T2" fmla="*/ 2147483647 w 576"/>
              <a:gd name="T3" fmla="*/ 2147483647 h 1296"/>
              <a:gd name="T4" fmla="*/ 2147483647 w 576"/>
              <a:gd name="T5" fmla="*/ 2147483647 h 1296"/>
              <a:gd name="T6" fmla="*/ 0 w 576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296"/>
              <a:gd name="T14" fmla="*/ 576 w 576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296">
                <a:moveTo>
                  <a:pt x="0" y="0"/>
                </a:moveTo>
                <a:lnTo>
                  <a:pt x="576" y="1296"/>
                </a:lnTo>
                <a:lnTo>
                  <a:pt x="48" y="120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Freeform 1047"/>
          <p:cNvSpPr>
            <a:spLocks/>
          </p:cNvSpPr>
          <p:nvPr/>
        </p:nvSpPr>
        <p:spPr bwMode="auto">
          <a:xfrm>
            <a:off x="2209800" y="2514600"/>
            <a:ext cx="609600" cy="1981200"/>
          </a:xfrm>
          <a:custGeom>
            <a:avLst/>
            <a:gdLst>
              <a:gd name="T0" fmla="*/ 0 w 576"/>
              <a:gd name="T1" fmla="*/ 0 h 1296"/>
              <a:gd name="T2" fmla="*/ 2147483647 w 576"/>
              <a:gd name="T3" fmla="*/ 2147483647 h 1296"/>
              <a:gd name="T4" fmla="*/ 2147483647 w 576"/>
              <a:gd name="T5" fmla="*/ 2147483647 h 1296"/>
              <a:gd name="T6" fmla="*/ 0 w 576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296"/>
              <a:gd name="T14" fmla="*/ 576 w 576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296">
                <a:moveTo>
                  <a:pt x="0" y="0"/>
                </a:moveTo>
                <a:lnTo>
                  <a:pt x="576" y="1296"/>
                </a:lnTo>
                <a:lnTo>
                  <a:pt x="48" y="12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Line 1029"/>
          <p:cNvSpPr>
            <a:spLocks noChangeShapeType="1"/>
          </p:cNvSpPr>
          <p:nvPr/>
        </p:nvSpPr>
        <p:spPr bwMode="auto">
          <a:xfrm flipV="1">
            <a:off x="431800" y="3389313"/>
            <a:ext cx="628650" cy="239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Line 1030"/>
          <p:cNvSpPr>
            <a:spLocks noChangeShapeType="1"/>
          </p:cNvSpPr>
          <p:nvPr/>
        </p:nvSpPr>
        <p:spPr bwMode="auto">
          <a:xfrm>
            <a:off x="431800" y="3629025"/>
            <a:ext cx="62865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Oval 1031"/>
          <p:cNvSpPr>
            <a:spLocks noChangeArrowheads="1"/>
          </p:cNvSpPr>
          <p:nvPr/>
        </p:nvSpPr>
        <p:spPr bwMode="auto">
          <a:xfrm>
            <a:off x="914400" y="3429000"/>
            <a:ext cx="193675" cy="4000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" name="Oval 1032"/>
          <p:cNvSpPr>
            <a:spLocks noChangeArrowheads="1"/>
          </p:cNvSpPr>
          <p:nvPr/>
        </p:nvSpPr>
        <p:spPr bwMode="auto">
          <a:xfrm>
            <a:off x="1011238" y="3508375"/>
            <a:ext cx="96837" cy="23971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Freeform 1033"/>
          <p:cNvSpPr>
            <a:spLocks/>
          </p:cNvSpPr>
          <p:nvPr/>
        </p:nvSpPr>
        <p:spPr bwMode="auto">
          <a:xfrm>
            <a:off x="1011238" y="3228975"/>
            <a:ext cx="146050" cy="160338"/>
          </a:xfrm>
          <a:custGeom>
            <a:avLst/>
            <a:gdLst>
              <a:gd name="T0" fmla="*/ 0 w 144"/>
              <a:gd name="T1" fmla="*/ 2147483647 h 192"/>
              <a:gd name="T2" fmla="*/ 2147483647 w 144"/>
              <a:gd name="T3" fmla="*/ 2147483647 h 192"/>
              <a:gd name="T4" fmla="*/ 2147483647 w 144"/>
              <a:gd name="T5" fmla="*/ 0 h 192"/>
              <a:gd name="T6" fmla="*/ 0 60000 65536"/>
              <a:gd name="T7" fmla="*/ 0 60000 65536"/>
              <a:gd name="T8" fmla="*/ 0 60000 65536"/>
              <a:gd name="T9" fmla="*/ 0 w 144"/>
              <a:gd name="T10" fmla="*/ 0 h 192"/>
              <a:gd name="T11" fmla="*/ 144 w 1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92">
                <a:moveTo>
                  <a:pt x="0" y="192"/>
                </a:moveTo>
                <a:cubicBezTo>
                  <a:pt x="36" y="184"/>
                  <a:pt x="72" y="176"/>
                  <a:pt x="96" y="144"/>
                </a:cubicBezTo>
                <a:cubicBezTo>
                  <a:pt x="120" y="112"/>
                  <a:pt x="136" y="32"/>
                  <a:pt x="14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" name="Freeform 1034"/>
          <p:cNvSpPr>
            <a:spLocks/>
          </p:cNvSpPr>
          <p:nvPr/>
        </p:nvSpPr>
        <p:spPr bwMode="auto">
          <a:xfrm>
            <a:off x="1060450" y="3259138"/>
            <a:ext cx="193675" cy="130175"/>
          </a:xfrm>
          <a:custGeom>
            <a:avLst/>
            <a:gdLst>
              <a:gd name="T0" fmla="*/ 0 w 192"/>
              <a:gd name="T1" fmla="*/ 2147483647 h 156"/>
              <a:gd name="T2" fmla="*/ 2147483647 w 192"/>
              <a:gd name="T3" fmla="*/ 2147483647 h 156"/>
              <a:gd name="T4" fmla="*/ 2147483647 w 192"/>
              <a:gd name="T5" fmla="*/ 0 h 156"/>
              <a:gd name="T6" fmla="*/ 0 60000 65536"/>
              <a:gd name="T7" fmla="*/ 0 60000 65536"/>
              <a:gd name="T8" fmla="*/ 0 60000 65536"/>
              <a:gd name="T9" fmla="*/ 0 w 192"/>
              <a:gd name="T10" fmla="*/ 0 h 156"/>
              <a:gd name="T11" fmla="*/ 192 w 192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56">
                <a:moveTo>
                  <a:pt x="0" y="156"/>
                </a:moveTo>
                <a:cubicBezTo>
                  <a:pt x="22" y="150"/>
                  <a:pt x="100" y="146"/>
                  <a:pt x="132" y="120"/>
                </a:cubicBezTo>
                <a:cubicBezTo>
                  <a:pt x="164" y="94"/>
                  <a:pt x="180" y="25"/>
                  <a:pt x="192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Freeform 1035"/>
          <p:cNvSpPr>
            <a:spLocks/>
          </p:cNvSpPr>
          <p:nvPr/>
        </p:nvSpPr>
        <p:spPr bwMode="auto">
          <a:xfrm>
            <a:off x="1011238" y="3829050"/>
            <a:ext cx="254000" cy="119063"/>
          </a:xfrm>
          <a:custGeom>
            <a:avLst/>
            <a:gdLst>
              <a:gd name="T0" fmla="*/ 0 w 252"/>
              <a:gd name="T1" fmla="*/ 0 h 144"/>
              <a:gd name="T2" fmla="*/ 2147483647 w 252"/>
              <a:gd name="T3" fmla="*/ 2147483647 h 144"/>
              <a:gd name="T4" fmla="*/ 2147483647 w 252"/>
              <a:gd name="T5" fmla="*/ 2147483647 h 144"/>
              <a:gd name="T6" fmla="*/ 0 60000 65536"/>
              <a:gd name="T7" fmla="*/ 0 60000 65536"/>
              <a:gd name="T8" fmla="*/ 0 60000 65536"/>
              <a:gd name="T9" fmla="*/ 0 w 252"/>
              <a:gd name="T10" fmla="*/ 0 h 144"/>
              <a:gd name="T11" fmla="*/ 252 w 2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" h="144">
                <a:moveTo>
                  <a:pt x="0" y="0"/>
                </a:moveTo>
                <a:cubicBezTo>
                  <a:pt x="56" y="8"/>
                  <a:pt x="102" y="24"/>
                  <a:pt x="144" y="48"/>
                </a:cubicBezTo>
                <a:cubicBezTo>
                  <a:pt x="186" y="72"/>
                  <a:pt x="230" y="124"/>
                  <a:pt x="252" y="14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" name="Freeform 1036"/>
          <p:cNvSpPr>
            <a:spLocks/>
          </p:cNvSpPr>
          <p:nvPr/>
        </p:nvSpPr>
        <p:spPr bwMode="auto">
          <a:xfrm>
            <a:off x="1011238" y="3829050"/>
            <a:ext cx="146050" cy="200025"/>
          </a:xfrm>
          <a:custGeom>
            <a:avLst/>
            <a:gdLst>
              <a:gd name="T0" fmla="*/ 0 w 144"/>
              <a:gd name="T1" fmla="*/ 0 h 240"/>
              <a:gd name="T2" fmla="*/ 2147483647 w 144"/>
              <a:gd name="T3" fmla="*/ 2147483647 h 240"/>
              <a:gd name="T4" fmla="*/ 2147483647 w 144"/>
              <a:gd name="T5" fmla="*/ 2147483647 h 240"/>
              <a:gd name="T6" fmla="*/ 0 60000 65536"/>
              <a:gd name="T7" fmla="*/ 0 60000 65536"/>
              <a:gd name="T8" fmla="*/ 0 60000 65536"/>
              <a:gd name="T9" fmla="*/ 0 w 144"/>
              <a:gd name="T10" fmla="*/ 0 h 240"/>
              <a:gd name="T11" fmla="*/ 144 w 14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0">
                <a:moveTo>
                  <a:pt x="0" y="0"/>
                </a:moveTo>
                <a:cubicBezTo>
                  <a:pt x="20" y="24"/>
                  <a:pt x="96" y="104"/>
                  <a:pt x="120" y="144"/>
                </a:cubicBezTo>
                <a:cubicBezTo>
                  <a:pt x="144" y="184"/>
                  <a:pt x="139" y="220"/>
                  <a:pt x="144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Freeform 1037"/>
          <p:cNvSpPr>
            <a:spLocks/>
          </p:cNvSpPr>
          <p:nvPr/>
        </p:nvSpPr>
        <p:spPr bwMode="auto">
          <a:xfrm>
            <a:off x="1011238" y="3829050"/>
            <a:ext cx="49212" cy="200025"/>
          </a:xfrm>
          <a:custGeom>
            <a:avLst/>
            <a:gdLst>
              <a:gd name="T0" fmla="*/ 0 w 48"/>
              <a:gd name="T1" fmla="*/ 0 h 240"/>
              <a:gd name="T2" fmla="*/ 2147483647 w 48"/>
              <a:gd name="T3" fmla="*/ 2147483647 h 240"/>
              <a:gd name="T4" fmla="*/ 0 w 48"/>
              <a:gd name="T5" fmla="*/ 2147483647 h 240"/>
              <a:gd name="T6" fmla="*/ 0 60000 65536"/>
              <a:gd name="T7" fmla="*/ 0 60000 65536"/>
              <a:gd name="T8" fmla="*/ 0 60000 65536"/>
              <a:gd name="T9" fmla="*/ 0 w 48"/>
              <a:gd name="T10" fmla="*/ 0 h 240"/>
              <a:gd name="T11" fmla="*/ 48 w 4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0">
                <a:moveTo>
                  <a:pt x="0" y="0"/>
                </a:moveTo>
                <a:cubicBezTo>
                  <a:pt x="24" y="52"/>
                  <a:pt x="48" y="104"/>
                  <a:pt x="48" y="144"/>
                </a:cubicBezTo>
                <a:cubicBezTo>
                  <a:pt x="48" y="184"/>
                  <a:pt x="24" y="212"/>
                  <a:pt x="0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" name="Freeform 1038"/>
          <p:cNvSpPr>
            <a:spLocks/>
          </p:cNvSpPr>
          <p:nvPr/>
        </p:nvSpPr>
        <p:spPr bwMode="auto">
          <a:xfrm>
            <a:off x="1036638" y="3208338"/>
            <a:ext cx="52387" cy="180975"/>
          </a:xfrm>
          <a:custGeom>
            <a:avLst/>
            <a:gdLst>
              <a:gd name="T0" fmla="*/ 0 w 52"/>
              <a:gd name="T1" fmla="*/ 2147483647 h 216"/>
              <a:gd name="T2" fmla="*/ 2147483647 w 52"/>
              <a:gd name="T3" fmla="*/ 2147483647 h 216"/>
              <a:gd name="T4" fmla="*/ 2147483647 w 52"/>
              <a:gd name="T5" fmla="*/ 0 h 216"/>
              <a:gd name="T6" fmla="*/ 0 60000 65536"/>
              <a:gd name="T7" fmla="*/ 0 60000 65536"/>
              <a:gd name="T8" fmla="*/ 0 60000 65536"/>
              <a:gd name="T9" fmla="*/ 0 w 52"/>
              <a:gd name="T10" fmla="*/ 0 h 216"/>
              <a:gd name="T11" fmla="*/ 52 w 52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216">
                <a:moveTo>
                  <a:pt x="0" y="216"/>
                </a:moveTo>
                <a:cubicBezTo>
                  <a:pt x="8" y="196"/>
                  <a:pt x="44" y="132"/>
                  <a:pt x="48" y="96"/>
                </a:cubicBezTo>
                <a:cubicBezTo>
                  <a:pt x="52" y="60"/>
                  <a:pt x="29" y="20"/>
                  <a:pt x="2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Freeform 1039"/>
          <p:cNvSpPr>
            <a:spLocks/>
          </p:cNvSpPr>
          <p:nvPr/>
        </p:nvSpPr>
        <p:spPr bwMode="auto">
          <a:xfrm>
            <a:off x="1981200" y="2057400"/>
            <a:ext cx="990600" cy="3482975"/>
          </a:xfrm>
          <a:custGeom>
            <a:avLst/>
            <a:gdLst>
              <a:gd name="T0" fmla="*/ 0 w 624"/>
              <a:gd name="T1" fmla="*/ 0 h 2194"/>
              <a:gd name="T2" fmla="*/ 0 w 624"/>
              <a:gd name="T3" fmla="*/ 2147483647 h 2194"/>
              <a:gd name="T4" fmla="*/ 2147483647 w 624"/>
              <a:gd name="T5" fmla="*/ 2147483647 h 2194"/>
              <a:gd name="T6" fmla="*/ 2147483647 w 624"/>
              <a:gd name="T7" fmla="*/ 2147483647 h 2194"/>
              <a:gd name="T8" fmla="*/ 0 w 624"/>
              <a:gd name="T9" fmla="*/ 0 h 21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2194"/>
              <a:gd name="T17" fmla="*/ 624 w 624"/>
              <a:gd name="T18" fmla="*/ 2194 h 21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2194">
                <a:moveTo>
                  <a:pt x="0" y="0"/>
                </a:moveTo>
                <a:lnTo>
                  <a:pt x="0" y="1282"/>
                </a:lnTo>
                <a:lnTo>
                  <a:pt x="624" y="2194"/>
                </a:lnTo>
                <a:lnTo>
                  <a:pt x="624" y="898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" name="Freeform 1040"/>
          <p:cNvSpPr>
            <a:spLocks/>
          </p:cNvSpPr>
          <p:nvPr/>
        </p:nvSpPr>
        <p:spPr bwMode="auto">
          <a:xfrm>
            <a:off x="3581400" y="2743200"/>
            <a:ext cx="1447800" cy="1828800"/>
          </a:xfrm>
          <a:custGeom>
            <a:avLst/>
            <a:gdLst>
              <a:gd name="T0" fmla="*/ 0 w 912"/>
              <a:gd name="T1" fmla="*/ 2147483647 h 1152"/>
              <a:gd name="T2" fmla="*/ 2147483647 w 912"/>
              <a:gd name="T3" fmla="*/ 0 h 1152"/>
              <a:gd name="T4" fmla="*/ 2147483647 w 912"/>
              <a:gd name="T5" fmla="*/ 2147483647 h 1152"/>
              <a:gd name="T6" fmla="*/ 0 w 912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1152"/>
              <a:gd name="T14" fmla="*/ 912 w 912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1152">
                <a:moveTo>
                  <a:pt x="0" y="1152"/>
                </a:moveTo>
                <a:lnTo>
                  <a:pt x="480" y="0"/>
                </a:lnTo>
                <a:lnTo>
                  <a:pt x="912" y="960"/>
                </a:lnTo>
                <a:lnTo>
                  <a:pt x="0" y="1152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Freeform 1041"/>
          <p:cNvSpPr>
            <a:spLocks/>
          </p:cNvSpPr>
          <p:nvPr/>
        </p:nvSpPr>
        <p:spPr bwMode="auto">
          <a:xfrm>
            <a:off x="2286000" y="3429000"/>
            <a:ext cx="152400" cy="533400"/>
          </a:xfrm>
          <a:custGeom>
            <a:avLst/>
            <a:gdLst>
              <a:gd name="T0" fmla="*/ 0 w 96"/>
              <a:gd name="T1" fmla="*/ 0 h 336"/>
              <a:gd name="T2" fmla="*/ 0 w 96"/>
              <a:gd name="T3" fmla="*/ 2147483647 h 336"/>
              <a:gd name="T4" fmla="*/ 2147483647 w 96"/>
              <a:gd name="T5" fmla="*/ 2147483647 h 336"/>
              <a:gd name="T6" fmla="*/ 2147483647 w 96"/>
              <a:gd name="T7" fmla="*/ 2147483647 h 336"/>
              <a:gd name="T8" fmla="*/ 0 w 96"/>
              <a:gd name="T9" fmla="*/ 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36"/>
              <a:gd name="T17" fmla="*/ 96 w 96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36">
                <a:moveTo>
                  <a:pt x="0" y="0"/>
                </a:moveTo>
                <a:lnTo>
                  <a:pt x="0" y="192"/>
                </a:lnTo>
                <a:lnTo>
                  <a:pt x="96" y="336"/>
                </a:lnTo>
                <a:lnTo>
                  <a:pt x="96" y="144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" name="Line 1042"/>
          <p:cNvSpPr>
            <a:spLocks noChangeShapeType="1"/>
          </p:cNvSpPr>
          <p:nvPr/>
        </p:nvSpPr>
        <p:spPr bwMode="auto">
          <a:xfrm>
            <a:off x="1371600" y="3733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1" name="Freeform 1043"/>
          <p:cNvSpPr>
            <a:spLocks/>
          </p:cNvSpPr>
          <p:nvPr/>
        </p:nvSpPr>
        <p:spPr bwMode="auto">
          <a:xfrm>
            <a:off x="5334000" y="2590800"/>
            <a:ext cx="914400" cy="2057400"/>
          </a:xfrm>
          <a:custGeom>
            <a:avLst/>
            <a:gdLst>
              <a:gd name="T0" fmla="*/ 0 w 576"/>
              <a:gd name="T1" fmla="*/ 0 h 1296"/>
              <a:gd name="T2" fmla="*/ 2147483647 w 576"/>
              <a:gd name="T3" fmla="*/ 2147483647 h 1296"/>
              <a:gd name="T4" fmla="*/ 2147483647 w 576"/>
              <a:gd name="T5" fmla="*/ 2147483647 h 1296"/>
              <a:gd name="T6" fmla="*/ 0 w 576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296"/>
              <a:gd name="T14" fmla="*/ 576 w 576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296">
                <a:moveTo>
                  <a:pt x="0" y="0"/>
                </a:moveTo>
                <a:lnTo>
                  <a:pt x="576" y="1296"/>
                </a:lnTo>
                <a:lnTo>
                  <a:pt x="48" y="12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12700" cap="flat" cmpd="sng">
            <a:solidFill>
              <a:srgbClr val="66FF66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2" name="Line 1044"/>
          <p:cNvSpPr>
            <a:spLocks noChangeShapeType="1"/>
          </p:cNvSpPr>
          <p:nvPr/>
        </p:nvSpPr>
        <p:spPr bwMode="auto">
          <a:xfrm>
            <a:off x="4800600" y="3733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" name="Freeform 1045"/>
          <p:cNvSpPr>
            <a:spLocks/>
          </p:cNvSpPr>
          <p:nvPr/>
        </p:nvSpPr>
        <p:spPr bwMode="auto">
          <a:xfrm>
            <a:off x="6858000" y="2133600"/>
            <a:ext cx="990600" cy="3482975"/>
          </a:xfrm>
          <a:custGeom>
            <a:avLst/>
            <a:gdLst>
              <a:gd name="T0" fmla="*/ 0 w 624"/>
              <a:gd name="T1" fmla="*/ 0 h 2194"/>
              <a:gd name="T2" fmla="*/ 0 w 624"/>
              <a:gd name="T3" fmla="*/ 2147483647 h 2194"/>
              <a:gd name="T4" fmla="*/ 2147483647 w 624"/>
              <a:gd name="T5" fmla="*/ 2147483647 h 2194"/>
              <a:gd name="T6" fmla="*/ 2147483647 w 624"/>
              <a:gd name="T7" fmla="*/ 2147483647 h 2194"/>
              <a:gd name="T8" fmla="*/ 0 w 624"/>
              <a:gd name="T9" fmla="*/ 0 h 21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2194"/>
              <a:gd name="T17" fmla="*/ 624 w 624"/>
              <a:gd name="T18" fmla="*/ 2194 h 21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2194">
                <a:moveTo>
                  <a:pt x="0" y="0"/>
                </a:moveTo>
                <a:lnTo>
                  <a:pt x="0" y="1282"/>
                </a:lnTo>
                <a:lnTo>
                  <a:pt x="624" y="2194"/>
                </a:lnTo>
                <a:lnTo>
                  <a:pt x="624" y="898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" name="Freeform 1048"/>
          <p:cNvSpPr>
            <a:spLocks/>
          </p:cNvSpPr>
          <p:nvPr/>
        </p:nvSpPr>
        <p:spPr bwMode="auto">
          <a:xfrm>
            <a:off x="7162800" y="3505200"/>
            <a:ext cx="152400" cy="533400"/>
          </a:xfrm>
          <a:custGeom>
            <a:avLst/>
            <a:gdLst>
              <a:gd name="T0" fmla="*/ 0 w 96"/>
              <a:gd name="T1" fmla="*/ 0 h 336"/>
              <a:gd name="T2" fmla="*/ 0 w 96"/>
              <a:gd name="T3" fmla="*/ 2147483647 h 336"/>
              <a:gd name="T4" fmla="*/ 2147483647 w 96"/>
              <a:gd name="T5" fmla="*/ 2147483647 h 336"/>
              <a:gd name="T6" fmla="*/ 2147483647 w 96"/>
              <a:gd name="T7" fmla="*/ 2147483647 h 336"/>
              <a:gd name="T8" fmla="*/ 0 w 96"/>
              <a:gd name="T9" fmla="*/ 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36"/>
              <a:gd name="T17" fmla="*/ 96 w 96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36">
                <a:moveTo>
                  <a:pt x="0" y="0"/>
                </a:moveTo>
                <a:lnTo>
                  <a:pt x="0" y="192"/>
                </a:lnTo>
                <a:lnTo>
                  <a:pt x="96" y="336"/>
                </a:lnTo>
                <a:lnTo>
                  <a:pt x="96" y="144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" name="Text Box 1050"/>
          <p:cNvSpPr txBox="1">
            <a:spLocks noChangeArrowheads="1"/>
          </p:cNvSpPr>
          <p:nvPr/>
        </p:nvSpPr>
        <p:spPr bwMode="auto">
          <a:xfrm>
            <a:off x="7504112" y="3505200"/>
            <a:ext cx="8778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>
                <a:sym typeface="Symbol" pitchFamily="18" charset="2"/>
              </a:rPr>
              <a:t> = 1</a:t>
            </a:r>
            <a:endParaRPr lang="hu-HU" sz="2400" dirty="0"/>
          </a:p>
        </p:txBody>
      </p:sp>
      <p:sp>
        <p:nvSpPr>
          <p:cNvPr id="26" name="Text Box 1051"/>
          <p:cNvSpPr txBox="1">
            <a:spLocks noChangeArrowheads="1"/>
          </p:cNvSpPr>
          <p:nvPr/>
        </p:nvSpPr>
        <p:spPr bwMode="auto">
          <a:xfrm>
            <a:off x="5394325" y="4537075"/>
            <a:ext cx="565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0.6</a:t>
            </a:r>
          </a:p>
        </p:txBody>
      </p:sp>
      <p:sp>
        <p:nvSpPr>
          <p:cNvPr id="27" name="Text Box 1052"/>
          <p:cNvSpPr txBox="1">
            <a:spLocks noChangeArrowheads="1"/>
          </p:cNvSpPr>
          <p:nvPr/>
        </p:nvSpPr>
        <p:spPr bwMode="auto">
          <a:xfrm>
            <a:off x="3962400" y="4495800"/>
            <a:ext cx="565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0.3</a:t>
            </a:r>
          </a:p>
        </p:txBody>
      </p:sp>
      <p:sp>
        <p:nvSpPr>
          <p:cNvPr id="28" name="Rectangle 1053"/>
          <p:cNvSpPr>
            <a:spLocks noChangeArrowheads="1"/>
          </p:cNvSpPr>
          <p:nvPr/>
        </p:nvSpPr>
        <p:spPr bwMode="auto">
          <a:xfrm>
            <a:off x="7086600" y="4038600"/>
            <a:ext cx="565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0.6</a:t>
            </a:r>
          </a:p>
        </p:txBody>
      </p:sp>
      <p:sp>
        <p:nvSpPr>
          <p:cNvPr id="29" name="Text Box 1054"/>
          <p:cNvSpPr txBox="1">
            <a:spLocks noChangeArrowheads="1"/>
          </p:cNvSpPr>
          <p:nvPr/>
        </p:nvSpPr>
        <p:spPr bwMode="auto">
          <a:xfrm>
            <a:off x="7162800" y="4419600"/>
            <a:ext cx="565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0.3</a:t>
            </a:r>
          </a:p>
        </p:txBody>
      </p:sp>
      <p:sp>
        <p:nvSpPr>
          <p:cNvPr id="30" name="Freeform 1056"/>
          <p:cNvSpPr>
            <a:spLocks/>
          </p:cNvSpPr>
          <p:nvPr/>
        </p:nvSpPr>
        <p:spPr bwMode="auto">
          <a:xfrm>
            <a:off x="2133600" y="2819400"/>
            <a:ext cx="609600" cy="1447800"/>
          </a:xfrm>
          <a:custGeom>
            <a:avLst/>
            <a:gdLst>
              <a:gd name="T0" fmla="*/ 0 w 912"/>
              <a:gd name="T1" fmla="*/ 2147483647 h 1152"/>
              <a:gd name="T2" fmla="*/ 2147483647 w 912"/>
              <a:gd name="T3" fmla="*/ 0 h 1152"/>
              <a:gd name="T4" fmla="*/ 2147483647 w 912"/>
              <a:gd name="T5" fmla="*/ 2147483647 h 1152"/>
              <a:gd name="T6" fmla="*/ 0 w 912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1152"/>
              <a:gd name="T14" fmla="*/ 912 w 912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1152">
                <a:moveTo>
                  <a:pt x="0" y="1152"/>
                </a:moveTo>
                <a:lnTo>
                  <a:pt x="480" y="0"/>
                </a:lnTo>
                <a:lnTo>
                  <a:pt x="912" y="960"/>
                </a:lnTo>
                <a:lnTo>
                  <a:pt x="0" y="1152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1" name="Freeform 1057"/>
          <p:cNvSpPr>
            <a:spLocks/>
          </p:cNvSpPr>
          <p:nvPr/>
        </p:nvSpPr>
        <p:spPr bwMode="auto">
          <a:xfrm>
            <a:off x="6934200" y="2743200"/>
            <a:ext cx="609600" cy="1447800"/>
          </a:xfrm>
          <a:custGeom>
            <a:avLst/>
            <a:gdLst>
              <a:gd name="T0" fmla="*/ 0 w 912"/>
              <a:gd name="T1" fmla="*/ 2147483647 h 1152"/>
              <a:gd name="T2" fmla="*/ 2147483647 w 912"/>
              <a:gd name="T3" fmla="*/ 0 h 1152"/>
              <a:gd name="T4" fmla="*/ 2147483647 w 912"/>
              <a:gd name="T5" fmla="*/ 2147483647 h 1152"/>
              <a:gd name="T6" fmla="*/ 0 w 912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1152"/>
              <a:gd name="T14" fmla="*/ 912 w 912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1152">
                <a:moveTo>
                  <a:pt x="0" y="1152"/>
                </a:moveTo>
                <a:lnTo>
                  <a:pt x="480" y="0"/>
                </a:lnTo>
                <a:lnTo>
                  <a:pt x="912" y="960"/>
                </a:lnTo>
                <a:lnTo>
                  <a:pt x="0" y="1152"/>
                </a:lnTo>
                <a:close/>
              </a:path>
            </a:pathLst>
          </a:custGeom>
          <a:solidFill>
            <a:srgbClr val="333333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" name="Freeform 1058"/>
          <p:cNvSpPr>
            <a:spLocks/>
          </p:cNvSpPr>
          <p:nvPr/>
        </p:nvSpPr>
        <p:spPr bwMode="auto">
          <a:xfrm>
            <a:off x="6324600" y="2438400"/>
            <a:ext cx="609600" cy="2362200"/>
          </a:xfrm>
          <a:custGeom>
            <a:avLst/>
            <a:gdLst>
              <a:gd name="T0" fmla="*/ 0 w 576"/>
              <a:gd name="T1" fmla="*/ 0 h 1296"/>
              <a:gd name="T2" fmla="*/ 2147483647 w 576"/>
              <a:gd name="T3" fmla="*/ 2147483647 h 1296"/>
              <a:gd name="T4" fmla="*/ 2147483647 w 576"/>
              <a:gd name="T5" fmla="*/ 2147483647 h 1296"/>
              <a:gd name="T6" fmla="*/ 0 w 576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296"/>
              <a:gd name="T14" fmla="*/ 576 w 576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296">
                <a:moveTo>
                  <a:pt x="0" y="0"/>
                </a:moveTo>
                <a:lnTo>
                  <a:pt x="576" y="1296"/>
                </a:lnTo>
                <a:lnTo>
                  <a:pt x="48" y="1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" name="Text Box 1060"/>
          <p:cNvSpPr txBox="1">
            <a:spLocks noChangeArrowheads="1"/>
          </p:cNvSpPr>
          <p:nvPr/>
        </p:nvSpPr>
        <p:spPr bwMode="auto">
          <a:xfrm>
            <a:off x="6324600" y="4724400"/>
            <a:ext cx="565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0.8</a:t>
            </a:r>
          </a:p>
        </p:txBody>
      </p:sp>
      <p:sp>
        <p:nvSpPr>
          <p:cNvPr id="34" name="Text Box 1061"/>
          <p:cNvSpPr txBox="1">
            <a:spLocks noChangeArrowheads="1"/>
          </p:cNvSpPr>
          <p:nvPr/>
        </p:nvSpPr>
        <p:spPr bwMode="auto">
          <a:xfrm>
            <a:off x="5181600" y="1905000"/>
            <a:ext cx="412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1.</a:t>
            </a:r>
          </a:p>
        </p:txBody>
      </p:sp>
      <p:sp>
        <p:nvSpPr>
          <p:cNvPr id="35" name="Text Box 1062"/>
          <p:cNvSpPr txBox="1">
            <a:spLocks noChangeArrowheads="1"/>
          </p:cNvSpPr>
          <p:nvPr/>
        </p:nvSpPr>
        <p:spPr bwMode="auto">
          <a:xfrm>
            <a:off x="4038600" y="1905000"/>
            <a:ext cx="412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2.</a:t>
            </a:r>
          </a:p>
        </p:txBody>
      </p:sp>
      <p:sp>
        <p:nvSpPr>
          <p:cNvPr id="36" name="Text Box 1063"/>
          <p:cNvSpPr txBox="1">
            <a:spLocks noChangeArrowheads="1"/>
          </p:cNvSpPr>
          <p:nvPr/>
        </p:nvSpPr>
        <p:spPr bwMode="auto">
          <a:xfrm>
            <a:off x="6096000" y="1905000"/>
            <a:ext cx="412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3.</a:t>
            </a:r>
          </a:p>
        </p:txBody>
      </p:sp>
      <p:sp>
        <p:nvSpPr>
          <p:cNvPr id="37" name="Line 1046"/>
          <p:cNvSpPr>
            <a:spLocks noChangeShapeType="1"/>
          </p:cNvSpPr>
          <p:nvPr/>
        </p:nvSpPr>
        <p:spPr bwMode="auto">
          <a:xfrm>
            <a:off x="5867400" y="3716338"/>
            <a:ext cx="684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8" name="Rectangle 2082"/>
          <p:cNvSpPr>
            <a:spLocks noChangeArrowheads="1"/>
          </p:cNvSpPr>
          <p:nvPr/>
        </p:nvSpPr>
        <p:spPr bwMode="auto">
          <a:xfrm>
            <a:off x="1547813" y="3716338"/>
            <a:ext cx="3429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i="1"/>
              <a:t>z</a:t>
            </a:r>
          </a:p>
        </p:txBody>
      </p:sp>
      <p:sp>
        <p:nvSpPr>
          <p:cNvPr id="39" name="Line 2083"/>
          <p:cNvSpPr>
            <a:spLocks noChangeShapeType="1"/>
          </p:cNvSpPr>
          <p:nvPr/>
        </p:nvSpPr>
        <p:spPr bwMode="auto">
          <a:xfrm>
            <a:off x="6659563" y="3716338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0" name="Text Box 2084"/>
          <p:cNvSpPr txBox="1">
            <a:spLocks noChangeArrowheads="1"/>
          </p:cNvSpPr>
          <p:nvPr/>
        </p:nvSpPr>
        <p:spPr bwMode="auto">
          <a:xfrm>
            <a:off x="1511300" y="5624513"/>
            <a:ext cx="177482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Sz</a:t>
            </a:r>
            <a:r>
              <a:rPr lang="hu-HU" sz="2800"/>
              <a:t>ín buffer</a:t>
            </a:r>
          </a:p>
        </p:txBody>
      </p:sp>
      <p:sp>
        <p:nvSpPr>
          <p:cNvPr id="41" name="Text Box 2085"/>
          <p:cNvSpPr txBox="1">
            <a:spLocks noChangeArrowheads="1"/>
          </p:cNvSpPr>
          <p:nvPr/>
        </p:nvSpPr>
        <p:spPr bwMode="auto">
          <a:xfrm>
            <a:off x="6335713" y="5553075"/>
            <a:ext cx="2365375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800"/>
              <a:t>Mélység buffer</a:t>
            </a:r>
          </a:p>
          <a:p>
            <a:pPr algn="ctr"/>
            <a:r>
              <a:rPr lang="hu-HU" sz="2800"/>
              <a:t>Z-buffer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Kompozitálás</a:t>
            </a:r>
            <a:r>
              <a:rPr lang="hu-HU" dirty="0" smtClean="0"/>
              <a:t>: </a:t>
            </a:r>
            <a:r>
              <a:rPr lang="hu-HU" dirty="0" err="1" smtClean="0"/>
              <a:t>Z-buffer</a:t>
            </a:r>
            <a:r>
              <a:rPr lang="hu-HU" dirty="0" smtClean="0"/>
              <a:t> algoritmus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69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5" grpId="0" autoUpdateAnimBg="0"/>
      <p:bldP spid="28" grpId="0" autoUpdateAnimBg="0"/>
      <p:bldP spid="29" grpId="0" autoUpdateAnimBg="0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Kompozitálás</a:t>
            </a:r>
            <a:r>
              <a:rPr lang="hu-HU" dirty="0" smtClean="0"/>
              <a:t>: alfa </a:t>
            </a:r>
            <a:r>
              <a:rPr lang="hu-HU" dirty="0" err="1" smtClean="0"/>
              <a:t>blending</a:t>
            </a:r>
            <a:endParaRPr lang="hu-HU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00601" y="1449388"/>
            <a:ext cx="2743200" cy="827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dirty="0"/>
              <a:t>Interpolált  vagy</a:t>
            </a:r>
          </a:p>
          <a:p>
            <a:pPr algn="ctr"/>
            <a:r>
              <a:rPr lang="hu-HU" sz="2000" dirty="0"/>
              <a:t>textúrából olvasott szín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940425" y="4797425"/>
            <a:ext cx="2160588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400"/>
              <a:t>Rasztertár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651500" y="3644900"/>
            <a:ext cx="2159000" cy="5762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400"/>
              <a:t>ALU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6154738" y="2278063"/>
            <a:ext cx="1587" cy="13668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6659563" y="4221163"/>
            <a:ext cx="0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7164388" y="2852738"/>
            <a:ext cx="1079500" cy="1944687"/>
          </a:xfrm>
          <a:custGeom>
            <a:avLst/>
            <a:gdLst>
              <a:gd name="T0" fmla="*/ 0 w 680"/>
              <a:gd name="T1" fmla="*/ 2147483647 h 1225"/>
              <a:gd name="T2" fmla="*/ 0 w 680"/>
              <a:gd name="T3" fmla="*/ 2147483647 h 1225"/>
              <a:gd name="T4" fmla="*/ 2147483647 w 680"/>
              <a:gd name="T5" fmla="*/ 2147483647 h 1225"/>
              <a:gd name="T6" fmla="*/ 2147483647 w 680"/>
              <a:gd name="T7" fmla="*/ 0 h 1225"/>
              <a:gd name="T8" fmla="*/ 2147483647 w 680"/>
              <a:gd name="T9" fmla="*/ 0 h 1225"/>
              <a:gd name="T10" fmla="*/ 2147483647 w 680"/>
              <a:gd name="T11" fmla="*/ 2147483647 h 12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0"/>
              <a:gd name="T19" fmla="*/ 0 h 1225"/>
              <a:gd name="T20" fmla="*/ 680 w 680"/>
              <a:gd name="T21" fmla="*/ 1225 h 12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0" h="1225">
                <a:moveTo>
                  <a:pt x="0" y="1225"/>
                </a:moveTo>
                <a:lnTo>
                  <a:pt x="0" y="1043"/>
                </a:lnTo>
                <a:lnTo>
                  <a:pt x="680" y="1043"/>
                </a:lnTo>
                <a:lnTo>
                  <a:pt x="680" y="0"/>
                </a:lnTo>
                <a:lnTo>
                  <a:pt x="91" y="0"/>
                </a:lnTo>
                <a:lnTo>
                  <a:pt x="85" y="502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232275" y="2286000"/>
            <a:ext cx="17113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i="1" dirty="0" err="1"/>
              <a:t>R</a:t>
            </a:r>
            <a:r>
              <a:rPr lang="hu-HU" sz="2400" i="1" baseline="-25000" dirty="0" err="1"/>
              <a:t>s</a:t>
            </a:r>
            <a:r>
              <a:rPr lang="hu-HU" sz="2400" i="1" dirty="0"/>
              <a:t>,</a:t>
            </a:r>
            <a:r>
              <a:rPr lang="hu-HU" sz="2400" i="1" dirty="0" err="1"/>
              <a:t>G</a:t>
            </a:r>
            <a:r>
              <a:rPr lang="hu-HU" sz="2400" i="1" baseline="-25000" dirty="0" err="1"/>
              <a:t>s</a:t>
            </a:r>
            <a:r>
              <a:rPr lang="hu-HU" sz="2400" i="1" dirty="0"/>
              <a:t>,</a:t>
            </a:r>
            <a:r>
              <a:rPr lang="hu-HU" sz="2400" i="1" dirty="0" err="1"/>
              <a:t>B</a:t>
            </a:r>
            <a:r>
              <a:rPr lang="hu-HU" sz="2400" i="1" baseline="-25000" dirty="0" err="1"/>
              <a:t>s</a:t>
            </a:r>
            <a:r>
              <a:rPr lang="hu-HU" sz="2400" i="1" dirty="0"/>
              <a:t>,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s</a:t>
            </a:r>
            <a:r>
              <a:rPr lang="hu-HU" sz="2400" dirty="0"/>
              <a:t>)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875463" y="2276475"/>
            <a:ext cx="18002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(</a:t>
            </a:r>
            <a:r>
              <a:rPr lang="hu-HU" sz="2400" i="1"/>
              <a:t>R</a:t>
            </a:r>
            <a:r>
              <a:rPr lang="hu-HU" sz="2400" i="1" baseline="-25000"/>
              <a:t>d</a:t>
            </a:r>
            <a:r>
              <a:rPr lang="hu-HU" sz="2400" i="1"/>
              <a:t>,G</a:t>
            </a:r>
            <a:r>
              <a:rPr lang="hu-HU" sz="2400" i="1" baseline="-25000"/>
              <a:t>d</a:t>
            </a:r>
            <a:r>
              <a:rPr lang="hu-HU" sz="2400" i="1"/>
              <a:t>,B</a:t>
            </a:r>
            <a:r>
              <a:rPr lang="hu-HU" sz="2400" i="1" baseline="-25000"/>
              <a:t>d</a:t>
            </a:r>
            <a:r>
              <a:rPr lang="hu-HU" sz="2400" i="1"/>
              <a:t>,A</a:t>
            </a:r>
            <a:r>
              <a:rPr lang="hu-HU" sz="2400" i="1" baseline="-25000"/>
              <a:t>d</a:t>
            </a:r>
            <a:r>
              <a:rPr lang="hu-HU" sz="2400"/>
              <a:t>)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5029200" y="4191000"/>
            <a:ext cx="1393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i="1" dirty="0"/>
              <a:t>R,G,B,A</a:t>
            </a:r>
            <a:r>
              <a:rPr lang="hu-HU" sz="2400" dirty="0"/>
              <a:t>)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319088" y="5624513"/>
            <a:ext cx="8748712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dirty="0"/>
              <a:t>(</a:t>
            </a:r>
            <a:r>
              <a:rPr lang="hu-HU" sz="2400" i="1" dirty="0"/>
              <a:t>R,G,B,A</a:t>
            </a:r>
            <a:r>
              <a:rPr lang="hu-HU" sz="2400" dirty="0"/>
              <a:t>) = </a:t>
            </a:r>
            <a:endParaRPr lang="en-GB" sz="2400" dirty="0"/>
          </a:p>
          <a:p>
            <a:r>
              <a:rPr lang="hu-HU" sz="2400" dirty="0"/>
              <a:t>(</a:t>
            </a:r>
            <a:r>
              <a:rPr lang="hu-HU" sz="2400" i="1" dirty="0" err="1"/>
              <a:t>R</a:t>
            </a:r>
            <a:r>
              <a:rPr lang="hu-HU" sz="2400" i="1" baseline="-25000" dirty="0" err="1"/>
              <a:t>s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s</a:t>
            </a:r>
            <a:r>
              <a:rPr lang="hu-HU" sz="2400" i="1" dirty="0"/>
              <a:t>+</a:t>
            </a:r>
            <a:r>
              <a:rPr lang="hu-HU" sz="2400" i="1" dirty="0" err="1"/>
              <a:t>R</a:t>
            </a:r>
            <a:r>
              <a:rPr lang="hu-HU" sz="2400" i="1" baseline="-25000" dirty="0" err="1"/>
              <a:t>d</a:t>
            </a:r>
            <a:r>
              <a:rPr lang="en-GB" sz="2400" dirty="0"/>
              <a:t>(1-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s</a:t>
            </a:r>
            <a:r>
              <a:rPr lang="en-GB" sz="2400" dirty="0"/>
              <a:t>),</a:t>
            </a:r>
            <a:r>
              <a:rPr lang="hu-HU" sz="2400" dirty="0"/>
              <a:t> </a:t>
            </a:r>
            <a:r>
              <a:rPr lang="en-GB" sz="2400" i="1" dirty="0"/>
              <a:t>G</a:t>
            </a:r>
            <a:r>
              <a:rPr lang="hu-HU" sz="2400" i="1" baseline="-25000" dirty="0" err="1"/>
              <a:t>s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s</a:t>
            </a:r>
            <a:r>
              <a:rPr lang="hu-HU" sz="2400" i="1" dirty="0"/>
              <a:t>+</a:t>
            </a:r>
            <a:r>
              <a:rPr lang="en-GB" sz="2400" i="1" dirty="0"/>
              <a:t>G</a:t>
            </a:r>
            <a:r>
              <a:rPr lang="hu-HU" sz="2400" i="1" baseline="-25000" dirty="0"/>
              <a:t>d</a:t>
            </a:r>
            <a:r>
              <a:rPr lang="hu-HU" sz="2400" baseline="-25000" dirty="0"/>
              <a:t> </a:t>
            </a:r>
            <a:r>
              <a:rPr lang="en-GB" sz="2400" dirty="0"/>
              <a:t>(1-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s</a:t>
            </a:r>
            <a:r>
              <a:rPr lang="en-GB" sz="2400" dirty="0"/>
              <a:t>),</a:t>
            </a:r>
            <a:r>
              <a:rPr lang="hu-HU" sz="2400" dirty="0"/>
              <a:t> </a:t>
            </a:r>
            <a:r>
              <a:rPr lang="en-GB" sz="2400" i="1" dirty="0"/>
              <a:t>B</a:t>
            </a:r>
            <a:r>
              <a:rPr lang="hu-HU" sz="2400" i="1" baseline="-25000" dirty="0" err="1"/>
              <a:t>s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s</a:t>
            </a:r>
            <a:r>
              <a:rPr lang="hu-HU" sz="2400" i="1" dirty="0"/>
              <a:t>+</a:t>
            </a:r>
            <a:r>
              <a:rPr lang="en-GB" sz="2400" i="1" dirty="0"/>
              <a:t>B</a:t>
            </a:r>
            <a:r>
              <a:rPr lang="hu-HU" sz="2400" i="1" baseline="-25000" dirty="0"/>
              <a:t>d</a:t>
            </a:r>
            <a:r>
              <a:rPr lang="hu-HU" sz="2400" baseline="-25000" dirty="0"/>
              <a:t> </a:t>
            </a:r>
            <a:r>
              <a:rPr lang="en-GB" sz="2400" dirty="0"/>
              <a:t>(1-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s</a:t>
            </a:r>
            <a:r>
              <a:rPr lang="en-GB" sz="2400" dirty="0"/>
              <a:t>), </a:t>
            </a:r>
            <a:r>
              <a:rPr lang="en-GB" sz="2400" i="1" dirty="0"/>
              <a:t>A</a:t>
            </a:r>
            <a:r>
              <a:rPr lang="hu-HU" sz="2400" i="1" baseline="-25000" dirty="0" err="1"/>
              <a:t>s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s</a:t>
            </a:r>
            <a:r>
              <a:rPr lang="hu-HU" sz="2400" i="1" dirty="0"/>
              <a:t>+</a:t>
            </a:r>
            <a:r>
              <a:rPr lang="en-GB" sz="2400" i="1" dirty="0"/>
              <a:t>A</a:t>
            </a:r>
            <a:r>
              <a:rPr lang="hu-HU" sz="2400" i="1" baseline="-25000" dirty="0"/>
              <a:t>d</a:t>
            </a:r>
            <a:r>
              <a:rPr lang="hu-HU" sz="2400" baseline="-25000" dirty="0"/>
              <a:t> </a:t>
            </a:r>
            <a:r>
              <a:rPr lang="en-GB" sz="2400" dirty="0"/>
              <a:t>(1-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s</a:t>
            </a:r>
            <a:r>
              <a:rPr lang="en-GB" sz="2400" dirty="0"/>
              <a:t>))</a:t>
            </a:r>
            <a:r>
              <a:rPr lang="hu-HU" sz="2400" dirty="0"/>
              <a:t> </a:t>
            </a: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4267199" y="2895601"/>
            <a:ext cx="167640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4140200" y="3141663"/>
            <a:ext cx="295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5940425" y="2708275"/>
            <a:ext cx="431800" cy="360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/>
              <a:t>*</a:t>
            </a:r>
            <a:endParaRPr lang="hu-HU" sz="2400"/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7092950" y="2924175"/>
            <a:ext cx="431800" cy="360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/>
              <a:t>*</a:t>
            </a:r>
            <a:endParaRPr lang="hu-HU" sz="2400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79438" y="3581400"/>
            <a:ext cx="1160462" cy="11969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 sz="3200">
              <a:solidFill>
                <a:schemeClr val="bg2"/>
              </a:solidFill>
            </a:endParaRPr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1082675" y="3581400"/>
            <a:ext cx="1441450" cy="1095375"/>
          </a:xfrm>
          <a:prstGeom prst="ellipse">
            <a:avLst/>
          </a:prstGeom>
          <a:solidFill>
            <a:schemeClr val="hlink"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1082675" y="3581400"/>
            <a:ext cx="1441450" cy="1095375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3200" dirty="0"/>
              <a:t>első</a:t>
            </a: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3429000" y="3581400"/>
            <a:ext cx="1506538" cy="1095375"/>
          </a:xfrm>
          <a:prstGeom prst="ellipse">
            <a:avLst/>
          </a:prstGeom>
          <a:solidFill>
            <a:schemeClr val="hlink">
              <a:alpha val="50195"/>
            </a:scheme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" name="Freeform 31"/>
          <p:cNvSpPr>
            <a:spLocks/>
          </p:cNvSpPr>
          <p:nvPr/>
        </p:nvSpPr>
        <p:spPr bwMode="auto">
          <a:xfrm>
            <a:off x="2949575" y="3581400"/>
            <a:ext cx="1204913" cy="1192212"/>
          </a:xfrm>
          <a:custGeom>
            <a:avLst/>
            <a:gdLst>
              <a:gd name="T0" fmla="*/ 2147483647 w 759"/>
              <a:gd name="T1" fmla="*/ 0 h 751"/>
              <a:gd name="T2" fmla="*/ 2147483647 w 759"/>
              <a:gd name="T3" fmla="*/ 0 h 751"/>
              <a:gd name="T4" fmla="*/ 2147483647 w 759"/>
              <a:gd name="T5" fmla="*/ 0 h 751"/>
              <a:gd name="T6" fmla="*/ 2147483647 w 759"/>
              <a:gd name="T7" fmla="*/ 0 h 751"/>
              <a:gd name="T8" fmla="*/ 2147483647 w 759"/>
              <a:gd name="T9" fmla="*/ 2147483647 h 751"/>
              <a:gd name="T10" fmla="*/ 2147483647 w 759"/>
              <a:gd name="T11" fmla="*/ 2147483647 h 751"/>
              <a:gd name="T12" fmla="*/ 2147483647 w 759"/>
              <a:gd name="T13" fmla="*/ 2147483647 h 751"/>
              <a:gd name="T14" fmla="*/ 0 w 759"/>
              <a:gd name="T15" fmla="*/ 2147483647 h 751"/>
              <a:gd name="T16" fmla="*/ 2147483647 w 759"/>
              <a:gd name="T17" fmla="*/ 2147483647 h 751"/>
              <a:gd name="T18" fmla="*/ 2147483647 w 759"/>
              <a:gd name="T19" fmla="*/ 2147483647 h 751"/>
              <a:gd name="T20" fmla="*/ 2147483647 w 759"/>
              <a:gd name="T21" fmla="*/ 2147483647 h 751"/>
              <a:gd name="T22" fmla="*/ 2147483647 w 759"/>
              <a:gd name="T23" fmla="*/ 2147483647 h 751"/>
              <a:gd name="T24" fmla="*/ 2147483647 w 759"/>
              <a:gd name="T25" fmla="*/ 2147483647 h 751"/>
              <a:gd name="T26" fmla="*/ 2147483647 w 759"/>
              <a:gd name="T27" fmla="*/ 2147483647 h 751"/>
              <a:gd name="T28" fmla="*/ 2147483647 w 759"/>
              <a:gd name="T29" fmla="*/ 2147483647 h 751"/>
              <a:gd name="T30" fmla="*/ 2147483647 w 759"/>
              <a:gd name="T31" fmla="*/ 2147483647 h 751"/>
              <a:gd name="T32" fmla="*/ 2147483647 w 759"/>
              <a:gd name="T33" fmla="*/ 2147483647 h 751"/>
              <a:gd name="T34" fmla="*/ 2147483647 w 759"/>
              <a:gd name="T35" fmla="*/ 2147483647 h 751"/>
              <a:gd name="T36" fmla="*/ 2147483647 w 759"/>
              <a:gd name="T37" fmla="*/ 2147483647 h 751"/>
              <a:gd name="T38" fmla="*/ 2147483647 w 759"/>
              <a:gd name="T39" fmla="*/ 2147483647 h 751"/>
              <a:gd name="T40" fmla="*/ 2147483647 w 759"/>
              <a:gd name="T41" fmla="*/ 2147483647 h 751"/>
              <a:gd name="T42" fmla="*/ 2147483647 w 759"/>
              <a:gd name="T43" fmla="*/ 2147483647 h 751"/>
              <a:gd name="T44" fmla="*/ 2147483647 w 759"/>
              <a:gd name="T45" fmla="*/ 0 h 7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59"/>
              <a:gd name="T70" fmla="*/ 0 h 751"/>
              <a:gd name="T71" fmla="*/ 759 w 759"/>
              <a:gd name="T72" fmla="*/ 751 h 75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59" h="751">
                <a:moveTo>
                  <a:pt x="730" y="0"/>
                </a:moveTo>
                <a:lnTo>
                  <a:pt x="594" y="0"/>
                </a:lnTo>
                <a:lnTo>
                  <a:pt x="322" y="0"/>
                </a:lnTo>
                <a:lnTo>
                  <a:pt x="4" y="0"/>
                </a:lnTo>
                <a:lnTo>
                  <a:pt x="4" y="91"/>
                </a:lnTo>
                <a:lnTo>
                  <a:pt x="4" y="250"/>
                </a:lnTo>
                <a:lnTo>
                  <a:pt x="4" y="658"/>
                </a:lnTo>
                <a:lnTo>
                  <a:pt x="0" y="751"/>
                </a:lnTo>
                <a:lnTo>
                  <a:pt x="95" y="749"/>
                </a:lnTo>
                <a:lnTo>
                  <a:pt x="277" y="749"/>
                </a:lnTo>
                <a:lnTo>
                  <a:pt x="481" y="749"/>
                </a:lnTo>
                <a:lnTo>
                  <a:pt x="753" y="749"/>
                </a:lnTo>
                <a:lnTo>
                  <a:pt x="759" y="683"/>
                </a:lnTo>
                <a:lnTo>
                  <a:pt x="621" y="672"/>
                </a:lnTo>
                <a:lnTo>
                  <a:pt x="526" y="636"/>
                </a:lnTo>
                <a:lnTo>
                  <a:pt x="420" y="572"/>
                </a:lnTo>
                <a:lnTo>
                  <a:pt x="345" y="477"/>
                </a:lnTo>
                <a:lnTo>
                  <a:pt x="304" y="376"/>
                </a:lnTo>
                <a:lnTo>
                  <a:pt x="322" y="250"/>
                </a:lnTo>
                <a:lnTo>
                  <a:pt x="405" y="123"/>
                </a:lnTo>
                <a:lnTo>
                  <a:pt x="512" y="64"/>
                </a:lnTo>
                <a:lnTo>
                  <a:pt x="617" y="23"/>
                </a:lnTo>
                <a:lnTo>
                  <a:pt x="730" y="0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>
            <a:off x="3429000" y="3581400"/>
            <a:ext cx="1506538" cy="1095375"/>
          </a:xfrm>
          <a:prstGeom prst="ellipse">
            <a:avLst/>
          </a:prstGeom>
          <a:solidFill>
            <a:srgbClr val="FC0128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3200" dirty="0"/>
              <a:t>első</a:t>
            </a:r>
          </a:p>
        </p:txBody>
      </p:sp>
    </p:spTree>
    <p:extLst>
      <p:ext uri="{BB962C8B-B14F-4D97-AF65-F5344CB8AC3E}">
        <p14:creationId xmlns:p14="http://schemas.microsoft.com/office/powerpoint/2010/main" val="313946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3" grpId="2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Ú</a:t>
            </a:r>
            <a:r>
              <a:rPr lang="en-US" dirty="0" err="1" smtClean="0"/>
              <a:t>j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769822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projekt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Assetek</a:t>
            </a:r>
            <a:r>
              <a:rPr lang="en-US" dirty="0" smtClean="0"/>
              <a:t> </a:t>
            </a:r>
            <a:r>
              <a:rPr lang="en-US" dirty="0" err="1" smtClean="0"/>
              <a:t>között</a:t>
            </a:r>
            <a:r>
              <a:rPr lang="en-US" dirty="0" smtClean="0"/>
              <a:t> </a:t>
            </a:r>
            <a:r>
              <a:rPr lang="en-US" dirty="0" err="1" smtClean="0"/>
              <a:t>teáskancsó</a:t>
            </a:r>
            <a:r>
              <a:rPr lang="en-US" dirty="0" smtClean="0"/>
              <a:t>, </a:t>
            </a:r>
            <a:r>
              <a:rPr lang="en-US" dirty="0" err="1" smtClean="0"/>
              <a:t>importáljuk</a:t>
            </a:r>
            <a:r>
              <a:rPr lang="en-US" dirty="0" smtClean="0"/>
              <a:t> be (</a:t>
            </a:r>
            <a:r>
              <a:rPr lang="en-US" dirty="0" err="1" smtClean="0"/>
              <a:t>helyezzük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origóba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Assetek</a:t>
            </a:r>
            <a:r>
              <a:rPr lang="en-US" dirty="0" smtClean="0"/>
              <a:t> </a:t>
            </a:r>
            <a:r>
              <a:rPr lang="en-US" dirty="0" err="1" smtClean="0"/>
              <a:t>között</a:t>
            </a:r>
            <a:r>
              <a:rPr lang="en-US" dirty="0" smtClean="0"/>
              <a:t> </a:t>
            </a:r>
            <a:r>
              <a:rPr lang="en-US" dirty="0" err="1" smtClean="0"/>
              <a:t>TargetCamera.cs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r>
              <a:rPr lang="en-US" dirty="0" smtClean="0"/>
              <a:t>, </a:t>
            </a:r>
            <a:r>
              <a:rPr lang="en-US" dirty="0" err="1" smtClean="0"/>
              <a:t>ezt</a:t>
            </a:r>
            <a:r>
              <a:rPr lang="en-US" dirty="0" smtClean="0"/>
              <a:t> is </a:t>
            </a:r>
            <a:r>
              <a:rPr lang="en-US" dirty="0" err="1" smtClean="0"/>
              <a:t>importáljuk</a:t>
            </a:r>
            <a:r>
              <a:rPr lang="en-US" dirty="0" smtClean="0"/>
              <a:t> be,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adjuk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a </a:t>
            </a:r>
            <a:r>
              <a:rPr lang="en-US" dirty="0" err="1" smtClean="0"/>
              <a:t>kameraához</a:t>
            </a:r>
            <a:endParaRPr lang="en-US" dirty="0" smtClean="0"/>
          </a:p>
          <a:p>
            <a:r>
              <a:rPr lang="en-US" dirty="0" err="1" smtClean="0"/>
              <a:t>Állítsuk</a:t>
            </a:r>
            <a:r>
              <a:rPr lang="en-US" dirty="0" smtClean="0"/>
              <a:t> be (rotate speed, zoom speed, target)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887338"/>
            <a:ext cx="5502244" cy="197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Futtassunk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79588"/>
            <a:ext cx="7478189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Shader</a:t>
            </a:r>
            <a:r>
              <a:rPr lang="en-US" dirty="0" smtClean="0"/>
              <a:t>-Material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Egy</a:t>
            </a:r>
            <a:r>
              <a:rPr lang="en-US" dirty="0" smtClean="0"/>
              <a:t> material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shader</a:t>
            </a:r>
            <a:r>
              <a:rPr lang="en-US" dirty="0" smtClean="0"/>
              <a:t>-re </a:t>
            </a:r>
            <a:r>
              <a:rPr lang="en-US" dirty="0" err="1" smtClean="0"/>
              <a:t>hivatkozik</a:t>
            </a:r>
            <a:endParaRPr lang="en-US" dirty="0" smtClean="0"/>
          </a:p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shaderre</a:t>
            </a:r>
            <a:r>
              <a:rPr lang="en-US" dirty="0" smtClean="0"/>
              <a:t> </a:t>
            </a:r>
            <a:r>
              <a:rPr lang="en-US" dirty="0" err="1" smtClean="0"/>
              <a:t>több</a:t>
            </a:r>
            <a:r>
              <a:rPr lang="en-US" dirty="0" smtClean="0"/>
              <a:t> material </a:t>
            </a:r>
            <a:r>
              <a:rPr lang="en-US" dirty="0" err="1" smtClean="0"/>
              <a:t>hivatkozhat</a:t>
            </a:r>
            <a:endParaRPr lang="en-US" dirty="0" smtClean="0"/>
          </a:p>
          <a:p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objektumnak</a:t>
            </a:r>
            <a:r>
              <a:rPr lang="en-US" dirty="0" smtClean="0"/>
              <a:t> is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ugyanaz</a:t>
            </a:r>
            <a:r>
              <a:rPr lang="en-US" dirty="0" smtClean="0"/>
              <a:t> a material-</a:t>
            </a:r>
            <a:r>
              <a:rPr lang="en-US" dirty="0" err="1" smtClean="0"/>
              <a:t>ja</a:t>
            </a:r>
            <a:endParaRPr lang="en-US" dirty="0" smtClean="0"/>
          </a:p>
          <a:p>
            <a:r>
              <a:rPr lang="en-US" dirty="0" smtClean="0"/>
              <a:t>A material a </a:t>
            </a:r>
            <a:r>
              <a:rPr lang="en-US" dirty="0" err="1" smtClean="0"/>
              <a:t>shader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példánya</a:t>
            </a:r>
            <a:r>
              <a:rPr lang="en-US" dirty="0" smtClean="0"/>
              <a:t>,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konkrét</a:t>
            </a:r>
            <a:r>
              <a:rPr lang="en-US" dirty="0" smtClean="0"/>
              <a:t> </a:t>
            </a:r>
            <a:r>
              <a:rPr lang="en-US" dirty="0" err="1" smtClean="0"/>
              <a:t>beállításkonfigurációval</a:t>
            </a:r>
            <a:endParaRPr lang="en-US" dirty="0" smtClean="0"/>
          </a:p>
          <a:p>
            <a:r>
              <a:rPr lang="en-US" dirty="0" err="1" smtClean="0"/>
              <a:t>Magát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árnyalás</a:t>
            </a:r>
            <a:r>
              <a:rPr lang="en-US" dirty="0" smtClean="0"/>
              <a:t> </a:t>
            </a:r>
            <a:r>
              <a:rPr lang="en-US" dirty="0" err="1" smtClean="0"/>
              <a:t>menetét</a:t>
            </a:r>
            <a:r>
              <a:rPr lang="en-US" dirty="0" smtClean="0"/>
              <a:t>, a </a:t>
            </a:r>
            <a:r>
              <a:rPr lang="en-US" dirty="0" err="1" smtClean="0"/>
              <a:t>konkrét</a:t>
            </a:r>
            <a:r>
              <a:rPr lang="en-US" dirty="0" smtClean="0"/>
              <a:t> </a:t>
            </a:r>
            <a:r>
              <a:rPr lang="en-US" dirty="0" err="1" smtClean="0"/>
              <a:t>számítási</a:t>
            </a:r>
            <a:r>
              <a:rPr lang="en-US" dirty="0" smtClean="0"/>
              <a:t> </a:t>
            </a:r>
            <a:r>
              <a:rPr lang="en-US" dirty="0" err="1" smtClean="0"/>
              <a:t>módot</a:t>
            </a:r>
            <a:r>
              <a:rPr lang="en-US" dirty="0" smtClean="0"/>
              <a:t> a </a:t>
            </a:r>
            <a:r>
              <a:rPr lang="en-US" dirty="0" err="1" smtClean="0"/>
              <a:t>shader</a:t>
            </a:r>
            <a:r>
              <a:rPr lang="en-US" dirty="0" smtClean="0"/>
              <a:t> </a:t>
            </a:r>
            <a:r>
              <a:rPr lang="en-US" dirty="0" err="1" smtClean="0"/>
              <a:t>írja</a:t>
            </a:r>
            <a:r>
              <a:rPr lang="en-US" dirty="0" smtClean="0"/>
              <a:t> le</a:t>
            </a:r>
          </a:p>
          <a:p>
            <a:r>
              <a:rPr lang="en-US" dirty="0" smtClean="0"/>
              <a:t>A material a </a:t>
            </a:r>
            <a:r>
              <a:rPr lang="en-US" dirty="0" err="1" smtClean="0"/>
              <a:t>shader</a:t>
            </a:r>
            <a:r>
              <a:rPr lang="en-US" dirty="0" smtClean="0"/>
              <a:t> </a:t>
            </a:r>
            <a:r>
              <a:rPr lang="en-US" dirty="0" err="1" smtClean="0"/>
              <a:t>bemeneteinek</a:t>
            </a:r>
            <a:r>
              <a:rPr lang="en-US" dirty="0" smtClean="0"/>
              <a:t> </a:t>
            </a:r>
            <a:r>
              <a:rPr lang="en-US" dirty="0" err="1" smtClean="0"/>
              <a:t>értékét</a:t>
            </a:r>
            <a:r>
              <a:rPr lang="en-US" dirty="0" smtClean="0"/>
              <a:t> </a:t>
            </a:r>
            <a:r>
              <a:rPr lang="en-US" dirty="0" err="1" smtClean="0"/>
              <a:t>adja</a:t>
            </a:r>
            <a:r>
              <a:rPr lang="en-US" dirty="0" smtClean="0"/>
              <a:t> meg</a:t>
            </a: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Shader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" y="1219200"/>
            <a:ext cx="5943600" cy="3276601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alap</a:t>
            </a:r>
            <a:r>
              <a:rPr lang="en-US" dirty="0" smtClean="0"/>
              <a:t> Standard </a:t>
            </a:r>
            <a:r>
              <a:rPr lang="en-US" dirty="0" err="1" smtClean="0"/>
              <a:t>shader</a:t>
            </a:r>
            <a:r>
              <a:rPr lang="en-US" dirty="0" smtClean="0"/>
              <a:t> </a:t>
            </a:r>
            <a:r>
              <a:rPr lang="en-US" dirty="0" err="1" smtClean="0"/>
              <a:t>elég</a:t>
            </a:r>
            <a:r>
              <a:rPr lang="en-US" dirty="0" smtClean="0"/>
              <a:t> </a:t>
            </a:r>
            <a:r>
              <a:rPr lang="en-US" dirty="0" err="1" smtClean="0"/>
              <a:t>komplex</a:t>
            </a:r>
            <a:endParaRPr lang="en-US" dirty="0" smtClean="0"/>
          </a:p>
          <a:p>
            <a:r>
              <a:rPr lang="en-US" dirty="0" err="1" smtClean="0"/>
              <a:t>Készítsünk</a:t>
            </a:r>
            <a:r>
              <a:rPr lang="en-US" dirty="0" smtClean="0"/>
              <a:t> </a:t>
            </a:r>
            <a:r>
              <a:rPr lang="en-US" dirty="0" err="1" smtClean="0"/>
              <a:t>sajátot</a:t>
            </a:r>
            <a:endParaRPr lang="en-US" dirty="0" smtClean="0"/>
          </a:p>
          <a:p>
            <a:r>
              <a:rPr lang="en-US" dirty="0" smtClean="0"/>
              <a:t>Asset </a:t>
            </a:r>
            <a:r>
              <a:rPr lang="en-US" dirty="0" err="1" smtClean="0"/>
              <a:t>nézet</a:t>
            </a:r>
            <a:r>
              <a:rPr lang="en-US" dirty="0" smtClean="0"/>
              <a:t>, </a:t>
            </a:r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klikk</a:t>
            </a:r>
            <a:r>
              <a:rPr lang="en-US" dirty="0" smtClean="0"/>
              <a:t>, create, </a:t>
            </a:r>
            <a:r>
              <a:rPr lang="en-US" dirty="0" err="1" smtClean="0"/>
              <a:t>shader</a:t>
            </a:r>
            <a:r>
              <a:rPr lang="en-US" dirty="0" smtClean="0"/>
              <a:t>, standard surface </a:t>
            </a:r>
            <a:r>
              <a:rPr lang="en-US" dirty="0" err="1" smtClean="0"/>
              <a:t>shader</a:t>
            </a:r>
            <a:endParaRPr lang="en-US" dirty="0" smtClean="0"/>
          </a:p>
          <a:p>
            <a:r>
              <a:rPr lang="en-US" dirty="0" err="1" smtClean="0"/>
              <a:t>Legyen</a:t>
            </a:r>
            <a:r>
              <a:rPr lang="en-US" dirty="0" smtClean="0"/>
              <a:t> a </a:t>
            </a:r>
            <a:r>
              <a:rPr lang="en-US" dirty="0" err="1" smtClean="0"/>
              <a:t>neve</a:t>
            </a:r>
            <a:r>
              <a:rPr lang="en-US" dirty="0" smtClean="0"/>
              <a:t> </a:t>
            </a:r>
            <a:r>
              <a:rPr lang="en-US" dirty="0" err="1" smtClean="0"/>
              <a:t>TestShader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46642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371600"/>
            <a:ext cx="311336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Shader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Klikkeljünk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</a:t>
            </a:r>
            <a:r>
              <a:rPr lang="en-US" dirty="0" err="1" smtClean="0"/>
              <a:t>duplán</a:t>
            </a:r>
            <a:endParaRPr lang="en-US" dirty="0" smtClean="0"/>
          </a:p>
          <a:p>
            <a:r>
              <a:rPr lang="en-US" dirty="0" err="1" smtClean="0"/>
              <a:t>Megjelenik</a:t>
            </a:r>
            <a:r>
              <a:rPr lang="en-US" dirty="0" smtClean="0"/>
              <a:t> a </a:t>
            </a:r>
            <a:r>
              <a:rPr lang="en-US" dirty="0" err="1" smtClean="0"/>
              <a:t>shader</a:t>
            </a:r>
            <a:r>
              <a:rPr lang="en-US" dirty="0" smtClean="0"/>
              <a:t> </a:t>
            </a:r>
            <a:r>
              <a:rPr lang="en-US" dirty="0" err="1" smtClean="0"/>
              <a:t>kódja</a:t>
            </a:r>
            <a:endParaRPr lang="en-US" dirty="0" smtClean="0"/>
          </a:p>
          <a:p>
            <a:r>
              <a:rPr lang="en-US" dirty="0" err="1" smtClean="0"/>
              <a:t>Ez</a:t>
            </a:r>
            <a:r>
              <a:rPr lang="en-US" dirty="0" smtClean="0"/>
              <a:t> is </a:t>
            </a:r>
            <a:r>
              <a:rPr lang="en-US" dirty="0" err="1" smtClean="0"/>
              <a:t>bonyolultnak</a:t>
            </a:r>
            <a:r>
              <a:rPr lang="en-US" dirty="0" smtClean="0"/>
              <a:t> </a:t>
            </a:r>
            <a:r>
              <a:rPr lang="en-US" dirty="0" err="1" smtClean="0"/>
              <a:t>tűnik</a:t>
            </a:r>
            <a:r>
              <a:rPr lang="en-US" dirty="0" smtClean="0"/>
              <a:t> </a:t>
            </a:r>
            <a:r>
              <a:rPr lang="en-US" dirty="0" err="1" smtClean="0"/>
              <a:t>elsőre</a:t>
            </a:r>
            <a:r>
              <a:rPr lang="en-US" dirty="0" smtClean="0"/>
              <a:t>, </a:t>
            </a:r>
            <a:r>
              <a:rPr lang="en-US" dirty="0" err="1" smtClean="0"/>
              <a:t>módosítsuk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Shader</a:t>
            </a:r>
            <a:r>
              <a:rPr lang="en-US" dirty="0"/>
              <a:t> "Custom/</a:t>
            </a:r>
            <a:r>
              <a:rPr lang="en-US" dirty="0" err="1"/>
              <a:t>TestShader</a:t>
            </a:r>
            <a:r>
              <a:rPr lang="en-US" dirty="0"/>
              <a:t>"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Properties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_Color ("Color",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SubShader</a:t>
            </a:r>
            <a:r>
              <a:rPr lang="en-US" dirty="0"/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Pass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FallBack</a:t>
            </a:r>
            <a:r>
              <a:rPr lang="en-US" dirty="0"/>
              <a:t> "Diffuse"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}</a:t>
            </a:r>
            <a:r>
              <a:rPr lang="en-US" dirty="0" smtClean="0"/>
              <a:t> 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Shader</a:t>
            </a:r>
            <a:r>
              <a:rPr lang="en-US" dirty="0" smtClean="0"/>
              <a:t> </a:t>
            </a:r>
            <a:r>
              <a:rPr lang="en-US" dirty="0" err="1" smtClean="0"/>
              <a:t>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3657599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teáskancsóhoz</a:t>
            </a:r>
            <a:r>
              <a:rPr lang="en-US" dirty="0" smtClean="0"/>
              <a:t> </a:t>
            </a:r>
            <a:r>
              <a:rPr lang="en-US" dirty="0" err="1" smtClean="0"/>
              <a:t>rendelt</a:t>
            </a:r>
            <a:r>
              <a:rPr lang="en-US" dirty="0" smtClean="0"/>
              <a:t> material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shadert</a:t>
            </a:r>
            <a:r>
              <a:rPr lang="en-US" dirty="0" smtClean="0"/>
              <a:t> </a:t>
            </a:r>
            <a:r>
              <a:rPr lang="en-US" dirty="0" err="1" smtClean="0"/>
              <a:t>használja</a:t>
            </a:r>
            <a:endParaRPr lang="en-US" dirty="0" smtClean="0"/>
          </a:p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material-t (</a:t>
            </a:r>
            <a:r>
              <a:rPr lang="en-US" dirty="0" err="1" smtClean="0"/>
              <a:t>defaultMat</a:t>
            </a:r>
            <a:r>
              <a:rPr lang="en-US" dirty="0" smtClean="0"/>
              <a:t>)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shadert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828800"/>
            <a:ext cx="37052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Shader</a:t>
            </a:r>
            <a:r>
              <a:rPr lang="en-US" dirty="0" smtClean="0"/>
              <a:t> </a:t>
            </a:r>
            <a:r>
              <a:rPr lang="en-US" dirty="0" err="1" smtClean="0"/>
              <a:t>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Meg is </a:t>
            </a:r>
            <a:r>
              <a:rPr lang="en-US" dirty="0" err="1" smtClean="0"/>
              <a:t>változott</a:t>
            </a:r>
            <a:r>
              <a:rPr lang="en-US" dirty="0" smtClean="0"/>
              <a:t> a </a:t>
            </a:r>
            <a:r>
              <a:rPr lang="en-US" dirty="0" err="1" smtClean="0"/>
              <a:t>teáskancsó</a:t>
            </a:r>
            <a:r>
              <a:rPr lang="en-US" dirty="0" smtClean="0"/>
              <a:t>, </a:t>
            </a:r>
            <a:r>
              <a:rPr lang="en-US" dirty="0" err="1" smtClean="0"/>
              <a:t>egyszínű</a:t>
            </a:r>
            <a:r>
              <a:rPr lang="en-US" dirty="0" smtClean="0"/>
              <a:t> </a:t>
            </a:r>
            <a:r>
              <a:rPr lang="en-US" dirty="0" err="1" smtClean="0"/>
              <a:t>fehér</a:t>
            </a:r>
            <a:r>
              <a:rPr lang="en-US" dirty="0" smtClean="0"/>
              <a:t> </a:t>
            </a:r>
            <a:r>
              <a:rPr lang="en-US" dirty="0" err="1" smtClean="0"/>
              <a:t>lett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895600"/>
            <a:ext cx="58007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</a:t>
            </a:r>
            <a:r>
              <a:rPr lang="en-GB" dirty="0" err="1" smtClean="0"/>
              <a:t>grafikus</a:t>
            </a:r>
            <a:r>
              <a:rPr lang="en-GB" dirty="0" smtClean="0"/>
              <a:t> </a:t>
            </a:r>
            <a:r>
              <a:rPr lang="en-GB" dirty="0" err="1" smtClean="0"/>
              <a:t>csővezeték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renderelő</a:t>
            </a:r>
            <a:r>
              <a:rPr lang="en-GB" dirty="0" smtClean="0"/>
              <a:t> </a:t>
            </a:r>
            <a:r>
              <a:rPr lang="en-GB" dirty="0" err="1" smtClean="0"/>
              <a:t>kód</a:t>
            </a:r>
            <a:r>
              <a:rPr lang="en-GB" dirty="0" smtClean="0"/>
              <a:t> el van </a:t>
            </a:r>
            <a:r>
              <a:rPr lang="en-GB" dirty="0" err="1" smtClean="0"/>
              <a:t>rejtve</a:t>
            </a:r>
            <a:r>
              <a:rPr lang="en-GB" dirty="0" smtClean="0"/>
              <a:t> a Unity-n </a:t>
            </a:r>
            <a:r>
              <a:rPr lang="en-GB" dirty="0" err="1" smtClean="0"/>
              <a:t>belül</a:t>
            </a:r>
            <a:r>
              <a:rPr lang="en-GB" dirty="0" smtClean="0"/>
              <a:t>, </a:t>
            </a:r>
            <a:r>
              <a:rPr lang="en-GB" dirty="0" err="1" smtClean="0"/>
              <a:t>shader</a:t>
            </a:r>
            <a:r>
              <a:rPr lang="en-GB" dirty="0" smtClean="0"/>
              <a:t> </a:t>
            </a:r>
            <a:r>
              <a:rPr lang="en-GB" dirty="0" err="1" smtClean="0"/>
              <a:t>programokat</a:t>
            </a:r>
            <a:r>
              <a:rPr lang="en-GB" dirty="0" smtClean="0"/>
              <a:t> </a:t>
            </a:r>
            <a:r>
              <a:rPr lang="en-GB" dirty="0" err="1" smtClean="0"/>
              <a:t>írhatunk</a:t>
            </a:r>
            <a:r>
              <a:rPr lang="en-GB" dirty="0" smtClean="0"/>
              <a:t> </a:t>
            </a: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n-GB" dirty="0" err="1" smtClean="0"/>
              <a:t>bizonyos</a:t>
            </a:r>
            <a:r>
              <a:rPr lang="en-GB" dirty="0" smtClean="0"/>
              <a:t> </a:t>
            </a:r>
            <a:r>
              <a:rPr lang="en-GB" dirty="0" err="1" smtClean="0"/>
              <a:t>paramétereket</a:t>
            </a:r>
            <a:r>
              <a:rPr lang="en-GB" dirty="0" smtClean="0"/>
              <a:t> </a:t>
            </a:r>
            <a:r>
              <a:rPr lang="en-GB" dirty="0" err="1" smtClean="0"/>
              <a:t>állíthatunk</a:t>
            </a:r>
            <a:r>
              <a:rPr lang="en-GB" dirty="0" smtClean="0"/>
              <a:t> (Z-buffer </a:t>
            </a:r>
            <a:r>
              <a:rPr lang="en-GB" dirty="0" err="1" smtClean="0"/>
              <a:t>mód</a:t>
            </a:r>
            <a:r>
              <a:rPr lang="en-GB" dirty="0" smtClean="0"/>
              <a:t>, blending, culling </a:t>
            </a:r>
            <a:r>
              <a:rPr lang="en-GB" dirty="0" err="1" smtClean="0"/>
              <a:t>stb</a:t>
            </a:r>
            <a:r>
              <a:rPr lang="en-GB" dirty="0" smtClean="0"/>
              <a:t>.)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1259803" y="3886200"/>
            <a:ext cx="6207797" cy="2625115"/>
            <a:chOff x="278367" y="2565291"/>
            <a:chExt cx="8277062" cy="35001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4407" y="3065049"/>
              <a:ext cx="884020" cy="80714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2820" y="4629151"/>
              <a:ext cx="890949" cy="8326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78367" y="4139029"/>
              <a:ext cx="1088244" cy="4875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Vertex </a:t>
              </a:r>
              <a:r>
                <a:rPr lang="en-GB" sz="900" dirty="0" err="1"/>
                <a:t>shader</a:t>
              </a:r>
              <a:endParaRPr lang="en-GB" sz="9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07504" y="4139029"/>
              <a:ext cx="1088244" cy="4875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Geometry </a:t>
              </a:r>
              <a:r>
                <a:rPr lang="en-GB" sz="900" dirty="0" err="1"/>
                <a:t>shader</a:t>
              </a:r>
              <a:endParaRPr lang="en-GB" sz="9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36641" y="4139029"/>
              <a:ext cx="1088244" cy="4875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Rasterization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64488" y="4139029"/>
              <a:ext cx="1088244" cy="4875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Fragment </a:t>
              </a:r>
              <a:r>
                <a:rPr lang="en-GB" sz="900" dirty="0" err="1"/>
                <a:t>shader</a:t>
              </a:r>
              <a:endParaRPr lang="en-GB" sz="9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92335" y="4139029"/>
              <a:ext cx="1088244" cy="4875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Compositing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56494" y="4143224"/>
              <a:ext cx="1088244" cy="4875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err="1" smtClean="0"/>
                <a:t>Color</a:t>
              </a:r>
              <a:r>
                <a:rPr lang="en-GB" sz="900" dirty="0" smtClean="0"/>
                <a:t> buffer</a:t>
              </a:r>
              <a:endParaRPr lang="en-GB" sz="9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185" y="2565291"/>
              <a:ext cx="1088244" cy="4875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Depth buffer</a:t>
              </a:r>
              <a:endParaRPr lang="en-GB" sz="9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56494" y="5577854"/>
              <a:ext cx="1088244" cy="4875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Normal </a:t>
              </a:r>
              <a:r>
                <a:rPr lang="en-GB" sz="900" dirty="0" smtClean="0"/>
                <a:t>buffer</a:t>
              </a:r>
              <a:endParaRPr lang="en-GB" sz="900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366611" y="4270858"/>
              <a:ext cx="340893" cy="235824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804881" y="4270858"/>
              <a:ext cx="340893" cy="235824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237821" y="4264912"/>
              <a:ext cx="340893" cy="235824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658828" y="4264912"/>
              <a:ext cx="340893" cy="235824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7127234" y="4264912"/>
              <a:ext cx="340893" cy="235824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7124932" y="2706875"/>
              <a:ext cx="340893" cy="235824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7125066" y="5725429"/>
              <a:ext cx="340893" cy="235824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45557" y="2780519"/>
              <a:ext cx="67467" cy="310709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0902" y="3127543"/>
              <a:ext cx="1174968" cy="90148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3150" y="3109885"/>
              <a:ext cx="1108489" cy="920528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335901" y="3388011"/>
              <a:ext cx="83976" cy="839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450979" y="3689704"/>
              <a:ext cx="83976" cy="839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" name="Oval 25"/>
            <p:cNvSpPr/>
            <p:nvPr/>
          </p:nvSpPr>
          <p:spPr>
            <a:xfrm>
              <a:off x="1076131" y="3335137"/>
              <a:ext cx="83976" cy="839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965573" y="3381789"/>
              <a:ext cx="718456" cy="47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946911" y="3443637"/>
              <a:ext cx="93307" cy="2834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077440" y="3381789"/>
              <a:ext cx="606589" cy="354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918918" y="3397986"/>
              <a:ext cx="83976" cy="839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2033996" y="3699679"/>
              <a:ext cx="83976" cy="839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Oval 31"/>
            <p:cNvSpPr/>
            <p:nvPr/>
          </p:nvSpPr>
          <p:spPr>
            <a:xfrm>
              <a:off x="2659148" y="3345112"/>
              <a:ext cx="83976" cy="839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26087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Shader</a:t>
            </a:r>
            <a:r>
              <a:rPr lang="en-US" dirty="0" smtClean="0"/>
              <a:t> </a:t>
            </a:r>
            <a:r>
              <a:rPr lang="en-US" dirty="0" err="1" smtClean="0"/>
              <a:t>változók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Shader</a:t>
            </a:r>
            <a:r>
              <a:rPr lang="en-US" dirty="0" smtClean="0"/>
              <a:t> "Custom/</a:t>
            </a:r>
            <a:r>
              <a:rPr lang="en-US" dirty="0" err="1" smtClean="0"/>
              <a:t>TestShader</a:t>
            </a:r>
            <a:r>
              <a:rPr lang="en-US" dirty="0" smtClean="0"/>
              <a:t>" {</a:t>
            </a:r>
            <a:br>
              <a:rPr lang="en-US" dirty="0" smtClean="0"/>
            </a:br>
            <a:r>
              <a:rPr lang="en-US" dirty="0" smtClean="0"/>
              <a:t>    Properties {</a:t>
            </a:r>
            <a:br>
              <a:rPr lang="en-US" dirty="0" smtClean="0"/>
            </a:br>
            <a:r>
              <a:rPr lang="en-US" dirty="0" smtClean="0"/>
              <a:t>        _Color ("Color", Color) = (1,1,1,1)</a:t>
            </a:r>
            <a:br>
              <a:rPr lang="en-US" dirty="0" smtClean="0"/>
            </a:br>
            <a:r>
              <a:rPr lang="en-US" dirty="0" smtClean="0"/>
              <a:t>    }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SubShader</a:t>
            </a:r>
            <a:r>
              <a:rPr lang="en-US" dirty="0" smtClean="0"/>
              <a:t> {</a:t>
            </a:r>
            <a:br>
              <a:rPr lang="en-US" dirty="0" smtClean="0"/>
            </a:br>
            <a:r>
              <a:rPr lang="en-US" dirty="0" smtClean="0"/>
              <a:t>        Pass</a:t>
            </a:r>
            <a:br>
              <a:rPr lang="en-US" dirty="0" smtClean="0"/>
            </a:br>
            <a:r>
              <a:rPr lang="en-US" dirty="0" smtClean="0"/>
              <a:t>        {</a:t>
            </a:r>
            <a:br>
              <a:rPr lang="en-US" dirty="0" smtClean="0"/>
            </a:br>
            <a:r>
              <a:rPr lang="en-US" dirty="0" smtClean="0"/>
              <a:t>        }</a:t>
            </a:r>
            <a:br>
              <a:rPr lang="en-US" dirty="0" smtClean="0"/>
            </a:br>
            <a:r>
              <a:rPr lang="en-US" dirty="0" smtClean="0"/>
              <a:t>    }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FallBack</a:t>
            </a:r>
            <a:r>
              <a:rPr lang="en-US" dirty="0" smtClean="0"/>
              <a:t> "Diffuse"</a:t>
            </a:r>
            <a:br>
              <a:rPr lang="en-US" dirty="0" smtClean="0"/>
            </a:br>
            <a:r>
              <a:rPr lang="en-US" dirty="0" smtClean="0"/>
              <a:t>}</a:t>
            </a:r>
            <a:endParaRPr lang="hu-H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114800"/>
            <a:ext cx="44391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>
          <a:xfrm>
            <a:off x="1447800" y="2667000"/>
            <a:ext cx="5486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/>
          <p:cNvCxnSpPr/>
          <p:nvPr/>
        </p:nvCxnSpPr>
        <p:spPr>
          <a:xfrm rot="5400000">
            <a:off x="5219700" y="4305300"/>
            <a:ext cx="1905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6324600" y="3516868"/>
            <a:ext cx="275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Megjelent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az</a:t>
            </a:r>
            <a:r>
              <a:rPr lang="en-US" dirty="0" smtClean="0">
                <a:solidFill>
                  <a:srgbClr val="FF0000"/>
                </a:solidFill>
              </a:rPr>
              <a:t> Inspector-ban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 rot="16200000" flipV="1">
            <a:off x="1257300" y="2019300"/>
            <a:ext cx="1447800" cy="457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0" y="1143000"/>
            <a:ext cx="350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 </a:t>
            </a:r>
            <a:r>
              <a:rPr lang="en-US" dirty="0" err="1" smtClean="0">
                <a:solidFill>
                  <a:srgbClr val="00B050"/>
                </a:solidFill>
              </a:rPr>
              <a:t>változó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neve</a:t>
            </a:r>
            <a:r>
              <a:rPr lang="en-US" dirty="0" smtClean="0">
                <a:solidFill>
                  <a:srgbClr val="00B050"/>
                </a:solidFill>
              </a:rPr>
              <a:t> a </a:t>
            </a:r>
            <a:r>
              <a:rPr lang="en-US" dirty="0" err="1" smtClean="0">
                <a:solidFill>
                  <a:srgbClr val="00B050"/>
                </a:solidFill>
              </a:rPr>
              <a:t>shaderkódon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belül</a:t>
            </a:r>
            <a:endParaRPr lang="hu-HU" dirty="0">
              <a:solidFill>
                <a:srgbClr val="00B050"/>
              </a:solidFill>
            </a:endParaRPr>
          </a:p>
        </p:txBody>
      </p:sp>
      <p:cxnSp>
        <p:nvCxnSpPr>
          <p:cNvPr id="18" name="Egyenes összekötő nyíllal 17"/>
          <p:cNvCxnSpPr>
            <a:endCxn id="20" idx="2"/>
          </p:cNvCxnSpPr>
          <p:nvPr/>
        </p:nvCxnSpPr>
        <p:spPr>
          <a:xfrm rot="16200000" flipV="1">
            <a:off x="3076969" y="2481129"/>
            <a:ext cx="1066800" cy="6694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1972195" y="1611868"/>
            <a:ext cx="32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 </a:t>
            </a:r>
            <a:r>
              <a:rPr lang="en-US" dirty="0" err="1" smtClean="0">
                <a:solidFill>
                  <a:srgbClr val="00B050"/>
                </a:solidFill>
              </a:rPr>
              <a:t>változó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neve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err="1" smtClean="0">
                <a:solidFill>
                  <a:srgbClr val="00B050"/>
                </a:solidFill>
              </a:rPr>
              <a:t>az</a:t>
            </a:r>
            <a:r>
              <a:rPr lang="en-US" dirty="0" smtClean="0">
                <a:solidFill>
                  <a:srgbClr val="00B050"/>
                </a:solidFill>
              </a:rPr>
              <a:t> Inspector-ban</a:t>
            </a:r>
            <a:endParaRPr lang="hu-HU" dirty="0">
              <a:solidFill>
                <a:srgbClr val="00B050"/>
              </a:solidFill>
            </a:endParaRPr>
          </a:p>
        </p:txBody>
      </p:sp>
      <p:cxnSp>
        <p:nvCxnSpPr>
          <p:cNvPr id="21" name="Egyenes összekötő nyíllal 20"/>
          <p:cNvCxnSpPr>
            <a:endCxn id="23" idx="2"/>
          </p:cNvCxnSpPr>
          <p:nvPr/>
        </p:nvCxnSpPr>
        <p:spPr>
          <a:xfrm rot="5400000" flipH="1" flipV="1">
            <a:off x="4493231" y="1667301"/>
            <a:ext cx="1459468" cy="11495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4966060" y="1143000"/>
            <a:ext cx="166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 </a:t>
            </a:r>
            <a:r>
              <a:rPr lang="en-US" dirty="0" err="1" smtClean="0">
                <a:solidFill>
                  <a:srgbClr val="00B050"/>
                </a:solidFill>
              </a:rPr>
              <a:t>változó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típusa</a:t>
            </a:r>
            <a:endParaRPr lang="hu-HU" dirty="0">
              <a:solidFill>
                <a:srgbClr val="00B050"/>
              </a:solidFill>
            </a:endParaRPr>
          </a:p>
        </p:txBody>
      </p:sp>
      <p:cxnSp>
        <p:nvCxnSpPr>
          <p:cNvPr id="24" name="Egyenes összekötő nyíllal 23"/>
          <p:cNvCxnSpPr>
            <a:endCxn id="25" idx="2"/>
          </p:cNvCxnSpPr>
          <p:nvPr/>
        </p:nvCxnSpPr>
        <p:spPr>
          <a:xfrm flipV="1">
            <a:off x="6096000" y="1969532"/>
            <a:ext cx="1436629" cy="9260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5921258" y="1600200"/>
            <a:ext cx="3222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 </a:t>
            </a:r>
            <a:r>
              <a:rPr lang="en-US" dirty="0" err="1" smtClean="0">
                <a:solidFill>
                  <a:srgbClr val="00B050"/>
                </a:solidFill>
              </a:rPr>
              <a:t>változó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alapértelmezett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értéke</a:t>
            </a:r>
            <a:endParaRPr lang="hu-H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SubShader</a:t>
            </a:r>
            <a:r>
              <a:rPr lang="en-US" dirty="0" smtClean="0"/>
              <a:t>, Pass, Fallback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371601"/>
            <a:ext cx="8229600" cy="5410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Shader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"Custom/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TestShader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 {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Properties {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    _Color ("Color", Color) = (1,1,1,1)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}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SubShader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{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    Pass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    {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    }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/>
              <a:t>	        Pass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        {</a:t>
            </a:r>
            <a:br>
              <a:rPr lang="en-US" sz="3200" dirty="0"/>
            </a:br>
            <a:r>
              <a:rPr lang="en-US" sz="3200" dirty="0"/>
              <a:t>        } </a:t>
            </a:r>
            <a:endParaRPr lang="en-US" sz="3200" dirty="0" smtClean="0"/>
          </a:p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…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}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/>
              <a:t>          </a:t>
            </a:r>
            <a:r>
              <a:rPr lang="en-US" sz="3200" dirty="0" err="1" smtClean="0"/>
              <a:t>SubShader</a:t>
            </a:r>
            <a:r>
              <a:rPr lang="en-US" sz="3200" dirty="0"/>
              <a:t> { </a:t>
            </a:r>
            <a:endParaRPr lang="en-US" sz="32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3200" dirty="0"/>
              <a:t> </a:t>
            </a:r>
            <a:r>
              <a:rPr lang="en-US" sz="3200" dirty="0" smtClean="0"/>
              <a:t>            	…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/>
              <a:t>	    }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…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  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FallBack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"Diffuse"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Használjuk</a:t>
            </a:r>
            <a:r>
              <a:rPr lang="en-US" dirty="0" smtClean="0"/>
              <a:t> a </a:t>
            </a:r>
            <a:r>
              <a:rPr lang="en-US" dirty="0" err="1" smtClean="0"/>
              <a:t>változót</a:t>
            </a:r>
            <a:r>
              <a:rPr lang="en-US" dirty="0" smtClean="0"/>
              <a:t>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/>
              <a:t>Shader</a:t>
            </a:r>
            <a:r>
              <a:rPr lang="en-US" dirty="0"/>
              <a:t> "Custom/</a:t>
            </a:r>
            <a:r>
              <a:rPr lang="en-US" dirty="0" err="1"/>
              <a:t>TestShader</a:t>
            </a:r>
            <a:r>
              <a:rPr lang="en-US" dirty="0"/>
              <a:t>"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Properties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_Color ("Color",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SubShader</a:t>
            </a:r>
            <a:r>
              <a:rPr lang="en-US" dirty="0"/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Pass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Color [_Color]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FallBack</a:t>
            </a:r>
            <a:r>
              <a:rPr lang="en-US" dirty="0"/>
              <a:t> "Diffuse"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}</a:t>
            </a:r>
            <a:endParaRPr lang="hu-H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038600"/>
            <a:ext cx="3810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971800"/>
            <a:ext cx="2647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Skybox, GI </a:t>
            </a:r>
            <a:r>
              <a:rPr lang="en-US" dirty="0" err="1" smtClean="0"/>
              <a:t>kikapcsolása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752600"/>
          </a:xfrm>
        </p:spPr>
        <p:txBody>
          <a:bodyPr/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egyszerű</a:t>
            </a:r>
            <a:r>
              <a:rPr lang="en-US" dirty="0" smtClean="0"/>
              <a:t> </a:t>
            </a:r>
            <a:r>
              <a:rPr lang="en-US" dirty="0" err="1" smtClean="0"/>
              <a:t>tesztekhez</a:t>
            </a:r>
            <a:r>
              <a:rPr lang="en-US" dirty="0" smtClean="0"/>
              <a:t> </a:t>
            </a:r>
            <a:r>
              <a:rPr lang="en-US" dirty="0" err="1" smtClean="0"/>
              <a:t>zavaró</a:t>
            </a:r>
            <a:r>
              <a:rPr lang="en-US" dirty="0" smtClean="0"/>
              <a:t> a skybox, </a:t>
            </a:r>
            <a:r>
              <a:rPr lang="en-US" dirty="0" err="1" smtClean="0"/>
              <a:t>kapcsoljuk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en-US" dirty="0" smtClean="0"/>
          </a:p>
          <a:p>
            <a:r>
              <a:rPr lang="en-US" dirty="0" smtClean="0"/>
              <a:t>Window </a:t>
            </a:r>
            <a:r>
              <a:rPr lang="en-US" dirty="0" err="1" smtClean="0"/>
              <a:t>menü</a:t>
            </a:r>
            <a:r>
              <a:rPr lang="en-US" dirty="0" smtClean="0"/>
              <a:t>, Lighting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8229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399"/>
            <a:ext cx="6705600" cy="535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Árnyalás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/>
              <a:t>Shader</a:t>
            </a:r>
            <a:r>
              <a:rPr lang="en-US" dirty="0"/>
              <a:t> "Custom/</a:t>
            </a:r>
            <a:r>
              <a:rPr lang="en-US" dirty="0" err="1"/>
              <a:t>TestShader</a:t>
            </a:r>
            <a:r>
              <a:rPr lang="en-US" dirty="0"/>
              <a:t>"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Properties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_Color ("Color",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SubShader</a:t>
            </a:r>
            <a:r>
              <a:rPr lang="en-US" dirty="0"/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Pass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</a:t>
            </a:r>
            <a:r>
              <a:rPr lang="en-US" dirty="0">
                <a:solidFill>
                  <a:srgbClr val="FF0000"/>
                </a:solidFill>
              </a:rPr>
              <a:t>Lighting On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Material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{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    Diffuse [_Color]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FallBack</a:t>
            </a:r>
            <a:r>
              <a:rPr lang="en-US" dirty="0"/>
              <a:t> "Diffuse"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}</a:t>
            </a:r>
            <a:endParaRPr lang="hu-H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558862"/>
            <a:ext cx="5218793" cy="39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zis 5"/>
          <p:cNvSpPr/>
          <p:nvPr/>
        </p:nvSpPr>
        <p:spPr>
          <a:xfrm>
            <a:off x="5715000" y="26670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nyíllal 6"/>
          <p:cNvCxnSpPr>
            <a:stCxn id="6" idx="0"/>
            <a:endCxn id="8" idx="2"/>
          </p:cNvCxnSpPr>
          <p:nvPr/>
        </p:nvCxnSpPr>
        <p:spPr>
          <a:xfrm rot="5400000" flipH="1" flipV="1">
            <a:off x="6367453" y="1300153"/>
            <a:ext cx="942995" cy="1790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6324600" y="107767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Scene </a:t>
            </a:r>
            <a:r>
              <a:rPr lang="en-US" dirty="0" err="1" smtClean="0">
                <a:solidFill>
                  <a:srgbClr val="FF0000"/>
                </a:solidFill>
              </a:rPr>
              <a:t>nézetben</a:t>
            </a:r>
            <a:r>
              <a:rPr lang="en-US" dirty="0" smtClean="0">
                <a:solidFill>
                  <a:srgbClr val="FF0000"/>
                </a:solidFill>
              </a:rPr>
              <a:t> is a </a:t>
            </a:r>
            <a:r>
              <a:rPr lang="en-US" dirty="0" err="1" smtClean="0">
                <a:solidFill>
                  <a:srgbClr val="FF0000"/>
                </a:solidFill>
              </a:rPr>
              <a:t>jelenet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fényforrásait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használja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Árnyalás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/>
              <a:t>Shader</a:t>
            </a:r>
            <a:r>
              <a:rPr lang="en-US" dirty="0"/>
              <a:t> "Custom/</a:t>
            </a:r>
            <a:r>
              <a:rPr lang="en-US" dirty="0" err="1"/>
              <a:t>TestShader</a:t>
            </a:r>
            <a:r>
              <a:rPr lang="en-US" dirty="0"/>
              <a:t>"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Properties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_Color ("Color",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_Ambient ("Ambient",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_Emissive ("Emissive", Color) = (0,0,0,1)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</a:t>
            </a:r>
            <a:r>
              <a:rPr lang="en-US" dirty="0" err="1"/>
              <a:t>Specular</a:t>
            </a:r>
            <a:r>
              <a:rPr lang="en-US" dirty="0"/>
              <a:t> ("</a:t>
            </a:r>
            <a:r>
              <a:rPr lang="en-US" dirty="0" err="1"/>
              <a:t>Specular</a:t>
            </a:r>
            <a:r>
              <a:rPr lang="en-US" dirty="0"/>
              <a:t>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_Shininess ("Shininess", Float) = 0.1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SubShader</a:t>
            </a:r>
            <a:r>
              <a:rPr lang="en-US" dirty="0"/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Pass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Lighting 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</a:t>
            </a:r>
            <a:r>
              <a:rPr lang="en-US" dirty="0" err="1"/>
              <a:t>SeparateSpecular</a:t>
            </a:r>
            <a:r>
              <a:rPr lang="en-US" dirty="0"/>
              <a:t> 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Material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Diffuse [_Color]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Ambient [_Ambient]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Emission [_Emissive]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</a:t>
            </a:r>
            <a:r>
              <a:rPr lang="en-US" dirty="0" err="1"/>
              <a:t>Specular</a:t>
            </a:r>
            <a:r>
              <a:rPr lang="en-US" dirty="0"/>
              <a:t> [_</a:t>
            </a:r>
            <a:r>
              <a:rPr lang="en-US" dirty="0" err="1"/>
              <a:t>Specular</a:t>
            </a:r>
            <a:r>
              <a:rPr lang="en-US" dirty="0"/>
              <a:t>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Shininess [_Shininess]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FallBack</a:t>
            </a:r>
            <a:r>
              <a:rPr lang="en-US" dirty="0"/>
              <a:t> "Diffuse"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}</a:t>
            </a:r>
            <a:r>
              <a:rPr lang="en-US" dirty="0" smtClean="0"/>
              <a:t/>
            </a:r>
            <a:br>
              <a:rPr lang="en-US" dirty="0" smtClean="0"/>
            </a:b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352800"/>
            <a:ext cx="466640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14400"/>
            <a:ext cx="3581400" cy="225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Árnyalás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_Shininess ("Shininess", Float) = 0.1</a:t>
            </a:r>
          </a:p>
          <a:p>
            <a:pPr>
              <a:buNone/>
            </a:pPr>
            <a:r>
              <a:rPr lang="en-US" dirty="0" err="1" smtClean="0"/>
              <a:t>helyett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_Shininess</a:t>
            </a:r>
            <a:r>
              <a:rPr lang="en-US" dirty="0"/>
              <a:t> ("Shininess", </a:t>
            </a:r>
            <a:r>
              <a:rPr lang="en-US" dirty="0">
                <a:solidFill>
                  <a:srgbClr val="FF0000"/>
                </a:solidFill>
              </a:rPr>
              <a:t>Range (0, </a:t>
            </a:r>
            <a:r>
              <a:rPr lang="en-US" dirty="0" smtClean="0">
                <a:solidFill>
                  <a:srgbClr val="FF0000"/>
                </a:solidFill>
              </a:rPr>
              <a:t>1)</a:t>
            </a:r>
            <a:r>
              <a:rPr lang="en-US" dirty="0" smtClean="0"/>
              <a:t>)</a:t>
            </a:r>
            <a:r>
              <a:rPr lang="en-US" dirty="0"/>
              <a:t> = </a:t>
            </a:r>
            <a:r>
              <a:rPr lang="en-US" dirty="0" smtClean="0"/>
              <a:t>0.1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Játszunk</a:t>
            </a:r>
            <a:r>
              <a:rPr lang="en-US" dirty="0" smtClean="0"/>
              <a:t> a </a:t>
            </a:r>
            <a:r>
              <a:rPr lang="en-US" dirty="0" err="1" smtClean="0"/>
              <a:t>paraméterekkel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Fényforrás</a:t>
            </a:r>
            <a:r>
              <a:rPr lang="en-US" dirty="0" smtClean="0"/>
              <a:t> </a:t>
            </a:r>
            <a:r>
              <a:rPr lang="en-US" dirty="0" err="1" smtClean="0"/>
              <a:t>iránnyal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Ambiens</a:t>
            </a:r>
            <a:r>
              <a:rPr lang="en-US" dirty="0" smtClean="0"/>
              <a:t> </a:t>
            </a:r>
            <a:r>
              <a:rPr lang="en-US" dirty="0" err="1" smtClean="0"/>
              <a:t>fény</a:t>
            </a:r>
            <a:r>
              <a:rPr lang="en-US" dirty="0" smtClean="0"/>
              <a:t> </a:t>
            </a:r>
            <a:r>
              <a:rPr lang="en-US" dirty="0" err="1" smtClean="0"/>
              <a:t>erősségével</a:t>
            </a:r>
            <a:endParaRPr lang="en-US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60004" b="34483"/>
          <a:stretch>
            <a:fillRect/>
          </a:stretch>
        </p:blipFill>
        <p:spPr bwMode="auto">
          <a:xfrm>
            <a:off x="5029199" y="3505200"/>
            <a:ext cx="40907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4953000" y="5257800"/>
            <a:ext cx="4191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Árnyalás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Tipp:</a:t>
            </a:r>
          </a:p>
          <a:p>
            <a:pPr lvl="1"/>
            <a:r>
              <a:rPr lang="en-US" dirty="0" smtClean="0"/>
              <a:t>A Diffuse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Ambient </a:t>
            </a:r>
            <a:r>
              <a:rPr lang="en-US" dirty="0" err="1" smtClean="0"/>
              <a:t>színt</a:t>
            </a:r>
            <a:r>
              <a:rPr lang="en-US" dirty="0" smtClean="0"/>
              <a:t> </a:t>
            </a:r>
            <a:r>
              <a:rPr lang="en-US" dirty="0" err="1" smtClean="0"/>
              <a:t>érdemes</a:t>
            </a:r>
            <a:r>
              <a:rPr lang="en-US" dirty="0" smtClean="0"/>
              <a:t> </a:t>
            </a:r>
            <a:r>
              <a:rPr lang="en-US" dirty="0" err="1" smtClean="0"/>
              <a:t>ugyanazon</a:t>
            </a:r>
            <a:r>
              <a:rPr lang="en-US" dirty="0" smtClean="0"/>
              <a:t> </a:t>
            </a:r>
            <a:r>
              <a:rPr lang="en-US" dirty="0" err="1" smtClean="0"/>
              <a:t>tartani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specular</a:t>
            </a:r>
            <a:r>
              <a:rPr lang="en-US" dirty="0" smtClean="0"/>
              <a:t> </a:t>
            </a:r>
            <a:r>
              <a:rPr lang="en-US" dirty="0" err="1" smtClean="0"/>
              <a:t>szín</a:t>
            </a:r>
            <a:r>
              <a:rPr lang="en-US" dirty="0" smtClean="0"/>
              <a:t> </a:t>
            </a:r>
            <a:r>
              <a:rPr lang="en-US" dirty="0" err="1" smtClean="0"/>
              <a:t>általában</a:t>
            </a:r>
            <a:r>
              <a:rPr lang="en-US" dirty="0" smtClean="0"/>
              <a:t> </a:t>
            </a:r>
            <a:r>
              <a:rPr lang="en-US" dirty="0" err="1" smtClean="0"/>
              <a:t>fehér</a:t>
            </a:r>
            <a:r>
              <a:rPr lang="en-US" dirty="0" smtClean="0"/>
              <a:t>, de meg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tartani</a:t>
            </a:r>
            <a:r>
              <a:rPr lang="en-US" dirty="0" smtClean="0"/>
              <a:t> </a:t>
            </a:r>
            <a:r>
              <a:rPr lang="en-US" dirty="0" err="1" smtClean="0"/>
              <a:t>változtatás</a:t>
            </a:r>
            <a:r>
              <a:rPr lang="en-US" dirty="0" smtClean="0"/>
              <a:t> </a:t>
            </a:r>
            <a:r>
              <a:rPr lang="en-US" dirty="0" err="1" smtClean="0"/>
              <a:t>lehetőségét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28600" y="27432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Shader</a:t>
            </a:r>
            <a:r>
              <a:rPr lang="en-US" sz="1100" dirty="0"/>
              <a:t> "Custom/</a:t>
            </a:r>
            <a:r>
              <a:rPr lang="en-US" sz="1100" dirty="0" err="1"/>
              <a:t>TestShader</a:t>
            </a:r>
            <a:r>
              <a:rPr lang="en-US" sz="1100" dirty="0"/>
              <a:t>" {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Properties {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    _Color ("Color", Color) = (1,1,1,1)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    _Emissive ("Emissive", Color) = (0,0,0,1)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    _</a:t>
            </a:r>
            <a:r>
              <a:rPr lang="en-US" sz="1100" dirty="0" err="1"/>
              <a:t>Specular</a:t>
            </a:r>
            <a:r>
              <a:rPr lang="en-US" sz="1100" dirty="0"/>
              <a:t> ("</a:t>
            </a:r>
            <a:r>
              <a:rPr lang="en-US" sz="1100" dirty="0" err="1"/>
              <a:t>Specular</a:t>
            </a:r>
            <a:r>
              <a:rPr lang="en-US" sz="1100" dirty="0"/>
              <a:t>", Color) = (1,1,1,1)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    _Shininess ("Shininess", Range (0.0, 1.0)) = 0.1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}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</a:t>
            </a:r>
            <a:r>
              <a:rPr lang="en-US" sz="1100" dirty="0" err="1"/>
              <a:t>SubShader</a:t>
            </a:r>
            <a:r>
              <a:rPr lang="en-US" sz="1100" dirty="0"/>
              <a:t> {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    Pass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    {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        Lighting On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        </a:t>
            </a:r>
            <a:r>
              <a:rPr lang="en-US" sz="1100" dirty="0" err="1"/>
              <a:t>SeparateSpecular</a:t>
            </a:r>
            <a:r>
              <a:rPr lang="en-US" sz="1100" dirty="0"/>
              <a:t> On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        Material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        {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            Diffuse [_Color]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            </a:t>
            </a:r>
            <a:r>
              <a:rPr lang="en-US" sz="1100" dirty="0">
                <a:solidFill>
                  <a:srgbClr val="FF0000"/>
                </a:solidFill>
              </a:rPr>
              <a:t>Ambient [_Color]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            Emission [_Emissive]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            </a:t>
            </a:r>
            <a:r>
              <a:rPr lang="en-US" sz="1100" dirty="0" err="1"/>
              <a:t>Specular</a:t>
            </a:r>
            <a:r>
              <a:rPr lang="en-US" sz="1100" dirty="0"/>
              <a:t> [_</a:t>
            </a:r>
            <a:r>
              <a:rPr lang="en-US" sz="1100" dirty="0" err="1"/>
              <a:t>Specular</a:t>
            </a:r>
            <a:r>
              <a:rPr lang="en-US" sz="1100" dirty="0"/>
              <a:t>]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            Shininess [_Shininess]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        }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    }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}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    </a:t>
            </a:r>
            <a:r>
              <a:rPr lang="en-US" sz="1100" dirty="0" err="1"/>
              <a:t>FallBack</a:t>
            </a:r>
            <a:r>
              <a:rPr lang="en-US" sz="1100" dirty="0"/>
              <a:t> "Diffuse"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/>
              <a:t>}</a:t>
            </a:r>
            <a:r>
              <a:rPr lang="en-US" sz="1100" dirty="0" smtClean="0"/>
              <a:t> </a:t>
            </a:r>
            <a:endParaRPr lang="hu-HU" sz="11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Fényforrások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fényforrás</a:t>
            </a:r>
            <a:r>
              <a:rPr lang="en-US" dirty="0" smtClean="0"/>
              <a:t> </a:t>
            </a:r>
            <a:r>
              <a:rPr lang="en-US" dirty="0" err="1" smtClean="0"/>
              <a:t>paramétereivel</a:t>
            </a:r>
            <a:r>
              <a:rPr lang="en-US" dirty="0" smtClean="0"/>
              <a:t> is </a:t>
            </a:r>
            <a:r>
              <a:rPr lang="en-US" dirty="0" err="1" smtClean="0"/>
              <a:t>játszunk</a:t>
            </a:r>
            <a:r>
              <a:rPr lang="en-US" dirty="0" smtClean="0"/>
              <a:t> </a:t>
            </a:r>
            <a:r>
              <a:rPr lang="en-US" dirty="0" err="1" smtClean="0"/>
              <a:t>kicsit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Range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Intensity</a:t>
            </a:r>
          </a:p>
          <a:p>
            <a:pPr lvl="1"/>
            <a:r>
              <a:rPr lang="en-US" dirty="0" err="1" smtClean="0"/>
              <a:t>Pozíciója</a:t>
            </a:r>
            <a:endParaRPr lang="en-US" dirty="0" smtClean="0"/>
          </a:p>
          <a:p>
            <a:pPr lvl="1"/>
            <a:r>
              <a:rPr lang="en-US" dirty="0" err="1" smtClean="0"/>
              <a:t>Orientációja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133600"/>
            <a:ext cx="446778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343400"/>
            <a:ext cx="26479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hu-HU" dirty="0" smtClean="0"/>
              <a:t>Csúcspontok (</a:t>
            </a:r>
            <a:r>
              <a:rPr lang="hu-HU" dirty="0" err="1" smtClean="0"/>
              <a:t>vertex</a:t>
            </a:r>
            <a:r>
              <a:rPr lang="hu-HU" dirty="0" smtClean="0"/>
              <a:t>) feldolgozása</a:t>
            </a:r>
            <a:endParaRPr lang="hu-HU" dirty="0"/>
          </a:p>
        </p:txBody>
      </p:sp>
      <p:sp>
        <p:nvSpPr>
          <p:cNvPr id="3" name="Freeform 212"/>
          <p:cNvSpPr>
            <a:spLocks/>
          </p:cNvSpPr>
          <p:nvPr/>
        </p:nvSpPr>
        <p:spPr bwMode="auto">
          <a:xfrm>
            <a:off x="1498600" y="2295525"/>
            <a:ext cx="1524000" cy="1679575"/>
          </a:xfrm>
          <a:custGeom>
            <a:avLst/>
            <a:gdLst>
              <a:gd name="T0" fmla="*/ 0 w 960"/>
              <a:gd name="T1" fmla="*/ 2147483647 h 1058"/>
              <a:gd name="T2" fmla="*/ 2147483647 w 960"/>
              <a:gd name="T3" fmla="*/ 0 h 1058"/>
              <a:gd name="T4" fmla="*/ 2147483647 w 960"/>
              <a:gd name="T5" fmla="*/ 2147483647 h 1058"/>
              <a:gd name="T6" fmla="*/ 0 w 960"/>
              <a:gd name="T7" fmla="*/ 2147483647 h 1058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1058"/>
              <a:gd name="T14" fmla="*/ 960 w 960"/>
              <a:gd name="T15" fmla="*/ 1058 h 10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1058">
                <a:moveTo>
                  <a:pt x="0" y="1058"/>
                </a:moveTo>
                <a:lnTo>
                  <a:pt x="568" y="0"/>
                </a:lnTo>
                <a:lnTo>
                  <a:pt x="960" y="1056"/>
                </a:lnTo>
                <a:lnTo>
                  <a:pt x="0" y="1058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" name="Line 224"/>
          <p:cNvSpPr>
            <a:spLocks noChangeShapeType="1"/>
          </p:cNvSpPr>
          <p:nvPr/>
        </p:nvSpPr>
        <p:spPr bwMode="auto">
          <a:xfrm flipV="1">
            <a:off x="279400" y="2905125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Line 225"/>
          <p:cNvSpPr>
            <a:spLocks noChangeShapeType="1"/>
          </p:cNvSpPr>
          <p:nvPr/>
        </p:nvSpPr>
        <p:spPr bwMode="auto">
          <a:xfrm flipV="1">
            <a:off x="279400" y="3514725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Line 226"/>
          <p:cNvSpPr>
            <a:spLocks noChangeShapeType="1"/>
          </p:cNvSpPr>
          <p:nvPr/>
        </p:nvSpPr>
        <p:spPr bwMode="auto">
          <a:xfrm>
            <a:off x="279400" y="4124325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Freeform 227"/>
          <p:cNvSpPr>
            <a:spLocks/>
          </p:cNvSpPr>
          <p:nvPr/>
        </p:nvSpPr>
        <p:spPr bwMode="auto">
          <a:xfrm>
            <a:off x="965200" y="2295525"/>
            <a:ext cx="1905000" cy="990600"/>
          </a:xfrm>
          <a:custGeom>
            <a:avLst/>
            <a:gdLst>
              <a:gd name="T0" fmla="*/ 0 w 1200"/>
              <a:gd name="T1" fmla="*/ 2147483647 h 1056"/>
              <a:gd name="T2" fmla="*/ 2147483647 w 1200"/>
              <a:gd name="T3" fmla="*/ 0 h 1056"/>
              <a:gd name="T4" fmla="*/ 2147483647 w 1200"/>
              <a:gd name="T5" fmla="*/ 2147483647 h 1056"/>
              <a:gd name="T6" fmla="*/ 0 w 1200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056"/>
              <a:gd name="T14" fmla="*/ 1200 w 1200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056">
                <a:moveTo>
                  <a:pt x="0" y="960"/>
                </a:moveTo>
                <a:lnTo>
                  <a:pt x="624" y="0"/>
                </a:lnTo>
                <a:lnTo>
                  <a:pt x="1200" y="1056"/>
                </a:lnTo>
                <a:lnTo>
                  <a:pt x="0" y="960"/>
                </a:lnTo>
                <a:close/>
              </a:path>
            </a:pathLst>
          </a:custGeom>
          <a:solidFill>
            <a:srgbClr val="35C955">
              <a:alpha val="50195"/>
            </a:srgb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Line 228"/>
          <p:cNvSpPr>
            <a:spLocks noChangeShapeType="1"/>
          </p:cNvSpPr>
          <p:nvPr/>
        </p:nvSpPr>
        <p:spPr bwMode="auto">
          <a:xfrm>
            <a:off x="889000" y="2143125"/>
            <a:ext cx="533400" cy="1905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Line 229"/>
          <p:cNvSpPr>
            <a:spLocks noChangeShapeType="1"/>
          </p:cNvSpPr>
          <p:nvPr/>
        </p:nvSpPr>
        <p:spPr bwMode="auto">
          <a:xfrm>
            <a:off x="889000" y="2066925"/>
            <a:ext cx="1905000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" name="Freeform 230"/>
          <p:cNvSpPr>
            <a:spLocks/>
          </p:cNvSpPr>
          <p:nvPr/>
        </p:nvSpPr>
        <p:spPr bwMode="auto">
          <a:xfrm>
            <a:off x="5086350" y="2070100"/>
            <a:ext cx="1511300" cy="1973263"/>
          </a:xfrm>
          <a:custGeom>
            <a:avLst/>
            <a:gdLst>
              <a:gd name="T0" fmla="*/ 2147483647 w 952"/>
              <a:gd name="T1" fmla="*/ 2147483647 h 1243"/>
              <a:gd name="T2" fmla="*/ 0 w 952"/>
              <a:gd name="T3" fmla="*/ 0 h 1243"/>
              <a:gd name="T4" fmla="*/ 2147483647 w 952"/>
              <a:gd name="T5" fmla="*/ 2147483647 h 1243"/>
              <a:gd name="T6" fmla="*/ 2147483647 w 952"/>
              <a:gd name="T7" fmla="*/ 2147483647 h 1243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1243"/>
              <a:gd name="T14" fmla="*/ 952 w 952"/>
              <a:gd name="T15" fmla="*/ 1243 h 12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1243">
                <a:moveTo>
                  <a:pt x="200" y="1243"/>
                </a:moveTo>
                <a:lnTo>
                  <a:pt x="0" y="0"/>
                </a:lnTo>
                <a:lnTo>
                  <a:pt x="952" y="602"/>
                </a:lnTo>
                <a:lnTo>
                  <a:pt x="200" y="1243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Freeform 231"/>
          <p:cNvSpPr>
            <a:spLocks/>
          </p:cNvSpPr>
          <p:nvPr/>
        </p:nvSpPr>
        <p:spPr bwMode="auto">
          <a:xfrm rot="19361196">
            <a:off x="4089400" y="2371725"/>
            <a:ext cx="1905000" cy="990600"/>
          </a:xfrm>
          <a:custGeom>
            <a:avLst/>
            <a:gdLst>
              <a:gd name="T0" fmla="*/ 0 w 1200"/>
              <a:gd name="T1" fmla="*/ 2147483647 h 1056"/>
              <a:gd name="T2" fmla="*/ 2147483647 w 1200"/>
              <a:gd name="T3" fmla="*/ 0 h 1056"/>
              <a:gd name="T4" fmla="*/ 2147483647 w 1200"/>
              <a:gd name="T5" fmla="*/ 2147483647 h 1056"/>
              <a:gd name="T6" fmla="*/ 0 w 1200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056"/>
              <a:gd name="T14" fmla="*/ 1200 w 1200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056">
                <a:moveTo>
                  <a:pt x="0" y="960"/>
                </a:moveTo>
                <a:lnTo>
                  <a:pt x="624" y="0"/>
                </a:lnTo>
                <a:lnTo>
                  <a:pt x="1200" y="1056"/>
                </a:lnTo>
                <a:lnTo>
                  <a:pt x="0" y="960"/>
                </a:lnTo>
                <a:close/>
              </a:path>
            </a:pathLst>
          </a:custGeom>
          <a:noFill/>
          <a:ln w="28575" cap="flat" cmpd="sng">
            <a:solidFill>
              <a:srgbClr val="35C955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" name="Line 232"/>
          <p:cNvSpPr>
            <a:spLocks noChangeShapeType="1"/>
          </p:cNvSpPr>
          <p:nvPr/>
        </p:nvSpPr>
        <p:spPr bwMode="auto">
          <a:xfrm rot="19361196">
            <a:off x="4432300" y="2541588"/>
            <a:ext cx="673100" cy="22177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Line 233"/>
          <p:cNvSpPr>
            <a:spLocks noChangeShapeType="1"/>
          </p:cNvSpPr>
          <p:nvPr/>
        </p:nvSpPr>
        <p:spPr bwMode="auto">
          <a:xfrm rot="19361196">
            <a:off x="3556000" y="2143125"/>
            <a:ext cx="2452688" cy="952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" name="Line 234"/>
          <p:cNvSpPr>
            <a:spLocks noChangeShapeType="1"/>
          </p:cNvSpPr>
          <p:nvPr/>
        </p:nvSpPr>
        <p:spPr bwMode="auto">
          <a:xfrm flipH="1" flipV="1">
            <a:off x="3708400" y="1946275"/>
            <a:ext cx="0" cy="1008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Line 235"/>
          <p:cNvSpPr>
            <a:spLocks noChangeShapeType="1"/>
          </p:cNvSpPr>
          <p:nvPr/>
        </p:nvSpPr>
        <p:spPr bwMode="auto">
          <a:xfrm flipV="1">
            <a:off x="3779838" y="2882900"/>
            <a:ext cx="76041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6" name="Group 236"/>
          <p:cNvGrpSpPr>
            <a:grpSpLocks/>
          </p:cNvGrpSpPr>
          <p:nvPr/>
        </p:nvGrpSpPr>
        <p:grpSpPr bwMode="auto">
          <a:xfrm rot="-51341">
            <a:off x="3094038" y="2462213"/>
            <a:ext cx="833437" cy="820737"/>
            <a:chOff x="261" y="1629"/>
            <a:chExt cx="525" cy="517"/>
          </a:xfrm>
        </p:grpSpPr>
        <p:sp>
          <p:nvSpPr>
            <p:cNvPr id="17" name="Line 237"/>
            <p:cNvSpPr>
              <a:spLocks noChangeShapeType="1"/>
            </p:cNvSpPr>
            <p:nvPr/>
          </p:nvSpPr>
          <p:spPr bwMode="auto">
            <a:xfrm flipV="1">
              <a:off x="261" y="1743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" name="Line 238"/>
            <p:cNvSpPr>
              <a:spLocks noChangeShapeType="1"/>
            </p:cNvSpPr>
            <p:nvPr/>
          </p:nvSpPr>
          <p:spPr bwMode="auto">
            <a:xfrm>
              <a:off x="261" y="1894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9" name="Oval 239"/>
            <p:cNvSpPr>
              <a:spLocks noChangeArrowheads="1"/>
            </p:cNvSpPr>
            <p:nvPr/>
          </p:nvSpPr>
          <p:spPr bwMode="auto">
            <a:xfrm>
              <a:off x="565" y="1768"/>
              <a:ext cx="122" cy="2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" name="Oval 240"/>
            <p:cNvSpPr>
              <a:spLocks noChangeArrowheads="1"/>
            </p:cNvSpPr>
            <p:nvPr/>
          </p:nvSpPr>
          <p:spPr bwMode="auto">
            <a:xfrm>
              <a:off x="626" y="1818"/>
              <a:ext cx="61" cy="15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" name="Freeform 241"/>
            <p:cNvSpPr>
              <a:spLocks/>
            </p:cNvSpPr>
            <p:nvPr/>
          </p:nvSpPr>
          <p:spPr bwMode="auto">
            <a:xfrm>
              <a:off x="626" y="1642"/>
              <a:ext cx="92" cy="101"/>
            </a:xfrm>
            <a:custGeom>
              <a:avLst/>
              <a:gdLst>
                <a:gd name="T0" fmla="*/ 0 w 144"/>
                <a:gd name="T1" fmla="*/ 4 h 192"/>
                <a:gd name="T2" fmla="*/ 6 w 144"/>
                <a:gd name="T3" fmla="*/ 3 h 192"/>
                <a:gd name="T4" fmla="*/ 10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2" name="Freeform 242"/>
            <p:cNvSpPr>
              <a:spLocks/>
            </p:cNvSpPr>
            <p:nvPr/>
          </p:nvSpPr>
          <p:spPr bwMode="auto">
            <a:xfrm>
              <a:off x="657" y="1661"/>
              <a:ext cx="122" cy="82"/>
            </a:xfrm>
            <a:custGeom>
              <a:avLst/>
              <a:gdLst>
                <a:gd name="T0" fmla="*/ 0 w 192"/>
                <a:gd name="T1" fmla="*/ 3 h 156"/>
                <a:gd name="T2" fmla="*/ 9 w 192"/>
                <a:gd name="T3" fmla="*/ 3 h 156"/>
                <a:gd name="T4" fmla="*/ 13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3" name="Freeform 243"/>
            <p:cNvSpPr>
              <a:spLocks/>
            </p:cNvSpPr>
            <p:nvPr/>
          </p:nvSpPr>
          <p:spPr bwMode="auto">
            <a:xfrm>
              <a:off x="626" y="2020"/>
              <a:ext cx="160" cy="75"/>
            </a:xfrm>
            <a:custGeom>
              <a:avLst/>
              <a:gdLst>
                <a:gd name="T0" fmla="*/ 0 w 252"/>
                <a:gd name="T1" fmla="*/ 0 h 144"/>
                <a:gd name="T2" fmla="*/ 10 w 252"/>
                <a:gd name="T3" fmla="*/ 1 h 144"/>
                <a:gd name="T4" fmla="*/ 17 w 252"/>
                <a:gd name="T5" fmla="*/ 3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" name="Freeform 244"/>
            <p:cNvSpPr>
              <a:spLocks/>
            </p:cNvSpPr>
            <p:nvPr/>
          </p:nvSpPr>
          <p:spPr bwMode="auto">
            <a:xfrm>
              <a:off x="626" y="2020"/>
              <a:ext cx="92" cy="126"/>
            </a:xfrm>
            <a:custGeom>
              <a:avLst/>
              <a:gdLst>
                <a:gd name="T0" fmla="*/ 0 w 144"/>
                <a:gd name="T1" fmla="*/ 0 h 240"/>
                <a:gd name="T2" fmla="*/ 8 w 144"/>
                <a:gd name="T3" fmla="*/ 3 h 240"/>
                <a:gd name="T4" fmla="*/ 10 w 144"/>
                <a:gd name="T5" fmla="*/ 5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" name="Freeform 245"/>
            <p:cNvSpPr>
              <a:spLocks/>
            </p:cNvSpPr>
            <p:nvPr/>
          </p:nvSpPr>
          <p:spPr bwMode="auto">
            <a:xfrm>
              <a:off x="626" y="2020"/>
              <a:ext cx="31" cy="126"/>
            </a:xfrm>
            <a:custGeom>
              <a:avLst/>
              <a:gdLst>
                <a:gd name="T0" fmla="*/ 0 w 48"/>
                <a:gd name="T1" fmla="*/ 0 h 240"/>
                <a:gd name="T2" fmla="*/ 3 w 48"/>
                <a:gd name="T3" fmla="*/ 3 h 240"/>
                <a:gd name="T4" fmla="*/ 0 w 48"/>
                <a:gd name="T5" fmla="*/ 5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" name="Freeform 246"/>
            <p:cNvSpPr>
              <a:spLocks/>
            </p:cNvSpPr>
            <p:nvPr/>
          </p:nvSpPr>
          <p:spPr bwMode="auto">
            <a:xfrm>
              <a:off x="642" y="1629"/>
              <a:ext cx="33" cy="114"/>
            </a:xfrm>
            <a:custGeom>
              <a:avLst/>
              <a:gdLst>
                <a:gd name="T0" fmla="*/ 0 w 52"/>
                <a:gd name="T1" fmla="*/ 5 h 216"/>
                <a:gd name="T2" fmla="*/ 3 w 52"/>
                <a:gd name="T3" fmla="*/ 2 h 216"/>
                <a:gd name="T4" fmla="*/ 2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7" name="Line 247"/>
          <p:cNvSpPr>
            <a:spLocks noChangeShapeType="1"/>
          </p:cNvSpPr>
          <p:nvPr/>
        </p:nvSpPr>
        <p:spPr bwMode="auto">
          <a:xfrm>
            <a:off x="4191000" y="22098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" name="Line 248"/>
          <p:cNvSpPr>
            <a:spLocks noChangeShapeType="1"/>
          </p:cNvSpPr>
          <p:nvPr/>
        </p:nvSpPr>
        <p:spPr bwMode="auto">
          <a:xfrm>
            <a:off x="5792788" y="1527175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9" name="Freeform 249"/>
          <p:cNvSpPr>
            <a:spLocks/>
          </p:cNvSpPr>
          <p:nvPr/>
        </p:nvSpPr>
        <p:spPr bwMode="auto">
          <a:xfrm>
            <a:off x="7948613" y="1747838"/>
            <a:ext cx="1016000" cy="1557337"/>
          </a:xfrm>
          <a:custGeom>
            <a:avLst/>
            <a:gdLst>
              <a:gd name="T0" fmla="*/ 2147483647 w 753"/>
              <a:gd name="T1" fmla="*/ 2147483647 h 981"/>
              <a:gd name="T2" fmla="*/ 0 w 753"/>
              <a:gd name="T3" fmla="*/ 0 h 981"/>
              <a:gd name="T4" fmla="*/ 2147483647 w 753"/>
              <a:gd name="T5" fmla="*/ 2147483647 h 981"/>
              <a:gd name="T6" fmla="*/ 2147483647 w 753"/>
              <a:gd name="T7" fmla="*/ 2147483647 h 981"/>
              <a:gd name="T8" fmla="*/ 0 60000 65536"/>
              <a:gd name="T9" fmla="*/ 0 60000 65536"/>
              <a:gd name="T10" fmla="*/ 0 60000 65536"/>
              <a:gd name="T11" fmla="*/ 0 60000 65536"/>
              <a:gd name="T12" fmla="*/ 0 w 753"/>
              <a:gd name="T13" fmla="*/ 0 h 981"/>
              <a:gd name="T14" fmla="*/ 753 w 753"/>
              <a:gd name="T15" fmla="*/ 981 h 9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3" h="981">
                <a:moveTo>
                  <a:pt x="101" y="981"/>
                </a:moveTo>
                <a:lnTo>
                  <a:pt x="0" y="0"/>
                </a:lnTo>
                <a:lnTo>
                  <a:pt x="753" y="593"/>
                </a:lnTo>
                <a:lnTo>
                  <a:pt x="101" y="981"/>
                </a:lnTo>
                <a:close/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0" name="Freeform 250"/>
          <p:cNvSpPr>
            <a:spLocks/>
          </p:cNvSpPr>
          <p:nvPr/>
        </p:nvSpPr>
        <p:spPr bwMode="auto">
          <a:xfrm>
            <a:off x="7308850" y="1841500"/>
            <a:ext cx="1774825" cy="1689100"/>
          </a:xfrm>
          <a:custGeom>
            <a:avLst/>
            <a:gdLst>
              <a:gd name="T0" fmla="*/ 0 w 1109"/>
              <a:gd name="T1" fmla="*/ 2147483647 h 1132"/>
              <a:gd name="T2" fmla="*/ 2147483647 w 1109"/>
              <a:gd name="T3" fmla="*/ 0 h 1132"/>
              <a:gd name="T4" fmla="*/ 2147483647 w 1109"/>
              <a:gd name="T5" fmla="*/ 2147483647 h 1132"/>
              <a:gd name="T6" fmla="*/ 0 w 1109"/>
              <a:gd name="T7" fmla="*/ 2147483647 h 1132"/>
              <a:gd name="T8" fmla="*/ 0 60000 65536"/>
              <a:gd name="T9" fmla="*/ 0 60000 65536"/>
              <a:gd name="T10" fmla="*/ 0 60000 65536"/>
              <a:gd name="T11" fmla="*/ 0 60000 65536"/>
              <a:gd name="T12" fmla="*/ 0 w 1109"/>
              <a:gd name="T13" fmla="*/ 0 h 1132"/>
              <a:gd name="T14" fmla="*/ 1109 w 1109"/>
              <a:gd name="T15" fmla="*/ 1132 h 1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9" h="1132">
                <a:moveTo>
                  <a:pt x="0" y="1132"/>
                </a:moveTo>
                <a:lnTo>
                  <a:pt x="79" y="0"/>
                </a:lnTo>
                <a:lnTo>
                  <a:pt x="1109" y="325"/>
                </a:lnTo>
                <a:lnTo>
                  <a:pt x="0" y="1132"/>
                </a:lnTo>
                <a:close/>
              </a:path>
            </a:pathLst>
          </a:custGeom>
          <a:noFill/>
          <a:ln w="28575" cap="flat" cmpd="sng">
            <a:solidFill>
              <a:srgbClr val="35C955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1" name="Line 251"/>
          <p:cNvSpPr>
            <a:spLocks noChangeShapeType="1"/>
          </p:cNvSpPr>
          <p:nvPr/>
        </p:nvSpPr>
        <p:spPr bwMode="auto">
          <a:xfrm flipV="1">
            <a:off x="7812088" y="1370013"/>
            <a:ext cx="0" cy="2232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" name="Line 252"/>
          <p:cNvSpPr>
            <a:spLocks noChangeShapeType="1"/>
          </p:cNvSpPr>
          <p:nvPr/>
        </p:nvSpPr>
        <p:spPr bwMode="auto">
          <a:xfrm>
            <a:off x="6877050" y="2593975"/>
            <a:ext cx="2016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" name="Line 253"/>
          <p:cNvSpPr>
            <a:spLocks noChangeShapeType="1"/>
          </p:cNvSpPr>
          <p:nvPr/>
        </p:nvSpPr>
        <p:spPr bwMode="auto">
          <a:xfrm>
            <a:off x="6908800" y="1774825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4" name="Line 254"/>
          <p:cNvSpPr>
            <a:spLocks noChangeShapeType="1"/>
          </p:cNvSpPr>
          <p:nvPr/>
        </p:nvSpPr>
        <p:spPr bwMode="auto">
          <a:xfrm>
            <a:off x="6908800" y="3375025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" name="Rectangle 255"/>
          <p:cNvSpPr>
            <a:spLocks noChangeArrowheads="1"/>
          </p:cNvSpPr>
          <p:nvPr/>
        </p:nvSpPr>
        <p:spPr bwMode="auto">
          <a:xfrm>
            <a:off x="6908800" y="1622425"/>
            <a:ext cx="1828800" cy="175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" name="Rectangle 256"/>
          <p:cNvSpPr>
            <a:spLocks noChangeArrowheads="1"/>
          </p:cNvSpPr>
          <p:nvPr/>
        </p:nvSpPr>
        <p:spPr bwMode="auto">
          <a:xfrm>
            <a:off x="0" y="1447800"/>
            <a:ext cx="3048000" cy="3235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7" name="Text Box 257"/>
          <p:cNvSpPr txBox="1">
            <a:spLocks noChangeArrowheads="1"/>
          </p:cNvSpPr>
          <p:nvPr/>
        </p:nvSpPr>
        <p:spPr bwMode="auto">
          <a:xfrm>
            <a:off x="990600" y="4191000"/>
            <a:ext cx="1884363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200" b="1"/>
              <a:t>Virtuális világ</a:t>
            </a:r>
          </a:p>
        </p:txBody>
      </p:sp>
      <p:sp>
        <p:nvSpPr>
          <p:cNvPr id="38" name="Rectangle 258"/>
          <p:cNvSpPr>
            <a:spLocks noChangeArrowheads="1"/>
          </p:cNvSpPr>
          <p:nvPr/>
        </p:nvSpPr>
        <p:spPr bwMode="auto">
          <a:xfrm>
            <a:off x="3048000" y="1447800"/>
            <a:ext cx="3581400" cy="3235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9" name="Text Box 259"/>
          <p:cNvSpPr txBox="1">
            <a:spLocks noChangeArrowheads="1"/>
          </p:cNvSpPr>
          <p:nvPr/>
        </p:nvSpPr>
        <p:spPr bwMode="auto">
          <a:xfrm>
            <a:off x="3203575" y="3962400"/>
            <a:ext cx="3321743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200" b="1" dirty="0"/>
              <a:t>Kamera </a:t>
            </a:r>
            <a:r>
              <a:rPr lang="hu-HU" sz="2200" b="1" dirty="0" smtClean="0"/>
              <a:t>transzformáció</a:t>
            </a:r>
            <a:endParaRPr lang="hu-HU" sz="2200" b="1" dirty="0"/>
          </a:p>
        </p:txBody>
      </p:sp>
      <p:sp>
        <p:nvSpPr>
          <p:cNvPr id="40" name="Rectangle 260"/>
          <p:cNvSpPr>
            <a:spLocks noChangeArrowheads="1"/>
          </p:cNvSpPr>
          <p:nvPr/>
        </p:nvSpPr>
        <p:spPr bwMode="auto">
          <a:xfrm>
            <a:off x="6629400" y="1441450"/>
            <a:ext cx="2514600" cy="3241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" name="Text Box 261"/>
          <p:cNvSpPr txBox="1">
            <a:spLocks noChangeArrowheads="1"/>
          </p:cNvSpPr>
          <p:nvPr/>
        </p:nvSpPr>
        <p:spPr bwMode="auto">
          <a:xfrm>
            <a:off x="6705600" y="3657600"/>
            <a:ext cx="2209259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200" b="1" dirty="0" err="1"/>
              <a:t>Perspektív</a:t>
            </a:r>
            <a:endParaRPr lang="hu-HU" sz="2200" b="1" dirty="0"/>
          </a:p>
          <a:p>
            <a:r>
              <a:rPr lang="hu-HU" sz="2200" b="1" dirty="0" smtClean="0"/>
              <a:t>transzformáció</a:t>
            </a:r>
            <a:endParaRPr lang="hu-HU" sz="2200" b="1" dirty="0"/>
          </a:p>
        </p:txBody>
      </p:sp>
      <p:sp>
        <p:nvSpPr>
          <p:cNvPr id="42" name="Freeform 277"/>
          <p:cNvSpPr>
            <a:spLocks/>
          </p:cNvSpPr>
          <p:nvPr/>
        </p:nvSpPr>
        <p:spPr bwMode="auto">
          <a:xfrm rot="21017614">
            <a:off x="0" y="3200400"/>
            <a:ext cx="1066800" cy="685800"/>
          </a:xfrm>
          <a:custGeom>
            <a:avLst/>
            <a:gdLst>
              <a:gd name="T0" fmla="*/ 0 w 1200"/>
              <a:gd name="T1" fmla="*/ 2147483647 h 1056"/>
              <a:gd name="T2" fmla="*/ 2147483647 w 1200"/>
              <a:gd name="T3" fmla="*/ 0 h 1056"/>
              <a:gd name="T4" fmla="*/ 2147483647 w 1200"/>
              <a:gd name="T5" fmla="*/ 2147483647 h 1056"/>
              <a:gd name="T6" fmla="*/ 0 w 1200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056"/>
              <a:gd name="T14" fmla="*/ 1200 w 1200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056">
                <a:moveTo>
                  <a:pt x="0" y="960"/>
                </a:moveTo>
                <a:lnTo>
                  <a:pt x="624" y="0"/>
                </a:lnTo>
                <a:lnTo>
                  <a:pt x="1200" y="1056"/>
                </a:lnTo>
                <a:lnTo>
                  <a:pt x="0" y="960"/>
                </a:lnTo>
                <a:close/>
              </a:path>
            </a:pathLst>
          </a:custGeom>
          <a:noFill/>
          <a:ln w="28575" cap="flat" cmpd="sng">
            <a:solidFill>
              <a:srgbClr val="35C955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" name="Freeform 278"/>
          <p:cNvSpPr>
            <a:spLocks/>
          </p:cNvSpPr>
          <p:nvPr/>
        </p:nvSpPr>
        <p:spPr bwMode="auto">
          <a:xfrm rot="1506515">
            <a:off x="228600" y="3733800"/>
            <a:ext cx="787400" cy="698500"/>
          </a:xfrm>
          <a:custGeom>
            <a:avLst/>
            <a:gdLst>
              <a:gd name="T0" fmla="*/ 0 w 960"/>
              <a:gd name="T1" fmla="*/ 2147483647 h 1058"/>
              <a:gd name="T2" fmla="*/ 2147483647 w 960"/>
              <a:gd name="T3" fmla="*/ 0 h 1058"/>
              <a:gd name="T4" fmla="*/ 2147483647 w 960"/>
              <a:gd name="T5" fmla="*/ 2147483647 h 1058"/>
              <a:gd name="T6" fmla="*/ 0 w 960"/>
              <a:gd name="T7" fmla="*/ 2147483647 h 1058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1058"/>
              <a:gd name="T14" fmla="*/ 960 w 960"/>
              <a:gd name="T15" fmla="*/ 1058 h 10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1058">
                <a:moveTo>
                  <a:pt x="0" y="1058"/>
                </a:moveTo>
                <a:lnTo>
                  <a:pt x="568" y="0"/>
                </a:lnTo>
                <a:lnTo>
                  <a:pt x="960" y="1056"/>
                </a:lnTo>
                <a:lnTo>
                  <a:pt x="0" y="1058"/>
                </a:lnTo>
                <a:close/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4" name="Line 279"/>
          <p:cNvSpPr>
            <a:spLocks noChangeShapeType="1"/>
          </p:cNvSpPr>
          <p:nvPr/>
        </p:nvSpPr>
        <p:spPr bwMode="auto">
          <a:xfrm flipV="1">
            <a:off x="533400" y="2895600"/>
            <a:ext cx="11430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5" name="Line 280"/>
          <p:cNvSpPr>
            <a:spLocks noChangeShapeType="1"/>
          </p:cNvSpPr>
          <p:nvPr/>
        </p:nvSpPr>
        <p:spPr bwMode="auto">
          <a:xfrm flipV="1">
            <a:off x="685800" y="3581400"/>
            <a:ext cx="1447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6" name="Line 281"/>
          <p:cNvSpPr>
            <a:spLocks noChangeShapeType="1"/>
          </p:cNvSpPr>
          <p:nvPr/>
        </p:nvSpPr>
        <p:spPr bwMode="auto">
          <a:xfrm flipH="1">
            <a:off x="762000" y="1752600"/>
            <a:ext cx="83820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7" name="Line 282"/>
          <p:cNvSpPr>
            <a:spLocks noChangeShapeType="1"/>
          </p:cNvSpPr>
          <p:nvPr/>
        </p:nvSpPr>
        <p:spPr bwMode="auto">
          <a:xfrm>
            <a:off x="914400" y="20574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8" name="Line 283"/>
          <p:cNvSpPr>
            <a:spLocks noChangeShapeType="1"/>
          </p:cNvSpPr>
          <p:nvPr/>
        </p:nvSpPr>
        <p:spPr bwMode="auto">
          <a:xfrm flipV="1">
            <a:off x="914400" y="15240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9" name="Oval 286"/>
          <p:cNvSpPr>
            <a:spLocks noChangeArrowheads="1"/>
          </p:cNvSpPr>
          <p:nvPr/>
        </p:nvSpPr>
        <p:spPr bwMode="auto">
          <a:xfrm>
            <a:off x="395288" y="3170238"/>
            <a:ext cx="215900" cy="144462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0" name="Oval 287"/>
          <p:cNvSpPr>
            <a:spLocks noChangeArrowheads="1"/>
          </p:cNvSpPr>
          <p:nvPr/>
        </p:nvSpPr>
        <p:spPr bwMode="auto">
          <a:xfrm>
            <a:off x="1042988" y="3746500"/>
            <a:ext cx="215900" cy="144463"/>
          </a:xfrm>
          <a:prstGeom prst="ellipse">
            <a:avLst/>
          </a:prstGeom>
          <a:solidFill>
            <a:srgbClr val="35C955"/>
          </a:solidFill>
          <a:ln w="12700" algn="ctr">
            <a:solidFill>
              <a:srgbClr val="35C955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1" name="Oval 288"/>
          <p:cNvSpPr>
            <a:spLocks noChangeArrowheads="1"/>
          </p:cNvSpPr>
          <p:nvPr/>
        </p:nvSpPr>
        <p:spPr bwMode="auto">
          <a:xfrm>
            <a:off x="0" y="3817938"/>
            <a:ext cx="250825" cy="144462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2" name="Oval 289"/>
          <p:cNvSpPr>
            <a:spLocks noChangeArrowheads="1"/>
          </p:cNvSpPr>
          <p:nvPr/>
        </p:nvSpPr>
        <p:spPr bwMode="auto">
          <a:xfrm>
            <a:off x="1835150" y="2233613"/>
            <a:ext cx="215900" cy="144462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3" name="Oval 290"/>
          <p:cNvSpPr>
            <a:spLocks noChangeArrowheads="1"/>
          </p:cNvSpPr>
          <p:nvPr/>
        </p:nvSpPr>
        <p:spPr bwMode="auto">
          <a:xfrm>
            <a:off x="900113" y="3098800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4" name="Oval 291"/>
          <p:cNvSpPr>
            <a:spLocks noChangeArrowheads="1"/>
          </p:cNvSpPr>
          <p:nvPr/>
        </p:nvSpPr>
        <p:spPr bwMode="auto">
          <a:xfrm>
            <a:off x="2771775" y="3170238"/>
            <a:ext cx="215900" cy="144462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5" name="Oval 292"/>
          <p:cNvSpPr>
            <a:spLocks noChangeArrowheads="1"/>
          </p:cNvSpPr>
          <p:nvPr/>
        </p:nvSpPr>
        <p:spPr bwMode="auto">
          <a:xfrm>
            <a:off x="2843213" y="3890963"/>
            <a:ext cx="215900" cy="142875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56" name="Oval 293"/>
          <p:cNvSpPr>
            <a:spLocks noChangeArrowheads="1"/>
          </p:cNvSpPr>
          <p:nvPr/>
        </p:nvSpPr>
        <p:spPr bwMode="auto">
          <a:xfrm>
            <a:off x="1403350" y="3890963"/>
            <a:ext cx="215900" cy="142875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7" name="Oval 296"/>
          <p:cNvSpPr>
            <a:spLocks noChangeArrowheads="1"/>
          </p:cNvSpPr>
          <p:nvPr/>
        </p:nvSpPr>
        <p:spPr bwMode="auto">
          <a:xfrm>
            <a:off x="4427538" y="3675063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8" name="Oval 297"/>
          <p:cNvSpPr>
            <a:spLocks noChangeArrowheads="1"/>
          </p:cNvSpPr>
          <p:nvPr/>
        </p:nvSpPr>
        <p:spPr bwMode="auto">
          <a:xfrm>
            <a:off x="6011863" y="2593975"/>
            <a:ext cx="215900" cy="144463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9" name="Oval 298"/>
          <p:cNvSpPr>
            <a:spLocks noChangeArrowheads="1"/>
          </p:cNvSpPr>
          <p:nvPr/>
        </p:nvSpPr>
        <p:spPr bwMode="auto">
          <a:xfrm>
            <a:off x="6443663" y="2954338"/>
            <a:ext cx="215900" cy="144462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0" name="Oval 301"/>
          <p:cNvSpPr>
            <a:spLocks noChangeArrowheads="1"/>
          </p:cNvSpPr>
          <p:nvPr/>
        </p:nvSpPr>
        <p:spPr bwMode="auto">
          <a:xfrm>
            <a:off x="5292725" y="3890963"/>
            <a:ext cx="215900" cy="144462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1" name="Oval 302"/>
          <p:cNvSpPr>
            <a:spLocks noChangeArrowheads="1"/>
          </p:cNvSpPr>
          <p:nvPr/>
        </p:nvSpPr>
        <p:spPr bwMode="auto">
          <a:xfrm>
            <a:off x="5003800" y="2017713"/>
            <a:ext cx="215900" cy="144462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2" name="Oval 303"/>
          <p:cNvSpPr>
            <a:spLocks noChangeArrowheads="1"/>
          </p:cNvSpPr>
          <p:nvPr/>
        </p:nvSpPr>
        <p:spPr bwMode="auto">
          <a:xfrm>
            <a:off x="4716463" y="2378075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3" name="Oval 304"/>
          <p:cNvSpPr>
            <a:spLocks noChangeArrowheads="1"/>
          </p:cNvSpPr>
          <p:nvPr/>
        </p:nvSpPr>
        <p:spPr bwMode="auto">
          <a:xfrm>
            <a:off x="7380288" y="1801813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4" name="Oval 305"/>
          <p:cNvSpPr>
            <a:spLocks noChangeArrowheads="1"/>
          </p:cNvSpPr>
          <p:nvPr/>
        </p:nvSpPr>
        <p:spPr bwMode="auto">
          <a:xfrm>
            <a:off x="8928100" y="2233613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5" name="Oval 306"/>
          <p:cNvSpPr>
            <a:spLocks noChangeArrowheads="1"/>
          </p:cNvSpPr>
          <p:nvPr/>
        </p:nvSpPr>
        <p:spPr bwMode="auto">
          <a:xfrm>
            <a:off x="7235825" y="3386138"/>
            <a:ext cx="215900" cy="1428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6" name="Oval 310"/>
          <p:cNvSpPr>
            <a:spLocks noChangeArrowheads="1"/>
          </p:cNvSpPr>
          <p:nvPr/>
        </p:nvSpPr>
        <p:spPr bwMode="auto">
          <a:xfrm>
            <a:off x="684213" y="4467225"/>
            <a:ext cx="215900" cy="144463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7" name="Oval 311"/>
          <p:cNvSpPr>
            <a:spLocks noChangeArrowheads="1"/>
          </p:cNvSpPr>
          <p:nvPr/>
        </p:nvSpPr>
        <p:spPr bwMode="auto">
          <a:xfrm>
            <a:off x="755650" y="3746500"/>
            <a:ext cx="215900" cy="144463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8" name="Oval 312"/>
          <p:cNvSpPr>
            <a:spLocks noChangeArrowheads="1"/>
          </p:cNvSpPr>
          <p:nvPr/>
        </p:nvSpPr>
        <p:spPr bwMode="auto">
          <a:xfrm>
            <a:off x="0" y="4178300"/>
            <a:ext cx="215900" cy="144463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69" name="Oval 313"/>
          <p:cNvSpPr>
            <a:spLocks noChangeArrowheads="1"/>
          </p:cNvSpPr>
          <p:nvPr/>
        </p:nvSpPr>
        <p:spPr bwMode="auto">
          <a:xfrm>
            <a:off x="8027988" y="3241675"/>
            <a:ext cx="215900" cy="144463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0" name="Oval 314"/>
          <p:cNvSpPr>
            <a:spLocks noChangeArrowheads="1"/>
          </p:cNvSpPr>
          <p:nvPr/>
        </p:nvSpPr>
        <p:spPr bwMode="auto">
          <a:xfrm>
            <a:off x="7885113" y="1658938"/>
            <a:ext cx="215900" cy="144462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1" name="Oval 315"/>
          <p:cNvSpPr>
            <a:spLocks noChangeArrowheads="1"/>
          </p:cNvSpPr>
          <p:nvPr/>
        </p:nvSpPr>
        <p:spPr bwMode="auto">
          <a:xfrm>
            <a:off x="8928100" y="2593975"/>
            <a:ext cx="215900" cy="144463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72" name="Text Box 319"/>
          <p:cNvSpPr txBox="1">
            <a:spLocks noChangeArrowheads="1"/>
          </p:cNvSpPr>
          <p:nvPr/>
        </p:nvSpPr>
        <p:spPr bwMode="auto">
          <a:xfrm>
            <a:off x="1979613" y="1441450"/>
            <a:ext cx="2012950" cy="427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200" b="1"/>
              <a:t>MODELVIEW</a:t>
            </a:r>
          </a:p>
        </p:txBody>
      </p:sp>
      <p:sp>
        <p:nvSpPr>
          <p:cNvPr id="73" name="Text Box 320"/>
          <p:cNvSpPr txBox="1">
            <a:spLocks noChangeArrowheads="1"/>
          </p:cNvSpPr>
          <p:nvPr/>
        </p:nvSpPr>
        <p:spPr bwMode="auto">
          <a:xfrm>
            <a:off x="5364163" y="1441450"/>
            <a:ext cx="2014537" cy="427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200" b="1"/>
              <a:t>PROJECTION</a:t>
            </a:r>
          </a:p>
        </p:txBody>
      </p:sp>
      <p:grpSp>
        <p:nvGrpSpPr>
          <p:cNvPr id="74" name="Group 213"/>
          <p:cNvGrpSpPr>
            <a:grpSpLocks/>
          </p:cNvGrpSpPr>
          <p:nvPr/>
        </p:nvGrpSpPr>
        <p:grpSpPr bwMode="auto">
          <a:xfrm rot="2187463">
            <a:off x="160367" y="1387152"/>
            <a:ext cx="833438" cy="814230"/>
            <a:chOff x="261" y="1629"/>
            <a:chExt cx="525" cy="517"/>
          </a:xfrm>
        </p:grpSpPr>
        <p:sp>
          <p:nvSpPr>
            <p:cNvPr id="75" name="Line 214"/>
            <p:cNvSpPr>
              <a:spLocks noChangeShapeType="1"/>
            </p:cNvSpPr>
            <p:nvPr/>
          </p:nvSpPr>
          <p:spPr bwMode="auto">
            <a:xfrm flipV="1">
              <a:off x="261" y="1743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6" name="Line 215"/>
            <p:cNvSpPr>
              <a:spLocks noChangeShapeType="1"/>
            </p:cNvSpPr>
            <p:nvPr/>
          </p:nvSpPr>
          <p:spPr bwMode="auto">
            <a:xfrm>
              <a:off x="261" y="1894"/>
              <a:ext cx="396" cy="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7" name="Oval 216"/>
            <p:cNvSpPr>
              <a:spLocks noChangeArrowheads="1"/>
            </p:cNvSpPr>
            <p:nvPr/>
          </p:nvSpPr>
          <p:spPr bwMode="auto">
            <a:xfrm>
              <a:off x="565" y="1768"/>
              <a:ext cx="122" cy="2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8" name="Oval 217"/>
            <p:cNvSpPr>
              <a:spLocks noChangeArrowheads="1"/>
            </p:cNvSpPr>
            <p:nvPr/>
          </p:nvSpPr>
          <p:spPr bwMode="auto">
            <a:xfrm>
              <a:off x="626" y="1818"/>
              <a:ext cx="61" cy="15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9" name="Freeform 218"/>
            <p:cNvSpPr>
              <a:spLocks/>
            </p:cNvSpPr>
            <p:nvPr/>
          </p:nvSpPr>
          <p:spPr bwMode="auto">
            <a:xfrm>
              <a:off x="626" y="1642"/>
              <a:ext cx="92" cy="101"/>
            </a:xfrm>
            <a:custGeom>
              <a:avLst/>
              <a:gdLst>
                <a:gd name="T0" fmla="*/ 0 w 144"/>
                <a:gd name="T1" fmla="*/ 4 h 192"/>
                <a:gd name="T2" fmla="*/ 6 w 144"/>
                <a:gd name="T3" fmla="*/ 3 h 192"/>
                <a:gd name="T4" fmla="*/ 10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0" name="Freeform 219"/>
            <p:cNvSpPr>
              <a:spLocks/>
            </p:cNvSpPr>
            <p:nvPr/>
          </p:nvSpPr>
          <p:spPr bwMode="auto">
            <a:xfrm>
              <a:off x="657" y="1661"/>
              <a:ext cx="122" cy="82"/>
            </a:xfrm>
            <a:custGeom>
              <a:avLst/>
              <a:gdLst>
                <a:gd name="T0" fmla="*/ 0 w 192"/>
                <a:gd name="T1" fmla="*/ 3 h 156"/>
                <a:gd name="T2" fmla="*/ 9 w 192"/>
                <a:gd name="T3" fmla="*/ 3 h 156"/>
                <a:gd name="T4" fmla="*/ 13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1" name="Freeform 220"/>
            <p:cNvSpPr>
              <a:spLocks/>
            </p:cNvSpPr>
            <p:nvPr/>
          </p:nvSpPr>
          <p:spPr bwMode="auto">
            <a:xfrm>
              <a:off x="626" y="2020"/>
              <a:ext cx="160" cy="75"/>
            </a:xfrm>
            <a:custGeom>
              <a:avLst/>
              <a:gdLst>
                <a:gd name="T0" fmla="*/ 0 w 252"/>
                <a:gd name="T1" fmla="*/ 0 h 144"/>
                <a:gd name="T2" fmla="*/ 10 w 252"/>
                <a:gd name="T3" fmla="*/ 1 h 144"/>
                <a:gd name="T4" fmla="*/ 17 w 252"/>
                <a:gd name="T5" fmla="*/ 3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" name="Freeform 221"/>
            <p:cNvSpPr>
              <a:spLocks/>
            </p:cNvSpPr>
            <p:nvPr/>
          </p:nvSpPr>
          <p:spPr bwMode="auto">
            <a:xfrm>
              <a:off x="626" y="2020"/>
              <a:ext cx="92" cy="126"/>
            </a:xfrm>
            <a:custGeom>
              <a:avLst/>
              <a:gdLst>
                <a:gd name="T0" fmla="*/ 0 w 144"/>
                <a:gd name="T1" fmla="*/ 0 h 240"/>
                <a:gd name="T2" fmla="*/ 8 w 144"/>
                <a:gd name="T3" fmla="*/ 3 h 240"/>
                <a:gd name="T4" fmla="*/ 10 w 144"/>
                <a:gd name="T5" fmla="*/ 5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3" name="Freeform 222"/>
            <p:cNvSpPr>
              <a:spLocks/>
            </p:cNvSpPr>
            <p:nvPr/>
          </p:nvSpPr>
          <p:spPr bwMode="auto">
            <a:xfrm>
              <a:off x="626" y="2020"/>
              <a:ext cx="31" cy="126"/>
            </a:xfrm>
            <a:custGeom>
              <a:avLst/>
              <a:gdLst>
                <a:gd name="T0" fmla="*/ 0 w 48"/>
                <a:gd name="T1" fmla="*/ 0 h 240"/>
                <a:gd name="T2" fmla="*/ 3 w 48"/>
                <a:gd name="T3" fmla="*/ 3 h 240"/>
                <a:gd name="T4" fmla="*/ 0 w 48"/>
                <a:gd name="T5" fmla="*/ 5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4" name="Freeform 223"/>
            <p:cNvSpPr>
              <a:spLocks/>
            </p:cNvSpPr>
            <p:nvPr/>
          </p:nvSpPr>
          <p:spPr bwMode="auto">
            <a:xfrm>
              <a:off x="642" y="1629"/>
              <a:ext cx="33" cy="114"/>
            </a:xfrm>
            <a:custGeom>
              <a:avLst/>
              <a:gdLst>
                <a:gd name="T0" fmla="*/ 0 w 52"/>
                <a:gd name="T1" fmla="*/ 5 h 216"/>
                <a:gd name="T2" fmla="*/ 3 w 52"/>
                <a:gd name="T3" fmla="*/ 2 h 216"/>
                <a:gd name="T4" fmla="*/ 2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85" name="Téglalap 84"/>
          <p:cNvSpPr/>
          <p:nvPr/>
        </p:nvSpPr>
        <p:spPr>
          <a:xfrm>
            <a:off x="762000" y="5105400"/>
            <a:ext cx="8064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Symbol"/>
              </a:rPr>
              <a:t>[</a:t>
            </a:r>
            <a:r>
              <a:rPr lang="en-US" sz="3200" i="1" dirty="0" smtClean="0">
                <a:sym typeface="Symbol"/>
              </a:rPr>
              <a:t>x</a:t>
            </a:r>
            <a:r>
              <a:rPr lang="hu-HU" sz="3200" i="1" dirty="0" smtClean="0">
                <a:sym typeface="Symbol"/>
              </a:rPr>
              <a:t>,</a:t>
            </a:r>
            <a:r>
              <a:rPr lang="en-US" sz="3200" i="1" dirty="0" smtClean="0">
                <a:sym typeface="Symbol"/>
              </a:rPr>
              <a:t>y</a:t>
            </a:r>
            <a:r>
              <a:rPr lang="hu-HU" sz="3200" i="1" dirty="0" smtClean="0">
                <a:sym typeface="Symbol"/>
              </a:rPr>
              <a:t>,</a:t>
            </a:r>
            <a:r>
              <a:rPr lang="en-US" sz="3200" i="1" dirty="0" smtClean="0">
                <a:sym typeface="Symbol"/>
              </a:rPr>
              <a:t>z</a:t>
            </a:r>
            <a:r>
              <a:rPr lang="hu-HU" sz="3200" i="1" dirty="0" smtClean="0">
                <a:sym typeface="Symbol"/>
              </a:rPr>
              <a:t>,</a:t>
            </a:r>
            <a:r>
              <a:rPr lang="hu-HU" sz="3200" dirty="0" smtClean="0">
                <a:sym typeface="Symbol"/>
              </a:rPr>
              <a:t>1</a:t>
            </a:r>
            <a:r>
              <a:rPr lang="en-US" sz="3200" dirty="0" smtClean="0">
                <a:sym typeface="Symbol"/>
              </a:rPr>
              <a:t>]</a:t>
            </a:r>
            <a:r>
              <a:rPr lang="hu-HU" sz="3200" dirty="0" smtClean="0">
                <a:sym typeface="Symbol"/>
              </a:rPr>
              <a:t> </a:t>
            </a:r>
            <a:r>
              <a:rPr lang="en-US" sz="3200" dirty="0" smtClean="0">
                <a:sym typeface="Symbol"/>
              </a:rPr>
              <a:t></a:t>
            </a:r>
            <a:r>
              <a:rPr lang="hu-HU" sz="3200" dirty="0" err="1" smtClean="0">
                <a:sym typeface="Symbol"/>
              </a:rPr>
              <a:t>T</a:t>
            </a:r>
            <a:r>
              <a:rPr lang="hu-HU" sz="3200" baseline="-25000" dirty="0" err="1" smtClean="0">
                <a:sym typeface="Symbol"/>
              </a:rPr>
              <a:t>modelviewproj</a:t>
            </a:r>
            <a:r>
              <a:rPr lang="en-US" sz="3200" dirty="0" smtClean="0">
                <a:sym typeface="Symbol"/>
              </a:rPr>
              <a:t> </a:t>
            </a:r>
            <a:r>
              <a:rPr lang="hu-HU" sz="3200" dirty="0" smtClean="0">
                <a:sym typeface="Symbol"/>
              </a:rPr>
              <a:t>             =      </a:t>
            </a:r>
            <a:r>
              <a:rPr lang="en-GB" sz="3200" dirty="0" smtClean="0">
                <a:sym typeface="Symbol"/>
              </a:rPr>
              <a:t>           </a:t>
            </a:r>
            <a:r>
              <a:rPr lang="hu-HU" sz="3200" dirty="0" smtClean="0">
                <a:sym typeface="Symbol"/>
              </a:rPr>
              <a:t> </a:t>
            </a:r>
            <a:r>
              <a:rPr lang="en-US" sz="3200" dirty="0" smtClean="0">
                <a:sym typeface="Symbol"/>
              </a:rPr>
              <a:t>[</a:t>
            </a:r>
            <a:r>
              <a:rPr lang="hu-HU" sz="3200" i="1" dirty="0" smtClean="0">
                <a:sym typeface="Symbol"/>
              </a:rPr>
              <a:t>X,Y,Z,w</a:t>
            </a:r>
            <a:r>
              <a:rPr lang="en-US" sz="3200" dirty="0" smtClean="0">
                <a:sym typeface="Symbol"/>
              </a:rPr>
              <a:t>]</a:t>
            </a:r>
            <a:endParaRPr lang="hu-HU" sz="3200" baseline="-25000" dirty="0"/>
          </a:p>
        </p:txBody>
      </p:sp>
      <p:sp>
        <p:nvSpPr>
          <p:cNvPr id="86" name="Szövegdoboz 85"/>
          <p:cNvSpPr txBox="1"/>
          <p:nvPr/>
        </p:nvSpPr>
        <p:spPr>
          <a:xfrm>
            <a:off x="7924800" y="6096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Z</a:t>
            </a:r>
            <a:r>
              <a:rPr lang="hu-HU" baseline="-25000" dirty="0" err="1" smtClean="0"/>
              <a:t>camera</a:t>
            </a:r>
            <a:endParaRPr lang="hu-HU" dirty="0"/>
          </a:p>
        </p:txBody>
      </p:sp>
      <p:cxnSp>
        <p:nvCxnSpPr>
          <p:cNvPr id="88" name="Egyenes összekötő nyíllal 87"/>
          <p:cNvCxnSpPr>
            <a:stCxn id="86" idx="0"/>
          </p:cNvCxnSpPr>
          <p:nvPr/>
        </p:nvCxnSpPr>
        <p:spPr>
          <a:xfrm rot="16200000" flipV="1">
            <a:off x="8220075" y="5895975"/>
            <a:ext cx="381000" cy="190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Több</a:t>
            </a:r>
            <a:r>
              <a:rPr lang="en-US" dirty="0" smtClean="0"/>
              <a:t> material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648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 </a:t>
            </a:r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r>
              <a:rPr lang="en-US" dirty="0" smtClean="0"/>
              <a:t> van a </a:t>
            </a:r>
            <a:r>
              <a:rPr lang="en-US" dirty="0" err="1" smtClean="0"/>
              <a:t>színtérben</a:t>
            </a:r>
            <a:r>
              <a:rPr lang="en-US" dirty="0" smtClean="0"/>
              <a:t>, </a:t>
            </a:r>
            <a:r>
              <a:rPr lang="en-US" dirty="0" err="1" smtClean="0"/>
              <a:t>ezeknek</a:t>
            </a:r>
            <a:r>
              <a:rPr lang="en-US" dirty="0" smtClean="0"/>
              <a:t> </a:t>
            </a:r>
            <a:r>
              <a:rPr lang="en-US" dirty="0" err="1" smtClean="0"/>
              <a:t>más-más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anyagjellemzőjük</a:t>
            </a:r>
            <a:endParaRPr lang="en-US" dirty="0" smtClean="0"/>
          </a:p>
          <a:p>
            <a:r>
              <a:rPr lang="en-US" dirty="0" err="1" smtClean="0"/>
              <a:t>Készítsünk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materialt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be a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shader-ünket</a:t>
            </a:r>
            <a:r>
              <a:rPr lang="en-US" dirty="0" smtClean="0"/>
              <a:t>  </a:t>
            </a:r>
            <a:r>
              <a:rPr lang="en-US" dirty="0" err="1" smtClean="0"/>
              <a:t>rá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Változtassuk</a:t>
            </a:r>
            <a:r>
              <a:rPr lang="en-US" dirty="0" smtClean="0"/>
              <a:t> meg a </a:t>
            </a:r>
            <a:r>
              <a:rPr lang="en-US" dirty="0" err="1" smtClean="0"/>
              <a:t>paramétereket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295400"/>
            <a:ext cx="48863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Textúrák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Készítsünk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shadert</a:t>
            </a:r>
            <a:endParaRPr lang="en-US" dirty="0" smtClean="0"/>
          </a:p>
          <a:p>
            <a:r>
              <a:rPr lang="en-US" dirty="0" err="1" smtClean="0"/>
              <a:t>TestShaderTextured</a:t>
            </a:r>
            <a:endParaRPr lang="en-US" dirty="0" smtClean="0"/>
          </a:p>
          <a:p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ugyan</a:t>
            </a:r>
            <a:r>
              <a:rPr lang="en-US" dirty="0" smtClean="0"/>
              <a:t> </a:t>
            </a:r>
            <a:r>
              <a:rPr lang="en-US" dirty="0" err="1" smtClean="0"/>
              <a:t>olyan</a:t>
            </a:r>
            <a:r>
              <a:rPr lang="en-US" dirty="0" smtClean="0"/>
              <a:t>, mint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előző</a:t>
            </a:r>
            <a:endParaRPr lang="en-US" dirty="0" smtClean="0"/>
          </a:p>
          <a:p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/>
              <a:t>ú</a:t>
            </a:r>
            <a:r>
              <a:rPr lang="en-US" dirty="0" err="1" smtClean="0"/>
              <a:t>j</a:t>
            </a:r>
            <a:r>
              <a:rPr lang="en-US" dirty="0" smtClean="0"/>
              <a:t> </a:t>
            </a:r>
            <a:r>
              <a:rPr lang="en-US" dirty="0" err="1" smtClean="0"/>
              <a:t>materialt</a:t>
            </a:r>
            <a:r>
              <a:rPr lang="en-US" dirty="0" smtClean="0"/>
              <a:t> (pl. </a:t>
            </a:r>
            <a:r>
              <a:rPr lang="en-US" dirty="0" err="1" smtClean="0"/>
              <a:t>TexturedMat</a:t>
            </a:r>
            <a:r>
              <a:rPr lang="en-US" dirty="0" smtClean="0"/>
              <a:t>), </a:t>
            </a:r>
            <a:r>
              <a:rPr lang="en-US" dirty="0" err="1" smtClean="0"/>
              <a:t>ami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shadert</a:t>
            </a:r>
            <a:r>
              <a:rPr lang="en-US" dirty="0" smtClean="0"/>
              <a:t> </a:t>
            </a:r>
            <a:r>
              <a:rPr lang="en-US" dirty="0" err="1" smtClean="0"/>
              <a:t>használja</a:t>
            </a:r>
            <a:endParaRPr lang="en-US" dirty="0" smtClean="0"/>
          </a:p>
          <a:p>
            <a:r>
              <a:rPr lang="en-US" dirty="0" err="1" smtClean="0"/>
              <a:t>Rakjuk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materialt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objektumra</a:t>
            </a:r>
            <a:r>
              <a:rPr lang="en-US" dirty="0" smtClean="0"/>
              <a:t> (pl. a </a:t>
            </a:r>
            <a:r>
              <a:rPr lang="en-US" dirty="0" err="1" smtClean="0"/>
              <a:t>talajra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Importáljunk</a:t>
            </a:r>
            <a:r>
              <a:rPr lang="en-US" dirty="0" smtClean="0"/>
              <a:t> be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képet</a:t>
            </a:r>
            <a:r>
              <a:rPr lang="en-US" dirty="0" smtClean="0"/>
              <a:t> (</a:t>
            </a:r>
            <a:r>
              <a:rPr lang="en-US" dirty="0" err="1" smtClean="0"/>
              <a:t>akármi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TestShaderTextured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/>
              <a:t>Shader</a:t>
            </a:r>
            <a:r>
              <a:rPr lang="en-US" dirty="0"/>
              <a:t> "Custom/</a:t>
            </a:r>
            <a:r>
              <a:rPr lang="en-US" dirty="0" err="1"/>
              <a:t>TestShaderTextured</a:t>
            </a:r>
            <a:r>
              <a:rPr lang="en-US" dirty="0"/>
              <a:t>"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Properties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_Color ("Color",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</a:t>
            </a:r>
            <a:r>
              <a:rPr lang="en-US" dirty="0">
                <a:solidFill>
                  <a:srgbClr val="FF0000"/>
                </a:solidFill>
              </a:rPr>
              <a:t> _</a:t>
            </a:r>
            <a:r>
              <a:rPr lang="en-US" dirty="0" err="1">
                <a:solidFill>
                  <a:srgbClr val="FF0000"/>
                </a:solidFill>
              </a:rPr>
              <a:t>Albedo</a:t>
            </a:r>
            <a:r>
              <a:rPr lang="en-US" dirty="0">
                <a:solidFill>
                  <a:srgbClr val="FF0000"/>
                </a:solidFill>
              </a:rPr>
              <a:t>("</a:t>
            </a:r>
            <a:r>
              <a:rPr lang="en-US" dirty="0" err="1">
                <a:solidFill>
                  <a:srgbClr val="FF0000"/>
                </a:solidFill>
              </a:rPr>
              <a:t>Albedo</a:t>
            </a:r>
            <a:r>
              <a:rPr lang="en-US" dirty="0">
                <a:solidFill>
                  <a:srgbClr val="FF0000"/>
                </a:solidFill>
              </a:rPr>
              <a:t>", 2D) = "" {}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_Emissive ("Emissive", Color) = (0,0,0,1)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</a:t>
            </a:r>
            <a:r>
              <a:rPr lang="en-US" dirty="0" err="1"/>
              <a:t>Specular</a:t>
            </a:r>
            <a:r>
              <a:rPr lang="en-US" dirty="0"/>
              <a:t> ("</a:t>
            </a:r>
            <a:r>
              <a:rPr lang="en-US" dirty="0" err="1"/>
              <a:t>Specular</a:t>
            </a:r>
            <a:r>
              <a:rPr lang="en-US" dirty="0"/>
              <a:t>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_Shininess ("Shininess", Range (0.0, 1.0)) = 0.1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SubShader</a:t>
            </a:r>
            <a:r>
              <a:rPr lang="en-US" dirty="0"/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Pass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Lighting 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</a:t>
            </a:r>
            <a:r>
              <a:rPr lang="en-US" dirty="0" err="1"/>
              <a:t>SeparateSpecular</a:t>
            </a:r>
            <a:r>
              <a:rPr lang="en-US" dirty="0"/>
              <a:t> 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Material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Diffuse [_Color]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Ambient [_Color]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Emission [_Emissive]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</a:t>
            </a:r>
            <a:r>
              <a:rPr lang="en-US" dirty="0" err="1"/>
              <a:t>Specular</a:t>
            </a:r>
            <a:r>
              <a:rPr lang="en-US" dirty="0"/>
              <a:t> [_</a:t>
            </a:r>
            <a:r>
              <a:rPr lang="en-US" dirty="0" err="1"/>
              <a:t>Specular</a:t>
            </a:r>
            <a:r>
              <a:rPr lang="en-US" dirty="0"/>
              <a:t>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Shininess [_Shininess]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err="1">
                <a:solidFill>
                  <a:srgbClr val="FF0000"/>
                </a:solidFill>
              </a:rPr>
              <a:t>SetTexture</a:t>
            </a:r>
            <a:r>
              <a:rPr lang="en-US" dirty="0">
                <a:solidFill>
                  <a:srgbClr val="FF0000"/>
                </a:solidFill>
              </a:rPr>
              <a:t> [_</a:t>
            </a:r>
            <a:r>
              <a:rPr lang="en-US" dirty="0" err="1">
                <a:solidFill>
                  <a:srgbClr val="FF0000"/>
                </a:solidFill>
              </a:rPr>
              <a:t>Albedo</a:t>
            </a:r>
            <a:r>
              <a:rPr lang="en-US" dirty="0">
                <a:solidFill>
                  <a:srgbClr val="FF0000"/>
                </a:solidFill>
              </a:rPr>
              <a:t>] 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{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 combine primary * texture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FallBack</a:t>
            </a:r>
            <a:r>
              <a:rPr lang="en-US" dirty="0"/>
              <a:t> "Diffuse"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}</a:t>
            </a:r>
            <a:r>
              <a:rPr lang="en-US" dirty="0" smtClean="0"/>
              <a:t/>
            </a:r>
            <a:br>
              <a:rPr lang="en-US" dirty="0" smtClean="0"/>
            </a:b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581400"/>
            <a:ext cx="31146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143000"/>
            <a:ext cx="26574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>
          <a:xfrm>
            <a:off x="2133600" y="5181600"/>
            <a:ext cx="1524000" cy="457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shader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Keszítsünk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shadert</a:t>
            </a:r>
            <a:r>
              <a:rPr lang="en-US" dirty="0" smtClean="0"/>
              <a:t>: TestShader2</a:t>
            </a:r>
          </a:p>
          <a:p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ugyanaz</a:t>
            </a:r>
            <a:r>
              <a:rPr lang="en-US" dirty="0" smtClean="0"/>
              <a:t> a </a:t>
            </a:r>
            <a:r>
              <a:rPr lang="en-US" dirty="0" err="1" smtClean="0"/>
              <a:t>tartalma</a:t>
            </a:r>
            <a:r>
              <a:rPr lang="en-US" dirty="0" smtClean="0"/>
              <a:t>, mint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első</a:t>
            </a:r>
            <a:r>
              <a:rPr lang="en-US" dirty="0" smtClean="0"/>
              <a:t> </a:t>
            </a:r>
            <a:r>
              <a:rPr lang="en-US" dirty="0" err="1" smtClean="0"/>
              <a:t>shaderünknek</a:t>
            </a:r>
            <a:endParaRPr lang="en-US" dirty="0" smtClean="0"/>
          </a:p>
          <a:p>
            <a:r>
              <a:rPr lang="en-US" dirty="0" err="1" smtClean="0"/>
              <a:t>Készítsünk</a:t>
            </a:r>
            <a:r>
              <a:rPr lang="en-US" dirty="0" smtClean="0"/>
              <a:t> </a:t>
            </a:r>
            <a:r>
              <a:rPr lang="en-US" dirty="0" err="1" smtClean="0"/>
              <a:t>materialt</a:t>
            </a:r>
            <a:r>
              <a:rPr lang="en-US" dirty="0" smtClean="0"/>
              <a:t>, </a:t>
            </a:r>
            <a:r>
              <a:rPr lang="en-US" dirty="0" err="1" smtClean="0"/>
              <a:t>ami</a:t>
            </a:r>
            <a:r>
              <a:rPr lang="en-US" dirty="0" smtClean="0"/>
              <a:t> </a:t>
            </a:r>
            <a:r>
              <a:rPr lang="en-US" dirty="0" err="1" smtClean="0"/>
              <a:t>használja</a:t>
            </a:r>
            <a:endParaRPr lang="en-US" dirty="0" smtClean="0"/>
          </a:p>
          <a:p>
            <a:r>
              <a:rPr lang="en-US" dirty="0" err="1" smtClean="0"/>
              <a:t>Rakjuk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materialt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objektumra</a:t>
            </a:r>
            <a:r>
              <a:rPr lang="en-US" dirty="0" smtClean="0"/>
              <a:t>,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teáskannára</a:t>
            </a: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Culling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/>
              <a:t>Shader</a:t>
            </a:r>
            <a:r>
              <a:rPr lang="en-US" dirty="0"/>
              <a:t> "Custom/TestShader2"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Properties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_Color ("Color",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_Emissive ("Emissive", Color) = (0,0,0,1)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</a:t>
            </a:r>
            <a:r>
              <a:rPr lang="en-US" dirty="0" err="1"/>
              <a:t>Specular</a:t>
            </a:r>
            <a:r>
              <a:rPr lang="en-US" dirty="0"/>
              <a:t> ("</a:t>
            </a:r>
            <a:r>
              <a:rPr lang="en-US" dirty="0" err="1"/>
              <a:t>Specular</a:t>
            </a:r>
            <a:r>
              <a:rPr lang="en-US" dirty="0"/>
              <a:t>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_Shininess ("Shininess", Range (0.0, 1.0)) = 0.1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SubShader</a:t>
            </a:r>
            <a:r>
              <a:rPr lang="en-US" dirty="0"/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Pass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</a:t>
            </a:r>
            <a:r>
              <a:rPr lang="en-US" dirty="0">
                <a:solidFill>
                  <a:srgbClr val="FF0000"/>
                </a:solidFill>
              </a:rPr>
              <a:t>Cull Front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Lighting 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</a:t>
            </a:r>
            <a:r>
              <a:rPr lang="en-US" dirty="0" err="1"/>
              <a:t>SeparateSpecular</a:t>
            </a:r>
            <a:r>
              <a:rPr lang="en-US" dirty="0"/>
              <a:t> 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Material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…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962400"/>
            <a:ext cx="3619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228600" y="6412468"/>
            <a:ext cx="279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Back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Off</a:t>
            </a:r>
            <a:endParaRPr lang="hu-H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Z-test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/>
              <a:t>Shader</a:t>
            </a:r>
            <a:r>
              <a:rPr lang="en-US" dirty="0" smtClean="0"/>
              <a:t> "Custom/TestShader2" {</a:t>
            </a:r>
            <a:br>
              <a:rPr lang="en-US" dirty="0" smtClean="0"/>
            </a:br>
            <a:r>
              <a:rPr lang="en-US" dirty="0" smtClean="0"/>
              <a:t>Properties {</a:t>
            </a:r>
            <a:br>
              <a:rPr lang="en-US" dirty="0" smtClean="0"/>
            </a:br>
            <a:r>
              <a:rPr lang="en-US" dirty="0" smtClean="0"/>
              <a:t>        _Color ("Color", Color) = (1,1,1,1)</a:t>
            </a:r>
            <a:br>
              <a:rPr lang="en-US" dirty="0" smtClean="0"/>
            </a:br>
            <a:r>
              <a:rPr lang="en-US" dirty="0" smtClean="0"/>
              <a:t>        _Emissive ("Emissive", Color) = (0,0,0,1)</a:t>
            </a:r>
            <a:br>
              <a:rPr lang="en-US" dirty="0" smtClean="0"/>
            </a:br>
            <a:r>
              <a:rPr lang="en-US" dirty="0" smtClean="0"/>
              <a:t>        _</a:t>
            </a:r>
            <a:r>
              <a:rPr lang="en-US" dirty="0" err="1" smtClean="0"/>
              <a:t>Specular</a:t>
            </a:r>
            <a:r>
              <a:rPr lang="en-US" dirty="0" smtClean="0"/>
              <a:t> ("</a:t>
            </a:r>
            <a:r>
              <a:rPr lang="en-US" dirty="0" err="1" smtClean="0"/>
              <a:t>Specular</a:t>
            </a:r>
            <a:r>
              <a:rPr lang="en-US" dirty="0" smtClean="0"/>
              <a:t>", Color) = (1,1,1,1)</a:t>
            </a:r>
            <a:br>
              <a:rPr lang="en-US" dirty="0" smtClean="0"/>
            </a:br>
            <a:r>
              <a:rPr lang="en-US" dirty="0" smtClean="0"/>
              <a:t>        _Shininess ("Shininess", Range (0.0, 1.0)) = 0.1</a:t>
            </a:r>
            <a:br>
              <a:rPr lang="en-US" dirty="0" smtClean="0"/>
            </a:br>
            <a:r>
              <a:rPr lang="en-US" dirty="0" smtClean="0"/>
              <a:t>    }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SubShader</a:t>
            </a:r>
            <a:r>
              <a:rPr lang="en-US" dirty="0" smtClean="0"/>
              <a:t> {</a:t>
            </a:r>
            <a:br>
              <a:rPr lang="en-US" dirty="0" smtClean="0"/>
            </a:br>
            <a:r>
              <a:rPr lang="en-US" dirty="0" smtClean="0"/>
              <a:t>        Pass</a:t>
            </a:r>
            <a:br>
              <a:rPr lang="en-US" dirty="0" smtClean="0"/>
            </a:br>
            <a:r>
              <a:rPr lang="en-US" dirty="0" smtClean="0"/>
              <a:t>        {</a:t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err="1" smtClean="0">
                <a:solidFill>
                  <a:srgbClr val="FF0000"/>
                </a:solidFill>
              </a:rPr>
              <a:t>ZTest</a:t>
            </a:r>
            <a:r>
              <a:rPr lang="en-US" dirty="0" smtClean="0">
                <a:solidFill>
                  <a:srgbClr val="FF0000"/>
                </a:solidFill>
              </a:rPr>
              <a:t> Always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Lighting On</a:t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err="1" smtClean="0"/>
              <a:t>SeparateSpecular</a:t>
            </a:r>
            <a:r>
              <a:rPr lang="en-US" dirty="0" smtClean="0"/>
              <a:t> On</a:t>
            </a:r>
            <a:br>
              <a:rPr lang="en-US" dirty="0" smtClean="0"/>
            </a:br>
            <a:r>
              <a:rPr lang="en-US" dirty="0" smtClean="0"/>
              <a:t>            Material </a:t>
            </a:r>
          </a:p>
          <a:p>
            <a:pPr>
              <a:buNone/>
            </a:pPr>
            <a:r>
              <a:rPr lang="en-US" dirty="0" smtClean="0"/>
              <a:t>…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28600" y="62600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Less </a:t>
            </a:r>
            <a:r>
              <a:rPr lang="en-US" dirty="0"/>
              <a:t>| Greater | </a:t>
            </a:r>
            <a:r>
              <a:rPr lang="en-US" dirty="0" err="1">
                <a:solidFill>
                  <a:srgbClr val="FF0000"/>
                </a:solidFill>
              </a:rPr>
              <a:t>LEqual</a:t>
            </a:r>
            <a:r>
              <a:rPr lang="en-US" dirty="0"/>
              <a:t> | </a:t>
            </a:r>
            <a:r>
              <a:rPr lang="en-US" dirty="0" err="1"/>
              <a:t>GEqual</a:t>
            </a:r>
            <a:r>
              <a:rPr lang="en-US" dirty="0"/>
              <a:t> | Equal | </a:t>
            </a:r>
            <a:r>
              <a:rPr lang="en-US" dirty="0" err="1"/>
              <a:t>NotEqual</a:t>
            </a:r>
            <a:r>
              <a:rPr lang="en-US" dirty="0"/>
              <a:t> | Always</a:t>
            </a:r>
            <a:endParaRPr lang="hu-H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429000"/>
            <a:ext cx="36766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Z-Write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96043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/>
              <a:t>Shader</a:t>
            </a:r>
            <a:r>
              <a:rPr lang="en-US" dirty="0"/>
              <a:t> "Custom/TestShader2"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Properties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_Color ("Color",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_Emissive ("Emissive", Color) = (0,0,0,1)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</a:t>
            </a:r>
            <a:r>
              <a:rPr lang="en-US" dirty="0" err="1"/>
              <a:t>Specular</a:t>
            </a:r>
            <a:r>
              <a:rPr lang="en-US" dirty="0"/>
              <a:t> ("</a:t>
            </a:r>
            <a:r>
              <a:rPr lang="en-US" dirty="0" err="1"/>
              <a:t>Specular</a:t>
            </a:r>
            <a:r>
              <a:rPr lang="en-US" dirty="0"/>
              <a:t>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_Shininess ("Shininess", Range (0.0, 1.0)) = 0.1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SubShader</a:t>
            </a:r>
            <a:r>
              <a:rPr lang="en-US" dirty="0"/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</a:t>
            </a:r>
            <a:r>
              <a:rPr lang="en-US" dirty="0">
                <a:solidFill>
                  <a:srgbClr val="FF0000"/>
                </a:solidFill>
              </a:rPr>
              <a:t>Tags { "Queue" = "Geometry-1"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Pass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</a:t>
            </a:r>
            <a:r>
              <a:rPr lang="en-US" dirty="0" err="1">
                <a:solidFill>
                  <a:srgbClr val="FF0000"/>
                </a:solidFill>
              </a:rPr>
              <a:t>ZWrite</a:t>
            </a:r>
            <a:r>
              <a:rPr lang="en-US" dirty="0">
                <a:solidFill>
                  <a:srgbClr val="FF0000"/>
                </a:solidFill>
              </a:rPr>
              <a:t> Off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Lighting On</a:t>
            </a:r>
            <a:endParaRPr lang="hu-H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5425" y="4038600"/>
            <a:ext cx="3686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Queue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 </a:t>
            </a:r>
            <a:r>
              <a:rPr lang="en-US" dirty="0" smtClean="0"/>
              <a:t>: 1000</a:t>
            </a:r>
            <a:endParaRPr lang="en-US" dirty="0"/>
          </a:p>
          <a:p>
            <a:r>
              <a:rPr lang="en-US" dirty="0"/>
              <a:t>Geometry </a:t>
            </a:r>
            <a:r>
              <a:rPr lang="en-US" i="1" dirty="0"/>
              <a:t>(default</a:t>
            </a:r>
            <a:r>
              <a:rPr lang="en-US" i="1" dirty="0" smtClean="0"/>
              <a:t>) : 2000</a:t>
            </a:r>
            <a:endParaRPr lang="en-US" dirty="0"/>
          </a:p>
          <a:p>
            <a:r>
              <a:rPr lang="en-US" dirty="0" err="1" smtClean="0"/>
              <a:t>AlphaTest</a:t>
            </a:r>
            <a:r>
              <a:rPr lang="en-US" dirty="0" smtClean="0"/>
              <a:t> : 2450</a:t>
            </a:r>
            <a:r>
              <a:rPr lang="en-US" dirty="0"/>
              <a:t> </a:t>
            </a:r>
          </a:p>
          <a:p>
            <a:r>
              <a:rPr lang="en-US" dirty="0" smtClean="0"/>
              <a:t>Transparent : 3000</a:t>
            </a:r>
            <a:endParaRPr lang="en-US" dirty="0"/>
          </a:p>
          <a:p>
            <a:r>
              <a:rPr lang="en-US" dirty="0" smtClean="0"/>
              <a:t>Overlay: 4000</a:t>
            </a:r>
            <a:endParaRPr lang="hu-H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ColorMask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" y="990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/>
              <a:t>Shader</a:t>
            </a:r>
            <a:r>
              <a:rPr lang="en-US" dirty="0"/>
              <a:t> "Custom/TestShader2"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Properties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_Color ("Color",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_Emissive ("Emissive", Color) = (0,0,0,1)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</a:t>
            </a:r>
            <a:r>
              <a:rPr lang="en-US" dirty="0" err="1"/>
              <a:t>Specular</a:t>
            </a:r>
            <a:r>
              <a:rPr lang="en-US" dirty="0"/>
              <a:t> ("</a:t>
            </a:r>
            <a:r>
              <a:rPr lang="en-US" dirty="0" err="1"/>
              <a:t>Specular</a:t>
            </a:r>
            <a:r>
              <a:rPr lang="en-US" dirty="0"/>
              <a:t>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_Shininess ("Shininess", Range (0.0, 1.0)) = 0.1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SubShader</a:t>
            </a:r>
            <a:r>
              <a:rPr lang="en-US" dirty="0"/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Tags { "Queue" = "Geometry-1"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Pass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err="1">
                <a:solidFill>
                  <a:srgbClr val="FF0000"/>
                </a:solidFill>
              </a:rPr>
              <a:t>ColorMask</a:t>
            </a:r>
            <a:r>
              <a:rPr lang="en-US" dirty="0">
                <a:solidFill>
                  <a:srgbClr val="FF0000"/>
                </a:solidFill>
              </a:rPr>
              <a:t> 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Lighting On</a:t>
            </a:r>
            <a:endParaRPr lang="hu-H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114800"/>
            <a:ext cx="35718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0" y="6336268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ColorMask</a:t>
            </a:r>
            <a:r>
              <a:rPr lang="en-US" dirty="0"/>
              <a:t> RGB | A | 0 | any combination of R, G, B, A</a:t>
            </a:r>
            <a:endParaRPr lang="hu-H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5181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/>
              <a:t>Shader</a:t>
            </a:r>
            <a:r>
              <a:rPr lang="en-US" dirty="0"/>
              <a:t> "Custom/TestShader2"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Properties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_Color ("Color",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_Emissive ("Emissive", Color) = (0,0,0,1)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</a:t>
            </a:r>
            <a:r>
              <a:rPr lang="en-US" dirty="0" err="1"/>
              <a:t>Specular</a:t>
            </a:r>
            <a:r>
              <a:rPr lang="en-US" dirty="0"/>
              <a:t> ("</a:t>
            </a:r>
            <a:r>
              <a:rPr lang="en-US" dirty="0" err="1"/>
              <a:t>Specular</a:t>
            </a:r>
            <a:r>
              <a:rPr lang="en-US" dirty="0"/>
              <a:t>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_Shininess ("Shininess", Range (0.0, 1.0)) = 0.1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SubShader</a:t>
            </a:r>
            <a:r>
              <a:rPr lang="en-US" dirty="0"/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Tags { "Queue" = 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 smtClean="0">
                <a:solidFill>
                  <a:srgbClr val="FF0000"/>
                </a:solidFill>
              </a:rPr>
              <a:t>Transparent"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Pass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err="1">
                <a:solidFill>
                  <a:srgbClr val="FF0000"/>
                </a:solidFill>
              </a:rPr>
              <a:t>BlendOp</a:t>
            </a:r>
            <a:r>
              <a:rPr lang="en-US" dirty="0">
                <a:solidFill>
                  <a:srgbClr val="FF0000"/>
                </a:solidFill>
              </a:rPr>
              <a:t> Add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Blend </a:t>
            </a:r>
            <a:r>
              <a:rPr lang="en-US" dirty="0" err="1">
                <a:solidFill>
                  <a:srgbClr val="FF0000"/>
                </a:solidFill>
              </a:rPr>
              <a:t>SrcAlpha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err="1">
                <a:solidFill>
                  <a:srgbClr val="FF0000"/>
                </a:solidFill>
              </a:rPr>
              <a:t>OneMinusSrcAlpha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Lighting On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6"/>
          <p:cNvSpPr>
            <a:spLocks noChangeShapeType="1"/>
          </p:cNvSpPr>
          <p:nvPr/>
        </p:nvSpPr>
        <p:spPr bwMode="auto">
          <a:xfrm flipV="1">
            <a:off x="3815719" y="1509106"/>
            <a:ext cx="0" cy="35779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>
            <a:off x="2320316" y="3351874"/>
            <a:ext cx="320510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2475744" y="1999076"/>
            <a:ext cx="2712922" cy="26386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6" name="Text Box 81"/>
          <p:cNvSpPr txBox="1">
            <a:spLocks noChangeArrowheads="1"/>
          </p:cNvSpPr>
          <p:nvPr/>
        </p:nvSpPr>
        <p:spPr bwMode="auto">
          <a:xfrm>
            <a:off x="1143000" y="4648200"/>
            <a:ext cx="1931073" cy="688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(-1,-1,-1)</a:t>
            </a:r>
            <a:endParaRPr lang="hu-HU" sz="2400" dirty="0"/>
          </a:p>
        </p:txBody>
      </p:sp>
      <p:sp>
        <p:nvSpPr>
          <p:cNvPr id="47" name="Text Box 82"/>
          <p:cNvSpPr txBox="1">
            <a:spLocks noChangeArrowheads="1"/>
          </p:cNvSpPr>
          <p:nvPr/>
        </p:nvSpPr>
        <p:spPr bwMode="auto">
          <a:xfrm>
            <a:off x="5181600" y="1447800"/>
            <a:ext cx="1704996" cy="688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(1, 1, 1)</a:t>
            </a:r>
            <a:endParaRPr lang="hu-HU" sz="2400" dirty="0"/>
          </a:p>
        </p:txBody>
      </p:sp>
      <p:sp>
        <p:nvSpPr>
          <p:cNvPr id="49" name="Freeform 46"/>
          <p:cNvSpPr>
            <a:spLocks/>
          </p:cNvSpPr>
          <p:nvPr/>
        </p:nvSpPr>
        <p:spPr bwMode="auto">
          <a:xfrm>
            <a:off x="4065346" y="2171164"/>
            <a:ext cx="1356461" cy="2461805"/>
          </a:xfrm>
          <a:custGeom>
            <a:avLst/>
            <a:gdLst>
              <a:gd name="T0" fmla="*/ 2147483647 w 753"/>
              <a:gd name="T1" fmla="*/ 2147483647 h 981"/>
              <a:gd name="T2" fmla="*/ 0 w 753"/>
              <a:gd name="T3" fmla="*/ 0 h 981"/>
              <a:gd name="T4" fmla="*/ 2147483647 w 753"/>
              <a:gd name="T5" fmla="*/ 2147483647 h 981"/>
              <a:gd name="T6" fmla="*/ 2147483647 w 753"/>
              <a:gd name="T7" fmla="*/ 2147483647 h 981"/>
              <a:gd name="T8" fmla="*/ 0 60000 65536"/>
              <a:gd name="T9" fmla="*/ 0 60000 65536"/>
              <a:gd name="T10" fmla="*/ 0 60000 65536"/>
              <a:gd name="T11" fmla="*/ 0 60000 65536"/>
              <a:gd name="T12" fmla="*/ 0 w 753"/>
              <a:gd name="T13" fmla="*/ 0 h 981"/>
              <a:gd name="T14" fmla="*/ 753 w 753"/>
              <a:gd name="T15" fmla="*/ 981 h 9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3" h="981">
                <a:moveTo>
                  <a:pt x="101" y="981"/>
                </a:moveTo>
                <a:lnTo>
                  <a:pt x="0" y="0"/>
                </a:lnTo>
                <a:lnTo>
                  <a:pt x="753" y="593"/>
                </a:lnTo>
                <a:lnTo>
                  <a:pt x="101" y="981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0" name="Freeform 47"/>
          <p:cNvSpPr>
            <a:spLocks/>
          </p:cNvSpPr>
          <p:nvPr/>
        </p:nvSpPr>
        <p:spPr bwMode="auto">
          <a:xfrm>
            <a:off x="3048000" y="2286000"/>
            <a:ext cx="2599836" cy="2638560"/>
          </a:xfrm>
          <a:custGeom>
            <a:avLst/>
            <a:gdLst>
              <a:gd name="T0" fmla="*/ 0 w 1109"/>
              <a:gd name="T1" fmla="*/ 2147483647 h 1132"/>
              <a:gd name="T2" fmla="*/ 2147483647 w 1109"/>
              <a:gd name="T3" fmla="*/ 0 h 1132"/>
              <a:gd name="T4" fmla="*/ 2147483647 w 1109"/>
              <a:gd name="T5" fmla="*/ 2147483647 h 1132"/>
              <a:gd name="T6" fmla="*/ 0 w 1109"/>
              <a:gd name="T7" fmla="*/ 2147483647 h 1132"/>
              <a:gd name="T8" fmla="*/ 0 60000 65536"/>
              <a:gd name="T9" fmla="*/ 0 60000 65536"/>
              <a:gd name="T10" fmla="*/ 0 60000 65536"/>
              <a:gd name="T11" fmla="*/ 0 60000 65536"/>
              <a:gd name="T12" fmla="*/ 0 w 1109"/>
              <a:gd name="T13" fmla="*/ 0 h 1132"/>
              <a:gd name="T14" fmla="*/ 1109 w 1109"/>
              <a:gd name="T15" fmla="*/ 1132 h 1132"/>
              <a:gd name="connsiteX0" fmla="*/ 0 w 8276"/>
              <a:gd name="connsiteY0" fmla="*/ 10909 h 10909"/>
              <a:gd name="connsiteX1" fmla="*/ 712 w 8276"/>
              <a:gd name="connsiteY1" fmla="*/ 909 h 10909"/>
              <a:gd name="connsiteX2" fmla="*/ 8276 w 8276"/>
              <a:gd name="connsiteY2" fmla="*/ 0 h 10909"/>
              <a:gd name="connsiteX3" fmla="*/ 0 w 8276"/>
              <a:gd name="connsiteY3" fmla="*/ 10909 h 10909"/>
              <a:gd name="connsiteX0" fmla="*/ 0 w 10000"/>
              <a:gd name="connsiteY0" fmla="*/ 10000 h 10000"/>
              <a:gd name="connsiteX1" fmla="*/ 833 w 10000"/>
              <a:gd name="connsiteY1" fmla="*/ 417 h 10000"/>
              <a:gd name="connsiteX2" fmla="*/ 10000 w 10000"/>
              <a:gd name="connsiteY2" fmla="*/ 0 h 10000"/>
              <a:gd name="connsiteX3" fmla="*/ 0 w 10000"/>
              <a:gd name="connsiteY3" fmla="*/ 10000 h 10000"/>
              <a:gd name="connsiteX0" fmla="*/ 0 w 9583"/>
              <a:gd name="connsiteY0" fmla="*/ 9583 h 9583"/>
              <a:gd name="connsiteX1" fmla="*/ 833 w 9583"/>
              <a:gd name="connsiteY1" fmla="*/ 0 h 9583"/>
              <a:gd name="connsiteX2" fmla="*/ 9583 w 9583"/>
              <a:gd name="connsiteY2" fmla="*/ 0 h 9583"/>
              <a:gd name="connsiteX3" fmla="*/ 0 w 9583"/>
              <a:gd name="connsiteY3" fmla="*/ 9583 h 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3" h="9583">
                <a:moveTo>
                  <a:pt x="0" y="9583"/>
                </a:moveTo>
                <a:cubicBezTo>
                  <a:pt x="286" y="6528"/>
                  <a:pt x="547" y="3056"/>
                  <a:pt x="833" y="0"/>
                </a:cubicBezTo>
                <a:lnTo>
                  <a:pt x="9583" y="0"/>
                </a:lnTo>
                <a:lnTo>
                  <a:pt x="0" y="9583"/>
                </a:lnTo>
                <a:close/>
              </a:path>
            </a:pathLst>
          </a:custGeom>
          <a:noFill/>
          <a:ln w="28575" cap="flat" cmpd="sng">
            <a:solidFill>
              <a:srgbClr val="35C955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9" name="Text Box 154"/>
          <p:cNvSpPr txBox="1">
            <a:spLocks noChangeArrowheads="1"/>
          </p:cNvSpPr>
          <p:nvPr/>
        </p:nvSpPr>
        <p:spPr bwMode="auto">
          <a:xfrm>
            <a:off x="6580955" y="3773311"/>
            <a:ext cx="1721946" cy="12003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smtClean="0"/>
              <a:t>-w</a:t>
            </a:r>
            <a:r>
              <a:rPr lang="hu-HU" sz="2400" i="1" dirty="0" smtClean="0"/>
              <a:t> </a:t>
            </a:r>
            <a:r>
              <a:rPr lang="hu-HU" sz="2400" i="1" dirty="0"/>
              <a:t>&lt; </a:t>
            </a:r>
            <a:r>
              <a:rPr lang="en-US" sz="2400" i="1" dirty="0" smtClean="0"/>
              <a:t>X</a:t>
            </a:r>
            <a:r>
              <a:rPr lang="hu-HU" sz="2400" i="1" dirty="0" smtClean="0"/>
              <a:t> </a:t>
            </a:r>
            <a:r>
              <a:rPr lang="hu-HU" sz="2400" i="1" dirty="0"/>
              <a:t>&lt; </a:t>
            </a:r>
            <a:r>
              <a:rPr lang="en-US" sz="2400" i="1" dirty="0" smtClean="0"/>
              <a:t>w</a:t>
            </a:r>
            <a:r>
              <a:rPr lang="hu-HU" sz="2400" i="1" dirty="0" smtClean="0"/>
              <a:t> </a:t>
            </a:r>
            <a:endParaRPr lang="hu-HU" sz="2400" i="1" dirty="0"/>
          </a:p>
          <a:p>
            <a:r>
              <a:rPr lang="en-US" sz="2400" i="1" dirty="0" smtClean="0"/>
              <a:t>-w</a:t>
            </a:r>
            <a:r>
              <a:rPr lang="hu-HU" sz="2400" i="1" dirty="0" smtClean="0"/>
              <a:t> </a:t>
            </a:r>
            <a:r>
              <a:rPr lang="hu-HU" sz="2400" i="1" dirty="0"/>
              <a:t>&lt; </a:t>
            </a:r>
            <a:r>
              <a:rPr lang="en-US" sz="2400" i="1" dirty="0" smtClean="0"/>
              <a:t>Y</a:t>
            </a:r>
            <a:r>
              <a:rPr lang="hu-HU" sz="2400" i="1" dirty="0" smtClean="0"/>
              <a:t> </a:t>
            </a:r>
            <a:r>
              <a:rPr lang="hu-HU" sz="2400" i="1" dirty="0"/>
              <a:t>&lt; </a:t>
            </a:r>
            <a:r>
              <a:rPr lang="en-US" sz="2400" i="1" dirty="0" smtClean="0"/>
              <a:t>w</a:t>
            </a:r>
            <a:r>
              <a:rPr lang="hu-HU" sz="2400" i="1" dirty="0" smtClean="0"/>
              <a:t> </a:t>
            </a:r>
            <a:endParaRPr lang="hu-HU" sz="2400" i="1" dirty="0"/>
          </a:p>
          <a:p>
            <a:r>
              <a:rPr lang="en-US" sz="2400" i="1" dirty="0" smtClean="0"/>
              <a:t>-w</a:t>
            </a:r>
            <a:r>
              <a:rPr lang="hu-HU" sz="2400" i="1" dirty="0" smtClean="0"/>
              <a:t> </a:t>
            </a:r>
            <a:r>
              <a:rPr lang="hu-HU" sz="2400" i="1" dirty="0"/>
              <a:t>&lt; </a:t>
            </a:r>
            <a:r>
              <a:rPr lang="en-US" sz="2400" i="1" dirty="0" smtClean="0"/>
              <a:t>Z </a:t>
            </a:r>
            <a:r>
              <a:rPr lang="en-US" sz="2400" i="1" dirty="0"/>
              <a:t>&lt; </a:t>
            </a:r>
            <a:r>
              <a:rPr lang="en-US" sz="2400" i="1" dirty="0" smtClean="0"/>
              <a:t>w</a:t>
            </a:r>
            <a:r>
              <a:rPr lang="hu-HU" sz="2400" i="1" dirty="0" smtClean="0"/>
              <a:t> </a:t>
            </a:r>
            <a:endParaRPr lang="hu-HU" sz="2400" i="1" dirty="0"/>
          </a:p>
        </p:txBody>
      </p:sp>
      <p:sp>
        <p:nvSpPr>
          <p:cNvPr id="61" name="Text Box 154"/>
          <p:cNvSpPr txBox="1">
            <a:spLocks noChangeArrowheads="1"/>
          </p:cNvSpPr>
          <p:nvPr/>
        </p:nvSpPr>
        <p:spPr bwMode="auto">
          <a:xfrm>
            <a:off x="6580955" y="1944511"/>
            <a:ext cx="1676400" cy="15696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-</a:t>
            </a:r>
            <a:r>
              <a:rPr lang="hu-HU" sz="2400" dirty="0" smtClean="0"/>
              <a:t>1 </a:t>
            </a:r>
            <a:r>
              <a:rPr lang="hu-HU" sz="2400" i="1" dirty="0"/>
              <a:t>&lt; </a:t>
            </a:r>
            <a:r>
              <a:rPr lang="hu-HU" sz="2400" i="1" dirty="0" smtClean="0"/>
              <a:t>x </a:t>
            </a:r>
            <a:r>
              <a:rPr lang="hu-HU" sz="2400" i="1" dirty="0"/>
              <a:t>&lt; </a:t>
            </a:r>
            <a:r>
              <a:rPr lang="hu-HU" sz="2400" dirty="0" smtClean="0"/>
              <a:t>1 </a:t>
            </a:r>
            <a:endParaRPr lang="hu-HU" sz="2400" dirty="0"/>
          </a:p>
          <a:p>
            <a:r>
              <a:rPr lang="en-US" sz="2400" dirty="0" smtClean="0"/>
              <a:t>-</a:t>
            </a:r>
            <a:r>
              <a:rPr lang="hu-HU" sz="2400" dirty="0" smtClean="0"/>
              <a:t>1 </a:t>
            </a:r>
            <a:r>
              <a:rPr lang="hu-HU" sz="2400" i="1" dirty="0" smtClean="0"/>
              <a:t>&lt; y </a:t>
            </a:r>
            <a:r>
              <a:rPr lang="hu-HU" sz="2400" i="1" dirty="0"/>
              <a:t>&lt; </a:t>
            </a:r>
            <a:r>
              <a:rPr lang="hu-HU" sz="2400" dirty="0" smtClean="0"/>
              <a:t>1</a:t>
            </a:r>
            <a:r>
              <a:rPr lang="hu-HU" sz="2400" i="1" dirty="0" smtClean="0"/>
              <a:t> </a:t>
            </a:r>
            <a:endParaRPr lang="hu-HU" sz="2400" i="1" dirty="0"/>
          </a:p>
          <a:p>
            <a:r>
              <a:rPr lang="en-US" sz="2400" dirty="0" smtClean="0"/>
              <a:t>-</a:t>
            </a:r>
            <a:r>
              <a:rPr lang="hu-HU" sz="2400" dirty="0" smtClean="0"/>
              <a:t>1 </a:t>
            </a:r>
            <a:r>
              <a:rPr lang="hu-HU" sz="2400" i="1" dirty="0" smtClean="0"/>
              <a:t>&lt; z</a:t>
            </a:r>
            <a:r>
              <a:rPr lang="en-US" sz="2400" i="1" dirty="0" smtClean="0"/>
              <a:t> </a:t>
            </a:r>
            <a:r>
              <a:rPr lang="en-US" sz="2400" i="1" dirty="0"/>
              <a:t>&lt; </a:t>
            </a:r>
            <a:r>
              <a:rPr lang="hu-HU" sz="2400" dirty="0" smtClean="0"/>
              <a:t>1</a:t>
            </a:r>
          </a:p>
          <a:p>
            <a:pPr algn="ctr"/>
            <a:r>
              <a:rPr lang="en-US" sz="2400" i="1" dirty="0" smtClean="0"/>
              <a:t>w</a:t>
            </a:r>
            <a:r>
              <a:rPr lang="hu-HU" sz="2400" i="1" dirty="0" smtClean="0"/>
              <a:t> </a:t>
            </a:r>
            <a:r>
              <a:rPr lang="en-US" sz="2400" i="1" dirty="0" smtClean="0"/>
              <a:t>&gt; 0</a:t>
            </a:r>
            <a:r>
              <a:rPr lang="hu-HU" sz="2400" i="1" dirty="0" smtClean="0"/>
              <a:t> </a:t>
            </a:r>
            <a:endParaRPr lang="hu-HU" sz="2400" i="1" dirty="0"/>
          </a:p>
        </p:txBody>
      </p:sp>
      <p:sp>
        <p:nvSpPr>
          <p:cNvPr id="62" name="Téglalap 61"/>
          <p:cNvSpPr/>
          <p:nvPr/>
        </p:nvSpPr>
        <p:spPr>
          <a:xfrm>
            <a:off x="4191000" y="5562600"/>
            <a:ext cx="4687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[</a:t>
            </a:r>
            <a:r>
              <a:rPr lang="en-US" sz="3200" i="1" kern="0" dirty="0" err="1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X,Y,Z,w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] = [</a:t>
            </a:r>
            <a:r>
              <a:rPr lang="en-US" sz="3200" i="1" kern="0" dirty="0" err="1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xw,yw,zw,w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Symbol"/>
              </a:rPr>
              <a:t>]</a:t>
            </a:r>
            <a:endParaRPr lang="hu-HU" dirty="0"/>
          </a:p>
        </p:txBody>
      </p:sp>
      <p:sp>
        <p:nvSpPr>
          <p:cNvPr id="13" name="Title 19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Vágás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74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 </a:t>
            </a:r>
            <a:r>
              <a:rPr lang="en-US" dirty="0" err="1" smtClean="0"/>
              <a:t>faktorok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One</a:t>
            </a:r>
          </a:p>
          <a:p>
            <a:r>
              <a:rPr lang="en-US" dirty="0" smtClean="0"/>
              <a:t>Zero</a:t>
            </a:r>
          </a:p>
          <a:p>
            <a:r>
              <a:rPr lang="en-US" dirty="0" err="1" smtClean="0"/>
              <a:t>SrcColor</a:t>
            </a:r>
            <a:endParaRPr lang="en-US" dirty="0" smtClean="0"/>
          </a:p>
          <a:p>
            <a:r>
              <a:rPr lang="en-US" dirty="0" err="1" smtClean="0"/>
              <a:t>SrcAlpha</a:t>
            </a:r>
            <a:endParaRPr lang="en-US" dirty="0" smtClean="0"/>
          </a:p>
          <a:p>
            <a:r>
              <a:rPr lang="en-US" dirty="0" err="1" smtClean="0"/>
              <a:t>DstColor</a:t>
            </a:r>
            <a:endParaRPr lang="en-US" dirty="0" smtClean="0"/>
          </a:p>
          <a:p>
            <a:r>
              <a:rPr lang="en-US" dirty="0" err="1" smtClean="0"/>
              <a:t>DstAlpha</a:t>
            </a:r>
            <a:endParaRPr lang="en-US" dirty="0" smtClean="0"/>
          </a:p>
          <a:p>
            <a:r>
              <a:rPr lang="en-US" dirty="0" err="1" smtClean="0"/>
              <a:t>OneMinusSrcColor</a:t>
            </a:r>
            <a:endParaRPr lang="en-US" dirty="0" smtClean="0"/>
          </a:p>
          <a:p>
            <a:r>
              <a:rPr lang="en-US" dirty="0" err="1" smtClean="0"/>
              <a:t>OneMinusSrcAlpha</a:t>
            </a:r>
            <a:endParaRPr lang="en-US" dirty="0" smtClean="0"/>
          </a:p>
          <a:p>
            <a:r>
              <a:rPr lang="en-US" dirty="0" err="1" smtClean="0"/>
              <a:t>OneMinusDstColor</a:t>
            </a:r>
            <a:endParaRPr lang="en-US" dirty="0" smtClean="0"/>
          </a:p>
          <a:p>
            <a:r>
              <a:rPr lang="en-US" dirty="0" err="1" smtClean="0"/>
              <a:t>OneMinusDstAlpha</a:t>
            </a:r>
            <a:endParaRPr lang="hu-H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0999" y="1828800"/>
            <a:ext cx="450444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 </a:t>
            </a:r>
            <a:r>
              <a:rPr lang="en-US" dirty="0" err="1" smtClean="0"/>
              <a:t>operatorok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Add: </a:t>
            </a:r>
            <a:r>
              <a:rPr lang="en-US" dirty="0" err="1"/>
              <a:t>S</a:t>
            </a:r>
            <a:r>
              <a:rPr lang="en-US" dirty="0" err="1" smtClean="0"/>
              <a:t>rfFac</a:t>
            </a:r>
            <a:r>
              <a:rPr lang="en-US" dirty="0" smtClean="0"/>
              <a:t>*</a:t>
            </a:r>
            <a:r>
              <a:rPr lang="en-US" dirty="0" err="1" smtClean="0"/>
              <a:t>SrcCol+DstFac</a:t>
            </a:r>
            <a:r>
              <a:rPr lang="en-US" dirty="0" smtClean="0"/>
              <a:t>*</a:t>
            </a:r>
            <a:r>
              <a:rPr lang="en-US" dirty="0" err="1" smtClean="0"/>
              <a:t>DstCol</a:t>
            </a:r>
            <a:endParaRPr lang="en-US" dirty="0" smtClean="0"/>
          </a:p>
          <a:p>
            <a:r>
              <a:rPr lang="en-US" dirty="0" smtClean="0"/>
              <a:t>Sub: </a:t>
            </a:r>
            <a:r>
              <a:rPr lang="en-US" dirty="0" err="1" smtClean="0"/>
              <a:t>SrfFac</a:t>
            </a:r>
            <a:r>
              <a:rPr lang="en-US" dirty="0" smtClean="0"/>
              <a:t>*</a:t>
            </a:r>
            <a:r>
              <a:rPr lang="en-US" dirty="0" err="1" smtClean="0"/>
              <a:t>SrcCol-DstFac</a:t>
            </a:r>
            <a:r>
              <a:rPr lang="en-US" dirty="0" smtClean="0"/>
              <a:t>*</a:t>
            </a:r>
            <a:r>
              <a:rPr lang="en-US" dirty="0" err="1" smtClean="0"/>
              <a:t>DstCol</a:t>
            </a:r>
            <a:endParaRPr lang="en-US" dirty="0" smtClean="0"/>
          </a:p>
          <a:p>
            <a:r>
              <a:rPr lang="en-US" dirty="0" err="1" smtClean="0"/>
              <a:t>RevSub</a:t>
            </a:r>
            <a:r>
              <a:rPr lang="en-US" dirty="0" smtClean="0"/>
              <a:t>: </a:t>
            </a:r>
            <a:r>
              <a:rPr lang="en-US" dirty="0" err="1" smtClean="0"/>
              <a:t>DstFac</a:t>
            </a:r>
            <a:r>
              <a:rPr lang="en-US" dirty="0" smtClean="0"/>
              <a:t>*</a:t>
            </a:r>
            <a:r>
              <a:rPr lang="en-US" dirty="0" err="1" smtClean="0"/>
              <a:t>DstCol</a:t>
            </a:r>
            <a:r>
              <a:rPr lang="en-US" dirty="0" smtClean="0"/>
              <a:t> - </a:t>
            </a:r>
            <a:r>
              <a:rPr lang="en-US" dirty="0" err="1" smtClean="0"/>
              <a:t>SrfFac</a:t>
            </a:r>
            <a:r>
              <a:rPr lang="en-US" dirty="0" smtClean="0"/>
              <a:t>*</a:t>
            </a:r>
            <a:r>
              <a:rPr lang="en-US" dirty="0" err="1" smtClean="0"/>
              <a:t>SrcCol</a:t>
            </a:r>
            <a:endParaRPr lang="en-US" dirty="0" smtClean="0"/>
          </a:p>
          <a:p>
            <a:r>
              <a:rPr lang="en-US" dirty="0" smtClean="0"/>
              <a:t>Min: Min(</a:t>
            </a:r>
            <a:r>
              <a:rPr lang="en-US" dirty="0" err="1" smtClean="0"/>
              <a:t>SrfFac</a:t>
            </a:r>
            <a:r>
              <a:rPr lang="en-US" dirty="0" smtClean="0"/>
              <a:t>*</a:t>
            </a:r>
            <a:r>
              <a:rPr lang="en-US" dirty="0" err="1" smtClean="0"/>
              <a:t>SrcCol</a:t>
            </a:r>
            <a:r>
              <a:rPr lang="en-US" dirty="0" smtClean="0"/>
              <a:t>, </a:t>
            </a:r>
            <a:r>
              <a:rPr lang="en-US" dirty="0" err="1" smtClean="0"/>
              <a:t>DstFac</a:t>
            </a:r>
            <a:r>
              <a:rPr lang="en-US" dirty="0" smtClean="0"/>
              <a:t>*</a:t>
            </a:r>
            <a:r>
              <a:rPr lang="en-US" dirty="0" err="1" smtClean="0"/>
              <a:t>DstCol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Max: Max(</a:t>
            </a:r>
            <a:r>
              <a:rPr lang="en-US" dirty="0" err="1" smtClean="0"/>
              <a:t>SrfFac</a:t>
            </a:r>
            <a:r>
              <a:rPr lang="en-US" dirty="0" smtClean="0"/>
              <a:t>*</a:t>
            </a:r>
            <a:r>
              <a:rPr lang="en-US" dirty="0" err="1" smtClean="0"/>
              <a:t>SrcCol</a:t>
            </a:r>
            <a:r>
              <a:rPr lang="en-US" dirty="0" smtClean="0"/>
              <a:t>, </a:t>
            </a:r>
            <a:r>
              <a:rPr lang="en-US" dirty="0" err="1" smtClean="0"/>
              <a:t>DstFac</a:t>
            </a:r>
            <a:r>
              <a:rPr lang="en-US" dirty="0" smtClean="0"/>
              <a:t>*</a:t>
            </a:r>
            <a:r>
              <a:rPr lang="en-US" dirty="0" err="1" smtClean="0"/>
              <a:t>DstCol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…</a:t>
            </a:r>
            <a:endParaRPr lang="hu-H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Tipikus</a:t>
            </a:r>
            <a:r>
              <a:rPr lang="en-US" dirty="0" smtClean="0"/>
              <a:t> </a:t>
            </a:r>
            <a:r>
              <a:rPr lang="en-US" dirty="0" err="1" smtClean="0"/>
              <a:t>beállítások</a:t>
            </a:r>
            <a:r>
              <a:rPr lang="en-US" dirty="0"/>
              <a:t>:</a:t>
            </a:r>
            <a:r>
              <a:rPr lang="en-US" dirty="0" smtClean="0"/>
              <a:t> Add operator</a:t>
            </a:r>
          </a:p>
          <a:p>
            <a:pPr lvl="1"/>
            <a:r>
              <a:rPr lang="en-US" dirty="0" err="1" smtClean="0"/>
              <a:t>SrcAlpha</a:t>
            </a:r>
            <a:r>
              <a:rPr lang="en-US" dirty="0" smtClean="0"/>
              <a:t>, </a:t>
            </a:r>
            <a:r>
              <a:rPr lang="en-US" dirty="0" err="1" smtClean="0"/>
              <a:t>OneMinusSrcAlpha</a:t>
            </a:r>
            <a:r>
              <a:rPr lang="en-US" dirty="0" smtClean="0"/>
              <a:t> (</a:t>
            </a:r>
            <a:r>
              <a:rPr lang="en-US" dirty="0" err="1" smtClean="0"/>
              <a:t>általános</a:t>
            </a:r>
            <a:r>
              <a:rPr lang="en-US" dirty="0" smtClean="0"/>
              <a:t> </a:t>
            </a:r>
            <a:r>
              <a:rPr lang="en-US" dirty="0" err="1" smtClean="0"/>
              <a:t>átlátszó</a:t>
            </a:r>
            <a:r>
              <a:rPr lang="en-US" dirty="0" smtClean="0"/>
              <a:t> </a:t>
            </a:r>
            <a:r>
              <a:rPr lang="en-US" dirty="0" err="1" smtClean="0"/>
              <a:t>dolgok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One, One (pl. </a:t>
            </a:r>
            <a:r>
              <a:rPr lang="en-US" dirty="0" err="1" smtClean="0"/>
              <a:t>tűz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SrcAlpha</a:t>
            </a:r>
            <a:r>
              <a:rPr lang="en-US" dirty="0" smtClean="0"/>
              <a:t>, One (</a:t>
            </a:r>
            <a:r>
              <a:rPr lang="en-US" dirty="0" err="1" smtClean="0"/>
              <a:t>ezek</a:t>
            </a:r>
            <a:r>
              <a:rPr lang="en-US" dirty="0" smtClean="0"/>
              <a:t> is </a:t>
            </a:r>
            <a:r>
              <a:rPr lang="en-US" dirty="0" err="1" smtClean="0"/>
              <a:t>világító</a:t>
            </a:r>
            <a:r>
              <a:rPr lang="en-US" dirty="0" smtClean="0"/>
              <a:t> </a:t>
            </a:r>
            <a:r>
              <a:rPr lang="en-US" dirty="0" err="1" smtClean="0"/>
              <a:t>dolgok</a:t>
            </a:r>
            <a:r>
              <a:rPr lang="en-US" dirty="0" smtClean="0"/>
              <a:t>, </a:t>
            </a:r>
            <a:r>
              <a:rPr lang="en-US" dirty="0" err="1" smtClean="0"/>
              <a:t>alfában</a:t>
            </a:r>
            <a:r>
              <a:rPr lang="en-US" dirty="0" smtClean="0"/>
              <a:t> van </a:t>
            </a:r>
            <a:r>
              <a:rPr lang="en-US" dirty="0" err="1" smtClean="0"/>
              <a:t>tárolva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erőssége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Többmenetes</a:t>
            </a:r>
            <a:r>
              <a:rPr lang="en-US" dirty="0" smtClean="0"/>
              <a:t> </a:t>
            </a:r>
            <a:r>
              <a:rPr lang="en-US" dirty="0" err="1" smtClean="0"/>
              <a:t>renderelés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err="1"/>
              <a:t>Shader</a:t>
            </a:r>
            <a:r>
              <a:rPr lang="en-US" dirty="0"/>
              <a:t> "Custom/TestShader2"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Properties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_Color ("Color",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_Emissive ("Emissive", Color) = (0,0,0,1)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</a:t>
            </a:r>
            <a:r>
              <a:rPr lang="en-US" dirty="0" err="1"/>
              <a:t>Specular</a:t>
            </a:r>
            <a:r>
              <a:rPr lang="en-US" dirty="0"/>
              <a:t> ("</a:t>
            </a:r>
            <a:r>
              <a:rPr lang="en-US" dirty="0" err="1"/>
              <a:t>Specular</a:t>
            </a:r>
            <a:r>
              <a:rPr lang="en-US" dirty="0"/>
              <a:t>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_Shininess ("Shininess", Range (0.0, 1.0)) = 0.1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SubShader</a:t>
            </a:r>
            <a:r>
              <a:rPr lang="en-US" dirty="0"/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Tags { "Queue" = "</a:t>
            </a:r>
            <a:r>
              <a:rPr lang="en-US" dirty="0" smtClean="0"/>
              <a:t>Transparent"}</a:t>
            </a:r>
            <a:br>
              <a:rPr lang="en-US" dirty="0" smtClean="0"/>
            </a:br>
            <a:r>
              <a:rPr lang="en-US" dirty="0"/>
              <a:t>        </a:t>
            </a:r>
            <a:r>
              <a:rPr lang="en-US" dirty="0">
                <a:solidFill>
                  <a:srgbClr val="FF0000"/>
                </a:solidFill>
              </a:rPr>
              <a:t>Pass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{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</a:t>
            </a:r>
            <a:r>
              <a:rPr lang="en-US" dirty="0" err="1">
                <a:solidFill>
                  <a:srgbClr val="FF0000"/>
                </a:solidFill>
              </a:rPr>
              <a:t>colormask</a:t>
            </a:r>
            <a:r>
              <a:rPr lang="en-US" dirty="0">
                <a:solidFill>
                  <a:srgbClr val="FF0000"/>
                </a:solidFill>
              </a:rPr>
              <a:t> 0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Pass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Blend </a:t>
            </a:r>
            <a:r>
              <a:rPr lang="en-US" dirty="0" err="1"/>
              <a:t>srcalpha</a:t>
            </a:r>
            <a:r>
              <a:rPr lang="en-US" dirty="0"/>
              <a:t> </a:t>
            </a:r>
            <a:r>
              <a:rPr lang="en-US" dirty="0" err="1"/>
              <a:t>Oneminussrcalpha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Lighting On</a:t>
            </a:r>
            <a:r>
              <a:rPr lang="en-US" dirty="0" smtClean="0"/>
              <a:t> </a:t>
            </a:r>
            <a:endParaRPr lang="hu-H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10000"/>
            <a:ext cx="3429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test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Beimportálunk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poharat</a:t>
            </a:r>
            <a:endParaRPr lang="en-US" dirty="0" smtClean="0"/>
          </a:p>
          <a:p>
            <a:r>
              <a:rPr lang="en-US" dirty="0" err="1" smtClean="0"/>
              <a:t>Szeretnénk</a:t>
            </a:r>
            <a:r>
              <a:rPr lang="en-US" dirty="0" smtClean="0"/>
              <a:t>, ha </a:t>
            </a:r>
            <a:r>
              <a:rPr lang="en-US" dirty="0" err="1" smtClean="0"/>
              <a:t>folyadék</a:t>
            </a:r>
            <a:r>
              <a:rPr lang="en-US" dirty="0" smtClean="0"/>
              <a:t> </a:t>
            </a:r>
            <a:r>
              <a:rPr lang="en-US" dirty="0" err="1" smtClean="0"/>
              <a:t>lenne</a:t>
            </a:r>
            <a:r>
              <a:rPr lang="en-US" dirty="0" smtClean="0"/>
              <a:t> benne</a:t>
            </a:r>
          </a:p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átlátszó</a:t>
            </a:r>
            <a:r>
              <a:rPr lang="en-US" dirty="0" smtClean="0"/>
              <a:t> </a:t>
            </a:r>
            <a:r>
              <a:rPr lang="en-US" dirty="0" err="1" smtClean="0"/>
              <a:t>síklap</a:t>
            </a:r>
            <a:r>
              <a:rPr lang="en-US" dirty="0" smtClean="0"/>
              <a:t> </a:t>
            </a:r>
            <a:r>
              <a:rPr lang="en-US" dirty="0" err="1" smtClean="0"/>
              <a:t>lehetne</a:t>
            </a:r>
            <a:r>
              <a:rPr lang="en-US" dirty="0" smtClean="0"/>
              <a:t> a </a:t>
            </a:r>
            <a:r>
              <a:rPr lang="en-US" dirty="0" err="1" smtClean="0"/>
              <a:t>folyadékfelület</a:t>
            </a:r>
            <a:endParaRPr lang="en-US" dirty="0" smtClean="0"/>
          </a:p>
          <a:p>
            <a:r>
              <a:rPr lang="en-US" dirty="0" smtClean="0"/>
              <a:t>De a </a:t>
            </a:r>
            <a:r>
              <a:rPr lang="en-US" dirty="0" err="1" smtClean="0"/>
              <a:t>pohárból</a:t>
            </a:r>
            <a:r>
              <a:rPr lang="en-US" dirty="0" smtClean="0"/>
              <a:t> </a:t>
            </a:r>
            <a:r>
              <a:rPr lang="en-US" dirty="0" err="1" smtClean="0"/>
              <a:t>kilógó</a:t>
            </a:r>
            <a:r>
              <a:rPr lang="en-US" dirty="0" smtClean="0"/>
              <a:t> </a:t>
            </a:r>
            <a:r>
              <a:rPr lang="en-US" dirty="0" err="1" smtClean="0"/>
              <a:t>részeket</a:t>
            </a:r>
            <a:r>
              <a:rPr lang="en-US" dirty="0" smtClean="0"/>
              <a:t> le </a:t>
            </a:r>
            <a:r>
              <a:rPr lang="en-US" dirty="0" err="1" smtClean="0"/>
              <a:t>kellene</a:t>
            </a:r>
            <a:r>
              <a:rPr lang="en-US" dirty="0" smtClean="0"/>
              <a:t> </a:t>
            </a:r>
            <a:r>
              <a:rPr lang="en-US" dirty="0" err="1" smtClean="0"/>
              <a:t>vágni</a:t>
            </a:r>
            <a:endParaRPr lang="hu-H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514600"/>
            <a:ext cx="29718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Test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shadert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Custom/Glass</a:t>
            </a:r>
          </a:p>
          <a:p>
            <a:pPr lvl="1"/>
            <a:r>
              <a:rPr lang="en-US" dirty="0" smtClean="0"/>
              <a:t>Custom/Water</a:t>
            </a:r>
          </a:p>
          <a:p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materiált</a:t>
            </a:r>
            <a:endParaRPr lang="en-US" dirty="0" smtClean="0"/>
          </a:p>
          <a:p>
            <a:pPr lvl="1"/>
            <a:r>
              <a:rPr lang="en-US" dirty="0" smtClean="0"/>
              <a:t>Glass</a:t>
            </a:r>
          </a:p>
          <a:p>
            <a:pPr lvl="1"/>
            <a:r>
              <a:rPr lang="en-US" dirty="0" smtClean="0"/>
              <a:t>Water</a:t>
            </a:r>
          </a:p>
          <a:p>
            <a:r>
              <a:rPr lang="en-US" dirty="0" err="1" smtClean="0"/>
              <a:t>Importaljuk</a:t>
            </a:r>
            <a:r>
              <a:rPr lang="en-US" dirty="0" smtClean="0"/>
              <a:t> be a </a:t>
            </a:r>
            <a:r>
              <a:rPr lang="en-US" dirty="0" err="1" smtClean="0"/>
              <a:t>pohár</a:t>
            </a:r>
            <a:r>
              <a:rPr lang="en-US" dirty="0" smtClean="0"/>
              <a:t> </a:t>
            </a:r>
            <a:r>
              <a:rPr lang="en-US" dirty="0" err="1" smtClean="0"/>
              <a:t>mesht</a:t>
            </a:r>
            <a:r>
              <a:rPr lang="en-US" dirty="0" smtClean="0"/>
              <a:t>: glass.obj</a:t>
            </a:r>
          </a:p>
          <a:p>
            <a:r>
              <a:rPr lang="en-US" dirty="0" err="1" smtClean="0"/>
              <a:t>Adjuk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a </a:t>
            </a:r>
            <a:r>
              <a:rPr lang="en-US" dirty="0" err="1" smtClean="0"/>
              <a:t>jelenethez</a:t>
            </a:r>
            <a:r>
              <a:rPr lang="en-US" dirty="0" smtClean="0"/>
              <a:t>, </a:t>
            </a:r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rá</a:t>
            </a:r>
            <a:r>
              <a:rPr lang="en-US" dirty="0" smtClean="0"/>
              <a:t> a  glass </a:t>
            </a:r>
            <a:r>
              <a:rPr lang="en-US" dirty="0" err="1" smtClean="0"/>
              <a:t>materialt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a </a:t>
            </a:r>
            <a:r>
              <a:rPr lang="en-US" dirty="0" err="1" smtClean="0"/>
              <a:t>jelenethez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síklapot</a:t>
            </a:r>
            <a:r>
              <a:rPr lang="en-US" dirty="0" smtClean="0"/>
              <a:t> (</a:t>
            </a:r>
            <a:r>
              <a:rPr lang="en-US" dirty="0" err="1" smtClean="0"/>
              <a:t>GameObject</a:t>
            </a:r>
            <a:r>
              <a:rPr lang="en-US" dirty="0" smtClean="0"/>
              <a:t>/3D/Plane), </a:t>
            </a:r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rá</a:t>
            </a:r>
            <a:r>
              <a:rPr lang="en-US" dirty="0" smtClean="0"/>
              <a:t> a Water </a:t>
            </a:r>
            <a:r>
              <a:rPr lang="en-US" dirty="0" err="1" smtClean="0"/>
              <a:t>materiált</a:t>
            </a:r>
            <a:endParaRPr lang="en-US" dirty="0" smtClean="0"/>
          </a:p>
          <a:p>
            <a:r>
              <a:rPr lang="en-US" dirty="0" err="1" smtClean="0"/>
              <a:t>Rendezgessük</a:t>
            </a:r>
            <a:r>
              <a:rPr lang="en-US" dirty="0" smtClean="0"/>
              <a:t> el </a:t>
            </a:r>
            <a:r>
              <a:rPr lang="en-US" dirty="0" err="1" smtClean="0"/>
              <a:t>őket</a:t>
            </a:r>
            <a:r>
              <a:rPr lang="en-US" dirty="0" smtClean="0"/>
              <a:t> a </a:t>
            </a:r>
            <a:r>
              <a:rPr lang="en-US" dirty="0" err="1" smtClean="0"/>
              <a:t>jelenetben</a:t>
            </a:r>
            <a:endParaRPr lang="en-US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Stencil Test 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762000"/>
            <a:ext cx="5410200" cy="6629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/>
              <a:t>Shader</a:t>
            </a:r>
            <a:r>
              <a:rPr lang="en-US" dirty="0"/>
              <a:t> "Custom/Glass"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Properties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_Color ("Color",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_Emissive ("Emissive", Color) = (0,0,0,1)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</a:t>
            </a:r>
            <a:r>
              <a:rPr lang="en-US" dirty="0" err="1"/>
              <a:t>Specular</a:t>
            </a:r>
            <a:r>
              <a:rPr lang="en-US" dirty="0"/>
              <a:t> ("</a:t>
            </a:r>
            <a:r>
              <a:rPr lang="en-US" dirty="0" err="1"/>
              <a:t>Specular</a:t>
            </a:r>
            <a:r>
              <a:rPr lang="en-US" dirty="0"/>
              <a:t>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_Shininess ("Shininess", Range (0.0, 1.0)) = 0.1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SubShader</a:t>
            </a:r>
            <a:r>
              <a:rPr lang="en-US" dirty="0"/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Tags { "Queue" = "Transparent+1" </a:t>
            </a: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/>
              <a:t>        pass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Cull Off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</a:t>
            </a:r>
            <a:r>
              <a:rPr lang="en-US" dirty="0" err="1"/>
              <a:t>colormask</a:t>
            </a:r>
            <a:r>
              <a:rPr lang="en-US" dirty="0"/>
              <a:t> 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Pass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Cull Front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</a:t>
            </a:r>
            <a:r>
              <a:rPr lang="en-US" dirty="0" err="1"/>
              <a:t>colormask</a:t>
            </a:r>
            <a:r>
              <a:rPr lang="en-US" dirty="0"/>
              <a:t> 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Stencil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Ref 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Pass Replace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}       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/>
              <a:t>       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410200" y="838200"/>
            <a:ext cx="3733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…  </a:t>
            </a:r>
          </a:p>
          <a:p>
            <a:pPr>
              <a:buNone/>
            </a:pPr>
            <a:r>
              <a:rPr lang="en-US" dirty="0" smtClean="0"/>
              <a:t>Pass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{</a:t>
            </a:r>
            <a:br>
              <a:rPr lang="en-US" dirty="0" smtClean="0"/>
            </a:br>
            <a:r>
              <a:rPr lang="en-US" dirty="0" smtClean="0"/>
              <a:t>            Cull Off</a:t>
            </a:r>
            <a:br>
              <a:rPr lang="en-US" dirty="0" smtClean="0"/>
            </a:br>
            <a:r>
              <a:rPr lang="en-US" dirty="0" smtClean="0"/>
              <a:t>            Lighting On</a:t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err="1" smtClean="0"/>
              <a:t>SeparateSpecular</a:t>
            </a:r>
            <a:r>
              <a:rPr lang="en-US" dirty="0" smtClean="0"/>
              <a:t> On</a:t>
            </a:r>
            <a:br>
              <a:rPr lang="en-US" dirty="0" smtClean="0"/>
            </a:br>
            <a:r>
              <a:rPr lang="en-US" dirty="0" smtClean="0"/>
              <a:t>            Material</a:t>
            </a:r>
            <a:br>
              <a:rPr lang="en-US" dirty="0" smtClean="0"/>
            </a:br>
            <a:r>
              <a:rPr lang="en-US" dirty="0" smtClean="0"/>
              <a:t>            {</a:t>
            </a:r>
            <a:br>
              <a:rPr lang="en-US" dirty="0" smtClean="0"/>
            </a:br>
            <a:r>
              <a:rPr lang="en-US" dirty="0" smtClean="0"/>
              <a:t>                Diffuse [_Color]</a:t>
            </a:r>
            <a:br>
              <a:rPr lang="en-US" dirty="0" smtClean="0"/>
            </a:br>
            <a:r>
              <a:rPr lang="en-US" dirty="0" smtClean="0"/>
              <a:t>                Ambient [_Color]</a:t>
            </a:r>
            <a:br>
              <a:rPr lang="en-US" dirty="0" smtClean="0"/>
            </a:br>
            <a:r>
              <a:rPr lang="en-US" dirty="0" smtClean="0"/>
              <a:t>                Emission [_Emissive]</a:t>
            </a:r>
            <a:br>
              <a:rPr lang="en-US" dirty="0" smtClean="0"/>
            </a:br>
            <a:r>
              <a:rPr lang="en-US" dirty="0" smtClean="0"/>
              <a:t>                </a:t>
            </a:r>
            <a:r>
              <a:rPr lang="en-US" dirty="0" err="1" smtClean="0"/>
              <a:t>Specular</a:t>
            </a:r>
            <a:r>
              <a:rPr lang="en-US" dirty="0" smtClean="0"/>
              <a:t> [_</a:t>
            </a:r>
            <a:r>
              <a:rPr lang="en-US" dirty="0" err="1" smtClean="0"/>
              <a:t>Specular</a:t>
            </a:r>
            <a:r>
              <a:rPr lang="en-US" dirty="0" smtClean="0"/>
              <a:t>]</a:t>
            </a:r>
            <a:br>
              <a:rPr lang="en-US" dirty="0" smtClean="0"/>
            </a:br>
            <a:r>
              <a:rPr lang="en-US" dirty="0" smtClean="0"/>
              <a:t>                Shininess [_Shininess]</a:t>
            </a:r>
            <a:br>
              <a:rPr lang="en-US" dirty="0" smtClean="0"/>
            </a:br>
            <a:r>
              <a:rPr lang="en-US" dirty="0" smtClean="0"/>
              <a:t>            }        </a:t>
            </a:r>
            <a:br>
              <a:rPr lang="en-US" dirty="0" smtClean="0"/>
            </a:br>
            <a:r>
              <a:rPr lang="en-US" dirty="0" smtClean="0"/>
              <a:t>        }</a:t>
            </a:r>
            <a:br>
              <a:rPr lang="en-US" dirty="0" smtClean="0"/>
            </a:br>
            <a:r>
              <a:rPr lang="en-US" dirty="0" smtClean="0"/>
              <a:t>    }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endParaRPr lang="hu-HU" dirty="0"/>
          </a:p>
        </p:txBody>
      </p:sp>
      <p:cxnSp>
        <p:nvCxnSpPr>
          <p:cNvPr id="6" name="Egyenes összekötő 5"/>
          <p:cNvCxnSpPr/>
          <p:nvPr/>
        </p:nvCxnSpPr>
        <p:spPr>
          <a:xfrm rot="5400000">
            <a:off x="2248694" y="3771106"/>
            <a:ext cx="6019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Stencil Test IV.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/>
              <a:t>Shader</a:t>
            </a:r>
            <a:r>
              <a:rPr lang="en-US" dirty="0"/>
              <a:t> "Custom/Water"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Properties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_Color ("Color",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_Emissive ("Emissive", Color) = (0,0,0,1)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</a:t>
            </a:r>
            <a:r>
              <a:rPr lang="en-US" dirty="0" err="1"/>
              <a:t>Specular</a:t>
            </a:r>
            <a:r>
              <a:rPr lang="en-US" dirty="0"/>
              <a:t> ("</a:t>
            </a:r>
            <a:r>
              <a:rPr lang="en-US" dirty="0" err="1"/>
              <a:t>Specular</a:t>
            </a:r>
            <a:r>
              <a:rPr lang="en-US" dirty="0"/>
              <a:t>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_Shininess ("Shininess", Range (0.0, 1.0)) = 0.1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SubShader</a:t>
            </a:r>
            <a:r>
              <a:rPr lang="en-US" dirty="0"/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Tags { "Queue" = "Transparent+2"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Pass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Stencil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Ref 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Comp Equal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Blend </a:t>
            </a:r>
            <a:r>
              <a:rPr lang="en-US" dirty="0" err="1"/>
              <a:t>srcalpha</a:t>
            </a:r>
            <a:r>
              <a:rPr lang="en-US" dirty="0"/>
              <a:t> </a:t>
            </a:r>
            <a:r>
              <a:rPr lang="en-US" dirty="0" err="1"/>
              <a:t>Oneminussrcalpha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Lighting 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</a:t>
            </a:r>
            <a:r>
              <a:rPr lang="en-US" dirty="0" err="1"/>
              <a:t>SeparateSpecular</a:t>
            </a:r>
            <a:r>
              <a:rPr lang="en-US" dirty="0"/>
              <a:t> 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Material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Diffuse [_Color]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Ambient [_Color]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Emission [_Emissive]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</a:t>
            </a:r>
            <a:r>
              <a:rPr lang="en-US" dirty="0" err="1"/>
              <a:t>Specular</a:t>
            </a:r>
            <a:r>
              <a:rPr lang="en-US" dirty="0"/>
              <a:t> [_</a:t>
            </a:r>
            <a:r>
              <a:rPr lang="en-US" dirty="0" err="1"/>
              <a:t>Specular</a:t>
            </a:r>
            <a:r>
              <a:rPr lang="en-US" dirty="0"/>
              <a:t>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Shininess [_Shininess]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}       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}</a:t>
            </a:r>
            <a:endParaRPr lang="hu-H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Stencil Test V.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err="1" smtClean="0"/>
              <a:t>Próbálgassuk</a:t>
            </a:r>
            <a:r>
              <a:rPr lang="en-US" dirty="0" smtClean="0"/>
              <a:t> a </a:t>
            </a:r>
            <a:r>
              <a:rPr lang="en-US" dirty="0" err="1" smtClean="0"/>
              <a:t>jelenetet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folyadékfelületet</a:t>
            </a:r>
            <a:r>
              <a:rPr lang="en-US" dirty="0" smtClean="0"/>
              <a:t> a </a:t>
            </a:r>
            <a:r>
              <a:rPr lang="en-US" dirty="0" err="1" smtClean="0"/>
              <a:t>pohárban</a:t>
            </a:r>
            <a:r>
              <a:rPr lang="en-US" dirty="0" smtClean="0"/>
              <a:t> meg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emelni</a:t>
            </a:r>
            <a:r>
              <a:rPr lang="en-US" dirty="0" smtClean="0"/>
              <a:t>, meg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dönteni</a:t>
            </a:r>
            <a:r>
              <a:rPr lang="en-US" dirty="0"/>
              <a:t> </a:t>
            </a:r>
            <a:r>
              <a:rPr lang="en-US" dirty="0" err="1" smtClean="0"/>
              <a:t>stb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Ha </a:t>
            </a:r>
            <a:r>
              <a:rPr lang="en-US" dirty="0" err="1" smtClean="0"/>
              <a:t>írunk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, </a:t>
            </a:r>
            <a:r>
              <a:rPr lang="en-US" dirty="0" err="1" smtClean="0"/>
              <a:t>azt</a:t>
            </a:r>
            <a:r>
              <a:rPr lang="en-US" dirty="0" smtClean="0"/>
              <a:t> is </a:t>
            </a:r>
            <a:r>
              <a:rPr lang="en-US" dirty="0" err="1" smtClean="0"/>
              <a:t>megcsinálhatjuk</a:t>
            </a:r>
            <a:r>
              <a:rPr lang="en-US" dirty="0" smtClean="0"/>
              <a:t>, </a:t>
            </a:r>
            <a:r>
              <a:rPr lang="en-US" dirty="0" err="1" smtClean="0"/>
              <a:t>ahogy</a:t>
            </a:r>
            <a:r>
              <a:rPr lang="en-US" dirty="0" smtClean="0"/>
              <a:t> a </a:t>
            </a:r>
            <a:r>
              <a:rPr lang="en-US" dirty="0" err="1" smtClean="0"/>
              <a:t>felület</a:t>
            </a:r>
            <a:r>
              <a:rPr lang="en-US" dirty="0" smtClean="0"/>
              <a:t> </a:t>
            </a:r>
            <a:r>
              <a:rPr lang="en-US" dirty="0" err="1" smtClean="0"/>
              <a:t>mindig</a:t>
            </a:r>
            <a:r>
              <a:rPr lang="en-US" dirty="0" smtClean="0"/>
              <a:t> </a:t>
            </a:r>
            <a:r>
              <a:rPr lang="en-US" dirty="0" err="1" smtClean="0"/>
              <a:t>vízszintes</a:t>
            </a:r>
            <a:r>
              <a:rPr lang="en-US" dirty="0" smtClean="0"/>
              <a:t> </a:t>
            </a:r>
            <a:r>
              <a:rPr lang="en-US" dirty="0" err="1" smtClean="0"/>
              <a:t>legyen</a:t>
            </a:r>
            <a:endParaRPr lang="en-US" dirty="0" smtClean="0"/>
          </a:p>
          <a:p>
            <a:endParaRPr lang="hu-H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2775" y="3771900"/>
            <a:ext cx="27908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GrabPass</a:t>
            </a:r>
            <a:r>
              <a:rPr lang="en-US" dirty="0" smtClean="0"/>
              <a:t>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Érdekes</a:t>
            </a:r>
            <a:r>
              <a:rPr lang="en-US" dirty="0" smtClean="0"/>
              <a:t> </a:t>
            </a:r>
            <a:r>
              <a:rPr lang="en-US" dirty="0" err="1" smtClean="0"/>
              <a:t>funkció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képernyő</a:t>
            </a:r>
            <a:r>
              <a:rPr lang="en-US" dirty="0" smtClean="0"/>
              <a:t> </a:t>
            </a:r>
            <a:r>
              <a:rPr lang="en-US" dirty="0" err="1" smtClean="0"/>
              <a:t>aktuális</a:t>
            </a:r>
            <a:r>
              <a:rPr lang="en-US" dirty="0" smtClean="0"/>
              <a:t> </a:t>
            </a:r>
            <a:r>
              <a:rPr lang="en-US" dirty="0" err="1" smtClean="0"/>
              <a:t>tartalmát</a:t>
            </a:r>
            <a:r>
              <a:rPr lang="en-US" dirty="0" smtClean="0"/>
              <a:t> el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menteni</a:t>
            </a:r>
            <a:r>
              <a:rPr lang="en-US" dirty="0" smtClean="0"/>
              <a:t> </a:t>
            </a:r>
            <a:r>
              <a:rPr lang="en-US" dirty="0" err="1" smtClean="0"/>
              <a:t>textúrába</a:t>
            </a:r>
            <a:endParaRPr lang="en-US" dirty="0" smtClean="0"/>
          </a:p>
          <a:p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textúrát</a:t>
            </a:r>
            <a:r>
              <a:rPr lang="en-US" dirty="0" smtClean="0"/>
              <a:t> </a:t>
            </a:r>
            <a:r>
              <a:rPr lang="en-US" dirty="0" err="1" smtClean="0"/>
              <a:t>ugyanúgy</a:t>
            </a:r>
            <a:r>
              <a:rPr lang="en-US" dirty="0" smtClean="0"/>
              <a:t> </a:t>
            </a:r>
            <a:r>
              <a:rPr lang="en-US" dirty="0" err="1" smtClean="0"/>
              <a:t>beköthetjük</a:t>
            </a:r>
            <a:r>
              <a:rPr lang="en-US" dirty="0" smtClean="0"/>
              <a:t>, mint </a:t>
            </a:r>
            <a:r>
              <a:rPr lang="en-US" dirty="0" err="1" smtClean="0"/>
              <a:t>bármi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textúrát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Vágás</a:t>
            </a:r>
            <a:endParaRPr lang="hu-HU" dirty="0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4011180" y="2195417"/>
            <a:ext cx="1177495" cy="2421173"/>
          </a:xfrm>
          <a:custGeom>
            <a:avLst/>
            <a:gdLst>
              <a:gd name="T0" fmla="*/ 2147483647 w 519"/>
              <a:gd name="T1" fmla="*/ 2147483647 h 982"/>
              <a:gd name="T2" fmla="*/ 0 w 519"/>
              <a:gd name="T3" fmla="*/ 0 h 982"/>
              <a:gd name="T4" fmla="*/ 2147483647 w 519"/>
              <a:gd name="T5" fmla="*/ 2147483647 h 982"/>
              <a:gd name="T6" fmla="*/ 2147483647 w 519"/>
              <a:gd name="T7" fmla="*/ 2147483647 h 982"/>
              <a:gd name="T8" fmla="*/ 2147483647 w 519"/>
              <a:gd name="T9" fmla="*/ 2147483647 h 982"/>
              <a:gd name="T10" fmla="*/ 2147483647 w 519"/>
              <a:gd name="T11" fmla="*/ 2147483647 h 9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9"/>
              <a:gd name="T19" fmla="*/ 0 h 982"/>
              <a:gd name="T20" fmla="*/ 519 w 519"/>
              <a:gd name="T21" fmla="*/ 982 h 982"/>
              <a:gd name="connsiteX0" fmla="*/ 2119 w 9634"/>
              <a:gd name="connsiteY0" fmla="*/ 10000 h 10000"/>
              <a:gd name="connsiteX1" fmla="*/ 0 w 9634"/>
              <a:gd name="connsiteY1" fmla="*/ 0 h 10000"/>
              <a:gd name="connsiteX2" fmla="*/ 9634 w 9634"/>
              <a:gd name="connsiteY2" fmla="*/ 4990 h 10000"/>
              <a:gd name="connsiteX3" fmla="*/ 9268 w 9634"/>
              <a:gd name="connsiteY3" fmla="*/ 7067 h 10000"/>
              <a:gd name="connsiteX4" fmla="*/ 2119 w 9634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4" h="10000">
                <a:moveTo>
                  <a:pt x="2119" y="10000"/>
                </a:moveTo>
                <a:lnTo>
                  <a:pt x="0" y="0"/>
                </a:lnTo>
                <a:lnTo>
                  <a:pt x="9634" y="4990"/>
                </a:lnTo>
                <a:lnTo>
                  <a:pt x="9268" y="7067"/>
                </a:lnTo>
                <a:lnTo>
                  <a:pt x="2119" y="1000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3066839" y="2279070"/>
            <a:ext cx="2121824" cy="2375762"/>
          </a:xfrm>
          <a:custGeom>
            <a:avLst/>
            <a:gdLst>
              <a:gd name="T0" fmla="*/ 0 w 901"/>
              <a:gd name="T1" fmla="*/ 2147483647 h 994"/>
              <a:gd name="T2" fmla="*/ 2147483647 w 901"/>
              <a:gd name="T3" fmla="*/ 2147483647 h 994"/>
              <a:gd name="T4" fmla="*/ 2147483647 w 901"/>
              <a:gd name="T5" fmla="*/ 0 h 994"/>
              <a:gd name="T6" fmla="*/ 2147483647 w 901"/>
              <a:gd name="T7" fmla="*/ 2147483647 h 994"/>
              <a:gd name="T8" fmla="*/ 2147483647 w 901"/>
              <a:gd name="T9" fmla="*/ 2147483647 h 994"/>
              <a:gd name="T10" fmla="*/ 0 w 901"/>
              <a:gd name="T11" fmla="*/ 2147483647 h 9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1"/>
              <a:gd name="T19" fmla="*/ 0 h 994"/>
              <a:gd name="T20" fmla="*/ 901 w 901"/>
              <a:gd name="T21" fmla="*/ 994 h 9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1" h="994">
                <a:moveTo>
                  <a:pt x="0" y="984"/>
                </a:moveTo>
                <a:lnTo>
                  <a:pt x="78" y="24"/>
                </a:lnTo>
                <a:lnTo>
                  <a:pt x="901" y="0"/>
                </a:lnTo>
                <a:lnTo>
                  <a:pt x="901" y="167"/>
                </a:lnTo>
                <a:lnTo>
                  <a:pt x="139" y="994"/>
                </a:lnTo>
                <a:lnTo>
                  <a:pt x="0" y="984"/>
                </a:lnTo>
                <a:close/>
              </a:path>
            </a:pathLst>
          </a:custGeom>
          <a:noFill/>
          <a:ln w="28575" cap="flat" cmpd="sng">
            <a:solidFill>
              <a:srgbClr val="35C955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V="1">
            <a:off x="3808653" y="1516628"/>
            <a:ext cx="0" cy="35779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2313250" y="3359396"/>
            <a:ext cx="320510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2468678" y="2236048"/>
            <a:ext cx="0" cy="229449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2468678" y="2006598"/>
            <a:ext cx="2712922" cy="26386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3168102" y="2276680"/>
            <a:ext cx="320275" cy="215109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0" name="Oval 38"/>
          <p:cNvSpPr>
            <a:spLocks noChangeArrowheads="1"/>
          </p:cNvSpPr>
          <p:nvPr/>
        </p:nvSpPr>
        <p:spPr bwMode="auto">
          <a:xfrm>
            <a:off x="5035592" y="2611295"/>
            <a:ext cx="320275" cy="215109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1" name="Oval 39"/>
          <p:cNvSpPr>
            <a:spLocks noChangeArrowheads="1"/>
          </p:cNvSpPr>
          <p:nvPr/>
        </p:nvSpPr>
        <p:spPr bwMode="auto">
          <a:xfrm>
            <a:off x="4128929" y="4564008"/>
            <a:ext cx="320275" cy="217500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2" name="Oval 40"/>
          <p:cNvSpPr>
            <a:spLocks noChangeArrowheads="1"/>
          </p:cNvSpPr>
          <p:nvPr/>
        </p:nvSpPr>
        <p:spPr bwMode="auto">
          <a:xfrm>
            <a:off x="3916982" y="2061571"/>
            <a:ext cx="320275" cy="217499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5035592" y="3261403"/>
            <a:ext cx="320275" cy="217499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4" name="Oval 58"/>
          <p:cNvSpPr>
            <a:spLocks noChangeArrowheads="1"/>
          </p:cNvSpPr>
          <p:nvPr/>
        </p:nvSpPr>
        <p:spPr bwMode="auto">
          <a:xfrm>
            <a:off x="5035592" y="2178686"/>
            <a:ext cx="320275" cy="215109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5" name="Oval 59"/>
          <p:cNvSpPr>
            <a:spLocks noChangeArrowheads="1"/>
          </p:cNvSpPr>
          <p:nvPr/>
        </p:nvSpPr>
        <p:spPr bwMode="auto">
          <a:xfrm>
            <a:off x="5049889" y="3780833"/>
            <a:ext cx="320275" cy="217500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6" name="Oval 60"/>
          <p:cNvSpPr>
            <a:spLocks noChangeArrowheads="1"/>
          </p:cNvSpPr>
          <p:nvPr/>
        </p:nvSpPr>
        <p:spPr bwMode="auto">
          <a:xfrm>
            <a:off x="3219912" y="4566398"/>
            <a:ext cx="320275" cy="215109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7" name="Oval 61"/>
          <p:cNvSpPr>
            <a:spLocks noChangeArrowheads="1"/>
          </p:cNvSpPr>
          <p:nvPr/>
        </p:nvSpPr>
        <p:spPr bwMode="auto">
          <a:xfrm>
            <a:off x="2899636" y="4566398"/>
            <a:ext cx="320275" cy="215109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8" name="Text Box 81"/>
          <p:cNvSpPr txBox="1">
            <a:spLocks noChangeArrowheads="1"/>
          </p:cNvSpPr>
          <p:nvPr/>
        </p:nvSpPr>
        <p:spPr bwMode="auto">
          <a:xfrm>
            <a:off x="1143000" y="4648200"/>
            <a:ext cx="1931073" cy="688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(-1,-1,-1)</a:t>
            </a:r>
            <a:endParaRPr lang="hu-HU" sz="2400" dirty="0"/>
          </a:p>
        </p:txBody>
      </p:sp>
      <p:sp>
        <p:nvSpPr>
          <p:cNvPr id="39" name="Text Box 82"/>
          <p:cNvSpPr txBox="1">
            <a:spLocks noChangeArrowheads="1"/>
          </p:cNvSpPr>
          <p:nvPr/>
        </p:nvSpPr>
        <p:spPr bwMode="auto">
          <a:xfrm>
            <a:off x="5181600" y="1447800"/>
            <a:ext cx="1704996" cy="688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(1, 1, 1)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6625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GrabPass</a:t>
            </a:r>
            <a:r>
              <a:rPr lang="en-US" dirty="0" smtClean="0"/>
              <a:t>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Készítsünk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shadert</a:t>
            </a:r>
            <a:r>
              <a:rPr lang="en-US" dirty="0" smtClean="0"/>
              <a:t>: </a:t>
            </a:r>
            <a:r>
              <a:rPr lang="en-US" dirty="0" err="1" smtClean="0"/>
              <a:t>GrabPassTest</a:t>
            </a:r>
            <a:endParaRPr lang="en-US" dirty="0" smtClean="0"/>
          </a:p>
          <a:p>
            <a:r>
              <a:rPr lang="en-US" dirty="0" err="1" smtClean="0"/>
              <a:t>Készítsünk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materiált</a:t>
            </a:r>
            <a:r>
              <a:rPr lang="en-US" dirty="0" smtClean="0"/>
              <a:t>: </a:t>
            </a:r>
            <a:r>
              <a:rPr lang="en-US" dirty="0" err="1" smtClean="0"/>
              <a:t>GrabPassTest</a:t>
            </a:r>
            <a:endParaRPr lang="en-US" dirty="0" smtClean="0"/>
          </a:p>
          <a:p>
            <a:r>
              <a:rPr lang="en-US" dirty="0" smtClean="0"/>
              <a:t>A material </a:t>
            </a:r>
            <a:r>
              <a:rPr lang="en-US" dirty="0" err="1"/>
              <a:t>a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shadert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használja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a </a:t>
            </a:r>
            <a:r>
              <a:rPr lang="en-US" dirty="0" err="1" smtClean="0"/>
              <a:t>jelenethez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nagyobb</a:t>
            </a:r>
            <a:r>
              <a:rPr lang="en-US" dirty="0" smtClean="0"/>
              <a:t> </a:t>
            </a:r>
            <a:r>
              <a:rPr lang="en-US" dirty="0" err="1" smtClean="0"/>
              <a:t>álló</a:t>
            </a:r>
            <a:r>
              <a:rPr lang="en-US" dirty="0" smtClean="0"/>
              <a:t> </a:t>
            </a:r>
            <a:r>
              <a:rPr lang="en-US" dirty="0" err="1" smtClean="0"/>
              <a:t>síklapot,a</a:t>
            </a:r>
            <a:r>
              <a:rPr lang="en-US" dirty="0" smtClean="0"/>
              <a:t> </a:t>
            </a:r>
            <a:r>
              <a:rPr lang="en-US" dirty="0" err="1" smtClean="0"/>
              <a:t>többi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r>
              <a:rPr lang="en-US" dirty="0" smtClean="0"/>
              <a:t> </a:t>
            </a:r>
            <a:r>
              <a:rPr lang="en-US" dirty="0" err="1" smtClean="0"/>
              <a:t>mögé</a:t>
            </a:r>
            <a:endParaRPr lang="en-US" dirty="0" smtClean="0"/>
          </a:p>
          <a:p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rá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materiált</a:t>
            </a:r>
            <a:endParaRPr lang="hu-H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GrabPass</a:t>
            </a:r>
            <a:r>
              <a:rPr lang="en-US" dirty="0" smtClean="0"/>
              <a:t> 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err="1"/>
              <a:t>Shader</a:t>
            </a:r>
            <a:r>
              <a:rPr lang="en-US" dirty="0"/>
              <a:t> "Custom/</a:t>
            </a:r>
            <a:r>
              <a:rPr lang="en-US" dirty="0" err="1"/>
              <a:t>GrabPassTest</a:t>
            </a:r>
            <a:r>
              <a:rPr lang="en-US" dirty="0"/>
              <a:t>"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Properties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_Color ("Color",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SubShader</a:t>
            </a:r>
            <a:r>
              <a:rPr lang="en-US" dirty="0"/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Tags { "Queue" = "Transparent+3"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err="1">
                <a:solidFill>
                  <a:srgbClr val="FF0000"/>
                </a:solidFill>
              </a:rPr>
              <a:t>GrabPass</a:t>
            </a:r>
            <a:r>
              <a:rPr lang="en-US" dirty="0">
                <a:solidFill>
                  <a:srgbClr val="FF0000"/>
                </a:solidFill>
              </a:rPr>
              <a:t>{}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Pass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Color [_Color]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</a:t>
            </a:r>
            <a:r>
              <a:rPr lang="en-US" dirty="0" err="1"/>
              <a:t>SetTexture</a:t>
            </a:r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[_</a:t>
            </a:r>
            <a:r>
              <a:rPr lang="en-US" dirty="0" err="1">
                <a:solidFill>
                  <a:srgbClr val="FF0000"/>
                </a:solidFill>
              </a:rPr>
              <a:t>GrabTexture</a:t>
            </a:r>
            <a:r>
              <a:rPr lang="en-US" dirty="0">
                <a:solidFill>
                  <a:srgbClr val="FF0000"/>
                </a:solidFill>
              </a:rPr>
              <a:t>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combine primary * texture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FallBack</a:t>
            </a:r>
            <a:r>
              <a:rPr lang="en-US" dirty="0"/>
              <a:t> "Diffuse"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}</a:t>
            </a:r>
            <a:r>
              <a:rPr lang="en-US" dirty="0" smtClean="0"/>
              <a:t/>
            </a:r>
            <a:br>
              <a:rPr lang="en-US" dirty="0" smtClean="0"/>
            </a:b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581400"/>
            <a:ext cx="3657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Shader</a:t>
            </a:r>
            <a:r>
              <a:rPr lang="en-US" dirty="0" smtClean="0"/>
              <a:t> </a:t>
            </a:r>
            <a:r>
              <a:rPr lang="en-US" dirty="0" err="1" smtClean="0"/>
              <a:t>programok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934200" cy="1752600"/>
          </a:xfrm>
        </p:spPr>
        <p:txBody>
          <a:bodyPr/>
          <a:lstStyle/>
          <a:p>
            <a:r>
              <a:rPr lang="en-US" dirty="0" smtClean="0"/>
              <a:t>GPU </a:t>
            </a:r>
            <a:r>
              <a:rPr lang="en-US" dirty="0" err="1" smtClean="0"/>
              <a:t>grafikus</a:t>
            </a:r>
            <a:r>
              <a:rPr lang="en-US" dirty="0" smtClean="0"/>
              <a:t> </a:t>
            </a:r>
            <a:r>
              <a:rPr lang="en-US" dirty="0" err="1" smtClean="0"/>
              <a:t>programozás</a:t>
            </a:r>
            <a:r>
              <a:rPr lang="en-US" dirty="0" smtClean="0"/>
              <a:t>, CG </a:t>
            </a:r>
            <a:r>
              <a:rPr lang="en-US" dirty="0" err="1" smtClean="0"/>
              <a:t>nyelv</a:t>
            </a:r>
            <a:r>
              <a:rPr lang="en-US" dirty="0" smtClean="0"/>
              <a:t>, Environment mapping, PBS, Cell shading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Shader</a:t>
            </a:r>
            <a:r>
              <a:rPr lang="en-US" dirty="0" smtClean="0"/>
              <a:t> program a </a:t>
            </a:r>
            <a:r>
              <a:rPr lang="en-US" dirty="0" err="1" smtClean="0"/>
              <a:t>shaderben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err="1"/>
              <a:t>Shader</a:t>
            </a:r>
            <a:r>
              <a:rPr lang="en-US" dirty="0"/>
              <a:t> "Custom/</a:t>
            </a:r>
            <a:r>
              <a:rPr lang="en-US" dirty="0" err="1"/>
              <a:t>TestShader</a:t>
            </a:r>
            <a:r>
              <a:rPr lang="en-US" dirty="0"/>
              <a:t>"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Properties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_Color ("Color",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_Emissive ("Emissive", Color) = (0,0,0,1)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</a:t>
            </a:r>
            <a:r>
              <a:rPr lang="en-US" dirty="0" err="1"/>
              <a:t>Specular</a:t>
            </a:r>
            <a:r>
              <a:rPr lang="en-US" dirty="0"/>
              <a:t> ("</a:t>
            </a:r>
            <a:r>
              <a:rPr lang="en-US" dirty="0" err="1"/>
              <a:t>Specular</a:t>
            </a:r>
            <a:r>
              <a:rPr lang="en-US" dirty="0"/>
              <a:t>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_Shininess ("Shininess", Range (0.0, 1.0)) = 0.1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SubShader</a:t>
            </a:r>
            <a:r>
              <a:rPr lang="en-US" dirty="0"/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Tags { "Queue" = "Geometry"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Pass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</a:t>
            </a:r>
            <a:r>
              <a:rPr lang="en-US" dirty="0">
                <a:solidFill>
                  <a:srgbClr val="FF0000"/>
                </a:solidFill>
              </a:rPr>
              <a:t> CGPROGRAM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#</a:t>
            </a:r>
            <a:r>
              <a:rPr lang="en-US" dirty="0" err="1">
                <a:solidFill>
                  <a:srgbClr val="FF0000"/>
                </a:solidFill>
              </a:rPr>
              <a:t>pragma</a:t>
            </a:r>
            <a:r>
              <a:rPr lang="en-US" dirty="0">
                <a:solidFill>
                  <a:srgbClr val="FF0000"/>
                </a:solidFill>
              </a:rPr>
              <a:t> target 3.0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#</a:t>
            </a:r>
            <a:r>
              <a:rPr lang="en-US" dirty="0" err="1">
                <a:solidFill>
                  <a:srgbClr val="FF0000"/>
                </a:solidFill>
              </a:rPr>
              <a:t>pragma</a:t>
            </a:r>
            <a:r>
              <a:rPr lang="en-US" dirty="0">
                <a:solidFill>
                  <a:srgbClr val="FF0000"/>
                </a:solidFill>
              </a:rPr>
              <a:t> vertex </a:t>
            </a:r>
            <a:r>
              <a:rPr lang="en-US" dirty="0" err="1">
                <a:solidFill>
                  <a:srgbClr val="FF0000"/>
                </a:solidFill>
              </a:rPr>
              <a:t>mainVS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#</a:t>
            </a:r>
            <a:r>
              <a:rPr lang="en-US" dirty="0" err="1">
                <a:solidFill>
                  <a:srgbClr val="FF0000"/>
                </a:solidFill>
              </a:rPr>
              <a:t>pragma</a:t>
            </a:r>
            <a:r>
              <a:rPr lang="en-US" dirty="0">
                <a:solidFill>
                  <a:srgbClr val="FF0000"/>
                </a:solidFill>
              </a:rPr>
              <a:t> fragment </a:t>
            </a:r>
            <a:r>
              <a:rPr lang="en-US" dirty="0" err="1">
                <a:solidFill>
                  <a:srgbClr val="FF0000"/>
                </a:solidFill>
              </a:rPr>
              <a:t>mainPS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void </a:t>
            </a:r>
            <a:r>
              <a:rPr lang="en-US" dirty="0" err="1">
                <a:solidFill>
                  <a:srgbClr val="FF0000"/>
                </a:solidFill>
              </a:rPr>
              <a:t>mainVS</a:t>
            </a:r>
            <a:r>
              <a:rPr lang="en-US" dirty="0">
                <a:solidFill>
                  <a:srgbClr val="FF0000"/>
                </a:solidFill>
              </a:rPr>
              <a:t>(float4 position : POSITION,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            out float4 </a:t>
            </a:r>
            <a:r>
              <a:rPr lang="en-US" dirty="0" err="1">
                <a:solidFill>
                  <a:srgbClr val="FF0000"/>
                </a:solidFill>
              </a:rPr>
              <a:t>hPos</a:t>
            </a:r>
            <a:r>
              <a:rPr lang="en-US" dirty="0">
                <a:solidFill>
                  <a:srgbClr val="FF0000"/>
                </a:solidFill>
              </a:rPr>
              <a:t> : </a:t>
            </a:r>
            <a:r>
              <a:rPr lang="en-US" dirty="0" err="1">
                <a:solidFill>
                  <a:srgbClr val="FF0000"/>
                </a:solidFill>
              </a:rPr>
              <a:t>SV_Position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{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    </a:t>
            </a:r>
            <a:r>
              <a:rPr lang="en-US" dirty="0" err="1">
                <a:solidFill>
                  <a:srgbClr val="FF0000"/>
                </a:solidFill>
              </a:rPr>
              <a:t>hPos</a:t>
            </a:r>
            <a:r>
              <a:rPr lang="en-US" dirty="0">
                <a:solidFill>
                  <a:srgbClr val="FF0000"/>
                </a:solidFill>
              </a:rPr>
              <a:t> = </a:t>
            </a:r>
            <a:r>
              <a:rPr lang="en-US" dirty="0" smtClean="0">
                <a:solidFill>
                  <a:srgbClr val="FF0000"/>
                </a:solidFill>
              </a:rPr>
              <a:t>position;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}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float4 </a:t>
            </a:r>
            <a:r>
              <a:rPr lang="en-US" dirty="0" err="1">
                <a:solidFill>
                  <a:srgbClr val="FF0000"/>
                </a:solidFill>
              </a:rPr>
              <a:t>mainPS</a:t>
            </a:r>
            <a:r>
              <a:rPr lang="en-US" dirty="0">
                <a:solidFill>
                  <a:srgbClr val="FF0000"/>
                </a:solidFill>
              </a:rPr>
              <a:t>():</a:t>
            </a:r>
            <a:r>
              <a:rPr lang="en-US" dirty="0" err="1">
                <a:solidFill>
                  <a:srgbClr val="FF0000"/>
                </a:solidFill>
              </a:rPr>
              <a:t>SV_Target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{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    return </a:t>
            </a:r>
            <a:r>
              <a:rPr lang="en-US" dirty="0" smtClean="0">
                <a:solidFill>
                  <a:srgbClr val="FF0000"/>
                </a:solidFill>
              </a:rPr>
              <a:t>_float4(1,1,1,1);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}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            ENDCG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FallBack</a:t>
            </a:r>
            <a:r>
              <a:rPr lang="en-US" dirty="0"/>
              <a:t> "Diffuse"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}</a:t>
            </a:r>
            <a:r>
              <a:rPr lang="en-US" dirty="0" smtClean="0"/>
              <a:t> </a:t>
            </a:r>
            <a:endParaRPr lang="hu-H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Transzformáció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err="1"/>
              <a:t>Shader</a:t>
            </a:r>
            <a:r>
              <a:rPr lang="en-US" dirty="0"/>
              <a:t> "Custom/</a:t>
            </a:r>
            <a:r>
              <a:rPr lang="en-US" dirty="0" err="1"/>
              <a:t>TestShader</a:t>
            </a:r>
            <a:r>
              <a:rPr lang="en-US" dirty="0"/>
              <a:t>"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Properties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_Color ("Color",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_Emissive ("Emissive", Color) = (0,0,0,1)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</a:t>
            </a:r>
            <a:r>
              <a:rPr lang="en-US" dirty="0" err="1"/>
              <a:t>Specular</a:t>
            </a:r>
            <a:r>
              <a:rPr lang="en-US" dirty="0"/>
              <a:t> ("</a:t>
            </a:r>
            <a:r>
              <a:rPr lang="en-US" dirty="0" err="1"/>
              <a:t>Specular</a:t>
            </a:r>
            <a:r>
              <a:rPr lang="en-US" dirty="0"/>
              <a:t>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_Shininess ("Shininess", Range (0.0, 1.0)) = 0.1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SubShader</a:t>
            </a:r>
            <a:r>
              <a:rPr lang="en-US" dirty="0"/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Tags { "Queue" = "Geometry"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Pass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CGPROGRAM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#</a:t>
            </a:r>
            <a:r>
              <a:rPr lang="en-US" dirty="0" err="1"/>
              <a:t>pragma</a:t>
            </a:r>
            <a:r>
              <a:rPr lang="en-US" dirty="0"/>
              <a:t> target 3.0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#</a:t>
            </a:r>
            <a:r>
              <a:rPr lang="en-US" dirty="0" err="1"/>
              <a:t>pragma</a:t>
            </a:r>
            <a:r>
              <a:rPr lang="en-US" dirty="0"/>
              <a:t> vertex </a:t>
            </a:r>
            <a:r>
              <a:rPr lang="en-US" dirty="0" err="1"/>
              <a:t>mainVS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#</a:t>
            </a:r>
            <a:r>
              <a:rPr lang="en-US" dirty="0" err="1"/>
              <a:t>pragma</a:t>
            </a:r>
            <a:r>
              <a:rPr lang="en-US" dirty="0"/>
              <a:t> fragment </a:t>
            </a:r>
            <a:r>
              <a:rPr lang="en-US" dirty="0" err="1"/>
              <a:t>mainPS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void </a:t>
            </a:r>
            <a:r>
              <a:rPr lang="en-US" dirty="0" err="1"/>
              <a:t>mainVS</a:t>
            </a:r>
            <a:r>
              <a:rPr lang="en-US" dirty="0"/>
              <a:t>(float4 position : POSITION,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        out float4 </a:t>
            </a:r>
            <a:r>
              <a:rPr lang="en-US" dirty="0" err="1"/>
              <a:t>hPos</a:t>
            </a:r>
            <a:r>
              <a:rPr lang="en-US" dirty="0"/>
              <a:t> : </a:t>
            </a:r>
            <a:r>
              <a:rPr lang="en-US" dirty="0" err="1"/>
              <a:t>SV_Position</a:t>
            </a:r>
            <a:r>
              <a:rPr lang="en-US" dirty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</a:t>
            </a:r>
            <a:r>
              <a:rPr lang="en-US" dirty="0" err="1"/>
              <a:t>hPos</a:t>
            </a:r>
            <a:r>
              <a:rPr lang="en-US" dirty="0"/>
              <a:t> = </a:t>
            </a:r>
            <a:r>
              <a:rPr lang="en-US" dirty="0" err="1"/>
              <a:t>mul</a:t>
            </a:r>
            <a:r>
              <a:rPr lang="en-US" dirty="0"/>
              <a:t>(UNITY_MATRIX_MVP, position);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float4 </a:t>
            </a:r>
            <a:r>
              <a:rPr lang="en-US" dirty="0" err="1"/>
              <a:t>mainPS</a:t>
            </a:r>
            <a:r>
              <a:rPr lang="en-US" dirty="0"/>
              <a:t>():</a:t>
            </a:r>
            <a:r>
              <a:rPr lang="en-US" dirty="0" err="1"/>
              <a:t>SV_Target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return </a:t>
            </a:r>
            <a:r>
              <a:rPr lang="en-US" dirty="0" smtClean="0"/>
              <a:t>_float4(1,1,1,1);</a:t>
            </a:r>
            <a:br>
              <a:rPr lang="en-US" dirty="0" smtClean="0"/>
            </a:br>
            <a:r>
              <a:rPr lang="en-US" dirty="0"/>
              <a:t>    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ENDCG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FallBack</a:t>
            </a:r>
            <a:r>
              <a:rPr lang="en-US" dirty="0"/>
              <a:t> "Diffuse"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}</a:t>
            </a:r>
            <a:r>
              <a:rPr lang="en-US" dirty="0" smtClean="0"/>
              <a:t> 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276600"/>
            <a:ext cx="3990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Shader</a:t>
            </a:r>
            <a:r>
              <a:rPr lang="en-US" dirty="0" smtClean="0"/>
              <a:t> </a:t>
            </a:r>
            <a:r>
              <a:rPr lang="en-US" dirty="0" err="1" smtClean="0"/>
              <a:t>paraméter</a:t>
            </a:r>
            <a:r>
              <a:rPr lang="en-US" dirty="0" smtClean="0"/>
              <a:t> </a:t>
            </a:r>
            <a:r>
              <a:rPr lang="en-US" dirty="0" err="1" smtClean="0"/>
              <a:t>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err="1"/>
              <a:t>Shader</a:t>
            </a:r>
            <a:r>
              <a:rPr lang="en-US" dirty="0"/>
              <a:t> "Custom/</a:t>
            </a:r>
            <a:r>
              <a:rPr lang="en-US" dirty="0" err="1"/>
              <a:t>TestShader</a:t>
            </a:r>
            <a:r>
              <a:rPr lang="en-US" dirty="0"/>
              <a:t>"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Properties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_Color ("Color",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_Emissive ("Emissive", Color) = (0,0,0,1)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</a:t>
            </a:r>
            <a:r>
              <a:rPr lang="en-US" dirty="0" err="1"/>
              <a:t>Specular</a:t>
            </a:r>
            <a:r>
              <a:rPr lang="en-US" dirty="0"/>
              <a:t> ("</a:t>
            </a:r>
            <a:r>
              <a:rPr lang="en-US" dirty="0" err="1"/>
              <a:t>Specular</a:t>
            </a:r>
            <a:r>
              <a:rPr lang="en-US" dirty="0"/>
              <a:t>", Color) = (1,1,1,1)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_Shininess ("Shininess", Range (0.0, 1.0)) = 0.1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SubShader</a:t>
            </a:r>
            <a:r>
              <a:rPr lang="en-US" dirty="0"/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Tags { "Queue" = "Geometry"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Pass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CGPROGRAM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#</a:t>
            </a:r>
            <a:r>
              <a:rPr lang="en-US" dirty="0" err="1"/>
              <a:t>pragma</a:t>
            </a:r>
            <a:r>
              <a:rPr lang="en-US" dirty="0"/>
              <a:t> target 3.0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#</a:t>
            </a:r>
            <a:r>
              <a:rPr lang="en-US" dirty="0" err="1"/>
              <a:t>pragma</a:t>
            </a:r>
            <a:r>
              <a:rPr lang="en-US" dirty="0"/>
              <a:t> vertex </a:t>
            </a:r>
            <a:r>
              <a:rPr lang="en-US" dirty="0" err="1"/>
              <a:t>mainVS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#</a:t>
            </a:r>
            <a:r>
              <a:rPr lang="en-US" dirty="0" err="1"/>
              <a:t>pragma</a:t>
            </a:r>
            <a:r>
              <a:rPr lang="en-US" dirty="0"/>
              <a:t> fragment </a:t>
            </a:r>
            <a:r>
              <a:rPr lang="en-US" dirty="0" err="1"/>
              <a:t>mainPS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float4 _Color;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void </a:t>
            </a:r>
            <a:r>
              <a:rPr lang="en-US" dirty="0" err="1"/>
              <a:t>mainVS</a:t>
            </a:r>
            <a:r>
              <a:rPr lang="en-US" dirty="0"/>
              <a:t>(float4 position : POSITION,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        out float4 </a:t>
            </a:r>
            <a:r>
              <a:rPr lang="en-US" dirty="0" err="1"/>
              <a:t>hPos</a:t>
            </a:r>
            <a:r>
              <a:rPr lang="en-US" dirty="0"/>
              <a:t> : </a:t>
            </a:r>
            <a:r>
              <a:rPr lang="en-US" dirty="0" err="1"/>
              <a:t>SV_Position</a:t>
            </a:r>
            <a:r>
              <a:rPr lang="en-US" dirty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</a:t>
            </a:r>
            <a:r>
              <a:rPr lang="en-US" dirty="0" err="1"/>
              <a:t>hPos</a:t>
            </a:r>
            <a:r>
              <a:rPr lang="en-US" dirty="0"/>
              <a:t> = </a:t>
            </a:r>
            <a:r>
              <a:rPr lang="en-US" dirty="0" err="1"/>
              <a:t>mul</a:t>
            </a:r>
            <a:r>
              <a:rPr lang="en-US" dirty="0"/>
              <a:t>(UNITY_MATRIX_MVP, position);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float4 </a:t>
            </a:r>
            <a:r>
              <a:rPr lang="en-US" dirty="0" err="1"/>
              <a:t>mainPS</a:t>
            </a:r>
            <a:r>
              <a:rPr lang="en-US" dirty="0"/>
              <a:t>():</a:t>
            </a:r>
            <a:r>
              <a:rPr lang="en-US" dirty="0" err="1"/>
              <a:t>SV_Target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return _Color;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ENDCG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err="1"/>
              <a:t>FallBack</a:t>
            </a:r>
            <a:r>
              <a:rPr lang="en-US" dirty="0"/>
              <a:t> "Diffuse"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}</a:t>
            </a:r>
            <a:r>
              <a:rPr lang="en-US" dirty="0" smtClean="0"/>
              <a:t> 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429000"/>
            <a:ext cx="4448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Inputok</a:t>
            </a:r>
            <a:r>
              <a:rPr lang="en-US" dirty="0" smtClean="0"/>
              <a:t> </a:t>
            </a:r>
            <a:r>
              <a:rPr lang="en-US" dirty="0" err="1" smtClean="0"/>
              <a:t>tesztelése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341437"/>
            <a:ext cx="8229600" cy="30781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/>
              <a:t>void </a:t>
            </a:r>
            <a:r>
              <a:rPr lang="en-US" dirty="0" err="1"/>
              <a:t>mainVS</a:t>
            </a:r>
            <a:r>
              <a:rPr lang="en-US" dirty="0"/>
              <a:t>(float4 position : POSITION,</a:t>
            </a:r>
            <a:br>
              <a:rPr lang="en-US" dirty="0"/>
            </a:br>
            <a:r>
              <a:rPr lang="en-US" dirty="0"/>
              <a:t>                        float3 normal : NORMAL,</a:t>
            </a:r>
            <a:br>
              <a:rPr lang="en-US" dirty="0"/>
            </a:br>
            <a:r>
              <a:rPr lang="en-US" dirty="0"/>
              <a:t>                        out float3 </a:t>
            </a:r>
            <a:r>
              <a:rPr lang="en-US" dirty="0" err="1"/>
              <a:t>oNormal</a:t>
            </a:r>
            <a:r>
              <a:rPr lang="en-US" dirty="0"/>
              <a:t> : NORMAL,</a:t>
            </a:r>
            <a:br>
              <a:rPr lang="en-US" dirty="0"/>
            </a:br>
            <a:r>
              <a:rPr lang="en-US" dirty="0"/>
              <a:t>                        out float4 </a:t>
            </a:r>
            <a:r>
              <a:rPr lang="en-US" dirty="0" err="1"/>
              <a:t>hPos</a:t>
            </a:r>
            <a:r>
              <a:rPr lang="en-US" dirty="0"/>
              <a:t> : </a:t>
            </a:r>
            <a:r>
              <a:rPr lang="en-US" dirty="0" err="1"/>
              <a:t>SV_Position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 </a:t>
            </a:r>
            <a:r>
              <a:rPr lang="en-US" dirty="0" smtClean="0"/>
              <a:t>{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err="1" smtClean="0"/>
              <a:t>hPos</a:t>
            </a:r>
            <a:r>
              <a:rPr lang="en-US" dirty="0"/>
              <a:t> = </a:t>
            </a:r>
            <a:r>
              <a:rPr lang="en-US" dirty="0" err="1"/>
              <a:t>mul</a:t>
            </a:r>
            <a:r>
              <a:rPr lang="en-US" dirty="0"/>
              <a:t>(UNITY_MATRIX_MVP, position);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err="1" smtClean="0"/>
              <a:t>oNormal</a:t>
            </a:r>
            <a:r>
              <a:rPr lang="en-US" dirty="0"/>
              <a:t> = normal;</a:t>
            </a:r>
            <a:br>
              <a:rPr lang="en-US" dirty="0"/>
            </a:br>
            <a:r>
              <a:rPr lang="en-US" dirty="0" smtClean="0"/>
              <a:t>}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float4</a:t>
            </a:r>
            <a:r>
              <a:rPr lang="en-US" dirty="0"/>
              <a:t> </a:t>
            </a:r>
            <a:r>
              <a:rPr lang="en-US" dirty="0" err="1"/>
              <a:t>mainPS</a:t>
            </a:r>
            <a:r>
              <a:rPr lang="en-US" dirty="0"/>
              <a:t>( float3 normal : NORMAL):</a:t>
            </a:r>
            <a:r>
              <a:rPr lang="en-US" dirty="0" err="1"/>
              <a:t>SV_Target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{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return</a:t>
            </a:r>
            <a:r>
              <a:rPr lang="en-US" dirty="0"/>
              <a:t> float4(normal, 1);</a:t>
            </a:r>
            <a:br>
              <a:rPr lang="en-US" dirty="0"/>
            </a:br>
            <a:r>
              <a:rPr lang="en-US" dirty="0" smtClean="0"/>
              <a:t>} 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0369" y="3819525"/>
            <a:ext cx="4031231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84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Lokális</a:t>
            </a:r>
            <a:r>
              <a:rPr lang="en-US" dirty="0" smtClean="0"/>
              <a:t> </a:t>
            </a:r>
            <a:r>
              <a:rPr lang="en-US" dirty="0" err="1" smtClean="0"/>
              <a:t>Illumináció</a:t>
            </a:r>
            <a:endParaRPr lang="hu-HU" dirty="0" smtClean="0"/>
          </a:p>
        </p:txBody>
      </p:sp>
      <p:pic>
        <p:nvPicPr>
          <p:cNvPr id="22533" name="Picture 6" descr="locillumamb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2667000" y="1524000"/>
            <a:ext cx="38100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Rectangle 13"/>
          <p:cNvSpPr>
            <a:spLocks noChangeArrowheads="1"/>
          </p:cNvSpPr>
          <p:nvPr/>
        </p:nvSpPr>
        <p:spPr bwMode="auto">
          <a:xfrm>
            <a:off x="684213" y="5715000"/>
            <a:ext cx="70225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i="1" dirty="0"/>
              <a:t>L</a:t>
            </a:r>
            <a:r>
              <a:rPr lang="hu-HU" sz="3200" baseline="-25000" dirty="0"/>
              <a:t> </a:t>
            </a:r>
            <a:r>
              <a:rPr lang="hu-HU" sz="3200" dirty="0"/>
              <a:t>(</a:t>
            </a:r>
            <a:r>
              <a:rPr lang="en-GB" sz="3200" b="1" dirty="0"/>
              <a:t>V</a:t>
            </a:r>
            <a:r>
              <a:rPr lang="hu-HU" sz="3200" dirty="0"/>
              <a:t>) </a:t>
            </a:r>
            <a:r>
              <a:rPr lang="hu-HU" sz="3200" dirty="0">
                <a:sym typeface="Symbol" pitchFamily="18" charset="2"/>
              </a:rPr>
              <a:t></a:t>
            </a:r>
            <a:r>
              <a:rPr lang="hu-HU" sz="3200" dirty="0"/>
              <a:t> </a:t>
            </a:r>
            <a:r>
              <a:rPr lang="hu-HU" sz="4800" dirty="0" err="1">
                <a:latin typeface="Symbol" pitchFamily="18" charset="2"/>
              </a:rPr>
              <a:t>S</a:t>
            </a:r>
            <a:r>
              <a:rPr lang="hu-HU" sz="3200" i="1" baseline="-25000" dirty="0" err="1"/>
              <a:t>l</a:t>
            </a:r>
            <a:r>
              <a:rPr lang="hu-HU" sz="4800" dirty="0">
                <a:latin typeface="Symbol" pitchFamily="18" charset="2"/>
              </a:rPr>
              <a:t> </a:t>
            </a:r>
            <a:r>
              <a:rPr lang="hu-HU" sz="3200" i="1" dirty="0" err="1"/>
              <a:t>L</a:t>
            </a:r>
            <a:r>
              <a:rPr lang="hu-HU" sz="3200" i="1" baseline="-25000" dirty="0" err="1"/>
              <a:t>l</a:t>
            </a:r>
            <a:r>
              <a:rPr lang="hu-HU" sz="3200" i="1" baseline="-25000" dirty="0"/>
              <a:t> </a:t>
            </a:r>
            <a:r>
              <a:rPr lang="hu-HU" sz="3200" dirty="0"/>
              <a:t>(</a:t>
            </a:r>
            <a:r>
              <a:rPr lang="en-GB" sz="3200" b="1" dirty="0"/>
              <a:t>L</a:t>
            </a:r>
            <a:r>
              <a:rPr lang="hu-HU" sz="3200" i="1" baseline="-25000" dirty="0"/>
              <a:t>l</a:t>
            </a:r>
            <a:r>
              <a:rPr lang="hu-HU" sz="3200" dirty="0"/>
              <a:t>)</a:t>
            </a:r>
            <a:r>
              <a:rPr lang="en-GB" sz="3200" dirty="0"/>
              <a:t>*</a:t>
            </a:r>
            <a:r>
              <a:rPr lang="en-GB" sz="3200" baseline="-25000" dirty="0">
                <a:sym typeface="Symbol" pitchFamily="18" charset="2"/>
              </a:rPr>
              <a:t> </a:t>
            </a:r>
            <a:r>
              <a:rPr lang="hu-HU" sz="3200" i="1" dirty="0" err="1"/>
              <a:t>f</a:t>
            </a:r>
            <a:r>
              <a:rPr lang="hu-HU" sz="3200" i="1" baseline="-25000" dirty="0" err="1"/>
              <a:t>r</a:t>
            </a:r>
            <a:r>
              <a:rPr lang="hu-HU" sz="3200" dirty="0"/>
              <a:t> (</a:t>
            </a:r>
            <a:r>
              <a:rPr lang="en-GB" sz="3200" b="1" dirty="0"/>
              <a:t>L</a:t>
            </a:r>
            <a:r>
              <a:rPr lang="hu-HU" sz="3200" i="1" baseline="-25000" dirty="0"/>
              <a:t>l</a:t>
            </a:r>
            <a:r>
              <a:rPr lang="hu-HU" sz="3200" baseline="-25000" dirty="0">
                <a:sym typeface="Symbol" pitchFamily="18" charset="2"/>
              </a:rPr>
              <a:t> </a:t>
            </a:r>
            <a:r>
              <a:rPr lang="hu-HU" sz="3200" dirty="0"/>
              <a:t>,</a:t>
            </a:r>
            <a:r>
              <a:rPr lang="hu-HU" sz="3200" b="1" dirty="0"/>
              <a:t>N</a:t>
            </a:r>
            <a:r>
              <a:rPr lang="hu-HU" sz="3200" dirty="0"/>
              <a:t>,</a:t>
            </a:r>
            <a:r>
              <a:rPr lang="en-GB" sz="3200" b="1" dirty="0"/>
              <a:t>V</a:t>
            </a:r>
            <a:r>
              <a:rPr lang="hu-HU" sz="3200" dirty="0"/>
              <a:t>)</a:t>
            </a:r>
            <a:r>
              <a:rPr lang="hu-HU" sz="3200" dirty="0">
                <a:sym typeface="Symbol" pitchFamily="18" charset="2"/>
              </a:rPr>
              <a:t></a:t>
            </a:r>
            <a:r>
              <a:rPr lang="hu-HU" sz="3200" dirty="0"/>
              <a:t>cos </a:t>
            </a:r>
            <a:r>
              <a:rPr lang="hu-HU" sz="3200" dirty="0" smtClean="0">
                <a:sym typeface="Symbol" pitchFamily="18" charset="2"/>
              </a:rPr>
              <a:t></a:t>
            </a:r>
            <a:r>
              <a:rPr lang="en-US" sz="3200" i="1" baseline="-25000" dirty="0" smtClean="0"/>
              <a:t>l</a:t>
            </a:r>
            <a:r>
              <a:rPr lang="hu-HU" sz="3200" dirty="0" smtClean="0">
                <a:sym typeface="Symbol" pitchFamily="18" charset="2"/>
              </a:rPr>
              <a:t>’</a:t>
            </a:r>
            <a:r>
              <a:rPr lang="en-GB" sz="3200" dirty="0" smtClean="0">
                <a:sym typeface="Symbol" pitchFamily="18" charset="2"/>
              </a:rPr>
              <a:t> </a:t>
            </a:r>
            <a:r>
              <a:rPr lang="hu-HU" sz="3200" dirty="0" smtClean="0"/>
              <a:t>+</a:t>
            </a:r>
            <a:r>
              <a:rPr lang="hu-HU" sz="3200" baseline="-25000" dirty="0" smtClean="0">
                <a:sym typeface="Symbol" pitchFamily="18" charset="2"/>
              </a:rPr>
              <a:t> </a:t>
            </a:r>
            <a:r>
              <a:rPr lang="hu-HU" sz="3200" i="1" dirty="0" err="1" smtClean="0"/>
              <a:t>k</a:t>
            </a:r>
            <a:r>
              <a:rPr lang="hu-HU" sz="3200" i="1" baseline="-25000" dirty="0" err="1" smtClean="0"/>
              <a:t>a</a:t>
            </a:r>
            <a:r>
              <a:rPr lang="en-GB" sz="3200" dirty="0" smtClean="0"/>
              <a:t>*</a:t>
            </a:r>
            <a:r>
              <a:rPr lang="hu-HU" sz="3200" i="1" dirty="0" smtClean="0"/>
              <a:t>L</a:t>
            </a:r>
            <a:r>
              <a:rPr lang="hu-HU" sz="3200" i="1" baseline="-25000" dirty="0" smtClean="0"/>
              <a:t>a</a:t>
            </a:r>
            <a:endParaRPr lang="hu-HU" sz="3200" i="1" baseline="-25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Phong.cg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shader</a:t>
            </a:r>
            <a:r>
              <a:rPr lang="en-US" dirty="0" smtClean="0"/>
              <a:t> program </a:t>
            </a:r>
            <a:r>
              <a:rPr lang="en-US" dirty="0" err="1" smtClean="0"/>
              <a:t>kódot</a:t>
            </a:r>
            <a:r>
              <a:rPr lang="en-US" dirty="0" smtClean="0"/>
              <a:t> </a:t>
            </a:r>
            <a:r>
              <a:rPr lang="en-US" dirty="0" err="1" smtClean="0"/>
              <a:t>rakjuk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külön</a:t>
            </a:r>
            <a:r>
              <a:rPr lang="en-US" dirty="0" smtClean="0"/>
              <a:t> </a:t>
            </a:r>
            <a:r>
              <a:rPr lang="en-US" dirty="0" err="1" smtClean="0"/>
              <a:t>fájlba</a:t>
            </a:r>
            <a:r>
              <a:rPr lang="en-US" dirty="0" smtClean="0"/>
              <a:t>: </a:t>
            </a:r>
            <a:r>
              <a:rPr lang="en-US" dirty="0" err="1" smtClean="0"/>
              <a:t>Phong.cginc</a:t>
            </a:r>
            <a:endParaRPr lang="en-US" dirty="0" smtClean="0"/>
          </a:p>
          <a:p>
            <a:r>
              <a:rPr lang="en-US" dirty="0" err="1" smtClean="0"/>
              <a:t>Ezzel</a:t>
            </a:r>
            <a:r>
              <a:rPr lang="en-US" dirty="0" smtClean="0"/>
              <a:t> </a:t>
            </a:r>
            <a:r>
              <a:rPr lang="en-US" dirty="0" err="1" smtClean="0"/>
              <a:t>bizonyos</a:t>
            </a:r>
            <a:r>
              <a:rPr lang="en-US" dirty="0" smtClean="0"/>
              <a:t> </a:t>
            </a:r>
            <a:r>
              <a:rPr lang="en-US" dirty="0" err="1" smtClean="0"/>
              <a:t>dolgokat</a:t>
            </a:r>
            <a:r>
              <a:rPr lang="en-US" dirty="0" smtClean="0"/>
              <a:t> </a:t>
            </a:r>
            <a:r>
              <a:rPr lang="en-US" dirty="0" err="1" smtClean="0"/>
              <a:t>megkönnyítünk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lesz</a:t>
            </a:r>
            <a:r>
              <a:rPr lang="en-US" dirty="0" smtClean="0"/>
              <a:t> </a:t>
            </a:r>
            <a:r>
              <a:rPr lang="en-US" dirty="0" err="1" smtClean="0"/>
              <a:t>kód</a:t>
            </a:r>
            <a:r>
              <a:rPr lang="en-US" dirty="0" smtClean="0"/>
              <a:t> </a:t>
            </a:r>
            <a:r>
              <a:rPr lang="en-US" dirty="0" err="1" smtClean="0"/>
              <a:t>duplikáció</a:t>
            </a:r>
            <a:r>
              <a:rPr lang="en-US" dirty="0" smtClean="0"/>
              <a:t> (</a:t>
            </a:r>
            <a:r>
              <a:rPr lang="en-US" dirty="0" err="1" smtClean="0"/>
              <a:t>lásd</a:t>
            </a:r>
            <a:r>
              <a:rPr lang="en-US" dirty="0" smtClean="0"/>
              <a:t> </a:t>
            </a:r>
            <a:r>
              <a:rPr lang="en-US" dirty="0" err="1" smtClean="0"/>
              <a:t>köv</a:t>
            </a:r>
            <a:r>
              <a:rPr lang="en-US" dirty="0" smtClean="0"/>
              <a:t>. </a:t>
            </a:r>
            <a:r>
              <a:rPr lang="en-US" dirty="0" err="1"/>
              <a:t>d</a:t>
            </a:r>
            <a:r>
              <a:rPr lang="en-US" dirty="0" err="1" smtClean="0"/>
              <a:t>ia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Mások</a:t>
            </a:r>
            <a:r>
              <a:rPr lang="en-US" dirty="0" smtClean="0"/>
              <a:t> </a:t>
            </a:r>
            <a:r>
              <a:rPr lang="en-US" dirty="0" err="1" smtClean="0"/>
              <a:t>nehezebbek</a:t>
            </a:r>
            <a:r>
              <a:rPr lang="en-US" dirty="0" smtClean="0"/>
              <a:t> </a:t>
            </a:r>
            <a:r>
              <a:rPr lang="en-US" dirty="0" err="1" smtClean="0"/>
              <a:t>lesznek</a:t>
            </a:r>
            <a:r>
              <a:rPr lang="en-US" dirty="0" smtClean="0"/>
              <a:t>???</a:t>
            </a:r>
          </a:p>
          <a:p>
            <a:pPr lvl="1"/>
            <a:r>
              <a:rPr lang="en-US" dirty="0" smtClean="0"/>
              <a:t>A Unity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fogja</a:t>
            </a:r>
            <a:r>
              <a:rPr lang="en-US" dirty="0" smtClean="0"/>
              <a:t> </a:t>
            </a:r>
            <a:r>
              <a:rPr lang="en-US" dirty="0" err="1" smtClean="0"/>
              <a:t>észrevenni</a:t>
            </a:r>
            <a:r>
              <a:rPr lang="en-US" dirty="0" smtClean="0"/>
              <a:t>, ha a .cg </a:t>
            </a:r>
            <a:r>
              <a:rPr lang="en-US" dirty="0" err="1" smtClean="0"/>
              <a:t>frissül</a:t>
            </a:r>
            <a:r>
              <a:rPr lang="en-US" dirty="0" smtClean="0"/>
              <a:t>, a </a:t>
            </a:r>
            <a:r>
              <a:rPr lang="en-US" dirty="0" err="1" smtClean="0"/>
              <a:t>shader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fog </a:t>
            </a:r>
            <a:r>
              <a:rPr lang="en-US" dirty="0" err="1" smtClean="0"/>
              <a:t>frissülni</a:t>
            </a:r>
            <a:endParaRPr lang="en-US" dirty="0" smtClean="0"/>
          </a:p>
          <a:p>
            <a:pPr lvl="1"/>
            <a:r>
              <a:rPr lang="en-US" dirty="0" err="1" smtClean="0"/>
              <a:t>Megoldás</a:t>
            </a:r>
            <a:r>
              <a:rPr lang="en-US" dirty="0" smtClean="0"/>
              <a:t>: a </a:t>
            </a:r>
            <a:r>
              <a:rPr lang="en-US" dirty="0" err="1" smtClean="0"/>
              <a:t>shader</a:t>
            </a:r>
            <a:r>
              <a:rPr lang="en-US" dirty="0" smtClean="0"/>
              <a:t> asset-re </a:t>
            </a:r>
            <a:r>
              <a:rPr lang="en-US" dirty="0" err="1" smtClean="0"/>
              <a:t>jobb-klikk</a:t>
            </a:r>
            <a:r>
              <a:rPr lang="en-US" dirty="0" smtClean="0"/>
              <a:t>, </a:t>
            </a:r>
            <a:r>
              <a:rPr lang="en-US" dirty="0" err="1" smtClean="0"/>
              <a:t>reimport</a:t>
            </a:r>
            <a:endParaRPr lang="hu-H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1143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/>
              <a:t>SubShader</a:t>
            </a:r>
            <a:r>
              <a:rPr lang="en-US" dirty="0"/>
              <a:t> {</a:t>
            </a:r>
            <a:br>
              <a:rPr lang="en-US" dirty="0"/>
            </a:br>
            <a:r>
              <a:rPr lang="en-US" dirty="0"/>
              <a:t>        Tags { "Queue" = "Geometry"}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Pass</a:t>
            </a:r>
            <a:br>
              <a:rPr lang="en-US" dirty="0"/>
            </a:br>
            <a:r>
              <a:rPr lang="en-US" dirty="0"/>
              <a:t>        {</a:t>
            </a:r>
            <a:br>
              <a:rPr lang="en-US" dirty="0"/>
            </a:br>
            <a:r>
              <a:rPr lang="en-US" dirty="0"/>
              <a:t>            Tags{ "</a:t>
            </a:r>
            <a:r>
              <a:rPr lang="en-US" dirty="0" err="1"/>
              <a:t>LightMode</a:t>
            </a:r>
            <a:r>
              <a:rPr lang="en-US" dirty="0"/>
              <a:t>" = "</a:t>
            </a:r>
            <a:r>
              <a:rPr lang="en-US" dirty="0" err="1" smtClean="0"/>
              <a:t>ForwardBase</a:t>
            </a:r>
            <a:r>
              <a:rPr lang="en-US" dirty="0" smtClean="0"/>
              <a:t>"</a:t>
            </a:r>
            <a:r>
              <a:rPr lang="en-US" dirty="0"/>
              <a:t> }</a:t>
            </a:r>
            <a:br>
              <a:rPr lang="en-US" dirty="0"/>
            </a:br>
            <a:r>
              <a:rPr lang="en-US" dirty="0"/>
              <a:t>            CGPROGRAM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#</a:t>
            </a:r>
            <a:r>
              <a:rPr lang="en-US" dirty="0" err="1"/>
              <a:t>pragma</a:t>
            </a:r>
            <a:r>
              <a:rPr lang="en-US" dirty="0"/>
              <a:t> target 3.0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#</a:t>
            </a:r>
            <a:r>
              <a:rPr lang="en-US" dirty="0" err="1"/>
              <a:t>pragma</a:t>
            </a:r>
            <a:r>
              <a:rPr lang="en-US" dirty="0"/>
              <a:t> vertex </a:t>
            </a:r>
            <a:r>
              <a:rPr lang="en-US" dirty="0" err="1"/>
              <a:t>mainVS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#</a:t>
            </a:r>
            <a:r>
              <a:rPr lang="en-US" dirty="0" err="1"/>
              <a:t>pragma</a:t>
            </a:r>
            <a:r>
              <a:rPr lang="en-US" dirty="0"/>
              <a:t> fragment </a:t>
            </a:r>
            <a:r>
              <a:rPr lang="en-US" dirty="0" err="1"/>
              <a:t>mainPS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#include "</a:t>
            </a:r>
            <a:r>
              <a:rPr lang="en-US" dirty="0" err="1" smtClean="0"/>
              <a:t>Phong.cginc</a:t>
            </a:r>
            <a:r>
              <a:rPr lang="en-US" dirty="0" smtClean="0"/>
              <a:t>"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ENDCG    </a:t>
            </a:r>
            <a:br>
              <a:rPr lang="en-US" dirty="0"/>
            </a:br>
            <a:r>
              <a:rPr lang="en-US" dirty="0"/>
              <a:t>        }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Pass</a:t>
            </a:r>
            <a:br>
              <a:rPr lang="en-US" dirty="0"/>
            </a:br>
            <a:r>
              <a:rPr lang="en-US" dirty="0"/>
              <a:t>        {</a:t>
            </a:r>
            <a:br>
              <a:rPr lang="en-US" dirty="0"/>
            </a:br>
            <a:r>
              <a:rPr lang="en-US" dirty="0"/>
              <a:t>            Tags { "</a:t>
            </a:r>
            <a:r>
              <a:rPr lang="en-US" dirty="0" err="1"/>
              <a:t>LightMode</a:t>
            </a:r>
            <a:r>
              <a:rPr lang="en-US" dirty="0"/>
              <a:t>" = "</a:t>
            </a:r>
            <a:r>
              <a:rPr lang="en-US" dirty="0" err="1" smtClean="0"/>
              <a:t>ForwardAdd</a:t>
            </a:r>
            <a:r>
              <a:rPr lang="en-US" dirty="0" smtClean="0"/>
              <a:t>"</a:t>
            </a:r>
            <a:r>
              <a:rPr lang="en-US" dirty="0"/>
              <a:t> }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           Blend One </a:t>
            </a:r>
            <a:r>
              <a:rPr lang="en-US" dirty="0" err="1" smtClean="0"/>
              <a:t>One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CGPROGRAM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#</a:t>
            </a:r>
            <a:r>
              <a:rPr lang="en-US" dirty="0" err="1"/>
              <a:t>pragma</a:t>
            </a:r>
            <a:r>
              <a:rPr lang="en-US" dirty="0"/>
              <a:t> target 3.0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#</a:t>
            </a:r>
            <a:r>
              <a:rPr lang="en-US" dirty="0" err="1"/>
              <a:t>pragma</a:t>
            </a:r>
            <a:r>
              <a:rPr lang="en-US" dirty="0"/>
              <a:t> vertex </a:t>
            </a:r>
            <a:r>
              <a:rPr lang="en-US" dirty="0" err="1"/>
              <a:t>mainVS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#</a:t>
            </a:r>
            <a:r>
              <a:rPr lang="en-US" dirty="0" err="1"/>
              <a:t>pragma</a:t>
            </a:r>
            <a:r>
              <a:rPr lang="en-US" dirty="0"/>
              <a:t> fragment </a:t>
            </a:r>
            <a:r>
              <a:rPr lang="en-US" dirty="0" err="1"/>
              <a:t>mainPS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#include "</a:t>
            </a:r>
            <a:r>
              <a:rPr lang="en-US" dirty="0" err="1" smtClean="0"/>
              <a:t>Phong.cginc</a:t>
            </a:r>
            <a:r>
              <a:rPr lang="en-US" dirty="0" smtClean="0"/>
              <a:t>"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ENDCG    </a:t>
            </a:r>
            <a:br>
              <a:rPr lang="en-US" dirty="0"/>
            </a:br>
            <a:r>
              <a:rPr lang="en-US" dirty="0"/>
              <a:t>        }</a:t>
            </a:r>
            <a:br>
              <a:rPr lang="en-US" dirty="0"/>
            </a:br>
            <a:r>
              <a:rPr lang="en-US" dirty="0"/>
              <a:t>    }</a:t>
            </a:r>
            <a:r>
              <a:rPr lang="en-US" dirty="0" smtClean="0"/>
              <a:t> 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Képernyő (</a:t>
            </a:r>
            <a:r>
              <a:rPr lang="hu-HU" dirty="0" err="1" smtClean="0"/>
              <a:t>viewport</a:t>
            </a:r>
            <a:r>
              <a:rPr lang="hu-HU" dirty="0" smtClean="0"/>
              <a:t>) transzformáció</a:t>
            </a:r>
            <a:endParaRPr lang="hu-HU" dirty="0"/>
          </a:p>
        </p:txBody>
      </p:sp>
      <p:sp>
        <p:nvSpPr>
          <p:cNvPr id="3" name="Line 49"/>
          <p:cNvSpPr>
            <a:spLocks noChangeShapeType="1"/>
          </p:cNvSpPr>
          <p:nvPr/>
        </p:nvSpPr>
        <p:spPr bwMode="auto">
          <a:xfrm flipH="1" flipV="1">
            <a:off x="6005512" y="2411413"/>
            <a:ext cx="4763" cy="2073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" name="Line 50"/>
          <p:cNvSpPr>
            <a:spLocks noChangeShapeType="1"/>
          </p:cNvSpPr>
          <p:nvPr/>
        </p:nvSpPr>
        <p:spPr bwMode="auto">
          <a:xfrm>
            <a:off x="5884862" y="4068763"/>
            <a:ext cx="234156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6021387" y="2484438"/>
            <a:ext cx="1758950" cy="1403350"/>
          </a:xfrm>
          <a:prstGeom prst="rect">
            <a:avLst/>
          </a:prstGeom>
          <a:solidFill>
            <a:schemeClr val="accent1">
              <a:alpha val="30196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Rectangle 52"/>
          <p:cNvSpPr>
            <a:spLocks noChangeArrowheads="1"/>
          </p:cNvSpPr>
          <p:nvPr/>
        </p:nvSpPr>
        <p:spPr bwMode="auto">
          <a:xfrm>
            <a:off x="7643812" y="4079875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1</a:t>
            </a:r>
          </a:p>
        </p:txBody>
      </p:sp>
      <p:sp>
        <p:nvSpPr>
          <p:cNvPr id="7" name="Line 53"/>
          <p:cNvSpPr>
            <a:spLocks noChangeShapeType="1"/>
          </p:cNvSpPr>
          <p:nvPr/>
        </p:nvSpPr>
        <p:spPr bwMode="auto">
          <a:xfrm>
            <a:off x="5876925" y="302418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" name="Line 54"/>
          <p:cNvSpPr>
            <a:spLocks noChangeShapeType="1"/>
          </p:cNvSpPr>
          <p:nvPr/>
        </p:nvSpPr>
        <p:spPr bwMode="auto">
          <a:xfrm>
            <a:off x="5875337" y="3355975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" name="Line 55"/>
          <p:cNvSpPr>
            <a:spLocks noChangeShapeType="1"/>
          </p:cNvSpPr>
          <p:nvPr/>
        </p:nvSpPr>
        <p:spPr bwMode="auto">
          <a:xfrm>
            <a:off x="5861050" y="369093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0" name="Line 57"/>
          <p:cNvSpPr>
            <a:spLocks noChangeShapeType="1"/>
          </p:cNvSpPr>
          <p:nvPr/>
        </p:nvSpPr>
        <p:spPr bwMode="auto">
          <a:xfrm>
            <a:off x="5861050" y="269875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1" name="Freeform 65"/>
          <p:cNvSpPr>
            <a:spLocks/>
          </p:cNvSpPr>
          <p:nvPr/>
        </p:nvSpPr>
        <p:spPr bwMode="auto">
          <a:xfrm>
            <a:off x="7065962" y="2565400"/>
            <a:ext cx="752475" cy="1276350"/>
          </a:xfrm>
          <a:custGeom>
            <a:avLst/>
            <a:gdLst>
              <a:gd name="T0" fmla="*/ 2147483647 w 519"/>
              <a:gd name="T1" fmla="*/ 2147483647 h 982"/>
              <a:gd name="T2" fmla="*/ 0 w 519"/>
              <a:gd name="T3" fmla="*/ 0 h 982"/>
              <a:gd name="T4" fmla="*/ 2147483647 w 519"/>
              <a:gd name="T5" fmla="*/ 2147483647 h 982"/>
              <a:gd name="T6" fmla="*/ 2147483647 w 519"/>
              <a:gd name="T7" fmla="*/ 2147483647 h 982"/>
              <a:gd name="T8" fmla="*/ 2147483647 w 519"/>
              <a:gd name="T9" fmla="*/ 2147483647 h 982"/>
              <a:gd name="T10" fmla="*/ 2147483647 w 519"/>
              <a:gd name="T11" fmla="*/ 2147483647 h 9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9"/>
              <a:gd name="T19" fmla="*/ 0 h 982"/>
              <a:gd name="T20" fmla="*/ 519 w 519"/>
              <a:gd name="T21" fmla="*/ 982 h 9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9" h="982">
                <a:moveTo>
                  <a:pt x="110" y="982"/>
                </a:moveTo>
                <a:lnTo>
                  <a:pt x="0" y="0"/>
                </a:lnTo>
                <a:lnTo>
                  <a:pt x="500" y="490"/>
                </a:lnTo>
                <a:lnTo>
                  <a:pt x="481" y="694"/>
                </a:lnTo>
                <a:lnTo>
                  <a:pt x="519" y="685"/>
                </a:lnTo>
                <a:lnTo>
                  <a:pt x="110" y="982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" name="Freeform 66"/>
          <p:cNvSpPr>
            <a:spLocks/>
          </p:cNvSpPr>
          <p:nvPr/>
        </p:nvSpPr>
        <p:spPr bwMode="auto">
          <a:xfrm>
            <a:off x="6484937" y="2611438"/>
            <a:ext cx="1304925" cy="1290637"/>
          </a:xfrm>
          <a:custGeom>
            <a:avLst/>
            <a:gdLst>
              <a:gd name="T0" fmla="*/ 0 w 901"/>
              <a:gd name="T1" fmla="*/ 2147483647 h 994"/>
              <a:gd name="T2" fmla="*/ 2147483647 w 901"/>
              <a:gd name="T3" fmla="*/ 2147483647 h 994"/>
              <a:gd name="T4" fmla="*/ 2147483647 w 901"/>
              <a:gd name="T5" fmla="*/ 0 h 994"/>
              <a:gd name="T6" fmla="*/ 2147483647 w 901"/>
              <a:gd name="T7" fmla="*/ 2147483647 h 994"/>
              <a:gd name="T8" fmla="*/ 2147483647 w 901"/>
              <a:gd name="T9" fmla="*/ 2147483647 h 994"/>
              <a:gd name="T10" fmla="*/ 0 w 901"/>
              <a:gd name="T11" fmla="*/ 2147483647 h 9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1"/>
              <a:gd name="T19" fmla="*/ 0 h 994"/>
              <a:gd name="T20" fmla="*/ 901 w 901"/>
              <a:gd name="T21" fmla="*/ 994 h 9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1" h="994">
                <a:moveTo>
                  <a:pt x="0" y="984"/>
                </a:moveTo>
                <a:lnTo>
                  <a:pt x="78" y="24"/>
                </a:lnTo>
                <a:lnTo>
                  <a:pt x="901" y="0"/>
                </a:lnTo>
                <a:lnTo>
                  <a:pt x="901" y="167"/>
                </a:lnTo>
                <a:lnTo>
                  <a:pt x="139" y="994"/>
                </a:lnTo>
                <a:lnTo>
                  <a:pt x="0" y="984"/>
                </a:lnTo>
                <a:close/>
              </a:path>
            </a:pathLst>
          </a:custGeom>
          <a:noFill/>
          <a:ln w="28575" cap="flat" cmpd="sng">
            <a:solidFill>
              <a:srgbClr val="35C955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Oval 68"/>
          <p:cNvSpPr>
            <a:spLocks noChangeArrowheads="1"/>
          </p:cNvSpPr>
          <p:nvPr/>
        </p:nvSpPr>
        <p:spPr bwMode="auto">
          <a:xfrm>
            <a:off x="6546850" y="2609850"/>
            <a:ext cx="196850" cy="1174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4" name="Oval 69"/>
          <p:cNvSpPr>
            <a:spLocks noChangeArrowheads="1"/>
          </p:cNvSpPr>
          <p:nvPr/>
        </p:nvSpPr>
        <p:spPr bwMode="auto">
          <a:xfrm>
            <a:off x="7696200" y="2792413"/>
            <a:ext cx="196850" cy="115887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" name="Oval 70"/>
          <p:cNvSpPr>
            <a:spLocks noChangeArrowheads="1"/>
          </p:cNvSpPr>
          <p:nvPr/>
        </p:nvSpPr>
        <p:spPr bwMode="auto">
          <a:xfrm>
            <a:off x="7137400" y="3852863"/>
            <a:ext cx="198437" cy="119062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6" name="Oval 71"/>
          <p:cNvSpPr>
            <a:spLocks noChangeArrowheads="1"/>
          </p:cNvSpPr>
          <p:nvPr/>
        </p:nvSpPr>
        <p:spPr bwMode="auto">
          <a:xfrm>
            <a:off x="7007225" y="2493963"/>
            <a:ext cx="196850" cy="117475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7" name="Oval 72"/>
          <p:cNvSpPr>
            <a:spLocks noChangeArrowheads="1"/>
          </p:cNvSpPr>
          <p:nvPr/>
        </p:nvSpPr>
        <p:spPr bwMode="auto">
          <a:xfrm>
            <a:off x="7696200" y="3144838"/>
            <a:ext cx="196850" cy="119062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8" name="Oval 73"/>
          <p:cNvSpPr>
            <a:spLocks noChangeArrowheads="1"/>
          </p:cNvSpPr>
          <p:nvPr/>
        </p:nvSpPr>
        <p:spPr bwMode="auto">
          <a:xfrm>
            <a:off x="7696200" y="2557463"/>
            <a:ext cx="196850" cy="115887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9" name="Oval 74"/>
          <p:cNvSpPr>
            <a:spLocks noChangeArrowheads="1"/>
          </p:cNvSpPr>
          <p:nvPr/>
        </p:nvSpPr>
        <p:spPr bwMode="auto">
          <a:xfrm>
            <a:off x="7696200" y="3381375"/>
            <a:ext cx="196850" cy="119063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" name="Oval 75"/>
          <p:cNvSpPr>
            <a:spLocks noChangeArrowheads="1"/>
          </p:cNvSpPr>
          <p:nvPr/>
        </p:nvSpPr>
        <p:spPr bwMode="auto">
          <a:xfrm>
            <a:off x="6578600" y="3854450"/>
            <a:ext cx="196850" cy="1174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1" name="Oval 76"/>
          <p:cNvSpPr>
            <a:spLocks noChangeArrowheads="1"/>
          </p:cNvSpPr>
          <p:nvPr/>
        </p:nvSpPr>
        <p:spPr bwMode="auto">
          <a:xfrm>
            <a:off x="6381750" y="3854450"/>
            <a:ext cx="196850" cy="117475"/>
          </a:xfrm>
          <a:prstGeom prst="ellipse">
            <a:avLst/>
          </a:prstGeom>
          <a:solidFill>
            <a:srgbClr val="35C955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5" name="Rectangle 83"/>
          <p:cNvSpPr>
            <a:spLocks noChangeArrowheads="1"/>
          </p:cNvSpPr>
          <p:nvPr/>
        </p:nvSpPr>
        <p:spPr bwMode="auto">
          <a:xfrm>
            <a:off x="6096000" y="4572000"/>
            <a:ext cx="16906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Képernyő k.</a:t>
            </a:r>
          </a:p>
        </p:txBody>
      </p:sp>
      <p:grpSp>
        <p:nvGrpSpPr>
          <p:cNvPr id="46" name="Csoportba foglalás 45"/>
          <p:cNvGrpSpPr/>
          <p:nvPr/>
        </p:nvGrpSpPr>
        <p:grpSpPr>
          <a:xfrm>
            <a:off x="609600" y="1978651"/>
            <a:ext cx="4343400" cy="2974349"/>
            <a:chOff x="1447800" y="1676400"/>
            <a:chExt cx="6019800" cy="3888749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523891" y="2453184"/>
              <a:ext cx="1177495" cy="2421173"/>
            </a:xfrm>
            <a:custGeom>
              <a:avLst/>
              <a:gdLst>
                <a:gd name="T0" fmla="*/ 2147483647 w 519"/>
                <a:gd name="T1" fmla="*/ 2147483647 h 982"/>
                <a:gd name="T2" fmla="*/ 0 w 519"/>
                <a:gd name="T3" fmla="*/ 0 h 982"/>
                <a:gd name="T4" fmla="*/ 2147483647 w 519"/>
                <a:gd name="T5" fmla="*/ 2147483647 h 982"/>
                <a:gd name="T6" fmla="*/ 2147483647 w 519"/>
                <a:gd name="T7" fmla="*/ 2147483647 h 982"/>
                <a:gd name="T8" fmla="*/ 2147483647 w 519"/>
                <a:gd name="T9" fmla="*/ 2147483647 h 982"/>
                <a:gd name="T10" fmla="*/ 2147483647 w 519"/>
                <a:gd name="T11" fmla="*/ 2147483647 h 9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9"/>
                <a:gd name="T19" fmla="*/ 0 h 982"/>
                <a:gd name="T20" fmla="*/ 519 w 519"/>
                <a:gd name="T21" fmla="*/ 982 h 982"/>
                <a:gd name="connsiteX0" fmla="*/ 2119 w 9634"/>
                <a:gd name="connsiteY0" fmla="*/ 10000 h 10000"/>
                <a:gd name="connsiteX1" fmla="*/ 0 w 9634"/>
                <a:gd name="connsiteY1" fmla="*/ 0 h 10000"/>
                <a:gd name="connsiteX2" fmla="*/ 9634 w 9634"/>
                <a:gd name="connsiteY2" fmla="*/ 4990 h 10000"/>
                <a:gd name="connsiteX3" fmla="*/ 9268 w 9634"/>
                <a:gd name="connsiteY3" fmla="*/ 7067 h 10000"/>
                <a:gd name="connsiteX4" fmla="*/ 2119 w 9634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4" h="10000">
                  <a:moveTo>
                    <a:pt x="2119" y="10000"/>
                  </a:moveTo>
                  <a:lnTo>
                    <a:pt x="0" y="0"/>
                  </a:lnTo>
                  <a:lnTo>
                    <a:pt x="9634" y="4990"/>
                  </a:lnTo>
                  <a:lnTo>
                    <a:pt x="9268" y="7067"/>
                  </a:lnTo>
                  <a:lnTo>
                    <a:pt x="2119" y="1000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579550" y="2536837"/>
              <a:ext cx="2121824" cy="2375762"/>
            </a:xfrm>
            <a:custGeom>
              <a:avLst/>
              <a:gdLst>
                <a:gd name="T0" fmla="*/ 0 w 901"/>
                <a:gd name="T1" fmla="*/ 2147483647 h 994"/>
                <a:gd name="T2" fmla="*/ 2147483647 w 901"/>
                <a:gd name="T3" fmla="*/ 2147483647 h 994"/>
                <a:gd name="T4" fmla="*/ 2147483647 w 901"/>
                <a:gd name="T5" fmla="*/ 0 h 994"/>
                <a:gd name="T6" fmla="*/ 2147483647 w 901"/>
                <a:gd name="T7" fmla="*/ 2147483647 h 994"/>
                <a:gd name="T8" fmla="*/ 2147483647 w 901"/>
                <a:gd name="T9" fmla="*/ 2147483647 h 994"/>
                <a:gd name="T10" fmla="*/ 0 w 901"/>
                <a:gd name="T11" fmla="*/ 2147483647 h 9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1"/>
                <a:gd name="T19" fmla="*/ 0 h 994"/>
                <a:gd name="T20" fmla="*/ 901 w 901"/>
                <a:gd name="T21" fmla="*/ 994 h 9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1" h="994">
                  <a:moveTo>
                    <a:pt x="0" y="984"/>
                  </a:moveTo>
                  <a:lnTo>
                    <a:pt x="78" y="24"/>
                  </a:lnTo>
                  <a:lnTo>
                    <a:pt x="901" y="0"/>
                  </a:lnTo>
                  <a:lnTo>
                    <a:pt x="901" y="167"/>
                  </a:lnTo>
                  <a:lnTo>
                    <a:pt x="139" y="994"/>
                  </a:lnTo>
                  <a:lnTo>
                    <a:pt x="0" y="984"/>
                  </a:lnTo>
                  <a:close/>
                </a:path>
              </a:pathLst>
            </a:custGeom>
            <a:noFill/>
            <a:ln w="28575" cap="flat" cmpd="sng">
              <a:solidFill>
                <a:srgbClr val="35C955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4321364" y="1774395"/>
              <a:ext cx="0" cy="35779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825961" y="3617163"/>
              <a:ext cx="3205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2981389" y="2493815"/>
              <a:ext cx="0" cy="22944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981389" y="2264365"/>
              <a:ext cx="2712922" cy="263867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3680813" y="2534447"/>
              <a:ext cx="320275" cy="215109"/>
            </a:xfrm>
            <a:prstGeom prst="ellipse">
              <a:avLst/>
            </a:prstGeom>
            <a:solidFill>
              <a:srgbClr val="35C955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5548303" y="2869062"/>
              <a:ext cx="320275" cy="215109"/>
            </a:xfrm>
            <a:prstGeom prst="ellipse">
              <a:avLst/>
            </a:prstGeom>
            <a:solidFill>
              <a:srgbClr val="35C955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4641640" y="4821775"/>
              <a:ext cx="320275" cy="217500"/>
            </a:xfrm>
            <a:prstGeom prst="ellipse">
              <a:avLst/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35" name="Oval 40"/>
            <p:cNvSpPr>
              <a:spLocks noChangeArrowheads="1"/>
            </p:cNvSpPr>
            <p:nvPr/>
          </p:nvSpPr>
          <p:spPr bwMode="auto">
            <a:xfrm>
              <a:off x="4429693" y="2319338"/>
              <a:ext cx="320275" cy="217499"/>
            </a:xfrm>
            <a:prstGeom prst="ellipse">
              <a:avLst/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36" name="Oval 41"/>
            <p:cNvSpPr>
              <a:spLocks noChangeArrowheads="1"/>
            </p:cNvSpPr>
            <p:nvPr/>
          </p:nvSpPr>
          <p:spPr bwMode="auto">
            <a:xfrm>
              <a:off x="5548303" y="3519170"/>
              <a:ext cx="320275" cy="217499"/>
            </a:xfrm>
            <a:prstGeom prst="ellipse">
              <a:avLst/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37" name="Oval 58"/>
            <p:cNvSpPr>
              <a:spLocks noChangeArrowheads="1"/>
            </p:cNvSpPr>
            <p:nvPr/>
          </p:nvSpPr>
          <p:spPr bwMode="auto">
            <a:xfrm>
              <a:off x="5548303" y="2436453"/>
              <a:ext cx="320275" cy="215109"/>
            </a:xfrm>
            <a:prstGeom prst="ellipse">
              <a:avLst/>
            </a:prstGeom>
            <a:solidFill>
              <a:srgbClr val="35C955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38" name="Oval 59"/>
            <p:cNvSpPr>
              <a:spLocks noChangeArrowheads="1"/>
            </p:cNvSpPr>
            <p:nvPr/>
          </p:nvSpPr>
          <p:spPr bwMode="auto">
            <a:xfrm>
              <a:off x="5548303" y="4061722"/>
              <a:ext cx="320275" cy="217500"/>
            </a:xfrm>
            <a:prstGeom prst="ellipse">
              <a:avLst/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39" name="Oval 60"/>
            <p:cNvSpPr>
              <a:spLocks noChangeArrowheads="1"/>
            </p:cNvSpPr>
            <p:nvPr/>
          </p:nvSpPr>
          <p:spPr bwMode="auto">
            <a:xfrm>
              <a:off x="3732623" y="4824165"/>
              <a:ext cx="320275" cy="215109"/>
            </a:xfrm>
            <a:prstGeom prst="ellipse">
              <a:avLst/>
            </a:prstGeom>
            <a:solidFill>
              <a:srgbClr val="35C955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40" name="Oval 61"/>
            <p:cNvSpPr>
              <a:spLocks noChangeArrowheads="1"/>
            </p:cNvSpPr>
            <p:nvPr/>
          </p:nvSpPr>
          <p:spPr bwMode="auto">
            <a:xfrm>
              <a:off x="3412347" y="4824165"/>
              <a:ext cx="320275" cy="215109"/>
            </a:xfrm>
            <a:prstGeom prst="ellipse">
              <a:avLst/>
            </a:prstGeom>
            <a:solidFill>
              <a:srgbClr val="35C955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44" name="Text Box 81"/>
            <p:cNvSpPr txBox="1">
              <a:spLocks noChangeArrowheads="1"/>
            </p:cNvSpPr>
            <p:nvPr/>
          </p:nvSpPr>
          <p:spPr bwMode="auto">
            <a:xfrm>
              <a:off x="1447800" y="4876800"/>
              <a:ext cx="1931073" cy="6883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/>
                <a:t>(-1,-1,-1)</a:t>
              </a:r>
              <a:endParaRPr lang="hu-HU" sz="2400" dirty="0"/>
            </a:p>
          </p:txBody>
        </p:sp>
        <p:sp>
          <p:nvSpPr>
            <p:cNvPr id="45" name="Text Box 82"/>
            <p:cNvSpPr txBox="1">
              <a:spLocks noChangeArrowheads="1"/>
            </p:cNvSpPr>
            <p:nvPr/>
          </p:nvSpPr>
          <p:spPr bwMode="auto">
            <a:xfrm>
              <a:off x="5762604" y="1676400"/>
              <a:ext cx="1704996" cy="6883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/>
                <a:t>(1, 1, 1)</a:t>
              </a:r>
              <a:endParaRPr lang="hu-HU" sz="2400"/>
            </a:p>
          </p:txBody>
        </p:sp>
      </p:grpSp>
      <p:sp>
        <p:nvSpPr>
          <p:cNvPr id="47" name="Jobbra nyíl 46"/>
          <p:cNvSpPr/>
          <p:nvPr/>
        </p:nvSpPr>
        <p:spPr>
          <a:xfrm>
            <a:off x="4419600" y="2971800"/>
            <a:ext cx="1143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Szövegdoboz 47"/>
          <p:cNvSpPr txBox="1"/>
          <p:nvPr/>
        </p:nvSpPr>
        <p:spPr>
          <a:xfrm>
            <a:off x="1981200" y="5486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Z(-1,1)</a:t>
            </a:r>
            <a:endParaRPr lang="hu-HU" sz="3200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6248400" y="5486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(0,1)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4201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float4 _Color;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struct</a:t>
            </a:r>
            <a:r>
              <a:rPr lang="en-US" dirty="0" smtClean="0">
                <a:solidFill>
                  <a:srgbClr val="FF0000"/>
                </a:solidFill>
              </a:rPr>
              <a:t> VS_OUT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{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float4 </a:t>
            </a:r>
            <a:r>
              <a:rPr lang="en-US" dirty="0" err="1" smtClean="0">
                <a:solidFill>
                  <a:srgbClr val="FF0000"/>
                </a:solidFill>
              </a:rPr>
              <a:t>hPos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>
                <a:solidFill>
                  <a:srgbClr val="FF0000"/>
                </a:solidFill>
              </a:rPr>
              <a:t>SV_Position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float3 N : NORMAL;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float2 </a:t>
            </a:r>
            <a:r>
              <a:rPr lang="en-US" dirty="0" err="1" smtClean="0">
                <a:solidFill>
                  <a:srgbClr val="FF0000"/>
                </a:solidFill>
              </a:rPr>
              <a:t>texCoord</a:t>
            </a:r>
            <a:r>
              <a:rPr lang="en-US" dirty="0" smtClean="0">
                <a:solidFill>
                  <a:srgbClr val="FF0000"/>
                </a:solidFill>
              </a:rPr>
              <a:t> : TEXCOORD0;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float3 L : TEXCOORD1;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float3 V : TEXCOORD2;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};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VS_OUT</a:t>
            </a:r>
            <a:r>
              <a:rPr lang="en-US" dirty="0" smtClean="0"/>
              <a:t> </a:t>
            </a:r>
            <a:r>
              <a:rPr lang="en-US" dirty="0" err="1" smtClean="0"/>
              <a:t>mainVS</a:t>
            </a:r>
            <a:r>
              <a:rPr lang="en-US" dirty="0" smtClean="0"/>
              <a:t>(float4 position : POSITION,</a:t>
            </a:r>
          </a:p>
          <a:p>
            <a:pPr>
              <a:buNone/>
            </a:pPr>
            <a:r>
              <a:rPr lang="en-US" dirty="0" smtClean="0"/>
              <a:t>			float3 normal : NORMAL</a:t>
            </a:r>
          </a:p>
          <a:p>
            <a:pPr>
              <a:buNone/>
            </a:pP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{</a:t>
            </a:r>
          </a:p>
          <a:p>
            <a:pPr>
              <a:buNone/>
            </a:pPr>
            <a:r>
              <a:rPr lang="en-US" dirty="0" smtClean="0"/>
              <a:t>	VS_OUT OUT = (VS_OUT) 0;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OUT.hPos</a:t>
            </a:r>
            <a:r>
              <a:rPr lang="en-US" dirty="0" smtClean="0"/>
              <a:t> = </a:t>
            </a:r>
            <a:r>
              <a:rPr lang="en-US" dirty="0" err="1" smtClean="0"/>
              <a:t>mul</a:t>
            </a:r>
            <a:r>
              <a:rPr lang="en-US" dirty="0" smtClean="0"/>
              <a:t>(UNITY_MATRIX_MVP, position);</a:t>
            </a:r>
          </a:p>
          <a:p>
            <a:pPr>
              <a:buNone/>
            </a:pPr>
            <a:r>
              <a:rPr lang="en-US" dirty="0" smtClean="0"/>
              <a:t>	float3 </a:t>
            </a:r>
            <a:r>
              <a:rPr lang="en-US" dirty="0" err="1" smtClean="0"/>
              <a:t>wPos</a:t>
            </a:r>
            <a:r>
              <a:rPr lang="en-US" dirty="0" smtClean="0"/>
              <a:t> = </a:t>
            </a:r>
            <a:r>
              <a:rPr lang="en-US" dirty="0" err="1" smtClean="0"/>
              <a:t>mul</a:t>
            </a:r>
            <a:r>
              <a:rPr lang="en-US" dirty="0" smtClean="0"/>
              <a:t>(_Object2World, position).xyz;</a:t>
            </a:r>
          </a:p>
          <a:p>
            <a:pPr>
              <a:buNone/>
            </a:pPr>
            <a:r>
              <a:rPr lang="en-US" dirty="0" smtClean="0"/>
              <a:t>	float3 </a:t>
            </a:r>
            <a:r>
              <a:rPr lang="en-US" dirty="0" err="1" smtClean="0"/>
              <a:t>wNormal</a:t>
            </a:r>
            <a:r>
              <a:rPr lang="en-US" dirty="0" smtClean="0"/>
              <a:t> = </a:t>
            </a:r>
            <a:r>
              <a:rPr lang="en-US" dirty="0" err="1" smtClean="0"/>
              <a:t>mul</a:t>
            </a:r>
            <a:r>
              <a:rPr lang="en-US" dirty="0" smtClean="0"/>
              <a:t>(float4(normal, 0), _World2Object).xyz;</a:t>
            </a:r>
          </a:p>
          <a:p>
            <a:pPr>
              <a:buNone/>
            </a:pPr>
            <a:r>
              <a:rPr lang="en-US" dirty="0" smtClean="0"/>
              <a:t>	OUT.N = normalize(</a:t>
            </a:r>
            <a:r>
              <a:rPr lang="en-US" dirty="0" err="1" smtClean="0"/>
              <a:t>wNormal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	OUT.L = normalize(_WorldSpaceLightPos0.xyz - </a:t>
            </a:r>
            <a:r>
              <a:rPr lang="en-US" dirty="0" err="1" smtClean="0"/>
              <a:t>wPos</a:t>
            </a:r>
            <a:r>
              <a:rPr lang="en-US" dirty="0" smtClean="0"/>
              <a:t> * _WorldSpaceLightPos0.w);</a:t>
            </a:r>
          </a:p>
          <a:p>
            <a:pPr>
              <a:buNone/>
            </a:pPr>
            <a:r>
              <a:rPr lang="en-US" dirty="0" smtClean="0"/>
              <a:t>	OUT.V = normalize(_WorldSpaceCameraPos.xyz - </a:t>
            </a:r>
            <a:r>
              <a:rPr lang="en-US" dirty="0" err="1" smtClean="0"/>
              <a:t>wPos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	return OUT;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float4 </a:t>
            </a:r>
            <a:r>
              <a:rPr lang="en-US" dirty="0" err="1" smtClean="0"/>
              <a:t>mainPS</a:t>
            </a:r>
            <a:r>
              <a:rPr lang="en-US" dirty="0" smtClean="0"/>
              <a:t>(VS_OUT IN) : </a:t>
            </a:r>
            <a:r>
              <a:rPr lang="en-US" dirty="0" err="1" smtClean="0"/>
              <a:t>SV_Target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{</a:t>
            </a:r>
          </a:p>
          <a:p>
            <a:pPr>
              <a:buNone/>
            </a:pPr>
            <a:r>
              <a:rPr lang="en-US" dirty="0" smtClean="0"/>
              <a:t>	float3 N = normalize(IN.N);</a:t>
            </a:r>
          </a:p>
          <a:p>
            <a:pPr>
              <a:buNone/>
            </a:pPr>
            <a:r>
              <a:rPr lang="en-US" dirty="0" smtClean="0"/>
              <a:t>	float3 L = normalize(IN.L);	</a:t>
            </a:r>
          </a:p>
          <a:p>
            <a:pPr>
              <a:buNone/>
            </a:pPr>
            <a:r>
              <a:rPr lang="en-US" dirty="0" smtClean="0"/>
              <a:t>	float3 V = normalize(IN.V);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return float4(L, 1);</a:t>
            </a:r>
          </a:p>
          <a:p>
            <a:pPr>
              <a:buNone/>
            </a:pPr>
            <a:r>
              <a:rPr lang="en-US" dirty="0" smtClean="0"/>
              <a:t>}</a:t>
            </a:r>
            <a:br>
              <a:rPr lang="en-US" dirty="0" smtClean="0"/>
            </a:b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Phong.cginc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143000"/>
            <a:ext cx="31337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Phong.cginc</a:t>
            </a:r>
            <a:r>
              <a:rPr lang="en-US" dirty="0" smtClean="0"/>
              <a:t> – </a:t>
            </a:r>
            <a:r>
              <a:rPr lang="en-US" dirty="0" err="1" smtClean="0"/>
              <a:t>Diffúz</a:t>
            </a:r>
            <a:r>
              <a:rPr lang="en-US" dirty="0" smtClean="0"/>
              <a:t> </a:t>
            </a:r>
            <a:r>
              <a:rPr lang="en-US" dirty="0" err="1" smtClean="0"/>
              <a:t>árnyalás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float4 _Color;</a:t>
            </a:r>
          </a:p>
          <a:p>
            <a:pPr>
              <a:buNone/>
            </a:pPr>
            <a:r>
              <a:rPr lang="en-US" dirty="0" smtClean="0"/>
              <a:t>fixed4 _LightColor0;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struct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VS_OUT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};</a:t>
            </a:r>
          </a:p>
          <a:p>
            <a:pPr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float4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mainPS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(VS_OUT IN) 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SV_Target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float3 N = normalize(IN.N);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float3 L = normalize(IN.L);	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float3 V = normalize(IN.V);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float </a:t>
            </a:r>
            <a:r>
              <a:rPr lang="en-US" dirty="0" err="1" smtClean="0"/>
              <a:t>lambert</a:t>
            </a:r>
            <a:r>
              <a:rPr lang="en-US" dirty="0" smtClean="0"/>
              <a:t> = max(0,dot(L, N));</a:t>
            </a:r>
          </a:p>
          <a:p>
            <a:pPr>
              <a:buNone/>
            </a:pPr>
            <a:r>
              <a:rPr lang="en-US" dirty="0" smtClean="0"/>
              <a:t>	float3 H = normalize(L + V);</a:t>
            </a:r>
          </a:p>
          <a:p>
            <a:pPr>
              <a:buNone/>
            </a:pPr>
            <a:r>
              <a:rPr lang="en-US" dirty="0" smtClean="0"/>
              <a:t>	float3 </a:t>
            </a:r>
            <a:r>
              <a:rPr lang="en-US" dirty="0" err="1" smtClean="0"/>
              <a:t>finalColor</a:t>
            </a:r>
            <a:r>
              <a:rPr lang="en-US" dirty="0" smtClean="0"/>
              <a:t> = _LightColor0 * _Color * </a:t>
            </a:r>
            <a:r>
              <a:rPr lang="en-US" dirty="0" err="1" smtClean="0"/>
              <a:t>lambert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	return float4(</a:t>
            </a:r>
            <a:r>
              <a:rPr lang="en-US" dirty="0" err="1" smtClean="0"/>
              <a:t>finalColor</a:t>
            </a:r>
            <a:r>
              <a:rPr lang="en-US" dirty="0" smtClean="0"/>
              <a:t>, 1);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dirty="0" smtClean="0"/>
              <a:t/>
            </a:r>
            <a:br>
              <a:rPr lang="en-US" dirty="0" smtClean="0"/>
            </a:b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133600"/>
            <a:ext cx="3990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7086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float4 _Color;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fixed4 _LightColor0;</a:t>
            </a:r>
          </a:p>
          <a:p>
            <a:pPr>
              <a:buNone/>
            </a:pPr>
            <a:r>
              <a:rPr lang="en-US" dirty="0" smtClean="0"/>
              <a:t>float _Smoothness;</a:t>
            </a:r>
          </a:p>
          <a:p>
            <a:pPr>
              <a:buNone/>
            </a:pPr>
            <a:r>
              <a:rPr lang="en-US" dirty="0" smtClean="0"/>
              <a:t>fixed4 _</a:t>
            </a:r>
            <a:r>
              <a:rPr lang="en-US" dirty="0" err="1" smtClean="0"/>
              <a:t>Specular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float4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mainPS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(VS_OUT IN) : SV_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Target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float3 N 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normalize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(IN.N);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float3 L 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normalize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(IN.L);	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float3 V 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normalize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(IN.V);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NdL</a:t>
            </a:r>
            <a:r>
              <a:rPr lang="hu-HU" dirty="0" smtClean="0"/>
              <a:t> = </a:t>
            </a:r>
            <a:r>
              <a:rPr lang="hu-HU" dirty="0" err="1" smtClean="0"/>
              <a:t>max</a:t>
            </a:r>
            <a:r>
              <a:rPr lang="hu-HU" dirty="0" smtClean="0"/>
              <a:t>(0,</a:t>
            </a:r>
            <a:r>
              <a:rPr lang="hu-HU" dirty="0" err="1" smtClean="0"/>
              <a:t>dot</a:t>
            </a:r>
            <a:r>
              <a:rPr lang="hu-HU" dirty="0" smtClean="0"/>
              <a:t>(L, N));</a:t>
            </a:r>
          </a:p>
          <a:p>
            <a:pPr>
              <a:buNone/>
            </a:pPr>
            <a:r>
              <a:rPr lang="hu-HU" dirty="0" smtClean="0"/>
              <a:t>	float3 H = </a:t>
            </a:r>
            <a:r>
              <a:rPr lang="hu-HU" dirty="0" err="1" smtClean="0"/>
              <a:t>normalize</a:t>
            </a:r>
            <a:r>
              <a:rPr lang="hu-HU" dirty="0" smtClean="0"/>
              <a:t>(L + V);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specularPower</a:t>
            </a:r>
            <a:r>
              <a:rPr lang="hu-HU" dirty="0" smtClean="0"/>
              <a:t> = </a:t>
            </a:r>
            <a:r>
              <a:rPr lang="hu-HU" dirty="0" err="1" smtClean="0"/>
              <a:t>pow</a:t>
            </a:r>
            <a:r>
              <a:rPr lang="hu-HU" dirty="0" smtClean="0"/>
              <a:t>(2048.0, _</a:t>
            </a:r>
            <a:r>
              <a:rPr lang="hu-HU" dirty="0" err="1" smtClean="0"/>
              <a:t>Smoothness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float3 </a:t>
            </a:r>
            <a:r>
              <a:rPr lang="hu-HU" dirty="0" err="1" smtClean="0"/>
              <a:t>albedo</a:t>
            </a:r>
            <a:r>
              <a:rPr lang="hu-HU" dirty="0" smtClean="0"/>
              <a:t> = _</a:t>
            </a:r>
            <a:r>
              <a:rPr lang="hu-HU" dirty="0" err="1" smtClean="0"/>
              <a:t>Color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diffuse</a:t>
            </a:r>
            <a:r>
              <a:rPr lang="hu-HU" dirty="0" smtClean="0"/>
              <a:t> = 1.0; //Lambert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specular</a:t>
            </a:r>
            <a:r>
              <a:rPr lang="hu-HU" dirty="0" smtClean="0"/>
              <a:t> = </a:t>
            </a:r>
            <a:r>
              <a:rPr lang="hu-HU" dirty="0" err="1" smtClean="0"/>
              <a:t>pow</a:t>
            </a:r>
            <a:r>
              <a:rPr lang="hu-HU" dirty="0" smtClean="0"/>
              <a:t>(</a:t>
            </a:r>
            <a:r>
              <a:rPr lang="hu-HU" dirty="0" err="1" smtClean="0"/>
              <a:t>max</a:t>
            </a:r>
            <a:r>
              <a:rPr lang="hu-HU" dirty="0" smtClean="0"/>
              <a:t>(0,</a:t>
            </a:r>
            <a:r>
              <a:rPr lang="hu-HU" dirty="0" err="1" smtClean="0"/>
              <a:t>dot</a:t>
            </a:r>
            <a:r>
              <a:rPr lang="hu-HU" dirty="0" smtClean="0"/>
              <a:t>(N,H)), </a:t>
            </a:r>
            <a:r>
              <a:rPr lang="hu-HU" dirty="0" err="1" smtClean="0"/>
              <a:t>specularPower</a:t>
            </a:r>
            <a:r>
              <a:rPr lang="hu-HU" dirty="0" smtClean="0"/>
              <a:t>); //</a:t>
            </a:r>
            <a:r>
              <a:rPr lang="hu-HU" dirty="0" err="1" smtClean="0"/>
              <a:t>Phong-Blinn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float3 F = _</a:t>
            </a:r>
            <a:r>
              <a:rPr lang="hu-HU" dirty="0" err="1" smtClean="0"/>
              <a:t>Specular</a:t>
            </a:r>
            <a:r>
              <a:rPr lang="hu-HU" dirty="0" smtClean="0"/>
              <a:t> + (float3(1,</a:t>
            </a:r>
            <a:r>
              <a:rPr lang="hu-HU" dirty="0" err="1" smtClean="0"/>
              <a:t>1</a:t>
            </a:r>
            <a:r>
              <a:rPr lang="hu-HU" dirty="0" smtClean="0"/>
              <a:t>,</a:t>
            </a:r>
            <a:r>
              <a:rPr lang="hu-HU" dirty="0" err="1" smtClean="0"/>
              <a:t>1</a:t>
            </a:r>
            <a:r>
              <a:rPr lang="hu-HU" dirty="0" smtClean="0"/>
              <a:t>) - _</a:t>
            </a:r>
            <a:r>
              <a:rPr lang="hu-HU" dirty="0" err="1" smtClean="0"/>
              <a:t>Specular</a:t>
            </a:r>
            <a:r>
              <a:rPr lang="hu-HU" dirty="0" smtClean="0"/>
              <a:t>) * </a:t>
            </a:r>
            <a:r>
              <a:rPr lang="hu-HU" dirty="0" err="1" smtClean="0"/>
              <a:t>pow</a:t>
            </a:r>
            <a:r>
              <a:rPr lang="hu-HU" dirty="0" smtClean="0"/>
              <a:t>( 1.0 - </a:t>
            </a:r>
            <a:r>
              <a:rPr lang="hu-HU" dirty="0" err="1" smtClean="0"/>
              <a:t>dot</a:t>
            </a:r>
            <a:r>
              <a:rPr lang="hu-HU" dirty="0" smtClean="0"/>
              <a:t>(L,H), 5); //</a:t>
            </a:r>
            <a:r>
              <a:rPr lang="hu-HU" dirty="0" err="1" smtClean="0"/>
              <a:t>Fresnel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float3 </a:t>
            </a:r>
            <a:r>
              <a:rPr lang="hu-HU" dirty="0" err="1" smtClean="0"/>
              <a:t>finalColor</a:t>
            </a:r>
            <a:r>
              <a:rPr lang="hu-HU" dirty="0" smtClean="0"/>
              <a:t> = _LightColor0 * (</a:t>
            </a:r>
            <a:r>
              <a:rPr lang="hu-HU" dirty="0" err="1" smtClean="0"/>
              <a:t>albedo</a:t>
            </a:r>
            <a:r>
              <a:rPr lang="hu-HU" dirty="0" smtClean="0"/>
              <a:t> * </a:t>
            </a:r>
            <a:r>
              <a:rPr lang="hu-HU" dirty="0" err="1" smtClean="0"/>
              <a:t>diffuse</a:t>
            </a:r>
            <a:r>
              <a:rPr lang="hu-HU" dirty="0" smtClean="0"/>
              <a:t> + F * </a:t>
            </a:r>
            <a:r>
              <a:rPr lang="hu-HU" dirty="0" err="1" smtClean="0"/>
              <a:t>specular</a:t>
            </a:r>
            <a:r>
              <a:rPr lang="hu-HU" dirty="0" smtClean="0"/>
              <a:t>)  * </a:t>
            </a:r>
            <a:r>
              <a:rPr lang="hu-HU" dirty="0" err="1" smtClean="0"/>
              <a:t>NdL</a:t>
            </a:r>
            <a:r>
              <a:rPr lang="hu-HU" dirty="0" smtClean="0"/>
              <a:t>;	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return</a:t>
            </a:r>
            <a:r>
              <a:rPr lang="hu-HU" dirty="0" smtClean="0"/>
              <a:t> float4(</a:t>
            </a:r>
            <a:r>
              <a:rPr lang="hu-HU" dirty="0" err="1" smtClean="0"/>
              <a:t>finalColor</a:t>
            </a:r>
            <a:r>
              <a:rPr lang="hu-HU" dirty="0" smtClean="0"/>
              <a:t>, 1);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19225"/>
            <a:ext cx="40862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438400" y="235803"/>
            <a:ext cx="70225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i="1" dirty="0"/>
              <a:t>L</a:t>
            </a:r>
            <a:r>
              <a:rPr lang="hu-HU" sz="3200" baseline="-25000" dirty="0"/>
              <a:t> </a:t>
            </a:r>
            <a:r>
              <a:rPr lang="hu-HU" sz="3200" dirty="0"/>
              <a:t>(</a:t>
            </a:r>
            <a:r>
              <a:rPr lang="en-GB" sz="3200" b="1" dirty="0"/>
              <a:t>V</a:t>
            </a:r>
            <a:r>
              <a:rPr lang="hu-HU" sz="3200" dirty="0"/>
              <a:t>) </a:t>
            </a:r>
            <a:r>
              <a:rPr lang="hu-HU" sz="3200" dirty="0">
                <a:sym typeface="Symbol" pitchFamily="18" charset="2"/>
              </a:rPr>
              <a:t></a:t>
            </a:r>
            <a:r>
              <a:rPr lang="hu-HU" sz="3200" dirty="0"/>
              <a:t> </a:t>
            </a:r>
            <a:r>
              <a:rPr lang="hu-HU" sz="4800" dirty="0" err="1">
                <a:latin typeface="Symbol" pitchFamily="18" charset="2"/>
              </a:rPr>
              <a:t>S</a:t>
            </a:r>
            <a:r>
              <a:rPr lang="hu-HU" sz="3200" i="1" baseline="-25000" dirty="0" err="1"/>
              <a:t>l</a:t>
            </a:r>
            <a:r>
              <a:rPr lang="hu-HU" sz="4800" dirty="0">
                <a:latin typeface="Symbol" pitchFamily="18" charset="2"/>
              </a:rPr>
              <a:t> </a:t>
            </a:r>
            <a:r>
              <a:rPr lang="hu-HU" sz="3200" i="1" dirty="0" err="1"/>
              <a:t>L</a:t>
            </a:r>
            <a:r>
              <a:rPr lang="hu-HU" sz="3200" i="1" baseline="-25000" dirty="0" err="1"/>
              <a:t>l</a:t>
            </a:r>
            <a:r>
              <a:rPr lang="hu-HU" sz="3200" i="1" baseline="-25000" dirty="0"/>
              <a:t> </a:t>
            </a:r>
            <a:r>
              <a:rPr lang="hu-HU" sz="3200" dirty="0"/>
              <a:t>(</a:t>
            </a:r>
            <a:r>
              <a:rPr lang="en-GB" sz="3200" b="1" dirty="0"/>
              <a:t>L</a:t>
            </a:r>
            <a:r>
              <a:rPr lang="hu-HU" sz="3200" i="1" baseline="-25000" dirty="0"/>
              <a:t>l</a:t>
            </a:r>
            <a:r>
              <a:rPr lang="hu-HU" sz="3200" dirty="0"/>
              <a:t>)</a:t>
            </a:r>
            <a:r>
              <a:rPr lang="en-GB" sz="3200" dirty="0"/>
              <a:t>*</a:t>
            </a:r>
            <a:r>
              <a:rPr lang="en-GB" sz="3200" baseline="-25000" dirty="0">
                <a:sym typeface="Symbol" pitchFamily="18" charset="2"/>
              </a:rPr>
              <a:t> </a:t>
            </a:r>
            <a:r>
              <a:rPr lang="hu-HU" sz="3200" i="1" dirty="0" err="1"/>
              <a:t>f</a:t>
            </a:r>
            <a:r>
              <a:rPr lang="hu-HU" sz="3200" i="1" baseline="-25000" dirty="0" err="1"/>
              <a:t>r</a:t>
            </a:r>
            <a:r>
              <a:rPr lang="hu-HU" sz="3200" dirty="0"/>
              <a:t> (</a:t>
            </a:r>
            <a:r>
              <a:rPr lang="en-GB" sz="3200" b="1" dirty="0"/>
              <a:t>L</a:t>
            </a:r>
            <a:r>
              <a:rPr lang="hu-HU" sz="3200" i="1" baseline="-25000" dirty="0"/>
              <a:t>l</a:t>
            </a:r>
            <a:r>
              <a:rPr lang="hu-HU" sz="3200" baseline="-25000" dirty="0">
                <a:sym typeface="Symbol" pitchFamily="18" charset="2"/>
              </a:rPr>
              <a:t> </a:t>
            </a:r>
            <a:r>
              <a:rPr lang="hu-HU" sz="3200" dirty="0"/>
              <a:t>,</a:t>
            </a:r>
            <a:r>
              <a:rPr lang="hu-HU" sz="3200" b="1" dirty="0"/>
              <a:t>N</a:t>
            </a:r>
            <a:r>
              <a:rPr lang="hu-HU" sz="3200" dirty="0"/>
              <a:t>,</a:t>
            </a:r>
            <a:r>
              <a:rPr lang="en-GB" sz="3200" b="1" dirty="0"/>
              <a:t>V</a:t>
            </a:r>
            <a:r>
              <a:rPr lang="hu-HU" sz="3200" dirty="0"/>
              <a:t>)</a:t>
            </a:r>
            <a:r>
              <a:rPr lang="hu-HU" sz="3200" dirty="0">
                <a:sym typeface="Symbol" pitchFamily="18" charset="2"/>
              </a:rPr>
              <a:t></a:t>
            </a:r>
            <a:r>
              <a:rPr lang="hu-HU" sz="3200" dirty="0"/>
              <a:t>cos </a:t>
            </a:r>
            <a:r>
              <a:rPr lang="hu-HU" sz="3200" dirty="0" smtClean="0">
                <a:sym typeface="Symbol" pitchFamily="18" charset="2"/>
              </a:rPr>
              <a:t></a:t>
            </a:r>
            <a:r>
              <a:rPr lang="en-US" sz="3200" i="1" baseline="-25000" dirty="0" smtClean="0"/>
              <a:t>l</a:t>
            </a:r>
            <a:r>
              <a:rPr lang="hu-HU" sz="3200" dirty="0" smtClean="0">
                <a:sym typeface="Symbol" pitchFamily="18" charset="2"/>
              </a:rPr>
              <a:t>’</a:t>
            </a:r>
            <a:r>
              <a:rPr lang="en-GB" sz="3200" dirty="0" smtClean="0">
                <a:sym typeface="Symbol" pitchFamily="18" charset="2"/>
              </a:rPr>
              <a:t> </a:t>
            </a:r>
            <a:r>
              <a:rPr lang="hu-HU" sz="3200" dirty="0" smtClean="0"/>
              <a:t>+</a:t>
            </a:r>
            <a:r>
              <a:rPr lang="hu-HU" sz="3200" baseline="-25000" dirty="0" smtClean="0">
                <a:sym typeface="Symbol" pitchFamily="18" charset="2"/>
              </a:rPr>
              <a:t> </a:t>
            </a:r>
            <a:r>
              <a:rPr lang="hu-HU" sz="3200" i="1" dirty="0" err="1" smtClean="0"/>
              <a:t>k</a:t>
            </a:r>
            <a:r>
              <a:rPr lang="hu-HU" sz="3200" i="1" baseline="-25000" dirty="0" err="1" smtClean="0"/>
              <a:t>a</a:t>
            </a:r>
            <a:r>
              <a:rPr lang="en-GB" sz="3200" dirty="0" smtClean="0"/>
              <a:t>*</a:t>
            </a:r>
            <a:r>
              <a:rPr lang="hu-HU" sz="3200" i="1" dirty="0" smtClean="0"/>
              <a:t>L</a:t>
            </a:r>
            <a:r>
              <a:rPr lang="hu-HU" sz="3200" i="1" baseline="-25000" dirty="0" smtClean="0"/>
              <a:t>a</a:t>
            </a:r>
            <a:endParaRPr lang="hu-HU" sz="3200" i="1" baseline="-250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447800" y="0"/>
            <a:ext cx="7010400" cy="990600"/>
          </a:xfrm>
        </p:spPr>
        <p:txBody>
          <a:bodyPr/>
          <a:lstStyle/>
          <a:p>
            <a:r>
              <a:rPr lang="en-US" dirty="0" smtClean="0"/>
              <a:t>Ambient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6764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Shader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"Custom/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TestShader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"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</a:p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Pass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{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    Tags{ "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LightMode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" = "</a:t>
            </a:r>
            <a:r>
              <a:rPr lang="en-US" dirty="0" err="1">
                <a:solidFill>
                  <a:srgbClr val="FF0000"/>
                </a:solidFill>
              </a:rPr>
              <a:t>ForwardBase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" }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    CGPROGRAM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    </a:t>
            </a:r>
            <a:r>
              <a:rPr lang="en-US" dirty="0"/>
              <a:t>#define AMBIENT_LIGHT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    #include "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Phong.cginc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</a:p>
          <a:p>
            <a:r>
              <a:rPr lang="en-US" dirty="0" err="1" smtClean="0"/>
              <a:t>Phong.cginc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float3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finalColor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_LightColor0 *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albedo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* diffuse + F *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specular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  *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NdL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lvl="1">
              <a:buNone/>
            </a:pPr>
            <a:r>
              <a:rPr lang="en-US" dirty="0" smtClean="0"/>
              <a:t>#</a:t>
            </a:r>
            <a:r>
              <a:rPr lang="en-US" dirty="0" err="1" smtClean="0"/>
              <a:t>ifdef</a:t>
            </a:r>
            <a:r>
              <a:rPr lang="en-US" dirty="0" smtClean="0"/>
              <a:t> AMBIENT_LIGHT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finalColor</a:t>
            </a:r>
            <a:r>
              <a:rPr lang="en-US" dirty="0" smtClean="0"/>
              <a:t> += UNITY_LIGHTMODEL_AMBIENT * </a:t>
            </a:r>
            <a:r>
              <a:rPr lang="en-US" dirty="0" err="1" smtClean="0"/>
              <a:t>albedo</a:t>
            </a:r>
            <a:r>
              <a:rPr lang="en-US" dirty="0" smtClean="0"/>
              <a:t>;	</a:t>
            </a:r>
          </a:p>
          <a:p>
            <a:pPr lvl="1">
              <a:buNone/>
            </a:pPr>
            <a:r>
              <a:rPr lang="en-US" dirty="0" smtClean="0"/>
              <a:t>#</a:t>
            </a:r>
            <a:r>
              <a:rPr lang="en-US" dirty="0" err="1" smtClean="0"/>
              <a:t>endif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return float4(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finalColor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1);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    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76200"/>
            <a:ext cx="3657600" cy="256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5943600" cy="1143000"/>
          </a:xfrm>
        </p:spPr>
        <p:txBody>
          <a:bodyPr/>
          <a:lstStyle/>
          <a:p>
            <a:r>
              <a:rPr lang="en-US" dirty="0" err="1" smtClean="0"/>
              <a:t>Textúrázás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TestShader</a:t>
            </a:r>
            <a:r>
              <a:rPr lang="en-US" dirty="0" smtClean="0"/>
              <a:t>: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Properties {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_Color ("Color", Color) = (1,1,1,1)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   _</a:t>
            </a:r>
            <a:r>
              <a:rPr lang="en-US" dirty="0" err="1"/>
              <a:t>AlbedoMap</a:t>
            </a:r>
            <a:r>
              <a:rPr lang="en-US" dirty="0"/>
              <a:t>("</a:t>
            </a:r>
            <a:r>
              <a:rPr lang="en-US" dirty="0" smtClean="0"/>
              <a:t>Albedo",</a:t>
            </a:r>
            <a:r>
              <a:rPr lang="en-US" dirty="0"/>
              <a:t> 2D) = </a:t>
            </a:r>
            <a:r>
              <a:rPr lang="en-US" dirty="0" smtClean="0"/>
              <a:t>""</a:t>
            </a:r>
            <a:r>
              <a:rPr lang="en-US" dirty="0"/>
              <a:t> </a:t>
            </a:r>
            <a:r>
              <a:rPr lang="en-US" dirty="0" smtClean="0"/>
              <a:t>{}</a:t>
            </a:r>
          </a:p>
          <a:p>
            <a:pPr lvl="1"/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mainVS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(float4 position : POSITION,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float3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normal : NORMAL, </a:t>
            </a:r>
            <a:r>
              <a:rPr lang="en-GB" dirty="0"/>
              <a:t>float4 </a:t>
            </a:r>
            <a:r>
              <a:rPr lang="en-GB" dirty="0" err="1"/>
              <a:t>texCoord</a:t>
            </a:r>
            <a:r>
              <a:rPr lang="en-GB" dirty="0"/>
              <a:t> : TEXCOORD0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GB" dirty="0" err="1"/>
              <a:t>OUT.texCoord</a:t>
            </a:r>
            <a:r>
              <a:rPr lang="en-GB" dirty="0"/>
              <a:t> = </a:t>
            </a:r>
            <a:r>
              <a:rPr lang="en-GB" dirty="0" err="1"/>
              <a:t>texCoord.xy</a:t>
            </a:r>
            <a:r>
              <a:rPr lang="en-GB" dirty="0"/>
              <a:t>;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/>
              <a:t>Phong.cginc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hu-HU" dirty="0" smtClean="0"/>
              <a:t>uniform sampler2D _Albedo</a:t>
            </a:r>
            <a:r>
              <a:rPr lang="en-GB" dirty="0" smtClean="0"/>
              <a:t>Map</a:t>
            </a:r>
            <a:r>
              <a:rPr lang="hu-HU" dirty="0" smtClean="0"/>
              <a:t>;</a:t>
            </a:r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float4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mainPS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(VS_OUT IN) : SV_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Target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lvl="1">
              <a:buNone/>
            </a:pPr>
            <a:r>
              <a:rPr lang="hu-HU" dirty="0" smtClean="0"/>
              <a:t>float3 </a:t>
            </a:r>
            <a:r>
              <a:rPr lang="hu-HU" dirty="0" err="1" smtClean="0"/>
              <a:t>albedo</a:t>
            </a:r>
            <a:r>
              <a:rPr lang="hu-HU" dirty="0" smtClean="0"/>
              <a:t> = _</a:t>
            </a:r>
            <a:r>
              <a:rPr lang="hu-HU" dirty="0" err="1" smtClean="0"/>
              <a:t>Color</a:t>
            </a:r>
            <a:r>
              <a:rPr lang="hu-HU" dirty="0" smtClean="0"/>
              <a:t> * tex2D(_</a:t>
            </a:r>
            <a:r>
              <a:rPr lang="hu-HU" dirty="0" err="1" smtClean="0"/>
              <a:t>Albedo</a:t>
            </a:r>
            <a:r>
              <a:rPr lang="en-US" dirty="0" smtClean="0"/>
              <a:t>Map</a:t>
            </a:r>
            <a:r>
              <a:rPr lang="hu-HU" dirty="0" smtClean="0"/>
              <a:t>, </a:t>
            </a:r>
            <a:r>
              <a:rPr lang="hu-HU" dirty="0" err="1" smtClean="0"/>
              <a:t>IN.texCoord</a:t>
            </a:r>
            <a:r>
              <a:rPr lang="hu-HU" dirty="0" smtClean="0"/>
              <a:t>);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r>
              <a:rPr lang="en-US" dirty="0" err="1" smtClean="0"/>
              <a:t>Kössünk</a:t>
            </a:r>
            <a:r>
              <a:rPr lang="en-US" dirty="0" smtClean="0"/>
              <a:t> be </a:t>
            </a:r>
            <a:r>
              <a:rPr lang="en-US" dirty="0" err="1" smtClean="0"/>
              <a:t>valami</a:t>
            </a:r>
            <a:r>
              <a:rPr lang="en-US" dirty="0" smtClean="0"/>
              <a:t> </a:t>
            </a:r>
            <a:r>
              <a:rPr lang="en-US" dirty="0" err="1" smtClean="0"/>
              <a:t>textúrát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materialba</a:t>
            </a:r>
            <a:r>
              <a:rPr lang="en-US" dirty="0" smtClean="0"/>
              <a:t>, </a:t>
            </a:r>
            <a:r>
              <a:rPr lang="en-US" dirty="0" err="1" smtClean="0"/>
              <a:t>rakjuk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gömbre</a:t>
            </a:r>
            <a:r>
              <a:rPr lang="en-US" dirty="0" smtClean="0"/>
              <a:t> (a </a:t>
            </a:r>
            <a:r>
              <a:rPr lang="en-US" dirty="0" err="1" smtClean="0"/>
              <a:t>teáskancsó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jó</a:t>
            </a:r>
            <a:r>
              <a:rPr lang="en-US" dirty="0" smtClean="0"/>
              <a:t>, </a:t>
            </a:r>
            <a:r>
              <a:rPr lang="en-US" dirty="0" err="1" smtClean="0"/>
              <a:t>nincs</a:t>
            </a:r>
            <a:r>
              <a:rPr lang="en-US" dirty="0" smtClean="0"/>
              <a:t> </a:t>
            </a:r>
            <a:r>
              <a:rPr lang="en-US" dirty="0" err="1" smtClean="0"/>
              <a:t>textúrakoordinátája</a:t>
            </a:r>
            <a:r>
              <a:rPr lang="en-US" dirty="0" smtClean="0"/>
              <a:t>)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95874"/>
            <a:ext cx="2332726" cy="223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</a:t>
            </a:r>
            <a:r>
              <a:rPr lang="en-US" dirty="0" err="1" smtClean="0"/>
              <a:t>vs</a:t>
            </a:r>
            <a:r>
              <a:rPr lang="en-US" dirty="0" smtClean="0"/>
              <a:t> dynamic</a:t>
            </a:r>
            <a:endParaRPr lang="en-US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267200" y="2895600"/>
            <a:ext cx="1657350" cy="2687638"/>
            <a:chOff x="2200" y="1515"/>
            <a:chExt cx="1836" cy="2066"/>
          </a:xfrm>
        </p:grpSpPr>
        <p:sp>
          <p:nvSpPr>
            <p:cNvPr id="116751" name="Freeform 15"/>
            <p:cNvSpPr>
              <a:spLocks/>
            </p:cNvSpPr>
            <p:nvPr/>
          </p:nvSpPr>
          <p:spPr bwMode="auto">
            <a:xfrm>
              <a:off x="3016" y="2387"/>
              <a:ext cx="1020" cy="688"/>
            </a:xfrm>
            <a:custGeom>
              <a:avLst/>
              <a:gdLst/>
              <a:ahLst/>
              <a:cxnLst>
                <a:cxn ang="0">
                  <a:pos x="7" y="272"/>
                </a:cxn>
                <a:cxn ang="0">
                  <a:pos x="143" y="498"/>
                </a:cxn>
                <a:cxn ang="0">
                  <a:pos x="325" y="680"/>
                </a:cxn>
                <a:cxn ang="0">
                  <a:pos x="688" y="453"/>
                </a:cxn>
                <a:cxn ang="0">
                  <a:pos x="869" y="589"/>
                </a:cxn>
                <a:cxn ang="0">
                  <a:pos x="1005" y="589"/>
                </a:cxn>
                <a:cxn ang="0">
                  <a:pos x="778" y="181"/>
                </a:cxn>
                <a:cxn ang="0">
                  <a:pos x="416" y="317"/>
                </a:cxn>
                <a:cxn ang="0">
                  <a:pos x="325" y="45"/>
                </a:cxn>
                <a:cxn ang="0">
                  <a:pos x="98" y="45"/>
                </a:cxn>
                <a:cxn ang="0">
                  <a:pos x="7" y="272"/>
                </a:cxn>
              </a:cxnLst>
              <a:rect l="0" t="0" r="r" b="b"/>
              <a:pathLst>
                <a:path w="1020" h="688">
                  <a:moveTo>
                    <a:pt x="7" y="272"/>
                  </a:moveTo>
                  <a:cubicBezTo>
                    <a:pt x="14" y="347"/>
                    <a:pt x="90" y="430"/>
                    <a:pt x="143" y="498"/>
                  </a:cubicBezTo>
                  <a:cubicBezTo>
                    <a:pt x="196" y="566"/>
                    <a:pt x="234" y="688"/>
                    <a:pt x="325" y="680"/>
                  </a:cubicBezTo>
                  <a:cubicBezTo>
                    <a:pt x="416" y="672"/>
                    <a:pt x="597" y="468"/>
                    <a:pt x="688" y="453"/>
                  </a:cubicBezTo>
                  <a:cubicBezTo>
                    <a:pt x="779" y="438"/>
                    <a:pt x="816" y="566"/>
                    <a:pt x="869" y="589"/>
                  </a:cubicBezTo>
                  <a:cubicBezTo>
                    <a:pt x="922" y="612"/>
                    <a:pt x="1020" y="657"/>
                    <a:pt x="1005" y="589"/>
                  </a:cubicBezTo>
                  <a:cubicBezTo>
                    <a:pt x="990" y="521"/>
                    <a:pt x="876" y="226"/>
                    <a:pt x="778" y="181"/>
                  </a:cubicBezTo>
                  <a:cubicBezTo>
                    <a:pt x="680" y="136"/>
                    <a:pt x="491" y="340"/>
                    <a:pt x="416" y="317"/>
                  </a:cubicBezTo>
                  <a:cubicBezTo>
                    <a:pt x="341" y="294"/>
                    <a:pt x="378" y="90"/>
                    <a:pt x="325" y="45"/>
                  </a:cubicBezTo>
                  <a:cubicBezTo>
                    <a:pt x="272" y="0"/>
                    <a:pt x="151" y="7"/>
                    <a:pt x="98" y="45"/>
                  </a:cubicBezTo>
                  <a:cubicBezTo>
                    <a:pt x="45" y="83"/>
                    <a:pt x="0" y="197"/>
                    <a:pt x="7" y="27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16752" name="Freeform 16"/>
            <p:cNvSpPr>
              <a:spLocks/>
            </p:cNvSpPr>
            <p:nvPr/>
          </p:nvSpPr>
          <p:spPr bwMode="auto">
            <a:xfrm>
              <a:off x="2393" y="1515"/>
              <a:ext cx="1040" cy="2066"/>
            </a:xfrm>
            <a:custGeom>
              <a:avLst/>
              <a:gdLst/>
              <a:ahLst/>
              <a:cxnLst>
                <a:cxn ang="0">
                  <a:pos x="617" y="129"/>
                </a:cxn>
                <a:cxn ang="0">
                  <a:pos x="306" y="55"/>
                </a:cxn>
                <a:cxn ang="0">
                  <a:pos x="124" y="237"/>
                </a:cxn>
                <a:cxn ang="0">
                  <a:pos x="215" y="509"/>
                </a:cxn>
                <a:cxn ang="0">
                  <a:pos x="396" y="781"/>
                </a:cxn>
                <a:cxn ang="0">
                  <a:pos x="487" y="1053"/>
                </a:cxn>
                <a:cxn ang="0">
                  <a:pos x="199" y="1198"/>
                </a:cxn>
                <a:cxn ang="0">
                  <a:pos x="33" y="1371"/>
                </a:cxn>
                <a:cxn ang="0">
                  <a:pos x="396" y="1824"/>
                </a:cxn>
                <a:cxn ang="0">
                  <a:pos x="260" y="1960"/>
                </a:cxn>
                <a:cxn ang="0">
                  <a:pos x="396" y="2051"/>
                </a:cxn>
                <a:cxn ang="0">
                  <a:pos x="668" y="1870"/>
                </a:cxn>
                <a:cxn ang="0">
                  <a:pos x="442" y="1461"/>
                </a:cxn>
                <a:cxn ang="0">
                  <a:pos x="941" y="1189"/>
                </a:cxn>
                <a:cxn ang="0">
                  <a:pos x="986" y="826"/>
                </a:cxn>
                <a:cxn ang="0">
                  <a:pos x="617" y="129"/>
                </a:cxn>
              </a:cxnLst>
              <a:rect l="0" t="0" r="r" b="b"/>
              <a:pathLst>
                <a:path w="1040" h="2066">
                  <a:moveTo>
                    <a:pt x="617" y="129"/>
                  </a:moveTo>
                  <a:cubicBezTo>
                    <a:pt x="504" y="0"/>
                    <a:pt x="388" y="37"/>
                    <a:pt x="306" y="55"/>
                  </a:cubicBezTo>
                  <a:cubicBezTo>
                    <a:pt x="224" y="73"/>
                    <a:pt x="139" y="161"/>
                    <a:pt x="124" y="237"/>
                  </a:cubicBezTo>
                  <a:cubicBezTo>
                    <a:pt x="109" y="313"/>
                    <a:pt x="170" y="418"/>
                    <a:pt x="215" y="509"/>
                  </a:cubicBezTo>
                  <a:cubicBezTo>
                    <a:pt x="260" y="600"/>
                    <a:pt x="351" y="690"/>
                    <a:pt x="396" y="781"/>
                  </a:cubicBezTo>
                  <a:cubicBezTo>
                    <a:pt x="441" y="872"/>
                    <a:pt x="520" y="983"/>
                    <a:pt x="487" y="1053"/>
                  </a:cubicBezTo>
                  <a:cubicBezTo>
                    <a:pt x="454" y="1123"/>
                    <a:pt x="274" y="1145"/>
                    <a:pt x="199" y="1198"/>
                  </a:cubicBezTo>
                  <a:cubicBezTo>
                    <a:pt x="124" y="1251"/>
                    <a:pt x="0" y="1267"/>
                    <a:pt x="33" y="1371"/>
                  </a:cubicBezTo>
                  <a:cubicBezTo>
                    <a:pt x="66" y="1475"/>
                    <a:pt x="358" y="1726"/>
                    <a:pt x="396" y="1824"/>
                  </a:cubicBezTo>
                  <a:cubicBezTo>
                    <a:pt x="434" y="1922"/>
                    <a:pt x="260" y="1922"/>
                    <a:pt x="260" y="1960"/>
                  </a:cubicBezTo>
                  <a:cubicBezTo>
                    <a:pt x="260" y="1998"/>
                    <a:pt x="328" y="2066"/>
                    <a:pt x="396" y="2051"/>
                  </a:cubicBezTo>
                  <a:cubicBezTo>
                    <a:pt x="464" y="2036"/>
                    <a:pt x="660" y="1968"/>
                    <a:pt x="668" y="1870"/>
                  </a:cubicBezTo>
                  <a:cubicBezTo>
                    <a:pt x="676" y="1772"/>
                    <a:pt x="396" y="1575"/>
                    <a:pt x="442" y="1461"/>
                  </a:cubicBezTo>
                  <a:cubicBezTo>
                    <a:pt x="488" y="1347"/>
                    <a:pt x="850" y="1295"/>
                    <a:pt x="941" y="1189"/>
                  </a:cubicBezTo>
                  <a:cubicBezTo>
                    <a:pt x="1032" y="1083"/>
                    <a:pt x="1040" y="1003"/>
                    <a:pt x="986" y="826"/>
                  </a:cubicBezTo>
                  <a:cubicBezTo>
                    <a:pt x="932" y="649"/>
                    <a:pt x="730" y="258"/>
                    <a:pt x="617" y="12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16753" name="Freeform 17"/>
            <p:cNvSpPr>
              <a:spLocks/>
            </p:cNvSpPr>
            <p:nvPr/>
          </p:nvSpPr>
          <p:spPr bwMode="auto">
            <a:xfrm>
              <a:off x="2200" y="1979"/>
              <a:ext cx="914" cy="583"/>
            </a:xfrm>
            <a:custGeom>
              <a:avLst/>
              <a:gdLst/>
              <a:ahLst/>
              <a:cxnLst>
                <a:cxn ang="0">
                  <a:pos x="907" y="151"/>
                </a:cxn>
                <a:cxn ang="0">
                  <a:pos x="817" y="333"/>
                </a:cxn>
                <a:cxn ang="0">
                  <a:pos x="545" y="560"/>
                </a:cxn>
                <a:cxn ang="0">
                  <a:pos x="136" y="469"/>
                </a:cxn>
                <a:cxn ang="0">
                  <a:pos x="0" y="333"/>
                </a:cxn>
                <a:cxn ang="0">
                  <a:pos x="136" y="151"/>
                </a:cxn>
                <a:cxn ang="0">
                  <a:pos x="454" y="333"/>
                </a:cxn>
                <a:cxn ang="0">
                  <a:pos x="635" y="61"/>
                </a:cxn>
                <a:cxn ang="0">
                  <a:pos x="862" y="15"/>
                </a:cxn>
                <a:cxn ang="0">
                  <a:pos x="907" y="151"/>
                </a:cxn>
              </a:cxnLst>
              <a:rect l="0" t="0" r="r" b="b"/>
              <a:pathLst>
                <a:path w="914" h="583">
                  <a:moveTo>
                    <a:pt x="907" y="151"/>
                  </a:moveTo>
                  <a:cubicBezTo>
                    <a:pt x="900" y="204"/>
                    <a:pt x="877" y="265"/>
                    <a:pt x="817" y="333"/>
                  </a:cubicBezTo>
                  <a:cubicBezTo>
                    <a:pt x="757" y="401"/>
                    <a:pt x="658" y="537"/>
                    <a:pt x="545" y="560"/>
                  </a:cubicBezTo>
                  <a:cubicBezTo>
                    <a:pt x="432" y="583"/>
                    <a:pt x="227" y="507"/>
                    <a:pt x="136" y="469"/>
                  </a:cubicBezTo>
                  <a:cubicBezTo>
                    <a:pt x="45" y="431"/>
                    <a:pt x="0" y="386"/>
                    <a:pt x="0" y="333"/>
                  </a:cubicBezTo>
                  <a:cubicBezTo>
                    <a:pt x="0" y="280"/>
                    <a:pt x="60" y="151"/>
                    <a:pt x="136" y="151"/>
                  </a:cubicBezTo>
                  <a:cubicBezTo>
                    <a:pt x="212" y="151"/>
                    <a:pt x="371" y="348"/>
                    <a:pt x="454" y="333"/>
                  </a:cubicBezTo>
                  <a:cubicBezTo>
                    <a:pt x="537" y="318"/>
                    <a:pt x="567" y="114"/>
                    <a:pt x="635" y="61"/>
                  </a:cubicBezTo>
                  <a:cubicBezTo>
                    <a:pt x="703" y="8"/>
                    <a:pt x="817" y="0"/>
                    <a:pt x="862" y="15"/>
                  </a:cubicBezTo>
                  <a:cubicBezTo>
                    <a:pt x="907" y="30"/>
                    <a:pt x="914" y="98"/>
                    <a:pt x="907" y="1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16754" name="Freeform 18"/>
          <p:cNvSpPr>
            <a:spLocks/>
          </p:cNvSpPr>
          <p:nvPr/>
        </p:nvSpPr>
        <p:spPr bwMode="auto">
          <a:xfrm>
            <a:off x="1098550" y="1512888"/>
            <a:ext cx="6445250" cy="5116512"/>
          </a:xfrm>
          <a:custGeom>
            <a:avLst/>
            <a:gdLst/>
            <a:ahLst/>
            <a:cxnLst>
              <a:cxn ang="0">
                <a:pos x="1912" y="204"/>
              </a:cxn>
              <a:cxn ang="0">
                <a:pos x="1595" y="476"/>
              </a:cxn>
              <a:cxn ang="0">
                <a:pos x="687" y="159"/>
              </a:cxn>
              <a:cxn ang="0">
                <a:pos x="98" y="340"/>
              </a:cxn>
              <a:cxn ang="0">
                <a:pos x="98" y="1157"/>
              </a:cxn>
              <a:cxn ang="0">
                <a:pos x="551" y="1338"/>
              </a:cxn>
              <a:cxn ang="0">
                <a:pos x="506" y="1746"/>
              </a:cxn>
              <a:cxn ang="0">
                <a:pos x="188" y="2155"/>
              </a:cxn>
              <a:cxn ang="0">
                <a:pos x="279" y="3062"/>
              </a:cxn>
              <a:cxn ang="0">
                <a:pos x="1186" y="3062"/>
              </a:cxn>
              <a:cxn ang="0">
                <a:pos x="1413" y="2744"/>
              </a:cxn>
              <a:cxn ang="0">
                <a:pos x="1867" y="3107"/>
              </a:cxn>
              <a:cxn ang="0">
                <a:pos x="2411" y="3153"/>
              </a:cxn>
              <a:cxn ang="0">
                <a:pos x="3046" y="3062"/>
              </a:cxn>
              <a:cxn ang="0">
                <a:pos x="3454" y="3153"/>
              </a:cxn>
              <a:cxn ang="0">
                <a:pos x="4135" y="3198"/>
              </a:cxn>
              <a:cxn ang="0">
                <a:pos x="4860" y="2971"/>
              </a:cxn>
              <a:cxn ang="0">
                <a:pos x="5087" y="2563"/>
              </a:cxn>
              <a:cxn ang="0">
                <a:pos x="4679" y="2245"/>
              </a:cxn>
              <a:cxn ang="0">
                <a:pos x="4906" y="1701"/>
              </a:cxn>
              <a:cxn ang="0">
                <a:pos x="4951" y="1111"/>
              </a:cxn>
              <a:cxn ang="0">
                <a:pos x="4634" y="975"/>
              </a:cxn>
              <a:cxn ang="0">
                <a:pos x="4997" y="386"/>
              </a:cxn>
              <a:cxn ang="0">
                <a:pos x="4180" y="68"/>
              </a:cxn>
              <a:cxn ang="0">
                <a:pos x="2910" y="340"/>
              </a:cxn>
              <a:cxn ang="0">
                <a:pos x="2139" y="23"/>
              </a:cxn>
              <a:cxn ang="0">
                <a:pos x="1912" y="204"/>
              </a:cxn>
            </a:cxnLst>
            <a:rect l="0" t="0" r="r" b="b"/>
            <a:pathLst>
              <a:path w="5117" h="3228">
                <a:moveTo>
                  <a:pt x="1912" y="204"/>
                </a:moveTo>
                <a:cubicBezTo>
                  <a:pt x="1821" y="280"/>
                  <a:pt x="1799" y="484"/>
                  <a:pt x="1595" y="476"/>
                </a:cubicBezTo>
                <a:cubicBezTo>
                  <a:pt x="1391" y="468"/>
                  <a:pt x="936" y="182"/>
                  <a:pt x="687" y="159"/>
                </a:cubicBezTo>
                <a:cubicBezTo>
                  <a:pt x="438" y="136"/>
                  <a:pt x="196" y="174"/>
                  <a:pt x="98" y="340"/>
                </a:cubicBezTo>
                <a:cubicBezTo>
                  <a:pt x="0" y="506"/>
                  <a:pt x="23" y="991"/>
                  <a:pt x="98" y="1157"/>
                </a:cubicBezTo>
                <a:cubicBezTo>
                  <a:pt x="173" y="1323"/>
                  <a:pt x="483" y="1240"/>
                  <a:pt x="551" y="1338"/>
                </a:cubicBezTo>
                <a:cubicBezTo>
                  <a:pt x="619" y="1436"/>
                  <a:pt x="566" y="1610"/>
                  <a:pt x="506" y="1746"/>
                </a:cubicBezTo>
                <a:cubicBezTo>
                  <a:pt x="446" y="1882"/>
                  <a:pt x="226" y="1936"/>
                  <a:pt x="188" y="2155"/>
                </a:cubicBezTo>
                <a:cubicBezTo>
                  <a:pt x="150" y="2374"/>
                  <a:pt x="113" y="2911"/>
                  <a:pt x="279" y="3062"/>
                </a:cubicBezTo>
                <a:cubicBezTo>
                  <a:pt x="445" y="3213"/>
                  <a:pt x="997" y="3115"/>
                  <a:pt x="1186" y="3062"/>
                </a:cubicBezTo>
                <a:cubicBezTo>
                  <a:pt x="1375" y="3009"/>
                  <a:pt x="1300" y="2737"/>
                  <a:pt x="1413" y="2744"/>
                </a:cubicBezTo>
                <a:cubicBezTo>
                  <a:pt x="1526" y="2751"/>
                  <a:pt x="1701" y="3039"/>
                  <a:pt x="1867" y="3107"/>
                </a:cubicBezTo>
                <a:cubicBezTo>
                  <a:pt x="2033" y="3175"/>
                  <a:pt x="2215" y="3160"/>
                  <a:pt x="2411" y="3153"/>
                </a:cubicBezTo>
                <a:cubicBezTo>
                  <a:pt x="2607" y="3146"/>
                  <a:pt x="2872" y="3062"/>
                  <a:pt x="3046" y="3062"/>
                </a:cubicBezTo>
                <a:cubicBezTo>
                  <a:pt x="3220" y="3062"/>
                  <a:pt x="3273" y="3130"/>
                  <a:pt x="3454" y="3153"/>
                </a:cubicBezTo>
                <a:cubicBezTo>
                  <a:pt x="3635" y="3176"/>
                  <a:pt x="3901" y="3228"/>
                  <a:pt x="4135" y="3198"/>
                </a:cubicBezTo>
                <a:cubicBezTo>
                  <a:pt x="4369" y="3168"/>
                  <a:pt x="4701" y="3077"/>
                  <a:pt x="4860" y="2971"/>
                </a:cubicBezTo>
                <a:cubicBezTo>
                  <a:pt x="5019" y="2865"/>
                  <a:pt x="5117" y="2684"/>
                  <a:pt x="5087" y="2563"/>
                </a:cubicBezTo>
                <a:cubicBezTo>
                  <a:pt x="5057" y="2442"/>
                  <a:pt x="4709" y="2388"/>
                  <a:pt x="4679" y="2245"/>
                </a:cubicBezTo>
                <a:cubicBezTo>
                  <a:pt x="4649" y="2102"/>
                  <a:pt x="4861" y="1890"/>
                  <a:pt x="4906" y="1701"/>
                </a:cubicBezTo>
                <a:cubicBezTo>
                  <a:pt x="4951" y="1512"/>
                  <a:pt x="4996" y="1232"/>
                  <a:pt x="4951" y="1111"/>
                </a:cubicBezTo>
                <a:cubicBezTo>
                  <a:pt x="4906" y="990"/>
                  <a:pt x="4626" y="1096"/>
                  <a:pt x="4634" y="975"/>
                </a:cubicBezTo>
                <a:cubicBezTo>
                  <a:pt x="4642" y="854"/>
                  <a:pt x="5073" y="537"/>
                  <a:pt x="4997" y="386"/>
                </a:cubicBezTo>
                <a:cubicBezTo>
                  <a:pt x="4921" y="235"/>
                  <a:pt x="4528" y="76"/>
                  <a:pt x="4180" y="68"/>
                </a:cubicBezTo>
                <a:cubicBezTo>
                  <a:pt x="3832" y="60"/>
                  <a:pt x="3250" y="347"/>
                  <a:pt x="2910" y="340"/>
                </a:cubicBezTo>
                <a:cubicBezTo>
                  <a:pt x="2570" y="333"/>
                  <a:pt x="2305" y="46"/>
                  <a:pt x="2139" y="23"/>
                </a:cubicBezTo>
                <a:cubicBezTo>
                  <a:pt x="1973" y="0"/>
                  <a:pt x="2003" y="128"/>
                  <a:pt x="1912" y="20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900113" y="476250"/>
            <a:ext cx="8713787" cy="11430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762000" indent="-762000"/>
            <a:r>
              <a:rPr lang="hu-HU" sz="3600" b="1" dirty="0" err="1"/>
              <a:t>Environment</a:t>
            </a:r>
            <a:r>
              <a:rPr lang="hu-HU" sz="3600" b="1" dirty="0"/>
              <a:t> </a:t>
            </a:r>
            <a:r>
              <a:rPr lang="hu-HU" sz="3600" b="1" dirty="0" err="1"/>
              <a:t>mapping</a:t>
            </a:r>
            <a:r>
              <a:rPr lang="hu-HU" sz="3600" b="1" dirty="0"/>
              <a:t> (Blinn76)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24075" y="1989138"/>
            <a:ext cx="2952750" cy="4248150"/>
            <a:chOff x="1247" y="1253"/>
            <a:chExt cx="1996" cy="267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247" y="2251"/>
              <a:ext cx="563" cy="773"/>
              <a:chOff x="144" y="2184"/>
              <a:chExt cx="828" cy="984"/>
            </a:xfrm>
          </p:grpSpPr>
          <p:sp>
            <p:nvSpPr>
              <p:cNvPr id="118789" name="Line 5"/>
              <p:cNvSpPr>
                <a:spLocks noChangeShapeType="1"/>
              </p:cNvSpPr>
              <p:nvPr/>
            </p:nvSpPr>
            <p:spPr bwMode="auto">
              <a:xfrm flipV="1">
                <a:off x="144" y="2400"/>
                <a:ext cx="624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790" name="Line 6"/>
              <p:cNvSpPr>
                <a:spLocks noChangeShapeType="1"/>
              </p:cNvSpPr>
              <p:nvPr/>
            </p:nvSpPr>
            <p:spPr bwMode="auto">
              <a:xfrm>
                <a:off x="144" y="2688"/>
                <a:ext cx="624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791" name="Oval 7"/>
              <p:cNvSpPr>
                <a:spLocks noChangeArrowheads="1"/>
              </p:cNvSpPr>
              <p:nvPr/>
            </p:nvSpPr>
            <p:spPr bwMode="auto">
              <a:xfrm>
                <a:off x="624" y="2448"/>
                <a:ext cx="192" cy="4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792" name="Oval 8"/>
              <p:cNvSpPr>
                <a:spLocks noChangeArrowheads="1"/>
              </p:cNvSpPr>
              <p:nvPr/>
            </p:nvSpPr>
            <p:spPr bwMode="auto">
              <a:xfrm>
                <a:off x="720" y="2544"/>
                <a:ext cx="96" cy="288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793" name="Freeform 9"/>
              <p:cNvSpPr>
                <a:spLocks/>
              </p:cNvSpPr>
              <p:nvPr/>
            </p:nvSpPr>
            <p:spPr bwMode="auto">
              <a:xfrm>
                <a:off x="816" y="2208"/>
                <a:ext cx="144" cy="192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96" y="144"/>
                  </a:cxn>
                  <a:cxn ang="0">
                    <a:pos x="144" y="0"/>
                  </a:cxn>
                </a:cxnLst>
                <a:rect l="0" t="0" r="r" b="b"/>
                <a:pathLst>
                  <a:path w="144" h="192">
                    <a:moveTo>
                      <a:pt x="0" y="192"/>
                    </a:moveTo>
                    <a:cubicBezTo>
                      <a:pt x="36" y="184"/>
                      <a:pt x="72" y="176"/>
                      <a:pt x="96" y="144"/>
                    </a:cubicBezTo>
                    <a:cubicBezTo>
                      <a:pt x="120" y="112"/>
                      <a:pt x="136" y="32"/>
                      <a:pt x="144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794" name="Freeform 10"/>
              <p:cNvSpPr>
                <a:spLocks/>
              </p:cNvSpPr>
              <p:nvPr/>
            </p:nvSpPr>
            <p:spPr bwMode="auto">
              <a:xfrm>
                <a:off x="768" y="2244"/>
                <a:ext cx="192" cy="156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132" y="120"/>
                  </a:cxn>
                  <a:cxn ang="0">
                    <a:pos x="192" y="0"/>
                  </a:cxn>
                </a:cxnLst>
                <a:rect l="0" t="0" r="r" b="b"/>
                <a:pathLst>
                  <a:path w="192" h="156">
                    <a:moveTo>
                      <a:pt x="0" y="156"/>
                    </a:moveTo>
                    <a:cubicBezTo>
                      <a:pt x="22" y="150"/>
                      <a:pt x="100" y="146"/>
                      <a:pt x="132" y="120"/>
                    </a:cubicBezTo>
                    <a:cubicBezTo>
                      <a:pt x="164" y="94"/>
                      <a:pt x="180" y="25"/>
                      <a:pt x="19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795" name="Freeform 11"/>
              <p:cNvSpPr>
                <a:spLocks/>
              </p:cNvSpPr>
              <p:nvPr/>
            </p:nvSpPr>
            <p:spPr bwMode="auto">
              <a:xfrm>
                <a:off x="720" y="2928"/>
                <a:ext cx="25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48"/>
                  </a:cxn>
                  <a:cxn ang="0">
                    <a:pos x="252" y="144"/>
                  </a:cxn>
                </a:cxnLst>
                <a:rect l="0" t="0" r="r" b="b"/>
                <a:pathLst>
                  <a:path w="252" h="144">
                    <a:moveTo>
                      <a:pt x="0" y="0"/>
                    </a:moveTo>
                    <a:cubicBezTo>
                      <a:pt x="56" y="8"/>
                      <a:pt x="102" y="24"/>
                      <a:pt x="144" y="48"/>
                    </a:cubicBezTo>
                    <a:cubicBezTo>
                      <a:pt x="186" y="72"/>
                      <a:pt x="230" y="124"/>
                      <a:pt x="252" y="144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796" name="Freeform 12"/>
              <p:cNvSpPr>
                <a:spLocks/>
              </p:cNvSpPr>
              <p:nvPr/>
            </p:nvSpPr>
            <p:spPr bwMode="auto">
              <a:xfrm>
                <a:off x="720" y="2928"/>
                <a:ext cx="144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" y="144"/>
                  </a:cxn>
                  <a:cxn ang="0">
                    <a:pos x="144" y="240"/>
                  </a:cxn>
                </a:cxnLst>
                <a:rect l="0" t="0" r="r" b="b"/>
                <a:pathLst>
                  <a:path w="144" h="240">
                    <a:moveTo>
                      <a:pt x="0" y="0"/>
                    </a:moveTo>
                    <a:cubicBezTo>
                      <a:pt x="20" y="24"/>
                      <a:pt x="96" y="104"/>
                      <a:pt x="120" y="144"/>
                    </a:cubicBezTo>
                    <a:cubicBezTo>
                      <a:pt x="144" y="184"/>
                      <a:pt x="139" y="220"/>
                      <a:pt x="144" y="24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797" name="Freeform 13"/>
              <p:cNvSpPr>
                <a:spLocks/>
              </p:cNvSpPr>
              <p:nvPr/>
            </p:nvSpPr>
            <p:spPr bwMode="auto">
              <a:xfrm>
                <a:off x="720" y="2928"/>
                <a:ext cx="48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4"/>
                  </a:cxn>
                  <a:cxn ang="0">
                    <a:pos x="0" y="240"/>
                  </a:cxn>
                </a:cxnLst>
                <a:rect l="0" t="0" r="r" b="b"/>
                <a:pathLst>
                  <a:path w="48" h="240">
                    <a:moveTo>
                      <a:pt x="0" y="0"/>
                    </a:moveTo>
                    <a:cubicBezTo>
                      <a:pt x="24" y="52"/>
                      <a:pt x="48" y="104"/>
                      <a:pt x="48" y="144"/>
                    </a:cubicBezTo>
                    <a:cubicBezTo>
                      <a:pt x="48" y="184"/>
                      <a:pt x="24" y="212"/>
                      <a:pt x="0" y="24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798" name="Freeform 14"/>
              <p:cNvSpPr>
                <a:spLocks/>
              </p:cNvSpPr>
              <p:nvPr/>
            </p:nvSpPr>
            <p:spPr bwMode="auto">
              <a:xfrm>
                <a:off x="840" y="2184"/>
                <a:ext cx="52" cy="216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48" y="96"/>
                  </a:cxn>
                  <a:cxn ang="0">
                    <a:pos x="24" y="0"/>
                  </a:cxn>
                </a:cxnLst>
                <a:rect l="0" t="0" r="r" b="b"/>
                <a:pathLst>
                  <a:path w="52" h="216">
                    <a:moveTo>
                      <a:pt x="0" y="216"/>
                    </a:moveTo>
                    <a:cubicBezTo>
                      <a:pt x="8" y="196"/>
                      <a:pt x="44" y="132"/>
                      <a:pt x="48" y="96"/>
                    </a:cubicBezTo>
                    <a:cubicBezTo>
                      <a:pt x="52" y="60"/>
                      <a:pt x="29" y="20"/>
                      <a:pt x="24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18799" name="Line 15"/>
            <p:cNvSpPr>
              <a:spLocks noChangeShapeType="1"/>
            </p:cNvSpPr>
            <p:nvPr/>
          </p:nvSpPr>
          <p:spPr bwMode="auto">
            <a:xfrm flipH="1">
              <a:off x="1746" y="1253"/>
              <a:ext cx="1497" cy="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118800" name="Line 16"/>
            <p:cNvSpPr>
              <a:spLocks noChangeShapeType="1"/>
            </p:cNvSpPr>
            <p:nvPr/>
          </p:nvSpPr>
          <p:spPr bwMode="auto">
            <a:xfrm flipH="1" flipV="1">
              <a:off x="1746" y="2614"/>
              <a:ext cx="1452" cy="13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 rot="16200000">
            <a:off x="1331913" y="1341438"/>
            <a:ext cx="2952750" cy="4248150"/>
            <a:chOff x="1247" y="1253"/>
            <a:chExt cx="1996" cy="2676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247" y="2251"/>
              <a:ext cx="563" cy="773"/>
              <a:chOff x="144" y="2184"/>
              <a:chExt cx="828" cy="984"/>
            </a:xfrm>
          </p:grpSpPr>
          <p:sp>
            <p:nvSpPr>
              <p:cNvPr id="118803" name="Line 19"/>
              <p:cNvSpPr>
                <a:spLocks noChangeShapeType="1"/>
              </p:cNvSpPr>
              <p:nvPr/>
            </p:nvSpPr>
            <p:spPr bwMode="auto">
              <a:xfrm flipV="1">
                <a:off x="144" y="2400"/>
                <a:ext cx="624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04" name="Line 20"/>
              <p:cNvSpPr>
                <a:spLocks noChangeShapeType="1"/>
              </p:cNvSpPr>
              <p:nvPr/>
            </p:nvSpPr>
            <p:spPr bwMode="auto">
              <a:xfrm>
                <a:off x="144" y="2688"/>
                <a:ext cx="624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05" name="Oval 21"/>
              <p:cNvSpPr>
                <a:spLocks noChangeArrowheads="1"/>
              </p:cNvSpPr>
              <p:nvPr/>
            </p:nvSpPr>
            <p:spPr bwMode="auto">
              <a:xfrm>
                <a:off x="624" y="2448"/>
                <a:ext cx="192" cy="4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06" name="Oval 22"/>
              <p:cNvSpPr>
                <a:spLocks noChangeArrowheads="1"/>
              </p:cNvSpPr>
              <p:nvPr/>
            </p:nvSpPr>
            <p:spPr bwMode="auto">
              <a:xfrm>
                <a:off x="720" y="2544"/>
                <a:ext cx="96" cy="288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07" name="Freeform 23"/>
              <p:cNvSpPr>
                <a:spLocks/>
              </p:cNvSpPr>
              <p:nvPr/>
            </p:nvSpPr>
            <p:spPr bwMode="auto">
              <a:xfrm>
                <a:off x="816" y="2208"/>
                <a:ext cx="144" cy="192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96" y="144"/>
                  </a:cxn>
                  <a:cxn ang="0">
                    <a:pos x="144" y="0"/>
                  </a:cxn>
                </a:cxnLst>
                <a:rect l="0" t="0" r="r" b="b"/>
                <a:pathLst>
                  <a:path w="144" h="192">
                    <a:moveTo>
                      <a:pt x="0" y="192"/>
                    </a:moveTo>
                    <a:cubicBezTo>
                      <a:pt x="36" y="184"/>
                      <a:pt x="72" y="176"/>
                      <a:pt x="96" y="144"/>
                    </a:cubicBezTo>
                    <a:cubicBezTo>
                      <a:pt x="120" y="112"/>
                      <a:pt x="136" y="32"/>
                      <a:pt x="144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08" name="Freeform 24"/>
              <p:cNvSpPr>
                <a:spLocks/>
              </p:cNvSpPr>
              <p:nvPr/>
            </p:nvSpPr>
            <p:spPr bwMode="auto">
              <a:xfrm>
                <a:off x="768" y="2244"/>
                <a:ext cx="192" cy="156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132" y="120"/>
                  </a:cxn>
                  <a:cxn ang="0">
                    <a:pos x="192" y="0"/>
                  </a:cxn>
                </a:cxnLst>
                <a:rect l="0" t="0" r="r" b="b"/>
                <a:pathLst>
                  <a:path w="192" h="156">
                    <a:moveTo>
                      <a:pt x="0" y="156"/>
                    </a:moveTo>
                    <a:cubicBezTo>
                      <a:pt x="22" y="150"/>
                      <a:pt x="100" y="146"/>
                      <a:pt x="132" y="120"/>
                    </a:cubicBezTo>
                    <a:cubicBezTo>
                      <a:pt x="164" y="94"/>
                      <a:pt x="180" y="25"/>
                      <a:pt x="19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09" name="Freeform 25"/>
              <p:cNvSpPr>
                <a:spLocks/>
              </p:cNvSpPr>
              <p:nvPr/>
            </p:nvSpPr>
            <p:spPr bwMode="auto">
              <a:xfrm>
                <a:off x="720" y="2928"/>
                <a:ext cx="25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48"/>
                  </a:cxn>
                  <a:cxn ang="0">
                    <a:pos x="252" y="144"/>
                  </a:cxn>
                </a:cxnLst>
                <a:rect l="0" t="0" r="r" b="b"/>
                <a:pathLst>
                  <a:path w="252" h="144">
                    <a:moveTo>
                      <a:pt x="0" y="0"/>
                    </a:moveTo>
                    <a:cubicBezTo>
                      <a:pt x="56" y="8"/>
                      <a:pt x="102" y="24"/>
                      <a:pt x="144" y="48"/>
                    </a:cubicBezTo>
                    <a:cubicBezTo>
                      <a:pt x="186" y="72"/>
                      <a:pt x="230" y="124"/>
                      <a:pt x="252" y="144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10" name="Freeform 26"/>
              <p:cNvSpPr>
                <a:spLocks/>
              </p:cNvSpPr>
              <p:nvPr/>
            </p:nvSpPr>
            <p:spPr bwMode="auto">
              <a:xfrm>
                <a:off x="720" y="2928"/>
                <a:ext cx="144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" y="144"/>
                  </a:cxn>
                  <a:cxn ang="0">
                    <a:pos x="144" y="240"/>
                  </a:cxn>
                </a:cxnLst>
                <a:rect l="0" t="0" r="r" b="b"/>
                <a:pathLst>
                  <a:path w="144" h="240">
                    <a:moveTo>
                      <a:pt x="0" y="0"/>
                    </a:moveTo>
                    <a:cubicBezTo>
                      <a:pt x="20" y="24"/>
                      <a:pt x="96" y="104"/>
                      <a:pt x="120" y="144"/>
                    </a:cubicBezTo>
                    <a:cubicBezTo>
                      <a:pt x="144" y="184"/>
                      <a:pt x="139" y="220"/>
                      <a:pt x="144" y="24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11" name="Freeform 27"/>
              <p:cNvSpPr>
                <a:spLocks/>
              </p:cNvSpPr>
              <p:nvPr/>
            </p:nvSpPr>
            <p:spPr bwMode="auto">
              <a:xfrm>
                <a:off x="720" y="2928"/>
                <a:ext cx="48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4"/>
                  </a:cxn>
                  <a:cxn ang="0">
                    <a:pos x="0" y="240"/>
                  </a:cxn>
                </a:cxnLst>
                <a:rect l="0" t="0" r="r" b="b"/>
                <a:pathLst>
                  <a:path w="48" h="240">
                    <a:moveTo>
                      <a:pt x="0" y="0"/>
                    </a:moveTo>
                    <a:cubicBezTo>
                      <a:pt x="24" y="52"/>
                      <a:pt x="48" y="104"/>
                      <a:pt x="48" y="144"/>
                    </a:cubicBezTo>
                    <a:cubicBezTo>
                      <a:pt x="48" y="184"/>
                      <a:pt x="24" y="212"/>
                      <a:pt x="0" y="24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12" name="Freeform 28"/>
              <p:cNvSpPr>
                <a:spLocks/>
              </p:cNvSpPr>
              <p:nvPr/>
            </p:nvSpPr>
            <p:spPr bwMode="auto">
              <a:xfrm>
                <a:off x="840" y="2184"/>
                <a:ext cx="52" cy="216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48" y="96"/>
                  </a:cxn>
                  <a:cxn ang="0">
                    <a:pos x="24" y="0"/>
                  </a:cxn>
                </a:cxnLst>
                <a:rect l="0" t="0" r="r" b="b"/>
                <a:pathLst>
                  <a:path w="52" h="216">
                    <a:moveTo>
                      <a:pt x="0" y="216"/>
                    </a:moveTo>
                    <a:cubicBezTo>
                      <a:pt x="8" y="196"/>
                      <a:pt x="44" y="132"/>
                      <a:pt x="48" y="96"/>
                    </a:cubicBezTo>
                    <a:cubicBezTo>
                      <a:pt x="52" y="60"/>
                      <a:pt x="29" y="20"/>
                      <a:pt x="24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18813" name="Line 29"/>
            <p:cNvSpPr>
              <a:spLocks noChangeShapeType="1"/>
            </p:cNvSpPr>
            <p:nvPr/>
          </p:nvSpPr>
          <p:spPr bwMode="auto">
            <a:xfrm flipH="1">
              <a:off x="1746" y="1253"/>
              <a:ext cx="1497" cy="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118814" name="Line 30"/>
            <p:cNvSpPr>
              <a:spLocks noChangeShapeType="1"/>
            </p:cNvSpPr>
            <p:nvPr/>
          </p:nvSpPr>
          <p:spPr bwMode="auto">
            <a:xfrm flipH="1" flipV="1">
              <a:off x="1746" y="2614"/>
              <a:ext cx="1452" cy="13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 rot="10800000">
            <a:off x="611188" y="2133600"/>
            <a:ext cx="2952750" cy="4248150"/>
            <a:chOff x="1247" y="1253"/>
            <a:chExt cx="1996" cy="2676"/>
          </a:xfrm>
        </p:grpSpPr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247" y="2251"/>
              <a:ext cx="563" cy="773"/>
              <a:chOff x="144" y="2184"/>
              <a:chExt cx="828" cy="984"/>
            </a:xfrm>
          </p:grpSpPr>
          <p:sp>
            <p:nvSpPr>
              <p:cNvPr id="118817" name="Line 33"/>
              <p:cNvSpPr>
                <a:spLocks noChangeShapeType="1"/>
              </p:cNvSpPr>
              <p:nvPr/>
            </p:nvSpPr>
            <p:spPr bwMode="auto">
              <a:xfrm flipV="1">
                <a:off x="144" y="2400"/>
                <a:ext cx="624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18" name="Line 34"/>
              <p:cNvSpPr>
                <a:spLocks noChangeShapeType="1"/>
              </p:cNvSpPr>
              <p:nvPr/>
            </p:nvSpPr>
            <p:spPr bwMode="auto">
              <a:xfrm>
                <a:off x="144" y="2688"/>
                <a:ext cx="624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19" name="Oval 35"/>
              <p:cNvSpPr>
                <a:spLocks noChangeArrowheads="1"/>
              </p:cNvSpPr>
              <p:nvPr/>
            </p:nvSpPr>
            <p:spPr bwMode="auto">
              <a:xfrm>
                <a:off x="624" y="2448"/>
                <a:ext cx="192" cy="4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20" name="Oval 36"/>
              <p:cNvSpPr>
                <a:spLocks noChangeArrowheads="1"/>
              </p:cNvSpPr>
              <p:nvPr/>
            </p:nvSpPr>
            <p:spPr bwMode="auto">
              <a:xfrm>
                <a:off x="720" y="2544"/>
                <a:ext cx="96" cy="288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21" name="Freeform 37"/>
              <p:cNvSpPr>
                <a:spLocks/>
              </p:cNvSpPr>
              <p:nvPr/>
            </p:nvSpPr>
            <p:spPr bwMode="auto">
              <a:xfrm>
                <a:off x="816" y="2208"/>
                <a:ext cx="144" cy="192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96" y="144"/>
                  </a:cxn>
                  <a:cxn ang="0">
                    <a:pos x="144" y="0"/>
                  </a:cxn>
                </a:cxnLst>
                <a:rect l="0" t="0" r="r" b="b"/>
                <a:pathLst>
                  <a:path w="144" h="192">
                    <a:moveTo>
                      <a:pt x="0" y="192"/>
                    </a:moveTo>
                    <a:cubicBezTo>
                      <a:pt x="36" y="184"/>
                      <a:pt x="72" y="176"/>
                      <a:pt x="96" y="144"/>
                    </a:cubicBezTo>
                    <a:cubicBezTo>
                      <a:pt x="120" y="112"/>
                      <a:pt x="136" y="32"/>
                      <a:pt x="144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22" name="Freeform 38"/>
              <p:cNvSpPr>
                <a:spLocks/>
              </p:cNvSpPr>
              <p:nvPr/>
            </p:nvSpPr>
            <p:spPr bwMode="auto">
              <a:xfrm>
                <a:off x="768" y="2244"/>
                <a:ext cx="192" cy="156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132" y="120"/>
                  </a:cxn>
                  <a:cxn ang="0">
                    <a:pos x="192" y="0"/>
                  </a:cxn>
                </a:cxnLst>
                <a:rect l="0" t="0" r="r" b="b"/>
                <a:pathLst>
                  <a:path w="192" h="156">
                    <a:moveTo>
                      <a:pt x="0" y="156"/>
                    </a:moveTo>
                    <a:cubicBezTo>
                      <a:pt x="22" y="150"/>
                      <a:pt x="100" y="146"/>
                      <a:pt x="132" y="120"/>
                    </a:cubicBezTo>
                    <a:cubicBezTo>
                      <a:pt x="164" y="94"/>
                      <a:pt x="180" y="25"/>
                      <a:pt x="19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23" name="Freeform 39"/>
              <p:cNvSpPr>
                <a:spLocks/>
              </p:cNvSpPr>
              <p:nvPr/>
            </p:nvSpPr>
            <p:spPr bwMode="auto">
              <a:xfrm>
                <a:off x="720" y="2928"/>
                <a:ext cx="25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48"/>
                  </a:cxn>
                  <a:cxn ang="0">
                    <a:pos x="252" y="144"/>
                  </a:cxn>
                </a:cxnLst>
                <a:rect l="0" t="0" r="r" b="b"/>
                <a:pathLst>
                  <a:path w="252" h="144">
                    <a:moveTo>
                      <a:pt x="0" y="0"/>
                    </a:moveTo>
                    <a:cubicBezTo>
                      <a:pt x="56" y="8"/>
                      <a:pt x="102" y="24"/>
                      <a:pt x="144" y="48"/>
                    </a:cubicBezTo>
                    <a:cubicBezTo>
                      <a:pt x="186" y="72"/>
                      <a:pt x="230" y="124"/>
                      <a:pt x="252" y="144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24" name="Freeform 40"/>
              <p:cNvSpPr>
                <a:spLocks/>
              </p:cNvSpPr>
              <p:nvPr/>
            </p:nvSpPr>
            <p:spPr bwMode="auto">
              <a:xfrm>
                <a:off x="720" y="2928"/>
                <a:ext cx="144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" y="144"/>
                  </a:cxn>
                  <a:cxn ang="0">
                    <a:pos x="144" y="240"/>
                  </a:cxn>
                </a:cxnLst>
                <a:rect l="0" t="0" r="r" b="b"/>
                <a:pathLst>
                  <a:path w="144" h="240">
                    <a:moveTo>
                      <a:pt x="0" y="0"/>
                    </a:moveTo>
                    <a:cubicBezTo>
                      <a:pt x="20" y="24"/>
                      <a:pt x="96" y="104"/>
                      <a:pt x="120" y="144"/>
                    </a:cubicBezTo>
                    <a:cubicBezTo>
                      <a:pt x="144" y="184"/>
                      <a:pt x="139" y="220"/>
                      <a:pt x="144" y="24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25" name="Freeform 41"/>
              <p:cNvSpPr>
                <a:spLocks/>
              </p:cNvSpPr>
              <p:nvPr/>
            </p:nvSpPr>
            <p:spPr bwMode="auto">
              <a:xfrm>
                <a:off x="720" y="2928"/>
                <a:ext cx="48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4"/>
                  </a:cxn>
                  <a:cxn ang="0">
                    <a:pos x="0" y="240"/>
                  </a:cxn>
                </a:cxnLst>
                <a:rect l="0" t="0" r="r" b="b"/>
                <a:pathLst>
                  <a:path w="48" h="240">
                    <a:moveTo>
                      <a:pt x="0" y="0"/>
                    </a:moveTo>
                    <a:cubicBezTo>
                      <a:pt x="24" y="52"/>
                      <a:pt x="48" y="104"/>
                      <a:pt x="48" y="144"/>
                    </a:cubicBezTo>
                    <a:cubicBezTo>
                      <a:pt x="48" y="184"/>
                      <a:pt x="24" y="212"/>
                      <a:pt x="0" y="24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26" name="Freeform 42"/>
              <p:cNvSpPr>
                <a:spLocks/>
              </p:cNvSpPr>
              <p:nvPr/>
            </p:nvSpPr>
            <p:spPr bwMode="auto">
              <a:xfrm>
                <a:off x="840" y="2184"/>
                <a:ext cx="52" cy="216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48" y="96"/>
                  </a:cxn>
                  <a:cxn ang="0">
                    <a:pos x="24" y="0"/>
                  </a:cxn>
                </a:cxnLst>
                <a:rect l="0" t="0" r="r" b="b"/>
                <a:pathLst>
                  <a:path w="52" h="216">
                    <a:moveTo>
                      <a:pt x="0" y="216"/>
                    </a:moveTo>
                    <a:cubicBezTo>
                      <a:pt x="8" y="196"/>
                      <a:pt x="44" y="132"/>
                      <a:pt x="48" y="96"/>
                    </a:cubicBezTo>
                    <a:cubicBezTo>
                      <a:pt x="52" y="60"/>
                      <a:pt x="29" y="20"/>
                      <a:pt x="24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18827" name="Line 43"/>
            <p:cNvSpPr>
              <a:spLocks noChangeShapeType="1"/>
            </p:cNvSpPr>
            <p:nvPr/>
          </p:nvSpPr>
          <p:spPr bwMode="auto">
            <a:xfrm flipH="1">
              <a:off x="1746" y="1253"/>
              <a:ext cx="1497" cy="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118828" name="Line 44"/>
            <p:cNvSpPr>
              <a:spLocks noChangeShapeType="1"/>
            </p:cNvSpPr>
            <p:nvPr/>
          </p:nvSpPr>
          <p:spPr bwMode="auto">
            <a:xfrm flipH="1" flipV="1">
              <a:off x="1746" y="2614"/>
              <a:ext cx="1452" cy="13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 rot="5400000">
            <a:off x="1403350" y="2781300"/>
            <a:ext cx="2952750" cy="4248150"/>
            <a:chOff x="1247" y="1253"/>
            <a:chExt cx="1996" cy="2676"/>
          </a:xfrm>
        </p:grpSpPr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1247" y="2251"/>
              <a:ext cx="563" cy="773"/>
              <a:chOff x="144" y="2184"/>
              <a:chExt cx="828" cy="984"/>
            </a:xfrm>
          </p:grpSpPr>
          <p:sp>
            <p:nvSpPr>
              <p:cNvPr id="118831" name="Line 47"/>
              <p:cNvSpPr>
                <a:spLocks noChangeShapeType="1"/>
              </p:cNvSpPr>
              <p:nvPr/>
            </p:nvSpPr>
            <p:spPr bwMode="auto">
              <a:xfrm flipV="1">
                <a:off x="144" y="2400"/>
                <a:ext cx="624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32" name="Line 48"/>
              <p:cNvSpPr>
                <a:spLocks noChangeShapeType="1"/>
              </p:cNvSpPr>
              <p:nvPr/>
            </p:nvSpPr>
            <p:spPr bwMode="auto">
              <a:xfrm>
                <a:off x="144" y="2688"/>
                <a:ext cx="624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33" name="Oval 49"/>
              <p:cNvSpPr>
                <a:spLocks noChangeArrowheads="1"/>
              </p:cNvSpPr>
              <p:nvPr/>
            </p:nvSpPr>
            <p:spPr bwMode="auto">
              <a:xfrm>
                <a:off x="624" y="2448"/>
                <a:ext cx="192" cy="48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34" name="Oval 50"/>
              <p:cNvSpPr>
                <a:spLocks noChangeArrowheads="1"/>
              </p:cNvSpPr>
              <p:nvPr/>
            </p:nvSpPr>
            <p:spPr bwMode="auto">
              <a:xfrm>
                <a:off x="720" y="2544"/>
                <a:ext cx="96" cy="288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35" name="Freeform 51"/>
              <p:cNvSpPr>
                <a:spLocks/>
              </p:cNvSpPr>
              <p:nvPr/>
            </p:nvSpPr>
            <p:spPr bwMode="auto">
              <a:xfrm>
                <a:off x="816" y="2208"/>
                <a:ext cx="144" cy="192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96" y="144"/>
                  </a:cxn>
                  <a:cxn ang="0">
                    <a:pos x="144" y="0"/>
                  </a:cxn>
                </a:cxnLst>
                <a:rect l="0" t="0" r="r" b="b"/>
                <a:pathLst>
                  <a:path w="144" h="192">
                    <a:moveTo>
                      <a:pt x="0" y="192"/>
                    </a:moveTo>
                    <a:cubicBezTo>
                      <a:pt x="36" y="184"/>
                      <a:pt x="72" y="176"/>
                      <a:pt x="96" y="144"/>
                    </a:cubicBezTo>
                    <a:cubicBezTo>
                      <a:pt x="120" y="112"/>
                      <a:pt x="136" y="32"/>
                      <a:pt x="144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36" name="Freeform 52"/>
              <p:cNvSpPr>
                <a:spLocks/>
              </p:cNvSpPr>
              <p:nvPr/>
            </p:nvSpPr>
            <p:spPr bwMode="auto">
              <a:xfrm>
                <a:off x="768" y="2244"/>
                <a:ext cx="192" cy="156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132" y="120"/>
                  </a:cxn>
                  <a:cxn ang="0">
                    <a:pos x="192" y="0"/>
                  </a:cxn>
                </a:cxnLst>
                <a:rect l="0" t="0" r="r" b="b"/>
                <a:pathLst>
                  <a:path w="192" h="156">
                    <a:moveTo>
                      <a:pt x="0" y="156"/>
                    </a:moveTo>
                    <a:cubicBezTo>
                      <a:pt x="22" y="150"/>
                      <a:pt x="100" y="146"/>
                      <a:pt x="132" y="120"/>
                    </a:cubicBezTo>
                    <a:cubicBezTo>
                      <a:pt x="164" y="94"/>
                      <a:pt x="180" y="25"/>
                      <a:pt x="192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37" name="Freeform 53"/>
              <p:cNvSpPr>
                <a:spLocks/>
              </p:cNvSpPr>
              <p:nvPr/>
            </p:nvSpPr>
            <p:spPr bwMode="auto">
              <a:xfrm>
                <a:off x="720" y="2928"/>
                <a:ext cx="252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48"/>
                  </a:cxn>
                  <a:cxn ang="0">
                    <a:pos x="252" y="144"/>
                  </a:cxn>
                </a:cxnLst>
                <a:rect l="0" t="0" r="r" b="b"/>
                <a:pathLst>
                  <a:path w="252" h="144">
                    <a:moveTo>
                      <a:pt x="0" y="0"/>
                    </a:moveTo>
                    <a:cubicBezTo>
                      <a:pt x="56" y="8"/>
                      <a:pt x="102" y="24"/>
                      <a:pt x="144" y="48"/>
                    </a:cubicBezTo>
                    <a:cubicBezTo>
                      <a:pt x="186" y="72"/>
                      <a:pt x="230" y="124"/>
                      <a:pt x="252" y="144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38" name="Freeform 54"/>
              <p:cNvSpPr>
                <a:spLocks/>
              </p:cNvSpPr>
              <p:nvPr/>
            </p:nvSpPr>
            <p:spPr bwMode="auto">
              <a:xfrm>
                <a:off x="720" y="2928"/>
                <a:ext cx="144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" y="144"/>
                  </a:cxn>
                  <a:cxn ang="0">
                    <a:pos x="144" y="240"/>
                  </a:cxn>
                </a:cxnLst>
                <a:rect l="0" t="0" r="r" b="b"/>
                <a:pathLst>
                  <a:path w="144" h="240">
                    <a:moveTo>
                      <a:pt x="0" y="0"/>
                    </a:moveTo>
                    <a:cubicBezTo>
                      <a:pt x="20" y="24"/>
                      <a:pt x="96" y="104"/>
                      <a:pt x="120" y="144"/>
                    </a:cubicBezTo>
                    <a:cubicBezTo>
                      <a:pt x="144" y="184"/>
                      <a:pt x="139" y="220"/>
                      <a:pt x="144" y="24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39" name="Freeform 55"/>
              <p:cNvSpPr>
                <a:spLocks/>
              </p:cNvSpPr>
              <p:nvPr/>
            </p:nvSpPr>
            <p:spPr bwMode="auto">
              <a:xfrm>
                <a:off x="720" y="2928"/>
                <a:ext cx="48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4"/>
                  </a:cxn>
                  <a:cxn ang="0">
                    <a:pos x="0" y="240"/>
                  </a:cxn>
                </a:cxnLst>
                <a:rect l="0" t="0" r="r" b="b"/>
                <a:pathLst>
                  <a:path w="48" h="240">
                    <a:moveTo>
                      <a:pt x="0" y="0"/>
                    </a:moveTo>
                    <a:cubicBezTo>
                      <a:pt x="24" y="52"/>
                      <a:pt x="48" y="104"/>
                      <a:pt x="48" y="144"/>
                    </a:cubicBezTo>
                    <a:cubicBezTo>
                      <a:pt x="48" y="184"/>
                      <a:pt x="24" y="212"/>
                      <a:pt x="0" y="24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18840" name="Freeform 56"/>
              <p:cNvSpPr>
                <a:spLocks/>
              </p:cNvSpPr>
              <p:nvPr/>
            </p:nvSpPr>
            <p:spPr bwMode="auto">
              <a:xfrm>
                <a:off x="840" y="2184"/>
                <a:ext cx="52" cy="216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48" y="96"/>
                  </a:cxn>
                  <a:cxn ang="0">
                    <a:pos x="24" y="0"/>
                  </a:cxn>
                </a:cxnLst>
                <a:rect l="0" t="0" r="r" b="b"/>
                <a:pathLst>
                  <a:path w="52" h="216">
                    <a:moveTo>
                      <a:pt x="0" y="216"/>
                    </a:moveTo>
                    <a:cubicBezTo>
                      <a:pt x="8" y="196"/>
                      <a:pt x="44" y="132"/>
                      <a:pt x="48" y="96"/>
                    </a:cubicBezTo>
                    <a:cubicBezTo>
                      <a:pt x="52" y="60"/>
                      <a:pt x="29" y="20"/>
                      <a:pt x="24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18841" name="Line 57"/>
            <p:cNvSpPr>
              <a:spLocks noChangeShapeType="1"/>
            </p:cNvSpPr>
            <p:nvPr/>
          </p:nvSpPr>
          <p:spPr bwMode="auto">
            <a:xfrm flipH="1">
              <a:off x="1746" y="1253"/>
              <a:ext cx="1497" cy="1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hu-HU"/>
            </a:p>
          </p:txBody>
        </p:sp>
        <p:sp>
          <p:nvSpPr>
            <p:cNvPr id="118842" name="Line 58"/>
            <p:cNvSpPr>
              <a:spLocks noChangeShapeType="1"/>
            </p:cNvSpPr>
            <p:nvPr/>
          </p:nvSpPr>
          <p:spPr bwMode="auto">
            <a:xfrm flipH="1" flipV="1">
              <a:off x="1746" y="2614"/>
              <a:ext cx="1452" cy="13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755650" y="2205038"/>
            <a:ext cx="4824413" cy="3960812"/>
            <a:chOff x="476" y="1389"/>
            <a:chExt cx="3039" cy="2495"/>
          </a:xfrm>
        </p:grpSpPr>
        <p:sp>
          <p:nvSpPr>
            <p:cNvPr id="118844" name="Oval 60"/>
            <p:cNvSpPr>
              <a:spLocks noChangeArrowheads="1"/>
            </p:cNvSpPr>
            <p:nvPr/>
          </p:nvSpPr>
          <p:spPr bwMode="auto">
            <a:xfrm>
              <a:off x="2925" y="2160"/>
              <a:ext cx="590" cy="318"/>
            </a:xfrm>
            <a:prstGeom prst="ellipse">
              <a:avLst/>
            </a:prstGeom>
            <a:solidFill>
              <a:srgbClr val="6A0012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118845" name="Rectangle 61"/>
            <p:cNvSpPr>
              <a:spLocks noChangeArrowheads="1"/>
            </p:cNvSpPr>
            <p:nvPr/>
          </p:nvSpPr>
          <p:spPr bwMode="auto">
            <a:xfrm>
              <a:off x="2608" y="2704"/>
              <a:ext cx="544" cy="409"/>
            </a:xfrm>
            <a:prstGeom prst="rect">
              <a:avLst/>
            </a:prstGeom>
            <a:solidFill>
              <a:schemeClr val="accent2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118846" name="Rectangle 62"/>
            <p:cNvSpPr>
              <a:spLocks noChangeArrowheads="1"/>
            </p:cNvSpPr>
            <p:nvPr/>
          </p:nvSpPr>
          <p:spPr bwMode="auto">
            <a:xfrm>
              <a:off x="1882" y="3475"/>
              <a:ext cx="952" cy="409"/>
            </a:xfrm>
            <a:prstGeom prst="rect">
              <a:avLst/>
            </a:prstGeom>
            <a:solidFill>
              <a:srgbClr val="35C955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118847" name="AutoShape 63"/>
            <p:cNvSpPr>
              <a:spLocks noChangeArrowheads="1"/>
            </p:cNvSpPr>
            <p:nvPr/>
          </p:nvSpPr>
          <p:spPr bwMode="auto">
            <a:xfrm>
              <a:off x="793" y="1389"/>
              <a:ext cx="772" cy="862"/>
            </a:xfrm>
            <a:prstGeom prst="star4">
              <a:avLst>
                <a:gd name="adj" fmla="val 12500"/>
              </a:avLst>
            </a:prstGeom>
            <a:solidFill>
              <a:srgbClr val="808080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118848" name="AutoShape 64"/>
            <p:cNvSpPr>
              <a:spLocks noChangeArrowheads="1"/>
            </p:cNvSpPr>
            <p:nvPr/>
          </p:nvSpPr>
          <p:spPr bwMode="auto">
            <a:xfrm>
              <a:off x="476" y="3203"/>
              <a:ext cx="726" cy="499"/>
            </a:xfrm>
            <a:prstGeom prst="irregularSeal2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</p:grpSp>
      <p:sp>
        <p:nvSpPr>
          <p:cNvPr id="118849" name="Rectangle 65"/>
          <p:cNvSpPr>
            <a:spLocks noChangeArrowheads="1"/>
          </p:cNvSpPr>
          <p:nvPr/>
        </p:nvSpPr>
        <p:spPr bwMode="auto">
          <a:xfrm>
            <a:off x="468313" y="1989138"/>
            <a:ext cx="4681537" cy="424973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u-HU"/>
          </a:p>
        </p:txBody>
      </p: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827088" y="3573463"/>
            <a:ext cx="893762" cy="1227137"/>
            <a:chOff x="144" y="2184"/>
            <a:chExt cx="828" cy="984"/>
          </a:xfrm>
        </p:grpSpPr>
        <p:sp>
          <p:nvSpPr>
            <p:cNvPr id="118851" name="Line 67"/>
            <p:cNvSpPr>
              <a:spLocks noChangeShapeType="1"/>
            </p:cNvSpPr>
            <p:nvPr/>
          </p:nvSpPr>
          <p:spPr bwMode="auto">
            <a:xfrm flipV="1">
              <a:off x="144" y="2400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52" name="Line 68"/>
            <p:cNvSpPr>
              <a:spLocks noChangeShapeType="1"/>
            </p:cNvSpPr>
            <p:nvPr/>
          </p:nvSpPr>
          <p:spPr bwMode="auto">
            <a:xfrm>
              <a:off x="144" y="2688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53" name="Oval 69"/>
            <p:cNvSpPr>
              <a:spLocks noChangeArrowheads="1"/>
            </p:cNvSpPr>
            <p:nvPr/>
          </p:nvSpPr>
          <p:spPr bwMode="auto">
            <a:xfrm>
              <a:off x="624" y="2448"/>
              <a:ext cx="192" cy="4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54" name="Oval 70"/>
            <p:cNvSpPr>
              <a:spLocks noChangeArrowheads="1"/>
            </p:cNvSpPr>
            <p:nvPr/>
          </p:nvSpPr>
          <p:spPr bwMode="auto">
            <a:xfrm>
              <a:off x="720" y="2544"/>
              <a:ext cx="96" cy="288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55" name="Freeform 71"/>
            <p:cNvSpPr>
              <a:spLocks/>
            </p:cNvSpPr>
            <p:nvPr/>
          </p:nvSpPr>
          <p:spPr bwMode="auto">
            <a:xfrm>
              <a:off x="816" y="2208"/>
              <a:ext cx="144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96" y="144"/>
                </a:cxn>
                <a:cxn ang="0">
                  <a:pos x="144" y="0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56" name="Freeform 72"/>
            <p:cNvSpPr>
              <a:spLocks/>
            </p:cNvSpPr>
            <p:nvPr/>
          </p:nvSpPr>
          <p:spPr bwMode="auto">
            <a:xfrm>
              <a:off x="768" y="2244"/>
              <a:ext cx="192" cy="156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132" y="120"/>
                </a:cxn>
                <a:cxn ang="0">
                  <a:pos x="192" y="0"/>
                </a:cxn>
              </a:cxnLst>
              <a:rect l="0" t="0" r="r" b="b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57" name="Freeform 73"/>
            <p:cNvSpPr>
              <a:spLocks/>
            </p:cNvSpPr>
            <p:nvPr/>
          </p:nvSpPr>
          <p:spPr bwMode="auto">
            <a:xfrm>
              <a:off x="720" y="2928"/>
              <a:ext cx="252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48"/>
                </a:cxn>
                <a:cxn ang="0">
                  <a:pos x="252" y="144"/>
                </a:cxn>
              </a:cxnLst>
              <a:rect l="0" t="0" r="r" b="b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58" name="Freeform 74"/>
            <p:cNvSpPr>
              <a:spLocks/>
            </p:cNvSpPr>
            <p:nvPr/>
          </p:nvSpPr>
          <p:spPr bwMode="auto">
            <a:xfrm>
              <a:off x="720" y="2928"/>
              <a:ext cx="1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" y="144"/>
                </a:cxn>
                <a:cxn ang="0">
                  <a:pos x="144" y="240"/>
                </a:cxn>
              </a:cxnLst>
              <a:rect l="0" t="0" r="r" b="b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59" name="Freeform 75"/>
            <p:cNvSpPr>
              <a:spLocks/>
            </p:cNvSpPr>
            <p:nvPr/>
          </p:nvSpPr>
          <p:spPr bwMode="auto">
            <a:xfrm>
              <a:off x="720" y="2928"/>
              <a:ext cx="48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4"/>
                </a:cxn>
                <a:cxn ang="0">
                  <a:pos x="0" y="240"/>
                </a:cxn>
              </a:cxnLst>
              <a:rect l="0" t="0" r="r" b="b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8860" name="Freeform 76"/>
            <p:cNvSpPr>
              <a:spLocks/>
            </p:cNvSpPr>
            <p:nvPr/>
          </p:nvSpPr>
          <p:spPr bwMode="auto">
            <a:xfrm>
              <a:off x="840" y="2184"/>
              <a:ext cx="52" cy="216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48" y="96"/>
                </a:cxn>
                <a:cxn ang="0">
                  <a:pos x="24" y="0"/>
                </a:cxn>
              </a:cxnLst>
              <a:rect l="0" t="0" r="r" b="b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2" name="Group 79"/>
          <p:cNvGrpSpPr>
            <a:grpSpLocks/>
          </p:cNvGrpSpPr>
          <p:nvPr/>
        </p:nvGrpSpPr>
        <p:grpSpPr bwMode="auto">
          <a:xfrm>
            <a:off x="2051050" y="2924175"/>
            <a:ext cx="1657350" cy="2687638"/>
            <a:chOff x="2200" y="1515"/>
            <a:chExt cx="1836" cy="2066"/>
          </a:xfrm>
        </p:grpSpPr>
        <p:sp>
          <p:nvSpPr>
            <p:cNvPr id="118864" name="Freeform 80"/>
            <p:cNvSpPr>
              <a:spLocks/>
            </p:cNvSpPr>
            <p:nvPr/>
          </p:nvSpPr>
          <p:spPr bwMode="auto">
            <a:xfrm>
              <a:off x="3016" y="2387"/>
              <a:ext cx="1020" cy="688"/>
            </a:xfrm>
            <a:custGeom>
              <a:avLst/>
              <a:gdLst/>
              <a:ahLst/>
              <a:cxnLst>
                <a:cxn ang="0">
                  <a:pos x="7" y="272"/>
                </a:cxn>
                <a:cxn ang="0">
                  <a:pos x="143" y="498"/>
                </a:cxn>
                <a:cxn ang="0">
                  <a:pos x="325" y="680"/>
                </a:cxn>
                <a:cxn ang="0">
                  <a:pos x="688" y="453"/>
                </a:cxn>
                <a:cxn ang="0">
                  <a:pos x="869" y="589"/>
                </a:cxn>
                <a:cxn ang="0">
                  <a:pos x="1005" y="589"/>
                </a:cxn>
                <a:cxn ang="0">
                  <a:pos x="778" y="181"/>
                </a:cxn>
                <a:cxn ang="0">
                  <a:pos x="416" y="317"/>
                </a:cxn>
                <a:cxn ang="0">
                  <a:pos x="325" y="45"/>
                </a:cxn>
                <a:cxn ang="0">
                  <a:pos x="98" y="45"/>
                </a:cxn>
                <a:cxn ang="0">
                  <a:pos x="7" y="272"/>
                </a:cxn>
              </a:cxnLst>
              <a:rect l="0" t="0" r="r" b="b"/>
              <a:pathLst>
                <a:path w="1020" h="688">
                  <a:moveTo>
                    <a:pt x="7" y="272"/>
                  </a:moveTo>
                  <a:cubicBezTo>
                    <a:pt x="14" y="347"/>
                    <a:pt x="90" y="430"/>
                    <a:pt x="143" y="498"/>
                  </a:cubicBezTo>
                  <a:cubicBezTo>
                    <a:pt x="196" y="566"/>
                    <a:pt x="234" y="688"/>
                    <a:pt x="325" y="680"/>
                  </a:cubicBezTo>
                  <a:cubicBezTo>
                    <a:pt x="416" y="672"/>
                    <a:pt x="597" y="468"/>
                    <a:pt x="688" y="453"/>
                  </a:cubicBezTo>
                  <a:cubicBezTo>
                    <a:pt x="779" y="438"/>
                    <a:pt x="816" y="566"/>
                    <a:pt x="869" y="589"/>
                  </a:cubicBezTo>
                  <a:cubicBezTo>
                    <a:pt x="922" y="612"/>
                    <a:pt x="1020" y="657"/>
                    <a:pt x="1005" y="589"/>
                  </a:cubicBezTo>
                  <a:cubicBezTo>
                    <a:pt x="990" y="521"/>
                    <a:pt x="876" y="226"/>
                    <a:pt x="778" y="181"/>
                  </a:cubicBezTo>
                  <a:cubicBezTo>
                    <a:pt x="680" y="136"/>
                    <a:pt x="491" y="340"/>
                    <a:pt x="416" y="317"/>
                  </a:cubicBezTo>
                  <a:cubicBezTo>
                    <a:pt x="341" y="294"/>
                    <a:pt x="378" y="90"/>
                    <a:pt x="325" y="45"/>
                  </a:cubicBezTo>
                  <a:cubicBezTo>
                    <a:pt x="272" y="0"/>
                    <a:pt x="151" y="7"/>
                    <a:pt x="98" y="45"/>
                  </a:cubicBezTo>
                  <a:cubicBezTo>
                    <a:pt x="45" y="83"/>
                    <a:pt x="0" y="197"/>
                    <a:pt x="7" y="27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18865" name="Freeform 81"/>
            <p:cNvSpPr>
              <a:spLocks/>
            </p:cNvSpPr>
            <p:nvPr/>
          </p:nvSpPr>
          <p:spPr bwMode="auto">
            <a:xfrm>
              <a:off x="2393" y="1515"/>
              <a:ext cx="1040" cy="2066"/>
            </a:xfrm>
            <a:custGeom>
              <a:avLst/>
              <a:gdLst/>
              <a:ahLst/>
              <a:cxnLst>
                <a:cxn ang="0">
                  <a:pos x="617" y="129"/>
                </a:cxn>
                <a:cxn ang="0">
                  <a:pos x="306" y="55"/>
                </a:cxn>
                <a:cxn ang="0">
                  <a:pos x="124" y="237"/>
                </a:cxn>
                <a:cxn ang="0">
                  <a:pos x="215" y="509"/>
                </a:cxn>
                <a:cxn ang="0">
                  <a:pos x="396" y="781"/>
                </a:cxn>
                <a:cxn ang="0">
                  <a:pos x="487" y="1053"/>
                </a:cxn>
                <a:cxn ang="0">
                  <a:pos x="199" y="1198"/>
                </a:cxn>
                <a:cxn ang="0">
                  <a:pos x="33" y="1371"/>
                </a:cxn>
                <a:cxn ang="0">
                  <a:pos x="396" y="1824"/>
                </a:cxn>
                <a:cxn ang="0">
                  <a:pos x="260" y="1960"/>
                </a:cxn>
                <a:cxn ang="0">
                  <a:pos x="396" y="2051"/>
                </a:cxn>
                <a:cxn ang="0">
                  <a:pos x="668" y="1870"/>
                </a:cxn>
                <a:cxn ang="0">
                  <a:pos x="442" y="1461"/>
                </a:cxn>
                <a:cxn ang="0">
                  <a:pos x="941" y="1189"/>
                </a:cxn>
                <a:cxn ang="0">
                  <a:pos x="986" y="826"/>
                </a:cxn>
                <a:cxn ang="0">
                  <a:pos x="617" y="129"/>
                </a:cxn>
              </a:cxnLst>
              <a:rect l="0" t="0" r="r" b="b"/>
              <a:pathLst>
                <a:path w="1040" h="2066">
                  <a:moveTo>
                    <a:pt x="617" y="129"/>
                  </a:moveTo>
                  <a:cubicBezTo>
                    <a:pt x="504" y="0"/>
                    <a:pt x="388" y="37"/>
                    <a:pt x="306" y="55"/>
                  </a:cubicBezTo>
                  <a:cubicBezTo>
                    <a:pt x="224" y="73"/>
                    <a:pt x="139" y="161"/>
                    <a:pt x="124" y="237"/>
                  </a:cubicBezTo>
                  <a:cubicBezTo>
                    <a:pt x="109" y="313"/>
                    <a:pt x="170" y="418"/>
                    <a:pt x="215" y="509"/>
                  </a:cubicBezTo>
                  <a:cubicBezTo>
                    <a:pt x="260" y="600"/>
                    <a:pt x="351" y="690"/>
                    <a:pt x="396" y="781"/>
                  </a:cubicBezTo>
                  <a:cubicBezTo>
                    <a:pt x="441" y="872"/>
                    <a:pt x="520" y="983"/>
                    <a:pt x="487" y="1053"/>
                  </a:cubicBezTo>
                  <a:cubicBezTo>
                    <a:pt x="454" y="1123"/>
                    <a:pt x="274" y="1145"/>
                    <a:pt x="199" y="1198"/>
                  </a:cubicBezTo>
                  <a:cubicBezTo>
                    <a:pt x="124" y="1251"/>
                    <a:pt x="0" y="1267"/>
                    <a:pt x="33" y="1371"/>
                  </a:cubicBezTo>
                  <a:cubicBezTo>
                    <a:pt x="66" y="1475"/>
                    <a:pt x="358" y="1726"/>
                    <a:pt x="396" y="1824"/>
                  </a:cubicBezTo>
                  <a:cubicBezTo>
                    <a:pt x="434" y="1922"/>
                    <a:pt x="260" y="1922"/>
                    <a:pt x="260" y="1960"/>
                  </a:cubicBezTo>
                  <a:cubicBezTo>
                    <a:pt x="260" y="1998"/>
                    <a:pt x="328" y="2066"/>
                    <a:pt x="396" y="2051"/>
                  </a:cubicBezTo>
                  <a:cubicBezTo>
                    <a:pt x="464" y="2036"/>
                    <a:pt x="660" y="1968"/>
                    <a:pt x="668" y="1870"/>
                  </a:cubicBezTo>
                  <a:cubicBezTo>
                    <a:pt x="676" y="1772"/>
                    <a:pt x="396" y="1575"/>
                    <a:pt x="442" y="1461"/>
                  </a:cubicBezTo>
                  <a:cubicBezTo>
                    <a:pt x="488" y="1347"/>
                    <a:pt x="850" y="1295"/>
                    <a:pt x="941" y="1189"/>
                  </a:cubicBezTo>
                  <a:cubicBezTo>
                    <a:pt x="1032" y="1083"/>
                    <a:pt x="1040" y="1003"/>
                    <a:pt x="986" y="826"/>
                  </a:cubicBezTo>
                  <a:cubicBezTo>
                    <a:pt x="932" y="649"/>
                    <a:pt x="730" y="258"/>
                    <a:pt x="617" y="12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18866" name="Freeform 82"/>
            <p:cNvSpPr>
              <a:spLocks/>
            </p:cNvSpPr>
            <p:nvPr/>
          </p:nvSpPr>
          <p:spPr bwMode="auto">
            <a:xfrm>
              <a:off x="2200" y="1979"/>
              <a:ext cx="914" cy="583"/>
            </a:xfrm>
            <a:custGeom>
              <a:avLst/>
              <a:gdLst/>
              <a:ahLst/>
              <a:cxnLst>
                <a:cxn ang="0">
                  <a:pos x="907" y="151"/>
                </a:cxn>
                <a:cxn ang="0">
                  <a:pos x="817" y="333"/>
                </a:cxn>
                <a:cxn ang="0">
                  <a:pos x="545" y="560"/>
                </a:cxn>
                <a:cxn ang="0">
                  <a:pos x="136" y="469"/>
                </a:cxn>
                <a:cxn ang="0">
                  <a:pos x="0" y="333"/>
                </a:cxn>
                <a:cxn ang="0">
                  <a:pos x="136" y="151"/>
                </a:cxn>
                <a:cxn ang="0">
                  <a:pos x="454" y="333"/>
                </a:cxn>
                <a:cxn ang="0">
                  <a:pos x="635" y="61"/>
                </a:cxn>
                <a:cxn ang="0">
                  <a:pos x="862" y="15"/>
                </a:cxn>
                <a:cxn ang="0">
                  <a:pos x="907" y="151"/>
                </a:cxn>
              </a:cxnLst>
              <a:rect l="0" t="0" r="r" b="b"/>
              <a:pathLst>
                <a:path w="914" h="583">
                  <a:moveTo>
                    <a:pt x="907" y="151"/>
                  </a:moveTo>
                  <a:cubicBezTo>
                    <a:pt x="900" y="204"/>
                    <a:pt x="877" y="265"/>
                    <a:pt x="817" y="333"/>
                  </a:cubicBezTo>
                  <a:cubicBezTo>
                    <a:pt x="757" y="401"/>
                    <a:pt x="658" y="537"/>
                    <a:pt x="545" y="560"/>
                  </a:cubicBezTo>
                  <a:cubicBezTo>
                    <a:pt x="432" y="583"/>
                    <a:pt x="227" y="507"/>
                    <a:pt x="136" y="469"/>
                  </a:cubicBezTo>
                  <a:cubicBezTo>
                    <a:pt x="45" y="431"/>
                    <a:pt x="0" y="386"/>
                    <a:pt x="0" y="333"/>
                  </a:cubicBezTo>
                  <a:cubicBezTo>
                    <a:pt x="0" y="280"/>
                    <a:pt x="60" y="151"/>
                    <a:pt x="136" y="151"/>
                  </a:cubicBezTo>
                  <a:cubicBezTo>
                    <a:pt x="212" y="151"/>
                    <a:pt x="371" y="348"/>
                    <a:pt x="454" y="333"/>
                  </a:cubicBezTo>
                  <a:cubicBezTo>
                    <a:pt x="537" y="318"/>
                    <a:pt x="567" y="114"/>
                    <a:pt x="635" y="61"/>
                  </a:cubicBezTo>
                  <a:cubicBezTo>
                    <a:pt x="703" y="8"/>
                    <a:pt x="817" y="0"/>
                    <a:pt x="862" y="15"/>
                  </a:cubicBezTo>
                  <a:cubicBezTo>
                    <a:pt x="907" y="30"/>
                    <a:pt x="914" y="98"/>
                    <a:pt x="907" y="1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18867" name="Oval 83"/>
          <p:cNvSpPr>
            <a:spLocks noChangeArrowheads="1"/>
          </p:cNvSpPr>
          <p:nvPr/>
        </p:nvSpPr>
        <p:spPr bwMode="auto">
          <a:xfrm>
            <a:off x="2771775" y="4149725"/>
            <a:ext cx="215900" cy="215900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8868" name="Line 84"/>
          <p:cNvSpPr>
            <a:spLocks noChangeShapeType="1"/>
          </p:cNvSpPr>
          <p:nvPr/>
        </p:nvSpPr>
        <p:spPr bwMode="auto">
          <a:xfrm flipV="1">
            <a:off x="1619250" y="3357563"/>
            <a:ext cx="720725" cy="7921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118869" name="Line 85"/>
          <p:cNvSpPr>
            <a:spLocks noChangeShapeType="1"/>
          </p:cNvSpPr>
          <p:nvPr/>
        </p:nvSpPr>
        <p:spPr bwMode="auto">
          <a:xfrm flipH="1" flipV="1">
            <a:off x="468313" y="3213100"/>
            <a:ext cx="2303462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18870" name="Line 86"/>
          <p:cNvSpPr>
            <a:spLocks noChangeShapeType="1"/>
          </p:cNvSpPr>
          <p:nvPr/>
        </p:nvSpPr>
        <p:spPr bwMode="auto">
          <a:xfrm flipH="1">
            <a:off x="1258888" y="3357563"/>
            <a:ext cx="1008062" cy="144462"/>
          </a:xfrm>
          <a:prstGeom prst="line">
            <a:avLst/>
          </a:prstGeom>
          <a:noFill/>
          <a:ln w="50800">
            <a:solidFill>
              <a:srgbClr val="35C955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8871" name="Line 87"/>
          <p:cNvSpPr>
            <a:spLocks noChangeShapeType="1"/>
          </p:cNvSpPr>
          <p:nvPr/>
        </p:nvSpPr>
        <p:spPr bwMode="auto">
          <a:xfrm flipH="1" flipV="1">
            <a:off x="1116013" y="2781300"/>
            <a:ext cx="1187450" cy="576263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hu-HU"/>
          </a:p>
        </p:txBody>
      </p:sp>
      <p:pic>
        <p:nvPicPr>
          <p:cNvPr id="118872" name="Picture 88" descr="skybox2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520825"/>
            <a:ext cx="3311525" cy="2484438"/>
          </a:xfrm>
          <a:prstGeom prst="rect">
            <a:avLst/>
          </a:prstGeom>
          <a:noFill/>
        </p:spPr>
      </p:pic>
      <p:pic>
        <p:nvPicPr>
          <p:cNvPr id="118873" name="Picture 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149725"/>
            <a:ext cx="3348037" cy="24558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1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11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11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49" grpId="0" animBg="1"/>
      <p:bldP spid="118867" grpId="0" animBg="1"/>
      <p:bldP spid="118868" grpId="0" animBg="1"/>
      <p:bldP spid="118869" grpId="0" animBg="1"/>
      <p:bldP spid="118870" grpId="0" animBg="1"/>
      <p:bldP spid="11887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Környezeti</a:t>
            </a:r>
            <a:r>
              <a:rPr lang="en-US" dirty="0" smtClean="0"/>
              <a:t> </a:t>
            </a:r>
            <a:r>
              <a:rPr lang="en-US" dirty="0" err="1" smtClean="0"/>
              <a:t>textúra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" y="1600200"/>
            <a:ext cx="4953000" cy="4525963"/>
          </a:xfrm>
        </p:spPr>
        <p:txBody>
          <a:bodyPr/>
          <a:lstStyle/>
          <a:p>
            <a:r>
              <a:rPr lang="en-US" dirty="0" err="1" smtClean="0"/>
              <a:t>Assetek</a:t>
            </a:r>
            <a:r>
              <a:rPr lang="en-US" dirty="0" smtClean="0"/>
              <a:t> </a:t>
            </a:r>
            <a:r>
              <a:rPr lang="en-US" dirty="0" err="1" smtClean="0"/>
              <a:t>között</a:t>
            </a:r>
            <a:r>
              <a:rPr lang="en-US" dirty="0" smtClean="0"/>
              <a:t> van, envmap.hdr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panoráma</a:t>
            </a:r>
            <a:r>
              <a:rPr lang="en-US" dirty="0" smtClean="0"/>
              <a:t> </a:t>
            </a:r>
            <a:r>
              <a:rPr lang="en-US" dirty="0" err="1" smtClean="0"/>
              <a:t>kép</a:t>
            </a:r>
            <a:endParaRPr lang="en-US" dirty="0" smtClean="0"/>
          </a:p>
          <a:p>
            <a:r>
              <a:rPr lang="en-US" dirty="0" smtClean="0"/>
              <a:t>Import </a:t>
            </a:r>
            <a:r>
              <a:rPr lang="en-US" dirty="0" err="1" smtClean="0"/>
              <a:t>tulajdonságok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Texture type: Advanced</a:t>
            </a:r>
          </a:p>
          <a:p>
            <a:pPr lvl="1"/>
            <a:r>
              <a:rPr lang="en-US" dirty="0" smtClean="0"/>
              <a:t>Mapping: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Latitude-Longitude Layout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(Cylindrical)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6002"/>
            <a:ext cx="4191000" cy="655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6248400" y="685800"/>
            <a:ext cx="2819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6248400" y="1066800"/>
            <a:ext cx="2819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mapping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Shader</a:t>
            </a:r>
            <a:endParaRPr lang="en-US" dirty="0" smtClean="0"/>
          </a:p>
          <a:p>
            <a:pPr lvl="1">
              <a:buNone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Shader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"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Custom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TestShader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" {</a:t>
            </a:r>
          </a:p>
          <a:p>
            <a:pPr lvl="1">
              <a:buNone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Properties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{</a:t>
            </a: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_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Color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("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Color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",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Color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 = (1,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_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AlbedoMap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("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Albedo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", 2D) = "" {}</a:t>
            </a: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ReflectionMap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("_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ReflectionMap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", CUBE) = "" {}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Kössük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be a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materialba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az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imént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beimportált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környezeti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textúrát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mapping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24000"/>
            <a:ext cx="72390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Phong.cginc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uniform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samplerCUBE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_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ReflectionMap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lvl="1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float4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mainPS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(VS_OUT IN) : SV_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Target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en-US" dirty="0" smtClean="0"/>
              <a:t>return </a:t>
            </a:r>
            <a:r>
              <a:rPr lang="en-US" dirty="0" err="1" smtClean="0"/>
              <a:t>texCUBE</a:t>
            </a:r>
            <a:r>
              <a:rPr lang="en-US" dirty="0" smtClean="0"/>
              <a:t>(_</a:t>
            </a:r>
            <a:r>
              <a:rPr lang="en-US" dirty="0" err="1" smtClean="0"/>
              <a:t>ReflectionMap</a:t>
            </a:r>
            <a:r>
              <a:rPr lang="en-US" dirty="0" smtClean="0"/>
              <a:t>, IN.N);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lvl="1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}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324600" y="4343400"/>
            <a:ext cx="2607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ideiglenes</a:t>
            </a:r>
            <a:r>
              <a:rPr lang="en-US" dirty="0" smtClean="0"/>
              <a:t> </a:t>
            </a:r>
            <a:r>
              <a:rPr lang="en-US" dirty="0" err="1" smtClean="0"/>
              <a:t>sor</a:t>
            </a:r>
            <a:r>
              <a:rPr lang="en-US" dirty="0" smtClean="0"/>
              <a:t>,</a:t>
            </a:r>
          </a:p>
          <a:p>
            <a:r>
              <a:rPr lang="en-US" dirty="0" err="1"/>
              <a:t>g</a:t>
            </a:r>
            <a:r>
              <a:rPr lang="en-US" dirty="0" err="1" smtClean="0"/>
              <a:t>yorsteszt</a:t>
            </a:r>
            <a:r>
              <a:rPr lang="en-US" dirty="0" smtClean="0"/>
              <a:t> , </a:t>
            </a:r>
            <a:r>
              <a:rPr lang="en-US" dirty="0" err="1" smtClean="0"/>
              <a:t>töröljük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, </a:t>
            </a:r>
          </a:p>
          <a:p>
            <a:r>
              <a:rPr lang="en-US" dirty="0" smtClean="0"/>
              <a:t>ha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működik</a:t>
            </a:r>
            <a:r>
              <a:rPr lang="en-US" dirty="0" smtClean="0"/>
              <a:t>!!</a:t>
            </a:r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381125"/>
            <a:ext cx="27527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hu-HU" dirty="0" err="1" smtClean="0"/>
              <a:t>Raszterizáció</a:t>
            </a:r>
            <a:endParaRPr lang="hu-HU" dirty="0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3227504" y="1686580"/>
            <a:ext cx="2438400" cy="3733800"/>
          </a:xfrm>
          <a:custGeom>
            <a:avLst/>
            <a:gdLst>
              <a:gd name="T0" fmla="*/ 2147483647 w 1536"/>
              <a:gd name="T1" fmla="*/ 2147483647 h 2352"/>
              <a:gd name="T2" fmla="*/ 0 w 1536"/>
              <a:gd name="T3" fmla="*/ 2147483647 h 2352"/>
              <a:gd name="T4" fmla="*/ 2147483647 w 1536"/>
              <a:gd name="T5" fmla="*/ 0 h 2352"/>
              <a:gd name="T6" fmla="*/ 2147483647 w 1536"/>
              <a:gd name="T7" fmla="*/ 2147483647 h 2352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2352"/>
              <a:gd name="T14" fmla="*/ 1536 w 1536"/>
              <a:gd name="T15" fmla="*/ 2352 h 2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2352">
                <a:moveTo>
                  <a:pt x="912" y="2352"/>
                </a:moveTo>
                <a:lnTo>
                  <a:pt x="0" y="1440"/>
                </a:lnTo>
                <a:lnTo>
                  <a:pt x="1536" y="0"/>
                </a:lnTo>
                <a:lnTo>
                  <a:pt x="912" y="2352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989504" y="3972580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294304" y="3972580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684704" y="3972580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4599104" y="3972580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989504" y="4277380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4294304" y="4277380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2846504" y="412498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5715000" y="1371600"/>
            <a:ext cx="126829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/>
              <a:t>(</a:t>
            </a:r>
            <a:r>
              <a:rPr lang="hu-HU" sz="2800" i="1" dirty="0" smtClean="0"/>
              <a:t>X</a:t>
            </a:r>
            <a:r>
              <a:rPr lang="hu-HU" sz="2800" baseline="-25000" dirty="0" smtClean="0"/>
              <a:t>3</a:t>
            </a:r>
            <a:r>
              <a:rPr lang="hu-HU" sz="2800" dirty="0" smtClean="0"/>
              <a:t>,</a:t>
            </a:r>
            <a:r>
              <a:rPr lang="hu-HU" sz="2800" i="1" dirty="0" smtClean="0"/>
              <a:t>Y</a:t>
            </a:r>
            <a:r>
              <a:rPr lang="hu-HU" sz="2800" baseline="-25000" dirty="0" smtClean="0"/>
              <a:t>3</a:t>
            </a:r>
            <a:r>
              <a:rPr lang="hu-HU" sz="2800" dirty="0" smtClean="0"/>
              <a:t>)</a:t>
            </a:r>
            <a:endParaRPr lang="hu-HU" sz="2800" dirty="0"/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4267200" y="5486400"/>
            <a:ext cx="126829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/>
              <a:t>(</a:t>
            </a:r>
            <a:r>
              <a:rPr lang="hu-HU" sz="2800" i="1" dirty="0" smtClean="0"/>
              <a:t>X</a:t>
            </a:r>
            <a:r>
              <a:rPr lang="hu-HU" sz="2800" baseline="-25000" dirty="0" smtClean="0"/>
              <a:t>1</a:t>
            </a:r>
            <a:r>
              <a:rPr lang="hu-HU" sz="2800" dirty="0" smtClean="0"/>
              <a:t>,</a:t>
            </a:r>
            <a:r>
              <a:rPr lang="hu-HU" sz="2800" i="1" dirty="0" smtClean="0"/>
              <a:t>Y</a:t>
            </a:r>
            <a:r>
              <a:rPr lang="hu-HU" sz="2800" baseline="-25000" dirty="0" smtClean="0"/>
              <a:t>1</a:t>
            </a:r>
            <a:r>
              <a:rPr lang="hu-HU" sz="2800" dirty="0" smtClean="0"/>
              <a:t>)</a:t>
            </a:r>
            <a:endParaRPr lang="hu-HU" sz="2800" dirty="0"/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1981200" y="3505200"/>
            <a:ext cx="1268296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/>
              <a:t>(</a:t>
            </a:r>
            <a:r>
              <a:rPr lang="hu-HU" sz="2800" i="1" dirty="0" smtClean="0"/>
              <a:t>X</a:t>
            </a:r>
            <a:r>
              <a:rPr lang="hu-HU" sz="2800" baseline="-25000" dirty="0" smtClean="0"/>
              <a:t>2</a:t>
            </a:r>
            <a:r>
              <a:rPr lang="hu-HU" sz="2800" dirty="0" smtClean="0"/>
              <a:t>,</a:t>
            </a:r>
            <a:r>
              <a:rPr lang="hu-HU" sz="2800" i="1" dirty="0" smtClean="0"/>
              <a:t>Y</a:t>
            </a:r>
            <a:r>
              <a:rPr lang="hu-HU" sz="2800" baseline="-25000" dirty="0" smtClean="0"/>
              <a:t>2</a:t>
            </a:r>
            <a:r>
              <a:rPr lang="hu-HU" sz="2800" dirty="0" smtClean="0"/>
              <a:t>)</a:t>
            </a:r>
            <a:endParaRPr lang="hu-HU" sz="2800" dirty="0"/>
          </a:p>
        </p:txBody>
      </p:sp>
      <p:sp>
        <p:nvSpPr>
          <p:cNvPr id="35" name="Ellipszis 34"/>
          <p:cNvSpPr/>
          <p:nvPr/>
        </p:nvSpPr>
        <p:spPr>
          <a:xfrm>
            <a:off x="4980104" y="404878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Ellipszis 35"/>
          <p:cNvSpPr/>
          <p:nvPr/>
        </p:nvSpPr>
        <p:spPr>
          <a:xfrm>
            <a:off x="3303704" y="404878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45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mapping, reflection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24000"/>
            <a:ext cx="7239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Phong.cginc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float4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mainPS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(VS_OUT IN) : SV_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Target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float3 N 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normalize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(IN.N);</a:t>
            </a: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float3 L 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normalize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(IN.L);	</a:t>
            </a: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float3 V 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normalize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(IN.V);</a:t>
            </a:r>
          </a:p>
          <a:p>
            <a:pPr lvl="1">
              <a:buNone/>
            </a:pP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float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NdL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max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(0,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dot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(L, N));</a:t>
            </a: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float3 H 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normalize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(L + V);</a:t>
            </a: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float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specularPower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pow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(2048.0, _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Smoothness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smtClean="0"/>
              <a:t>float3 R = </a:t>
            </a:r>
            <a:r>
              <a:rPr lang="hu-HU" dirty="0" err="1" smtClean="0"/>
              <a:t>reflect</a:t>
            </a:r>
            <a:r>
              <a:rPr lang="hu-HU" dirty="0" smtClean="0"/>
              <a:t>(-V,N);</a:t>
            </a:r>
          </a:p>
          <a:p>
            <a:pPr lvl="1">
              <a:buNone/>
            </a:pPr>
            <a:r>
              <a:rPr lang="hu-HU" dirty="0" smtClean="0"/>
              <a:t>	float4 </a:t>
            </a:r>
            <a:r>
              <a:rPr lang="hu-HU" dirty="0" err="1" smtClean="0"/>
              <a:t>reflection</a:t>
            </a:r>
            <a:r>
              <a:rPr lang="hu-HU" dirty="0" smtClean="0"/>
              <a:t> = </a:t>
            </a:r>
            <a:r>
              <a:rPr lang="hu-HU" dirty="0" err="1" smtClean="0"/>
              <a:t>texCUBE</a:t>
            </a:r>
            <a:r>
              <a:rPr lang="hu-HU" dirty="0" smtClean="0"/>
              <a:t>(_</a:t>
            </a:r>
            <a:r>
              <a:rPr lang="hu-HU" dirty="0" err="1" smtClean="0"/>
              <a:t>ReflectionMap</a:t>
            </a:r>
            <a:r>
              <a:rPr lang="hu-HU" dirty="0" smtClean="0"/>
              <a:t>, R);</a:t>
            </a:r>
          </a:p>
          <a:p>
            <a:pPr lvl="1">
              <a:buNone/>
            </a:pPr>
            <a:r>
              <a:rPr lang="hu-HU" dirty="0" smtClean="0"/>
              <a:t>	</a:t>
            </a:r>
            <a:r>
              <a:rPr lang="hu-HU" dirty="0" err="1" smtClean="0"/>
              <a:t>return</a:t>
            </a:r>
            <a:r>
              <a:rPr lang="hu-HU" dirty="0" smtClean="0"/>
              <a:t> </a:t>
            </a:r>
            <a:r>
              <a:rPr lang="hu-HU" dirty="0" err="1" smtClean="0"/>
              <a:t>reflection</a:t>
            </a:r>
            <a:r>
              <a:rPr lang="hu-HU" dirty="0" smtClean="0"/>
              <a:t>;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447800"/>
            <a:ext cx="26860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2667000" y="5562600"/>
            <a:ext cx="2682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Ezek 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ideiglenes</a:t>
            </a:r>
            <a:r>
              <a:rPr lang="en-US" dirty="0" smtClean="0"/>
              <a:t> </a:t>
            </a:r>
            <a:r>
              <a:rPr lang="en-US" dirty="0" err="1" smtClean="0"/>
              <a:t>sorok</a:t>
            </a:r>
            <a:r>
              <a:rPr lang="en-US" dirty="0" smtClean="0"/>
              <a:t>,</a:t>
            </a:r>
          </a:p>
          <a:p>
            <a:r>
              <a:rPr lang="en-US" dirty="0" err="1"/>
              <a:t>g</a:t>
            </a:r>
            <a:r>
              <a:rPr lang="en-US" dirty="0" err="1" smtClean="0"/>
              <a:t>yorsteszt</a:t>
            </a:r>
            <a:r>
              <a:rPr lang="en-US" dirty="0" smtClean="0"/>
              <a:t> , </a:t>
            </a:r>
            <a:r>
              <a:rPr lang="en-US" dirty="0" err="1" smtClean="0"/>
              <a:t>töröljük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, </a:t>
            </a:r>
          </a:p>
          <a:p>
            <a:r>
              <a:rPr lang="en-US" dirty="0" smtClean="0"/>
              <a:t>ha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működik</a:t>
            </a:r>
            <a:r>
              <a:rPr lang="en-US" dirty="0" smtClean="0"/>
              <a:t>!!</a:t>
            </a:r>
            <a:endParaRPr lang="hu-H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/>
          <a:lstStyle/>
          <a:p>
            <a:r>
              <a:rPr lang="en-US" dirty="0" smtClean="0"/>
              <a:t>Reflection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600200"/>
            <a:ext cx="6705600" cy="3962399"/>
          </a:xfrm>
        </p:spPr>
        <p:txBody>
          <a:bodyPr>
            <a:normAutofit fontScale="62500" lnSpcReduction="20000"/>
          </a:bodyPr>
          <a:lstStyle/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float4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mainPS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(VS_OUT IN) : SV_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Target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ifdef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AMBIENT_LIGHT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finalColor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+= UNITY_LIGHTMODEL_AMBIENT *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albedo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float3 FI = _</a:t>
            </a:r>
            <a:r>
              <a:rPr lang="hu-HU" dirty="0" err="1" smtClean="0"/>
              <a:t>Specular</a:t>
            </a:r>
            <a:r>
              <a:rPr lang="hu-HU" dirty="0" smtClean="0"/>
              <a:t> + (float3(1,</a:t>
            </a:r>
            <a:r>
              <a:rPr lang="hu-HU" dirty="0" err="1" smtClean="0"/>
              <a:t>1</a:t>
            </a:r>
            <a:r>
              <a:rPr lang="hu-HU" dirty="0" smtClean="0"/>
              <a:t>,</a:t>
            </a:r>
            <a:r>
              <a:rPr lang="hu-HU" dirty="0" err="1" smtClean="0"/>
              <a:t>1</a:t>
            </a:r>
            <a:r>
              <a:rPr lang="hu-HU" dirty="0" smtClean="0"/>
              <a:t>) - _</a:t>
            </a:r>
            <a:r>
              <a:rPr lang="hu-HU" dirty="0" err="1" smtClean="0"/>
              <a:t>Specular</a:t>
            </a:r>
            <a:r>
              <a:rPr lang="hu-HU" dirty="0" smtClean="0"/>
              <a:t>) * </a:t>
            </a:r>
            <a:r>
              <a:rPr lang="hu-HU" dirty="0" err="1" smtClean="0"/>
              <a:t>pow</a:t>
            </a:r>
            <a:r>
              <a:rPr lang="hu-HU" dirty="0" smtClean="0"/>
              <a:t>( 1.0 - </a:t>
            </a:r>
            <a:r>
              <a:rPr lang="hu-HU" dirty="0" err="1" smtClean="0"/>
              <a:t>dot</a:t>
            </a:r>
            <a:r>
              <a:rPr lang="hu-HU" dirty="0" smtClean="0"/>
              <a:t>(V,N), 5); //</a:t>
            </a:r>
            <a:r>
              <a:rPr lang="hu-HU" dirty="0" err="1" smtClean="0"/>
              <a:t>Fresnel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float3 R = </a:t>
            </a:r>
            <a:r>
              <a:rPr lang="hu-HU" dirty="0" err="1" smtClean="0"/>
              <a:t>reflect</a:t>
            </a:r>
            <a:r>
              <a:rPr lang="hu-HU" dirty="0" smtClean="0"/>
              <a:t>(-V,N);</a:t>
            </a:r>
          </a:p>
          <a:p>
            <a:pPr>
              <a:buNone/>
            </a:pPr>
            <a:r>
              <a:rPr lang="hu-HU" dirty="0" smtClean="0"/>
              <a:t>	float4 </a:t>
            </a:r>
            <a:r>
              <a:rPr lang="hu-HU" dirty="0" err="1" smtClean="0"/>
              <a:t>reflection</a:t>
            </a:r>
            <a:r>
              <a:rPr lang="hu-HU" dirty="0" smtClean="0"/>
              <a:t> = </a:t>
            </a:r>
            <a:r>
              <a:rPr lang="hu-HU" dirty="0" err="1" smtClean="0"/>
              <a:t>texCUBE</a:t>
            </a:r>
            <a:r>
              <a:rPr lang="hu-HU" dirty="0" smtClean="0"/>
              <a:t>(_</a:t>
            </a:r>
            <a:r>
              <a:rPr lang="hu-HU" dirty="0" err="1" smtClean="0"/>
              <a:t>ReflectionMap</a:t>
            </a:r>
            <a:r>
              <a:rPr lang="hu-HU" dirty="0" smtClean="0"/>
              <a:t>, R);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finalColor</a:t>
            </a:r>
            <a:r>
              <a:rPr lang="hu-HU" dirty="0" smtClean="0"/>
              <a:t> += </a:t>
            </a:r>
            <a:r>
              <a:rPr lang="hu-HU" dirty="0" err="1" smtClean="0"/>
              <a:t>reflection</a:t>
            </a:r>
            <a:r>
              <a:rPr lang="hu-HU" dirty="0" smtClean="0"/>
              <a:t> * FI;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endif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481772"/>
            <a:ext cx="2057400" cy="206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5490" y="4615372"/>
            <a:ext cx="202800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28600"/>
            <a:ext cx="2047875" cy="210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Környezet</a:t>
            </a:r>
            <a:r>
              <a:rPr lang="en-US" dirty="0" smtClean="0"/>
              <a:t> </a:t>
            </a:r>
            <a:r>
              <a:rPr lang="en-US" dirty="0" err="1" smtClean="0"/>
              <a:t>beállítása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600" y="1066800"/>
            <a:ext cx="4495800" cy="2971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Új</a:t>
            </a:r>
            <a:r>
              <a:rPr lang="en-US" dirty="0" smtClean="0"/>
              <a:t> material: </a:t>
            </a:r>
            <a:r>
              <a:rPr lang="en-US" dirty="0" err="1" smtClean="0"/>
              <a:t>EnvMap</a:t>
            </a:r>
            <a:r>
              <a:rPr lang="en-US" dirty="0" smtClean="0"/>
              <a:t>, </a:t>
            </a:r>
            <a:r>
              <a:rPr lang="en-US" dirty="0" err="1" smtClean="0"/>
              <a:t>hasznája</a:t>
            </a:r>
            <a:r>
              <a:rPr lang="en-US" dirty="0" smtClean="0"/>
              <a:t> a Skybox/</a:t>
            </a:r>
            <a:r>
              <a:rPr lang="en-US" dirty="0" err="1" smtClean="0"/>
              <a:t>Cubemap</a:t>
            </a:r>
            <a:r>
              <a:rPr lang="en-US" dirty="0" smtClean="0"/>
              <a:t> </a:t>
            </a:r>
            <a:r>
              <a:rPr lang="en-US" dirty="0" err="1" smtClean="0"/>
              <a:t>shadert</a:t>
            </a:r>
            <a:endParaRPr lang="en-US" dirty="0" smtClean="0"/>
          </a:p>
          <a:p>
            <a:r>
              <a:rPr lang="en-US" dirty="0" err="1" smtClean="0"/>
              <a:t>Kössük</a:t>
            </a:r>
            <a:r>
              <a:rPr lang="en-US" dirty="0" smtClean="0"/>
              <a:t> be a </a:t>
            </a:r>
            <a:r>
              <a:rPr lang="en-US" dirty="0" err="1" smtClean="0"/>
              <a:t>környezet</a:t>
            </a:r>
            <a:r>
              <a:rPr lang="en-US" dirty="0" smtClean="0"/>
              <a:t> </a:t>
            </a:r>
            <a:r>
              <a:rPr lang="en-US" dirty="0" err="1" smtClean="0"/>
              <a:t>textúrát</a:t>
            </a:r>
            <a:endParaRPr lang="en-US" dirty="0" smtClean="0"/>
          </a:p>
          <a:p>
            <a:r>
              <a:rPr lang="en-US" dirty="0" smtClean="0"/>
              <a:t>Lighting </a:t>
            </a:r>
            <a:r>
              <a:rPr lang="en-US" dirty="0" err="1" smtClean="0"/>
              <a:t>ablakban</a:t>
            </a:r>
            <a:r>
              <a:rPr lang="en-US" dirty="0" smtClean="0"/>
              <a:t> </a:t>
            </a:r>
            <a:r>
              <a:rPr lang="en-US" dirty="0" err="1" smtClean="0"/>
              <a:t>használjuk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materialt</a:t>
            </a:r>
            <a:r>
              <a:rPr lang="en-US" dirty="0" smtClean="0"/>
              <a:t>, mint skybox-</a:t>
            </a:r>
            <a:r>
              <a:rPr lang="en-US" dirty="0" err="1" smtClean="0"/>
              <a:t>ot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657600"/>
            <a:ext cx="40100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447800"/>
            <a:ext cx="39719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962400"/>
            <a:ext cx="47434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églalap 7"/>
          <p:cNvSpPr/>
          <p:nvPr/>
        </p:nvSpPr>
        <p:spPr>
          <a:xfrm>
            <a:off x="1447800" y="4724400"/>
            <a:ext cx="2819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1447800" y="5105400"/>
            <a:ext cx="2819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Kicsit</a:t>
            </a:r>
            <a:r>
              <a:rPr lang="en-US" dirty="0" smtClean="0"/>
              <a:t> </a:t>
            </a:r>
            <a:r>
              <a:rPr lang="en-US" dirty="0" err="1" smtClean="0"/>
              <a:t>sötét</a:t>
            </a:r>
            <a:r>
              <a:rPr lang="en-US" dirty="0" smtClean="0"/>
              <a:t> a </a:t>
            </a:r>
            <a:r>
              <a:rPr lang="en-US" dirty="0" err="1" smtClean="0"/>
              <a:t>kép</a:t>
            </a:r>
            <a:endParaRPr lang="en-US" dirty="0"/>
          </a:p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dolgoz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 smtClean="0"/>
              <a:t>minden</a:t>
            </a:r>
            <a:r>
              <a:rPr lang="en-US" dirty="0" smtClean="0"/>
              <a:t> </a:t>
            </a:r>
            <a:r>
              <a:rPr lang="en-US" dirty="0" err="1" smtClean="0"/>
              <a:t>információt</a:t>
            </a:r>
            <a:r>
              <a:rPr lang="en-US" dirty="0" smtClean="0"/>
              <a:t> a </a:t>
            </a:r>
            <a:r>
              <a:rPr lang="en-US" dirty="0" err="1" smtClean="0"/>
              <a:t>fájlból</a:t>
            </a:r>
            <a:r>
              <a:rPr lang="en-US" dirty="0" smtClean="0"/>
              <a:t>?</a:t>
            </a:r>
          </a:p>
          <a:p>
            <a:r>
              <a:rPr lang="en-US" dirty="0" smtClean="0"/>
              <a:t>A .HDR 4*8 </a:t>
            </a:r>
            <a:r>
              <a:rPr lang="en-US" dirty="0" err="1" smtClean="0"/>
              <a:t>biten</a:t>
            </a:r>
            <a:r>
              <a:rPr lang="en-US" dirty="0" smtClean="0"/>
              <a:t> </a:t>
            </a:r>
            <a:r>
              <a:rPr lang="en-US" dirty="0" err="1" smtClean="0"/>
              <a:t>tárol</a:t>
            </a:r>
            <a:r>
              <a:rPr lang="en-US" dirty="0" smtClean="0"/>
              <a:t> de </a:t>
            </a:r>
            <a:r>
              <a:rPr lang="en-US" dirty="0" err="1" smtClean="0"/>
              <a:t>az</a:t>
            </a:r>
            <a:r>
              <a:rPr lang="en-US" dirty="0" smtClean="0"/>
              <a:t> alpha </a:t>
            </a:r>
            <a:r>
              <a:rPr lang="en-US" dirty="0" err="1" smtClean="0"/>
              <a:t>csatornában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exponens</a:t>
            </a:r>
            <a:r>
              <a:rPr lang="en-US" dirty="0" smtClean="0"/>
              <a:t> van (RGBE), </a:t>
            </a:r>
            <a:r>
              <a:rPr lang="en-US" dirty="0" err="1" smtClean="0"/>
              <a:t>ami</a:t>
            </a:r>
            <a:r>
              <a:rPr lang="en-US" dirty="0" smtClean="0"/>
              <a:t> a pixel </a:t>
            </a:r>
            <a:r>
              <a:rPr lang="en-US" dirty="0" err="1" smtClean="0"/>
              <a:t>fényerejét</a:t>
            </a:r>
            <a:r>
              <a:rPr lang="en-US" dirty="0" smtClean="0"/>
              <a:t> </a:t>
            </a:r>
            <a:r>
              <a:rPr lang="en-US" dirty="0" err="1" smtClean="0"/>
              <a:t>adja</a:t>
            </a:r>
            <a:r>
              <a:rPr lang="en-US" dirty="0" smtClean="0"/>
              <a:t> meg</a:t>
            </a:r>
          </a:p>
          <a:p>
            <a:r>
              <a:rPr lang="en-US" dirty="0" err="1" smtClean="0"/>
              <a:t>Ezzel</a:t>
            </a:r>
            <a:r>
              <a:rPr lang="en-US" dirty="0" smtClean="0"/>
              <a:t> </a:t>
            </a:r>
            <a:r>
              <a:rPr lang="en-US" dirty="0" err="1" smtClean="0"/>
              <a:t>nagymértékben</a:t>
            </a:r>
            <a:r>
              <a:rPr lang="en-US" dirty="0" smtClean="0"/>
              <a:t> </a:t>
            </a:r>
            <a:r>
              <a:rPr lang="en-US" dirty="0" err="1" smtClean="0"/>
              <a:t>megnő</a:t>
            </a:r>
            <a:r>
              <a:rPr lang="en-US" dirty="0" smtClean="0"/>
              <a:t> a </a:t>
            </a:r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tartományunk</a:t>
            </a:r>
            <a:r>
              <a:rPr lang="en-US" dirty="0" smtClean="0"/>
              <a:t> (</a:t>
            </a:r>
            <a:r>
              <a:rPr lang="en-US" dirty="0" err="1" smtClean="0"/>
              <a:t>bőven</a:t>
            </a:r>
            <a:r>
              <a:rPr lang="en-US" dirty="0" smtClean="0"/>
              <a:t> 1 </a:t>
            </a:r>
            <a:r>
              <a:rPr lang="en-US" dirty="0" err="1" smtClean="0"/>
              <a:t>fölé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elengedhetetlen</a:t>
            </a:r>
            <a:r>
              <a:rPr lang="en-US" dirty="0" smtClean="0"/>
              <a:t> a </a:t>
            </a:r>
            <a:r>
              <a:rPr lang="en-US" dirty="0" err="1" smtClean="0"/>
              <a:t>szép</a:t>
            </a:r>
            <a:r>
              <a:rPr lang="en-US" dirty="0" smtClean="0"/>
              <a:t> </a:t>
            </a:r>
            <a:r>
              <a:rPr lang="en-US" dirty="0" err="1" smtClean="0"/>
              <a:t>tükröződésekhez</a:t>
            </a:r>
            <a:endParaRPr lang="hu-H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/>
          <a:lstStyle/>
          <a:p>
            <a:r>
              <a:rPr lang="en-US" dirty="0" smtClean="0"/>
              <a:t>HDR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RGBM </a:t>
            </a:r>
            <a:r>
              <a:rPr lang="en-US" dirty="0" err="1" smtClean="0"/>
              <a:t>kódolást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beállítanunk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 + </a:t>
            </a:r>
            <a:r>
              <a:rPr lang="en-US" dirty="0" err="1" smtClean="0"/>
              <a:t>információ</a:t>
            </a:r>
            <a:r>
              <a:rPr lang="en-US" dirty="0" smtClean="0"/>
              <a:t> </a:t>
            </a:r>
            <a:r>
              <a:rPr lang="en-US" dirty="0" err="1" smtClean="0"/>
              <a:t>megmaradjon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(RGBM != RGBE)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textúra</a:t>
            </a:r>
            <a:r>
              <a:rPr lang="en-US" dirty="0" smtClean="0"/>
              <a:t> </a:t>
            </a:r>
            <a:r>
              <a:rPr lang="en-US" dirty="0" err="1" smtClean="0"/>
              <a:t>importálásánál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beállítanunk</a:t>
            </a:r>
            <a:endParaRPr lang="en-US" dirty="0" smtClean="0"/>
          </a:p>
          <a:p>
            <a:pPr lvl="1"/>
            <a:r>
              <a:rPr lang="en-US" dirty="0" smtClean="0"/>
              <a:t>Encode as RGBM</a:t>
            </a:r>
          </a:p>
          <a:p>
            <a:r>
              <a:rPr lang="en-US" dirty="0" smtClean="0"/>
              <a:t>(Apply)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04800"/>
            <a:ext cx="40005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6172200" y="2590800"/>
            <a:ext cx="2819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962400"/>
            <a:ext cx="3105150" cy="269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környezet</a:t>
            </a:r>
            <a:r>
              <a:rPr lang="en-US" dirty="0" smtClean="0"/>
              <a:t> </a:t>
            </a:r>
            <a:r>
              <a:rPr lang="en-US" dirty="0" err="1" smtClean="0"/>
              <a:t>már</a:t>
            </a:r>
            <a:r>
              <a:rPr lang="en-US" dirty="0" smtClean="0"/>
              <a:t> </a:t>
            </a:r>
            <a:r>
              <a:rPr lang="en-US" dirty="0" err="1" smtClean="0"/>
              <a:t>szép</a:t>
            </a:r>
            <a:endParaRPr lang="en-US" dirty="0" smtClean="0"/>
          </a:p>
          <a:p>
            <a:r>
              <a:rPr lang="en-US" dirty="0" err="1" smtClean="0"/>
              <a:t>Elromlott</a:t>
            </a:r>
            <a:r>
              <a:rPr lang="en-US" dirty="0" smtClean="0"/>
              <a:t> a </a:t>
            </a:r>
            <a:r>
              <a:rPr lang="en-US" dirty="0" err="1" smtClean="0"/>
              <a:t>shaderkódunk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shaderben</a:t>
            </a:r>
            <a:r>
              <a:rPr lang="en-US" dirty="0" smtClean="0"/>
              <a:t> is meg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csinálni</a:t>
            </a:r>
            <a:r>
              <a:rPr lang="en-US" dirty="0" smtClean="0"/>
              <a:t> a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 HDR-LDR </a:t>
            </a:r>
            <a:r>
              <a:rPr lang="en-US" dirty="0" err="1" smtClean="0"/>
              <a:t>átalakítást</a:t>
            </a:r>
            <a:endParaRPr lang="en-US" dirty="0" smtClean="0"/>
          </a:p>
          <a:p>
            <a:r>
              <a:rPr lang="en-US" dirty="0" smtClean="0"/>
              <a:t>Phong.cg:</a:t>
            </a:r>
          </a:p>
          <a:p>
            <a:pPr lvl="1">
              <a:buNone/>
            </a:pPr>
            <a:r>
              <a:rPr lang="hu-HU" dirty="0" smtClean="0"/>
              <a:t>float4 RGBM2RGBA(float4 </a:t>
            </a:r>
            <a:r>
              <a:rPr lang="hu-HU" dirty="0" err="1" smtClean="0"/>
              <a:t>rgbm</a:t>
            </a:r>
            <a:r>
              <a:rPr lang="hu-HU" dirty="0" smtClean="0"/>
              <a:t>)</a:t>
            </a:r>
          </a:p>
          <a:p>
            <a:pPr lvl="1">
              <a:buNone/>
            </a:pPr>
            <a:r>
              <a:rPr lang="hu-HU" dirty="0" smtClean="0"/>
              <a:t>{</a:t>
            </a:r>
          </a:p>
          <a:p>
            <a:pPr lvl="1">
              <a:buNone/>
            </a:pPr>
            <a:r>
              <a:rPr lang="hu-HU" dirty="0" smtClean="0"/>
              <a:t>	</a:t>
            </a:r>
            <a:r>
              <a:rPr lang="hu-HU" dirty="0" err="1" smtClean="0"/>
              <a:t>return</a:t>
            </a:r>
            <a:r>
              <a:rPr lang="hu-HU" dirty="0" smtClean="0"/>
              <a:t> float4(10.0 * </a:t>
            </a:r>
            <a:r>
              <a:rPr lang="hu-HU" dirty="0" err="1" smtClean="0"/>
              <a:t>rgbm.rgb</a:t>
            </a:r>
            <a:r>
              <a:rPr lang="hu-HU" dirty="0" smtClean="0"/>
              <a:t> * </a:t>
            </a:r>
            <a:r>
              <a:rPr lang="hu-HU" dirty="0" err="1" smtClean="0"/>
              <a:t>rgbm.a</a:t>
            </a:r>
            <a:r>
              <a:rPr lang="hu-HU" dirty="0" smtClean="0"/>
              <a:t>, 1);</a:t>
            </a:r>
          </a:p>
          <a:p>
            <a:pPr lvl="1">
              <a:buNone/>
            </a:pPr>
            <a:r>
              <a:rPr lang="hu-HU" dirty="0" smtClean="0"/>
              <a:t>}</a:t>
            </a:r>
            <a:endParaRPr lang="en-US" dirty="0" smtClean="0"/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float4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mainPS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(VS_OUT IN) : SV_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Target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lvl="1">
              <a:buNone/>
            </a:pPr>
            <a:r>
              <a:rPr lang="en-US" strike="sngStrike" dirty="0" smtClean="0"/>
              <a:t>float4 reflection = </a:t>
            </a:r>
            <a:r>
              <a:rPr lang="en-US" strike="sngStrike" dirty="0" err="1" smtClean="0"/>
              <a:t>texCUBE</a:t>
            </a:r>
            <a:r>
              <a:rPr lang="en-US" strike="sngStrike" dirty="0" smtClean="0"/>
              <a:t>(_</a:t>
            </a:r>
            <a:r>
              <a:rPr lang="en-US" strike="sngStrike" dirty="0" err="1" smtClean="0"/>
              <a:t>ReflectionMap</a:t>
            </a:r>
            <a:r>
              <a:rPr lang="en-US" strike="sngStrike" dirty="0" smtClean="0"/>
              <a:t>, R);</a:t>
            </a:r>
          </a:p>
          <a:p>
            <a:pPr lvl="1">
              <a:buNone/>
            </a:pPr>
            <a:r>
              <a:rPr lang="en-US" dirty="0" smtClean="0"/>
              <a:t>float4 reflection = RGBM2RGBA(</a:t>
            </a:r>
            <a:r>
              <a:rPr lang="en-US" dirty="0" err="1" smtClean="0"/>
              <a:t>texCUBE</a:t>
            </a:r>
            <a:r>
              <a:rPr lang="en-US" dirty="0" smtClean="0"/>
              <a:t>(_</a:t>
            </a:r>
            <a:r>
              <a:rPr lang="en-US" dirty="0" err="1" smtClean="0"/>
              <a:t>ReflectionMap</a:t>
            </a:r>
            <a:r>
              <a:rPr lang="en-US" dirty="0" smtClean="0"/>
              <a:t>, R));</a:t>
            </a:r>
          </a:p>
          <a:p>
            <a:pPr lvl="1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}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2650" y="1143000"/>
            <a:ext cx="29527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Felület</a:t>
            </a:r>
            <a:r>
              <a:rPr lang="en-US" dirty="0" smtClean="0"/>
              <a:t> </a:t>
            </a:r>
            <a:r>
              <a:rPr lang="en-US" dirty="0" err="1" smtClean="0"/>
              <a:t>durvasága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600" y="1600200"/>
            <a:ext cx="6248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 a </a:t>
            </a:r>
            <a:r>
              <a:rPr lang="en-US" dirty="0" err="1" smtClean="0"/>
              <a:t>felület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tökéletesen</a:t>
            </a:r>
            <a:r>
              <a:rPr lang="en-US" dirty="0" smtClean="0"/>
              <a:t> s</a:t>
            </a:r>
            <a:r>
              <a:rPr lang="hu-HU" dirty="0" smtClean="0"/>
              <a:t>i</a:t>
            </a:r>
            <a:r>
              <a:rPr lang="en-US" dirty="0" smtClean="0"/>
              <a:t>ma, a </a:t>
            </a:r>
            <a:r>
              <a:rPr lang="en-US" dirty="0" err="1" smtClean="0"/>
              <a:t>tükröződés</a:t>
            </a:r>
            <a:r>
              <a:rPr lang="en-US" dirty="0" smtClean="0"/>
              <a:t> </a:t>
            </a:r>
            <a:r>
              <a:rPr lang="en-US" dirty="0" err="1" smtClean="0"/>
              <a:t>elmosódik</a:t>
            </a:r>
            <a:endParaRPr lang="en-US" dirty="0" smtClean="0"/>
          </a:p>
          <a:p>
            <a:r>
              <a:rPr lang="en-US" dirty="0" smtClean="0"/>
              <a:t>Roughness/Smoothness (0-1)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Phong</a:t>
            </a:r>
            <a:r>
              <a:rPr lang="en-US" dirty="0" smtClean="0"/>
              <a:t> </a:t>
            </a:r>
            <a:r>
              <a:rPr lang="en-US" dirty="0" err="1" smtClean="0"/>
              <a:t>exponens</a:t>
            </a:r>
            <a:r>
              <a:rPr lang="en-US" dirty="0" smtClean="0"/>
              <a:t> is </a:t>
            </a:r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fejezte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pontfényforrásra</a:t>
            </a:r>
            <a:r>
              <a:rPr lang="en-US" dirty="0" smtClean="0"/>
              <a:t> </a:t>
            </a:r>
            <a:r>
              <a:rPr lang="en-US" dirty="0" err="1" smtClean="0"/>
              <a:t>adott</a:t>
            </a:r>
            <a:r>
              <a:rPr lang="en-US" dirty="0" smtClean="0"/>
              <a:t> </a:t>
            </a:r>
            <a:r>
              <a:rPr lang="en-US" dirty="0" err="1" smtClean="0"/>
              <a:t>tükröződésválasz</a:t>
            </a:r>
            <a:endParaRPr lang="en-US" dirty="0" smtClean="0"/>
          </a:p>
          <a:p>
            <a:r>
              <a:rPr lang="en-US" dirty="0" err="1" smtClean="0"/>
              <a:t>Envmapping-nél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előkonvolúcióval</a:t>
            </a:r>
            <a:r>
              <a:rPr lang="en-US" dirty="0" smtClean="0"/>
              <a:t> </a:t>
            </a:r>
            <a:r>
              <a:rPr lang="en-US" dirty="0" err="1" smtClean="0"/>
              <a:t>oldják</a:t>
            </a:r>
            <a:r>
              <a:rPr lang="en-US" dirty="0" smtClean="0"/>
              <a:t> meg: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környezeti</a:t>
            </a:r>
            <a:r>
              <a:rPr lang="en-US" dirty="0" smtClean="0"/>
              <a:t> </a:t>
            </a:r>
            <a:r>
              <a:rPr lang="en-US" dirty="0" err="1" smtClean="0"/>
              <a:t>textúra</a:t>
            </a:r>
            <a:r>
              <a:rPr lang="en-US" dirty="0" smtClean="0"/>
              <a:t> </a:t>
            </a:r>
            <a:r>
              <a:rPr lang="en-US" dirty="0" err="1" smtClean="0"/>
              <a:t>előzetes</a:t>
            </a:r>
            <a:r>
              <a:rPr lang="en-US" dirty="0" smtClean="0"/>
              <a:t> </a:t>
            </a:r>
            <a:r>
              <a:rPr lang="en-US" dirty="0" err="1" smtClean="0"/>
              <a:t>elmosása</a:t>
            </a:r>
            <a:endParaRPr lang="en-US" dirty="0" smtClean="0"/>
          </a:p>
          <a:p>
            <a:pPr lvl="1"/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egyszerű</a:t>
            </a:r>
            <a:r>
              <a:rPr lang="en-US" dirty="0" smtClean="0"/>
              <a:t> Gauss </a:t>
            </a:r>
            <a:r>
              <a:rPr lang="en-US" dirty="0" err="1" smtClean="0"/>
              <a:t>elmosás</a:t>
            </a:r>
            <a:endParaRPr lang="en-US" dirty="0" smtClean="0"/>
          </a:p>
          <a:p>
            <a:pPr lvl="1"/>
            <a:r>
              <a:rPr lang="en-US" dirty="0" smtClean="0"/>
              <a:t>A BRDF-</a:t>
            </a:r>
            <a:r>
              <a:rPr lang="en-US" dirty="0" err="1" smtClean="0"/>
              <a:t>nek</a:t>
            </a:r>
            <a:r>
              <a:rPr lang="en-US" dirty="0" smtClean="0"/>
              <a:t> </a:t>
            </a:r>
            <a:r>
              <a:rPr lang="en-US" dirty="0" err="1" smtClean="0"/>
              <a:t>megfelelően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elmosni</a:t>
            </a:r>
            <a:endParaRPr lang="en-US" dirty="0" smtClean="0"/>
          </a:p>
          <a:p>
            <a:pPr lvl="1"/>
            <a:r>
              <a:rPr lang="en-US" dirty="0" err="1" smtClean="0"/>
              <a:t>Költséges</a:t>
            </a:r>
            <a:r>
              <a:rPr lang="en-US" dirty="0" smtClean="0"/>
              <a:t> </a:t>
            </a:r>
            <a:r>
              <a:rPr lang="en-US" dirty="0" err="1" smtClean="0"/>
              <a:t>művelet</a:t>
            </a:r>
            <a:r>
              <a:rPr lang="en-US" dirty="0" smtClean="0"/>
              <a:t> !!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8557" y="1828800"/>
            <a:ext cx="249304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HDRShop</a:t>
            </a:r>
            <a:r>
              <a:rPr lang="en-US" dirty="0" smtClean="0"/>
              <a:t> (</a:t>
            </a:r>
            <a:r>
              <a:rPr lang="en-US" dirty="0" err="1" smtClean="0"/>
              <a:t>konvolúció</a:t>
            </a:r>
            <a:r>
              <a:rPr lang="en-US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1045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Felület</a:t>
            </a:r>
            <a:r>
              <a:rPr lang="en-US" dirty="0" smtClean="0"/>
              <a:t> </a:t>
            </a:r>
            <a:r>
              <a:rPr lang="en-US" dirty="0" err="1" smtClean="0"/>
              <a:t>durvasága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" y="1722437"/>
            <a:ext cx="57150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assetek</a:t>
            </a:r>
            <a:r>
              <a:rPr lang="en-US" dirty="0" smtClean="0"/>
              <a:t> </a:t>
            </a:r>
            <a:r>
              <a:rPr lang="en-US" dirty="0" err="1" smtClean="0"/>
              <a:t>között</a:t>
            </a:r>
            <a:r>
              <a:rPr lang="en-US" dirty="0" smtClean="0"/>
              <a:t> </a:t>
            </a:r>
            <a:r>
              <a:rPr lang="en-US" dirty="0" err="1" smtClean="0"/>
              <a:t>megtalálhatunk</a:t>
            </a:r>
            <a:r>
              <a:rPr lang="en-US" dirty="0" smtClean="0"/>
              <a:t> 1-2 </a:t>
            </a:r>
            <a:r>
              <a:rPr lang="en-US" dirty="0" err="1" smtClean="0"/>
              <a:t>előkonvolvált</a:t>
            </a:r>
            <a:r>
              <a:rPr lang="en-US" dirty="0" smtClean="0"/>
              <a:t> </a:t>
            </a:r>
            <a:r>
              <a:rPr lang="en-US" dirty="0" err="1" smtClean="0"/>
              <a:t>textúrát</a:t>
            </a:r>
            <a:endParaRPr lang="en-US" dirty="0" smtClean="0"/>
          </a:p>
          <a:p>
            <a:r>
              <a:rPr lang="en-US" dirty="0" err="1" smtClean="0"/>
              <a:t>Ezeket</a:t>
            </a:r>
            <a:r>
              <a:rPr lang="en-US" dirty="0" smtClean="0"/>
              <a:t> </a:t>
            </a:r>
            <a:r>
              <a:rPr lang="en-US" dirty="0" err="1" smtClean="0"/>
              <a:t>ugyanúgy</a:t>
            </a:r>
            <a:r>
              <a:rPr lang="en-US" dirty="0" smtClean="0"/>
              <a:t> </a:t>
            </a:r>
            <a:r>
              <a:rPr lang="en-US" dirty="0" err="1" smtClean="0"/>
              <a:t>importáljuk</a:t>
            </a:r>
            <a:r>
              <a:rPr lang="en-US" dirty="0" smtClean="0"/>
              <a:t>, mint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eredetit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(Cylindrical mapping, RGBM)</a:t>
            </a:r>
          </a:p>
          <a:p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r>
              <a:rPr lang="en-US" dirty="0" smtClean="0"/>
              <a:t> a </a:t>
            </a:r>
            <a:r>
              <a:rPr lang="en-US" dirty="0" err="1" smtClean="0"/>
              <a:t>materialokon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Hogyan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/>
              <a:t> </a:t>
            </a:r>
            <a:r>
              <a:rPr lang="en-US" dirty="0" err="1" smtClean="0"/>
              <a:t>mindet</a:t>
            </a:r>
            <a:r>
              <a:rPr lang="en-US" dirty="0" smtClean="0"/>
              <a:t> </a:t>
            </a:r>
            <a:r>
              <a:rPr lang="en-US" dirty="0" err="1" smtClean="0"/>
              <a:t>használni</a:t>
            </a:r>
            <a:r>
              <a:rPr lang="en-US" dirty="0" smtClean="0"/>
              <a:t> </a:t>
            </a:r>
            <a:r>
              <a:rPr lang="en-US" dirty="0" err="1" smtClean="0"/>
              <a:t>egyszerre</a:t>
            </a:r>
            <a:r>
              <a:rPr lang="en-US" dirty="0" smtClean="0"/>
              <a:t> a </a:t>
            </a:r>
            <a:r>
              <a:rPr lang="en-US" dirty="0" err="1" smtClean="0"/>
              <a:t>shaderben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Hogyan</a:t>
            </a:r>
            <a:r>
              <a:rPr lang="en-US" dirty="0" smtClean="0"/>
              <a:t> </a:t>
            </a:r>
            <a:r>
              <a:rPr lang="en-US" dirty="0" err="1" smtClean="0"/>
              <a:t>váltogassunk</a:t>
            </a:r>
            <a:r>
              <a:rPr lang="en-US" dirty="0" smtClean="0"/>
              <a:t>  a </a:t>
            </a:r>
            <a:r>
              <a:rPr lang="en-US" dirty="0" err="1" smtClean="0"/>
              <a:t>textúrák</a:t>
            </a:r>
            <a:r>
              <a:rPr lang="en-US" dirty="0" smtClean="0"/>
              <a:t> </a:t>
            </a:r>
            <a:r>
              <a:rPr lang="en-US" dirty="0" err="1" smtClean="0"/>
              <a:t>között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Megoldás</a:t>
            </a:r>
            <a:r>
              <a:rPr lang="en-US" dirty="0" smtClean="0"/>
              <a:t>: </a:t>
            </a:r>
            <a:r>
              <a:rPr lang="en-US" dirty="0" err="1" smtClean="0"/>
              <a:t>MipMapping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texCUBElod</a:t>
            </a:r>
            <a:r>
              <a:rPr lang="en-US" dirty="0" smtClean="0"/>
              <a:t>(</a:t>
            </a:r>
            <a:r>
              <a:rPr lang="en-US" dirty="0" err="1" smtClean="0"/>
              <a:t>EnvMap</a:t>
            </a:r>
            <a:r>
              <a:rPr lang="en-US" dirty="0" smtClean="0"/>
              <a:t>, float4(D, </a:t>
            </a:r>
            <a:r>
              <a:rPr lang="en-US" dirty="0" err="1" smtClean="0"/>
              <a:t>lod</a:t>
            </a:r>
            <a:r>
              <a:rPr lang="en-US" dirty="0" smtClean="0"/>
              <a:t>)) (</a:t>
            </a:r>
            <a:r>
              <a:rPr lang="en-US" dirty="0" err="1" smtClean="0"/>
              <a:t>lod</a:t>
            </a:r>
            <a:r>
              <a:rPr lang="en-US" dirty="0" smtClean="0"/>
              <a:t>: 0,1,2 …)</a:t>
            </a:r>
          </a:p>
          <a:p>
            <a:r>
              <a:rPr lang="en-US" dirty="0" err="1" smtClean="0"/>
              <a:t>Ennek</a:t>
            </a:r>
            <a:r>
              <a:rPr lang="en-US" dirty="0" smtClean="0"/>
              <a:t> </a:t>
            </a:r>
            <a:r>
              <a:rPr lang="en-US" dirty="0" err="1" smtClean="0"/>
              <a:t>beállítása</a:t>
            </a:r>
            <a:r>
              <a:rPr lang="en-US" dirty="0" smtClean="0"/>
              <a:t> most </a:t>
            </a:r>
            <a:r>
              <a:rPr lang="en-US" dirty="0" err="1" smtClean="0"/>
              <a:t>nehézkes</a:t>
            </a:r>
            <a:r>
              <a:rPr lang="en-US" dirty="0" smtClean="0"/>
              <a:t> </a:t>
            </a:r>
            <a:r>
              <a:rPr lang="en-US" dirty="0" err="1" smtClean="0"/>
              <a:t>lenne</a:t>
            </a:r>
            <a:r>
              <a:rPr lang="en-US" dirty="0" smtClean="0"/>
              <a:t> … </a:t>
            </a:r>
            <a:r>
              <a:rPr lang="en-US" dirty="0" err="1" smtClean="0"/>
              <a:t>fogadjuk</a:t>
            </a:r>
            <a:r>
              <a:rPr lang="en-US" dirty="0" smtClean="0"/>
              <a:t> el,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működne</a:t>
            </a:r>
            <a:r>
              <a:rPr lang="en-US" dirty="0" smtClean="0"/>
              <a:t> a </a:t>
            </a:r>
            <a:r>
              <a:rPr lang="en-US" dirty="0" err="1" smtClean="0"/>
              <a:t>dolog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1" y="2205417"/>
            <a:ext cx="3276600" cy="320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Indirekt</a:t>
            </a:r>
            <a:r>
              <a:rPr lang="en-US" dirty="0" smtClean="0"/>
              <a:t> </a:t>
            </a:r>
            <a:r>
              <a:rPr lang="en-US" dirty="0" err="1" smtClean="0"/>
              <a:t>diffúz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Hasonló</a:t>
            </a:r>
            <a:r>
              <a:rPr lang="en-US" dirty="0" smtClean="0"/>
              <a:t> a </a:t>
            </a:r>
            <a:r>
              <a:rPr lang="en-US" dirty="0" err="1" smtClean="0"/>
              <a:t>feladat</a:t>
            </a:r>
            <a:endParaRPr lang="en-US" dirty="0" smtClean="0"/>
          </a:p>
          <a:p>
            <a:r>
              <a:rPr lang="en-US" dirty="0" err="1" smtClean="0"/>
              <a:t>Nagyon</a:t>
            </a:r>
            <a:r>
              <a:rPr lang="en-US" dirty="0" smtClean="0"/>
              <a:t> </a:t>
            </a:r>
            <a:r>
              <a:rPr lang="en-US" dirty="0" err="1" smtClean="0"/>
              <a:t>durva</a:t>
            </a:r>
            <a:r>
              <a:rPr lang="en-US" dirty="0" smtClean="0"/>
              <a:t> </a:t>
            </a:r>
            <a:r>
              <a:rPr lang="en-US" dirty="0" err="1" smtClean="0"/>
              <a:t>felületről</a:t>
            </a:r>
            <a:r>
              <a:rPr lang="en-US" dirty="0" smtClean="0"/>
              <a:t> van </a:t>
            </a:r>
            <a:r>
              <a:rPr lang="en-US" dirty="0" err="1" smtClean="0"/>
              <a:t>szó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envmap4 </a:t>
            </a:r>
            <a:r>
              <a:rPr lang="en-US" dirty="0" err="1" smtClean="0"/>
              <a:t>diffúz</a:t>
            </a:r>
            <a:r>
              <a:rPr lang="en-US" dirty="0" smtClean="0"/>
              <a:t> BRDF-el </a:t>
            </a:r>
            <a:r>
              <a:rPr lang="en-US" dirty="0" err="1" smtClean="0"/>
              <a:t>lett</a:t>
            </a:r>
            <a:r>
              <a:rPr lang="en-US" dirty="0" smtClean="0"/>
              <a:t> </a:t>
            </a:r>
            <a:r>
              <a:rPr lang="en-US" dirty="0" err="1" smtClean="0"/>
              <a:t>konvolválva</a:t>
            </a:r>
            <a:endParaRPr lang="en-US" dirty="0" smtClean="0"/>
          </a:p>
          <a:p>
            <a:r>
              <a:rPr lang="en-US" dirty="0" err="1" smtClean="0"/>
              <a:t>Visszaverődési</a:t>
            </a:r>
            <a:r>
              <a:rPr lang="en-US" dirty="0" smtClean="0"/>
              <a:t> </a:t>
            </a:r>
            <a:r>
              <a:rPr lang="en-US" dirty="0" err="1" smtClean="0"/>
              <a:t>irány</a:t>
            </a:r>
            <a:r>
              <a:rPr lang="en-US" dirty="0" smtClean="0"/>
              <a:t> </a:t>
            </a:r>
            <a:r>
              <a:rPr lang="en-US" dirty="0" err="1" smtClean="0"/>
              <a:t>helyett</a:t>
            </a:r>
            <a:r>
              <a:rPr lang="en-US" dirty="0" smtClean="0"/>
              <a:t> </a:t>
            </a:r>
            <a:r>
              <a:rPr lang="en-US" dirty="0" err="1" smtClean="0"/>
              <a:t>normál</a:t>
            </a:r>
            <a:r>
              <a:rPr lang="en-US" dirty="0" smtClean="0"/>
              <a:t> </a:t>
            </a:r>
            <a:r>
              <a:rPr lang="en-US" dirty="0" err="1" smtClean="0"/>
              <a:t>irányba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mintavételezni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Tulajdonságok interpolációja</a:t>
            </a:r>
            <a:endParaRPr lang="hu-HU" dirty="0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503238" y="5103813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503238" y="3808413"/>
            <a:ext cx="19812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503238" y="2132013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112838" y="2208213"/>
            <a:ext cx="2514600" cy="1752600"/>
          </a:xfrm>
          <a:custGeom>
            <a:avLst/>
            <a:gdLst>
              <a:gd name="T0" fmla="*/ 0 w 1584"/>
              <a:gd name="T1" fmla="*/ 2147483647 h 1104"/>
              <a:gd name="T2" fmla="*/ 2147483647 w 1584"/>
              <a:gd name="T3" fmla="*/ 2147483647 h 1104"/>
              <a:gd name="T4" fmla="*/ 2147483647 w 1584"/>
              <a:gd name="T5" fmla="*/ 0 h 1104"/>
              <a:gd name="T6" fmla="*/ 0 w 158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1104"/>
              <a:gd name="T14" fmla="*/ 1584 w 158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1104">
                <a:moveTo>
                  <a:pt x="0" y="1104"/>
                </a:moveTo>
                <a:lnTo>
                  <a:pt x="1584" y="720"/>
                </a:lnTo>
                <a:lnTo>
                  <a:pt x="768" y="0"/>
                </a:lnTo>
                <a:lnTo>
                  <a:pt x="0" y="1104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189038" y="4189413"/>
            <a:ext cx="2514600" cy="685800"/>
          </a:xfrm>
          <a:custGeom>
            <a:avLst/>
            <a:gdLst>
              <a:gd name="T0" fmla="*/ 0 w 1584"/>
              <a:gd name="T1" fmla="*/ 2147483647 h 1104"/>
              <a:gd name="T2" fmla="*/ 2147483647 w 1584"/>
              <a:gd name="T3" fmla="*/ 2147483647 h 1104"/>
              <a:gd name="T4" fmla="*/ 2147483647 w 1584"/>
              <a:gd name="T5" fmla="*/ 0 h 1104"/>
              <a:gd name="T6" fmla="*/ 0 w 158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1104"/>
              <a:gd name="T14" fmla="*/ 1584 w 158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1104">
                <a:moveTo>
                  <a:pt x="0" y="1104"/>
                </a:moveTo>
                <a:lnTo>
                  <a:pt x="1584" y="720"/>
                </a:lnTo>
                <a:lnTo>
                  <a:pt x="768" y="0"/>
                </a:lnTo>
                <a:lnTo>
                  <a:pt x="0" y="1104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02025" y="4849813"/>
            <a:ext cx="3698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i="1"/>
              <a:t>X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84438" y="3656013"/>
            <a:ext cx="354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i="1"/>
              <a:t>Y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4350" y="2055813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i="1"/>
              <a:t>Z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179638" y="4494213"/>
            <a:ext cx="3048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 flipV="1">
            <a:off x="2332038" y="2817813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759075" y="2130425"/>
            <a:ext cx="33067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i="1"/>
              <a:t>Z</a:t>
            </a:r>
            <a:r>
              <a:rPr lang="hu-HU" sz="2800"/>
              <a:t>(</a:t>
            </a:r>
            <a:r>
              <a:rPr lang="hu-HU" sz="2800" i="1"/>
              <a:t>X,Y</a:t>
            </a:r>
            <a:r>
              <a:rPr lang="hu-HU" sz="2800"/>
              <a:t>)</a:t>
            </a:r>
            <a:r>
              <a:rPr lang="hu-HU" sz="2800" i="1"/>
              <a:t> = aX + bY + c</a:t>
            </a: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5913438" y="1141413"/>
            <a:ext cx="2438400" cy="3733800"/>
          </a:xfrm>
          <a:custGeom>
            <a:avLst/>
            <a:gdLst>
              <a:gd name="T0" fmla="*/ 2147483647 w 1536"/>
              <a:gd name="T1" fmla="*/ 2147483647 h 2352"/>
              <a:gd name="T2" fmla="*/ 0 w 1536"/>
              <a:gd name="T3" fmla="*/ 2147483647 h 2352"/>
              <a:gd name="T4" fmla="*/ 2147483647 w 1536"/>
              <a:gd name="T5" fmla="*/ 0 h 2352"/>
              <a:gd name="T6" fmla="*/ 2147483647 w 1536"/>
              <a:gd name="T7" fmla="*/ 2147483647 h 2352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2352"/>
              <a:gd name="T14" fmla="*/ 1536 w 1536"/>
              <a:gd name="T15" fmla="*/ 2352 h 2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2352">
                <a:moveTo>
                  <a:pt x="912" y="2352"/>
                </a:moveTo>
                <a:lnTo>
                  <a:pt x="0" y="1440"/>
                </a:lnTo>
                <a:lnTo>
                  <a:pt x="1536" y="0"/>
                </a:lnTo>
                <a:lnTo>
                  <a:pt x="912" y="2352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599238" y="3198813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904038" y="3198813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294438" y="3198813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7208838" y="3198813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599238" y="3503613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6904038" y="3503613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4283075" y="4275138"/>
            <a:ext cx="112553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i="1"/>
              <a:t>Z</a:t>
            </a:r>
            <a:r>
              <a:rPr lang="hu-HU" sz="2800"/>
              <a:t>(</a:t>
            </a:r>
            <a:r>
              <a:rPr lang="hu-HU" sz="2800" i="1"/>
              <a:t>X,Y</a:t>
            </a:r>
            <a:r>
              <a:rPr lang="hu-HU" sz="2800"/>
              <a:t>)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5246688" y="3351213"/>
            <a:ext cx="1504950" cy="996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5456238" y="3351213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5380038" y="3351213"/>
            <a:ext cx="16764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4694238" y="5129213"/>
            <a:ext cx="3687762" cy="531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800" i="1"/>
              <a:t>Z</a:t>
            </a:r>
            <a:r>
              <a:rPr lang="hu-HU" sz="2800"/>
              <a:t>(</a:t>
            </a:r>
            <a:r>
              <a:rPr lang="hu-HU" sz="2800" i="1"/>
              <a:t>X</a:t>
            </a:r>
            <a:r>
              <a:rPr lang="hu-HU" sz="2800"/>
              <a:t>+1,</a:t>
            </a:r>
            <a:r>
              <a:rPr lang="hu-HU" sz="2800" i="1"/>
              <a:t>Y</a:t>
            </a:r>
            <a:r>
              <a:rPr lang="hu-HU" sz="2800"/>
              <a:t>) = </a:t>
            </a:r>
            <a:r>
              <a:rPr lang="hu-HU" sz="2800" i="1"/>
              <a:t>Z</a:t>
            </a:r>
            <a:r>
              <a:rPr lang="hu-HU" sz="2800"/>
              <a:t>(</a:t>
            </a:r>
            <a:r>
              <a:rPr lang="hu-HU" sz="2800" i="1"/>
              <a:t>X,Y</a:t>
            </a:r>
            <a:r>
              <a:rPr lang="hu-HU" sz="2800"/>
              <a:t>) + </a:t>
            </a:r>
            <a:r>
              <a:rPr lang="hu-HU" sz="2800" i="1"/>
              <a:t>a</a:t>
            </a:r>
            <a:r>
              <a:rPr lang="hu-HU" sz="2800"/>
              <a:t> </a:t>
            </a:r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3529013" y="3255963"/>
            <a:ext cx="204787" cy="17621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1014413" y="3871913"/>
            <a:ext cx="204787" cy="17621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" name="Oval 29"/>
          <p:cNvSpPr>
            <a:spLocks noChangeArrowheads="1"/>
          </p:cNvSpPr>
          <p:nvPr/>
        </p:nvSpPr>
        <p:spPr bwMode="auto">
          <a:xfrm>
            <a:off x="2239963" y="2128838"/>
            <a:ext cx="204787" cy="17621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3203575" y="3449638"/>
            <a:ext cx="157638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/>
              <a:t>(</a:t>
            </a:r>
            <a:r>
              <a:rPr lang="hu-HU" sz="2800" i="1" dirty="0"/>
              <a:t>X</a:t>
            </a:r>
            <a:r>
              <a:rPr lang="hu-HU" sz="2800" baseline="-25000" dirty="0"/>
              <a:t>1</a:t>
            </a:r>
            <a:r>
              <a:rPr lang="hu-HU" sz="2800" dirty="0"/>
              <a:t>,</a:t>
            </a:r>
            <a:r>
              <a:rPr lang="hu-HU" sz="2800" i="1" dirty="0"/>
              <a:t>Y</a:t>
            </a:r>
            <a:r>
              <a:rPr lang="hu-HU" sz="2800" baseline="-25000" dirty="0"/>
              <a:t>1</a:t>
            </a:r>
            <a:r>
              <a:rPr lang="hu-HU" sz="2800" dirty="0"/>
              <a:t>,</a:t>
            </a:r>
            <a:r>
              <a:rPr lang="hu-HU" sz="2800" i="1" dirty="0"/>
              <a:t>Z</a:t>
            </a:r>
            <a:r>
              <a:rPr lang="hu-HU" sz="2800" baseline="-25000" dirty="0"/>
              <a:t>1</a:t>
            </a:r>
            <a:r>
              <a:rPr lang="hu-HU" sz="2800" dirty="0"/>
              <a:t>)</a:t>
            </a: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998538" y="1622425"/>
            <a:ext cx="157638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(</a:t>
            </a:r>
            <a:r>
              <a:rPr lang="hu-HU" sz="2800" i="1"/>
              <a:t>X</a:t>
            </a:r>
            <a:r>
              <a:rPr lang="hu-HU" sz="2800" baseline="-25000"/>
              <a:t>2</a:t>
            </a:r>
            <a:r>
              <a:rPr lang="hu-HU" sz="2800"/>
              <a:t>,</a:t>
            </a:r>
            <a:r>
              <a:rPr lang="hu-HU" sz="2800" i="1"/>
              <a:t>Y</a:t>
            </a:r>
            <a:r>
              <a:rPr lang="hu-HU" sz="2800" baseline="-25000"/>
              <a:t>2</a:t>
            </a:r>
            <a:r>
              <a:rPr lang="hu-HU" sz="2800"/>
              <a:t>,</a:t>
            </a:r>
            <a:r>
              <a:rPr lang="hu-HU" sz="2800" i="1"/>
              <a:t>Z</a:t>
            </a:r>
            <a:r>
              <a:rPr lang="hu-HU" sz="2800" baseline="-25000"/>
              <a:t>2</a:t>
            </a:r>
            <a:r>
              <a:rPr lang="hu-HU" sz="2800"/>
              <a:t>)</a:t>
            </a: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449263" y="3998913"/>
            <a:ext cx="1576387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(</a:t>
            </a:r>
            <a:r>
              <a:rPr lang="hu-HU" sz="2800" i="1"/>
              <a:t>X</a:t>
            </a:r>
            <a:r>
              <a:rPr lang="hu-HU" sz="2800" baseline="-25000"/>
              <a:t>3</a:t>
            </a:r>
            <a:r>
              <a:rPr lang="hu-HU" sz="2800"/>
              <a:t>,</a:t>
            </a:r>
            <a:r>
              <a:rPr lang="hu-HU" sz="2800" i="1"/>
              <a:t>Y</a:t>
            </a:r>
            <a:r>
              <a:rPr lang="hu-HU" sz="2800" baseline="-25000"/>
              <a:t>3</a:t>
            </a:r>
            <a:r>
              <a:rPr lang="hu-HU" sz="2800"/>
              <a:t>,</a:t>
            </a:r>
            <a:r>
              <a:rPr lang="hu-HU" sz="2800" i="1"/>
              <a:t>Z</a:t>
            </a:r>
            <a:r>
              <a:rPr lang="hu-HU" sz="2800" baseline="-25000"/>
              <a:t>3</a:t>
            </a:r>
            <a:r>
              <a:rPr lang="hu-HU" sz="28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69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Indirekt</a:t>
            </a:r>
            <a:r>
              <a:rPr lang="en-US" dirty="0" smtClean="0"/>
              <a:t> </a:t>
            </a:r>
            <a:r>
              <a:rPr lang="en-US" dirty="0" err="1" smtClean="0"/>
              <a:t>diffúz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286001"/>
            <a:ext cx="9144000" cy="281939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Shader</a:t>
            </a:r>
            <a:endParaRPr lang="en-US" dirty="0" smtClean="0"/>
          </a:p>
          <a:p>
            <a:pPr lvl="1">
              <a:buNone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Shader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"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Custom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TestShader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" {</a:t>
            </a:r>
          </a:p>
          <a:p>
            <a:pPr lvl="1">
              <a:buNone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Properties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{</a:t>
            </a: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smtClean="0">
                <a:solidFill>
                  <a:srgbClr val="FF0000"/>
                </a:solidFill>
              </a:rPr>
              <a:t> [HDR][</a:t>
            </a:r>
            <a:r>
              <a:rPr lang="hu-HU" dirty="0" err="1" smtClean="0">
                <a:solidFill>
                  <a:srgbClr val="FF0000"/>
                </a:solidFill>
              </a:rPr>
              <a:t>NoScaleOffset</a:t>
            </a:r>
            <a:r>
              <a:rPr lang="hu-HU" dirty="0" smtClean="0">
                <a:solidFill>
                  <a:srgbClr val="FF0000"/>
                </a:solidFill>
              </a:rPr>
              <a:t>] 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_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ReflectionMap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("_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ReflectionMap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", CUBE) = "" {}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 </a:t>
            </a:r>
            <a:r>
              <a:rPr lang="hu-HU" dirty="0" smtClean="0">
                <a:solidFill>
                  <a:srgbClr val="FF0000"/>
                </a:solidFill>
              </a:rPr>
              <a:t>[HDR][</a:t>
            </a:r>
            <a:r>
              <a:rPr lang="hu-HU" dirty="0" err="1" smtClean="0">
                <a:solidFill>
                  <a:srgbClr val="FF0000"/>
                </a:solidFill>
              </a:rPr>
              <a:t>NoScaleOffset</a:t>
            </a:r>
            <a:r>
              <a:rPr lang="hu-HU" dirty="0" smtClean="0">
                <a:solidFill>
                  <a:srgbClr val="FF0000"/>
                </a:solidFill>
              </a:rPr>
              <a:t>] </a:t>
            </a:r>
            <a:r>
              <a:rPr lang="hu-HU" dirty="0" smtClean="0"/>
              <a:t>_</a:t>
            </a:r>
            <a:r>
              <a:rPr lang="hu-HU" dirty="0" err="1" smtClean="0"/>
              <a:t>DiffuseMap</a:t>
            </a:r>
            <a:r>
              <a:rPr lang="hu-HU" dirty="0" smtClean="0"/>
              <a:t> ("_</a:t>
            </a:r>
            <a:r>
              <a:rPr lang="hu-HU" dirty="0" err="1" smtClean="0"/>
              <a:t>DiffuseMap</a:t>
            </a:r>
            <a:r>
              <a:rPr lang="hu-HU" dirty="0" smtClean="0"/>
              <a:t>", CUBE) = "" {}</a:t>
            </a:r>
            <a:endParaRPr lang="en-US" dirty="0" smtClean="0"/>
          </a:p>
          <a:p>
            <a:pPr lvl="1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Kössük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be a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materialba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az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/>
              <a:t>envmap4.hdr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környezeti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textúrát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Indirekt</a:t>
            </a:r>
            <a:r>
              <a:rPr lang="en-US" dirty="0" smtClean="0"/>
              <a:t> </a:t>
            </a:r>
            <a:r>
              <a:rPr lang="en-US" dirty="0" err="1" smtClean="0"/>
              <a:t>diffúz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Phong.cg:</a:t>
            </a:r>
          </a:p>
          <a:p>
            <a:pPr lvl="1">
              <a:buNone/>
            </a:pP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uniform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samplerCUBE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_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DiffuseMap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lvl="1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float4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mainPS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(VS_OUT IN) : SV_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Target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ifdef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AMBIENT_LIGHT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strike="sngStrike" dirty="0" err="1" smtClean="0"/>
              <a:t>finalColor</a:t>
            </a:r>
            <a:r>
              <a:rPr lang="hu-HU" strike="sngStrike" dirty="0" smtClean="0"/>
              <a:t> += UNITY_LIGHTMODEL_AMBIENT * </a:t>
            </a:r>
            <a:r>
              <a:rPr lang="hu-HU" strike="sngStrike" dirty="0" err="1" smtClean="0"/>
              <a:t>albedo</a:t>
            </a:r>
            <a:r>
              <a:rPr lang="hu-HU" strike="sngStrike" dirty="0" smtClean="0"/>
              <a:t>;</a:t>
            </a:r>
            <a:endParaRPr lang="en-US" strike="sngStrike" dirty="0" smtClean="0"/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…</a:t>
            </a:r>
          </a:p>
          <a:p>
            <a:pPr lvl="1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finalColor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+= reflection * FI;	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err="1" smtClean="0"/>
              <a:t>finalColor</a:t>
            </a:r>
            <a:r>
              <a:rPr lang="en-US" dirty="0" smtClean="0"/>
              <a:t> += </a:t>
            </a:r>
            <a:r>
              <a:rPr lang="en-US" dirty="0" err="1" smtClean="0"/>
              <a:t>albedo</a:t>
            </a:r>
            <a:r>
              <a:rPr lang="en-US" dirty="0" smtClean="0"/>
              <a:t> * RGBM2RGBA(</a:t>
            </a:r>
            <a:r>
              <a:rPr lang="en-US" dirty="0" err="1" smtClean="0"/>
              <a:t>texCUBE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err="1" smtClean="0">
                <a:solidFill>
                  <a:srgbClr val="FF0000"/>
                </a:solidFill>
              </a:rPr>
              <a:t>DiffuseMap</a:t>
            </a:r>
            <a:r>
              <a:rPr lang="en-US" dirty="0" smtClean="0">
                <a:solidFill>
                  <a:srgbClr val="FF0000"/>
                </a:solidFill>
              </a:rPr>
              <a:t>, N</a:t>
            </a:r>
            <a:r>
              <a:rPr lang="en-US" dirty="0" smtClean="0"/>
              <a:t>));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endif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524000"/>
            <a:ext cx="308926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Gond</a:t>
            </a:r>
            <a:r>
              <a:rPr lang="en-US" dirty="0" smtClean="0"/>
              <a:t> van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energiamegmaradással</a:t>
            </a:r>
            <a:endParaRPr lang="en-US" dirty="0" smtClean="0"/>
          </a:p>
          <a:p>
            <a:r>
              <a:rPr lang="en-US" dirty="0" err="1" smtClean="0"/>
              <a:t>Diffúz</a:t>
            </a:r>
            <a:r>
              <a:rPr lang="en-US" dirty="0" smtClean="0"/>
              <a:t> + </a:t>
            </a:r>
            <a:r>
              <a:rPr lang="en-US" dirty="0" err="1" smtClean="0"/>
              <a:t>specular</a:t>
            </a:r>
            <a:r>
              <a:rPr lang="en-US" dirty="0" smtClean="0"/>
              <a:t> (</a:t>
            </a:r>
            <a:r>
              <a:rPr lang="en-US" dirty="0" err="1" smtClean="0"/>
              <a:t>tükröződés</a:t>
            </a:r>
            <a:r>
              <a:rPr lang="en-US" dirty="0" smtClean="0"/>
              <a:t>), </a:t>
            </a:r>
            <a:r>
              <a:rPr lang="en-US" dirty="0" err="1" smtClean="0"/>
              <a:t>mindkettő</a:t>
            </a:r>
            <a:r>
              <a:rPr lang="en-US" dirty="0" smtClean="0"/>
              <a:t> </a:t>
            </a:r>
            <a:r>
              <a:rPr lang="en-US" dirty="0" err="1" smtClean="0"/>
              <a:t>teljes</a:t>
            </a:r>
            <a:r>
              <a:rPr lang="en-US" dirty="0" smtClean="0"/>
              <a:t> </a:t>
            </a:r>
            <a:r>
              <a:rPr lang="en-US" dirty="0" err="1" smtClean="0"/>
              <a:t>fényerővel</a:t>
            </a:r>
            <a:r>
              <a:rPr lang="en-US" dirty="0" smtClean="0"/>
              <a:t>?</a:t>
            </a:r>
          </a:p>
          <a:p>
            <a:r>
              <a:rPr lang="en-US" dirty="0" smtClean="0"/>
              <a:t>Physical Based Shading</a:t>
            </a:r>
          </a:p>
          <a:p>
            <a:r>
              <a:rPr lang="en-US" dirty="0" err="1" smtClean="0"/>
              <a:t>Egyik</a:t>
            </a:r>
            <a:r>
              <a:rPr lang="en-US" dirty="0" smtClean="0"/>
              <a:t> </a:t>
            </a:r>
            <a:r>
              <a:rPr lang="en-US" dirty="0" err="1" smtClean="0"/>
              <a:t>alappillére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energiamegmaradás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fotonok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részét</a:t>
            </a:r>
            <a:r>
              <a:rPr lang="en-US" dirty="0" smtClean="0"/>
              <a:t> </a:t>
            </a:r>
            <a:r>
              <a:rPr lang="en-US" dirty="0" err="1" smtClean="0"/>
              <a:t>visszatükrözi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anyag</a:t>
            </a:r>
            <a:r>
              <a:rPr lang="en-US" dirty="0" smtClean="0"/>
              <a:t>,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részét</a:t>
            </a:r>
            <a:r>
              <a:rPr lang="en-US" dirty="0" smtClean="0"/>
              <a:t> </a:t>
            </a:r>
            <a:r>
              <a:rPr lang="en-US" dirty="0" err="1" smtClean="0"/>
              <a:t>elnyeli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esetleg</a:t>
            </a:r>
            <a:r>
              <a:rPr lang="en-US" dirty="0" smtClean="0"/>
              <a:t> </a:t>
            </a:r>
            <a:r>
              <a:rPr lang="en-US" dirty="0" err="1" smtClean="0"/>
              <a:t>felület</a:t>
            </a:r>
            <a:r>
              <a:rPr lang="en-US" dirty="0" smtClean="0"/>
              <a:t> </a:t>
            </a:r>
            <a:r>
              <a:rPr lang="en-US" dirty="0" err="1" smtClean="0"/>
              <a:t>alatti</a:t>
            </a:r>
            <a:r>
              <a:rPr lang="en-US" dirty="0" smtClean="0"/>
              <a:t> </a:t>
            </a:r>
            <a:r>
              <a:rPr lang="en-US" dirty="0" err="1" smtClean="0"/>
              <a:t>szóródás</a:t>
            </a:r>
            <a:r>
              <a:rPr lang="en-US" dirty="0" smtClean="0"/>
              <a:t> </a:t>
            </a:r>
            <a:r>
              <a:rPr lang="en-US" dirty="0" err="1" smtClean="0"/>
              <a:t>után</a:t>
            </a:r>
            <a:r>
              <a:rPr lang="en-US" dirty="0" smtClean="0"/>
              <a:t> </a:t>
            </a:r>
            <a:r>
              <a:rPr lang="en-US" dirty="0" err="1" smtClean="0"/>
              <a:t>kibocsájtja</a:t>
            </a:r>
            <a:r>
              <a:rPr lang="en-US" dirty="0" smtClean="0"/>
              <a:t> (</a:t>
            </a:r>
            <a:r>
              <a:rPr lang="en-US" dirty="0" err="1" smtClean="0"/>
              <a:t>diffúz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Diffúz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spekuláris</a:t>
            </a:r>
            <a:r>
              <a:rPr lang="en-US" dirty="0" smtClean="0"/>
              <a:t> </a:t>
            </a:r>
            <a:r>
              <a:rPr lang="en-US" dirty="0" err="1" smtClean="0"/>
              <a:t>tagot</a:t>
            </a:r>
            <a:r>
              <a:rPr lang="en-US" dirty="0" smtClean="0"/>
              <a:t> </a:t>
            </a:r>
            <a:r>
              <a:rPr lang="en-US" dirty="0" err="1" smtClean="0"/>
              <a:t>keverni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,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egyszerűen</a:t>
            </a:r>
            <a:r>
              <a:rPr lang="en-US" dirty="0" smtClean="0"/>
              <a:t> </a:t>
            </a:r>
            <a:r>
              <a:rPr lang="en-US" dirty="0" err="1" smtClean="0"/>
              <a:t>összeadni</a:t>
            </a:r>
            <a:endParaRPr lang="hu-HU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Marmoset </a:t>
            </a:r>
            <a:r>
              <a:rPr lang="en-US" dirty="0" err="1" smtClean="0"/>
              <a:t>Toolbag</a:t>
            </a:r>
            <a:endParaRPr lang="hu-HU" dirty="0"/>
          </a:p>
        </p:txBody>
      </p:sp>
      <p:pic>
        <p:nvPicPr>
          <p:cNvPr id="23554" name="Picture 2" descr="http://www.marmoset.co/wp-content/uploads/tb2gsui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610600" cy="4843463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2743200" y="1219200"/>
            <a:ext cx="348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https://www.marmoset.co/toolbag</a:t>
            </a:r>
            <a:endParaRPr lang="hu-HU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286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PBS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057400"/>
            <a:ext cx="8610600" cy="4876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float3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albedo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= _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Color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* tex2D(_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AlbedoMap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IN.texCoord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float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diffuse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= 1.0; //Lambert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float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specular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pow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max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(0,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dot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(N,H)),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specularPower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); //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Phong-Blinn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float3 F = _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Specular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+ (float3(1,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 - _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Specular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 *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pow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( 1.0 -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dot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(L,H), 5); //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Fresnel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strike="sngStrike" dirty="0" smtClean="0"/>
              <a:t>float3 </a:t>
            </a:r>
            <a:r>
              <a:rPr lang="hu-HU" strike="sngStrike" dirty="0" err="1" smtClean="0"/>
              <a:t>finalColor</a:t>
            </a:r>
            <a:r>
              <a:rPr lang="hu-HU" strike="sngStrike" dirty="0" smtClean="0"/>
              <a:t> = _LightColor0 * (</a:t>
            </a:r>
            <a:r>
              <a:rPr lang="hu-HU" strike="sngStrike" dirty="0" err="1" smtClean="0"/>
              <a:t>albedo</a:t>
            </a:r>
            <a:r>
              <a:rPr lang="hu-HU" strike="sngStrike" dirty="0" smtClean="0"/>
              <a:t> * </a:t>
            </a:r>
            <a:r>
              <a:rPr lang="hu-HU" strike="sngStrike" dirty="0" err="1" smtClean="0"/>
              <a:t>diffuse</a:t>
            </a:r>
            <a:r>
              <a:rPr lang="hu-HU" strike="sngStrike" dirty="0" smtClean="0"/>
              <a:t> + F * </a:t>
            </a:r>
            <a:r>
              <a:rPr lang="hu-HU" strike="sngStrike" dirty="0" err="1" smtClean="0"/>
              <a:t>specular</a:t>
            </a:r>
            <a:r>
              <a:rPr lang="hu-HU" strike="sngStrike" dirty="0" smtClean="0"/>
              <a:t>)  * </a:t>
            </a:r>
            <a:r>
              <a:rPr lang="hu-HU" strike="sngStrike" dirty="0" err="1" smtClean="0"/>
              <a:t>NdL</a:t>
            </a:r>
            <a:r>
              <a:rPr lang="hu-HU" strike="sngStrike" dirty="0" smtClean="0"/>
              <a:t>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smtClean="0"/>
              <a:t>float3 </a:t>
            </a:r>
            <a:r>
              <a:rPr lang="hu-HU" dirty="0" err="1" smtClean="0"/>
              <a:t>finalColor</a:t>
            </a:r>
            <a:r>
              <a:rPr lang="hu-HU" dirty="0" smtClean="0"/>
              <a:t> = _LightColor0 * </a:t>
            </a:r>
            <a:r>
              <a:rPr lang="hu-HU" dirty="0" err="1" smtClean="0"/>
              <a:t>lerp</a:t>
            </a:r>
            <a:r>
              <a:rPr lang="hu-HU" dirty="0" smtClean="0"/>
              <a:t>(</a:t>
            </a:r>
            <a:r>
              <a:rPr lang="hu-HU" dirty="0" err="1" smtClean="0"/>
              <a:t>albedo</a:t>
            </a:r>
            <a:r>
              <a:rPr lang="hu-HU" dirty="0" smtClean="0"/>
              <a:t> * </a:t>
            </a:r>
            <a:r>
              <a:rPr lang="hu-HU" dirty="0" err="1" smtClean="0"/>
              <a:t>diffuse</a:t>
            </a:r>
            <a:r>
              <a:rPr lang="hu-HU" dirty="0" smtClean="0"/>
              <a:t>, </a:t>
            </a:r>
            <a:r>
              <a:rPr lang="hu-HU" dirty="0" err="1" smtClean="0"/>
              <a:t>specular</a:t>
            </a:r>
            <a:r>
              <a:rPr lang="hu-HU" dirty="0" smtClean="0"/>
              <a:t>, F)  * </a:t>
            </a:r>
            <a:r>
              <a:rPr lang="hu-HU" dirty="0" err="1" smtClean="0"/>
              <a:t>NdL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ifdef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AMBIENT_LIGHT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float3 FI = _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Specular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+ (float3(1,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 - _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Specular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) *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pow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( 1.0 -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dot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(V,N), 5); //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Fresnel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float3 R =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reflect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(-V,N);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float4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reflection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= RGBM2RGBA(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texCUBE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(_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ReflectionMap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, R));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strike="sngStrike" dirty="0" err="1" smtClean="0"/>
              <a:t>finalColor</a:t>
            </a:r>
            <a:r>
              <a:rPr lang="hu-HU" strike="sngStrike" dirty="0" smtClean="0"/>
              <a:t> += </a:t>
            </a:r>
            <a:r>
              <a:rPr lang="hu-HU" strike="sngStrike" dirty="0" err="1" smtClean="0"/>
              <a:t>reflection</a:t>
            </a:r>
            <a:r>
              <a:rPr lang="hu-HU" strike="sngStrike" dirty="0" smtClean="0"/>
              <a:t> * FI;	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strike="sngStrike" dirty="0" err="1" smtClean="0"/>
              <a:t>finalColor</a:t>
            </a:r>
            <a:r>
              <a:rPr lang="hu-HU" strike="sngStrike" dirty="0" smtClean="0"/>
              <a:t> += </a:t>
            </a:r>
            <a:r>
              <a:rPr lang="hu-HU" strike="sngStrike" dirty="0" err="1" smtClean="0"/>
              <a:t>albedo</a:t>
            </a:r>
            <a:r>
              <a:rPr lang="hu-HU" strike="sngStrike" dirty="0" smtClean="0"/>
              <a:t> * RGBM2RGBA(</a:t>
            </a:r>
            <a:r>
              <a:rPr lang="hu-HU" strike="sngStrike" dirty="0" err="1" smtClean="0"/>
              <a:t>texCUBE</a:t>
            </a:r>
            <a:r>
              <a:rPr lang="hu-HU" strike="sngStrike" dirty="0" smtClean="0"/>
              <a:t>(_</a:t>
            </a:r>
            <a:r>
              <a:rPr lang="hu-HU" strike="sngStrike" dirty="0" err="1" smtClean="0"/>
              <a:t>DiffuseMap</a:t>
            </a:r>
            <a:r>
              <a:rPr lang="hu-HU" strike="sngStrike" dirty="0" smtClean="0"/>
              <a:t>, N));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finalColor</a:t>
            </a:r>
            <a:r>
              <a:rPr lang="hu-HU" dirty="0" smtClean="0"/>
              <a:t> += </a:t>
            </a:r>
            <a:r>
              <a:rPr lang="hu-HU" dirty="0" err="1" smtClean="0"/>
              <a:t>lerp</a:t>
            </a:r>
            <a:r>
              <a:rPr lang="hu-HU" dirty="0" smtClean="0"/>
              <a:t>(</a:t>
            </a:r>
            <a:r>
              <a:rPr lang="hu-HU" dirty="0" err="1" smtClean="0"/>
              <a:t>albedo</a:t>
            </a:r>
            <a:r>
              <a:rPr lang="hu-HU" dirty="0" smtClean="0"/>
              <a:t> * RGBM2RGBA(</a:t>
            </a:r>
            <a:r>
              <a:rPr lang="hu-HU" dirty="0" err="1" smtClean="0"/>
              <a:t>texCUBE</a:t>
            </a:r>
            <a:r>
              <a:rPr lang="hu-HU" dirty="0" smtClean="0"/>
              <a:t>(_</a:t>
            </a:r>
            <a:r>
              <a:rPr lang="hu-HU" dirty="0" err="1" smtClean="0"/>
              <a:t>DiffuseMap</a:t>
            </a:r>
            <a:r>
              <a:rPr lang="hu-HU" dirty="0" smtClean="0"/>
              <a:t>, N)), </a:t>
            </a:r>
            <a:r>
              <a:rPr lang="hu-HU" dirty="0" err="1" smtClean="0"/>
              <a:t>reflection</a:t>
            </a:r>
            <a:r>
              <a:rPr lang="hu-HU" dirty="0" smtClean="0"/>
              <a:t>, FI);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endif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return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float4(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finalColor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, 1);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56072"/>
            <a:ext cx="3048001" cy="245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 </a:t>
            </a:r>
            <a:r>
              <a:rPr lang="en-US" dirty="0" err="1" smtClean="0"/>
              <a:t>Shader</a:t>
            </a:r>
            <a:r>
              <a:rPr lang="en-US" dirty="0" smtClean="0"/>
              <a:t> (</a:t>
            </a:r>
            <a:r>
              <a:rPr lang="en-US" dirty="0" err="1" smtClean="0"/>
              <a:t>Specular</a:t>
            </a:r>
            <a:r>
              <a:rPr lang="en-US" dirty="0" smtClean="0"/>
              <a:t> setup)</a:t>
            </a:r>
            <a:endParaRPr lang="hu-HU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609600"/>
            <a:ext cx="3048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09600"/>
            <a:ext cx="30480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églalap 7"/>
          <p:cNvSpPr/>
          <p:nvPr/>
        </p:nvSpPr>
        <p:spPr>
          <a:xfrm>
            <a:off x="5029200" y="914400"/>
            <a:ext cx="34290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TestShader</a:t>
            </a:r>
            <a:r>
              <a:rPr lang="en-US" dirty="0" smtClean="0"/>
              <a:t> vs. Standard </a:t>
            </a:r>
            <a:r>
              <a:rPr lang="en-US" dirty="0" err="1" smtClean="0"/>
              <a:t>shader</a:t>
            </a:r>
            <a:endParaRPr lang="hu-H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8550715" cy="42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/>
          <a:lstStyle/>
          <a:p>
            <a:r>
              <a:rPr lang="en-US" dirty="0" err="1" smtClean="0"/>
              <a:t>Példa</a:t>
            </a:r>
            <a:r>
              <a:rPr lang="en-US" dirty="0" smtClean="0"/>
              <a:t> </a:t>
            </a:r>
            <a:r>
              <a:rPr lang="en-US" dirty="0" err="1" smtClean="0"/>
              <a:t>shader</a:t>
            </a:r>
            <a:r>
              <a:rPr lang="en-US" dirty="0" smtClean="0"/>
              <a:t>: NPR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Cell shading</a:t>
            </a:r>
          </a:p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textúrában</a:t>
            </a:r>
            <a:r>
              <a:rPr lang="en-US" dirty="0" smtClean="0"/>
              <a:t> </a:t>
            </a:r>
            <a:r>
              <a:rPr lang="en-US" dirty="0" err="1" smtClean="0"/>
              <a:t>adjuk</a:t>
            </a:r>
            <a:r>
              <a:rPr lang="en-US" dirty="0" smtClean="0"/>
              <a:t> meg,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egyes</a:t>
            </a:r>
            <a:r>
              <a:rPr lang="en-US" dirty="0" smtClean="0"/>
              <a:t> </a:t>
            </a:r>
            <a:r>
              <a:rPr lang="en-US" dirty="0" err="1" smtClean="0"/>
              <a:t>fényesség</a:t>
            </a:r>
            <a:r>
              <a:rPr lang="en-US" dirty="0" smtClean="0"/>
              <a:t> </a:t>
            </a:r>
            <a:r>
              <a:rPr lang="en-US" dirty="0" err="1" smtClean="0"/>
              <a:t>értékekhez</a:t>
            </a:r>
            <a:r>
              <a:rPr lang="en-US" dirty="0" smtClean="0"/>
              <a:t> </a:t>
            </a:r>
            <a:r>
              <a:rPr lang="en-US" dirty="0" err="1" smtClean="0"/>
              <a:t>milyen</a:t>
            </a:r>
            <a:r>
              <a:rPr lang="en-US" dirty="0" smtClean="0"/>
              <a:t> </a:t>
            </a:r>
            <a:r>
              <a:rPr lang="en-US" dirty="0" err="1" smtClean="0"/>
              <a:t>szín</a:t>
            </a:r>
            <a:r>
              <a:rPr lang="en-US" dirty="0" smtClean="0"/>
              <a:t> </a:t>
            </a:r>
            <a:r>
              <a:rPr lang="en-US" dirty="0" err="1" smtClean="0"/>
              <a:t>tartozzon</a:t>
            </a:r>
            <a:endParaRPr lang="en-US" dirty="0" smtClean="0"/>
          </a:p>
          <a:p>
            <a:r>
              <a:rPr lang="en-US" dirty="0" smtClean="0"/>
              <a:t>+ </a:t>
            </a:r>
            <a:r>
              <a:rPr lang="en-US" dirty="0" err="1" smtClean="0"/>
              <a:t>kontúr</a:t>
            </a:r>
            <a:endParaRPr lang="en-US" dirty="0" smtClean="0"/>
          </a:p>
          <a:p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ilyen</a:t>
            </a:r>
            <a:r>
              <a:rPr lang="en-US" dirty="0" smtClean="0"/>
              <a:t> </a:t>
            </a:r>
            <a:r>
              <a:rPr lang="en-US" dirty="0" err="1" smtClean="0"/>
              <a:t>textúra</a:t>
            </a:r>
            <a:r>
              <a:rPr lang="en-US" dirty="0" smtClean="0"/>
              <a:t>: ColorMap1.png</a:t>
            </a:r>
          </a:p>
          <a:p>
            <a:r>
              <a:rPr lang="en-US" dirty="0" smtClean="0"/>
              <a:t>Import </a:t>
            </a:r>
            <a:r>
              <a:rPr lang="en-US" dirty="0" err="1" smtClean="0"/>
              <a:t>tulajdonságoknál</a:t>
            </a:r>
            <a:r>
              <a:rPr lang="en-US" dirty="0" smtClean="0"/>
              <a:t> </a:t>
            </a:r>
            <a:r>
              <a:rPr lang="en-US" dirty="0" err="1" smtClean="0"/>
              <a:t>fontos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Wrap mode: Clamp</a:t>
            </a:r>
          </a:p>
          <a:p>
            <a:pPr lvl="1"/>
            <a:r>
              <a:rPr lang="en-US" dirty="0" smtClean="0"/>
              <a:t>Filter mode: point</a:t>
            </a:r>
            <a:endParaRPr lang="hu-H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04800"/>
            <a:ext cx="26289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791200"/>
            <a:ext cx="4267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381000" y="6400800"/>
            <a:ext cx="66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sötét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343400" y="6399216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világos</a:t>
            </a:r>
            <a:endParaRPr lang="hu-HU" dirty="0"/>
          </a:p>
        </p:txBody>
      </p:sp>
      <p:cxnSp>
        <p:nvCxnSpPr>
          <p:cNvPr id="10" name="Egyenes összekötő nyíllal 9"/>
          <p:cNvCxnSpPr>
            <a:stCxn id="7" idx="3"/>
            <a:endCxn id="8" idx="1"/>
          </p:cNvCxnSpPr>
          <p:nvPr/>
        </p:nvCxnSpPr>
        <p:spPr>
          <a:xfrm flipV="1">
            <a:off x="1042848" y="6583882"/>
            <a:ext cx="3300552" cy="1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NPR </a:t>
            </a:r>
            <a:r>
              <a:rPr lang="en-US" dirty="0" err="1" smtClean="0"/>
              <a:t>Shader</a:t>
            </a:r>
            <a:r>
              <a:rPr lang="en-US" dirty="0" smtClean="0"/>
              <a:t>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5867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u-HU" dirty="0" err="1"/>
              <a:t>Shader</a:t>
            </a:r>
            <a:r>
              <a:rPr lang="hu-HU" dirty="0"/>
              <a:t> "</a:t>
            </a:r>
            <a:r>
              <a:rPr lang="hu-HU" dirty="0" err="1"/>
              <a:t>Custom</a:t>
            </a:r>
            <a:r>
              <a:rPr lang="hu-HU" dirty="0"/>
              <a:t>/TestShader2" {</a:t>
            </a:r>
            <a:endParaRPr lang="en-US" dirty="0"/>
          </a:p>
          <a:p>
            <a:pPr>
              <a:buNone/>
            </a:pPr>
            <a:r>
              <a:rPr lang="hu-HU" dirty="0" err="1"/>
              <a:t>Properties</a:t>
            </a:r>
            <a:r>
              <a:rPr lang="hu-HU" dirty="0"/>
              <a:t> {</a:t>
            </a:r>
            <a:endParaRPr lang="en-US" dirty="0"/>
          </a:p>
          <a:p>
            <a:pPr>
              <a:buNone/>
            </a:pPr>
            <a:r>
              <a:rPr lang="hu-HU" dirty="0"/>
              <a:t>		[</a:t>
            </a:r>
            <a:r>
              <a:rPr lang="hu-HU" dirty="0" err="1"/>
              <a:t>NoScaleOffset</a:t>
            </a:r>
            <a:r>
              <a:rPr lang="hu-HU" dirty="0"/>
              <a:t>] _</a:t>
            </a:r>
            <a:r>
              <a:rPr lang="hu-HU" dirty="0" err="1"/>
              <a:t>ColorMap</a:t>
            </a:r>
            <a:r>
              <a:rPr lang="hu-HU" dirty="0"/>
              <a:t>("</a:t>
            </a:r>
            <a:r>
              <a:rPr lang="hu-HU" dirty="0" err="1"/>
              <a:t>Color</a:t>
            </a:r>
            <a:r>
              <a:rPr lang="hu-HU" dirty="0"/>
              <a:t>", 2D) = "" {}</a:t>
            </a:r>
            <a:endParaRPr lang="en-US" dirty="0"/>
          </a:p>
          <a:p>
            <a:pPr>
              <a:buNone/>
            </a:pPr>
            <a:r>
              <a:rPr lang="hu-HU" dirty="0"/>
              <a:t>		_</a:t>
            </a:r>
            <a:r>
              <a:rPr lang="hu-HU" dirty="0" err="1"/>
              <a:t>ContourSize</a:t>
            </a:r>
            <a:r>
              <a:rPr lang="hu-HU" dirty="0"/>
              <a:t> ("</a:t>
            </a:r>
            <a:r>
              <a:rPr lang="hu-HU" dirty="0" err="1"/>
              <a:t>Contour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", </a:t>
            </a:r>
            <a:r>
              <a:rPr lang="hu-HU" dirty="0" err="1"/>
              <a:t>Range</a:t>
            </a:r>
            <a:r>
              <a:rPr lang="hu-HU" dirty="0"/>
              <a:t>(0,1)) = 0.1</a:t>
            </a:r>
            <a:endParaRPr lang="en-US" dirty="0"/>
          </a:p>
          <a:p>
            <a:pPr>
              <a:buNone/>
            </a:pPr>
            <a:r>
              <a:rPr lang="hu-HU" dirty="0"/>
              <a:t>	}</a:t>
            </a:r>
            <a:endParaRPr lang="en-US" dirty="0"/>
          </a:p>
          <a:p>
            <a:pPr>
              <a:buNone/>
            </a:pPr>
            <a:r>
              <a:rPr lang="hu-HU" dirty="0"/>
              <a:t>	</a:t>
            </a:r>
            <a:r>
              <a:rPr lang="hu-HU" dirty="0" err="1"/>
              <a:t>SubShader</a:t>
            </a:r>
            <a:r>
              <a:rPr lang="hu-HU" dirty="0"/>
              <a:t>{</a:t>
            </a:r>
            <a:endParaRPr lang="en-US" dirty="0"/>
          </a:p>
          <a:p>
            <a:pPr>
              <a:buNone/>
            </a:pPr>
            <a:r>
              <a:rPr lang="hu-HU" dirty="0"/>
              <a:t>		</a:t>
            </a:r>
            <a:r>
              <a:rPr lang="hu-HU" dirty="0" err="1"/>
              <a:t>Tags</a:t>
            </a:r>
            <a:r>
              <a:rPr lang="hu-HU" dirty="0"/>
              <a:t> { "</a:t>
            </a:r>
            <a:r>
              <a:rPr lang="hu-HU" dirty="0" err="1"/>
              <a:t>Queue</a:t>
            </a:r>
            <a:r>
              <a:rPr lang="hu-HU" dirty="0"/>
              <a:t>" = "</a:t>
            </a:r>
            <a:r>
              <a:rPr lang="hu-HU" dirty="0" err="1"/>
              <a:t>Geometry</a:t>
            </a:r>
            <a:r>
              <a:rPr lang="hu-HU" dirty="0"/>
              <a:t>"}</a:t>
            </a:r>
            <a:endParaRPr lang="en-US" dirty="0"/>
          </a:p>
          <a:p>
            <a:pPr>
              <a:buNone/>
            </a:pPr>
            <a:r>
              <a:rPr lang="hu-HU" dirty="0"/>
              <a:t>		</a:t>
            </a:r>
            <a:r>
              <a:rPr lang="hu-HU" dirty="0" err="1"/>
              <a:t>Pass</a:t>
            </a:r>
            <a:endParaRPr lang="en-US" dirty="0"/>
          </a:p>
          <a:p>
            <a:pPr>
              <a:buNone/>
            </a:pPr>
            <a:r>
              <a:rPr lang="hu-HU" dirty="0"/>
              <a:t>		{</a:t>
            </a:r>
            <a:endParaRPr lang="en-US" dirty="0"/>
          </a:p>
          <a:p>
            <a:pPr>
              <a:buNone/>
            </a:pPr>
            <a:r>
              <a:rPr lang="hu-HU" dirty="0"/>
              <a:t>			</a:t>
            </a:r>
            <a:r>
              <a:rPr lang="hu-HU" dirty="0" err="1"/>
              <a:t>Tags</a:t>
            </a:r>
            <a:r>
              <a:rPr lang="hu-HU" dirty="0"/>
              <a:t>{ "</a:t>
            </a:r>
            <a:r>
              <a:rPr lang="hu-HU" dirty="0" err="1"/>
              <a:t>LightMode</a:t>
            </a:r>
            <a:r>
              <a:rPr lang="hu-HU" dirty="0"/>
              <a:t>" = </a:t>
            </a:r>
            <a:r>
              <a:rPr lang="hu-HU" dirty="0">
                <a:solidFill>
                  <a:srgbClr val="FF0000"/>
                </a:solidFill>
              </a:rPr>
              <a:t>"</a:t>
            </a:r>
            <a:r>
              <a:rPr lang="hu-HU" dirty="0" err="1">
                <a:solidFill>
                  <a:srgbClr val="FF0000"/>
                </a:solidFill>
              </a:rPr>
              <a:t>ForwardBase</a:t>
            </a:r>
            <a:r>
              <a:rPr lang="hu-HU" dirty="0">
                <a:solidFill>
                  <a:srgbClr val="FF0000"/>
                </a:solidFill>
              </a:rPr>
              <a:t>"</a:t>
            </a:r>
            <a:r>
              <a:rPr lang="hu-HU" dirty="0"/>
              <a:t> }</a:t>
            </a:r>
            <a:endParaRPr lang="en-US" dirty="0"/>
          </a:p>
          <a:p>
            <a:pPr>
              <a:buNone/>
            </a:pPr>
            <a:r>
              <a:rPr lang="hu-HU" dirty="0"/>
              <a:t>			CGPROGRAM</a:t>
            </a:r>
            <a:endParaRPr lang="en-US" dirty="0"/>
          </a:p>
          <a:p>
            <a:pPr>
              <a:buNone/>
            </a:pPr>
            <a:r>
              <a:rPr lang="hu-HU" dirty="0"/>
              <a:t>			#</a:t>
            </a:r>
            <a:r>
              <a:rPr lang="hu-HU" dirty="0" err="1"/>
              <a:t>pragma</a:t>
            </a:r>
            <a:r>
              <a:rPr lang="hu-HU" dirty="0"/>
              <a:t> </a:t>
            </a:r>
            <a:r>
              <a:rPr lang="hu-HU" dirty="0" err="1"/>
              <a:t>target</a:t>
            </a:r>
            <a:r>
              <a:rPr lang="hu-HU" dirty="0"/>
              <a:t> 3.0</a:t>
            </a:r>
            <a:endParaRPr lang="en-US" dirty="0"/>
          </a:p>
          <a:p>
            <a:pPr>
              <a:buNone/>
            </a:pPr>
            <a:r>
              <a:rPr lang="hu-HU" dirty="0"/>
              <a:t>			#</a:t>
            </a:r>
            <a:r>
              <a:rPr lang="hu-HU" dirty="0" err="1"/>
              <a:t>pragma</a:t>
            </a:r>
            <a:r>
              <a:rPr lang="hu-HU" dirty="0"/>
              <a:t> </a:t>
            </a:r>
            <a:r>
              <a:rPr lang="hu-HU" dirty="0" err="1"/>
              <a:t>vertex</a:t>
            </a:r>
            <a:r>
              <a:rPr lang="hu-HU" dirty="0"/>
              <a:t> </a:t>
            </a:r>
            <a:r>
              <a:rPr lang="hu-HU" dirty="0" err="1"/>
              <a:t>mainVS</a:t>
            </a:r>
            <a:endParaRPr lang="en-US" dirty="0"/>
          </a:p>
          <a:p>
            <a:pPr>
              <a:buNone/>
            </a:pPr>
            <a:r>
              <a:rPr lang="hu-HU" dirty="0"/>
              <a:t>			#</a:t>
            </a:r>
            <a:r>
              <a:rPr lang="hu-HU" dirty="0" err="1"/>
              <a:t>pragma</a:t>
            </a:r>
            <a:r>
              <a:rPr lang="hu-HU" dirty="0"/>
              <a:t> </a:t>
            </a:r>
            <a:r>
              <a:rPr lang="hu-HU" dirty="0" err="1"/>
              <a:t>fragment</a:t>
            </a:r>
            <a:r>
              <a:rPr lang="hu-HU" dirty="0"/>
              <a:t> </a:t>
            </a:r>
            <a:r>
              <a:rPr lang="hu-HU" dirty="0" err="1"/>
              <a:t>mainPS</a:t>
            </a:r>
            <a:endParaRPr lang="en-US" dirty="0"/>
          </a:p>
          <a:p>
            <a:pPr>
              <a:buNone/>
            </a:pPr>
            <a:r>
              <a:rPr lang="hu-HU" dirty="0"/>
              <a:t>			</a:t>
            </a:r>
            <a:endParaRPr lang="en-US" dirty="0"/>
          </a:p>
          <a:p>
            <a:pPr>
              <a:buNone/>
            </a:pPr>
            <a:r>
              <a:rPr lang="hu-HU" dirty="0"/>
              <a:t>			uniform sampler2D _</a:t>
            </a:r>
            <a:r>
              <a:rPr lang="hu-HU" dirty="0" err="1"/>
              <a:t>ColorMap</a:t>
            </a:r>
            <a:r>
              <a:rPr lang="hu-HU" dirty="0"/>
              <a:t>;</a:t>
            </a:r>
            <a:endParaRPr lang="en-US" dirty="0"/>
          </a:p>
          <a:p>
            <a:pPr>
              <a:buNone/>
            </a:pPr>
            <a:r>
              <a:rPr lang="hu-HU" dirty="0"/>
              <a:t>			</a:t>
            </a:r>
            <a:r>
              <a:rPr lang="hu-HU" dirty="0" err="1"/>
              <a:t>float</a:t>
            </a:r>
            <a:r>
              <a:rPr lang="hu-HU" dirty="0"/>
              <a:t> _</a:t>
            </a:r>
            <a:r>
              <a:rPr lang="hu-HU" dirty="0" err="1"/>
              <a:t>ContourSize</a:t>
            </a:r>
            <a:r>
              <a:rPr lang="hu-HU" dirty="0"/>
              <a:t>;</a:t>
            </a:r>
            <a:endParaRPr lang="en-US" dirty="0"/>
          </a:p>
          <a:p>
            <a:pPr>
              <a:buNone/>
            </a:pPr>
            <a:r>
              <a:rPr lang="hu-HU" dirty="0"/>
              <a:t> </a:t>
            </a:r>
            <a:endParaRPr lang="en-US" dirty="0"/>
          </a:p>
          <a:p>
            <a:pPr>
              <a:buNone/>
            </a:pPr>
            <a:r>
              <a:rPr lang="hu-HU" dirty="0"/>
              <a:t>			</a:t>
            </a:r>
            <a:r>
              <a:rPr lang="hu-HU" dirty="0" err="1"/>
              <a:t>struct</a:t>
            </a:r>
            <a:r>
              <a:rPr lang="hu-HU" dirty="0"/>
              <a:t> VS_OUT</a:t>
            </a:r>
            <a:endParaRPr lang="en-US" dirty="0"/>
          </a:p>
          <a:p>
            <a:pPr>
              <a:buNone/>
            </a:pPr>
            <a:r>
              <a:rPr lang="hu-HU" dirty="0"/>
              <a:t>			{</a:t>
            </a:r>
            <a:endParaRPr lang="en-US" dirty="0"/>
          </a:p>
          <a:p>
            <a:pPr>
              <a:buNone/>
            </a:pPr>
            <a:r>
              <a:rPr lang="hu-HU" dirty="0"/>
              <a:t>				float4 </a:t>
            </a:r>
            <a:r>
              <a:rPr lang="hu-HU" dirty="0" err="1"/>
              <a:t>hPos</a:t>
            </a:r>
            <a:r>
              <a:rPr lang="hu-HU" dirty="0"/>
              <a:t> : SV_</a:t>
            </a:r>
            <a:r>
              <a:rPr lang="hu-HU" dirty="0" err="1"/>
              <a:t>Position</a:t>
            </a:r>
            <a:r>
              <a:rPr lang="hu-HU" dirty="0"/>
              <a:t>;</a:t>
            </a:r>
            <a:endParaRPr lang="en-US" dirty="0"/>
          </a:p>
          <a:p>
            <a:pPr>
              <a:buNone/>
            </a:pPr>
            <a:r>
              <a:rPr lang="hu-HU" dirty="0"/>
              <a:t>				float3 N : NORMAL;</a:t>
            </a:r>
            <a:endParaRPr lang="en-US" dirty="0"/>
          </a:p>
          <a:p>
            <a:pPr>
              <a:buNone/>
            </a:pPr>
            <a:r>
              <a:rPr lang="hu-HU" dirty="0"/>
              <a:t>				float3 L : TEXCOORD1;</a:t>
            </a:r>
            <a:endParaRPr lang="en-US" dirty="0"/>
          </a:p>
          <a:p>
            <a:pPr>
              <a:buNone/>
            </a:pPr>
            <a:r>
              <a:rPr lang="hu-HU" dirty="0"/>
              <a:t>				float3 V : TEXCOORD2;</a:t>
            </a:r>
            <a:endParaRPr lang="en-US" dirty="0"/>
          </a:p>
          <a:p>
            <a:pPr>
              <a:buNone/>
            </a:pPr>
            <a:r>
              <a:rPr lang="hu-HU" dirty="0"/>
              <a:t>			};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			</a:t>
            </a:r>
            <a:r>
              <a:rPr lang="hu-HU" dirty="0" smtClean="0"/>
              <a:t>VS_OUT </a:t>
            </a:r>
            <a:r>
              <a:rPr lang="hu-HU" dirty="0" err="1"/>
              <a:t>mainVS</a:t>
            </a:r>
            <a:r>
              <a:rPr lang="hu-HU" dirty="0"/>
              <a:t>(float4 </a:t>
            </a:r>
            <a:r>
              <a:rPr lang="hu-HU" dirty="0" err="1"/>
              <a:t>position</a:t>
            </a:r>
            <a:r>
              <a:rPr lang="hu-HU" dirty="0"/>
              <a:t> : POSITION,</a:t>
            </a:r>
            <a:endParaRPr lang="en-US" dirty="0"/>
          </a:p>
          <a:p>
            <a:pPr>
              <a:buNone/>
            </a:pPr>
            <a:r>
              <a:rPr lang="hu-HU" dirty="0"/>
              <a:t>			float3 </a:t>
            </a:r>
            <a:r>
              <a:rPr lang="hu-HU" dirty="0" err="1"/>
              <a:t>normal</a:t>
            </a:r>
            <a:r>
              <a:rPr lang="hu-HU" dirty="0"/>
              <a:t> : NORMAL,</a:t>
            </a:r>
            <a:endParaRPr lang="en-US" dirty="0"/>
          </a:p>
          <a:p>
            <a:pPr>
              <a:buNone/>
            </a:pPr>
            <a:r>
              <a:rPr lang="hu-HU" dirty="0"/>
              <a:t>			float2 </a:t>
            </a:r>
            <a:r>
              <a:rPr lang="hu-HU" dirty="0" err="1"/>
              <a:t>texCoord</a:t>
            </a:r>
            <a:r>
              <a:rPr lang="hu-HU" dirty="0"/>
              <a:t> : TEXCOORD</a:t>
            </a:r>
            <a:endParaRPr lang="en-US" dirty="0"/>
          </a:p>
          <a:p>
            <a:pPr>
              <a:buNone/>
            </a:pPr>
            <a:r>
              <a:rPr lang="hu-HU" dirty="0"/>
              <a:t>			)</a:t>
            </a:r>
            <a:endParaRPr lang="en-US" dirty="0"/>
          </a:p>
          <a:p>
            <a:pPr>
              <a:buNone/>
            </a:pPr>
            <a:r>
              <a:rPr lang="hu-HU" dirty="0"/>
              <a:t>			{</a:t>
            </a:r>
            <a:endParaRPr lang="en-US" dirty="0"/>
          </a:p>
          <a:p>
            <a:pPr>
              <a:buNone/>
            </a:pPr>
            <a:r>
              <a:rPr lang="hu-HU" dirty="0"/>
              <a:t>				VS_OUT </a:t>
            </a:r>
            <a:r>
              <a:rPr lang="hu-HU" dirty="0" err="1"/>
              <a:t>OUT</a:t>
            </a:r>
            <a:r>
              <a:rPr lang="hu-HU" dirty="0"/>
              <a:t> = (VS_OUT) 0;</a:t>
            </a:r>
            <a:endParaRPr lang="en-US" dirty="0"/>
          </a:p>
          <a:p>
            <a:pPr>
              <a:buNone/>
            </a:pPr>
            <a:r>
              <a:rPr lang="hu-HU" dirty="0"/>
              <a:t>				</a:t>
            </a:r>
            <a:r>
              <a:rPr lang="hu-HU" dirty="0" err="1"/>
              <a:t>OUT.hPos</a:t>
            </a:r>
            <a:r>
              <a:rPr lang="hu-HU" dirty="0"/>
              <a:t> = </a:t>
            </a:r>
            <a:r>
              <a:rPr lang="hu-HU" dirty="0" err="1"/>
              <a:t>mul</a:t>
            </a:r>
            <a:r>
              <a:rPr lang="hu-HU" dirty="0"/>
              <a:t>(UNITY_MATRIX_MVP, </a:t>
            </a:r>
            <a:r>
              <a:rPr lang="hu-HU" dirty="0" err="1"/>
              <a:t>position</a:t>
            </a:r>
            <a:r>
              <a:rPr lang="hu-HU" dirty="0"/>
              <a:t>);</a:t>
            </a:r>
            <a:endParaRPr lang="en-US" dirty="0"/>
          </a:p>
          <a:p>
            <a:pPr>
              <a:buNone/>
            </a:pPr>
            <a:r>
              <a:rPr lang="hu-HU" dirty="0"/>
              <a:t>				float3 </a:t>
            </a:r>
            <a:r>
              <a:rPr lang="hu-HU" dirty="0" err="1"/>
              <a:t>wPos</a:t>
            </a:r>
            <a:r>
              <a:rPr lang="hu-HU" dirty="0"/>
              <a:t> = </a:t>
            </a:r>
            <a:r>
              <a:rPr lang="hu-HU" dirty="0" err="1"/>
              <a:t>mul</a:t>
            </a:r>
            <a:r>
              <a:rPr lang="hu-HU" dirty="0"/>
              <a:t>(_Object2World, </a:t>
            </a:r>
            <a:r>
              <a:rPr lang="hu-HU" dirty="0" err="1"/>
              <a:t>position</a:t>
            </a:r>
            <a:r>
              <a:rPr lang="hu-HU" dirty="0"/>
              <a:t>).</a:t>
            </a:r>
            <a:r>
              <a:rPr lang="hu-HU" dirty="0" err="1"/>
              <a:t>xyz</a:t>
            </a:r>
            <a:r>
              <a:rPr lang="hu-HU" dirty="0"/>
              <a:t>;</a:t>
            </a:r>
            <a:endParaRPr lang="en-US" dirty="0"/>
          </a:p>
          <a:p>
            <a:pPr>
              <a:buNone/>
            </a:pPr>
            <a:r>
              <a:rPr lang="hu-HU" dirty="0"/>
              <a:t>				float3 </a:t>
            </a:r>
            <a:r>
              <a:rPr lang="hu-HU" dirty="0" err="1"/>
              <a:t>wNormal</a:t>
            </a:r>
            <a:r>
              <a:rPr lang="hu-HU" dirty="0"/>
              <a:t> = </a:t>
            </a:r>
            <a:r>
              <a:rPr lang="hu-HU" dirty="0" err="1"/>
              <a:t>mul</a:t>
            </a:r>
            <a:r>
              <a:rPr lang="hu-HU" dirty="0"/>
              <a:t>(float4(</a:t>
            </a:r>
            <a:r>
              <a:rPr lang="hu-HU" dirty="0" err="1"/>
              <a:t>normal</a:t>
            </a:r>
            <a:r>
              <a:rPr lang="hu-HU" dirty="0"/>
              <a:t>, 0), _World2Object).</a:t>
            </a:r>
            <a:r>
              <a:rPr lang="hu-HU" dirty="0" err="1"/>
              <a:t>xyz</a:t>
            </a:r>
            <a:r>
              <a:rPr lang="hu-HU" dirty="0"/>
              <a:t>;</a:t>
            </a:r>
            <a:endParaRPr lang="en-US" dirty="0"/>
          </a:p>
          <a:p>
            <a:pPr>
              <a:buNone/>
            </a:pPr>
            <a:r>
              <a:rPr lang="hu-HU" dirty="0"/>
              <a:t>				OUT.N = </a:t>
            </a:r>
            <a:r>
              <a:rPr lang="hu-HU" dirty="0" err="1"/>
              <a:t>normalize</a:t>
            </a:r>
            <a:r>
              <a:rPr lang="hu-HU" dirty="0"/>
              <a:t>(</a:t>
            </a:r>
            <a:r>
              <a:rPr lang="hu-HU" dirty="0" err="1"/>
              <a:t>wNormal</a:t>
            </a:r>
            <a:r>
              <a:rPr lang="hu-HU" dirty="0"/>
              <a:t>);</a:t>
            </a:r>
            <a:endParaRPr lang="en-US" dirty="0"/>
          </a:p>
          <a:p>
            <a:pPr>
              <a:buNone/>
            </a:pPr>
            <a:r>
              <a:rPr lang="hu-HU" dirty="0"/>
              <a:t>				OUT.L = </a:t>
            </a:r>
            <a:r>
              <a:rPr lang="hu-HU" dirty="0" err="1"/>
              <a:t>normalize</a:t>
            </a:r>
            <a:r>
              <a:rPr lang="hu-HU" dirty="0"/>
              <a:t>(_WorldSpaceLightPos0.xyz - </a:t>
            </a:r>
            <a:r>
              <a:rPr lang="hu-HU" dirty="0" err="1"/>
              <a:t>wPos</a:t>
            </a:r>
            <a:r>
              <a:rPr lang="hu-HU" dirty="0"/>
              <a:t> * _WorldSpaceLightPos0.w);</a:t>
            </a:r>
            <a:endParaRPr lang="en-US" dirty="0"/>
          </a:p>
          <a:p>
            <a:pPr>
              <a:buNone/>
            </a:pPr>
            <a:r>
              <a:rPr lang="hu-HU" dirty="0"/>
              <a:t>				OUT.V = </a:t>
            </a:r>
            <a:r>
              <a:rPr lang="hu-HU" dirty="0" err="1"/>
              <a:t>normalize</a:t>
            </a:r>
            <a:r>
              <a:rPr lang="hu-HU" dirty="0"/>
              <a:t>(_</a:t>
            </a:r>
            <a:r>
              <a:rPr lang="hu-HU" dirty="0" err="1"/>
              <a:t>WorldSpaceCameraPos.xyz</a:t>
            </a:r>
            <a:r>
              <a:rPr lang="hu-HU" dirty="0"/>
              <a:t> - </a:t>
            </a:r>
            <a:r>
              <a:rPr lang="hu-HU" dirty="0" err="1"/>
              <a:t>wPos</a:t>
            </a:r>
            <a:r>
              <a:rPr lang="hu-HU" dirty="0"/>
              <a:t>);</a:t>
            </a:r>
            <a:endParaRPr lang="en-US" dirty="0"/>
          </a:p>
          <a:p>
            <a:pPr>
              <a:buNone/>
            </a:pPr>
            <a:r>
              <a:rPr lang="hu-HU" dirty="0"/>
              <a:t>				</a:t>
            </a:r>
            <a:r>
              <a:rPr lang="hu-HU" dirty="0" err="1"/>
              <a:t>return</a:t>
            </a:r>
            <a:r>
              <a:rPr lang="hu-HU" dirty="0"/>
              <a:t> OUT;</a:t>
            </a:r>
            <a:endParaRPr lang="en-US" dirty="0"/>
          </a:p>
          <a:p>
            <a:pPr>
              <a:buNone/>
            </a:pPr>
            <a:r>
              <a:rPr lang="hu-HU" dirty="0"/>
              <a:t>			}</a:t>
            </a:r>
            <a:endParaRPr lang="en-US" dirty="0"/>
          </a:p>
          <a:p>
            <a:pPr>
              <a:buNone/>
            </a:pPr>
            <a:r>
              <a:rPr lang="hu-HU" dirty="0"/>
              <a:t>			</a:t>
            </a:r>
            <a:endParaRPr lang="en-US" dirty="0"/>
          </a:p>
          <a:p>
            <a:pPr>
              <a:buNone/>
            </a:pPr>
            <a:r>
              <a:rPr lang="hu-HU" dirty="0"/>
              <a:t>			float4 </a:t>
            </a:r>
            <a:r>
              <a:rPr lang="hu-HU" dirty="0" err="1"/>
              <a:t>mainPS</a:t>
            </a:r>
            <a:r>
              <a:rPr lang="hu-HU" dirty="0"/>
              <a:t>(VS_OUT IN) : SV_</a:t>
            </a:r>
            <a:r>
              <a:rPr lang="hu-HU" dirty="0" err="1"/>
              <a:t>Target</a:t>
            </a:r>
            <a:endParaRPr lang="en-US" dirty="0"/>
          </a:p>
          <a:p>
            <a:pPr>
              <a:buNone/>
            </a:pPr>
            <a:r>
              <a:rPr lang="hu-HU" dirty="0"/>
              <a:t>			{</a:t>
            </a:r>
            <a:endParaRPr lang="en-US" dirty="0"/>
          </a:p>
          <a:p>
            <a:pPr>
              <a:buNone/>
            </a:pPr>
            <a:r>
              <a:rPr lang="hu-HU" dirty="0"/>
              <a:t>				float3 N = </a:t>
            </a:r>
            <a:r>
              <a:rPr lang="hu-HU" dirty="0" err="1"/>
              <a:t>normalize</a:t>
            </a:r>
            <a:r>
              <a:rPr lang="hu-HU" dirty="0"/>
              <a:t>(IN.N);</a:t>
            </a:r>
            <a:endParaRPr lang="en-US" dirty="0"/>
          </a:p>
          <a:p>
            <a:pPr>
              <a:buNone/>
            </a:pPr>
            <a:r>
              <a:rPr lang="hu-HU" dirty="0"/>
              <a:t>				float3 L = </a:t>
            </a:r>
            <a:r>
              <a:rPr lang="hu-HU" dirty="0" err="1"/>
              <a:t>normalize</a:t>
            </a:r>
            <a:r>
              <a:rPr lang="hu-HU" dirty="0"/>
              <a:t>(IN.L);	</a:t>
            </a:r>
            <a:endParaRPr lang="en-US" dirty="0"/>
          </a:p>
          <a:p>
            <a:pPr>
              <a:buNone/>
            </a:pPr>
            <a:r>
              <a:rPr lang="hu-HU" dirty="0"/>
              <a:t>				float3 V = </a:t>
            </a:r>
            <a:r>
              <a:rPr lang="hu-HU" dirty="0" err="1"/>
              <a:t>normalize</a:t>
            </a:r>
            <a:r>
              <a:rPr lang="hu-HU" dirty="0"/>
              <a:t>(IN.V);</a:t>
            </a:r>
            <a:endParaRPr lang="en-US" dirty="0"/>
          </a:p>
          <a:p>
            <a:pPr>
              <a:buNone/>
            </a:pPr>
            <a:r>
              <a:rPr lang="hu-HU" dirty="0"/>
              <a:t> </a:t>
            </a:r>
            <a:endParaRPr lang="en-US" dirty="0"/>
          </a:p>
          <a:p>
            <a:pPr>
              <a:buNone/>
            </a:pPr>
            <a:r>
              <a:rPr lang="hu-HU" dirty="0"/>
              <a:t>				</a:t>
            </a:r>
            <a:r>
              <a:rPr lang="hu-HU" dirty="0" err="1"/>
              <a:t>float</a:t>
            </a:r>
            <a:r>
              <a:rPr lang="hu-HU" dirty="0"/>
              <a:t> </a:t>
            </a:r>
            <a:r>
              <a:rPr lang="hu-HU" dirty="0" err="1"/>
              <a:t>NdL</a:t>
            </a:r>
            <a:r>
              <a:rPr lang="hu-HU" dirty="0"/>
              <a:t> = </a:t>
            </a:r>
            <a:r>
              <a:rPr lang="hu-HU" dirty="0" err="1"/>
              <a:t>max</a:t>
            </a:r>
            <a:r>
              <a:rPr lang="hu-HU" dirty="0"/>
              <a:t>(0,</a:t>
            </a:r>
            <a:r>
              <a:rPr lang="hu-HU" dirty="0" err="1"/>
              <a:t>dot</a:t>
            </a:r>
            <a:r>
              <a:rPr lang="hu-HU" dirty="0"/>
              <a:t>(L, N));</a:t>
            </a:r>
            <a:endParaRPr lang="en-US" dirty="0"/>
          </a:p>
          <a:p>
            <a:pPr>
              <a:buNone/>
            </a:pPr>
            <a:r>
              <a:rPr lang="hu-HU" dirty="0"/>
              <a:t>				float3 </a:t>
            </a:r>
            <a:r>
              <a:rPr lang="hu-HU" dirty="0" err="1"/>
              <a:t>albedo</a:t>
            </a:r>
            <a:r>
              <a:rPr lang="hu-HU" dirty="0"/>
              <a:t> = tex2D(_</a:t>
            </a:r>
            <a:r>
              <a:rPr lang="hu-HU" dirty="0" err="1"/>
              <a:t>ColorMap</a:t>
            </a:r>
            <a:r>
              <a:rPr lang="hu-HU" dirty="0"/>
              <a:t>, </a:t>
            </a:r>
            <a:r>
              <a:rPr lang="hu-HU" dirty="0">
                <a:solidFill>
                  <a:srgbClr val="FF0000"/>
                </a:solidFill>
              </a:rPr>
              <a:t>float2(</a:t>
            </a:r>
            <a:r>
              <a:rPr lang="hu-HU" dirty="0" err="1">
                <a:solidFill>
                  <a:srgbClr val="FF0000"/>
                </a:solidFill>
              </a:rPr>
              <a:t>NdL</a:t>
            </a:r>
            <a:r>
              <a:rPr lang="hu-HU" dirty="0">
                <a:solidFill>
                  <a:srgbClr val="FF0000"/>
                </a:solidFill>
              </a:rPr>
              <a:t>, 0.5)</a:t>
            </a:r>
            <a:r>
              <a:rPr lang="hu-HU" dirty="0"/>
              <a:t>);</a:t>
            </a:r>
            <a:endParaRPr lang="en-US" dirty="0"/>
          </a:p>
          <a:p>
            <a:pPr>
              <a:buNone/>
            </a:pPr>
            <a:r>
              <a:rPr lang="hu-HU" dirty="0"/>
              <a:t>				</a:t>
            </a:r>
            <a:r>
              <a:rPr lang="hu-HU" dirty="0" err="1"/>
              <a:t>float</a:t>
            </a:r>
            <a:r>
              <a:rPr lang="hu-HU" dirty="0"/>
              <a:t> </a:t>
            </a:r>
            <a:r>
              <a:rPr lang="hu-HU" dirty="0" err="1"/>
              <a:t>contour</a:t>
            </a:r>
            <a:r>
              <a:rPr lang="hu-HU" dirty="0"/>
              <a:t> = </a:t>
            </a:r>
            <a:r>
              <a:rPr lang="hu-HU" dirty="0" err="1"/>
              <a:t>dot</a:t>
            </a:r>
            <a:r>
              <a:rPr lang="hu-HU" dirty="0"/>
              <a:t>(N, V) &gt; _</a:t>
            </a:r>
            <a:r>
              <a:rPr lang="hu-HU" dirty="0" err="1"/>
              <a:t>ContourSize</a:t>
            </a:r>
            <a:r>
              <a:rPr lang="hu-HU" dirty="0"/>
              <a:t>;</a:t>
            </a:r>
            <a:endParaRPr lang="en-US" dirty="0"/>
          </a:p>
          <a:p>
            <a:pPr>
              <a:buNone/>
            </a:pPr>
            <a:r>
              <a:rPr lang="hu-HU" dirty="0"/>
              <a:t>				</a:t>
            </a:r>
            <a:r>
              <a:rPr lang="hu-HU" dirty="0" err="1"/>
              <a:t>contour</a:t>
            </a:r>
            <a:r>
              <a:rPr lang="hu-HU" dirty="0"/>
              <a:t> *= </a:t>
            </a:r>
            <a:r>
              <a:rPr lang="hu-HU" dirty="0" err="1"/>
              <a:t>contour</a:t>
            </a:r>
            <a:r>
              <a:rPr lang="hu-HU" dirty="0"/>
              <a:t>;</a:t>
            </a:r>
            <a:endParaRPr lang="en-US" dirty="0"/>
          </a:p>
          <a:p>
            <a:pPr>
              <a:buNone/>
            </a:pPr>
            <a:r>
              <a:rPr lang="hu-HU" dirty="0"/>
              <a:t>				float3 </a:t>
            </a:r>
            <a:r>
              <a:rPr lang="hu-HU" dirty="0" err="1"/>
              <a:t>finalColor</a:t>
            </a:r>
            <a:r>
              <a:rPr lang="hu-HU" dirty="0"/>
              <a:t> = </a:t>
            </a:r>
            <a:r>
              <a:rPr lang="hu-HU" dirty="0" err="1"/>
              <a:t>albedo</a:t>
            </a:r>
            <a:r>
              <a:rPr lang="hu-HU" dirty="0"/>
              <a:t> * </a:t>
            </a:r>
            <a:r>
              <a:rPr lang="hu-HU" dirty="0" err="1"/>
              <a:t>contour</a:t>
            </a:r>
            <a:r>
              <a:rPr lang="hu-HU" dirty="0"/>
              <a:t>;</a:t>
            </a:r>
            <a:endParaRPr lang="en-US" dirty="0"/>
          </a:p>
          <a:p>
            <a:pPr>
              <a:buNone/>
            </a:pPr>
            <a:r>
              <a:rPr lang="hu-HU" dirty="0"/>
              <a:t>				</a:t>
            </a:r>
            <a:r>
              <a:rPr lang="hu-HU" dirty="0" err="1"/>
              <a:t>return</a:t>
            </a:r>
            <a:r>
              <a:rPr lang="hu-HU" dirty="0"/>
              <a:t> float4(</a:t>
            </a:r>
            <a:r>
              <a:rPr lang="hu-HU" dirty="0" err="1"/>
              <a:t>finalColor</a:t>
            </a:r>
            <a:r>
              <a:rPr lang="hu-HU" dirty="0"/>
              <a:t>, 1);</a:t>
            </a:r>
            <a:endParaRPr lang="en-US" dirty="0"/>
          </a:p>
          <a:p>
            <a:pPr>
              <a:buNone/>
            </a:pPr>
            <a:r>
              <a:rPr lang="hu-HU" dirty="0"/>
              <a:t>			}</a:t>
            </a:r>
            <a:endParaRPr lang="en-US" dirty="0"/>
          </a:p>
          <a:p>
            <a:pPr>
              <a:buNone/>
            </a:pPr>
            <a:r>
              <a:rPr lang="hu-HU" dirty="0"/>
              <a:t> </a:t>
            </a:r>
            <a:endParaRPr lang="en-US" dirty="0"/>
          </a:p>
          <a:p>
            <a:pPr>
              <a:buNone/>
            </a:pPr>
            <a:r>
              <a:rPr lang="hu-HU" dirty="0"/>
              <a:t>			ENDCG</a:t>
            </a:r>
            <a:endParaRPr lang="en-US" dirty="0"/>
          </a:p>
          <a:p>
            <a:pPr>
              <a:buNone/>
            </a:pPr>
            <a:r>
              <a:rPr lang="hu-HU" dirty="0"/>
              <a:t>		}</a:t>
            </a:r>
            <a:endParaRPr lang="en-US" dirty="0"/>
          </a:p>
          <a:p>
            <a:pPr>
              <a:buNone/>
            </a:pPr>
            <a:r>
              <a:rPr lang="hu-HU" dirty="0"/>
              <a:t>	}</a:t>
            </a:r>
            <a:endParaRPr lang="en-US" dirty="0"/>
          </a:p>
          <a:p>
            <a:pPr>
              <a:buNone/>
            </a:pPr>
            <a:r>
              <a:rPr lang="hu-HU" dirty="0"/>
              <a:t>}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8108" y="4648200"/>
            <a:ext cx="345969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6629400" y="2379879"/>
            <a:ext cx="2145899" cy="2039721"/>
            <a:chOff x="6781800" y="2032736"/>
            <a:chExt cx="2145899" cy="2039721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6781800" y="2032736"/>
              <a:ext cx="2065149" cy="2039721"/>
              <a:chOff x="9166908" y="931094"/>
              <a:chExt cx="2214246" cy="2186984"/>
            </a:xfrm>
          </p:grpSpPr>
          <p:sp>
            <p:nvSpPr>
              <p:cNvPr id="5" name="Szabadkézi sokszög 4"/>
              <p:cNvSpPr/>
              <p:nvPr/>
            </p:nvSpPr>
            <p:spPr>
              <a:xfrm>
                <a:off x="9192846" y="1792898"/>
                <a:ext cx="2188308" cy="922215"/>
              </a:xfrm>
              <a:custGeom>
                <a:avLst/>
                <a:gdLst>
                  <a:gd name="connsiteX0" fmla="*/ 0 w 2188308"/>
                  <a:gd name="connsiteY0" fmla="*/ 922215 h 922215"/>
                  <a:gd name="connsiteX1" fmla="*/ 461108 w 2188308"/>
                  <a:gd name="connsiteY1" fmla="*/ 179754 h 922215"/>
                  <a:gd name="connsiteX2" fmla="*/ 1242646 w 2188308"/>
                  <a:gd name="connsiteY2" fmla="*/ 453292 h 922215"/>
                  <a:gd name="connsiteX3" fmla="*/ 2188308 w 2188308"/>
                  <a:gd name="connsiteY3" fmla="*/ 0 h 92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8308" h="922215">
                    <a:moveTo>
                      <a:pt x="0" y="922215"/>
                    </a:moveTo>
                    <a:cubicBezTo>
                      <a:pt x="127000" y="590061"/>
                      <a:pt x="254000" y="257908"/>
                      <a:pt x="461108" y="179754"/>
                    </a:cubicBezTo>
                    <a:cubicBezTo>
                      <a:pt x="668216" y="101600"/>
                      <a:pt x="954779" y="483251"/>
                      <a:pt x="1242646" y="453292"/>
                    </a:cubicBezTo>
                    <a:cubicBezTo>
                      <a:pt x="1530513" y="423333"/>
                      <a:pt x="2011159" y="80759"/>
                      <a:pt x="2188308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" name="Ellipszis 5"/>
              <p:cNvSpPr/>
              <p:nvPr/>
            </p:nvSpPr>
            <p:spPr>
              <a:xfrm>
                <a:off x="10310727" y="931094"/>
                <a:ext cx="434952" cy="43495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" name="Jobbra nyíl 6"/>
              <p:cNvSpPr/>
              <p:nvPr/>
            </p:nvSpPr>
            <p:spPr>
              <a:xfrm rot="14344101">
                <a:off x="9363075" y="1792898"/>
                <a:ext cx="323850" cy="9305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" name="Jobbra nyíl 7"/>
              <p:cNvSpPr/>
              <p:nvPr/>
            </p:nvSpPr>
            <p:spPr>
              <a:xfrm rot="19006954">
                <a:off x="9562197" y="1816419"/>
                <a:ext cx="323850" cy="93052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Jobbra nyíl 8"/>
              <p:cNvSpPr/>
              <p:nvPr/>
            </p:nvSpPr>
            <p:spPr>
              <a:xfrm rot="16353491">
                <a:off x="10255698" y="2034450"/>
                <a:ext cx="323850" cy="9305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" name="Jobbra nyíl 9"/>
              <p:cNvSpPr/>
              <p:nvPr/>
            </p:nvSpPr>
            <p:spPr>
              <a:xfrm rot="16539056">
                <a:off x="10291103" y="2024924"/>
                <a:ext cx="323850" cy="93052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" name="Jobbra nyíl 10"/>
              <p:cNvSpPr/>
              <p:nvPr/>
            </p:nvSpPr>
            <p:spPr>
              <a:xfrm rot="14436596">
                <a:off x="11092145" y="1630085"/>
                <a:ext cx="323850" cy="9305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" name="Jobbra nyíl 11"/>
              <p:cNvSpPr/>
              <p:nvPr/>
            </p:nvSpPr>
            <p:spPr>
              <a:xfrm rot="13442416">
                <a:off x="11048954" y="1663499"/>
                <a:ext cx="323850" cy="93052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Szövegdoboz 14"/>
              <p:cNvSpPr txBox="1"/>
              <p:nvPr/>
            </p:nvSpPr>
            <p:spPr>
              <a:xfrm>
                <a:off x="9166908" y="1302241"/>
                <a:ext cx="300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2400" dirty="0" smtClean="0">
                    <a:solidFill>
                      <a:srgbClr val="FF0000"/>
                    </a:solidFill>
                  </a:rPr>
                  <a:t>N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Szövegdoboz 15"/>
              <p:cNvSpPr txBox="1"/>
              <p:nvPr/>
            </p:nvSpPr>
            <p:spPr>
              <a:xfrm>
                <a:off x="9700848" y="1361310"/>
                <a:ext cx="300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2400" dirty="0" smtClean="0">
                    <a:solidFill>
                      <a:srgbClr val="00B050"/>
                    </a:solidFill>
                  </a:rPr>
                  <a:t>L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5" name="Szövegdoboz 16"/>
              <p:cNvSpPr txBox="1"/>
              <p:nvPr/>
            </p:nvSpPr>
            <p:spPr>
              <a:xfrm>
                <a:off x="9881200" y="1248264"/>
                <a:ext cx="1409944" cy="36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dirty="0" err="1" smtClean="0"/>
                  <a:t>Fényforrás</a:t>
                </a:r>
                <a:endParaRPr lang="en-US" sz="1600" dirty="0"/>
              </a:p>
            </p:txBody>
          </p:sp>
          <p:cxnSp>
            <p:nvCxnSpPr>
              <p:cNvPr id="16" name="Egyenes összekötő nyíllal 17"/>
              <p:cNvCxnSpPr/>
              <p:nvPr/>
            </p:nvCxnSpPr>
            <p:spPr>
              <a:xfrm>
                <a:off x="9648142" y="2102256"/>
                <a:ext cx="353648" cy="48974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gyenes összekötő nyíllal 18"/>
              <p:cNvCxnSpPr/>
              <p:nvPr/>
            </p:nvCxnSpPr>
            <p:spPr>
              <a:xfrm>
                <a:off x="10515273" y="2326420"/>
                <a:ext cx="720335" cy="2937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gyenes összekötő nyíllal 19"/>
              <p:cNvCxnSpPr/>
              <p:nvPr/>
            </p:nvCxnSpPr>
            <p:spPr>
              <a:xfrm flipH="1">
                <a:off x="10900605" y="1959978"/>
                <a:ext cx="393374" cy="63202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Szövegdoboz 20"/>
              <p:cNvSpPr txBox="1"/>
              <p:nvPr/>
            </p:nvSpPr>
            <p:spPr>
              <a:xfrm>
                <a:off x="10011559" y="2755081"/>
                <a:ext cx="1361287" cy="36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600" dirty="0" err="1" smtClean="0"/>
                  <a:t>Textúra</a:t>
                </a:r>
                <a:endParaRPr lang="en-US" sz="1600" dirty="0"/>
              </a:p>
            </p:txBody>
          </p:sp>
        </p:grpSp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27388" y="3581400"/>
              <a:ext cx="1800311" cy="2250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Perspektív</a:t>
            </a:r>
            <a:r>
              <a:rPr lang="hu-HU" dirty="0" smtClean="0"/>
              <a:t> helyes interpoláció</a:t>
            </a:r>
            <a:endParaRPr lang="hu-HU" dirty="0"/>
          </a:p>
        </p:txBody>
      </p:sp>
      <p:sp>
        <p:nvSpPr>
          <p:cNvPr id="4" name="Text Box 54"/>
          <p:cNvSpPr txBox="1">
            <a:spLocks noChangeArrowheads="1"/>
          </p:cNvSpPr>
          <p:nvPr/>
        </p:nvSpPr>
        <p:spPr bwMode="auto">
          <a:xfrm>
            <a:off x="3260725" y="4613275"/>
            <a:ext cx="562975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i="1" dirty="0"/>
              <a:t>u</a:t>
            </a:r>
            <a:r>
              <a:rPr lang="hu-HU" dirty="0"/>
              <a:t> =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i="1" dirty="0"/>
              <a:t>v</a:t>
            </a:r>
            <a:r>
              <a:rPr lang="hu-HU" dirty="0"/>
              <a:t> = </a:t>
            </a:r>
          </a:p>
        </p:txBody>
      </p:sp>
      <p:sp>
        <p:nvSpPr>
          <p:cNvPr id="5" name="Rectangle 55"/>
          <p:cNvSpPr>
            <a:spLocks noChangeArrowheads="1"/>
          </p:cNvSpPr>
          <p:nvPr/>
        </p:nvSpPr>
        <p:spPr bwMode="auto">
          <a:xfrm>
            <a:off x="3810000" y="4343400"/>
            <a:ext cx="17478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i="1"/>
              <a:t>a</a:t>
            </a:r>
            <a:r>
              <a:rPr lang="en-GB" i="1" baseline="-25000"/>
              <a:t>u </a:t>
            </a:r>
            <a:r>
              <a:rPr lang="hu-HU" i="1"/>
              <a:t>X</a:t>
            </a:r>
            <a:r>
              <a:rPr lang="en-GB" i="1"/>
              <a:t>+b</a:t>
            </a:r>
            <a:r>
              <a:rPr lang="en-GB" i="1" baseline="-25000"/>
              <a:t>u</a:t>
            </a:r>
            <a:r>
              <a:rPr lang="en-GB" i="1"/>
              <a:t>Y+c</a:t>
            </a:r>
            <a:r>
              <a:rPr lang="en-GB" i="1" baseline="-25000"/>
              <a:t>u</a:t>
            </a:r>
            <a:endParaRPr lang="hu-HU" i="1" baseline="-25000"/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>
            <a:off x="3810000" y="5486400"/>
            <a:ext cx="17145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i="1"/>
              <a:t>a</a:t>
            </a:r>
            <a:r>
              <a:rPr lang="en-GB" i="1" baseline="-25000"/>
              <a:t>v </a:t>
            </a:r>
            <a:r>
              <a:rPr lang="hu-HU" i="1"/>
              <a:t>X</a:t>
            </a:r>
            <a:r>
              <a:rPr lang="en-GB" i="1"/>
              <a:t>+b</a:t>
            </a:r>
            <a:r>
              <a:rPr lang="en-GB" i="1" baseline="-25000"/>
              <a:t>v</a:t>
            </a:r>
            <a:r>
              <a:rPr lang="en-GB" i="1"/>
              <a:t>Y+c</a:t>
            </a:r>
            <a:r>
              <a:rPr lang="en-GB" i="1" baseline="-25000"/>
              <a:t>v</a:t>
            </a:r>
          </a:p>
          <a:p>
            <a:endParaRPr lang="hu-HU"/>
          </a:p>
        </p:txBody>
      </p:sp>
      <p:sp>
        <p:nvSpPr>
          <p:cNvPr id="7" name="Rectangle 57"/>
          <p:cNvSpPr>
            <a:spLocks noChangeArrowheads="1"/>
          </p:cNvSpPr>
          <p:nvPr/>
        </p:nvSpPr>
        <p:spPr bwMode="auto">
          <a:xfrm>
            <a:off x="3810000" y="4800600"/>
            <a:ext cx="17478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i="1"/>
              <a:t>a</a:t>
            </a:r>
            <a:r>
              <a:rPr lang="en-GB" i="1" baseline="-25000"/>
              <a:t>h </a:t>
            </a:r>
            <a:r>
              <a:rPr lang="hu-HU" i="1"/>
              <a:t>X</a:t>
            </a:r>
            <a:r>
              <a:rPr lang="en-GB" i="1"/>
              <a:t>+b</a:t>
            </a:r>
            <a:r>
              <a:rPr lang="en-GB" i="1" baseline="-25000"/>
              <a:t>h</a:t>
            </a:r>
            <a:r>
              <a:rPr lang="en-GB" i="1"/>
              <a:t>Y+c</a:t>
            </a:r>
            <a:r>
              <a:rPr lang="en-GB" i="1" baseline="-25000"/>
              <a:t>h</a:t>
            </a:r>
            <a:endParaRPr lang="hu-HU" i="1" baseline="-25000"/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3810000" y="5867400"/>
            <a:ext cx="17478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i="1"/>
              <a:t>a</a:t>
            </a:r>
            <a:r>
              <a:rPr lang="en-GB" i="1" baseline="-25000"/>
              <a:t>h </a:t>
            </a:r>
            <a:r>
              <a:rPr lang="hu-HU" i="1"/>
              <a:t>X</a:t>
            </a:r>
            <a:r>
              <a:rPr lang="en-GB" i="1"/>
              <a:t>+b</a:t>
            </a:r>
            <a:r>
              <a:rPr lang="en-GB" i="1" baseline="-25000"/>
              <a:t>h</a:t>
            </a:r>
            <a:r>
              <a:rPr lang="en-GB" i="1"/>
              <a:t>Y+c</a:t>
            </a:r>
            <a:r>
              <a:rPr lang="en-GB" i="1" baseline="-25000"/>
              <a:t>h</a:t>
            </a:r>
            <a:endParaRPr lang="hu-HU" i="1" baseline="-25000"/>
          </a:p>
        </p:txBody>
      </p:sp>
      <p:sp>
        <p:nvSpPr>
          <p:cNvPr id="9" name="Line 59"/>
          <p:cNvSpPr>
            <a:spLocks noChangeShapeType="1"/>
          </p:cNvSpPr>
          <p:nvPr/>
        </p:nvSpPr>
        <p:spPr bwMode="auto">
          <a:xfrm>
            <a:off x="3810000" y="48006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" name="Line 60"/>
          <p:cNvSpPr>
            <a:spLocks noChangeShapeType="1"/>
          </p:cNvSpPr>
          <p:nvPr/>
        </p:nvSpPr>
        <p:spPr bwMode="auto">
          <a:xfrm>
            <a:off x="3810000" y="5867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Rectangle 61"/>
          <p:cNvSpPr>
            <a:spLocks noChangeArrowheads="1"/>
          </p:cNvSpPr>
          <p:nvPr/>
        </p:nvSpPr>
        <p:spPr bwMode="auto">
          <a:xfrm>
            <a:off x="3124200" y="4267200"/>
            <a:ext cx="26670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12" name="Picture 63" descr="turtl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133600"/>
            <a:ext cx="3048000" cy="2119313"/>
          </a:xfrm>
          <a:prstGeom prst="rect">
            <a:avLst/>
          </a:prstGeom>
          <a:noFill/>
        </p:spPr>
      </p:pic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6096000" y="1828800"/>
            <a:ext cx="20056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dirty="0" err="1"/>
              <a:t>Perspektív</a:t>
            </a:r>
            <a:r>
              <a:rPr lang="hu-HU" dirty="0"/>
              <a:t> helyes</a:t>
            </a:r>
          </a:p>
        </p:txBody>
      </p:sp>
      <p:pic>
        <p:nvPicPr>
          <p:cNvPr id="14" name="Picture 64" descr="turtl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91000"/>
            <a:ext cx="3048000" cy="2128838"/>
          </a:xfrm>
          <a:prstGeom prst="rect">
            <a:avLst/>
          </a:prstGeom>
          <a:noFill/>
        </p:spPr>
      </p:pic>
      <p:sp>
        <p:nvSpPr>
          <p:cNvPr id="15" name="Text Box 68"/>
          <p:cNvSpPr txBox="1">
            <a:spLocks noChangeArrowheads="1"/>
          </p:cNvSpPr>
          <p:nvPr/>
        </p:nvSpPr>
        <p:spPr bwMode="auto">
          <a:xfrm>
            <a:off x="6096000" y="4267200"/>
            <a:ext cx="91563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lineáris</a:t>
            </a:r>
          </a:p>
        </p:txBody>
      </p:sp>
      <p:grpSp>
        <p:nvGrpSpPr>
          <p:cNvPr id="16" name="Group 87"/>
          <p:cNvGrpSpPr>
            <a:grpSpLocks/>
          </p:cNvGrpSpPr>
          <p:nvPr/>
        </p:nvGrpSpPr>
        <p:grpSpPr bwMode="auto">
          <a:xfrm>
            <a:off x="30163" y="1630363"/>
            <a:ext cx="2660650" cy="2519362"/>
            <a:chOff x="0" y="1954"/>
            <a:chExt cx="1505" cy="1587"/>
          </a:xfrm>
        </p:grpSpPr>
        <p:sp>
          <p:nvSpPr>
            <p:cNvPr id="17" name="Rectangle 88"/>
            <p:cNvSpPr>
              <a:spLocks noChangeArrowheads="1"/>
            </p:cNvSpPr>
            <p:nvPr/>
          </p:nvSpPr>
          <p:spPr bwMode="auto">
            <a:xfrm>
              <a:off x="181" y="2160"/>
              <a:ext cx="1162" cy="1336"/>
            </a:xfrm>
            <a:prstGeom prst="rect">
              <a:avLst/>
            </a:prstGeom>
            <a:solidFill>
              <a:srgbClr val="3333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" name="Oval 89"/>
            <p:cNvSpPr>
              <a:spLocks noChangeArrowheads="1"/>
            </p:cNvSpPr>
            <p:nvPr/>
          </p:nvSpPr>
          <p:spPr bwMode="auto">
            <a:xfrm>
              <a:off x="211" y="2195"/>
              <a:ext cx="1072" cy="126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9" name="Freeform 90"/>
            <p:cNvSpPr>
              <a:spLocks/>
            </p:cNvSpPr>
            <p:nvPr/>
          </p:nvSpPr>
          <p:spPr bwMode="auto">
            <a:xfrm>
              <a:off x="449" y="3074"/>
              <a:ext cx="596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288"/>
                </a:cxn>
                <a:cxn ang="0">
                  <a:pos x="960" y="0"/>
                </a:cxn>
              </a:cxnLst>
              <a:rect l="0" t="0" r="r" b="b"/>
              <a:pathLst>
                <a:path w="960" h="288">
                  <a:moveTo>
                    <a:pt x="0" y="0"/>
                  </a:moveTo>
                  <a:cubicBezTo>
                    <a:pt x="160" y="144"/>
                    <a:pt x="320" y="288"/>
                    <a:pt x="480" y="288"/>
                  </a:cubicBezTo>
                  <a:cubicBezTo>
                    <a:pt x="640" y="288"/>
                    <a:pt x="800" y="144"/>
                    <a:pt x="960" y="0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" name="Line 91"/>
            <p:cNvSpPr>
              <a:spLocks noChangeShapeType="1"/>
            </p:cNvSpPr>
            <p:nvPr/>
          </p:nvSpPr>
          <p:spPr bwMode="auto">
            <a:xfrm flipH="1">
              <a:off x="419" y="3039"/>
              <a:ext cx="60" cy="7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" name="Line 92"/>
            <p:cNvSpPr>
              <a:spLocks noChangeShapeType="1"/>
            </p:cNvSpPr>
            <p:nvPr/>
          </p:nvSpPr>
          <p:spPr bwMode="auto">
            <a:xfrm>
              <a:off x="1015" y="3039"/>
              <a:ext cx="60" cy="7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2" name="Oval 93"/>
            <p:cNvSpPr>
              <a:spLocks noChangeArrowheads="1"/>
            </p:cNvSpPr>
            <p:nvPr/>
          </p:nvSpPr>
          <p:spPr bwMode="auto">
            <a:xfrm>
              <a:off x="430" y="2536"/>
              <a:ext cx="238" cy="10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3" name="Oval 94"/>
            <p:cNvSpPr>
              <a:spLocks noChangeArrowheads="1"/>
            </p:cNvSpPr>
            <p:nvPr/>
          </p:nvSpPr>
          <p:spPr bwMode="auto">
            <a:xfrm>
              <a:off x="847" y="2536"/>
              <a:ext cx="238" cy="10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" name="Line 95"/>
            <p:cNvSpPr>
              <a:spLocks noChangeShapeType="1"/>
            </p:cNvSpPr>
            <p:nvPr/>
          </p:nvSpPr>
          <p:spPr bwMode="auto">
            <a:xfrm flipV="1">
              <a:off x="181" y="1999"/>
              <a:ext cx="0" cy="15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" name="Line 96"/>
            <p:cNvSpPr>
              <a:spLocks noChangeShapeType="1"/>
            </p:cNvSpPr>
            <p:nvPr/>
          </p:nvSpPr>
          <p:spPr bwMode="auto">
            <a:xfrm flipV="1">
              <a:off x="170" y="3496"/>
              <a:ext cx="1327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" name="Rectangle 97"/>
            <p:cNvSpPr>
              <a:spLocks noChangeArrowheads="1"/>
            </p:cNvSpPr>
            <p:nvPr/>
          </p:nvSpPr>
          <p:spPr bwMode="auto">
            <a:xfrm>
              <a:off x="1315" y="3178"/>
              <a:ext cx="19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i="1">
                  <a:sym typeface="Symbol" pitchFamily="18" charset="2"/>
                </a:rPr>
                <a:t>u</a:t>
              </a:r>
            </a:p>
          </p:txBody>
        </p:sp>
        <p:sp>
          <p:nvSpPr>
            <p:cNvPr id="27" name="Rectangle 98"/>
            <p:cNvSpPr>
              <a:spLocks noChangeArrowheads="1"/>
            </p:cNvSpPr>
            <p:nvPr/>
          </p:nvSpPr>
          <p:spPr bwMode="auto">
            <a:xfrm>
              <a:off x="0" y="1954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i="1">
                  <a:sym typeface="Symbol" pitchFamily="18" charset="2"/>
                </a:rPr>
                <a:t>v</a:t>
              </a:r>
            </a:p>
          </p:txBody>
        </p:sp>
      </p:grpSp>
      <p:sp>
        <p:nvSpPr>
          <p:cNvPr id="28" name="Freeform 99"/>
          <p:cNvSpPr>
            <a:spLocks/>
          </p:cNvSpPr>
          <p:nvPr/>
        </p:nvSpPr>
        <p:spPr bwMode="auto">
          <a:xfrm>
            <a:off x="1262063" y="2286000"/>
            <a:ext cx="682625" cy="539750"/>
          </a:xfrm>
          <a:custGeom>
            <a:avLst/>
            <a:gdLst/>
            <a:ahLst/>
            <a:cxnLst>
              <a:cxn ang="0">
                <a:pos x="0" y="455"/>
              </a:cxn>
              <a:cxn ang="0">
                <a:pos x="497" y="0"/>
              </a:cxn>
              <a:cxn ang="0">
                <a:pos x="566" y="463"/>
              </a:cxn>
              <a:cxn ang="0">
                <a:pos x="0" y="455"/>
              </a:cxn>
            </a:cxnLst>
            <a:rect l="0" t="0" r="r" b="b"/>
            <a:pathLst>
              <a:path w="566" h="463">
                <a:moveTo>
                  <a:pt x="0" y="455"/>
                </a:moveTo>
                <a:lnTo>
                  <a:pt x="497" y="0"/>
                </a:lnTo>
                <a:lnTo>
                  <a:pt x="566" y="463"/>
                </a:lnTo>
                <a:lnTo>
                  <a:pt x="0" y="455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9" name="Oval 100"/>
          <p:cNvSpPr>
            <a:spLocks noChangeArrowheads="1"/>
          </p:cNvSpPr>
          <p:nvPr/>
        </p:nvSpPr>
        <p:spPr bwMode="auto">
          <a:xfrm>
            <a:off x="1216025" y="2770188"/>
            <a:ext cx="93663" cy="1111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0" name="Line 104"/>
          <p:cNvSpPr>
            <a:spLocks noChangeShapeType="1"/>
          </p:cNvSpPr>
          <p:nvPr/>
        </p:nvSpPr>
        <p:spPr bwMode="auto">
          <a:xfrm flipV="1">
            <a:off x="3924300" y="1943100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" name="Line 105"/>
          <p:cNvSpPr>
            <a:spLocks noChangeShapeType="1"/>
          </p:cNvSpPr>
          <p:nvPr/>
        </p:nvSpPr>
        <p:spPr bwMode="auto">
          <a:xfrm>
            <a:off x="3924300" y="3932238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2" name="Oval 106"/>
          <p:cNvSpPr>
            <a:spLocks noChangeArrowheads="1"/>
          </p:cNvSpPr>
          <p:nvPr/>
        </p:nvSpPr>
        <p:spPr bwMode="auto">
          <a:xfrm rot="19958130">
            <a:off x="4152900" y="2400300"/>
            <a:ext cx="1295400" cy="838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3" name="Oval 107"/>
          <p:cNvSpPr>
            <a:spLocks noChangeArrowheads="1"/>
          </p:cNvSpPr>
          <p:nvPr/>
        </p:nvSpPr>
        <p:spPr bwMode="auto">
          <a:xfrm rot="1284104">
            <a:off x="4533900" y="2552700"/>
            <a:ext cx="152400" cy="3048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4" name="Freeform 108"/>
          <p:cNvSpPr>
            <a:spLocks/>
          </p:cNvSpPr>
          <p:nvPr/>
        </p:nvSpPr>
        <p:spPr bwMode="auto">
          <a:xfrm rot="18038125">
            <a:off x="4914900" y="2628900"/>
            <a:ext cx="6096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192"/>
              </a:cxn>
              <a:cxn ang="0">
                <a:pos x="384" y="0"/>
              </a:cxn>
            </a:cxnLst>
            <a:rect l="0" t="0" r="r" b="b"/>
            <a:pathLst>
              <a:path w="384" h="192">
                <a:moveTo>
                  <a:pt x="0" y="0"/>
                </a:moveTo>
                <a:cubicBezTo>
                  <a:pt x="64" y="96"/>
                  <a:pt x="128" y="192"/>
                  <a:pt x="192" y="192"/>
                </a:cubicBezTo>
                <a:cubicBezTo>
                  <a:pt x="256" y="192"/>
                  <a:pt x="352" y="32"/>
                  <a:pt x="384" y="0"/>
                </a:cubicBezTo>
              </a:path>
            </a:pathLst>
          </a:custGeom>
          <a:noFill/>
          <a:ln w="5715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5" name="Freeform 110"/>
          <p:cNvSpPr>
            <a:spLocks/>
          </p:cNvSpPr>
          <p:nvPr/>
        </p:nvSpPr>
        <p:spPr bwMode="auto">
          <a:xfrm>
            <a:off x="4232275" y="2400300"/>
            <a:ext cx="838200" cy="6096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288"/>
              </a:cxn>
              <a:cxn ang="0">
                <a:pos x="528" y="384"/>
              </a:cxn>
              <a:cxn ang="0">
                <a:pos x="288" y="0"/>
              </a:cxn>
            </a:cxnLst>
            <a:rect l="0" t="0" r="r" b="b"/>
            <a:pathLst>
              <a:path w="528" h="384">
                <a:moveTo>
                  <a:pt x="288" y="0"/>
                </a:moveTo>
                <a:lnTo>
                  <a:pt x="0" y="288"/>
                </a:lnTo>
                <a:lnTo>
                  <a:pt x="528" y="384"/>
                </a:lnTo>
                <a:lnTo>
                  <a:pt x="288" y="0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6" name="Rectangle 111"/>
          <p:cNvSpPr>
            <a:spLocks noChangeArrowheads="1"/>
          </p:cNvSpPr>
          <p:nvPr/>
        </p:nvSpPr>
        <p:spPr bwMode="auto">
          <a:xfrm>
            <a:off x="5580063" y="3500438"/>
            <a:ext cx="33855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i="1"/>
              <a:t>X</a:t>
            </a:r>
          </a:p>
        </p:txBody>
      </p:sp>
      <p:sp>
        <p:nvSpPr>
          <p:cNvPr id="37" name="Rectangle 112"/>
          <p:cNvSpPr>
            <a:spLocks noChangeArrowheads="1"/>
          </p:cNvSpPr>
          <p:nvPr/>
        </p:nvSpPr>
        <p:spPr bwMode="auto">
          <a:xfrm>
            <a:off x="3563938" y="1844675"/>
            <a:ext cx="354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i="1"/>
              <a:t>Y</a:t>
            </a:r>
          </a:p>
        </p:txBody>
      </p:sp>
      <p:sp>
        <p:nvSpPr>
          <p:cNvPr id="38" name="Oval 113"/>
          <p:cNvSpPr>
            <a:spLocks noChangeArrowheads="1"/>
          </p:cNvSpPr>
          <p:nvPr/>
        </p:nvSpPr>
        <p:spPr bwMode="auto">
          <a:xfrm>
            <a:off x="1827213" y="2236788"/>
            <a:ext cx="93662" cy="1111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" name="Oval 114"/>
          <p:cNvSpPr>
            <a:spLocks noChangeArrowheads="1"/>
          </p:cNvSpPr>
          <p:nvPr/>
        </p:nvSpPr>
        <p:spPr bwMode="auto">
          <a:xfrm>
            <a:off x="1898650" y="2774950"/>
            <a:ext cx="93663" cy="1111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0" name="Oval 115"/>
          <p:cNvSpPr>
            <a:spLocks noChangeArrowheads="1"/>
          </p:cNvSpPr>
          <p:nvPr/>
        </p:nvSpPr>
        <p:spPr bwMode="auto">
          <a:xfrm>
            <a:off x="4643438" y="2374900"/>
            <a:ext cx="93662" cy="1111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" name="Oval 116"/>
          <p:cNvSpPr>
            <a:spLocks noChangeArrowheads="1"/>
          </p:cNvSpPr>
          <p:nvPr/>
        </p:nvSpPr>
        <p:spPr bwMode="auto">
          <a:xfrm>
            <a:off x="5003800" y="2951163"/>
            <a:ext cx="93663" cy="1111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2" name="Oval 117"/>
          <p:cNvSpPr>
            <a:spLocks noChangeArrowheads="1"/>
          </p:cNvSpPr>
          <p:nvPr/>
        </p:nvSpPr>
        <p:spPr bwMode="auto">
          <a:xfrm>
            <a:off x="4211638" y="2808288"/>
            <a:ext cx="93662" cy="1111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3" name="Rectangle 119"/>
          <p:cNvSpPr>
            <a:spLocks noChangeArrowheads="1"/>
          </p:cNvSpPr>
          <p:nvPr/>
        </p:nvSpPr>
        <p:spPr bwMode="auto">
          <a:xfrm>
            <a:off x="4572000" y="2565400"/>
            <a:ext cx="152400" cy="15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4" name="Rectangle 120"/>
          <p:cNvSpPr>
            <a:spLocks noChangeArrowheads="1"/>
          </p:cNvSpPr>
          <p:nvPr/>
        </p:nvSpPr>
        <p:spPr bwMode="auto">
          <a:xfrm>
            <a:off x="250825" y="4581525"/>
            <a:ext cx="2035175" cy="9233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i="1"/>
              <a:t>u</a:t>
            </a:r>
            <a:r>
              <a:rPr lang="hu-HU" i="1"/>
              <a:t>/h</a:t>
            </a:r>
            <a:r>
              <a:rPr lang="en-US" i="1"/>
              <a:t> =</a:t>
            </a:r>
            <a:r>
              <a:rPr lang="en-GB" i="1"/>
              <a:t>a</a:t>
            </a:r>
            <a:r>
              <a:rPr lang="en-GB" i="1" baseline="-25000"/>
              <a:t>u </a:t>
            </a:r>
            <a:r>
              <a:rPr lang="hu-HU" i="1"/>
              <a:t>X</a:t>
            </a:r>
            <a:r>
              <a:rPr lang="en-GB" i="1"/>
              <a:t>+b</a:t>
            </a:r>
            <a:r>
              <a:rPr lang="en-GB" i="1" baseline="-25000"/>
              <a:t>u</a:t>
            </a:r>
            <a:r>
              <a:rPr lang="en-GB" i="1"/>
              <a:t>Y+c</a:t>
            </a:r>
            <a:r>
              <a:rPr lang="en-GB" i="1" baseline="-25000"/>
              <a:t>u</a:t>
            </a:r>
          </a:p>
          <a:p>
            <a:r>
              <a:rPr lang="en-GB" i="1"/>
              <a:t>v</a:t>
            </a:r>
            <a:r>
              <a:rPr lang="hu-HU" i="1"/>
              <a:t>/h</a:t>
            </a:r>
            <a:r>
              <a:rPr lang="en-US" i="1"/>
              <a:t> = </a:t>
            </a:r>
            <a:r>
              <a:rPr lang="en-GB" i="1"/>
              <a:t>a</a:t>
            </a:r>
            <a:r>
              <a:rPr lang="en-GB" i="1" baseline="-25000"/>
              <a:t>v </a:t>
            </a:r>
            <a:r>
              <a:rPr lang="hu-HU" i="1"/>
              <a:t>X</a:t>
            </a:r>
            <a:r>
              <a:rPr lang="en-GB" i="1"/>
              <a:t>+b</a:t>
            </a:r>
            <a:r>
              <a:rPr lang="en-GB" i="1" baseline="-25000"/>
              <a:t>v</a:t>
            </a:r>
            <a:r>
              <a:rPr lang="en-GB" i="1"/>
              <a:t>Y+c</a:t>
            </a:r>
            <a:r>
              <a:rPr lang="en-GB" i="1" baseline="-25000"/>
              <a:t>v</a:t>
            </a:r>
          </a:p>
          <a:p>
            <a:r>
              <a:rPr lang="en-GB"/>
              <a:t>1</a:t>
            </a:r>
            <a:r>
              <a:rPr lang="hu-HU" i="1"/>
              <a:t>/h</a:t>
            </a:r>
            <a:r>
              <a:rPr lang="en-US" i="1"/>
              <a:t> =</a:t>
            </a:r>
            <a:r>
              <a:rPr lang="en-GB" i="1"/>
              <a:t>a</a:t>
            </a:r>
            <a:r>
              <a:rPr lang="en-GB" i="1" baseline="-25000"/>
              <a:t>h </a:t>
            </a:r>
            <a:r>
              <a:rPr lang="hu-HU" i="1"/>
              <a:t>X</a:t>
            </a:r>
            <a:r>
              <a:rPr lang="en-GB" i="1"/>
              <a:t>+b</a:t>
            </a:r>
            <a:r>
              <a:rPr lang="en-GB" i="1" baseline="-25000"/>
              <a:t>h</a:t>
            </a:r>
            <a:r>
              <a:rPr lang="en-GB" i="1"/>
              <a:t>Y+c</a:t>
            </a:r>
            <a:r>
              <a:rPr lang="en-GB" i="1" baseline="-25000"/>
              <a:t>h</a:t>
            </a:r>
            <a:endParaRPr lang="hu-HU" i="1" baseline="-25000"/>
          </a:p>
        </p:txBody>
      </p:sp>
      <p:sp>
        <p:nvSpPr>
          <p:cNvPr id="45" name="Line 109"/>
          <p:cNvSpPr>
            <a:spLocks noChangeShapeType="1"/>
          </p:cNvSpPr>
          <p:nvPr/>
        </p:nvSpPr>
        <p:spPr bwMode="auto">
          <a:xfrm flipH="1">
            <a:off x="1619250" y="2636838"/>
            <a:ext cx="2952750" cy="0"/>
          </a:xfrm>
          <a:prstGeom prst="line">
            <a:avLst/>
          </a:prstGeom>
          <a:noFill/>
          <a:ln w="76200">
            <a:solidFill>
              <a:srgbClr val="18E63A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2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 </a:t>
            </a:r>
            <a:r>
              <a:rPr lang="hu-HU" dirty="0" err="1" smtClean="0"/>
              <a:t>vertex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Alapötlet</a:t>
            </a:r>
            <a:r>
              <a:rPr lang="en-GB" sz="2400" dirty="0" smtClean="0"/>
              <a:t>: </a:t>
            </a:r>
            <a:r>
              <a:rPr lang="en-GB" sz="2400" dirty="0" err="1" smtClean="0"/>
              <a:t>csúcspontok</a:t>
            </a:r>
            <a:r>
              <a:rPr lang="en-GB" sz="2400" dirty="0" smtClean="0"/>
              <a:t> </a:t>
            </a:r>
            <a:r>
              <a:rPr lang="en-GB" sz="2400" dirty="0" err="1" smtClean="0"/>
              <a:t>eltolása</a:t>
            </a:r>
            <a:r>
              <a:rPr lang="en-GB" sz="2400" dirty="0" smtClean="0"/>
              <a:t> a </a:t>
            </a:r>
            <a:r>
              <a:rPr lang="en-GB" sz="2400" dirty="0" err="1" smtClean="0"/>
              <a:t>normálvektor</a:t>
            </a:r>
            <a:r>
              <a:rPr lang="en-GB" sz="2400" dirty="0" smtClean="0"/>
              <a:t> </a:t>
            </a:r>
            <a:r>
              <a:rPr lang="en-GB" sz="2400" dirty="0" err="1" smtClean="0"/>
              <a:t>irányába</a:t>
            </a:r>
            <a:endParaRPr lang="en-GB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" y="2362200"/>
            <a:ext cx="4309792" cy="3848380"/>
            <a:chOff x="3891232" y="2617694"/>
            <a:chExt cx="4309792" cy="3848380"/>
          </a:xfrm>
        </p:grpSpPr>
        <p:grpSp>
          <p:nvGrpSpPr>
            <p:cNvPr id="8" name="Group 7"/>
            <p:cNvGrpSpPr/>
            <p:nvPr/>
          </p:nvGrpSpPr>
          <p:grpSpPr>
            <a:xfrm>
              <a:off x="3891232" y="2617694"/>
              <a:ext cx="4309792" cy="3848380"/>
              <a:chOff x="3834082" y="2617694"/>
              <a:chExt cx="4309792" cy="38483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22193" y="2617694"/>
                <a:ext cx="4121681" cy="3848380"/>
              </a:xfrm>
              <a:prstGeom prst="rect">
                <a:avLst/>
              </a:prstGeom>
            </p:spPr>
          </p:pic>
          <p:cxnSp>
            <p:nvCxnSpPr>
              <p:cNvPr id="11" name="Straight Arrow Connector 4"/>
              <p:cNvCxnSpPr/>
              <p:nvPr/>
            </p:nvCxnSpPr>
            <p:spPr>
              <a:xfrm flipV="1">
                <a:off x="4399455" y="4984377"/>
                <a:ext cx="3717525" cy="688635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4"/>
              <p:cNvCxnSpPr/>
              <p:nvPr/>
            </p:nvCxnSpPr>
            <p:spPr>
              <a:xfrm flipV="1">
                <a:off x="4195613" y="3711272"/>
                <a:ext cx="407683" cy="1769912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 rot="20903936">
                <a:off x="5058174" y="5373301"/>
                <a:ext cx="26308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Texture </a:t>
                </a:r>
                <a:r>
                  <a:rPr lang="en-GB" i="1" dirty="0" smtClean="0">
                    <a:solidFill>
                      <a:srgbClr val="FF0000"/>
                    </a:solidFill>
                  </a:rPr>
                  <a:t>u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834082" y="5720284"/>
                <a:ext cx="1538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u,v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) = (0,0)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83033" y="3213461"/>
                <a:ext cx="1538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u,v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) = (1,1)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6" name="Straight Arrow Connector 4"/>
              <p:cNvCxnSpPr/>
              <p:nvPr/>
            </p:nvCxnSpPr>
            <p:spPr>
              <a:xfrm flipH="1" flipV="1">
                <a:off x="5090853" y="4695266"/>
                <a:ext cx="119202" cy="384317"/>
              </a:xfrm>
              <a:prstGeom prst="straightConnector1">
                <a:avLst/>
              </a:prstGeom>
              <a:ln w="508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4"/>
              <p:cNvCxnSpPr/>
              <p:nvPr/>
            </p:nvCxnSpPr>
            <p:spPr>
              <a:xfrm flipH="1" flipV="1">
                <a:off x="5445600" y="4342000"/>
                <a:ext cx="138770" cy="447408"/>
              </a:xfrm>
              <a:prstGeom prst="straightConnector1">
                <a:avLst/>
              </a:prstGeom>
              <a:ln w="476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4"/>
              <p:cNvCxnSpPr/>
              <p:nvPr/>
            </p:nvCxnSpPr>
            <p:spPr>
              <a:xfrm flipH="1" flipV="1">
                <a:off x="5109159" y="4406155"/>
                <a:ext cx="134508" cy="433667"/>
              </a:xfrm>
              <a:prstGeom prst="straightConnector1">
                <a:avLst/>
              </a:prstGeom>
              <a:ln w="476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 rot="21117717">
                <a:off x="4743100" y="3678626"/>
                <a:ext cx="2142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chemeClr val="accent2"/>
                    </a:solidFill>
                  </a:rPr>
                  <a:t>Vertex </a:t>
                </a:r>
                <a:r>
                  <a:rPr lang="en-GB" sz="1200" b="1" dirty="0" err="1" smtClean="0">
                    <a:solidFill>
                      <a:schemeClr val="accent2"/>
                    </a:solidFill>
                  </a:rPr>
                  <a:t>shader</a:t>
                </a:r>
                <a:r>
                  <a:rPr lang="en-GB" sz="12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GB" sz="1200" b="1" dirty="0" err="1" smtClean="0">
                    <a:solidFill>
                      <a:schemeClr val="accent2"/>
                    </a:solidFill>
                  </a:rPr>
                  <a:t>minden</a:t>
                </a:r>
                <a:r>
                  <a:rPr lang="en-GB" sz="12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GB" sz="1200" b="1" dirty="0" err="1" smtClean="0">
                    <a:solidFill>
                      <a:schemeClr val="accent2"/>
                    </a:solidFill>
                  </a:rPr>
                  <a:t>háromszögön</a:t>
                </a:r>
                <a:r>
                  <a:rPr lang="en-GB" sz="12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GB" sz="1200" b="1" dirty="0" err="1" smtClean="0">
                    <a:solidFill>
                      <a:schemeClr val="accent2"/>
                    </a:solidFill>
                  </a:rPr>
                  <a:t>lefut</a:t>
                </a:r>
                <a:endParaRPr lang="en-GB" sz="1200" b="1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20" name="Straight Arrow Connector 4"/>
              <p:cNvCxnSpPr/>
              <p:nvPr/>
            </p:nvCxnSpPr>
            <p:spPr>
              <a:xfrm flipH="1" flipV="1">
                <a:off x="5948360" y="4075892"/>
                <a:ext cx="57861" cy="12576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4"/>
              <p:cNvCxnSpPr/>
              <p:nvPr/>
            </p:nvCxnSpPr>
            <p:spPr>
              <a:xfrm flipV="1">
                <a:off x="6006221" y="4057718"/>
                <a:ext cx="170583" cy="130084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4"/>
              <p:cNvCxnSpPr/>
              <p:nvPr/>
            </p:nvCxnSpPr>
            <p:spPr>
              <a:xfrm flipV="1">
                <a:off x="5948360" y="4057717"/>
                <a:ext cx="228444" cy="19749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 rot="20927385">
                <a:off x="4903548" y="4793608"/>
                <a:ext cx="31702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 err="1" smtClean="0">
                    <a:solidFill>
                      <a:srgbClr val="00B050"/>
                    </a:solidFill>
                  </a:rPr>
                  <a:t>Normálvektor</a:t>
                </a:r>
                <a:r>
                  <a:rPr lang="en-GB" sz="16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GB" sz="1600" b="1" dirty="0" err="1" smtClean="0">
                    <a:solidFill>
                      <a:srgbClr val="00B050"/>
                    </a:solidFill>
                  </a:rPr>
                  <a:t>vertexenként</a:t>
                </a:r>
                <a:r>
                  <a:rPr lang="en-GB" sz="16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GB" sz="1600" b="1" dirty="0" err="1" smtClean="0">
                    <a:solidFill>
                      <a:srgbClr val="00B050"/>
                    </a:solidFill>
                  </a:rPr>
                  <a:t>adott</a:t>
                </a:r>
                <a:endParaRPr lang="en-GB" sz="16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024163" y="3357846"/>
              <a:ext cx="1582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Texture </a:t>
              </a:r>
              <a:r>
                <a:rPr lang="en-GB" i="1" dirty="0" smtClean="0">
                  <a:solidFill>
                    <a:srgbClr val="FF0000"/>
                  </a:solidFill>
                </a:rPr>
                <a:t>v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06936" y="2362200"/>
            <a:ext cx="3677923" cy="3848380"/>
            <a:chOff x="7451769" y="2598644"/>
            <a:chExt cx="3677923" cy="384838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1769" y="2598644"/>
              <a:ext cx="3677923" cy="3848380"/>
            </a:xfrm>
            <a:prstGeom prst="rect">
              <a:avLst/>
            </a:prstGeom>
          </p:spPr>
        </p:pic>
        <p:cxnSp>
          <p:nvCxnSpPr>
            <p:cNvPr id="26" name="Straight Arrow Connector 4"/>
            <p:cNvCxnSpPr/>
            <p:nvPr/>
          </p:nvCxnSpPr>
          <p:spPr>
            <a:xfrm flipH="1" flipV="1">
              <a:off x="8042859" y="4369546"/>
              <a:ext cx="134508" cy="433667"/>
            </a:xfrm>
            <a:prstGeom prst="straightConnector1">
              <a:avLst/>
            </a:prstGeom>
            <a:ln w="476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4"/>
            <p:cNvCxnSpPr/>
            <p:nvPr/>
          </p:nvCxnSpPr>
          <p:spPr>
            <a:xfrm>
              <a:off x="8196417" y="4850839"/>
              <a:ext cx="157105" cy="506520"/>
            </a:xfrm>
            <a:prstGeom prst="straightConnector1">
              <a:avLst/>
            </a:prstGeom>
            <a:ln w="47625">
              <a:solidFill>
                <a:srgbClr val="00B05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625192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 </a:t>
            </a:r>
            <a:r>
              <a:rPr lang="hu-HU" dirty="0" err="1" smtClean="0"/>
              <a:t>vertex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600200"/>
            <a:ext cx="5029200" cy="4525963"/>
          </a:xfrm>
        </p:spPr>
        <p:txBody>
          <a:bodyPr>
            <a:normAutofit fontScale="92500" lnSpcReduction="20000"/>
          </a:bodyPr>
          <a:lstStyle/>
          <a:p>
            <a:r>
              <a:rPr lang="hu-HU" sz="2400" dirty="0" smtClean="0"/>
              <a:t>Vegyünk fel egy új síkot, tegyük rá a </a:t>
            </a:r>
            <a:r>
              <a:rPr lang="hu-HU" sz="2400" dirty="0" err="1" smtClean="0"/>
              <a:t>teapot</a:t>
            </a:r>
            <a:r>
              <a:rPr lang="hu-HU" sz="2400" dirty="0" smtClean="0"/>
              <a:t> </a:t>
            </a:r>
            <a:r>
              <a:rPr lang="hu-HU" sz="2400" dirty="0" err="1" smtClean="0"/>
              <a:t>materialt</a:t>
            </a:r>
            <a:endParaRPr lang="hu-HU" sz="2400" dirty="0" smtClean="0"/>
          </a:p>
          <a:p>
            <a:r>
              <a:rPr lang="hu-HU" sz="2400" dirty="0" err="1" smtClean="0"/>
              <a:t>Phong.cg</a:t>
            </a:r>
            <a:r>
              <a:rPr lang="hu-HU" sz="2400" dirty="0" smtClean="0"/>
              <a:t>: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VS_OUT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mainVS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(float4 position : POSITION,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float3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normal : NORMAL,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float2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texCoord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: TEXCOORD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{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	VS_OUT OUT = (VS_OUT) 0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;</a:t>
            </a:r>
            <a:endParaRPr lang="hu-HU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1200" dirty="0"/>
              <a:t>	</a:t>
            </a:r>
            <a:r>
              <a:rPr lang="en-GB" sz="1200" dirty="0" smtClean="0"/>
              <a:t>float amplitude = 0.3f;</a:t>
            </a:r>
          </a:p>
          <a:p>
            <a:pPr marL="0" indent="0">
              <a:buNone/>
            </a:pPr>
            <a:r>
              <a:rPr lang="en-GB" sz="1200" dirty="0"/>
              <a:t>	</a:t>
            </a:r>
            <a:r>
              <a:rPr lang="en-GB" sz="1200" dirty="0" smtClean="0"/>
              <a:t>float frequency = 30.0f;</a:t>
            </a:r>
            <a:endParaRPr lang="hu-HU" sz="1200" dirty="0"/>
          </a:p>
          <a:p>
            <a:pPr marL="0" indent="0">
              <a:buNone/>
            </a:pPr>
            <a:r>
              <a:rPr lang="hu-HU" sz="1200" dirty="0" smtClean="0"/>
              <a:t>	float t = _Time.z</a:t>
            </a:r>
            <a:r>
              <a:rPr lang="en-GB" sz="1200" dirty="0" smtClean="0"/>
              <a:t> * frequency</a:t>
            </a:r>
            <a:r>
              <a:rPr lang="hu-HU" sz="1200" dirty="0" smtClean="0"/>
              <a:t>;</a:t>
            </a:r>
          </a:p>
          <a:p>
            <a:pPr marL="0" indent="0">
              <a:buNone/>
            </a:pPr>
            <a:r>
              <a:rPr lang="hu-HU" sz="1200" dirty="0" smtClean="0"/>
              <a:t>	position.xyz += </a:t>
            </a:r>
            <a:r>
              <a:rPr lang="en-GB" sz="1200" dirty="0" smtClean="0"/>
              <a:t>amplitude * </a:t>
            </a:r>
            <a:r>
              <a:rPr lang="hu-HU" sz="1200" dirty="0" smtClean="0"/>
              <a:t>normal * sin(position.x + t) * </a:t>
            </a:r>
            <a:r>
              <a:rPr lang="en-GB" sz="1200" dirty="0" smtClean="0"/>
              <a:t>				</a:t>
            </a:r>
            <a:r>
              <a:rPr lang="hu-HU" sz="1200" dirty="0" smtClean="0"/>
              <a:t>sin(position.z + t);</a:t>
            </a:r>
          </a:p>
          <a:p>
            <a:pPr marL="0" indent="0">
              <a:buNone/>
            </a:pPr>
            <a:r>
              <a:rPr lang="hu-HU" sz="1200" dirty="0" smtClean="0"/>
              <a:t>	float dx = cos(position.x + t) * sin(position.z + t);</a:t>
            </a:r>
          </a:p>
          <a:p>
            <a:pPr marL="0" indent="0">
              <a:buNone/>
            </a:pPr>
            <a:r>
              <a:rPr lang="hu-HU" sz="1200" dirty="0" smtClean="0"/>
              <a:t>	float dz = sin(position.x + t) * cos(position.z + t);</a:t>
            </a:r>
          </a:p>
          <a:p>
            <a:pPr marL="0" indent="0">
              <a:buNone/>
            </a:pPr>
            <a:r>
              <a:rPr lang="hu-HU" sz="1200" dirty="0" smtClean="0"/>
              <a:t>	normal = normalize(float3(dx, 1.0, dz));</a:t>
            </a:r>
          </a:p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r>
              <a:rPr lang="hu-HU" sz="1200" dirty="0" smtClean="0"/>
              <a:t>	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OUT.hPos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=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mul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(UNITY_MATRIX_MVP, position);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	float3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wPos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=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mul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(_Object2World, position).xyz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;</a:t>
            </a:r>
            <a:endParaRPr lang="hu-HU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hu-HU" sz="12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u-HU" sz="1200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  <a:endParaRPr lang="hu-H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210050"/>
            <a:ext cx="3856010" cy="23431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676718"/>
            <a:ext cx="3856010" cy="247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388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Feladat</a:t>
            </a:r>
            <a:r>
              <a:rPr lang="en-GB" dirty="0" smtClean="0"/>
              <a:t>: Lit Sphere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400" dirty="0" err="1" smtClean="0"/>
              <a:t>Alapötlet</a:t>
            </a:r>
            <a:r>
              <a:rPr lang="en-GB" sz="2400" dirty="0" smtClean="0"/>
              <a:t>: a </a:t>
            </a:r>
            <a:r>
              <a:rPr lang="en-GB" sz="2400" dirty="0" err="1" smtClean="0"/>
              <a:t>művészek</a:t>
            </a:r>
            <a:r>
              <a:rPr lang="en-GB" sz="2400" dirty="0" smtClean="0"/>
              <a:t> </a:t>
            </a:r>
            <a:r>
              <a:rPr lang="en-GB" sz="2400" dirty="0" err="1" smtClean="0"/>
              <a:t>megfestik</a:t>
            </a:r>
            <a:r>
              <a:rPr lang="en-GB" sz="2400" dirty="0" smtClean="0"/>
              <a:t>, </a:t>
            </a:r>
            <a:r>
              <a:rPr lang="en-GB" sz="2400" dirty="0" err="1" smtClean="0"/>
              <a:t>hogy</a:t>
            </a:r>
            <a:r>
              <a:rPr lang="en-GB" sz="2400" dirty="0" smtClean="0"/>
              <a:t> a </a:t>
            </a:r>
            <a:r>
              <a:rPr lang="en-GB" sz="2400" dirty="0" err="1" smtClean="0"/>
              <a:t>kívánt</a:t>
            </a:r>
            <a:r>
              <a:rPr lang="en-GB" sz="2400" dirty="0" smtClean="0"/>
              <a:t> </a:t>
            </a:r>
            <a:r>
              <a:rPr lang="en-GB" sz="2400" dirty="0" err="1" smtClean="0"/>
              <a:t>stílus</a:t>
            </a:r>
            <a:r>
              <a:rPr lang="en-GB" sz="2400" dirty="0" smtClean="0"/>
              <a:t> </a:t>
            </a:r>
            <a:r>
              <a:rPr lang="en-GB" sz="2400" dirty="0" err="1" smtClean="0"/>
              <a:t>egy</a:t>
            </a:r>
            <a:r>
              <a:rPr lang="en-GB" sz="2400" dirty="0" smtClean="0"/>
              <a:t> </a:t>
            </a:r>
            <a:r>
              <a:rPr lang="en-GB" sz="2400" dirty="0" err="1" smtClean="0"/>
              <a:t>gömbön</a:t>
            </a:r>
            <a:r>
              <a:rPr lang="en-GB" sz="2400" dirty="0" smtClean="0"/>
              <a:t> </a:t>
            </a:r>
            <a:r>
              <a:rPr lang="en-GB" sz="2400" dirty="0" err="1" smtClean="0"/>
              <a:t>hogyan</a:t>
            </a:r>
            <a:r>
              <a:rPr lang="en-GB" sz="2400" dirty="0" smtClean="0"/>
              <a:t> </a:t>
            </a:r>
            <a:r>
              <a:rPr lang="en-GB" sz="2400" dirty="0" err="1" smtClean="0"/>
              <a:t>nézne</a:t>
            </a:r>
            <a:r>
              <a:rPr lang="en-GB" sz="2400" dirty="0" smtClean="0"/>
              <a:t> </a:t>
            </a:r>
            <a:r>
              <a:rPr lang="en-GB" sz="2400" dirty="0" err="1" smtClean="0"/>
              <a:t>ki</a:t>
            </a:r>
            <a:endParaRPr lang="en-GB" sz="2400" dirty="0"/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Sloan, Peter-Pike J., et al. "The lit sphere: A model for capturing NPR shading from art." </a:t>
            </a:r>
            <a:r>
              <a:rPr lang="en-GB" sz="2400" i="1" dirty="0"/>
              <a:t>Graphics interface</a:t>
            </a:r>
            <a:r>
              <a:rPr lang="en-GB" sz="2400" dirty="0"/>
              <a:t>. Vol. 2001. 2001.</a:t>
            </a:r>
          </a:p>
          <a:p>
            <a:pPr algn="just"/>
            <a:endParaRPr lang="en-GB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412128" y="4495800"/>
            <a:ext cx="8268810" cy="1769234"/>
            <a:chOff x="-115410" y="4419600"/>
            <a:chExt cx="9937989" cy="21263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5410" y="4466585"/>
              <a:ext cx="2079394" cy="207939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950" y="4423820"/>
              <a:ext cx="2122159" cy="21221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075" y="4423820"/>
              <a:ext cx="2122159" cy="21221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4419600"/>
              <a:ext cx="2126379" cy="2126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65971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Feladat</a:t>
            </a:r>
            <a:r>
              <a:rPr lang="en-GB" dirty="0" smtClean="0"/>
              <a:t>: Lit Sphere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400" dirty="0" err="1" smtClean="0"/>
              <a:t>Alapötlet</a:t>
            </a:r>
            <a:r>
              <a:rPr lang="en-GB" sz="2400" dirty="0" smtClean="0"/>
              <a:t>: a </a:t>
            </a:r>
            <a:r>
              <a:rPr lang="en-GB" sz="2400" dirty="0" err="1" smtClean="0"/>
              <a:t>művészek</a:t>
            </a:r>
            <a:r>
              <a:rPr lang="en-GB" sz="2400" dirty="0" smtClean="0"/>
              <a:t> </a:t>
            </a:r>
            <a:r>
              <a:rPr lang="en-GB" sz="2400" dirty="0" err="1" smtClean="0"/>
              <a:t>megfestik</a:t>
            </a:r>
            <a:r>
              <a:rPr lang="en-GB" sz="2400" dirty="0" smtClean="0"/>
              <a:t>, </a:t>
            </a:r>
            <a:r>
              <a:rPr lang="en-GB" sz="2400" dirty="0" err="1" smtClean="0"/>
              <a:t>hogy</a:t>
            </a:r>
            <a:r>
              <a:rPr lang="en-GB" sz="2400" dirty="0" smtClean="0"/>
              <a:t> a </a:t>
            </a:r>
            <a:r>
              <a:rPr lang="en-GB" sz="2400" dirty="0" err="1" smtClean="0"/>
              <a:t>kívánt</a:t>
            </a:r>
            <a:r>
              <a:rPr lang="en-GB" sz="2400" dirty="0" smtClean="0"/>
              <a:t> </a:t>
            </a:r>
            <a:r>
              <a:rPr lang="en-GB" sz="2400" dirty="0" err="1" smtClean="0"/>
              <a:t>stílus</a:t>
            </a:r>
            <a:r>
              <a:rPr lang="en-GB" sz="2400" dirty="0" smtClean="0"/>
              <a:t> </a:t>
            </a:r>
            <a:r>
              <a:rPr lang="en-GB" sz="2400" dirty="0" err="1" smtClean="0"/>
              <a:t>egy</a:t>
            </a:r>
            <a:r>
              <a:rPr lang="en-GB" sz="2400" dirty="0" smtClean="0"/>
              <a:t> </a:t>
            </a:r>
            <a:r>
              <a:rPr lang="en-GB" sz="2400" dirty="0" err="1" smtClean="0"/>
              <a:t>gömbön</a:t>
            </a:r>
            <a:r>
              <a:rPr lang="en-GB" sz="2400" dirty="0" smtClean="0"/>
              <a:t> </a:t>
            </a:r>
            <a:r>
              <a:rPr lang="en-GB" sz="2400" dirty="0" err="1" smtClean="0"/>
              <a:t>hogyan</a:t>
            </a:r>
            <a:r>
              <a:rPr lang="en-GB" sz="2400" dirty="0" smtClean="0"/>
              <a:t> </a:t>
            </a:r>
            <a:r>
              <a:rPr lang="en-GB" sz="2400" dirty="0" err="1" smtClean="0"/>
              <a:t>nézne</a:t>
            </a:r>
            <a:r>
              <a:rPr lang="en-GB" sz="2400" dirty="0" smtClean="0"/>
              <a:t> </a:t>
            </a:r>
            <a:r>
              <a:rPr lang="en-GB" sz="2400" dirty="0" err="1" smtClean="0"/>
              <a:t>ki</a:t>
            </a:r>
            <a:endParaRPr lang="en-GB" sz="2400" dirty="0"/>
          </a:p>
          <a:p>
            <a:pPr algn="just"/>
            <a:r>
              <a:rPr lang="en-GB" sz="2400" dirty="0" err="1" smtClean="0"/>
              <a:t>Mintavételezzük</a:t>
            </a:r>
            <a:r>
              <a:rPr lang="en-GB" sz="2400" dirty="0" smtClean="0"/>
              <a:t> a </a:t>
            </a:r>
            <a:r>
              <a:rPr lang="en-GB" sz="2400" dirty="0" err="1" smtClean="0"/>
              <a:t>normálvektor</a:t>
            </a:r>
            <a:r>
              <a:rPr lang="en-GB" sz="2400" dirty="0" smtClean="0"/>
              <a:t> </a:t>
            </a:r>
            <a:r>
              <a:rPr lang="en-GB" sz="2400" dirty="0" err="1" smtClean="0"/>
              <a:t>irányával</a:t>
            </a:r>
            <a:r>
              <a:rPr lang="en-GB" sz="2400" dirty="0" smtClean="0"/>
              <a:t>!</a:t>
            </a:r>
          </a:p>
          <a:p>
            <a:pPr algn="just"/>
            <a:r>
              <a:rPr lang="en-GB" sz="2400" dirty="0" err="1" smtClean="0"/>
              <a:t>Amikor</a:t>
            </a:r>
            <a:r>
              <a:rPr lang="en-GB" sz="2400" dirty="0" smtClean="0"/>
              <a:t> </a:t>
            </a:r>
            <a:r>
              <a:rPr lang="en-GB" sz="2400" dirty="0" err="1" smtClean="0"/>
              <a:t>egy</a:t>
            </a:r>
            <a:r>
              <a:rPr lang="en-GB" sz="2400" dirty="0" smtClean="0"/>
              <a:t> </a:t>
            </a:r>
            <a:r>
              <a:rPr lang="en-GB" sz="2400" dirty="0" err="1" smtClean="0"/>
              <a:t>gömbre</a:t>
            </a:r>
            <a:r>
              <a:rPr lang="en-GB" sz="2400" dirty="0" smtClean="0"/>
              <a:t> </a:t>
            </a:r>
            <a:r>
              <a:rPr lang="en-GB" sz="2400" dirty="0" err="1" smtClean="0"/>
              <a:t>nézünk</a:t>
            </a:r>
            <a:r>
              <a:rPr lang="en-GB" sz="2400" dirty="0" smtClean="0"/>
              <a:t>, a </a:t>
            </a:r>
            <a:r>
              <a:rPr lang="en-GB" sz="2400" dirty="0" err="1" smtClean="0"/>
              <a:t>normálvektor</a:t>
            </a:r>
            <a:r>
              <a:rPr lang="en-GB" sz="2400" dirty="0" smtClean="0"/>
              <a:t> </a:t>
            </a:r>
            <a:r>
              <a:rPr lang="en-GB" sz="2400" dirty="0" err="1" smtClean="0"/>
              <a:t>vízszintes</a:t>
            </a:r>
            <a:r>
              <a:rPr lang="en-GB" sz="2400" dirty="0" smtClean="0"/>
              <a:t> </a:t>
            </a:r>
            <a:r>
              <a:rPr lang="en-GB" sz="2400" dirty="0" err="1" smtClean="0"/>
              <a:t>és</a:t>
            </a:r>
            <a:r>
              <a:rPr lang="en-GB" sz="2400" dirty="0" smtClean="0"/>
              <a:t> </a:t>
            </a:r>
            <a:r>
              <a:rPr lang="en-GB" sz="2400" dirty="0" err="1" smtClean="0"/>
              <a:t>függőleges</a:t>
            </a:r>
            <a:r>
              <a:rPr lang="en-GB" sz="2400" dirty="0" smtClean="0"/>
              <a:t> </a:t>
            </a:r>
            <a:r>
              <a:rPr lang="en-GB" sz="2400" dirty="0" err="1" smtClean="0"/>
              <a:t>koordinátái</a:t>
            </a:r>
            <a:r>
              <a:rPr lang="en-GB" sz="2400" dirty="0" smtClean="0"/>
              <a:t> </a:t>
            </a:r>
            <a:r>
              <a:rPr lang="en-GB" sz="2400" dirty="0" err="1" smtClean="0"/>
              <a:t>azonosítják</a:t>
            </a:r>
            <a:r>
              <a:rPr lang="en-GB" sz="2400" dirty="0" smtClean="0"/>
              <a:t> a </a:t>
            </a:r>
            <a:r>
              <a:rPr lang="en-GB" sz="2400" dirty="0" err="1" smtClean="0"/>
              <a:t>látható</a:t>
            </a:r>
            <a:r>
              <a:rPr lang="en-GB" sz="2400" dirty="0" smtClean="0"/>
              <a:t> </a:t>
            </a:r>
            <a:r>
              <a:rPr lang="en-GB" sz="2400" dirty="0" err="1" smtClean="0"/>
              <a:t>pontot</a:t>
            </a:r>
            <a:endParaRPr lang="en-GB" sz="2400" dirty="0" smtClean="0"/>
          </a:p>
          <a:p>
            <a:pPr algn="just"/>
            <a:r>
              <a:rPr lang="en-GB" sz="2400" dirty="0"/>
              <a:t>A </a:t>
            </a:r>
            <a:r>
              <a:rPr lang="en-GB" sz="2400" dirty="0" err="1"/>
              <a:t>normálvektor</a:t>
            </a:r>
            <a:r>
              <a:rPr lang="en-GB" sz="2400" dirty="0"/>
              <a:t> </a:t>
            </a:r>
            <a:r>
              <a:rPr lang="en-GB" sz="2400" dirty="0" err="1"/>
              <a:t>határozza</a:t>
            </a:r>
            <a:r>
              <a:rPr lang="en-GB" sz="2400" dirty="0"/>
              <a:t> meg, </a:t>
            </a:r>
            <a:r>
              <a:rPr lang="en-GB" sz="2400" dirty="0" err="1"/>
              <a:t>hogyan</a:t>
            </a:r>
            <a:r>
              <a:rPr lang="en-GB" sz="2400" dirty="0"/>
              <a:t> </a:t>
            </a:r>
            <a:r>
              <a:rPr lang="en-GB" sz="2400" dirty="0" err="1"/>
              <a:t>reagál</a:t>
            </a:r>
            <a:r>
              <a:rPr lang="en-GB" sz="2400" dirty="0"/>
              <a:t> a </a:t>
            </a:r>
            <a:r>
              <a:rPr lang="en-GB" sz="2400" dirty="0" err="1"/>
              <a:t>gömb</a:t>
            </a:r>
            <a:r>
              <a:rPr lang="en-GB" sz="2400" dirty="0"/>
              <a:t> a </a:t>
            </a:r>
            <a:r>
              <a:rPr lang="en-GB" sz="2400" dirty="0" err="1"/>
              <a:t>kamerából</a:t>
            </a:r>
            <a:r>
              <a:rPr lang="en-GB" sz="2400" dirty="0"/>
              <a:t> </a:t>
            </a:r>
            <a:r>
              <a:rPr lang="en-GB" sz="2400" dirty="0" err="1"/>
              <a:t>érkező</a:t>
            </a:r>
            <a:r>
              <a:rPr lang="en-GB" sz="2400" dirty="0"/>
              <a:t> </a:t>
            </a:r>
            <a:r>
              <a:rPr lang="en-GB" sz="2400" dirty="0" err="1"/>
              <a:t>fényre</a:t>
            </a:r>
            <a:r>
              <a:rPr lang="en-GB" sz="2400" dirty="0"/>
              <a:t> (mint </a:t>
            </a:r>
            <a:r>
              <a:rPr lang="en-GB" sz="2400" dirty="0" err="1"/>
              <a:t>egy</a:t>
            </a:r>
            <a:r>
              <a:rPr lang="en-GB" sz="2400" dirty="0"/>
              <a:t> </a:t>
            </a:r>
            <a:r>
              <a:rPr lang="en-GB" sz="2400" dirty="0" err="1"/>
              <a:t>fejlámpa</a:t>
            </a:r>
            <a:r>
              <a:rPr lang="en-GB" sz="2400" dirty="0"/>
              <a:t>)</a:t>
            </a:r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48" y="4419600"/>
            <a:ext cx="3876252" cy="240303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24401" y="4557015"/>
            <a:ext cx="4295744" cy="2093803"/>
            <a:chOff x="7319507" y="3752687"/>
            <a:chExt cx="4615601" cy="22497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507" y="3922999"/>
              <a:ext cx="2079394" cy="2079394"/>
            </a:xfrm>
            <a:prstGeom prst="rect">
              <a:avLst/>
            </a:prstGeom>
          </p:spPr>
        </p:pic>
        <p:sp>
          <p:nvSpPr>
            <p:cNvPr id="12" name="Jobbra nyíl 6"/>
            <p:cNvSpPr/>
            <p:nvPr/>
          </p:nvSpPr>
          <p:spPr>
            <a:xfrm rot="13226474">
              <a:off x="7866709" y="4658181"/>
              <a:ext cx="498453" cy="14322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Jobbra nyíl 6"/>
            <p:cNvSpPr/>
            <p:nvPr/>
          </p:nvSpPr>
          <p:spPr>
            <a:xfrm rot="18288362">
              <a:off x="8252096" y="4559599"/>
              <a:ext cx="781923" cy="11883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Jobbra nyíl 6"/>
            <p:cNvSpPr/>
            <p:nvPr/>
          </p:nvSpPr>
          <p:spPr>
            <a:xfrm rot="6257705">
              <a:off x="8020789" y="5133540"/>
              <a:ext cx="498453" cy="14322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069526" y="3752687"/>
              <a:ext cx="2865582" cy="1289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>
                  <a:solidFill>
                    <a:srgbClr val="FF0000"/>
                  </a:solidFill>
                </a:rPr>
                <a:t>Felületi</a:t>
              </a:r>
              <a:r>
                <a:rPr lang="en-GB" dirty="0" smtClean="0">
                  <a:solidFill>
                    <a:srgbClr val="FF0000"/>
                  </a:solidFill>
                </a:rPr>
                <a:t> </a:t>
              </a:r>
              <a:r>
                <a:rPr lang="en-GB" dirty="0" err="1" smtClean="0">
                  <a:solidFill>
                    <a:srgbClr val="FF0000"/>
                  </a:solidFill>
                </a:rPr>
                <a:t>normálvektor</a:t>
              </a:r>
              <a:r>
                <a:rPr lang="en-GB" dirty="0" smtClean="0">
                  <a:solidFill>
                    <a:srgbClr val="FF0000"/>
                  </a:solidFill>
                </a:rPr>
                <a:t> </a:t>
              </a:r>
              <a:r>
                <a:rPr lang="en-GB" dirty="0" err="1" smtClean="0">
                  <a:solidFill>
                    <a:srgbClr val="FF0000"/>
                  </a:solidFill>
                </a:rPr>
                <a:t>kamera</a:t>
              </a:r>
              <a:r>
                <a:rPr lang="en-GB" dirty="0" smtClean="0">
                  <a:solidFill>
                    <a:srgbClr val="FF0000"/>
                  </a:solidFill>
                </a:rPr>
                <a:t> </a:t>
              </a:r>
              <a:r>
                <a:rPr lang="en-GB" dirty="0" err="1" smtClean="0">
                  <a:solidFill>
                    <a:srgbClr val="FF0000"/>
                  </a:solidFill>
                </a:rPr>
                <a:t>térben</a:t>
              </a:r>
              <a:endParaRPr lang="en-GB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(</a:t>
              </a:r>
              <a:r>
                <a:rPr lang="en-GB" dirty="0" err="1" smtClean="0">
                  <a:solidFill>
                    <a:srgbClr val="FF0000"/>
                  </a:solidFill>
                </a:rPr>
                <a:t>csak</a:t>
              </a:r>
              <a:r>
                <a:rPr lang="en-GB" dirty="0" smtClean="0">
                  <a:solidFill>
                    <a:srgbClr val="FF0000"/>
                  </a:solidFill>
                </a:rPr>
                <a:t> </a:t>
              </a:r>
              <a:r>
                <a:rPr lang="en-GB" dirty="0" err="1" smtClean="0">
                  <a:solidFill>
                    <a:srgbClr val="FF0000"/>
                  </a:solidFill>
                </a:rPr>
                <a:t>az</a:t>
              </a:r>
              <a:r>
                <a:rPr lang="en-GB" dirty="0" smtClean="0">
                  <a:solidFill>
                    <a:srgbClr val="FF0000"/>
                  </a:solidFill>
                </a:rPr>
                <a:t> </a:t>
              </a:r>
              <a:r>
                <a:rPr lang="en-GB" dirty="0" smtClean="0">
                  <a:solidFill>
                    <a:srgbClr val="FF0000"/>
                  </a:solidFill>
                </a:rPr>
                <a:t>(</a:t>
              </a:r>
              <a:r>
                <a:rPr lang="en-GB" dirty="0" err="1" smtClean="0">
                  <a:solidFill>
                    <a:srgbClr val="FF0000"/>
                  </a:solidFill>
                </a:rPr>
                <a:t>x,y</a:t>
              </a:r>
              <a:r>
                <a:rPr lang="en-GB" dirty="0" smtClean="0">
                  <a:solidFill>
                    <a:srgbClr val="FF0000"/>
                  </a:solidFill>
                </a:rPr>
                <a:t>) </a:t>
              </a:r>
              <a:r>
                <a:rPr lang="en-GB" dirty="0" err="1" smtClean="0">
                  <a:solidFill>
                    <a:srgbClr val="FF0000"/>
                  </a:solidFill>
                </a:rPr>
                <a:t>számít</a:t>
              </a:r>
              <a:r>
                <a:rPr lang="en-GB" dirty="0" smtClean="0">
                  <a:solidFill>
                    <a:srgbClr val="FF0000"/>
                  </a:solidFill>
                </a:rPr>
                <a:t>,                              </a:t>
              </a:r>
              <a:r>
                <a:rPr lang="en-GB" i="1" dirty="0" smtClean="0">
                  <a:solidFill>
                    <a:srgbClr val="FF0000"/>
                  </a:solidFill>
                </a:rPr>
                <a:t>z</a:t>
              </a:r>
              <a:r>
                <a:rPr lang="en-GB" dirty="0" smtClean="0">
                  <a:solidFill>
                    <a:srgbClr val="FF0000"/>
                  </a:solidFill>
                </a:rPr>
                <a:t> a </a:t>
              </a:r>
              <a:r>
                <a:rPr lang="en-GB" dirty="0" err="1" smtClean="0">
                  <a:solidFill>
                    <a:srgbClr val="FF0000"/>
                  </a:solidFill>
                </a:rPr>
                <a:t>kamera</a:t>
              </a:r>
              <a:r>
                <a:rPr lang="en-GB" dirty="0" smtClean="0">
                  <a:solidFill>
                    <a:srgbClr val="FF0000"/>
                  </a:solidFill>
                </a:rPr>
                <a:t> </a:t>
              </a:r>
              <a:r>
                <a:rPr lang="en-GB" dirty="0" err="1" smtClean="0">
                  <a:solidFill>
                    <a:srgbClr val="FF0000"/>
                  </a:solidFill>
                </a:rPr>
                <a:t>felé</a:t>
              </a:r>
              <a:r>
                <a:rPr lang="en-GB" dirty="0" smtClean="0">
                  <a:solidFill>
                    <a:srgbClr val="FF0000"/>
                  </a:solidFill>
                </a:rPr>
                <a:t> </a:t>
              </a:r>
              <a:r>
                <a:rPr lang="en-GB" dirty="0" err="1" smtClean="0">
                  <a:solidFill>
                    <a:srgbClr val="FF0000"/>
                  </a:solidFill>
                </a:rPr>
                <a:t>néz</a:t>
              </a:r>
              <a:r>
                <a:rPr lang="en-GB" dirty="0" smtClean="0">
                  <a:solidFill>
                    <a:srgbClr val="FF0000"/>
                  </a:solidFill>
                </a:rPr>
                <a:t>)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5537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Alternatívák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400" dirty="0" err="1" smtClean="0"/>
              <a:t>Nézzük</a:t>
            </a:r>
            <a:r>
              <a:rPr lang="en-GB" sz="2400" dirty="0" smtClean="0"/>
              <a:t> meg mi </a:t>
            </a:r>
            <a:r>
              <a:rPr lang="en-GB" sz="2400" dirty="0" err="1" smtClean="0"/>
              <a:t>történik</a:t>
            </a:r>
            <a:r>
              <a:rPr lang="en-GB" sz="2400" dirty="0" smtClean="0"/>
              <a:t>, ha a </a:t>
            </a:r>
            <a:r>
              <a:rPr lang="en-GB" sz="2400" dirty="0" err="1" smtClean="0"/>
              <a:t>normálvektort</a:t>
            </a:r>
            <a:r>
              <a:rPr lang="en-GB" sz="2400" dirty="0" smtClean="0"/>
              <a:t> </a:t>
            </a:r>
            <a:r>
              <a:rPr lang="en-GB" sz="2400" dirty="0" err="1" smtClean="0"/>
              <a:t>világ-koordinátarendszerbe</a:t>
            </a:r>
            <a:r>
              <a:rPr lang="en-GB" sz="2400" dirty="0" smtClean="0"/>
              <a:t> </a:t>
            </a:r>
            <a:r>
              <a:rPr lang="en-GB" sz="2400" dirty="0" err="1" smtClean="0"/>
              <a:t>transzformáljuk</a:t>
            </a:r>
            <a:r>
              <a:rPr lang="en-GB" sz="2400" dirty="0" smtClean="0"/>
              <a:t> </a:t>
            </a:r>
            <a:r>
              <a:rPr lang="en-GB" sz="2400" dirty="0" err="1" smtClean="0"/>
              <a:t>kamera-koordinátarendszer</a:t>
            </a:r>
            <a:r>
              <a:rPr lang="en-GB" sz="2400" dirty="0" smtClean="0"/>
              <a:t> </a:t>
            </a:r>
            <a:r>
              <a:rPr lang="en-GB" sz="2400" dirty="0" err="1" smtClean="0"/>
              <a:t>helyett</a:t>
            </a:r>
            <a:endParaRPr lang="en-GB" sz="2400" dirty="0" smtClean="0"/>
          </a:p>
          <a:p>
            <a:pPr lvl="1" algn="just"/>
            <a:r>
              <a:rPr lang="en-GB" sz="2000" dirty="0" err="1" smtClean="0"/>
              <a:t>UnityObjectToWorldNormal</a:t>
            </a:r>
            <a:r>
              <a:rPr lang="en-GB" sz="2000" dirty="0" smtClean="0"/>
              <a:t>(normal);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 err="1" smtClean="0"/>
              <a:t>Vagy</a:t>
            </a:r>
            <a:r>
              <a:rPr lang="en-GB" sz="2400" dirty="0" smtClean="0"/>
              <a:t>: </a:t>
            </a:r>
            <a:r>
              <a:rPr lang="en-GB" sz="2400" dirty="0" err="1" smtClean="0"/>
              <a:t>transzformáljuk</a:t>
            </a:r>
            <a:r>
              <a:rPr lang="en-GB" sz="2400" dirty="0" smtClean="0"/>
              <a:t> a </a:t>
            </a:r>
            <a:r>
              <a:rPr lang="en-GB" sz="2400" dirty="0" err="1" smtClean="0"/>
              <a:t>normálvektort</a:t>
            </a:r>
            <a:r>
              <a:rPr lang="en-GB" sz="2400" dirty="0" smtClean="0"/>
              <a:t> a </a:t>
            </a:r>
            <a:r>
              <a:rPr lang="en-GB" sz="2400" dirty="0" err="1" smtClean="0"/>
              <a:t>fényforrás</a:t>
            </a:r>
            <a:r>
              <a:rPr lang="en-GB" sz="2400" dirty="0" smtClean="0"/>
              <a:t> </a:t>
            </a:r>
            <a:r>
              <a:rPr lang="en-GB" sz="2400" dirty="0" err="1" smtClean="0"/>
              <a:t>terébe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2603837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err="1" smtClean="0"/>
              <a:t>Vége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2212</Words>
  <Application>Microsoft Office PowerPoint</Application>
  <PresentationFormat>On-screen Show (4:3)</PresentationFormat>
  <Paragraphs>712</Paragraphs>
  <Slides>95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9" baseType="lpstr">
      <vt:lpstr>Arial</vt:lpstr>
      <vt:lpstr>Calibri</vt:lpstr>
      <vt:lpstr>Symbol</vt:lpstr>
      <vt:lpstr>Office-téma</vt:lpstr>
      <vt:lpstr>Unity, Anyagok, megvilágítás</vt:lpstr>
      <vt:lpstr>3D grafikus csővezeték</vt:lpstr>
      <vt:lpstr>Csúcspontok (vertex) feldolgozása</vt:lpstr>
      <vt:lpstr>PowerPoint Presentation</vt:lpstr>
      <vt:lpstr>Vágás</vt:lpstr>
      <vt:lpstr>Képernyő (viewport) transzformáció</vt:lpstr>
      <vt:lpstr>Raszterizáció</vt:lpstr>
      <vt:lpstr>Tulajdonságok interpolációja</vt:lpstr>
      <vt:lpstr>Perspektív helyes interpoláció</vt:lpstr>
      <vt:lpstr>Kompozitálás: Z-buffer algoritmus</vt:lpstr>
      <vt:lpstr>Kompozitálás: alfa blending</vt:lpstr>
      <vt:lpstr>Új projekt</vt:lpstr>
      <vt:lpstr>Új projekt</vt:lpstr>
      <vt:lpstr>Futtassunk</vt:lpstr>
      <vt:lpstr>Shader-Material</vt:lpstr>
      <vt:lpstr>Saját Shader</vt:lpstr>
      <vt:lpstr>Saját Shader</vt:lpstr>
      <vt:lpstr>Saját Shader használata</vt:lpstr>
      <vt:lpstr>Saját Shader használata</vt:lpstr>
      <vt:lpstr>Shader változók</vt:lpstr>
      <vt:lpstr>SubShader, Pass, Fallback</vt:lpstr>
      <vt:lpstr>Használjuk a változót!</vt:lpstr>
      <vt:lpstr>Skybox, GI kikapcsolása</vt:lpstr>
      <vt:lpstr>Futtatás</vt:lpstr>
      <vt:lpstr>Árnyalás</vt:lpstr>
      <vt:lpstr>Árnyalás</vt:lpstr>
      <vt:lpstr>Árnyalás</vt:lpstr>
      <vt:lpstr>Árnyalás</vt:lpstr>
      <vt:lpstr>Fényforrások</vt:lpstr>
      <vt:lpstr>Több material</vt:lpstr>
      <vt:lpstr>Textúrák</vt:lpstr>
      <vt:lpstr>TestShaderTextured</vt:lpstr>
      <vt:lpstr>Új shader</vt:lpstr>
      <vt:lpstr>Culling</vt:lpstr>
      <vt:lpstr>Z-test</vt:lpstr>
      <vt:lpstr>Z-Write</vt:lpstr>
      <vt:lpstr>Tag Queue</vt:lpstr>
      <vt:lpstr>ColorMask</vt:lpstr>
      <vt:lpstr>Blending</vt:lpstr>
      <vt:lpstr>Blending faktorok</vt:lpstr>
      <vt:lpstr>Blending operatorok</vt:lpstr>
      <vt:lpstr>Blending</vt:lpstr>
      <vt:lpstr>Többmenetes renderelés</vt:lpstr>
      <vt:lpstr>Stencil test I.</vt:lpstr>
      <vt:lpstr>Stencil Test II.</vt:lpstr>
      <vt:lpstr>Stencil Test III.</vt:lpstr>
      <vt:lpstr>Stencil Test IV.</vt:lpstr>
      <vt:lpstr>Stencil Test V.</vt:lpstr>
      <vt:lpstr>GrabPass I.</vt:lpstr>
      <vt:lpstr>GrabPass II.</vt:lpstr>
      <vt:lpstr>GrabPass III.</vt:lpstr>
      <vt:lpstr>Shader programok</vt:lpstr>
      <vt:lpstr>Shader program a shaderben</vt:lpstr>
      <vt:lpstr>Transzformáció</vt:lpstr>
      <vt:lpstr>Shader paraméter használata</vt:lpstr>
      <vt:lpstr>Inputok tesztelése</vt:lpstr>
      <vt:lpstr>Lokális Illumináció</vt:lpstr>
      <vt:lpstr>Phong.cg</vt:lpstr>
      <vt:lpstr>PowerPoint Presentation</vt:lpstr>
      <vt:lpstr>Phong.cginc</vt:lpstr>
      <vt:lpstr>Phong.cginc – Diffúz árnyalás</vt:lpstr>
      <vt:lpstr>PowerPoint Presentation</vt:lpstr>
      <vt:lpstr>Ambient</vt:lpstr>
      <vt:lpstr>Textúrázás</vt:lpstr>
      <vt:lpstr>Environment vs dynamic</vt:lpstr>
      <vt:lpstr>PowerPoint Presentation</vt:lpstr>
      <vt:lpstr>Környezeti textúra</vt:lpstr>
      <vt:lpstr>Environment mapping</vt:lpstr>
      <vt:lpstr>Environment mapping</vt:lpstr>
      <vt:lpstr>Environment mapping, reflection</vt:lpstr>
      <vt:lpstr>Reflection</vt:lpstr>
      <vt:lpstr>Környezet beállítása</vt:lpstr>
      <vt:lpstr>HDR</vt:lpstr>
      <vt:lpstr>HDR</vt:lpstr>
      <vt:lpstr>HDR</vt:lpstr>
      <vt:lpstr>Felület durvasága</vt:lpstr>
      <vt:lpstr>HDRShop (konvolúció)</vt:lpstr>
      <vt:lpstr>Felület durvasága</vt:lpstr>
      <vt:lpstr>Indirekt diffúz</vt:lpstr>
      <vt:lpstr>Indirekt diffúz</vt:lpstr>
      <vt:lpstr>Indirekt diffúz</vt:lpstr>
      <vt:lpstr>PBS</vt:lpstr>
      <vt:lpstr>Marmoset Toolbag</vt:lpstr>
      <vt:lpstr>PBS</vt:lpstr>
      <vt:lpstr>Standard Shader (Specular setup)</vt:lpstr>
      <vt:lpstr>TestShader vs. Standard shader</vt:lpstr>
      <vt:lpstr>Példa shader: NPR</vt:lpstr>
      <vt:lpstr>NPR Shader I.</vt:lpstr>
      <vt:lpstr>PowerPoint Presentation</vt:lpstr>
      <vt:lpstr>Víz vertex shader</vt:lpstr>
      <vt:lpstr>Víz vertex shader</vt:lpstr>
      <vt:lpstr>Feladat: Lit Sphere Map</vt:lpstr>
      <vt:lpstr>Feladat: Lit Sphere Map</vt:lpstr>
      <vt:lpstr>Alternatívák</vt:lpstr>
      <vt:lpstr>Vége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umitomi</dc:creator>
  <cp:lastModifiedBy>Windows User</cp:lastModifiedBy>
  <cp:revision>118</cp:revision>
  <dcterms:created xsi:type="dcterms:W3CDTF">2016-01-30T10:21:13Z</dcterms:created>
  <dcterms:modified xsi:type="dcterms:W3CDTF">2019-10-28T11:01:52Z</dcterms:modified>
</cp:coreProperties>
</file>