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7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5" r:id="rId23"/>
    <p:sldId id="284" r:id="rId24"/>
    <p:sldId id="283" r:id="rId25"/>
    <p:sldId id="260" r:id="rId26"/>
    <p:sldId id="259" r:id="rId27"/>
    <p:sldId id="261" r:id="rId28"/>
    <p:sldId id="263" r:id="rId29"/>
    <p:sldId id="262" r:id="rId30"/>
    <p:sldId id="288" r:id="rId31"/>
    <p:sldId id="287" r:id="rId32"/>
    <p:sldId id="286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FDC0-4AC5-47B6-B134-999F9BB477C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6375-93E6-47F1-913F-D981D318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FDC0-4AC5-47B6-B134-999F9BB477C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6375-93E6-47F1-913F-D981D318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1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FDC0-4AC5-47B6-B134-999F9BB477C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6375-93E6-47F1-913F-D981D318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6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FDC0-4AC5-47B6-B134-999F9BB477C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6375-93E6-47F1-913F-D981D318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2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FDC0-4AC5-47B6-B134-999F9BB477C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6375-93E6-47F1-913F-D981D318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26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FDC0-4AC5-47B6-B134-999F9BB477C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6375-93E6-47F1-913F-D981D318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23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FDC0-4AC5-47B6-B134-999F9BB477C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6375-93E6-47F1-913F-D981D318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5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FDC0-4AC5-47B6-B134-999F9BB477C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6375-93E6-47F1-913F-D981D318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5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FDC0-4AC5-47B6-B134-999F9BB477C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6375-93E6-47F1-913F-D981D318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4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FDC0-4AC5-47B6-B134-999F9BB477C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6375-93E6-47F1-913F-D981D318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3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FDC0-4AC5-47B6-B134-999F9BB477C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6375-93E6-47F1-913F-D981D318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0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4FDC0-4AC5-47B6-B134-999F9BB477C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06375-93E6-47F1-913F-D981D318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Játékmotor alapok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3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Milyen gyorsan fusson a játék?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1. Amilyen gyorsan tud</a:t>
            </a:r>
            <a:endParaRPr lang="en-US" dirty="0"/>
          </a:p>
        </p:txBody>
      </p:sp>
      <p:sp>
        <p:nvSpPr>
          <p:cNvPr id="4" name="Lekerekített téglalap 3"/>
          <p:cNvSpPr/>
          <p:nvPr/>
        </p:nvSpPr>
        <p:spPr>
          <a:xfrm>
            <a:off x="1747024" y="2549293"/>
            <a:ext cx="1486830" cy="7136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Bemenet feldolgozása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3921512" y="2549293"/>
            <a:ext cx="1486830" cy="7136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Játékállapot frissítése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6096000" y="2549293"/>
            <a:ext cx="1486830" cy="7136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Rajzolás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3233854" y="2906132"/>
            <a:ext cx="687658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5408342" y="2906132"/>
            <a:ext cx="687658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7582830" y="2894981"/>
            <a:ext cx="416311" cy="0"/>
          </a:xfrm>
          <a:prstGeom prst="straightConnector1">
            <a:avLst/>
          </a:prstGeom>
          <a:ln w="698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1234070" y="3894874"/>
            <a:ext cx="6765071" cy="0"/>
          </a:xfrm>
          <a:prstGeom prst="straightConnector1">
            <a:avLst/>
          </a:prstGeom>
          <a:ln w="698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7999141" y="2894981"/>
            <a:ext cx="0" cy="999893"/>
          </a:xfrm>
          <a:prstGeom prst="straightConnector1">
            <a:avLst/>
          </a:prstGeom>
          <a:ln w="69850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1234070" y="2876396"/>
            <a:ext cx="512954" cy="0"/>
          </a:xfrm>
          <a:prstGeom prst="straightConnector1">
            <a:avLst/>
          </a:prstGeom>
          <a:ln w="69850" cap="rnd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1234070" y="2887547"/>
            <a:ext cx="0" cy="999893"/>
          </a:xfrm>
          <a:prstGeom prst="straightConnector1">
            <a:avLst/>
          </a:prstGeom>
          <a:ln w="69850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artalom helye 2"/>
          <p:cNvSpPr txBox="1">
            <a:spLocks/>
          </p:cNvSpPr>
          <p:nvPr/>
        </p:nvSpPr>
        <p:spPr>
          <a:xfrm>
            <a:off x="3809380" y="4505924"/>
            <a:ext cx="2515220" cy="1809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sz="1600" dirty="0" err="1" smtClean="0"/>
              <a:t>while</a:t>
            </a:r>
            <a:r>
              <a:rPr lang="hu-HU" sz="1600" dirty="0" smtClean="0"/>
              <a:t> (</a:t>
            </a:r>
            <a:r>
              <a:rPr lang="hu-HU" sz="1600" dirty="0" err="1" smtClean="0"/>
              <a:t>true</a:t>
            </a:r>
            <a:r>
              <a:rPr lang="hu-HU" sz="1600" dirty="0" smtClean="0"/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1600" dirty="0" smtClean="0"/>
              <a:t>     </a:t>
            </a:r>
            <a:r>
              <a:rPr lang="hu-HU" sz="1600" dirty="0" err="1" smtClean="0"/>
              <a:t>processInput</a:t>
            </a:r>
            <a:r>
              <a:rPr lang="hu-HU" sz="1600" dirty="0" smtClean="0"/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1600" dirty="0" smtClean="0"/>
              <a:t>     update();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1600" dirty="0" smtClean="0"/>
              <a:t>     </a:t>
            </a:r>
            <a:r>
              <a:rPr lang="hu-HU" sz="1600" dirty="0" err="1" smtClean="0"/>
              <a:t>render</a:t>
            </a:r>
            <a:r>
              <a:rPr lang="hu-HU" sz="1600" dirty="0" smtClean="0"/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1600" dirty="0" smtClean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57775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Milyen gyorsan fusson a játék?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2. Fix FPS </a:t>
            </a:r>
            <a:r>
              <a:rPr lang="hu-HU" dirty="0" err="1" smtClean="0"/>
              <a:t>sleep</a:t>
            </a:r>
            <a:r>
              <a:rPr lang="hu-HU" dirty="0" smtClean="0"/>
              <a:t> hívásokkal</a:t>
            </a:r>
          </a:p>
          <a:p>
            <a:pPr lvl="1"/>
            <a:r>
              <a:rPr lang="hu-HU" dirty="0" err="1" smtClean="0"/>
              <a:t>User</a:t>
            </a:r>
            <a:r>
              <a:rPr lang="hu-HU" dirty="0" smtClean="0"/>
              <a:t> inputot is csak adott időközönként dolgozzuk fel</a:t>
            </a:r>
            <a:endParaRPr lang="en-US" dirty="0"/>
          </a:p>
        </p:txBody>
      </p:sp>
      <p:sp>
        <p:nvSpPr>
          <p:cNvPr id="4" name="Lekerekített téglalap 3"/>
          <p:cNvSpPr/>
          <p:nvPr/>
        </p:nvSpPr>
        <p:spPr>
          <a:xfrm>
            <a:off x="810321" y="3189559"/>
            <a:ext cx="1486830" cy="7136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Bemenet feldolgozása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2858431" y="3189559"/>
            <a:ext cx="1486830" cy="7136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Játékállapot frissítése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4913975" y="3189559"/>
            <a:ext cx="1486830" cy="7136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Rajzolás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2297151" y="3546398"/>
            <a:ext cx="564995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4345261" y="3546398"/>
            <a:ext cx="561278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8400586" y="3516662"/>
            <a:ext cx="535250" cy="3718"/>
          </a:xfrm>
          <a:prstGeom prst="straightConnector1">
            <a:avLst/>
          </a:prstGeom>
          <a:ln w="698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V="1">
            <a:off x="297367" y="4523989"/>
            <a:ext cx="8638469" cy="11151"/>
          </a:xfrm>
          <a:prstGeom prst="straightConnector1">
            <a:avLst/>
          </a:prstGeom>
          <a:ln w="698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8935836" y="3524096"/>
            <a:ext cx="0" cy="999893"/>
          </a:xfrm>
          <a:prstGeom prst="straightConnector1">
            <a:avLst/>
          </a:prstGeom>
          <a:ln w="69850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297367" y="3516662"/>
            <a:ext cx="512954" cy="0"/>
          </a:xfrm>
          <a:prstGeom prst="straightConnector1">
            <a:avLst/>
          </a:prstGeom>
          <a:ln w="69850" cap="rnd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297367" y="3527813"/>
            <a:ext cx="0" cy="999893"/>
          </a:xfrm>
          <a:prstGeom prst="straightConnector1">
            <a:avLst/>
          </a:prstGeom>
          <a:ln w="69850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ekerekített téglalap 23"/>
          <p:cNvSpPr/>
          <p:nvPr/>
        </p:nvSpPr>
        <p:spPr>
          <a:xfrm>
            <a:off x="6913756" y="3189559"/>
            <a:ext cx="1486830" cy="7136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Sleep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Egyenes összekötő nyíllal 26"/>
          <p:cNvCxnSpPr/>
          <p:nvPr/>
        </p:nvCxnSpPr>
        <p:spPr>
          <a:xfrm>
            <a:off x="6400805" y="3535247"/>
            <a:ext cx="520390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Csoportba foglalás 33"/>
          <p:cNvGrpSpPr/>
          <p:nvPr/>
        </p:nvGrpSpPr>
        <p:grpSpPr>
          <a:xfrm>
            <a:off x="7460166" y="2736348"/>
            <a:ext cx="394009" cy="394009"/>
            <a:chOff x="4572000" y="2653990"/>
            <a:chExt cx="394009" cy="394009"/>
          </a:xfrm>
        </p:grpSpPr>
        <p:sp>
          <p:nvSpPr>
            <p:cNvPr id="35" name="Ellipszis 34"/>
            <p:cNvSpPr/>
            <p:nvPr/>
          </p:nvSpPr>
          <p:spPr>
            <a:xfrm>
              <a:off x="4572000" y="2653990"/>
              <a:ext cx="394009" cy="394009"/>
            </a:xfrm>
            <a:prstGeom prst="ellips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Egyenes összekötő 35"/>
            <p:cNvCxnSpPr/>
            <p:nvPr/>
          </p:nvCxnSpPr>
          <p:spPr>
            <a:xfrm flipH="1" flipV="1">
              <a:off x="4772432" y="2733094"/>
              <a:ext cx="1" cy="118946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gyenes összekötő 36"/>
            <p:cNvCxnSpPr/>
            <p:nvPr/>
          </p:nvCxnSpPr>
          <p:spPr>
            <a:xfrm flipH="1" flipV="1">
              <a:off x="4769005" y="2847278"/>
              <a:ext cx="85493" cy="74342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artalom helye 2"/>
          <p:cNvSpPr txBox="1">
            <a:spLocks/>
          </p:cNvSpPr>
          <p:nvPr/>
        </p:nvSpPr>
        <p:spPr>
          <a:xfrm>
            <a:off x="3745880" y="4861524"/>
            <a:ext cx="2515220" cy="18098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sz="1600" dirty="0" err="1" smtClean="0"/>
              <a:t>while</a:t>
            </a:r>
            <a:r>
              <a:rPr lang="hu-HU" sz="1600" dirty="0" smtClean="0"/>
              <a:t> (</a:t>
            </a:r>
            <a:r>
              <a:rPr lang="hu-HU" sz="1600" dirty="0" err="1" smtClean="0"/>
              <a:t>true</a:t>
            </a:r>
            <a:r>
              <a:rPr lang="hu-HU" sz="1600" dirty="0" smtClean="0"/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1600" dirty="0" smtClean="0"/>
              <a:t>     </a:t>
            </a:r>
            <a:r>
              <a:rPr lang="hu-HU" sz="1600" dirty="0" err="1" smtClean="0"/>
              <a:t>processInput</a:t>
            </a:r>
            <a:r>
              <a:rPr lang="hu-HU" sz="1600" dirty="0" smtClean="0"/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1600" dirty="0" smtClean="0"/>
              <a:t>     update();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1600" dirty="0" smtClean="0"/>
              <a:t>     </a:t>
            </a:r>
            <a:r>
              <a:rPr lang="hu-HU" sz="1600" dirty="0" err="1" smtClean="0"/>
              <a:t>render</a:t>
            </a:r>
            <a:r>
              <a:rPr lang="hu-HU" sz="1600" dirty="0" smtClean="0"/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1600" b="1" dirty="0"/>
              <a:t> </a:t>
            </a:r>
            <a:r>
              <a:rPr lang="hu-HU" sz="1600" b="1" dirty="0" smtClean="0"/>
              <a:t>    </a:t>
            </a:r>
            <a:r>
              <a:rPr lang="hu-HU" sz="1600" b="1" dirty="0" err="1" smtClean="0"/>
              <a:t>sleep</a:t>
            </a:r>
            <a:r>
              <a:rPr lang="hu-HU" sz="1600" b="1" dirty="0" smtClean="0"/>
              <a:t>(</a:t>
            </a:r>
            <a:r>
              <a:rPr lang="hu-HU" sz="1600" b="1" dirty="0" err="1" smtClean="0"/>
              <a:t>timeToFrameTime</a:t>
            </a:r>
            <a:r>
              <a:rPr lang="hu-HU" sz="1600" b="1" dirty="0" smtClean="0"/>
              <a:t>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1600" dirty="0" smtClean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0379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Milyen gyorsan fusson a játék?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3</a:t>
            </a:r>
            <a:r>
              <a:rPr lang="hu-HU" dirty="0" smtClean="0"/>
              <a:t>. Időfüggő update</a:t>
            </a:r>
            <a:endParaRPr lang="en-US" dirty="0"/>
          </a:p>
        </p:txBody>
      </p:sp>
      <p:sp>
        <p:nvSpPr>
          <p:cNvPr id="4" name="Lekerekített téglalap 3"/>
          <p:cNvSpPr/>
          <p:nvPr/>
        </p:nvSpPr>
        <p:spPr>
          <a:xfrm>
            <a:off x="1747024" y="2803293"/>
            <a:ext cx="1486830" cy="7136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Bemenet feldolgozása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3921512" y="2803293"/>
            <a:ext cx="1486830" cy="7136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Játékállapot frissítése (</a:t>
            </a:r>
            <a:r>
              <a:rPr lang="hu-HU" dirty="0" err="1" smtClean="0">
                <a:solidFill>
                  <a:schemeClr val="tx1"/>
                </a:solidFill>
              </a:rPr>
              <a:t>dt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6096000" y="2803293"/>
            <a:ext cx="1486830" cy="7136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Rajzolás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3233854" y="3160132"/>
            <a:ext cx="687658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5408342" y="3160132"/>
            <a:ext cx="687658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7582830" y="3148981"/>
            <a:ext cx="416311" cy="0"/>
          </a:xfrm>
          <a:prstGeom prst="straightConnector1">
            <a:avLst/>
          </a:prstGeom>
          <a:ln w="698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1234070" y="4148874"/>
            <a:ext cx="6765071" cy="0"/>
          </a:xfrm>
          <a:prstGeom prst="straightConnector1">
            <a:avLst/>
          </a:prstGeom>
          <a:ln w="698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7999141" y="3148981"/>
            <a:ext cx="0" cy="999893"/>
          </a:xfrm>
          <a:prstGeom prst="straightConnector1">
            <a:avLst/>
          </a:prstGeom>
          <a:ln w="69850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1234070" y="3130396"/>
            <a:ext cx="512954" cy="0"/>
          </a:xfrm>
          <a:prstGeom prst="straightConnector1">
            <a:avLst/>
          </a:prstGeom>
          <a:ln w="69850" cap="rnd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1234070" y="3141547"/>
            <a:ext cx="0" cy="999893"/>
          </a:xfrm>
          <a:prstGeom prst="straightConnector1">
            <a:avLst/>
          </a:prstGeom>
          <a:ln w="69850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Csoportba foglalás 23"/>
          <p:cNvGrpSpPr/>
          <p:nvPr/>
        </p:nvGrpSpPr>
        <p:grpSpPr>
          <a:xfrm>
            <a:off x="4467922" y="2341816"/>
            <a:ext cx="394009" cy="394009"/>
            <a:chOff x="4572000" y="2653990"/>
            <a:chExt cx="394009" cy="394009"/>
          </a:xfrm>
        </p:grpSpPr>
        <p:sp>
          <p:nvSpPr>
            <p:cNvPr id="14" name="Ellipszis 13"/>
            <p:cNvSpPr/>
            <p:nvPr/>
          </p:nvSpPr>
          <p:spPr>
            <a:xfrm>
              <a:off x="4572000" y="2653990"/>
              <a:ext cx="394009" cy="394009"/>
            </a:xfrm>
            <a:prstGeom prst="ellips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Egyenes összekötő 15"/>
            <p:cNvCxnSpPr/>
            <p:nvPr/>
          </p:nvCxnSpPr>
          <p:spPr>
            <a:xfrm flipH="1" flipV="1">
              <a:off x="4772432" y="2733094"/>
              <a:ext cx="1" cy="118946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/>
            <p:cNvCxnSpPr/>
            <p:nvPr/>
          </p:nvCxnSpPr>
          <p:spPr>
            <a:xfrm flipH="1" flipV="1">
              <a:off x="4769005" y="2847278"/>
              <a:ext cx="85493" cy="74342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artalom helye 2"/>
          <p:cNvSpPr txBox="1">
            <a:spLocks/>
          </p:cNvSpPr>
          <p:nvPr/>
        </p:nvSpPr>
        <p:spPr>
          <a:xfrm>
            <a:off x="3492500" y="4393039"/>
            <a:ext cx="3924300" cy="219851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sz="1600" dirty="0" err="1" smtClean="0"/>
              <a:t>while</a:t>
            </a:r>
            <a:r>
              <a:rPr lang="hu-HU" sz="1600" dirty="0" smtClean="0"/>
              <a:t> (</a:t>
            </a:r>
            <a:r>
              <a:rPr lang="hu-HU" sz="1600" dirty="0" err="1" smtClean="0"/>
              <a:t>true</a:t>
            </a:r>
            <a:r>
              <a:rPr lang="hu-HU" sz="1600" dirty="0" smtClean="0"/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1600" dirty="0"/>
              <a:t> </a:t>
            </a:r>
            <a:r>
              <a:rPr lang="hu-HU" sz="1600" dirty="0" smtClean="0"/>
              <a:t>    </a:t>
            </a:r>
            <a:r>
              <a:rPr lang="hu-HU" sz="1600" b="1" dirty="0" err="1" smtClean="0"/>
              <a:t>currentTime</a:t>
            </a:r>
            <a:r>
              <a:rPr lang="hu-HU" sz="1600" b="1" dirty="0" smtClean="0"/>
              <a:t> = </a:t>
            </a:r>
            <a:r>
              <a:rPr lang="hu-HU" sz="1600" b="1" dirty="0" err="1" smtClean="0"/>
              <a:t>Time.CurrentTime</a:t>
            </a:r>
            <a:r>
              <a:rPr lang="hu-HU" sz="1600" b="1" dirty="0" smtClean="0"/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1600" dirty="0"/>
              <a:t> </a:t>
            </a:r>
            <a:r>
              <a:rPr lang="hu-HU" sz="1600" dirty="0" smtClean="0"/>
              <a:t>    </a:t>
            </a:r>
            <a:r>
              <a:rPr lang="hu-HU" sz="1600" b="1" dirty="0" err="1" smtClean="0"/>
              <a:t>dt</a:t>
            </a:r>
            <a:r>
              <a:rPr lang="hu-HU" sz="1600" b="1" dirty="0" smtClean="0"/>
              <a:t> = </a:t>
            </a:r>
            <a:r>
              <a:rPr lang="hu-HU" sz="1600" b="1" dirty="0" err="1" smtClean="0"/>
              <a:t>currentTime</a:t>
            </a:r>
            <a:r>
              <a:rPr lang="hu-HU" sz="1600" b="1" dirty="0" smtClean="0"/>
              <a:t> - </a:t>
            </a:r>
            <a:r>
              <a:rPr lang="hu-HU" sz="1600" b="1" dirty="0" err="1" smtClean="0"/>
              <a:t>lastTime</a:t>
            </a:r>
            <a:r>
              <a:rPr lang="hu-HU" sz="1600" b="1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1600" dirty="0" smtClean="0"/>
              <a:t>     </a:t>
            </a:r>
            <a:r>
              <a:rPr lang="hu-HU" sz="1600" dirty="0" err="1" smtClean="0"/>
              <a:t>processInput</a:t>
            </a:r>
            <a:r>
              <a:rPr lang="hu-HU" sz="1600" dirty="0" smtClean="0"/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1600" dirty="0" smtClean="0"/>
              <a:t>     update( </a:t>
            </a:r>
            <a:r>
              <a:rPr lang="hu-HU" sz="1600" b="1" dirty="0" err="1" smtClean="0"/>
              <a:t>dt</a:t>
            </a:r>
            <a:r>
              <a:rPr lang="hu-HU" sz="1600" dirty="0" smtClean="0"/>
              <a:t> 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1600" dirty="0" smtClean="0"/>
              <a:t>     </a:t>
            </a:r>
            <a:r>
              <a:rPr lang="hu-HU" sz="1600" dirty="0" err="1" smtClean="0"/>
              <a:t>render</a:t>
            </a:r>
            <a:r>
              <a:rPr lang="hu-HU" sz="1600" dirty="0" smtClean="0"/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1600" dirty="0"/>
              <a:t> </a:t>
            </a:r>
            <a:r>
              <a:rPr lang="hu-HU" sz="1600" dirty="0" smtClean="0"/>
              <a:t>    </a:t>
            </a:r>
            <a:r>
              <a:rPr lang="hu-HU" sz="1600" b="1" dirty="0" err="1" smtClean="0"/>
              <a:t>lastTime</a:t>
            </a:r>
            <a:r>
              <a:rPr lang="hu-HU" sz="1600" b="1" dirty="0" smtClean="0"/>
              <a:t> = </a:t>
            </a:r>
            <a:r>
              <a:rPr lang="hu-HU" sz="1600" b="1" dirty="0" err="1" smtClean="0"/>
              <a:t>currentTime</a:t>
            </a:r>
            <a:r>
              <a:rPr lang="hu-HU" sz="1600" b="1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1600" dirty="0" smtClean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64045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Milyen gyorsan fusson a játék?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4. Fix </a:t>
            </a:r>
            <a:r>
              <a:rPr lang="hu-HU" dirty="0" smtClean="0"/>
              <a:t>update</a:t>
            </a:r>
            <a:endParaRPr lang="en-US" dirty="0"/>
          </a:p>
        </p:txBody>
      </p:sp>
      <p:sp>
        <p:nvSpPr>
          <p:cNvPr id="4" name="Lekerekített téglalap 3"/>
          <p:cNvSpPr/>
          <p:nvPr/>
        </p:nvSpPr>
        <p:spPr>
          <a:xfrm>
            <a:off x="1747024" y="2803293"/>
            <a:ext cx="1486830" cy="7136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Bemenet feldolgozása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3921512" y="2803293"/>
            <a:ext cx="1486830" cy="7136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Játékállapot frissítése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6096000" y="2803293"/>
            <a:ext cx="1486830" cy="7136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Rajzolás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3233854" y="3160132"/>
            <a:ext cx="687658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5408342" y="3160132"/>
            <a:ext cx="687658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7582830" y="3148981"/>
            <a:ext cx="416311" cy="0"/>
          </a:xfrm>
          <a:prstGeom prst="straightConnector1">
            <a:avLst/>
          </a:prstGeom>
          <a:ln w="698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1234070" y="4148874"/>
            <a:ext cx="6765071" cy="0"/>
          </a:xfrm>
          <a:prstGeom prst="straightConnector1">
            <a:avLst/>
          </a:prstGeom>
          <a:ln w="698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7999141" y="3148981"/>
            <a:ext cx="0" cy="999893"/>
          </a:xfrm>
          <a:prstGeom prst="straightConnector1">
            <a:avLst/>
          </a:prstGeom>
          <a:ln w="69850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1234070" y="3130396"/>
            <a:ext cx="512954" cy="0"/>
          </a:xfrm>
          <a:prstGeom prst="straightConnector1">
            <a:avLst/>
          </a:prstGeom>
          <a:ln w="69850" cap="rnd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1234070" y="3141547"/>
            <a:ext cx="0" cy="999893"/>
          </a:xfrm>
          <a:prstGeom prst="straightConnector1">
            <a:avLst/>
          </a:prstGeom>
          <a:ln w="69850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Csoportba foglalás 23"/>
          <p:cNvGrpSpPr/>
          <p:nvPr/>
        </p:nvGrpSpPr>
        <p:grpSpPr>
          <a:xfrm>
            <a:off x="3681219" y="2225251"/>
            <a:ext cx="394009" cy="394009"/>
            <a:chOff x="4572000" y="2653990"/>
            <a:chExt cx="394009" cy="394009"/>
          </a:xfrm>
        </p:grpSpPr>
        <p:sp>
          <p:nvSpPr>
            <p:cNvPr id="14" name="Ellipszis 13"/>
            <p:cNvSpPr/>
            <p:nvPr/>
          </p:nvSpPr>
          <p:spPr>
            <a:xfrm>
              <a:off x="4572000" y="2653990"/>
              <a:ext cx="394009" cy="394009"/>
            </a:xfrm>
            <a:prstGeom prst="ellips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Egyenes összekötő 15"/>
            <p:cNvCxnSpPr/>
            <p:nvPr/>
          </p:nvCxnSpPr>
          <p:spPr>
            <a:xfrm flipH="1" flipV="1">
              <a:off x="4772432" y="2733094"/>
              <a:ext cx="1" cy="118946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/>
            <p:cNvCxnSpPr/>
            <p:nvPr/>
          </p:nvCxnSpPr>
          <p:spPr>
            <a:xfrm flipH="1" flipV="1">
              <a:off x="4769005" y="2847278"/>
              <a:ext cx="85493" cy="74342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artalom helye 2"/>
          <p:cNvSpPr txBox="1">
            <a:spLocks/>
          </p:cNvSpPr>
          <p:nvPr/>
        </p:nvSpPr>
        <p:spPr>
          <a:xfrm>
            <a:off x="3098800" y="4253339"/>
            <a:ext cx="4903130" cy="2324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hu-HU" sz="1400" dirty="0" err="1" smtClean="0"/>
              <a:t>while</a:t>
            </a:r>
            <a:r>
              <a:rPr lang="hu-HU" sz="1400" dirty="0" smtClean="0"/>
              <a:t> (</a:t>
            </a:r>
            <a:r>
              <a:rPr lang="hu-HU" sz="1400" dirty="0" err="1" smtClean="0"/>
              <a:t>true</a:t>
            </a:r>
            <a:r>
              <a:rPr lang="hu-HU" sz="1400" dirty="0" smtClean="0"/>
              <a:t>) {</a:t>
            </a:r>
          </a:p>
          <a:p>
            <a:pPr marL="0" indent="0"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hu-HU" sz="1400" dirty="0"/>
              <a:t> </a:t>
            </a:r>
            <a:r>
              <a:rPr lang="hu-HU" sz="1400" dirty="0" smtClean="0"/>
              <a:t>    </a:t>
            </a:r>
            <a:r>
              <a:rPr lang="hu-HU" sz="1400" b="1" dirty="0" err="1" smtClean="0"/>
              <a:t>currentTime</a:t>
            </a:r>
            <a:r>
              <a:rPr lang="hu-HU" sz="1400" b="1" dirty="0" smtClean="0"/>
              <a:t> = </a:t>
            </a:r>
            <a:r>
              <a:rPr lang="hu-HU" sz="1400" b="1" dirty="0" err="1" smtClean="0"/>
              <a:t>Time.CurrentTime</a:t>
            </a:r>
            <a:r>
              <a:rPr lang="hu-HU" sz="1400" b="1" dirty="0" smtClean="0"/>
              <a:t>();</a:t>
            </a:r>
          </a:p>
          <a:p>
            <a:pPr marL="0" indent="0"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hu-HU" sz="1400" b="1" dirty="0"/>
              <a:t> </a:t>
            </a:r>
            <a:r>
              <a:rPr lang="hu-HU" sz="1400" b="1" dirty="0" smtClean="0"/>
              <a:t>    </a:t>
            </a:r>
            <a:r>
              <a:rPr lang="hu-HU" sz="1400" b="1" dirty="0" err="1" smtClean="0"/>
              <a:t>timeSinceLastUpdate</a:t>
            </a:r>
            <a:r>
              <a:rPr lang="hu-HU" sz="1400" b="1" dirty="0" smtClean="0"/>
              <a:t> += </a:t>
            </a:r>
            <a:r>
              <a:rPr lang="hu-HU" sz="1400" b="1" dirty="0" err="1" smtClean="0"/>
              <a:t>currentTime</a:t>
            </a:r>
            <a:r>
              <a:rPr lang="hu-HU" sz="1400" b="1" dirty="0" smtClean="0"/>
              <a:t> - </a:t>
            </a:r>
            <a:r>
              <a:rPr lang="hu-HU" sz="1400" b="1" dirty="0" err="1" smtClean="0"/>
              <a:t>lastTime</a:t>
            </a:r>
            <a:r>
              <a:rPr lang="hu-HU" sz="1400" b="1" dirty="0" smtClean="0"/>
              <a:t>;</a:t>
            </a:r>
          </a:p>
          <a:p>
            <a:pPr marL="0" indent="0"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hu-HU" sz="1400" dirty="0" smtClean="0"/>
              <a:t>     </a:t>
            </a:r>
            <a:r>
              <a:rPr lang="hu-HU" sz="1400" dirty="0" err="1" smtClean="0"/>
              <a:t>processInput</a:t>
            </a:r>
            <a:r>
              <a:rPr lang="hu-HU" sz="1400" dirty="0" smtClean="0"/>
              <a:t>();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hu-HU" sz="1400" b="1" dirty="0"/>
              <a:t> </a:t>
            </a:r>
            <a:r>
              <a:rPr lang="hu-HU" sz="1400" b="1" dirty="0" smtClean="0"/>
              <a:t>    </a:t>
            </a:r>
            <a:r>
              <a:rPr lang="hu-HU" sz="1400" b="1" dirty="0" err="1" smtClean="0"/>
              <a:t>if</a:t>
            </a:r>
            <a:r>
              <a:rPr lang="hu-HU" sz="1400" b="1" dirty="0" smtClean="0"/>
              <a:t> (</a:t>
            </a:r>
            <a:r>
              <a:rPr lang="hu-HU" sz="1400" b="1" dirty="0" err="1"/>
              <a:t>timeSinceLastUpdate</a:t>
            </a:r>
            <a:r>
              <a:rPr lang="hu-HU" sz="1400" b="1" dirty="0" smtClean="0"/>
              <a:t> &gt; </a:t>
            </a:r>
            <a:r>
              <a:rPr lang="hu-HU" sz="1400" b="1" dirty="0" err="1" smtClean="0"/>
              <a:t>millisecondsPerFrame</a:t>
            </a:r>
            <a:r>
              <a:rPr lang="hu-HU" sz="1400" b="1" dirty="0" smtClean="0"/>
              <a:t>) {</a:t>
            </a:r>
          </a:p>
          <a:p>
            <a:pPr marL="0" indent="0"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hu-HU" sz="1400" dirty="0" smtClean="0"/>
              <a:t>          update();</a:t>
            </a:r>
          </a:p>
          <a:p>
            <a:pPr marL="0" indent="0"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hu-HU" sz="1400" dirty="0" smtClean="0"/>
              <a:t>          </a:t>
            </a:r>
            <a:r>
              <a:rPr lang="hu-HU" sz="1400" dirty="0" err="1" smtClean="0"/>
              <a:t>render</a:t>
            </a:r>
            <a:r>
              <a:rPr lang="hu-HU" sz="1400" dirty="0" smtClean="0"/>
              <a:t>();</a:t>
            </a:r>
          </a:p>
          <a:p>
            <a:pPr marL="0" indent="0"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hu-HU" sz="1400" dirty="0"/>
              <a:t> </a:t>
            </a:r>
            <a:r>
              <a:rPr lang="hu-HU" sz="1400" dirty="0" smtClean="0"/>
              <a:t>       </a:t>
            </a:r>
            <a:r>
              <a:rPr lang="hu-HU" sz="1400" b="1" dirty="0" smtClean="0"/>
              <a:t>  </a:t>
            </a:r>
            <a:r>
              <a:rPr lang="hu-HU" sz="1400" b="1" dirty="0" err="1" smtClean="0"/>
              <a:t>resetInput</a:t>
            </a:r>
            <a:r>
              <a:rPr lang="hu-HU" sz="1400" b="1" dirty="0" smtClean="0"/>
              <a:t>();</a:t>
            </a:r>
          </a:p>
          <a:p>
            <a:pPr marL="0" indent="0"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hu-HU" sz="1400" b="1" dirty="0"/>
              <a:t> </a:t>
            </a:r>
            <a:r>
              <a:rPr lang="hu-HU" sz="1400" b="1" dirty="0" smtClean="0"/>
              <a:t>         </a:t>
            </a:r>
            <a:r>
              <a:rPr lang="hu-HU" sz="1400" b="1" dirty="0" err="1" smtClean="0"/>
              <a:t>timeSinceLastUpdate</a:t>
            </a:r>
            <a:r>
              <a:rPr lang="hu-HU" sz="1400" b="1" dirty="0" smtClean="0"/>
              <a:t> = 0;</a:t>
            </a:r>
          </a:p>
          <a:p>
            <a:pPr marL="0" indent="0"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hu-HU" sz="1400" b="1" dirty="0"/>
              <a:t> </a:t>
            </a:r>
            <a:r>
              <a:rPr lang="hu-HU" sz="1400" b="1" dirty="0" smtClean="0"/>
              <a:t>    }</a:t>
            </a:r>
          </a:p>
          <a:p>
            <a:pPr marL="0" indent="0"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hu-HU" sz="1400" dirty="0"/>
              <a:t> </a:t>
            </a:r>
            <a:r>
              <a:rPr lang="hu-HU" sz="1400" dirty="0" smtClean="0"/>
              <a:t>    </a:t>
            </a:r>
            <a:r>
              <a:rPr lang="hu-HU" sz="1400" b="1" dirty="0" err="1" smtClean="0"/>
              <a:t>lastTime</a:t>
            </a:r>
            <a:r>
              <a:rPr lang="hu-HU" sz="1400" b="1" dirty="0" smtClean="0"/>
              <a:t> = </a:t>
            </a:r>
            <a:r>
              <a:rPr lang="hu-HU" sz="1400" b="1" dirty="0" err="1" smtClean="0"/>
              <a:t>currentTime</a:t>
            </a:r>
            <a:r>
              <a:rPr lang="hu-HU" sz="1400" b="1" dirty="0" smtClean="0"/>
              <a:t>;</a:t>
            </a:r>
          </a:p>
          <a:p>
            <a:pPr marL="0" indent="0">
              <a:spcBef>
                <a:spcPts val="100"/>
              </a:spcBef>
              <a:buFont typeface="Arial" panose="020B0604020202020204" pitchFamily="34" charset="0"/>
              <a:buNone/>
            </a:pPr>
            <a:r>
              <a:rPr lang="hu-HU" sz="1400" dirty="0" smtClean="0"/>
              <a:t>}</a:t>
            </a:r>
            <a:endParaRPr lang="en-US" sz="1400" dirty="0"/>
          </a:p>
        </p:txBody>
      </p:sp>
      <p:cxnSp>
        <p:nvCxnSpPr>
          <p:cNvPr id="19" name="Egyenes összekötő nyíllal 18"/>
          <p:cNvCxnSpPr/>
          <p:nvPr/>
        </p:nvCxnSpPr>
        <p:spPr>
          <a:xfrm>
            <a:off x="3516041" y="2103789"/>
            <a:ext cx="0" cy="999893"/>
          </a:xfrm>
          <a:prstGeom prst="straightConnector1">
            <a:avLst/>
          </a:prstGeom>
          <a:ln w="69850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>
            <a:off x="3492500" y="2103789"/>
            <a:ext cx="4298485" cy="0"/>
          </a:xfrm>
          <a:prstGeom prst="straightConnector1">
            <a:avLst/>
          </a:prstGeom>
          <a:ln w="698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>
            <a:off x="7790985" y="2078389"/>
            <a:ext cx="0" cy="1056343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043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Példa: </a:t>
            </a:r>
            <a:r>
              <a:rPr lang="hu-HU" dirty="0" err="1"/>
              <a:t>Pacman</a:t>
            </a:r>
            <a:r>
              <a:rPr lang="hu-HU" dirty="0"/>
              <a:t> játék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4650" y="1485900"/>
            <a:ext cx="8591550" cy="5143500"/>
          </a:xfrm>
        </p:spPr>
        <p:txBody>
          <a:bodyPr>
            <a:no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 void Main(string[] </a:t>
            </a:r>
            <a:r>
              <a:rPr lang="en-US" sz="1600" dirty="0" err="1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args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sz="1600" dirty="0">
              <a:solidFill>
                <a:schemeClr val="bg2">
                  <a:lumMod val="75000"/>
                </a:schemeClr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hu-HU" sz="1600" dirty="0" smtClean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dirty="0" err="1" smtClean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init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500"/>
              </a:spcBef>
              <a:buNone/>
            </a:pP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hu-HU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System.Diagnostics.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Stopwatch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time =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System.Diagnostics.</a:t>
            </a:r>
            <a:r>
              <a:rPr lang="en-US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Stopwatch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hu-HU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time.Start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hu-HU" sz="1600" dirty="0" smtClean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 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(true)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hu-HU" sz="1600" dirty="0" smtClean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sz="1600" dirty="0">
              <a:solidFill>
                <a:schemeClr val="bg2">
                  <a:lumMod val="75000"/>
                </a:schemeClr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hu-HU" sz="1600" dirty="0" smtClean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dirty="0" err="1" smtClean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processInput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hu-HU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time.ElapsedMilliseconds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&gt; 100)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hu-HU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time.Restart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update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render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resetInput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600" dirty="0">
              <a:solidFill>
                <a:schemeClr val="bg2">
                  <a:lumMod val="75000"/>
                </a:schemeClr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779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Példa: </a:t>
            </a:r>
            <a:r>
              <a:rPr lang="hu-HU" dirty="0" err="1"/>
              <a:t>Pacman</a:t>
            </a:r>
            <a:r>
              <a:rPr lang="hu-HU" dirty="0"/>
              <a:t> játék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1216" y="1825624"/>
            <a:ext cx="7886700" cy="470899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processInput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trike="sngStrike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moveX</a:t>
            </a:r>
            <a:r>
              <a:rPr lang="en-US" strike="sngStrike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trike="sngStrike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0;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trike="sngStrike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moveY</a:t>
            </a:r>
            <a:r>
              <a:rPr lang="en-US" strike="sngStrike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trike="sngStrike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0;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.KeyAvailable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ConsoleKeyInfo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keyinfo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keyinfo.Key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ConsoleKey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.LeftArrow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moveX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keyinfo.Key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ConsoleKey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.RightArrow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keyinfo.Key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ConsoleKey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.UpArrow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keyinfo.Key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ConsoleKey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.DownArrow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+= 1;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keyinfo.Key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ConsoleKey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.Escape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Environment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.Exit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(0);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4" name="Téglalap 3"/>
          <p:cNvSpPr/>
          <p:nvPr/>
        </p:nvSpPr>
        <p:spPr>
          <a:xfrm>
            <a:off x="5891716" y="1825624"/>
            <a:ext cx="27569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resetInput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hu-HU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moveX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0;</a:t>
            </a:r>
          </a:p>
          <a:p>
            <a:r>
              <a:rPr lang="hu-HU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moveY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0;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78408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Tudjanak mozogni a szörnyek</a:t>
            </a:r>
          </a:p>
          <a:p>
            <a:r>
              <a:rPr lang="hu-HU" dirty="0" smtClean="0"/>
              <a:t>Lehessen több szörny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60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Kicsit szebb megoldás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hu-HU" dirty="0" smtClean="0"/>
              <a:t>P</a:t>
            </a:r>
            <a:r>
              <a:rPr lang="en-US" dirty="0" smtClean="0"/>
              <a:t>acman0</a:t>
            </a:r>
            <a:r>
              <a:rPr lang="hu-HU" dirty="0" smtClean="0"/>
              <a:t>2</a:t>
            </a:r>
            <a:r>
              <a:rPr lang="en-US" dirty="0" smtClean="0"/>
              <a:t>-</a:t>
            </a:r>
            <a:r>
              <a:rPr lang="hu-HU" dirty="0" err="1" smtClean="0"/>
              <a:t>UglyOOP</a:t>
            </a:r>
            <a:r>
              <a:rPr lang="hu-HU" dirty="0" smtClean="0"/>
              <a:t> </a:t>
            </a:r>
            <a:r>
              <a:rPr lang="hu-HU" dirty="0"/>
              <a:t>projekt</a:t>
            </a:r>
            <a:endParaRPr lang="en-US" dirty="0"/>
          </a:p>
          <a:p>
            <a:endParaRPr lang="hu-HU" dirty="0" smtClean="0"/>
          </a:p>
          <a:p>
            <a:r>
              <a:rPr lang="hu-HU" dirty="0" err="1" smtClean="0"/>
              <a:t>GameObject</a:t>
            </a:r>
            <a:r>
              <a:rPr lang="hu-HU" dirty="0" smtClean="0"/>
              <a:t> osztály, könnyen </a:t>
            </a:r>
            <a:r>
              <a:rPr lang="hu-HU" dirty="0" err="1" smtClean="0"/>
              <a:t>példányosítható</a:t>
            </a:r>
            <a:endParaRPr lang="hu-HU" dirty="0" smtClean="0"/>
          </a:p>
          <a:p>
            <a:r>
              <a:rPr lang="hu-HU" dirty="0" smtClean="0"/>
              <a:t>Update hívás egységes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491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Problémák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Input kezelés</a:t>
            </a:r>
          </a:p>
          <a:p>
            <a:pPr lvl="1"/>
            <a:r>
              <a:rPr lang="hu-HU" dirty="0" smtClean="0"/>
              <a:t>Olyan külső paraméter, amit csak a </a:t>
            </a:r>
            <a:r>
              <a:rPr lang="hu-HU" dirty="0" err="1" smtClean="0"/>
              <a:t>Player</a:t>
            </a:r>
            <a:r>
              <a:rPr lang="hu-HU" dirty="0" smtClean="0"/>
              <a:t> használ</a:t>
            </a:r>
          </a:p>
          <a:p>
            <a:r>
              <a:rPr lang="hu-HU" dirty="0" smtClean="0"/>
              <a:t>Játéklogika és ütközésdetektáló kód egyben</a:t>
            </a:r>
          </a:p>
          <a:p>
            <a:r>
              <a:rPr lang="hu-HU" dirty="0" smtClean="0"/>
              <a:t>Több objektumtípus esetén előbb-utóbb átláthatatlan kód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26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Input osztály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460500"/>
            <a:ext cx="7886700" cy="49911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hu-HU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left =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right =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up =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down =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exit =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hu-HU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clearInputs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hu-HU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left 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right = up = down = exit =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hu-HU" sz="18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endParaRPr lang="hu-HU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hu-HU" sz="1800" dirty="0" smtClean="0">
                <a:solidFill>
                  <a:schemeClr val="accent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// folyt köv.</a:t>
            </a:r>
            <a:endParaRPr lang="en-US" sz="1800" dirty="0">
              <a:solidFill>
                <a:schemeClr val="accent6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4795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Játékhurok (game </a:t>
            </a:r>
            <a:r>
              <a:rPr lang="hu-HU" dirty="0" err="1" smtClean="0"/>
              <a:t>loop</a:t>
            </a:r>
            <a:r>
              <a:rPr lang="hu-HU" dirty="0" smtClean="0"/>
              <a:t>)</a:t>
            </a:r>
            <a:endParaRPr lang="en-US" dirty="0"/>
          </a:p>
        </p:txBody>
      </p:sp>
      <p:sp>
        <p:nvSpPr>
          <p:cNvPr id="4" name="Lekerekített téglalap 3"/>
          <p:cNvSpPr/>
          <p:nvPr/>
        </p:nvSpPr>
        <p:spPr>
          <a:xfrm>
            <a:off x="1747024" y="3285893"/>
            <a:ext cx="1486830" cy="7136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Bemenet feldolgozása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3921512" y="3285893"/>
            <a:ext cx="1486830" cy="7136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Játékállapot frissítése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6096000" y="3285893"/>
            <a:ext cx="1486830" cy="7136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Rajzolás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Egyenes összekötő nyíllal 8"/>
          <p:cNvCxnSpPr/>
          <p:nvPr/>
        </p:nvCxnSpPr>
        <p:spPr>
          <a:xfrm>
            <a:off x="3233854" y="3642732"/>
            <a:ext cx="687658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5408342" y="3642732"/>
            <a:ext cx="687658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7582830" y="3631581"/>
            <a:ext cx="416311" cy="0"/>
          </a:xfrm>
          <a:prstGeom prst="straightConnector1">
            <a:avLst/>
          </a:prstGeom>
          <a:ln w="698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1234070" y="4631474"/>
            <a:ext cx="6765071" cy="0"/>
          </a:xfrm>
          <a:prstGeom prst="straightConnector1">
            <a:avLst/>
          </a:prstGeom>
          <a:ln w="698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>
            <a:off x="7999141" y="3631581"/>
            <a:ext cx="0" cy="999893"/>
          </a:xfrm>
          <a:prstGeom prst="straightConnector1">
            <a:avLst/>
          </a:prstGeom>
          <a:ln w="69850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1234070" y="3612996"/>
            <a:ext cx="512954" cy="0"/>
          </a:xfrm>
          <a:prstGeom prst="straightConnector1">
            <a:avLst/>
          </a:prstGeom>
          <a:ln w="69850" cap="rnd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>
            <a:off x="1234070" y="3624147"/>
            <a:ext cx="0" cy="999893"/>
          </a:xfrm>
          <a:prstGeom prst="straightConnector1">
            <a:avLst/>
          </a:prstGeom>
          <a:ln w="69850" cap="rnd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54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Input osztály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460500"/>
            <a:ext cx="7886700" cy="49911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update()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.KeyAvailable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2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ConsoleKeyInfo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keyinfo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keyinfo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switch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keyinfo.Key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ConsoleKey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.UpArrow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up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break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ConsoleKey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.DownArrow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down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break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ConsoleKey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.LeftArrow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left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break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ConsoleKey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.RightArrow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right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break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ConsoleKey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.Escape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exit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break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hu-HU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5486400" y="1586170"/>
            <a:ext cx="34544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resetInput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hu-HU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.clearInputs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processInput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hu-HU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.update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57549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GameObject</a:t>
            </a:r>
            <a:r>
              <a:rPr lang="hu-HU" dirty="0" smtClean="0"/>
              <a:t> update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275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 void update()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chemeClr val="bg2">
                  <a:lumMod val="75000"/>
                </a:schemeClr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mType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GO_Type.HERO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chemeClr val="bg2">
                  <a:lumMod val="75000"/>
                </a:schemeClr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.left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move.x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-= 1;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.right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move.x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+= 1;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.up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move.y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-= 1;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.down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move.y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+= 1;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.exit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Environment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.Exit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(0);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hu-HU" dirty="0" smtClean="0">
              <a:solidFill>
                <a:schemeClr val="bg2">
                  <a:lumMod val="75000"/>
                </a:schemeClr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 (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mType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GO_Type.ENEMY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801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Klasszikus OOP megoldás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hu-HU" dirty="0"/>
              <a:t>P</a:t>
            </a:r>
            <a:r>
              <a:rPr lang="en-US" dirty="0" smtClean="0"/>
              <a:t>acman0</a:t>
            </a:r>
            <a:r>
              <a:rPr lang="hu-HU" dirty="0" smtClean="0"/>
              <a:t>3</a:t>
            </a:r>
            <a:r>
              <a:rPr lang="en-US" dirty="0" smtClean="0"/>
              <a:t>-</a:t>
            </a:r>
            <a:r>
              <a:rPr lang="hu-HU" dirty="0" smtClean="0"/>
              <a:t>OOP </a:t>
            </a:r>
            <a:r>
              <a:rPr lang="hu-HU" dirty="0"/>
              <a:t>projekt</a:t>
            </a:r>
            <a:endParaRPr lang="en-US" dirty="0"/>
          </a:p>
          <a:p>
            <a:endParaRPr lang="hu-HU" dirty="0"/>
          </a:p>
          <a:p>
            <a:r>
              <a:rPr lang="hu-HU" dirty="0" smtClean="0"/>
              <a:t>Különböző objektum típusok származtatással</a:t>
            </a:r>
          </a:p>
          <a:p>
            <a:r>
              <a:rPr lang="hu-HU" dirty="0" err="1" smtClean="0"/>
              <a:t>Mover</a:t>
            </a:r>
            <a:r>
              <a:rPr lang="hu-HU" dirty="0" smtClean="0"/>
              <a:t> objektum végzi az ütközésdetektálást</a:t>
            </a:r>
          </a:p>
          <a:p>
            <a:r>
              <a:rPr lang="hu-HU" dirty="0" err="1" smtClean="0"/>
              <a:t>onCollision</a:t>
            </a:r>
            <a:r>
              <a:rPr lang="hu-HU" dirty="0" smtClean="0"/>
              <a:t>() függvény az ütközésválasz játéklogika függő kezelésére a </a:t>
            </a:r>
            <a:r>
              <a:rPr lang="hu-HU" dirty="0" err="1" smtClean="0"/>
              <a:t>GameObjecten</a:t>
            </a:r>
            <a:r>
              <a:rPr lang="hu-HU" dirty="0" smtClean="0"/>
              <a:t> belül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360" y="740169"/>
            <a:ext cx="7324725" cy="326112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299" y="4758803"/>
            <a:ext cx="4260849" cy="155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889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Legyen olyan szörny, ami</a:t>
            </a:r>
          </a:p>
          <a:p>
            <a:pPr lvl="1"/>
            <a:r>
              <a:rPr lang="hu-HU" dirty="0" smtClean="0"/>
              <a:t>Egy helyben áll</a:t>
            </a:r>
          </a:p>
          <a:p>
            <a:pPr lvl="1"/>
            <a:r>
              <a:rPr lang="en-GB" dirty="0" err="1" smtClean="0"/>
              <a:t>Véletlenszerűen</a:t>
            </a:r>
            <a:r>
              <a:rPr lang="en-GB" dirty="0" smtClean="0"/>
              <a:t> m</a:t>
            </a:r>
            <a:r>
              <a:rPr lang="hu-HU" dirty="0" smtClean="0"/>
              <a:t>ozog </a:t>
            </a:r>
            <a:r>
              <a:rPr lang="hu-HU" dirty="0"/>
              <a:t>és </a:t>
            </a:r>
            <a:r>
              <a:rPr lang="hu-HU" dirty="0" smtClean="0"/>
              <a:t>felveszi az </a:t>
            </a:r>
            <a:r>
              <a:rPr lang="hu-HU" dirty="0" smtClean="0"/>
              <a:t>érméket</a:t>
            </a:r>
            <a:r>
              <a:rPr lang="en-GB" dirty="0" smtClean="0"/>
              <a:t> (</a:t>
            </a:r>
            <a:r>
              <a:rPr lang="en-GB" dirty="0" err="1" smtClean="0"/>
              <a:t>kész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Vízszintesen</a:t>
            </a:r>
            <a:r>
              <a:rPr lang="en-GB" dirty="0" smtClean="0"/>
              <a:t> </a:t>
            </a:r>
            <a:r>
              <a:rPr lang="en-GB" dirty="0" err="1" smtClean="0"/>
              <a:t>oda-vissza</a:t>
            </a:r>
            <a:r>
              <a:rPr lang="en-GB" dirty="0" smtClean="0"/>
              <a:t> </a:t>
            </a:r>
            <a:r>
              <a:rPr lang="en-GB" dirty="0"/>
              <a:t>m</a:t>
            </a:r>
            <a:r>
              <a:rPr lang="hu-HU" dirty="0"/>
              <a:t>ozog és felveszi az </a:t>
            </a:r>
            <a:r>
              <a:rPr lang="hu-HU" dirty="0" smtClean="0"/>
              <a:t>érméket</a:t>
            </a:r>
            <a:endParaRPr lang="hu-HU" dirty="0" smtClean="0"/>
          </a:p>
          <a:p>
            <a:pPr lvl="1"/>
            <a:r>
              <a:rPr lang="hu-HU" dirty="0" smtClean="0"/>
              <a:t>Együtt </a:t>
            </a:r>
            <a:r>
              <a:rPr lang="hu-HU" dirty="0"/>
              <a:t>mozog a játékossal, azaz billentyű lenyomásra ugyanúgy </a:t>
            </a:r>
            <a:r>
              <a:rPr lang="hu-HU" dirty="0" smtClean="0"/>
              <a:t>viselkedik</a:t>
            </a:r>
            <a:endParaRPr lang="en-GB" dirty="0" smtClean="0"/>
          </a:p>
          <a:p>
            <a:pPr lvl="1"/>
            <a:r>
              <a:rPr lang="en-GB" dirty="0" err="1" smtClean="0"/>
              <a:t>Bónusz</a:t>
            </a:r>
            <a:r>
              <a:rPr lang="en-GB" dirty="0" smtClean="0"/>
              <a:t>: m</a:t>
            </a:r>
            <a:r>
              <a:rPr lang="hu-HU" dirty="0"/>
              <a:t>ozog de nem veszi fel az érméket</a:t>
            </a:r>
          </a:p>
          <a:p>
            <a:pPr lvl="2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79316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Játékobjektumok: OOP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llipszis 3"/>
          <p:cNvSpPr/>
          <p:nvPr/>
        </p:nvSpPr>
        <p:spPr>
          <a:xfrm>
            <a:off x="3736108" y="1676400"/>
            <a:ext cx="2207492" cy="803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Game object</a:t>
            </a:r>
            <a:endParaRPr lang="hu-HU" dirty="0"/>
          </a:p>
        </p:txBody>
      </p:sp>
      <p:cxnSp>
        <p:nvCxnSpPr>
          <p:cNvPr id="5" name="Egyenes összekötő nyíllal 4"/>
          <p:cNvCxnSpPr>
            <a:endCxn id="6" idx="0"/>
          </p:cNvCxnSpPr>
          <p:nvPr/>
        </p:nvCxnSpPr>
        <p:spPr>
          <a:xfrm flipH="1">
            <a:off x="4278746" y="2438400"/>
            <a:ext cx="445654" cy="1319731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zis 5"/>
          <p:cNvSpPr/>
          <p:nvPr/>
        </p:nvSpPr>
        <p:spPr>
          <a:xfrm>
            <a:off x="3175000" y="3758131"/>
            <a:ext cx="2207492" cy="803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Moveable</a:t>
            </a:r>
            <a:endParaRPr lang="hu-HU" dirty="0"/>
          </a:p>
        </p:txBody>
      </p:sp>
      <p:sp>
        <p:nvSpPr>
          <p:cNvPr id="7" name="Ellipszis 6"/>
          <p:cNvSpPr/>
          <p:nvPr/>
        </p:nvSpPr>
        <p:spPr>
          <a:xfrm>
            <a:off x="380999" y="3713017"/>
            <a:ext cx="2207492" cy="803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Renderable</a:t>
            </a:r>
            <a:endParaRPr lang="hu-HU" dirty="0"/>
          </a:p>
        </p:txBody>
      </p:sp>
      <p:sp>
        <p:nvSpPr>
          <p:cNvPr id="8" name="Ellipszis 7"/>
          <p:cNvSpPr/>
          <p:nvPr/>
        </p:nvSpPr>
        <p:spPr>
          <a:xfrm>
            <a:off x="4153479" y="5631872"/>
            <a:ext cx="2207492" cy="803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AIControlled</a:t>
            </a:r>
            <a:endParaRPr lang="hu-HU" dirty="0"/>
          </a:p>
        </p:txBody>
      </p:sp>
      <p:cxnSp>
        <p:nvCxnSpPr>
          <p:cNvPr id="9" name="Egyenes összekötő nyíllal 8"/>
          <p:cNvCxnSpPr>
            <a:stCxn id="6" idx="4"/>
            <a:endCxn id="10" idx="0"/>
          </p:cNvCxnSpPr>
          <p:nvPr/>
        </p:nvCxnSpPr>
        <p:spPr>
          <a:xfrm flipH="1">
            <a:off x="2627746" y="4561695"/>
            <a:ext cx="1651000" cy="1070177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zis 9"/>
          <p:cNvSpPr/>
          <p:nvPr/>
        </p:nvSpPr>
        <p:spPr>
          <a:xfrm>
            <a:off x="1295400" y="5631872"/>
            <a:ext cx="2664692" cy="803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PlayerControlled</a:t>
            </a:r>
            <a:endParaRPr lang="hu-HU" dirty="0"/>
          </a:p>
        </p:txBody>
      </p:sp>
      <p:cxnSp>
        <p:nvCxnSpPr>
          <p:cNvPr id="11" name="Egyenes összekötő nyíllal 10"/>
          <p:cNvCxnSpPr>
            <a:stCxn id="4" idx="4"/>
            <a:endCxn id="13" idx="0"/>
          </p:cNvCxnSpPr>
          <p:nvPr/>
        </p:nvCxnSpPr>
        <p:spPr>
          <a:xfrm>
            <a:off x="4839854" y="2479964"/>
            <a:ext cx="2283692" cy="1253836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>
            <a:stCxn id="6" idx="4"/>
            <a:endCxn id="8" idx="0"/>
          </p:cNvCxnSpPr>
          <p:nvPr/>
        </p:nvCxnSpPr>
        <p:spPr>
          <a:xfrm>
            <a:off x="4278746" y="4561695"/>
            <a:ext cx="978479" cy="1070177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zis 12"/>
          <p:cNvSpPr/>
          <p:nvPr/>
        </p:nvSpPr>
        <p:spPr>
          <a:xfrm>
            <a:off x="6019800" y="3733800"/>
            <a:ext cx="2207492" cy="803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Collideable</a:t>
            </a:r>
            <a:endParaRPr lang="hu-HU" dirty="0"/>
          </a:p>
        </p:txBody>
      </p:sp>
      <p:cxnSp>
        <p:nvCxnSpPr>
          <p:cNvPr id="14" name="Egyenes összekötő nyíllal 13"/>
          <p:cNvCxnSpPr>
            <a:endCxn id="7" idx="0"/>
          </p:cNvCxnSpPr>
          <p:nvPr/>
        </p:nvCxnSpPr>
        <p:spPr>
          <a:xfrm flipH="1">
            <a:off x="1484745" y="2438400"/>
            <a:ext cx="3239655" cy="1274617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5068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Játékobjektumok: OOP 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llipszis 3"/>
          <p:cNvSpPr/>
          <p:nvPr/>
        </p:nvSpPr>
        <p:spPr>
          <a:xfrm>
            <a:off x="3736108" y="1676400"/>
            <a:ext cx="2207492" cy="803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Game object</a:t>
            </a:r>
            <a:endParaRPr lang="hu-HU" dirty="0"/>
          </a:p>
        </p:txBody>
      </p:sp>
      <p:cxnSp>
        <p:nvCxnSpPr>
          <p:cNvPr id="5" name="Egyenes összekötő nyíllal 4"/>
          <p:cNvCxnSpPr>
            <a:endCxn id="6" idx="0"/>
          </p:cNvCxnSpPr>
          <p:nvPr/>
        </p:nvCxnSpPr>
        <p:spPr>
          <a:xfrm flipH="1">
            <a:off x="4278746" y="2438400"/>
            <a:ext cx="445654" cy="1319731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zis 5"/>
          <p:cNvSpPr/>
          <p:nvPr/>
        </p:nvSpPr>
        <p:spPr>
          <a:xfrm>
            <a:off x="3175000" y="3758131"/>
            <a:ext cx="2207492" cy="803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Moveable</a:t>
            </a:r>
            <a:endParaRPr lang="hu-HU" dirty="0"/>
          </a:p>
        </p:txBody>
      </p:sp>
      <p:sp>
        <p:nvSpPr>
          <p:cNvPr id="7" name="Ellipszis 6"/>
          <p:cNvSpPr/>
          <p:nvPr/>
        </p:nvSpPr>
        <p:spPr>
          <a:xfrm>
            <a:off x="380999" y="3713017"/>
            <a:ext cx="2207492" cy="803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Renderable</a:t>
            </a:r>
            <a:endParaRPr lang="hu-HU" dirty="0"/>
          </a:p>
        </p:txBody>
      </p:sp>
      <p:sp>
        <p:nvSpPr>
          <p:cNvPr id="8" name="Ellipszis 7"/>
          <p:cNvSpPr/>
          <p:nvPr/>
        </p:nvSpPr>
        <p:spPr>
          <a:xfrm>
            <a:off x="4153479" y="5631872"/>
            <a:ext cx="2207492" cy="803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AIControlled</a:t>
            </a:r>
            <a:endParaRPr lang="hu-HU" dirty="0"/>
          </a:p>
        </p:txBody>
      </p:sp>
      <p:cxnSp>
        <p:nvCxnSpPr>
          <p:cNvPr id="9" name="Egyenes összekötő nyíllal 8"/>
          <p:cNvCxnSpPr>
            <a:stCxn id="6" idx="4"/>
            <a:endCxn id="10" idx="0"/>
          </p:cNvCxnSpPr>
          <p:nvPr/>
        </p:nvCxnSpPr>
        <p:spPr>
          <a:xfrm flipH="1">
            <a:off x="2627746" y="4561695"/>
            <a:ext cx="1651000" cy="1070177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zis 9"/>
          <p:cNvSpPr/>
          <p:nvPr/>
        </p:nvSpPr>
        <p:spPr>
          <a:xfrm>
            <a:off x="1295400" y="5631872"/>
            <a:ext cx="2664692" cy="803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PlayerControlled</a:t>
            </a:r>
            <a:endParaRPr lang="hu-HU" dirty="0"/>
          </a:p>
        </p:txBody>
      </p:sp>
      <p:cxnSp>
        <p:nvCxnSpPr>
          <p:cNvPr id="11" name="Egyenes összekötő nyíllal 10"/>
          <p:cNvCxnSpPr>
            <a:stCxn id="4" idx="4"/>
            <a:endCxn id="13" idx="0"/>
          </p:cNvCxnSpPr>
          <p:nvPr/>
        </p:nvCxnSpPr>
        <p:spPr>
          <a:xfrm>
            <a:off x="4839854" y="2479964"/>
            <a:ext cx="2283692" cy="1253836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>
            <a:stCxn id="6" idx="4"/>
            <a:endCxn id="8" idx="0"/>
          </p:cNvCxnSpPr>
          <p:nvPr/>
        </p:nvCxnSpPr>
        <p:spPr>
          <a:xfrm>
            <a:off x="4278746" y="4561695"/>
            <a:ext cx="978479" cy="1070177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zis 12"/>
          <p:cNvSpPr/>
          <p:nvPr/>
        </p:nvSpPr>
        <p:spPr>
          <a:xfrm>
            <a:off x="6019800" y="3733800"/>
            <a:ext cx="2207492" cy="803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Collideable</a:t>
            </a:r>
            <a:endParaRPr lang="hu-HU" dirty="0"/>
          </a:p>
        </p:txBody>
      </p:sp>
      <p:cxnSp>
        <p:nvCxnSpPr>
          <p:cNvPr id="14" name="Egyenes összekötő nyíllal 13"/>
          <p:cNvCxnSpPr>
            <a:endCxn id="7" idx="0"/>
          </p:cNvCxnSpPr>
          <p:nvPr/>
        </p:nvCxnSpPr>
        <p:spPr>
          <a:xfrm flipH="1">
            <a:off x="1484745" y="2438400"/>
            <a:ext cx="3239655" cy="1274617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zis 14"/>
          <p:cNvSpPr/>
          <p:nvPr/>
        </p:nvSpPr>
        <p:spPr>
          <a:xfrm>
            <a:off x="6705600" y="5410200"/>
            <a:ext cx="2207492" cy="80356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Monster</a:t>
            </a:r>
            <a:endParaRPr lang="hu-HU" dirty="0"/>
          </a:p>
        </p:txBody>
      </p:sp>
      <p:cxnSp>
        <p:nvCxnSpPr>
          <p:cNvPr id="16" name="Egyenes összekötő nyíllal 15"/>
          <p:cNvCxnSpPr>
            <a:endCxn id="15" idx="0"/>
          </p:cNvCxnSpPr>
          <p:nvPr/>
        </p:nvCxnSpPr>
        <p:spPr>
          <a:xfrm>
            <a:off x="7162800" y="4495800"/>
            <a:ext cx="646546" cy="91440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 flipV="1">
            <a:off x="6248400" y="5867400"/>
            <a:ext cx="609600" cy="7620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1371600" y="4495800"/>
            <a:ext cx="5486400" cy="106680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262385" y="4658728"/>
            <a:ext cx="2302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</a:rPr>
              <a:t>Új típus minden kombinációra?</a:t>
            </a:r>
            <a:endParaRPr lang="es-E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664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Komponens alapú modell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dagush\Downloads\memoria_PauSolesSol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238608" y="-43374"/>
            <a:ext cx="4666782" cy="8404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8670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Játékobjektum (Game </a:t>
            </a:r>
            <a:r>
              <a:rPr lang="hu-HU" dirty="0" err="1" smtClean="0"/>
              <a:t>Object</a:t>
            </a:r>
            <a:r>
              <a:rPr lang="hu-HU" dirty="0" smtClean="0"/>
              <a:t>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Komponensekből áll</a:t>
            </a:r>
          </a:p>
          <a:p>
            <a:r>
              <a:rPr lang="hu-HU" dirty="0" smtClean="0"/>
              <a:t>„Üres” játékobjektum</a:t>
            </a:r>
          </a:p>
          <a:p>
            <a:pPr lvl="1"/>
            <a:r>
              <a:rPr lang="hu-HU" dirty="0" smtClean="0"/>
              <a:t>A legtöbb játékmotorban ez is tartalmaz valamilyen komponenst (pl. transzformáció)</a:t>
            </a:r>
          </a:p>
        </p:txBody>
      </p:sp>
    </p:spTree>
    <p:extLst>
      <p:ext uri="{BB962C8B-B14F-4D97-AF65-F5344CB8AC3E}">
        <p14:creationId xmlns:p14="http://schemas.microsoft.com/office/powerpoint/2010/main" val="885844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Komponens (</a:t>
            </a:r>
            <a:r>
              <a:rPr lang="hu-HU" dirty="0" err="1" smtClean="0"/>
              <a:t>Component</a:t>
            </a:r>
            <a:r>
              <a:rPr lang="hu-HU" dirty="0" smtClean="0"/>
              <a:t>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42908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A játékobjektumok </a:t>
            </a:r>
            <a:r>
              <a:rPr lang="hu-HU" dirty="0" err="1" smtClean="0"/>
              <a:t>építőkövei</a:t>
            </a:r>
            <a:endParaRPr lang="hu-HU" dirty="0" smtClean="0"/>
          </a:p>
          <a:p>
            <a:r>
              <a:rPr lang="hu-HU" dirty="0" smtClean="0"/>
              <a:t>Reprezentálhatnak</a:t>
            </a:r>
          </a:p>
          <a:p>
            <a:pPr lvl="1"/>
            <a:r>
              <a:rPr lang="hu-HU" dirty="0" smtClean="0"/>
              <a:t>Látható entitásokat</a:t>
            </a:r>
          </a:p>
          <a:p>
            <a:pPr lvl="1"/>
            <a:r>
              <a:rPr lang="hu-HU" dirty="0" smtClean="0"/>
              <a:t>Absztrakt entitásokat</a:t>
            </a:r>
          </a:p>
          <a:p>
            <a:r>
              <a:rPr lang="hu-HU" dirty="0" smtClean="0"/>
              <a:t>Egy játékobjektumhoz több komponenst is csatolhatunk</a:t>
            </a:r>
          </a:p>
          <a:p>
            <a:r>
              <a:rPr lang="hu-HU" dirty="0" smtClean="0"/>
              <a:t>Példa komponensek (</a:t>
            </a:r>
            <a:r>
              <a:rPr lang="hu-HU" dirty="0" err="1" smtClean="0"/>
              <a:t>Unity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/>
              <a:t>Mesh</a:t>
            </a:r>
            <a:r>
              <a:rPr lang="hu-HU" dirty="0" smtClean="0"/>
              <a:t> </a:t>
            </a:r>
            <a:r>
              <a:rPr lang="hu-HU" dirty="0" err="1" smtClean="0"/>
              <a:t>renderer</a:t>
            </a:r>
            <a:r>
              <a:rPr lang="hu-HU" dirty="0" smtClean="0"/>
              <a:t>, Camera (Rajzolás)</a:t>
            </a:r>
          </a:p>
          <a:p>
            <a:pPr lvl="1"/>
            <a:r>
              <a:rPr lang="hu-HU" dirty="0" err="1" smtClean="0"/>
              <a:t>Collider</a:t>
            </a:r>
            <a:r>
              <a:rPr lang="hu-HU" dirty="0" smtClean="0"/>
              <a:t>, </a:t>
            </a:r>
            <a:r>
              <a:rPr lang="hu-HU" dirty="0" err="1" smtClean="0"/>
              <a:t>Rigid</a:t>
            </a:r>
            <a:r>
              <a:rPr lang="hu-HU" dirty="0" smtClean="0"/>
              <a:t> body (Fizika)</a:t>
            </a:r>
          </a:p>
          <a:p>
            <a:pPr lvl="1"/>
            <a:r>
              <a:rPr lang="hu-HU" dirty="0" err="1" smtClean="0"/>
              <a:t>Audio</a:t>
            </a:r>
            <a:r>
              <a:rPr lang="hu-HU" dirty="0" smtClean="0"/>
              <a:t> </a:t>
            </a:r>
            <a:r>
              <a:rPr lang="hu-HU" dirty="0" err="1" smtClean="0"/>
              <a:t>Listener</a:t>
            </a:r>
            <a:r>
              <a:rPr lang="hu-HU" dirty="0" smtClean="0"/>
              <a:t>, </a:t>
            </a:r>
            <a:r>
              <a:rPr lang="hu-HU" dirty="0" err="1" smtClean="0"/>
              <a:t>Audio</a:t>
            </a:r>
            <a:r>
              <a:rPr lang="hu-HU" dirty="0" smtClean="0"/>
              <a:t> </a:t>
            </a:r>
            <a:r>
              <a:rPr lang="hu-HU" dirty="0" err="1" smtClean="0"/>
              <a:t>Source</a:t>
            </a:r>
            <a:r>
              <a:rPr lang="hu-HU" dirty="0" smtClean="0"/>
              <a:t> (</a:t>
            </a:r>
            <a:r>
              <a:rPr lang="hu-HU" dirty="0" err="1" smtClean="0"/>
              <a:t>Audio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Network </a:t>
            </a:r>
            <a:r>
              <a:rPr lang="hu-HU" dirty="0" err="1" smtClean="0"/>
              <a:t>object</a:t>
            </a:r>
            <a:r>
              <a:rPr lang="hu-HU" dirty="0" smtClean="0"/>
              <a:t> (Hálózat)</a:t>
            </a:r>
          </a:p>
          <a:p>
            <a:pPr lvl="1"/>
            <a:r>
              <a:rPr lang="hu-HU" dirty="0" smtClean="0"/>
              <a:t>Script (</a:t>
            </a:r>
            <a:r>
              <a:rPr lang="hu-HU" dirty="0" err="1" smtClean="0"/>
              <a:t>Szkriptelés</a:t>
            </a:r>
            <a:r>
              <a:rPr lang="hu-HU" dirty="0" smtClean="0"/>
              <a:t>, programozott viselkedés)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4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Játékhurok (game </a:t>
            </a:r>
            <a:r>
              <a:rPr lang="hu-HU" dirty="0" err="1"/>
              <a:t>loop</a:t>
            </a:r>
            <a:r>
              <a:rPr lang="hu-HU" dirty="0"/>
              <a:t>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74380" y="2252546"/>
            <a:ext cx="2832410" cy="3894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err="1" smtClean="0"/>
              <a:t>init</a:t>
            </a:r>
            <a:r>
              <a:rPr lang="hu-HU" dirty="0" smtClean="0"/>
              <a:t>();</a:t>
            </a:r>
          </a:p>
          <a:p>
            <a:pPr marL="0" indent="0">
              <a:buNone/>
            </a:pPr>
            <a:r>
              <a:rPr lang="hu-HU" b="1" dirty="0" err="1" smtClean="0"/>
              <a:t>while</a:t>
            </a:r>
            <a:r>
              <a:rPr lang="hu-HU" dirty="0" smtClean="0"/>
              <a:t> (</a:t>
            </a:r>
            <a:r>
              <a:rPr lang="hu-HU" b="1" dirty="0" err="1" smtClean="0"/>
              <a:t>true</a:t>
            </a:r>
            <a:r>
              <a:rPr lang="hu-HU" dirty="0" smtClean="0"/>
              <a:t>) {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</a:t>
            </a:r>
            <a:r>
              <a:rPr lang="hu-HU" dirty="0" err="1" smtClean="0"/>
              <a:t>processInput</a:t>
            </a:r>
            <a:r>
              <a:rPr lang="hu-HU" dirty="0" smtClean="0"/>
              <a:t>();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update();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</a:t>
            </a:r>
            <a:r>
              <a:rPr lang="hu-HU" dirty="0" err="1" smtClean="0"/>
              <a:t>render</a:t>
            </a:r>
            <a:r>
              <a:rPr lang="hu-HU" dirty="0" smtClean="0"/>
              <a:t>();</a:t>
            </a:r>
          </a:p>
          <a:p>
            <a:pPr marL="0" indent="0">
              <a:buNone/>
            </a:pPr>
            <a:r>
              <a:rPr lang="hu-HU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0008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Komponens</a:t>
            </a:r>
            <a:r>
              <a:rPr lang="en-GB" dirty="0" smtClean="0"/>
              <a:t> </a:t>
            </a:r>
            <a:r>
              <a:rPr lang="en-GB" dirty="0" err="1" smtClean="0"/>
              <a:t>alapú</a:t>
            </a:r>
            <a:r>
              <a:rPr lang="hu-HU" dirty="0" smtClean="0"/>
              <a:t> </a:t>
            </a:r>
            <a:r>
              <a:rPr lang="hu-HU" dirty="0" smtClean="0"/>
              <a:t>megoldás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hu-HU" dirty="0"/>
              <a:t>P</a:t>
            </a:r>
            <a:r>
              <a:rPr lang="en-US" dirty="0" smtClean="0"/>
              <a:t>acman0</a:t>
            </a:r>
            <a:r>
              <a:rPr lang="hu-HU" dirty="0"/>
              <a:t>4</a:t>
            </a:r>
            <a:r>
              <a:rPr lang="en-US" dirty="0" smtClean="0"/>
              <a:t>-</a:t>
            </a:r>
            <a:r>
              <a:rPr lang="hu-HU" dirty="0" err="1" smtClean="0"/>
              <a:t>ComponentBased</a:t>
            </a:r>
            <a:r>
              <a:rPr lang="hu-HU" dirty="0" smtClean="0"/>
              <a:t> </a:t>
            </a:r>
            <a:r>
              <a:rPr lang="hu-HU" dirty="0"/>
              <a:t>projekt</a:t>
            </a:r>
            <a:endParaRPr lang="en-US" dirty="0"/>
          </a:p>
          <a:p>
            <a:endParaRPr lang="hu-HU" dirty="0"/>
          </a:p>
          <a:p>
            <a:r>
              <a:rPr lang="hu-HU" dirty="0" smtClean="0"/>
              <a:t>Minden játékobjektum közvetlenül a </a:t>
            </a:r>
            <a:r>
              <a:rPr lang="hu-HU" dirty="0" err="1" smtClean="0"/>
              <a:t>GameObject</a:t>
            </a:r>
            <a:r>
              <a:rPr lang="hu-HU" dirty="0" smtClean="0"/>
              <a:t> leszármazottja</a:t>
            </a:r>
          </a:p>
          <a:p>
            <a:r>
              <a:rPr lang="hu-HU" dirty="0" smtClean="0"/>
              <a:t>A különféle tulajdonságok a </a:t>
            </a:r>
            <a:r>
              <a:rPr lang="hu-HU" dirty="0" err="1" smtClean="0"/>
              <a:t>Component-ből</a:t>
            </a:r>
            <a:r>
              <a:rPr lang="hu-HU" dirty="0" smtClean="0"/>
              <a:t> származnak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8710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65" y="1040607"/>
            <a:ext cx="8728269" cy="509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9091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57" y="530225"/>
            <a:ext cx="8481086" cy="588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69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</a:t>
            </a:r>
            <a:r>
              <a:rPr lang="hu-HU" dirty="0" err="1" smtClean="0"/>
              <a:t>Pacman</a:t>
            </a:r>
            <a:r>
              <a:rPr lang="hu-HU" dirty="0" smtClean="0"/>
              <a:t> játék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509132"/>
            <a:ext cx="7886700" cy="517416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Program</a:t>
            </a: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"##############"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"#..#.###@...##"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"##.#...#.##..#"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"##.#.###.#####"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"##&lt;..........#"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"##############"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   };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[][] map;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playerPosX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playerPosY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oldPlayerPosX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oldPlayerPosY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score = 0;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life = 1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hu-HU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hu-HU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accent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… folyt </a:t>
            </a:r>
            <a:r>
              <a:rPr lang="hu-HU" dirty="0" err="1" smtClean="0">
                <a:solidFill>
                  <a:schemeClr val="accent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köv</a:t>
            </a:r>
            <a:endParaRPr lang="hu-HU" dirty="0" smtClean="0">
              <a:solidFill>
                <a:schemeClr val="accent6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hu-HU" dirty="0" smtClean="0">
              <a:solidFill>
                <a:schemeClr val="accent6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572000" y="1690689"/>
            <a:ext cx="38340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Pacman.zip a honlapról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Pacman01-2DArray</a:t>
            </a:r>
            <a:r>
              <a:rPr lang="hu-HU" sz="2400" dirty="0" smtClean="0"/>
              <a:t> projekt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3743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Példa: </a:t>
            </a:r>
            <a:r>
              <a:rPr lang="hu-HU" dirty="0" err="1"/>
              <a:t>Pacman</a:t>
            </a:r>
            <a:r>
              <a:rPr lang="hu-HU" dirty="0"/>
              <a:t> játék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751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processInput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update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render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61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Példa: </a:t>
            </a:r>
            <a:r>
              <a:rPr lang="hu-HU" dirty="0" err="1"/>
              <a:t>Pacman</a:t>
            </a:r>
            <a:r>
              <a:rPr lang="hu-HU" dirty="0"/>
              <a:t> játék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424180"/>
            <a:ext cx="7886700" cy="5355762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init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  <a:r>
              <a:rPr lang="hu-HU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hu-HU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cols = 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mapS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[0].Length;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rows = 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mapS.Length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 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[rows][];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j = 0; j &lt; rows; ++j)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hu-HU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map[j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[cols];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nn-NO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nn-NO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nn-NO" sz="1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0; i &lt; cols; ++i)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map[j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][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mapS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[j][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</a:t>
            </a:r>
            <a:r>
              <a:rPr lang="en-US" sz="1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draw level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nn-NO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nn-NO" sz="1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nn-NO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nn-NO" sz="1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0; i &lt; cols; ++i)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j = 0; j &lt; rows; ++j)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hu-HU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</a:t>
            </a:r>
            <a:r>
              <a:rPr lang="en-US" sz="1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.SetCursorPosition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j + 1);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obj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map[j][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</a:t>
            </a:r>
            <a:r>
              <a:rPr lang="en-US" sz="1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obj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obj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'&lt;'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hu-HU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playerPosX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playerPosY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j;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</a:t>
            </a:r>
            <a:r>
              <a:rPr lang="en-US" sz="1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en-US" sz="1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.SetCursorPosition</a:t>
            </a: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(0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0);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</a:t>
            </a:r>
            <a:r>
              <a:rPr lang="en-US" sz="1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en-US" sz="1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"Score: 0"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78191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Példa: </a:t>
            </a:r>
            <a:r>
              <a:rPr lang="hu-HU" dirty="0" err="1"/>
              <a:t>Pacman</a:t>
            </a:r>
            <a:r>
              <a:rPr lang="hu-HU" dirty="0"/>
              <a:t> játék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1216" y="1825624"/>
            <a:ext cx="7886700" cy="470899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processInput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moveX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0;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moveY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0;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.KeyAvailable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ConsoleKeyInfo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keyinfo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keyinfo.Key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ConsoleKey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.LeftArrow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moveX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keyinfo.Key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ConsoleKey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.RightArrow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+= 1;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keyinfo.Key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ConsoleKey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.UpArrow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keyinfo.Key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ConsoleKey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.DownArrow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+= 1;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keyinfo.Key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ConsoleKey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.Escape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Environment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.Exit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(0);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658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Példa: </a:t>
            </a:r>
            <a:r>
              <a:rPr lang="hu-HU" dirty="0" err="1"/>
              <a:t>Pacman</a:t>
            </a:r>
            <a:r>
              <a:rPr lang="hu-HU" dirty="0"/>
              <a:t> játék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535692"/>
            <a:ext cx="7886700" cy="5080698"/>
          </a:xfrm>
        </p:spPr>
        <p:txBody>
          <a:bodyPr>
            <a:normAutofit fontScale="47500" lnSpcReduction="20000"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update()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oldPlayerPosX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playerPosX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oldPlayerPosY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playerPosY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newPlayerPosX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playerPosX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newPlayerPosY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playerPosY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moveY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hu-HU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obj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map[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newPlayerPosY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][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newPlayerPosX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obj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!=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'#'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//not a wall hit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hu-HU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obj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'.'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score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map[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newPlayerPosY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][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newPlayerPosX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 '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hu-HU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obj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'@'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--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life;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(life &lt;= 0)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</a:t>
            </a:r>
            <a:r>
              <a:rPr lang="en-US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.SetCursorPosition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(0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0);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</a:t>
            </a:r>
            <a:r>
              <a:rPr lang="en-US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"GAME OVER"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System.Threading.</a:t>
            </a:r>
            <a:r>
              <a:rPr lang="en-US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Thread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.Sleep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(3000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</a:t>
            </a:r>
            <a:r>
              <a:rPr lang="en-US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Environment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.Exit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(0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playerPosX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newPlayerPosX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playerPosY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newPlayerPosY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57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Példa: </a:t>
            </a:r>
            <a:r>
              <a:rPr lang="hu-HU" dirty="0" err="1"/>
              <a:t>Pacman</a:t>
            </a:r>
            <a:r>
              <a:rPr lang="hu-HU" dirty="0"/>
              <a:t> játék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1215" y="1825624"/>
            <a:ext cx="8255155" cy="47089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render()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</a:t>
            </a:r>
            <a:r>
              <a:rPr lang="en-US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.SetCursorPosition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(0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0);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</a:t>
            </a:r>
            <a:r>
              <a:rPr lang="en-US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"Score: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score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hu-HU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</a:t>
            </a:r>
            <a:r>
              <a:rPr lang="en-US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.SetCursorPosition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endParaRPr lang="hu-HU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oldPlayerPosX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oldPlayerPosY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+ 1);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hu-HU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</a:t>
            </a:r>
            <a:r>
              <a:rPr lang="en-US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.SetCursorPosition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endParaRPr lang="hu-HU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playerPosX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playerPosY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+ 1);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System.</a:t>
            </a:r>
            <a:r>
              <a:rPr lang="en-US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"&lt;"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972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1498</Words>
  <Application>Microsoft Office PowerPoint</Application>
  <PresentationFormat>On-screen Show (4:3)</PresentationFormat>
  <Paragraphs>375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Consolas</vt:lpstr>
      <vt:lpstr>Office-téma</vt:lpstr>
      <vt:lpstr>Játékmotor alapok</vt:lpstr>
      <vt:lpstr>Játékhurok (game loop)</vt:lpstr>
      <vt:lpstr>Játékhurok (game loop)</vt:lpstr>
      <vt:lpstr>Példa: Pacman játék</vt:lpstr>
      <vt:lpstr>Példa: Pacman játék</vt:lpstr>
      <vt:lpstr>Példa: Pacman játék</vt:lpstr>
      <vt:lpstr>Példa: Pacman játék</vt:lpstr>
      <vt:lpstr>Példa: Pacman játék</vt:lpstr>
      <vt:lpstr>Példa: Pacman játék</vt:lpstr>
      <vt:lpstr>Milyen gyorsan fusson a játék?</vt:lpstr>
      <vt:lpstr>Milyen gyorsan fusson a játék?</vt:lpstr>
      <vt:lpstr>Milyen gyorsan fusson a játék?</vt:lpstr>
      <vt:lpstr>Milyen gyorsan fusson a játék?</vt:lpstr>
      <vt:lpstr>Példa: Pacman játék</vt:lpstr>
      <vt:lpstr>Példa: Pacman játék</vt:lpstr>
      <vt:lpstr>Feladat</vt:lpstr>
      <vt:lpstr>Kicsit szebb megoldás</vt:lpstr>
      <vt:lpstr>Problémák</vt:lpstr>
      <vt:lpstr>Input osztály</vt:lpstr>
      <vt:lpstr>Input osztály</vt:lpstr>
      <vt:lpstr>GameObject update</vt:lpstr>
      <vt:lpstr>Klasszikus OOP megoldás</vt:lpstr>
      <vt:lpstr>PowerPoint Presentation</vt:lpstr>
      <vt:lpstr>Feladat</vt:lpstr>
      <vt:lpstr>Játékobjektumok: OOP</vt:lpstr>
      <vt:lpstr>Játékobjektumok: OOP </vt:lpstr>
      <vt:lpstr>Komponens alapú modell</vt:lpstr>
      <vt:lpstr>Játékobjektum (Game Object)</vt:lpstr>
      <vt:lpstr>Komponens (Component)</vt:lpstr>
      <vt:lpstr>Komponens alapú megoldás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M</dc:creator>
  <cp:lastModifiedBy>Windows User</cp:lastModifiedBy>
  <cp:revision>35</cp:revision>
  <dcterms:created xsi:type="dcterms:W3CDTF">2019-09-15T15:17:51Z</dcterms:created>
  <dcterms:modified xsi:type="dcterms:W3CDTF">2019-09-16T11:44:54Z</dcterms:modified>
</cp:coreProperties>
</file>