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78" r:id="rId2"/>
    <p:sldId id="404" r:id="rId3"/>
    <p:sldId id="410" r:id="rId4"/>
    <p:sldId id="411" r:id="rId5"/>
    <p:sldId id="380" r:id="rId6"/>
    <p:sldId id="413" r:id="rId7"/>
    <p:sldId id="384" r:id="rId8"/>
    <p:sldId id="385" r:id="rId9"/>
    <p:sldId id="414" r:id="rId10"/>
    <p:sldId id="390" r:id="rId11"/>
    <p:sldId id="391" r:id="rId12"/>
    <p:sldId id="408" r:id="rId13"/>
    <p:sldId id="415" r:id="rId14"/>
    <p:sldId id="40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025BB-35D5-419D-8ED2-E5EDB67F143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CB54F-71BB-491D-A98F-DF04FDAAD7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44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 cstate="print">
            <a:lum bright="78000" contrast="-90000"/>
          </a:blip>
          <a:srcRect t="769" r="1169" b="76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620000" cy="685800"/>
          </a:xfrm>
        </p:spPr>
        <p:txBody>
          <a:bodyPr/>
          <a:lstStyle>
            <a:lvl1pPr>
              <a:defRPr b="1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9" name="Szöveg helye 8"/>
          <p:cNvSpPr>
            <a:spLocks noGrp="1"/>
          </p:cNvSpPr>
          <p:nvPr>
            <p:ph type="body" sz="quarter" idx="13"/>
          </p:nvPr>
        </p:nvSpPr>
        <p:spPr>
          <a:xfrm>
            <a:off x="152400" y="914400"/>
            <a:ext cx="8839200" cy="57912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>
            <a:lvl1pPr>
              <a:buNone/>
              <a:defRPr b="1">
                <a:latin typeface="Courier New" pitchFamily="49" charset="0"/>
                <a:cs typeface="Courier New" pitchFamily="49" charset="0"/>
              </a:defRPr>
            </a:lvl1pPr>
            <a:lvl2pPr>
              <a:buNone/>
              <a:defRPr b="1">
                <a:latin typeface="Courier New" pitchFamily="49" charset="0"/>
                <a:cs typeface="Courier New" pitchFamily="49" charset="0"/>
              </a:defRPr>
            </a:lvl2pPr>
            <a:lvl3pPr>
              <a:buNone/>
              <a:defRPr b="1">
                <a:latin typeface="Courier New" pitchFamily="49" charset="0"/>
                <a:cs typeface="Courier New" pitchFamily="49" charset="0"/>
              </a:defRPr>
            </a:lvl3pPr>
            <a:lvl4pPr>
              <a:buNone/>
              <a:defRPr b="1">
                <a:latin typeface="Courier New" pitchFamily="49" charset="0"/>
                <a:cs typeface="Courier New" pitchFamily="49" charset="0"/>
              </a:defRPr>
            </a:lvl4pPr>
            <a:lvl5pPr>
              <a:buNone/>
              <a:defRPr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/>
          <p:cNvPicPr>
            <a:picLocks noChangeAspect="1" noChangeArrowheads="1"/>
          </p:cNvPicPr>
          <p:nvPr userDrawn="1"/>
        </p:nvPicPr>
        <p:blipFill>
          <a:blip r:embed="rId7" cstate="print">
            <a:lum bright="66000" contrast="-78000"/>
          </a:blip>
          <a:srcRect t="13077" r="1169" b="2307"/>
          <a:stretch>
            <a:fillRect/>
          </a:stretch>
        </p:blipFill>
        <p:spPr bwMode="auto">
          <a:xfrm>
            <a:off x="0" y="990600"/>
            <a:ext cx="914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AEA1A-6276-4434-840E-9C81C04BC3C1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BCBAB-4B39-4074-885F-AD49ACE3F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6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solidFill>
              <a:schemeClr val="tx1"/>
            </a:solidFill>
          </a:ln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g008-EnvMap</a:t>
            </a:r>
            <a:endParaRPr lang="en-US" dirty="0"/>
          </a:p>
        </p:txBody>
      </p:sp>
      <p:sp>
        <p:nvSpPr>
          <p:cNvPr id="4" name="Alcím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Environment</a:t>
            </a:r>
            <a:r>
              <a:rPr lang="hu-HU" dirty="0" smtClean="0"/>
              <a:t> </a:t>
            </a:r>
            <a:r>
              <a:rPr lang="hu-HU" dirty="0" err="1" smtClean="0"/>
              <a:t>mapping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Szécsi László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quad</a:t>
            </a:r>
            <a:r>
              <a:rPr lang="en-US" dirty="0" smtClean="0"/>
              <a:t>.</a:t>
            </a:r>
            <a:r>
              <a:rPr lang="hu-HU" dirty="0" smtClean="0"/>
              <a:t>hlsli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3"/>
          </p:nvPr>
        </p:nvSpPr>
        <p:spPr>
          <a:solidFill>
            <a:srgbClr val="FFFF66"/>
          </a:solidFill>
        </p:spPr>
        <p:txBody>
          <a:bodyPr>
            <a:normAutofit/>
          </a:bodyPr>
          <a:lstStyle/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 err="1" smtClean="0"/>
              <a:t>IaosQuad</a:t>
            </a:r>
            <a:endParaRPr lang="en-US" sz="2400" dirty="0" smtClean="0"/>
          </a:p>
          <a:p>
            <a:r>
              <a:rPr lang="en-US" sz="2400" dirty="0" smtClean="0"/>
              <a:t>{</a:t>
            </a:r>
          </a:p>
          <a:p>
            <a:r>
              <a:rPr lang="en-US" sz="2400" dirty="0" smtClean="0"/>
              <a:t>	float4  pos: POSITION;</a:t>
            </a:r>
          </a:p>
          <a:p>
            <a:r>
              <a:rPr lang="en-US" sz="2400" dirty="0" smtClean="0"/>
              <a:t>	float2  </a:t>
            </a:r>
            <a:r>
              <a:rPr lang="en-US" sz="2400" dirty="0" err="1" smtClean="0"/>
              <a:t>tex</a:t>
            </a:r>
            <a:r>
              <a:rPr lang="en-US" sz="2400" dirty="0" smtClean="0"/>
              <a:t>: TEXCOORD0;</a:t>
            </a:r>
          </a:p>
          <a:p>
            <a:r>
              <a:rPr lang="en-US" sz="2400" dirty="0" smtClean="0"/>
              <a:t>};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 err="1" smtClean="0"/>
              <a:t>VsosQuad</a:t>
            </a:r>
            <a:endParaRPr lang="en-US" sz="2400" dirty="0" smtClean="0"/>
          </a:p>
          <a:p>
            <a:r>
              <a:rPr lang="en-US" sz="2400" dirty="0" smtClean="0"/>
              <a:t>{</a:t>
            </a:r>
          </a:p>
          <a:p>
            <a:r>
              <a:rPr lang="en-US" sz="2400" dirty="0" smtClean="0"/>
              <a:t>	float4 pos: SV_POSITION;</a:t>
            </a:r>
          </a:p>
          <a:p>
            <a:r>
              <a:rPr lang="en-US" sz="2400" dirty="0" smtClean="0"/>
              <a:t>	float2 </a:t>
            </a:r>
            <a:r>
              <a:rPr lang="en-US" sz="2400" dirty="0" err="1" smtClean="0"/>
              <a:t>tex</a:t>
            </a:r>
            <a:r>
              <a:rPr lang="en-US" sz="2400" dirty="0" smtClean="0"/>
              <a:t>: TEXCOORD0;</a:t>
            </a:r>
          </a:p>
          <a:p>
            <a:r>
              <a:rPr lang="en-US" sz="2400" dirty="0" smtClean="0"/>
              <a:t>	float3 </a:t>
            </a:r>
            <a:r>
              <a:rPr lang="hu-HU" sz="2400" dirty="0" smtClean="0"/>
              <a:t>ray</a:t>
            </a:r>
            <a:r>
              <a:rPr lang="en-US" sz="2400" dirty="0" smtClean="0"/>
              <a:t>Dir</a:t>
            </a:r>
            <a:r>
              <a:rPr lang="en-US" sz="2400" dirty="0" smtClean="0"/>
              <a:t>: TEXCOORD1;</a:t>
            </a:r>
          </a:p>
          <a:p>
            <a:r>
              <a:rPr lang="en-US" sz="2400" dirty="0" smtClean="0"/>
              <a:t>};</a:t>
            </a:r>
          </a:p>
          <a:p>
            <a:endParaRPr lang="en-US" sz="2400" dirty="0" smtClean="0"/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vsQuad.hlsl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3"/>
          </p:nvPr>
        </p:nvSpPr>
        <p:spPr>
          <a:solidFill>
            <a:srgbClr val="FFFF66"/>
          </a:solidFill>
        </p:spPr>
        <p:txBody>
          <a:bodyPr>
            <a:normAutofit fontScale="92500" lnSpcReduction="10000"/>
          </a:bodyPr>
          <a:lstStyle/>
          <a:p>
            <a:r>
              <a:rPr lang="en-US" sz="2400" dirty="0" err="1"/>
              <a:t>cbuffer</a:t>
            </a:r>
            <a:r>
              <a:rPr lang="en-US" sz="2400" dirty="0"/>
              <a:t> </a:t>
            </a:r>
            <a:r>
              <a:rPr lang="en-US" sz="2400" dirty="0" err="1"/>
              <a:t>perObject</a:t>
            </a:r>
            <a:r>
              <a:rPr lang="en-US" sz="2400" dirty="0"/>
              <a:t> </a:t>
            </a:r>
            <a:r>
              <a:rPr lang="en-US" sz="2400" dirty="0" smtClean="0"/>
              <a:t>{ // a </a:t>
            </a:r>
            <a:r>
              <a:rPr lang="hu-HU" sz="2400" dirty="0" smtClean="0"/>
              <a:t>többi</a:t>
            </a:r>
            <a:endParaRPr lang="en-US" sz="2400" dirty="0"/>
          </a:p>
          <a:p>
            <a:r>
              <a:rPr lang="en-US" sz="2400" dirty="0" smtClean="0"/>
              <a:t>  </a:t>
            </a:r>
            <a:r>
              <a:rPr lang="en-US" sz="2400" dirty="0" err="1" smtClean="0"/>
              <a:t>row_major</a:t>
            </a:r>
            <a:r>
              <a:rPr lang="en-US" sz="2400" dirty="0" smtClean="0"/>
              <a:t> </a:t>
            </a:r>
            <a:r>
              <a:rPr lang="en-US" sz="2400" dirty="0"/>
              <a:t>float4x4 </a:t>
            </a:r>
            <a:r>
              <a:rPr lang="en-US" sz="2400" dirty="0" err="1" smtClean="0"/>
              <a:t>rayDi</a:t>
            </a:r>
            <a:r>
              <a:rPr lang="hu-HU" sz="2400" dirty="0" smtClean="0"/>
              <a:t>r</a:t>
            </a:r>
            <a:r>
              <a:rPr lang="en-US" sz="2400" dirty="0" smtClean="0"/>
              <a:t>Matrix</a:t>
            </a:r>
            <a:r>
              <a:rPr lang="en-US" sz="2400" dirty="0"/>
              <a:t>;</a:t>
            </a:r>
          </a:p>
          <a:p>
            <a:r>
              <a:rPr lang="en-US" sz="2400" dirty="0"/>
              <a:t>};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VsosQuad</a:t>
            </a:r>
            <a:r>
              <a:rPr lang="en-US" sz="2400" dirty="0" smtClean="0"/>
              <a:t> </a:t>
            </a:r>
            <a:r>
              <a:rPr lang="en-US" sz="2400" dirty="0" err="1" smtClean="0"/>
              <a:t>vsQuad</a:t>
            </a:r>
            <a:r>
              <a:rPr lang="en-US" sz="2400" dirty="0" smtClean="0"/>
              <a:t>(</a:t>
            </a:r>
            <a:r>
              <a:rPr lang="en-US" sz="2400" dirty="0" err="1" smtClean="0"/>
              <a:t>IaosQuad</a:t>
            </a:r>
            <a:r>
              <a:rPr lang="en-US" sz="2400" dirty="0" smtClean="0"/>
              <a:t> input</a:t>
            </a:r>
            <a:r>
              <a:rPr lang="en-US" sz="2400" dirty="0" smtClean="0"/>
              <a:t>)</a:t>
            </a:r>
            <a:r>
              <a:rPr lang="hu-HU" sz="2400" dirty="0" smtClean="0"/>
              <a:t> </a:t>
            </a:r>
            <a:r>
              <a:rPr lang="en-US" sz="2400" dirty="0" smtClean="0"/>
              <a:t>{</a:t>
            </a:r>
            <a:endParaRPr lang="en-US" sz="2400" dirty="0" smtClean="0"/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VsosQuad</a:t>
            </a:r>
            <a:r>
              <a:rPr lang="en-US" sz="2400" dirty="0" smtClean="0"/>
              <a:t> output = (</a:t>
            </a:r>
            <a:r>
              <a:rPr lang="en-US" sz="2400" dirty="0" err="1" smtClean="0"/>
              <a:t>VsosQuad</a:t>
            </a:r>
            <a:r>
              <a:rPr lang="en-US" sz="2400" dirty="0" smtClean="0"/>
              <a:t>)0;</a:t>
            </a:r>
          </a:p>
          <a:p>
            <a:endParaRPr lang="en-US" sz="2400" dirty="0" smtClean="0"/>
          </a:p>
          <a:p>
            <a:r>
              <a:rPr lang="en-US" sz="2400" dirty="0" smtClean="0"/>
              <a:t>	output.pos = input.pos;</a:t>
            </a:r>
          </a:p>
          <a:p>
            <a:r>
              <a:rPr lang="en-US" sz="2400" dirty="0" smtClean="0"/>
              <a:t>  float4 </a:t>
            </a:r>
            <a:r>
              <a:rPr lang="en-US" sz="2400" dirty="0" err="1" smtClean="0"/>
              <a:t>hWorldPosMinusEye</a:t>
            </a:r>
            <a:r>
              <a:rPr lang="en-US" sz="2400" dirty="0" smtClean="0"/>
              <a:t> = </a:t>
            </a:r>
            <a:r>
              <a:rPr lang="en-US" sz="2400" dirty="0" err="1" smtClean="0"/>
              <a:t>mul</a:t>
            </a:r>
            <a:r>
              <a:rPr lang="en-US" sz="2400" dirty="0" smtClean="0"/>
              <a:t>(input.pos, 	</a:t>
            </a:r>
            <a:r>
              <a:rPr lang="hu-HU" sz="2400" dirty="0" smtClean="0"/>
              <a:t>ray</a:t>
            </a:r>
            <a:r>
              <a:rPr lang="en-US" sz="2400" dirty="0" err="1" smtClean="0"/>
              <a:t>DirMatrix</a:t>
            </a:r>
            <a:r>
              <a:rPr lang="en-US" sz="2400" dirty="0" smtClean="0"/>
              <a:t>);</a:t>
            </a:r>
          </a:p>
          <a:p>
            <a:r>
              <a:rPr lang="en-US" sz="2400" dirty="0" smtClean="0"/>
              <a:t>  </a:t>
            </a:r>
            <a:r>
              <a:rPr lang="en-US" sz="2400" dirty="0" err="1" smtClean="0"/>
              <a:t>hWorldPosMinusEye</a:t>
            </a:r>
            <a:r>
              <a:rPr lang="en-US" sz="2400" dirty="0" smtClean="0"/>
              <a:t> /= </a:t>
            </a:r>
            <a:r>
              <a:rPr lang="en-US" sz="2400" dirty="0" err="1" smtClean="0"/>
              <a:t>hWorldPosMinusEye.w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  </a:t>
            </a:r>
            <a:r>
              <a:rPr lang="en-US" sz="2400" dirty="0" smtClean="0"/>
              <a:t>output.</a:t>
            </a:r>
            <a:r>
              <a:rPr lang="hu-HU" sz="2400" dirty="0" smtClean="0"/>
              <a:t>ray</a:t>
            </a:r>
            <a:r>
              <a:rPr lang="en-US" sz="2400" dirty="0" smtClean="0"/>
              <a:t>Dir </a:t>
            </a:r>
            <a:r>
              <a:rPr lang="en-US" sz="2400" dirty="0" smtClean="0"/>
              <a:t>= hWorldPosMinusEye.xyz;</a:t>
            </a:r>
          </a:p>
          <a:p>
            <a:r>
              <a:rPr lang="en-US" sz="2400" dirty="0" smtClean="0"/>
              <a:t>	output.tex = input.tex;</a:t>
            </a:r>
          </a:p>
          <a:p>
            <a:r>
              <a:rPr lang="en-US" sz="2400" dirty="0" smtClean="0"/>
              <a:t>  return output;</a:t>
            </a:r>
          </a:p>
          <a:p>
            <a:r>
              <a:rPr lang="en-US" sz="2400" dirty="0" smtClean="0"/>
              <a:t>}</a:t>
            </a:r>
          </a:p>
          <a:p>
            <a:endParaRPr lang="en-US" sz="2400" dirty="0" smtClean="0"/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7924800" y="0"/>
            <a:ext cx="1219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#11</a:t>
            </a:r>
            <a:r>
              <a:rPr lang="hu-HU" sz="3200" dirty="0" smtClean="0"/>
              <a:t>.</a:t>
            </a:r>
            <a:r>
              <a:rPr lang="en-US" sz="3200" dirty="0" smtClean="0"/>
              <a:t>1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psBackground.hlsl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3"/>
          </p:nvPr>
        </p:nvSpPr>
        <p:spPr>
          <a:solidFill>
            <a:srgbClr val="FFFF66"/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float4 </a:t>
            </a:r>
            <a:r>
              <a:rPr lang="en-US" sz="2400" dirty="0" err="1" smtClean="0"/>
              <a:t>psBackground</a:t>
            </a:r>
            <a:r>
              <a:rPr lang="en-US" sz="2400" dirty="0" smtClean="0"/>
              <a:t>(</a:t>
            </a:r>
            <a:r>
              <a:rPr lang="en-US" sz="2400" dirty="0" err="1" smtClean="0"/>
              <a:t>VsosQuad</a:t>
            </a:r>
            <a:r>
              <a:rPr lang="en-US" sz="2400" dirty="0" smtClean="0"/>
              <a:t> input) : </a:t>
            </a:r>
            <a:r>
              <a:rPr lang="en-US" sz="2400" dirty="0" err="1" smtClean="0"/>
              <a:t>SV_Target</a:t>
            </a:r>
            <a:endParaRPr lang="en-US" sz="2400" dirty="0" smtClean="0"/>
          </a:p>
          <a:p>
            <a:r>
              <a:rPr lang="en-US" sz="2400" dirty="0" smtClean="0"/>
              <a:t>{</a:t>
            </a:r>
          </a:p>
          <a:p>
            <a:r>
              <a:rPr lang="en-US" sz="2400" dirty="0" smtClean="0"/>
              <a:t>return </a:t>
            </a:r>
            <a:r>
              <a:rPr lang="en-US" sz="2400" dirty="0" err="1" smtClean="0"/>
              <a:t>envTexture.Sample</a:t>
            </a:r>
            <a:r>
              <a:rPr lang="en-US" sz="2400" dirty="0" smtClean="0"/>
              <a:t>(</a:t>
            </a:r>
            <a:r>
              <a:rPr lang="en-US" sz="2400" dirty="0" err="1" smtClean="0"/>
              <a:t>linearSampler</a:t>
            </a:r>
            <a:r>
              <a:rPr lang="en-US" sz="2400" dirty="0" smtClean="0"/>
              <a:t>, </a:t>
            </a:r>
            <a:r>
              <a:rPr lang="en-US" sz="2400" dirty="0" err="1" smtClean="0"/>
              <a:t>input.rayDir</a:t>
            </a:r>
            <a:r>
              <a:rPr lang="en-US" sz="2400" dirty="0" smtClean="0"/>
              <a:t>);</a:t>
            </a:r>
          </a:p>
          <a:p>
            <a:r>
              <a:rPr lang="en-US" sz="2400" dirty="0" smtClean="0"/>
              <a:t>}</a:t>
            </a:r>
          </a:p>
          <a:p>
            <a:endParaRPr lang="en-US" sz="2400" dirty="0" smtClean="0"/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7924800" y="0"/>
            <a:ext cx="1219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#11</a:t>
            </a:r>
            <a:r>
              <a:rPr lang="hu-HU" sz="3200" dirty="0" smtClean="0"/>
              <a:t>.</a:t>
            </a:r>
            <a:r>
              <a:rPr lang="en-US" sz="3200" dirty="0" smtClean="0"/>
              <a:t>1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hu-HU" dirty="0" smtClean="0"/>
              <a:t>észfeladatok (zsiráf mintájára)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Mesh::</a:t>
            </a:r>
            <a:r>
              <a:rPr lang="hu-HU" dirty="0"/>
              <a:t>Indexed</a:t>
            </a:r>
            <a:r>
              <a:rPr lang="en-US" dirty="0"/>
              <a:t>::</a:t>
            </a:r>
            <a:r>
              <a:rPr lang="en-US" dirty="0" err="1"/>
              <a:t>createQuad</a:t>
            </a:r>
            <a:r>
              <a:rPr lang="en-US" dirty="0"/>
              <a:t>()</a:t>
            </a:r>
            <a:endParaRPr lang="hu-HU" dirty="0"/>
          </a:p>
          <a:p>
            <a:r>
              <a:rPr lang="hu-HU" dirty="0" smtClean="0"/>
              <a:t>shaderek betöltése</a:t>
            </a:r>
          </a:p>
          <a:p>
            <a:r>
              <a:rPr lang="hu-HU" dirty="0" smtClean="0"/>
              <a:t>anyag létrehozása</a:t>
            </a:r>
          </a:p>
          <a:p>
            <a:r>
              <a:rPr lang="hu-HU" dirty="0" smtClean="0"/>
              <a:t>input layout kérése</a:t>
            </a:r>
          </a:p>
          <a:p>
            <a:r>
              <a:rPr lang="hu-HU" dirty="0" smtClean="0"/>
              <a:t>shaded mesh létrehozása</a:t>
            </a:r>
          </a:p>
          <a:p>
            <a:r>
              <a:rPr lang="hu-HU" dirty="0" smtClean="0"/>
              <a:t>konstans buffer, shader source view bekötése a materialba</a:t>
            </a:r>
          </a:p>
          <a:p>
            <a:r>
              <a:rPr lang="hu-HU" dirty="0" smtClean="0"/>
              <a:t>új elem a konstansbufferbe: rayDirMatrix</a:t>
            </a:r>
          </a:p>
          <a:p>
            <a:pPr lvl="1"/>
            <a:r>
              <a:rPr lang="hu-HU" dirty="0" smtClean="0"/>
              <a:t>vagy új konstansbuffer, amelyik tetszik</a:t>
            </a:r>
          </a:p>
          <a:p>
            <a:r>
              <a:rPr lang="hu-HU" dirty="0" smtClean="0"/>
              <a:t>minden frameben CB feltöltése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197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hu-HU" dirty="0" smtClean="0"/>
              <a:t>áttér kész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76400"/>
            <a:ext cx="6248400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gg008-EnvMap project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copy-paste-rename</a:t>
            </a:r>
            <a:r>
              <a:rPr lang="hu-HU" dirty="0" smtClean="0"/>
              <a:t> gg007-Texture </a:t>
            </a:r>
            <a:r>
              <a:rPr lang="hu-HU" dirty="0" err="1" smtClean="0"/>
              <a:t>folder</a:t>
            </a:r>
            <a:endParaRPr lang="hu-HU" dirty="0" smtClean="0"/>
          </a:p>
          <a:p>
            <a:r>
              <a:rPr lang="hu-HU" dirty="0" err="1" smtClean="0"/>
              <a:t>vcxproj</a:t>
            </a:r>
            <a:r>
              <a:rPr lang="hu-HU" dirty="0" smtClean="0"/>
              <a:t>, </a:t>
            </a:r>
            <a:r>
              <a:rPr lang="hu-HU" dirty="0" err="1" smtClean="0"/>
              <a:t>filters</a:t>
            </a:r>
            <a:r>
              <a:rPr lang="hu-HU" dirty="0" smtClean="0"/>
              <a:t> átnevezés</a:t>
            </a:r>
          </a:p>
          <a:p>
            <a:r>
              <a:rPr lang="hu-HU" dirty="0" err="1" smtClean="0"/>
              <a:t>solution</a:t>
            </a:r>
            <a:r>
              <a:rPr lang="hu-HU" dirty="0" smtClean="0"/>
              <a:t>/add </a:t>
            </a:r>
            <a:r>
              <a:rPr lang="hu-HU" dirty="0" err="1" smtClean="0"/>
              <a:t>existing</a:t>
            </a:r>
            <a:r>
              <a:rPr lang="hu-HU" dirty="0" smtClean="0"/>
              <a:t> project</a:t>
            </a:r>
          </a:p>
          <a:p>
            <a:r>
              <a:rPr lang="hu-HU" dirty="0" smtClean="0"/>
              <a:t>build</a:t>
            </a:r>
            <a:r>
              <a:rPr lang="en-US" dirty="0" smtClean="0"/>
              <a:t>, </a:t>
            </a:r>
            <a:r>
              <a:rPr lang="hu-HU" dirty="0" err="1" smtClean="0"/>
              <a:t>run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DDSTextureLoader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DirectXTex</a:t>
            </a:r>
            <a:r>
              <a:rPr lang="en-US" dirty="0" smtClean="0"/>
              <a:t>-b</a:t>
            </a:r>
            <a:r>
              <a:rPr lang="hu-HU" dirty="0" smtClean="0"/>
              <a:t>ől</a:t>
            </a:r>
          </a:p>
          <a:p>
            <a:r>
              <a:rPr lang="hu-HU" dirty="0" smtClean="0"/>
              <a:t>nincs külön project</a:t>
            </a:r>
          </a:p>
          <a:p>
            <a:r>
              <a:rPr lang="hu-HU" dirty="0" smtClean="0"/>
              <a:t>csak két file</a:t>
            </a:r>
          </a:p>
          <a:p>
            <a:pPr lvl="1"/>
            <a:r>
              <a:rPr lang="en-US" dirty="0" err="1" smtClean="0"/>
              <a:t>DDSTextureLoader</a:t>
            </a:r>
            <a:r>
              <a:rPr lang="hu-HU" dirty="0" smtClean="0"/>
              <a:t>.h</a:t>
            </a:r>
          </a:p>
          <a:p>
            <a:pPr lvl="1"/>
            <a:r>
              <a:rPr lang="en-US" dirty="0" err="1" smtClean="0"/>
              <a:t>DDSTextureLoader</a:t>
            </a:r>
            <a:r>
              <a:rPr lang="hu-HU" dirty="0" smtClean="0"/>
              <a:t>.cpp</a:t>
            </a:r>
          </a:p>
          <a:p>
            <a:r>
              <a:rPr lang="hu-HU" dirty="0" smtClean="0"/>
              <a:t>tegyük be a gg008-Envmap projektbe simán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174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Betöltés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4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psEnvmapped.hlsl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3"/>
          </p:nvPr>
        </p:nvSpPr>
        <p:spPr>
          <a:solidFill>
            <a:srgbClr val="FFFF66"/>
          </a:solidFill>
        </p:spPr>
        <p:txBody>
          <a:bodyPr>
            <a:normAutofit fontScale="92500" lnSpcReduction="20000"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cbuffer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perFrame</a:t>
            </a:r>
            <a:r>
              <a:rPr lang="en-US" sz="2400" dirty="0">
                <a:solidFill>
                  <a:srgbClr val="FF0000"/>
                </a:solidFill>
              </a:rPr>
              <a:t> {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 float4 </a:t>
            </a:r>
            <a:r>
              <a:rPr lang="en-US" sz="2400" dirty="0" err="1" smtClean="0">
                <a:solidFill>
                  <a:srgbClr val="FF0000"/>
                </a:solidFill>
              </a:rPr>
              <a:t>eyePos</a:t>
            </a:r>
            <a:r>
              <a:rPr lang="en-US" sz="2400" dirty="0" smtClean="0">
                <a:solidFill>
                  <a:srgbClr val="FF0000"/>
                </a:solidFill>
              </a:rPr>
              <a:t>; // </a:t>
            </a:r>
            <a:r>
              <a:rPr lang="en-US" sz="2400" dirty="0" err="1" smtClean="0">
                <a:solidFill>
                  <a:srgbClr val="FF0000"/>
                </a:solidFill>
              </a:rPr>
              <a:t>plusz</a:t>
            </a:r>
            <a:r>
              <a:rPr lang="en-US" sz="2400" dirty="0" smtClean="0">
                <a:solidFill>
                  <a:srgbClr val="FF0000"/>
                </a:solidFill>
              </a:rPr>
              <a:t> f</a:t>
            </a:r>
            <a:r>
              <a:rPr lang="hu-HU" sz="2400" dirty="0" smtClean="0">
                <a:solidFill>
                  <a:srgbClr val="FF0000"/>
                </a:solidFill>
              </a:rPr>
              <a:t>é</a:t>
            </a:r>
            <a:r>
              <a:rPr lang="en-US" sz="2400" dirty="0" err="1" smtClean="0">
                <a:solidFill>
                  <a:srgbClr val="FF0000"/>
                </a:solidFill>
              </a:rPr>
              <a:t>nyek</a:t>
            </a:r>
            <a:r>
              <a:rPr lang="hu-HU" sz="2400" dirty="0" smtClean="0">
                <a:solidFill>
                  <a:srgbClr val="FF0000"/>
                </a:solidFill>
              </a:rPr>
              <a:t>, stb.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}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err="1" smtClean="0">
                <a:solidFill>
                  <a:srgbClr val="FF0000"/>
                </a:solidFill>
              </a:rPr>
              <a:t>TextureCube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envTexture</a:t>
            </a:r>
            <a:r>
              <a:rPr lang="en-US" sz="2400" dirty="0" smtClean="0">
                <a:solidFill>
                  <a:srgbClr val="FF0000"/>
                </a:solidFill>
              </a:rPr>
              <a:t>;</a:t>
            </a:r>
          </a:p>
          <a:p>
            <a:endParaRPr lang="en-US" sz="2400" dirty="0" smtClean="0"/>
          </a:p>
          <a:p>
            <a:r>
              <a:rPr lang="en-US" sz="2400" dirty="0" smtClean="0"/>
              <a:t>float4 </a:t>
            </a:r>
            <a:r>
              <a:rPr lang="en-US" sz="2400" dirty="0" err="1" smtClean="0"/>
              <a:t>psEnvMapped</a:t>
            </a:r>
            <a:r>
              <a:rPr lang="en-US" sz="2400" dirty="0" smtClean="0"/>
              <a:t>(</a:t>
            </a:r>
            <a:r>
              <a:rPr lang="en-US" sz="2400" dirty="0" err="1" smtClean="0"/>
              <a:t>VsosTrafo</a:t>
            </a:r>
            <a:r>
              <a:rPr lang="en-US" sz="2400" dirty="0" smtClean="0"/>
              <a:t> input) : </a:t>
            </a:r>
            <a:r>
              <a:rPr lang="en-US" sz="2400" dirty="0" err="1" smtClean="0"/>
              <a:t>SV_Target</a:t>
            </a:r>
            <a:r>
              <a:rPr lang="hu-HU" sz="2400" dirty="0"/>
              <a:t> </a:t>
            </a:r>
            <a:r>
              <a:rPr lang="en-US" sz="2400" dirty="0" smtClean="0"/>
              <a:t>{</a:t>
            </a:r>
            <a:endParaRPr lang="hu-HU" sz="2400" dirty="0" smtClean="0"/>
          </a:p>
          <a:p>
            <a:r>
              <a:rPr lang="hu-HU" sz="2400" dirty="0">
                <a:solidFill>
                  <a:srgbClr val="7030A0"/>
                </a:solidFill>
              </a:rPr>
              <a:t> </a:t>
            </a:r>
            <a:r>
              <a:rPr lang="hu-HU" sz="2400" dirty="0" smtClean="0">
                <a:solidFill>
                  <a:srgbClr val="7030A0"/>
                </a:solidFill>
              </a:rPr>
              <a:t> // rayDir számítása worldPos és eyePos között</a:t>
            </a:r>
          </a:p>
          <a:p>
            <a:r>
              <a:rPr lang="hu-HU" sz="2400" dirty="0">
                <a:solidFill>
                  <a:srgbClr val="7030A0"/>
                </a:solidFill>
              </a:rPr>
              <a:t> </a:t>
            </a:r>
            <a:r>
              <a:rPr lang="hu-HU" sz="2400" dirty="0" smtClean="0">
                <a:solidFill>
                  <a:srgbClr val="7030A0"/>
                </a:solidFill>
              </a:rPr>
              <a:t> //   .xyz kell, normalizálni kell</a:t>
            </a:r>
          </a:p>
          <a:p>
            <a:r>
              <a:rPr lang="hu-HU" sz="2400" dirty="0">
                <a:solidFill>
                  <a:srgbClr val="7030A0"/>
                </a:solidFill>
              </a:rPr>
              <a:t> </a:t>
            </a:r>
            <a:r>
              <a:rPr lang="hu-HU" sz="2400" dirty="0" smtClean="0">
                <a:solidFill>
                  <a:srgbClr val="7030A0"/>
                </a:solidFill>
              </a:rPr>
              <a:t> // reflectionDir számítása</a:t>
            </a:r>
          </a:p>
          <a:p>
            <a:r>
              <a:rPr lang="hu-HU" sz="2400" dirty="0">
                <a:solidFill>
                  <a:srgbClr val="7030A0"/>
                </a:solidFill>
              </a:rPr>
              <a:t> </a:t>
            </a:r>
            <a:r>
              <a:rPr lang="hu-HU" sz="2400" dirty="0" smtClean="0">
                <a:solidFill>
                  <a:srgbClr val="7030A0"/>
                </a:solidFill>
              </a:rPr>
              <a:t> //   belefelé mutató rayDir </a:t>
            </a:r>
            <a:r>
              <a:rPr lang="hu-HU" sz="2400" dirty="0" smtClean="0">
                <a:solidFill>
                  <a:srgbClr val="7030A0"/>
                </a:solidFill>
              </a:rPr>
              <a:t>kell (-viewDir)</a:t>
            </a:r>
            <a:endParaRPr lang="en-US" sz="2400" dirty="0" smtClean="0">
              <a:solidFill>
                <a:srgbClr val="7030A0"/>
              </a:solidFill>
            </a:endParaRPr>
          </a:p>
          <a:p>
            <a:r>
              <a:rPr lang="en-US" sz="2400" dirty="0" smtClean="0"/>
              <a:t>	return </a:t>
            </a:r>
          </a:p>
          <a:p>
            <a:r>
              <a:rPr lang="en-US" sz="2400" dirty="0" smtClean="0"/>
              <a:t>		0.5 </a:t>
            </a:r>
            <a:r>
              <a:rPr lang="en-US" sz="2400" dirty="0" smtClean="0"/>
              <a:t>*</a:t>
            </a:r>
            <a:endParaRPr lang="hu-HU" sz="2400" dirty="0" smtClean="0"/>
          </a:p>
          <a:p>
            <a:r>
              <a:rPr lang="hu-HU" sz="2400" dirty="0"/>
              <a:t> </a:t>
            </a:r>
            <a:r>
              <a:rPr lang="hu-HU" sz="2400" dirty="0" smtClean="0"/>
              <a:t> </a:t>
            </a:r>
            <a:r>
              <a:rPr lang="en-US" sz="2400" dirty="0" err="1" smtClean="0"/>
              <a:t>envTexture.Sample</a:t>
            </a:r>
            <a:r>
              <a:rPr lang="en-US" sz="2400" dirty="0" smtClean="0"/>
              <a:t>(</a:t>
            </a:r>
            <a:r>
              <a:rPr lang="en-US" sz="2400" dirty="0" err="1" smtClean="0"/>
              <a:t>linearSampler</a:t>
            </a:r>
            <a:r>
              <a:rPr lang="en-US" sz="2400" dirty="0" smtClean="0"/>
              <a:t>, </a:t>
            </a:r>
            <a:r>
              <a:rPr lang="en-US" sz="2400" dirty="0" err="1" smtClean="0"/>
              <a:t>reflectionDir</a:t>
            </a:r>
            <a:r>
              <a:rPr lang="en-US" sz="2400" dirty="0" smtClean="0"/>
              <a:t>) + </a:t>
            </a:r>
          </a:p>
          <a:p>
            <a:r>
              <a:rPr lang="en-US" sz="2400" dirty="0" smtClean="0"/>
              <a:t>		</a:t>
            </a:r>
            <a:r>
              <a:rPr lang="hu-HU" sz="2400" dirty="0" smtClean="0"/>
              <a:t>+ </a:t>
            </a:r>
            <a:r>
              <a:rPr lang="en-US" sz="2400" dirty="0" smtClean="0"/>
              <a:t>0.5 </a:t>
            </a:r>
            <a:r>
              <a:rPr lang="en-US" sz="2400" dirty="0" smtClean="0"/>
              <a:t>* </a:t>
            </a:r>
            <a:endParaRPr lang="hu-HU" sz="2400" dirty="0" smtClean="0"/>
          </a:p>
          <a:p>
            <a:r>
              <a:rPr lang="hu-HU" sz="2400" dirty="0"/>
              <a:t>	</a:t>
            </a:r>
            <a:r>
              <a:rPr lang="en-US" sz="2400" dirty="0" err="1" smtClean="0"/>
              <a:t>kdTexture.Sample</a:t>
            </a:r>
            <a:r>
              <a:rPr lang="en-US" sz="2400" dirty="0" smtClean="0"/>
              <a:t>(</a:t>
            </a:r>
            <a:r>
              <a:rPr lang="en-US" sz="2400" dirty="0" err="1" smtClean="0"/>
              <a:t>linearSampler</a:t>
            </a:r>
            <a:r>
              <a:rPr lang="en-US" sz="2400" dirty="0" smtClean="0"/>
              <a:t>, input.tex);</a:t>
            </a:r>
          </a:p>
          <a:p>
            <a:r>
              <a:rPr lang="en-US" sz="2400" dirty="0" smtClean="0"/>
              <a:t>}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</a:t>
            </a:r>
            <a:r>
              <a:rPr lang="hu-HU" dirty="0" smtClean="0"/>
              <a:t>.</a:t>
            </a:r>
            <a:r>
              <a:rPr lang="hu-HU" dirty="0" smtClean="0"/>
              <a:t>cpp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3"/>
          </p:nvPr>
        </p:nvSpPr>
        <p:spPr>
          <a:xfrm>
            <a:off x="152400" y="838200"/>
            <a:ext cx="8839200" cy="5791200"/>
          </a:xfrm>
        </p:spPr>
        <p:txBody>
          <a:bodyPr>
            <a:noAutofit/>
          </a:bodyPr>
          <a:lstStyle/>
          <a:p>
            <a:r>
              <a:rPr lang="en-US" sz="2400" dirty="0" err="1"/>
              <a:t>std</a:t>
            </a:r>
            <a:r>
              <a:rPr lang="en-US" sz="2400" dirty="0"/>
              <a:t>::</a:t>
            </a:r>
            <a:r>
              <a:rPr lang="en-US" sz="2400" dirty="0" err="1"/>
              <a:t>wstring</a:t>
            </a:r>
            <a:r>
              <a:rPr lang="en-US" sz="2400" dirty="0"/>
              <a:t> </a:t>
            </a:r>
            <a:r>
              <a:rPr lang="en-US" sz="2400" dirty="0" err="1"/>
              <a:t>envfile</a:t>
            </a:r>
            <a:r>
              <a:rPr lang="en-US" sz="2400" dirty="0"/>
              <a:t> = Egg::</a:t>
            </a:r>
            <a:r>
              <a:rPr lang="en-US" sz="2400" dirty="0" err="1"/>
              <a:t>UtfConverter</a:t>
            </a:r>
            <a:r>
              <a:rPr lang="en-US" sz="2400" dirty="0"/>
              <a:t>::utf8to16</a:t>
            </a:r>
            <a:r>
              <a:rPr lang="en-US" sz="2400" dirty="0" smtClean="0"/>
              <a:t>(</a:t>
            </a:r>
            <a:endParaRPr lang="hu-HU" sz="2400" dirty="0" smtClean="0"/>
          </a:p>
          <a:p>
            <a:r>
              <a:rPr lang="hu-HU" sz="2400" dirty="0"/>
              <a:t> </a:t>
            </a:r>
            <a:r>
              <a:rPr lang="hu-HU" sz="2400" dirty="0" smtClean="0"/>
              <a:t>   </a:t>
            </a:r>
            <a:r>
              <a:rPr lang="en-US" sz="2400" dirty="0" smtClean="0"/>
              <a:t>App</a:t>
            </a:r>
            <a:r>
              <a:rPr lang="en-US" sz="2400" dirty="0"/>
              <a:t>::</a:t>
            </a:r>
            <a:r>
              <a:rPr lang="en-US" sz="2400" dirty="0" err="1"/>
              <a:t>getSystemEnvironment</a:t>
            </a:r>
            <a:r>
              <a:rPr lang="en-US" sz="2400" dirty="0" smtClean="0"/>
              <a:t>()</a:t>
            </a:r>
            <a:endParaRPr lang="hu-HU" sz="2400" dirty="0" smtClean="0"/>
          </a:p>
          <a:p>
            <a:r>
              <a:rPr lang="hu-HU" sz="2400" dirty="0"/>
              <a:t> </a:t>
            </a:r>
            <a:r>
              <a:rPr lang="hu-HU" sz="2400" dirty="0" smtClean="0"/>
              <a:t> </a:t>
            </a:r>
            <a:r>
              <a:rPr lang="hu-HU" sz="2400" dirty="0"/>
              <a:t> </a:t>
            </a:r>
            <a:r>
              <a:rPr lang="hu-HU" sz="2400" dirty="0" smtClean="0"/>
              <a:t>   </a:t>
            </a:r>
            <a:r>
              <a:rPr lang="en-US" sz="2400" dirty="0" smtClean="0"/>
              <a:t>.</a:t>
            </a:r>
            <a:r>
              <a:rPr lang="en-US" sz="2400" dirty="0" err="1"/>
              <a:t>resolveMediaPath</a:t>
            </a:r>
            <a:r>
              <a:rPr lang="en-US" sz="2400" dirty="0"/>
              <a:t>("</a:t>
            </a:r>
            <a:r>
              <a:rPr lang="en-US" sz="2400" dirty="0" err="1"/>
              <a:t>cloudynoon.dds</a:t>
            </a:r>
            <a:r>
              <a:rPr lang="en-US" sz="2400" dirty="0" smtClean="0"/>
              <a:t>"));</a:t>
            </a:r>
            <a:endParaRPr lang="en-US" sz="2400" dirty="0"/>
          </a:p>
          <a:p>
            <a:r>
              <a:rPr lang="en-US" sz="2400" dirty="0"/>
              <a:t>Egg::</a:t>
            </a:r>
            <a:r>
              <a:rPr lang="en-US" sz="2400" dirty="0" err="1"/>
              <a:t>ThrowOnFail</a:t>
            </a:r>
            <a:r>
              <a:rPr lang="en-US" sz="2400" dirty="0"/>
              <a:t>("Could not create </a:t>
            </a:r>
            <a:r>
              <a:rPr lang="hu-HU" sz="2400" dirty="0" smtClean="0"/>
              <a:t>cube</a:t>
            </a:r>
            <a:r>
              <a:rPr lang="en-US" sz="2400" dirty="0" smtClean="0"/>
              <a:t> </a:t>
            </a:r>
            <a:r>
              <a:rPr lang="en-US" sz="2400" dirty="0"/>
              <a:t>map texture and/or SRV.", __FILE__, __LINE</a:t>
            </a:r>
            <a:r>
              <a:rPr lang="en-US" sz="2400" dirty="0" smtClean="0"/>
              <a:t>__) ^</a:t>
            </a:r>
            <a:endParaRPr lang="hu-HU" sz="2400" dirty="0" smtClean="0"/>
          </a:p>
          <a:p>
            <a:r>
              <a:rPr lang="hu-HU" sz="2400" dirty="0" smtClean="0"/>
              <a:t> </a:t>
            </a:r>
            <a:r>
              <a:rPr lang="en-US" sz="2400" dirty="0" smtClean="0"/>
              <a:t>DirectX</a:t>
            </a:r>
            <a:r>
              <a:rPr lang="en-US" sz="2400" dirty="0"/>
              <a:t>::</a:t>
            </a:r>
            <a:r>
              <a:rPr lang="en-US" sz="2400" dirty="0" err="1"/>
              <a:t>CreateDDSTextureFromFile</a:t>
            </a:r>
            <a:r>
              <a:rPr lang="en-US" sz="2400" dirty="0" smtClean="0"/>
              <a:t>(</a:t>
            </a:r>
            <a:endParaRPr lang="hu-HU" sz="2400" dirty="0" smtClean="0"/>
          </a:p>
          <a:p>
            <a:r>
              <a:rPr lang="hu-HU" sz="2400" dirty="0"/>
              <a:t> </a:t>
            </a:r>
            <a:r>
              <a:rPr lang="hu-HU" sz="2400" dirty="0" smtClean="0"/>
              <a:t>   </a:t>
            </a:r>
            <a:r>
              <a:rPr lang="en-US" sz="2400" dirty="0" err="1" smtClean="0"/>
              <a:t>device.Get</a:t>
            </a:r>
            <a:r>
              <a:rPr lang="en-US" sz="2400" dirty="0"/>
              <a:t>(),</a:t>
            </a:r>
          </a:p>
          <a:p>
            <a:r>
              <a:rPr lang="hu-HU" sz="2400" dirty="0" smtClean="0"/>
              <a:t>    </a:t>
            </a:r>
            <a:r>
              <a:rPr lang="en-US" sz="2400" dirty="0" err="1" smtClean="0"/>
              <a:t>envfile.c_str</a:t>
            </a:r>
            <a:r>
              <a:rPr lang="en-US" sz="2400" dirty="0"/>
              <a:t>(),</a:t>
            </a:r>
          </a:p>
          <a:p>
            <a:r>
              <a:rPr lang="hu-HU" sz="2400" dirty="0" smtClean="0"/>
              <a:t>    </a:t>
            </a:r>
            <a:r>
              <a:rPr lang="en-US" sz="2400" dirty="0" err="1" smtClean="0"/>
              <a:t>envTexture.GetAddressOf</a:t>
            </a:r>
            <a:r>
              <a:rPr lang="en-US" sz="2400" dirty="0" smtClean="0"/>
              <a:t>(),</a:t>
            </a:r>
            <a:endParaRPr lang="hu-HU" sz="2400" dirty="0" smtClean="0"/>
          </a:p>
          <a:p>
            <a:r>
              <a:rPr lang="hu-HU" sz="2400" dirty="0"/>
              <a:t> </a:t>
            </a:r>
            <a:r>
              <a:rPr lang="hu-HU" sz="2400" dirty="0" smtClean="0"/>
              <a:t>   </a:t>
            </a:r>
            <a:r>
              <a:rPr lang="en-US" sz="2400" dirty="0" err="1" smtClean="0"/>
              <a:t>envSrv.GetAddressOf</a:t>
            </a:r>
            <a:r>
              <a:rPr lang="en-US" sz="2400" dirty="0" smtClean="0"/>
              <a:t>());</a:t>
            </a:r>
            <a:endParaRPr lang="en-US" sz="2400" dirty="0"/>
          </a:p>
          <a:p>
            <a:r>
              <a:rPr lang="en-US" sz="2400" dirty="0" smtClean="0"/>
              <a:t>material-</a:t>
            </a:r>
            <a:r>
              <a:rPr lang="en-US" sz="2400" dirty="0"/>
              <a:t>&gt;</a:t>
            </a:r>
            <a:r>
              <a:rPr lang="en-US" sz="2400" dirty="0" err="1"/>
              <a:t>setShaderResource</a:t>
            </a:r>
            <a:r>
              <a:rPr lang="en-US" sz="2400" dirty="0" smtClean="0"/>
              <a:t>(</a:t>
            </a:r>
            <a:endParaRPr lang="hu-HU" sz="2400" dirty="0" smtClean="0"/>
          </a:p>
          <a:p>
            <a:r>
              <a:rPr lang="hu-HU" sz="2400" dirty="0"/>
              <a:t> </a:t>
            </a:r>
            <a:r>
              <a:rPr lang="en-US" sz="2400" dirty="0" smtClean="0"/>
              <a:t>Egg</a:t>
            </a:r>
            <a:r>
              <a:rPr lang="en-US" sz="2400" dirty="0"/>
              <a:t>::Mesh::</a:t>
            </a:r>
            <a:r>
              <a:rPr lang="en-US" sz="2400" dirty="0" err="1"/>
              <a:t>ShaderStageFlag</a:t>
            </a:r>
            <a:r>
              <a:rPr lang="en-US" sz="2400" dirty="0"/>
              <a:t>::Pixel, 0, </a:t>
            </a:r>
            <a:r>
              <a:rPr lang="en-US" sz="2400" dirty="0" err="1"/>
              <a:t>envSrv</a:t>
            </a:r>
            <a:r>
              <a:rPr lang="en-US" sz="2400" dirty="0"/>
              <a:t>);</a:t>
            </a:r>
            <a:endParaRPr lang="en-US" sz="2400" dirty="0"/>
          </a:p>
        </p:txBody>
      </p:sp>
      <p:sp>
        <p:nvSpPr>
          <p:cNvPr id="4" name="Téglalap 3"/>
          <p:cNvSpPr/>
          <p:nvPr/>
        </p:nvSpPr>
        <p:spPr>
          <a:xfrm>
            <a:off x="7924800" y="0"/>
            <a:ext cx="1219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#</a:t>
            </a:r>
            <a:r>
              <a:rPr lang="en-US" sz="3200" dirty="0" smtClean="0"/>
              <a:t>6</a:t>
            </a:r>
            <a:r>
              <a:rPr lang="hu-HU" sz="3200" dirty="0" smtClean="0"/>
              <a:t>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359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Env</a:t>
            </a:r>
            <a:r>
              <a:rPr lang="en-US" dirty="0" smtClean="0"/>
              <a:t> map t</a:t>
            </a:r>
            <a:r>
              <a:rPr lang="hu-HU" dirty="0" err="1" smtClean="0"/>
              <a:t>ükröződés</a:t>
            </a:r>
            <a:r>
              <a:rPr lang="hu-HU" dirty="0" smtClean="0"/>
              <a:t> kész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447800"/>
            <a:ext cx="6248400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Látsszon a környezet a háttérben</a:t>
            </a:r>
            <a:endParaRPr lang="en-US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full-viewport</a:t>
            </a:r>
            <a:r>
              <a:rPr lang="hu-HU" dirty="0" smtClean="0"/>
              <a:t> </a:t>
            </a:r>
            <a:r>
              <a:rPr lang="hu-HU" dirty="0" err="1" smtClean="0"/>
              <a:t>quad</a:t>
            </a:r>
            <a:endParaRPr lang="hu-HU" dirty="0" smtClean="0"/>
          </a:p>
          <a:p>
            <a:pPr lvl="1"/>
            <a:r>
              <a:rPr lang="hu-HU" dirty="0" smtClean="0"/>
              <a:t>új </a:t>
            </a:r>
            <a:r>
              <a:rPr lang="hu-HU" dirty="0" err="1" smtClean="0"/>
              <a:t>mesh</a:t>
            </a:r>
            <a:endParaRPr lang="en-US" dirty="0" smtClean="0"/>
          </a:p>
          <a:p>
            <a:pPr lvl="1"/>
            <a:r>
              <a:rPr lang="en-US" dirty="0" smtClean="0"/>
              <a:t>Mesh::</a:t>
            </a:r>
            <a:r>
              <a:rPr lang="hu-HU" dirty="0" smtClean="0"/>
              <a:t>Indexed</a:t>
            </a:r>
            <a:r>
              <a:rPr lang="en-US" dirty="0" smtClean="0"/>
              <a:t>::</a:t>
            </a:r>
            <a:r>
              <a:rPr lang="en-US" dirty="0" err="1" smtClean="0"/>
              <a:t>createQuad</a:t>
            </a:r>
            <a:r>
              <a:rPr lang="en-US" dirty="0" smtClean="0"/>
              <a:t>()</a:t>
            </a:r>
            <a:endParaRPr lang="hu-HU" dirty="0" smtClean="0"/>
          </a:p>
          <a:p>
            <a:r>
              <a:rPr lang="hu-HU" dirty="0" smtClean="0"/>
              <a:t>minden pixel olyan színű amilyen irányban látszik</a:t>
            </a:r>
          </a:p>
          <a:p>
            <a:pPr lvl="1"/>
            <a:r>
              <a:rPr lang="hu-HU" dirty="0" err="1" smtClean="0"/>
              <a:t>vsQuad</a:t>
            </a:r>
            <a:endParaRPr lang="hu-HU" dirty="0" smtClean="0"/>
          </a:p>
          <a:p>
            <a:pPr lvl="1"/>
            <a:r>
              <a:rPr lang="hu-HU" dirty="0" smtClean="0"/>
              <a:t>psBackground</a:t>
            </a:r>
            <a:endParaRPr lang="hu-H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</a:t>
            </a:r>
            <a:r>
              <a:rPr lang="hu-HU" dirty="0" smtClean="0"/>
              <a:t>.h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3"/>
          </p:nvPr>
        </p:nvSpPr>
        <p:spPr>
          <a:xfrm>
            <a:off x="152400" y="838200"/>
            <a:ext cx="8839200" cy="5791200"/>
          </a:xfrm>
        </p:spPr>
        <p:txBody>
          <a:bodyPr>
            <a:noAutofit/>
          </a:bodyPr>
          <a:lstStyle/>
          <a:p>
            <a:r>
              <a:rPr lang="en-US" sz="2400" dirty="0"/>
              <a:t>Egg::Mesh::Shaded::P </a:t>
            </a:r>
            <a:r>
              <a:rPr lang="en-US" sz="2400" dirty="0" err="1"/>
              <a:t>backgroundMesh</a:t>
            </a:r>
            <a:r>
              <a:rPr lang="en-US" sz="2400" dirty="0"/>
              <a:t>;</a:t>
            </a:r>
          </a:p>
        </p:txBody>
      </p:sp>
      <p:sp>
        <p:nvSpPr>
          <p:cNvPr id="4" name="Téglalap 3"/>
          <p:cNvSpPr/>
          <p:nvPr/>
        </p:nvSpPr>
        <p:spPr>
          <a:xfrm>
            <a:off x="7924800" y="0"/>
            <a:ext cx="1219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#</a:t>
            </a:r>
            <a:r>
              <a:rPr lang="en-US" sz="3200" dirty="0" smtClean="0"/>
              <a:t>6</a:t>
            </a:r>
            <a:r>
              <a:rPr lang="hu-HU" sz="3200" dirty="0" smtClean="0"/>
              <a:t>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2264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6300</TotalTime>
  <Words>318</Words>
  <Application>Microsoft Office PowerPoint</Application>
  <PresentationFormat>On-screen Show (4:3)</PresentationFormat>
  <Paragraphs>104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Courier New</vt:lpstr>
      <vt:lpstr>Office-téma</vt:lpstr>
      <vt:lpstr>g008-EnvMap</vt:lpstr>
      <vt:lpstr>gg008-EnvMap project</vt:lpstr>
      <vt:lpstr>DDSTextureLoader</vt:lpstr>
      <vt:lpstr>Betöltés</vt:lpstr>
      <vt:lpstr>psEnvmapped.hlsl</vt:lpstr>
      <vt:lpstr>Game.cpp</vt:lpstr>
      <vt:lpstr>Env map tükröződés kész</vt:lpstr>
      <vt:lpstr>Látsszon a környezet a háttérben</vt:lpstr>
      <vt:lpstr>Game.h</vt:lpstr>
      <vt:lpstr>quad.hlsli</vt:lpstr>
      <vt:lpstr>vsQuad.hlsl</vt:lpstr>
      <vt:lpstr>psBackground.hlsl</vt:lpstr>
      <vt:lpstr>Részfeladatok (zsiráf mintájára)</vt:lpstr>
      <vt:lpstr>Háttér kész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Direct3D11 KickStart</dc:title>
  <dc:creator>Laci</dc:creator>
  <cp:lastModifiedBy>László Szécsi</cp:lastModifiedBy>
  <cp:revision>245</cp:revision>
  <dcterms:created xsi:type="dcterms:W3CDTF">2011-02-09T17:24:52Z</dcterms:created>
  <dcterms:modified xsi:type="dcterms:W3CDTF">2017-10-25T10:08:33Z</dcterms:modified>
</cp:coreProperties>
</file>