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6" r:id="rId1"/>
  </p:sldMasterIdLst>
  <p:notesMasterIdLst>
    <p:notesMasterId r:id="rId16"/>
  </p:notesMasterIdLst>
  <p:sldIdLst>
    <p:sldId id="256" r:id="rId2"/>
    <p:sldId id="257" r:id="rId3"/>
    <p:sldId id="258" r:id="rId4"/>
    <p:sldId id="267" r:id="rId5"/>
    <p:sldId id="259" r:id="rId6"/>
    <p:sldId id="262" r:id="rId7"/>
    <p:sldId id="268" r:id="rId8"/>
    <p:sldId id="260" r:id="rId9"/>
    <p:sldId id="266" r:id="rId10"/>
    <p:sldId id="269" r:id="rId11"/>
    <p:sldId id="261" r:id="rId12"/>
    <p:sldId id="263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AA4"/>
    <a:srgbClr val="FF5D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39" autoAdjust="0"/>
  </p:normalViewPr>
  <p:slideViewPr>
    <p:cSldViewPr>
      <p:cViewPr varScale="1">
        <p:scale>
          <a:sx n="126" d="100"/>
          <a:sy n="126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8D804-D73C-4F7F-A2E2-C61CDCE70A59}" type="datetimeFigureOut">
              <a:rPr lang="hu-HU" smtClean="0"/>
              <a:pPr/>
              <a:t>2019. 04. 10.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BA65B-B5A5-4E87-9621-C0BD8B56F87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2217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7D8EF-FC67-4A78-81B7-779598CD02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6FECB-E6E9-403B-84BF-33F42E489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6A12B-8E8E-4434-9206-89C84D7FF6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47DF5-EF37-4937-9FD5-83B3A7E0E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60D81-578D-41F4-83B9-7508D392E3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9C301-D757-4F90-B97C-0810B91AE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3374-0456-4A7E-A753-33D12ED94A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143FE-BD86-4265-871A-6F8D315DA8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DA678-CA6F-4578-AA49-8E930B7FF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762000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143001"/>
            <a:ext cx="5920641" cy="515901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143000"/>
            <a:ext cx="2468880" cy="51590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36B6C-21CA-4B66-9A9E-58AE304BB1C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758952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A07C641-62C8-4DC0-B843-067BD33303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83820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8381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8229600" cy="54864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105F7CC-F410-4EBB-85B0-4EDF36877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5848"/>
            <a:ext cx="8458200" cy="1673352"/>
          </a:xfrm>
        </p:spPr>
        <p:txBody>
          <a:bodyPr>
            <a:normAutofit/>
          </a:bodyPr>
          <a:lstStyle/>
          <a:p>
            <a:r>
              <a:rPr lang="en-US" dirty="0" smtClean="0"/>
              <a:t>P</a:t>
            </a:r>
            <a:r>
              <a:rPr lang="hu-HU" dirty="0" smtClean="0"/>
              <a:t>árhuzamos primitívek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Scan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49276"/>
            <a:ext cx="7848600" cy="4247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// IF ID &gt; 0 THEN data[ID] = data[ID - 1]</a:t>
            </a:r>
          </a:p>
          <a:p>
            <a:r>
              <a:rPr lang="en-US" sz="1400" dirty="0"/>
              <a:t>//           ELSE data[ID] = 0</a:t>
            </a:r>
          </a:p>
          <a:p>
            <a:r>
              <a:rPr lang="en-US" sz="1400" dirty="0"/>
              <a:t>// SYNCHRONIZE THREADS</a:t>
            </a:r>
          </a:p>
          <a:p>
            <a:r>
              <a:rPr lang="en-US" sz="1400" dirty="0"/>
              <a:t>//</a:t>
            </a:r>
          </a:p>
          <a:p>
            <a:r>
              <a:rPr lang="en-US" sz="1400" dirty="0"/>
              <a:t>// FOR s = 1; s &lt; </a:t>
            </a:r>
            <a:r>
              <a:rPr lang="en-US" sz="1400" dirty="0" err="1"/>
              <a:t>dataSize</a:t>
            </a:r>
            <a:r>
              <a:rPr lang="en-US" sz="1400" dirty="0"/>
              <a:t>; s *= 2 DO:</a:t>
            </a:r>
          </a:p>
          <a:p>
            <a:r>
              <a:rPr lang="en-US" sz="1400" dirty="0"/>
              <a:t>//   </a:t>
            </a:r>
            <a:r>
              <a:rPr lang="en-US" sz="1400" dirty="0" err="1"/>
              <a:t>tmp</a:t>
            </a:r>
            <a:r>
              <a:rPr lang="en-US" sz="1400" dirty="0"/>
              <a:t> := data[ID]</a:t>
            </a:r>
          </a:p>
          <a:p>
            <a:r>
              <a:rPr lang="en-US" sz="1400" dirty="0"/>
              <a:t>//   IF ( ID + s &lt; </a:t>
            </a:r>
            <a:r>
              <a:rPr lang="en-US" sz="1400" dirty="0" err="1"/>
              <a:t>dataSize</a:t>
            </a:r>
            <a:r>
              <a:rPr lang="en-US" sz="1400" dirty="0"/>
              <a:t> THEN</a:t>
            </a:r>
          </a:p>
          <a:p>
            <a:r>
              <a:rPr lang="en-US" sz="1400" dirty="0"/>
              <a:t>//     data[ID + s] += </a:t>
            </a:r>
            <a:r>
              <a:rPr lang="en-US" sz="1400" dirty="0" err="1"/>
              <a:t>tmp</a:t>
            </a:r>
            <a:r>
              <a:rPr lang="en-US" sz="1400" dirty="0"/>
              <a:t>;</a:t>
            </a:r>
          </a:p>
          <a:p>
            <a:r>
              <a:rPr lang="en-US" sz="1400" dirty="0"/>
              <a:t>//   SYNCHRONIZE THREADS</a:t>
            </a:r>
          </a:p>
          <a:p>
            <a:r>
              <a:rPr lang="en-US" sz="1400" dirty="0"/>
              <a:t>//</a:t>
            </a:r>
          </a:p>
          <a:p>
            <a:r>
              <a:rPr lang="en-US" sz="1400" dirty="0"/>
              <a:t>// IF(ID = 0) THEN data[ID] = 0; </a:t>
            </a:r>
          </a:p>
          <a:p>
            <a:r>
              <a:rPr lang="en-US" sz="1400" dirty="0"/>
              <a:t>__global__</a:t>
            </a:r>
          </a:p>
          <a:p>
            <a:r>
              <a:rPr lang="en-US" sz="1400" dirty="0"/>
              <a:t>void </a:t>
            </a:r>
            <a:r>
              <a:rPr lang="en-US" sz="1400" dirty="0" err="1"/>
              <a:t>exscanKernel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* data,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dataSize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id = </a:t>
            </a:r>
            <a:r>
              <a:rPr lang="en-US" sz="1400" dirty="0" err="1"/>
              <a:t>threadIdx.x</a:t>
            </a:r>
            <a:r>
              <a:rPr lang="en-US" sz="1400" dirty="0"/>
              <a:t> + </a:t>
            </a:r>
            <a:r>
              <a:rPr lang="en-US" sz="1400" dirty="0" err="1"/>
              <a:t>blockIdx.x</a:t>
            </a:r>
            <a:r>
              <a:rPr lang="en-US" sz="1400" dirty="0"/>
              <a:t> * </a:t>
            </a:r>
            <a:r>
              <a:rPr lang="en-US" sz="1400" dirty="0" err="1"/>
              <a:t>blockDim.x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    // TODO</a:t>
            </a:r>
          </a:p>
          <a:p>
            <a:r>
              <a:rPr lang="en-US" sz="1400" dirty="0"/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130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Scan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Munka hatékony implementáció</a:t>
            </a:r>
          </a:p>
          <a:p>
            <a:pPr lvl="1"/>
            <a:r>
              <a:rPr lang="hu-HU" dirty="0" err="1" smtClean="0"/>
              <a:t>Blelloch</a:t>
            </a:r>
            <a:r>
              <a:rPr lang="hu-HU" dirty="0" smtClean="0"/>
              <a:t> 1990, kiegyensúlyozott bináris fa</a:t>
            </a:r>
          </a:p>
          <a:p>
            <a:pPr lvl="1"/>
            <a:r>
              <a:rPr lang="hu-HU" dirty="0" smtClean="0"/>
              <a:t>Két fázis</a:t>
            </a:r>
          </a:p>
          <a:p>
            <a:pPr lvl="2"/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sweep</a:t>
            </a:r>
            <a:r>
              <a:rPr lang="hu-HU" dirty="0" smtClean="0"/>
              <a:t>:</a:t>
            </a:r>
          </a:p>
          <a:p>
            <a:pPr lvl="3"/>
            <a:r>
              <a:rPr lang="hu-HU" dirty="0" smtClean="0"/>
              <a:t> a levelektől a gyökérig részösszegek számítása</a:t>
            </a:r>
          </a:p>
          <a:p>
            <a:pPr lvl="3"/>
            <a:r>
              <a:rPr lang="hu-HU" dirty="0" smtClean="0"/>
              <a:t>a gyökér tartalmazza a teljes összeget</a:t>
            </a:r>
          </a:p>
          <a:p>
            <a:pPr lvl="2"/>
            <a:r>
              <a:rPr lang="hu-HU" dirty="0" smtClean="0"/>
              <a:t>Down </a:t>
            </a:r>
            <a:r>
              <a:rPr lang="hu-HU" dirty="0" err="1" smtClean="0"/>
              <a:t>sweep</a:t>
            </a:r>
            <a:r>
              <a:rPr lang="hu-HU" dirty="0" smtClean="0"/>
              <a:t>:</a:t>
            </a:r>
          </a:p>
          <a:p>
            <a:pPr lvl="3"/>
            <a:r>
              <a:rPr lang="hu-HU" dirty="0" smtClean="0"/>
              <a:t>a gyökértől a levelekig a kumulatív részösszegek számítása</a:t>
            </a:r>
          </a:p>
          <a:p>
            <a:pPr lvl="3"/>
            <a:r>
              <a:rPr lang="hu-HU" dirty="0"/>
              <a:t>e</a:t>
            </a:r>
            <a:r>
              <a:rPr lang="hu-HU" dirty="0" smtClean="0"/>
              <a:t>xkluzív </a:t>
            </a:r>
            <a:r>
              <a:rPr lang="hu-HU" dirty="0" err="1" smtClean="0"/>
              <a:t>scan</a:t>
            </a:r>
            <a:r>
              <a:rPr lang="hu-HU" dirty="0" smtClean="0"/>
              <a:t> esetén a gyökér elemet nullával helyettesítjük</a:t>
            </a:r>
          </a:p>
          <a:p>
            <a:pPr lvl="3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0335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Scan</a:t>
            </a:r>
            <a:endParaRPr lang="hu-HU" dirty="0"/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447800"/>
            <a:ext cx="3730513" cy="4030850"/>
          </a:xfrm>
          <a:prstGeom prst="rect">
            <a:avLst/>
          </a:prstGeom>
        </p:spPr>
      </p:pic>
      <p:cxnSp>
        <p:nvCxnSpPr>
          <p:cNvPr id="5" name="Straight Connector 7"/>
          <p:cNvCxnSpPr/>
          <p:nvPr/>
        </p:nvCxnSpPr>
        <p:spPr>
          <a:xfrm flipV="1">
            <a:off x="838201" y="3505199"/>
            <a:ext cx="4843849" cy="2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6016488" y="25146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 smtClean="0"/>
              <a:t>Up</a:t>
            </a:r>
            <a:r>
              <a:rPr lang="hu-HU" dirty="0" smtClean="0"/>
              <a:t> </a:t>
            </a:r>
            <a:r>
              <a:rPr lang="hu-HU" dirty="0" err="1" smtClean="0"/>
              <a:t>sweep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6016488" y="4126468"/>
            <a:ext cx="150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Down </a:t>
            </a:r>
            <a:r>
              <a:rPr lang="hu-HU" dirty="0" err="1" smtClean="0"/>
              <a:t>sweep</a:t>
            </a:r>
            <a:endParaRPr lang="hu-HU" dirty="0"/>
          </a:p>
        </p:txBody>
      </p:sp>
      <p:sp>
        <p:nvSpPr>
          <p:cNvPr id="9" name="Téglalap 8"/>
          <p:cNvSpPr/>
          <p:nvPr/>
        </p:nvSpPr>
        <p:spPr>
          <a:xfrm>
            <a:off x="1219200" y="547473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02601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Gather</a:t>
            </a:r>
            <a:r>
              <a:rPr lang="hu-HU" dirty="0" smtClean="0"/>
              <a:t> és </a:t>
            </a:r>
            <a:r>
              <a:rPr lang="hu-HU" dirty="0" err="1" smtClean="0"/>
              <a:t>scatter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Gather</a:t>
            </a:r>
            <a:endParaRPr lang="hu-HU" dirty="0" smtClean="0"/>
          </a:p>
          <a:p>
            <a:pPr lvl="1"/>
            <a:r>
              <a:rPr lang="hu-HU" dirty="0" smtClean="0"/>
              <a:t>A kimenet a bement melyik eleme legyen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r>
              <a:rPr lang="hu-HU" dirty="0" err="1" smtClean="0"/>
              <a:t>Scatter</a:t>
            </a:r>
            <a:endParaRPr lang="hu-HU" dirty="0" smtClean="0"/>
          </a:p>
          <a:p>
            <a:pPr lvl="1"/>
            <a:r>
              <a:rPr lang="hu-HU" dirty="0" smtClean="0"/>
              <a:t>A bemenet elemei hova kerüljenek a kimeneten</a:t>
            </a:r>
            <a:endParaRPr lang="hu-HU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57400"/>
            <a:ext cx="7620000" cy="1738947"/>
          </a:xfrm>
          <a:prstGeom prst="rect">
            <a:avLst/>
          </a:prstGeom>
        </p:spPr>
      </p:pic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173449"/>
            <a:ext cx="7162800" cy="1684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7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Compact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Feltételes válogatás</a:t>
            </a:r>
          </a:p>
          <a:p>
            <a:r>
              <a:rPr lang="hu-HU" dirty="0" smtClean="0"/>
              <a:t>A megfelelő elemek összegyűjtése</a:t>
            </a:r>
          </a:p>
          <a:p>
            <a:pPr lvl="1"/>
            <a:r>
              <a:rPr lang="hu-HU" dirty="0" smtClean="0"/>
              <a:t>Map, </a:t>
            </a:r>
            <a:r>
              <a:rPr lang="hu-HU" dirty="0" err="1" smtClean="0"/>
              <a:t>scan</a:t>
            </a:r>
            <a:r>
              <a:rPr lang="hu-HU" dirty="0" smtClean="0"/>
              <a:t>, </a:t>
            </a:r>
            <a:r>
              <a:rPr lang="hu-HU" dirty="0" err="1" smtClean="0"/>
              <a:t>map</a:t>
            </a:r>
            <a:endParaRPr lang="hu-HU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3959" y="3124200"/>
            <a:ext cx="3902841" cy="3048000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757455" y="6172200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411525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589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Map</a:t>
            </a:r>
            <a:endParaRPr lang="en-US" dirty="0"/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bemenet minden elemén leképzés</a:t>
            </a:r>
          </a:p>
          <a:p>
            <a:r>
              <a:rPr lang="hu-HU" dirty="0" smtClean="0"/>
              <a:t>A soros iteráció párhuzamos megfelelője</a:t>
            </a:r>
            <a:endParaRPr lang="hu-HU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3653194"/>
            <a:ext cx="4724400" cy="25952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9700" y="3789949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4900" y="4766131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Elemental Function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710594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3733800" y="618610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SAXPY (</a:t>
            </a:r>
            <a:r>
              <a:rPr lang="hu-HU" dirty="0" err="1" smtClean="0"/>
              <a:t>Scaled</a:t>
            </a:r>
            <a:r>
              <a:rPr lang="hu-HU" dirty="0" smtClean="0"/>
              <a:t> </a:t>
            </a:r>
            <a:r>
              <a:rPr lang="hu-HU" dirty="0" err="1" smtClean="0"/>
              <a:t>Vector</a:t>
            </a:r>
            <a:r>
              <a:rPr lang="hu-HU" dirty="0" smtClean="0"/>
              <a:t> </a:t>
            </a:r>
            <a:r>
              <a:rPr lang="hu-HU" dirty="0" err="1" smtClean="0"/>
              <a:t>Addition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y = </a:t>
            </a:r>
            <a:r>
              <a:rPr lang="hu-HU" dirty="0" err="1" smtClean="0"/>
              <a:t>ax</a:t>
            </a:r>
            <a:r>
              <a:rPr lang="hu-HU" dirty="0" smtClean="0"/>
              <a:t> + </a:t>
            </a:r>
            <a:r>
              <a:rPr lang="hu-HU" dirty="0" err="1" smtClean="0"/>
              <a:t>y</a:t>
            </a:r>
            <a:endParaRPr lang="hu-HU" dirty="0" smtClean="0"/>
          </a:p>
          <a:p>
            <a:pPr lvl="1"/>
            <a:r>
              <a:rPr lang="hu-HU" dirty="0" smtClean="0"/>
              <a:t>Alapvető BLAS függvény</a:t>
            </a:r>
            <a:endParaRPr lang="hu-HU" dirty="0"/>
          </a:p>
        </p:txBody>
      </p:sp>
      <p:sp>
        <p:nvSpPr>
          <p:cNvPr id="4" name="Rectangle 5"/>
          <p:cNvSpPr/>
          <p:nvPr/>
        </p:nvSpPr>
        <p:spPr>
          <a:xfrm>
            <a:off x="685800" y="32004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tx1"/>
                </a:solidFill>
              </a:rPr>
              <a:t>a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5" name="Rectangle 6"/>
          <p:cNvSpPr/>
          <p:nvPr/>
        </p:nvSpPr>
        <p:spPr>
          <a:xfrm>
            <a:off x="2057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" name="Rectangle 7"/>
          <p:cNvSpPr/>
          <p:nvPr/>
        </p:nvSpPr>
        <p:spPr>
          <a:xfrm>
            <a:off x="2590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7" name="Rectangle 8"/>
          <p:cNvSpPr/>
          <p:nvPr/>
        </p:nvSpPr>
        <p:spPr>
          <a:xfrm>
            <a:off x="31242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8" name="Rectangle 9"/>
          <p:cNvSpPr/>
          <p:nvPr/>
        </p:nvSpPr>
        <p:spPr>
          <a:xfrm>
            <a:off x="36576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9" name="Rectangle 10"/>
          <p:cNvSpPr/>
          <p:nvPr/>
        </p:nvSpPr>
        <p:spPr>
          <a:xfrm>
            <a:off x="41910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0" name="Rectangle 11"/>
          <p:cNvSpPr/>
          <p:nvPr/>
        </p:nvSpPr>
        <p:spPr>
          <a:xfrm>
            <a:off x="4724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1" name="Rectangle 12"/>
          <p:cNvSpPr/>
          <p:nvPr/>
        </p:nvSpPr>
        <p:spPr>
          <a:xfrm>
            <a:off x="5257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2" name="Rectangle 13"/>
          <p:cNvSpPr/>
          <p:nvPr/>
        </p:nvSpPr>
        <p:spPr>
          <a:xfrm>
            <a:off x="57912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3" name="Rectangle 14"/>
          <p:cNvSpPr/>
          <p:nvPr/>
        </p:nvSpPr>
        <p:spPr>
          <a:xfrm>
            <a:off x="63246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14" name="Rectangle 15"/>
          <p:cNvSpPr/>
          <p:nvPr/>
        </p:nvSpPr>
        <p:spPr>
          <a:xfrm>
            <a:off x="68580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5" name="Rectangle 16"/>
          <p:cNvSpPr/>
          <p:nvPr/>
        </p:nvSpPr>
        <p:spPr>
          <a:xfrm>
            <a:off x="73914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6" name="Rectangle 17"/>
          <p:cNvSpPr/>
          <p:nvPr/>
        </p:nvSpPr>
        <p:spPr>
          <a:xfrm>
            <a:off x="7924800" y="32004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17" name="Rectangle 18"/>
          <p:cNvSpPr/>
          <p:nvPr/>
        </p:nvSpPr>
        <p:spPr>
          <a:xfrm>
            <a:off x="2057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8" name="Rectangle 19"/>
          <p:cNvSpPr/>
          <p:nvPr/>
        </p:nvSpPr>
        <p:spPr>
          <a:xfrm>
            <a:off x="2590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Rectangle 20"/>
          <p:cNvSpPr/>
          <p:nvPr/>
        </p:nvSpPr>
        <p:spPr>
          <a:xfrm>
            <a:off x="31242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Rectangle 21"/>
          <p:cNvSpPr/>
          <p:nvPr/>
        </p:nvSpPr>
        <p:spPr>
          <a:xfrm>
            <a:off x="36576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Rectangle 22"/>
          <p:cNvSpPr/>
          <p:nvPr/>
        </p:nvSpPr>
        <p:spPr>
          <a:xfrm>
            <a:off x="41910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2" name="Rectangle 23"/>
          <p:cNvSpPr/>
          <p:nvPr/>
        </p:nvSpPr>
        <p:spPr>
          <a:xfrm>
            <a:off x="4724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3" name="Rectangle 24"/>
          <p:cNvSpPr/>
          <p:nvPr/>
        </p:nvSpPr>
        <p:spPr>
          <a:xfrm>
            <a:off x="5257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Rectangle 25"/>
          <p:cNvSpPr/>
          <p:nvPr/>
        </p:nvSpPr>
        <p:spPr>
          <a:xfrm>
            <a:off x="57912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25" name="Rectangle 26"/>
          <p:cNvSpPr/>
          <p:nvPr/>
        </p:nvSpPr>
        <p:spPr>
          <a:xfrm>
            <a:off x="63246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26" name="Rectangle 27"/>
          <p:cNvSpPr/>
          <p:nvPr/>
        </p:nvSpPr>
        <p:spPr>
          <a:xfrm>
            <a:off x="68580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7" name="Rectangle 28"/>
          <p:cNvSpPr/>
          <p:nvPr/>
        </p:nvSpPr>
        <p:spPr>
          <a:xfrm>
            <a:off x="73914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28" name="Rectangle 29"/>
          <p:cNvSpPr/>
          <p:nvPr/>
        </p:nvSpPr>
        <p:spPr>
          <a:xfrm>
            <a:off x="7924800" y="2514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29" name="Rectangle 30"/>
          <p:cNvSpPr/>
          <p:nvPr/>
        </p:nvSpPr>
        <p:spPr>
          <a:xfrm>
            <a:off x="2057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11</a:t>
            </a:r>
          </a:p>
        </p:txBody>
      </p:sp>
      <p:sp>
        <p:nvSpPr>
          <p:cNvPr id="30" name="Rectangle 31"/>
          <p:cNvSpPr/>
          <p:nvPr/>
        </p:nvSpPr>
        <p:spPr>
          <a:xfrm>
            <a:off x="2590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23</a:t>
            </a:r>
          </a:p>
        </p:txBody>
      </p:sp>
      <p:sp>
        <p:nvSpPr>
          <p:cNvPr id="31" name="Rectangle 32"/>
          <p:cNvSpPr/>
          <p:nvPr/>
        </p:nvSpPr>
        <p:spPr>
          <a:xfrm>
            <a:off x="31242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8</a:t>
            </a:r>
            <a:endParaRPr lang="en-US" sz="2200" b="1" dirty="0" smtClean="0"/>
          </a:p>
        </p:txBody>
      </p:sp>
      <p:sp>
        <p:nvSpPr>
          <p:cNvPr id="32" name="Rectangle 33"/>
          <p:cNvSpPr/>
          <p:nvPr/>
        </p:nvSpPr>
        <p:spPr>
          <a:xfrm>
            <a:off x="36576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33" name="Rectangle 34"/>
          <p:cNvSpPr/>
          <p:nvPr/>
        </p:nvSpPr>
        <p:spPr>
          <a:xfrm>
            <a:off x="41910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36</a:t>
            </a:r>
          </a:p>
        </p:txBody>
      </p:sp>
      <p:sp>
        <p:nvSpPr>
          <p:cNvPr id="34" name="Rectangle 35"/>
          <p:cNvSpPr/>
          <p:nvPr/>
        </p:nvSpPr>
        <p:spPr>
          <a:xfrm>
            <a:off x="4724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12</a:t>
            </a:r>
          </a:p>
        </p:txBody>
      </p:sp>
      <p:sp>
        <p:nvSpPr>
          <p:cNvPr id="35" name="Rectangle 36"/>
          <p:cNvSpPr/>
          <p:nvPr/>
        </p:nvSpPr>
        <p:spPr>
          <a:xfrm>
            <a:off x="5257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36</a:t>
            </a:r>
          </a:p>
        </p:txBody>
      </p:sp>
      <p:sp>
        <p:nvSpPr>
          <p:cNvPr id="36" name="Rectangle 37"/>
          <p:cNvSpPr/>
          <p:nvPr/>
        </p:nvSpPr>
        <p:spPr>
          <a:xfrm>
            <a:off x="57912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49</a:t>
            </a:r>
          </a:p>
        </p:txBody>
      </p:sp>
      <p:sp>
        <p:nvSpPr>
          <p:cNvPr id="37" name="Rectangle 38"/>
          <p:cNvSpPr/>
          <p:nvPr/>
        </p:nvSpPr>
        <p:spPr>
          <a:xfrm>
            <a:off x="63246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50</a:t>
            </a:r>
          </a:p>
        </p:txBody>
      </p:sp>
      <p:sp>
        <p:nvSpPr>
          <p:cNvPr id="38" name="Rectangle 39"/>
          <p:cNvSpPr/>
          <p:nvPr/>
        </p:nvSpPr>
        <p:spPr>
          <a:xfrm>
            <a:off x="68580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7</a:t>
            </a:r>
            <a:endParaRPr lang="en-US" sz="2200" b="1" dirty="0" smtClean="0"/>
          </a:p>
        </p:txBody>
      </p:sp>
      <p:sp>
        <p:nvSpPr>
          <p:cNvPr id="39" name="Rectangle 40"/>
          <p:cNvSpPr/>
          <p:nvPr/>
        </p:nvSpPr>
        <p:spPr>
          <a:xfrm>
            <a:off x="73914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9</a:t>
            </a:r>
            <a:endParaRPr lang="en-US" sz="2200" b="1" dirty="0" smtClean="0"/>
          </a:p>
        </p:txBody>
      </p:sp>
      <p:sp>
        <p:nvSpPr>
          <p:cNvPr id="40" name="Rectangle 41"/>
          <p:cNvSpPr/>
          <p:nvPr/>
        </p:nvSpPr>
        <p:spPr>
          <a:xfrm>
            <a:off x="7924800" y="5791200"/>
            <a:ext cx="533400" cy="533400"/>
          </a:xfrm>
          <a:prstGeom prst="rect">
            <a:avLst/>
          </a:prstGeom>
          <a:solidFill>
            <a:srgbClr val="21B8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cxnSp>
        <p:nvCxnSpPr>
          <p:cNvPr id="41" name="Straight Arrow Connector 42"/>
          <p:cNvCxnSpPr/>
          <p:nvPr/>
        </p:nvCxnSpPr>
        <p:spPr>
          <a:xfrm>
            <a:off x="23144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2" name="Straight Arrow Connector 43"/>
          <p:cNvCxnSpPr/>
          <p:nvPr/>
        </p:nvCxnSpPr>
        <p:spPr>
          <a:xfrm>
            <a:off x="28478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3" name="Straight Arrow Connector 44"/>
          <p:cNvCxnSpPr/>
          <p:nvPr/>
        </p:nvCxnSpPr>
        <p:spPr>
          <a:xfrm>
            <a:off x="33812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4" name="Straight Arrow Connector 45"/>
          <p:cNvCxnSpPr/>
          <p:nvPr/>
        </p:nvCxnSpPr>
        <p:spPr>
          <a:xfrm>
            <a:off x="39146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5" name="Straight Arrow Connector 46"/>
          <p:cNvCxnSpPr/>
          <p:nvPr/>
        </p:nvCxnSpPr>
        <p:spPr>
          <a:xfrm>
            <a:off x="44480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6" name="Straight Arrow Connector 47"/>
          <p:cNvCxnSpPr/>
          <p:nvPr/>
        </p:nvCxnSpPr>
        <p:spPr>
          <a:xfrm>
            <a:off x="49814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7" name="Straight Arrow Connector 48"/>
          <p:cNvCxnSpPr/>
          <p:nvPr/>
        </p:nvCxnSpPr>
        <p:spPr>
          <a:xfrm>
            <a:off x="55148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8" name="Straight Arrow Connector 49"/>
          <p:cNvCxnSpPr/>
          <p:nvPr/>
        </p:nvCxnSpPr>
        <p:spPr>
          <a:xfrm>
            <a:off x="6048279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9" name="Straight Arrow Connector 50"/>
          <p:cNvCxnSpPr/>
          <p:nvPr/>
        </p:nvCxnSpPr>
        <p:spPr>
          <a:xfrm>
            <a:off x="65532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0" name="Straight Arrow Connector 51"/>
          <p:cNvCxnSpPr/>
          <p:nvPr/>
        </p:nvCxnSpPr>
        <p:spPr>
          <a:xfrm>
            <a:off x="70866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1" name="Straight Arrow Connector 52"/>
          <p:cNvCxnSpPr/>
          <p:nvPr/>
        </p:nvCxnSpPr>
        <p:spPr>
          <a:xfrm>
            <a:off x="76200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52" name="Straight Arrow Connector 53"/>
          <p:cNvCxnSpPr/>
          <p:nvPr/>
        </p:nvCxnSpPr>
        <p:spPr>
          <a:xfrm>
            <a:off x="8153400" y="5257800"/>
            <a:ext cx="0" cy="381000"/>
          </a:xfrm>
          <a:prstGeom prst="straightConnector1">
            <a:avLst/>
          </a:prstGeom>
          <a:solidFill>
            <a:srgbClr val="558ED5">
              <a:alpha val="69804"/>
            </a:srgbClr>
          </a:solidFill>
          <a:ln w="38100">
            <a:solidFill>
              <a:schemeClr val="tx1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53" name="Rectangle 54"/>
          <p:cNvSpPr/>
          <p:nvPr/>
        </p:nvSpPr>
        <p:spPr>
          <a:xfrm>
            <a:off x="685800" y="5791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4" name="Rectangle 55"/>
          <p:cNvSpPr/>
          <p:nvPr/>
        </p:nvSpPr>
        <p:spPr>
          <a:xfrm>
            <a:off x="685800" y="45720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55" name="Rectangle 56"/>
          <p:cNvSpPr/>
          <p:nvPr/>
        </p:nvSpPr>
        <p:spPr>
          <a:xfrm>
            <a:off x="2057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3</a:t>
            </a:r>
            <a:endParaRPr lang="en-US" sz="2200" b="1" dirty="0" smtClean="0"/>
          </a:p>
        </p:txBody>
      </p:sp>
      <p:sp>
        <p:nvSpPr>
          <p:cNvPr id="56" name="Rectangle 57"/>
          <p:cNvSpPr/>
          <p:nvPr/>
        </p:nvSpPr>
        <p:spPr>
          <a:xfrm>
            <a:off x="2590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7</a:t>
            </a:r>
            <a:endParaRPr lang="en-US" sz="2200" b="1" dirty="0" smtClean="0"/>
          </a:p>
        </p:txBody>
      </p:sp>
      <p:sp>
        <p:nvSpPr>
          <p:cNvPr id="57" name="Rectangle 58"/>
          <p:cNvSpPr/>
          <p:nvPr/>
        </p:nvSpPr>
        <p:spPr>
          <a:xfrm>
            <a:off x="31242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58" name="Rectangle 59"/>
          <p:cNvSpPr/>
          <p:nvPr/>
        </p:nvSpPr>
        <p:spPr>
          <a:xfrm>
            <a:off x="36576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59" name="Rectangle 60"/>
          <p:cNvSpPr/>
          <p:nvPr/>
        </p:nvSpPr>
        <p:spPr>
          <a:xfrm>
            <a:off x="41910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0" name="Rectangle 61"/>
          <p:cNvSpPr/>
          <p:nvPr/>
        </p:nvSpPr>
        <p:spPr>
          <a:xfrm>
            <a:off x="4724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1" name="Rectangle 62"/>
          <p:cNvSpPr/>
          <p:nvPr/>
        </p:nvSpPr>
        <p:spPr>
          <a:xfrm>
            <a:off x="5257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2" name="Rectangle 63"/>
          <p:cNvSpPr/>
          <p:nvPr/>
        </p:nvSpPr>
        <p:spPr>
          <a:xfrm>
            <a:off x="57912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4</a:t>
            </a:r>
            <a:endParaRPr lang="en-US" sz="2200" b="1" dirty="0" smtClean="0"/>
          </a:p>
        </p:txBody>
      </p:sp>
      <p:sp>
        <p:nvSpPr>
          <p:cNvPr id="63" name="Rectangle 64"/>
          <p:cNvSpPr/>
          <p:nvPr/>
        </p:nvSpPr>
        <p:spPr>
          <a:xfrm>
            <a:off x="63246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64" name="Rectangle 65"/>
          <p:cNvSpPr/>
          <p:nvPr/>
        </p:nvSpPr>
        <p:spPr>
          <a:xfrm>
            <a:off x="68580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3</a:t>
            </a:r>
            <a:endParaRPr lang="en-US" sz="2200" b="1" dirty="0" smtClean="0"/>
          </a:p>
        </p:txBody>
      </p:sp>
      <p:sp>
        <p:nvSpPr>
          <p:cNvPr id="65" name="Rectangle 66"/>
          <p:cNvSpPr/>
          <p:nvPr/>
        </p:nvSpPr>
        <p:spPr>
          <a:xfrm>
            <a:off x="73914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1</a:t>
            </a:r>
            <a:endParaRPr lang="en-US" sz="2200" b="1" dirty="0" smtClean="0"/>
          </a:p>
        </p:txBody>
      </p:sp>
      <p:sp>
        <p:nvSpPr>
          <p:cNvPr id="66" name="Rectangle 67"/>
          <p:cNvSpPr/>
          <p:nvPr/>
        </p:nvSpPr>
        <p:spPr>
          <a:xfrm>
            <a:off x="7924800" y="45720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/>
              <a:t>0</a:t>
            </a:r>
            <a:endParaRPr lang="en-US" sz="2200" b="1" dirty="0" smtClean="0"/>
          </a:p>
        </p:txBody>
      </p:sp>
      <p:sp>
        <p:nvSpPr>
          <p:cNvPr id="67" name="Rectangle 68"/>
          <p:cNvSpPr/>
          <p:nvPr/>
        </p:nvSpPr>
        <p:spPr>
          <a:xfrm>
            <a:off x="685800" y="37338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68" name="Rectangle 69"/>
          <p:cNvSpPr/>
          <p:nvPr/>
        </p:nvSpPr>
        <p:spPr>
          <a:xfrm>
            <a:off x="2057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69" name="Rectangle 70"/>
          <p:cNvSpPr/>
          <p:nvPr/>
        </p:nvSpPr>
        <p:spPr>
          <a:xfrm>
            <a:off x="2590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4</a:t>
            </a:r>
          </a:p>
        </p:txBody>
      </p:sp>
      <p:sp>
        <p:nvSpPr>
          <p:cNvPr id="70" name="Rectangle 71"/>
          <p:cNvSpPr/>
          <p:nvPr/>
        </p:nvSpPr>
        <p:spPr>
          <a:xfrm>
            <a:off x="31242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71" name="Rectangle 72"/>
          <p:cNvSpPr/>
          <p:nvPr/>
        </p:nvSpPr>
        <p:spPr>
          <a:xfrm>
            <a:off x="36576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72" name="Rectangle 73"/>
          <p:cNvSpPr/>
          <p:nvPr/>
        </p:nvSpPr>
        <p:spPr>
          <a:xfrm>
            <a:off x="41910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8</a:t>
            </a:r>
          </a:p>
        </p:txBody>
      </p:sp>
      <p:sp>
        <p:nvSpPr>
          <p:cNvPr id="73" name="Rectangle 74"/>
          <p:cNvSpPr/>
          <p:nvPr/>
        </p:nvSpPr>
        <p:spPr>
          <a:xfrm>
            <a:off x="4724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3</a:t>
            </a:r>
          </a:p>
        </p:txBody>
      </p:sp>
      <p:sp>
        <p:nvSpPr>
          <p:cNvPr id="74" name="Rectangle 75"/>
          <p:cNvSpPr/>
          <p:nvPr/>
        </p:nvSpPr>
        <p:spPr>
          <a:xfrm>
            <a:off x="5257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9</a:t>
            </a:r>
          </a:p>
        </p:txBody>
      </p:sp>
      <p:sp>
        <p:nvSpPr>
          <p:cNvPr id="75" name="Rectangle 76"/>
          <p:cNvSpPr/>
          <p:nvPr/>
        </p:nvSpPr>
        <p:spPr>
          <a:xfrm>
            <a:off x="57912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76" name="Rectangle 77"/>
          <p:cNvSpPr/>
          <p:nvPr/>
        </p:nvSpPr>
        <p:spPr>
          <a:xfrm>
            <a:off x="63246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5</a:t>
            </a:r>
          </a:p>
        </p:txBody>
      </p:sp>
      <p:sp>
        <p:nvSpPr>
          <p:cNvPr id="77" name="Rectangle 78"/>
          <p:cNvSpPr/>
          <p:nvPr/>
        </p:nvSpPr>
        <p:spPr>
          <a:xfrm>
            <a:off x="68580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78" name="Rectangle 79"/>
          <p:cNvSpPr/>
          <p:nvPr/>
        </p:nvSpPr>
        <p:spPr>
          <a:xfrm>
            <a:off x="73914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2</a:t>
            </a:r>
          </a:p>
        </p:txBody>
      </p:sp>
      <p:sp>
        <p:nvSpPr>
          <p:cNvPr id="79" name="Rectangle 80"/>
          <p:cNvSpPr/>
          <p:nvPr/>
        </p:nvSpPr>
        <p:spPr>
          <a:xfrm>
            <a:off x="7924800" y="3733800"/>
            <a:ext cx="533400" cy="533400"/>
          </a:xfrm>
          <a:prstGeom prst="rect">
            <a:avLst/>
          </a:prstGeom>
          <a:solidFill>
            <a:srgbClr val="60FF2C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/>
              <a:t>1</a:t>
            </a:r>
          </a:p>
        </p:txBody>
      </p:sp>
      <p:sp>
        <p:nvSpPr>
          <p:cNvPr id="80" name="Rectangle 81"/>
          <p:cNvSpPr/>
          <p:nvPr/>
        </p:nvSpPr>
        <p:spPr>
          <a:xfrm>
            <a:off x="762000" y="3505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81" name="Rectangle 82"/>
          <p:cNvSpPr/>
          <p:nvPr/>
        </p:nvSpPr>
        <p:spPr>
          <a:xfrm>
            <a:off x="685800" y="35052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>
                <a:solidFill>
                  <a:schemeClr val="tx1"/>
                </a:solidFill>
              </a:rPr>
              <a:t>*</a:t>
            </a:r>
            <a:endParaRPr lang="en-US" sz="2200" b="1" dirty="0" smtClean="0">
              <a:solidFill>
                <a:schemeClr val="tx1"/>
              </a:solidFill>
            </a:endParaRPr>
          </a:p>
        </p:txBody>
      </p:sp>
      <p:sp>
        <p:nvSpPr>
          <p:cNvPr id="82" name="Rectangle 84"/>
          <p:cNvSpPr/>
          <p:nvPr/>
        </p:nvSpPr>
        <p:spPr>
          <a:xfrm>
            <a:off x="685800" y="4191000"/>
            <a:ext cx="1143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200" b="1" dirty="0" smtClean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83" name="Téglalap 82"/>
          <p:cNvSpPr/>
          <p:nvPr/>
        </p:nvSpPr>
        <p:spPr>
          <a:xfrm>
            <a:off x="4191000" y="6400800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131532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49276"/>
            <a:ext cx="784860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// ID := </a:t>
            </a:r>
            <a:r>
              <a:rPr lang="en-US" sz="1400" dirty="0" err="1"/>
              <a:t>threadIdx.x</a:t>
            </a:r>
            <a:r>
              <a:rPr lang="en-US" sz="1400" dirty="0"/>
              <a:t> + </a:t>
            </a:r>
            <a:r>
              <a:rPr lang="en-US" sz="1400" dirty="0" err="1"/>
              <a:t>blockIdx.x</a:t>
            </a:r>
            <a:r>
              <a:rPr lang="en-US" sz="1400" dirty="0"/>
              <a:t> * </a:t>
            </a:r>
            <a:r>
              <a:rPr lang="en-US" sz="1400" dirty="0" err="1"/>
              <a:t>blockDim.x</a:t>
            </a:r>
            <a:endParaRPr lang="en-US" sz="1400" dirty="0"/>
          </a:p>
          <a:p>
            <a:r>
              <a:rPr lang="en-US" sz="1400" dirty="0"/>
              <a:t>// IF ID &gt; </a:t>
            </a:r>
            <a:r>
              <a:rPr lang="en-US" sz="1400" dirty="0" err="1"/>
              <a:t>dataSize</a:t>
            </a:r>
            <a:r>
              <a:rPr lang="en-US" sz="1400" dirty="0"/>
              <a:t> THEN return</a:t>
            </a:r>
          </a:p>
          <a:p>
            <a:r>
              <a:rPr lang="en-US" sz="1400" dirty="0"/>
              <a:t>// y</a:t>
            </a:r>
            <a:r>
              <a:rPr lang="en-US" sz="1400" dirty="0" smtClean="0"/>
              <a:t>[ID</a:t>
            </a:r>
            <a:r>
              <a:rPr lang="en-US" sz="1400" dirty="0"/>
              <a:t>] := a</a:t>
            </a:r>
            <a:r>
              <a:rPr lang="en-US" sz="1400" dirty="0" smtClean="0"/>
              <a:t>[ID] * x[ID] + b[x] 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__global__</a:t>
            </a:r>
          </a:p>
          <a:p>
            <a:r>
              <a:rPr lang="en-US" sz="1400" dirty="0"/>
              <a:t>void </a:t>
            </a:r>
            <a:r>
              <a:rPr lang="en-US" sz="1400" dirty="0" err="1"/>
              <a:t>mapKernel</a:t>
            </a:r>
            <a:r>
              <a:rPr lang="en-US" sz="1400" dirty="0"/>
              <a:t>(</a:t>
            </a:r>
            <a:r>
              <a:rPr lang="en-US" sz="1400" dirty="0" err="1"/>
              <a:t>int</a:t>
            </a:r>
            <a:r>
              <a:rPr lang="en-US" sz="1400" dirty="0"/>
              <a:t>* y</a:t>
            </a:r>
            <a:r>
              <a:rPr lang="en-US" sz="1400" dirty="0" smtClean="0"/>
              <a:t>, </a:t>
            </a:r>
            <a:r>
              <a:rPr lang="en-US" sz="1400" dirty="0" err="1" smtClean="0"/>
              <a:t>int</a:t>
            </a:r>
            <a:r>
              <a:rPr lang="en-US" sz="1400" dirty="0" smtClean="0"/>
              <a:t> *a, </a:t>
            </a:r>
            <a:r>
              <a:rPr lang="en-US" sz="1400" dirty="0" err="1" smtClean="0"/>
              <a:t>int</a:t>
            </a:r>
            <a:r>
              <a:rPr lang="en-US" sz="1400" dirty="0" smtClean="0"/>
              <a:t>* x, </a:t>
            </a:r>
            <a:r>
              <a:rPr lang="en-US" sz="1400" dirty="0" err="1" smtClean="0"/>
              <a:t>int</a:t>
            </a:r>
            <a:r>
              <a:rPr lang="en-US" sz="1400" dirty="0" smtClean="0"/>
              <a:t>*b, </a:t>
            </a:r>
            <a:r>
              <a:rPr lang="en-US" sz="1400" dirty="0"/>
              <a:t>unsigned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dataSize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// TODO</a:t>
            </a:r>
          </a:p>
          <a:p>
            <a:r>
              <a:rPr lang="en-US" sz="1400" dirty="0"/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524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Reduce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bement elemeinek kombinációja</a:t>
            </a:r>
          </a:p>
          <a:p>
            <a:pPr lvl="1"/>
            <a:r>
              <a:rPr lang="hu-HU" dirty="0" smtClean="0"/>
              <a:t>Asszociatív bináris műveletek</a:t>
            </a:r>
          </a:p>
          <a:p>
            <a:pPr lvl="1"/>
            <a:r>
              <a:rPr lang="hu-HU" dirty="0" smtClean="0"/>
              <a:t>Min, </a:t>
            </a:r>
            <a:r>
              <a:rPr lang="hu-HU" dirty="0" err="1" smtClean="0"/>
              <a:t>max</a:t>
            </a:r>
            <a:r>
              <a:rPr lang="hu-HU" dirty="0" smtClean="0"/>
              <a:t>, add, </a:t>
            </a:r>
            <a:r>
              <a:rPr lang="en-US" dirty="0" err="1" smtClean="0"/>
              <a:t>mul</a:t>
            </a:r>
            <a:endParaRPr lang="hu-HU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1724" y="2766690"/>
            <a:ext cx="5064954" cy="3504501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343400" y="627119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51297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Reduce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Partícionált</a:t>
            </a:r>
            <a:r>
              <a:rPr lang="hu-HU" dirty="0" smtClean="0"/>
              <a:t> redukció</a:t>
            </a:r>
            <a:endParaRPr lang="hu-HU" dirty="0"/>
          </a:p>
        </p:txBody>
      </p:sp>
      <p:pic>
        <p:nvPicPr>
          <p:cNvPr id="4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75" y="2286000"/>
            <a:ext cx="6121025" cy="3914386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114800" y="6224009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27696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Reduce</a:t>
            </a:r>
            <a:endParaRPr lang="hu-HU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1349276"/>
            <a:ext cx="7848600" cy="3170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// FOR s = </a:t>
            </a:r>
            <a:r>
              <a:rPr lang="en-US" sz="1400" dirty="0" err="1"/>
              <a:t>dataSize</a:t>
            </a:r>
            <a:r>
              <a:rPr lang="en-US" sz="1400" dirty="0"/>
              <a:t> / 2 ; s &gt; 0 ; s &gt;&gt;= 1 DO:</a:t>
            </a:r>
          </a:p>
          <a:p>
            <a:r>
              <a:rPr lang="en-US" sz="1400" dirty="0"/>
              <a:t>//  IF (ID &lt; s)</a:t>
            </a:r>
          </a:p>
          <a:p>
            <a:r>
              <a:rPr lang="en-US" sz="1400" dirty="0"/>
              <a:t>//    data[ID] = max(data[ID], data[ID + s])</a:t>
            </a:r>
          </a:p>
          <a:p>
            <a:r>
              <a:rPr lang="en-US" sz="1400" dirty="0"/>
              <a:t>//  SYNCHRONIZE THREADS</a:t>
            </a:r>
          </a:p>
          <a:p>
            <a:r>
              <a:rPr lang="en-US" sz="1400" dirty="0"/>
              <a:t>//</a:t>
            </a:r>
          </a:p>
          <a:p>
            <a:endParaRPr lang="en-US" sz="1400" dirty="0"/>
          </a:p>
          <a:p>
            <a:r>
              <a:rPr lang="en-US" sz="1400" dirty="0"/>
              <a:t>__global__</a:t>
            </a:r>
          </a:p>
          <a:p>
            <a:r>
              <a:rPr lang="en-US" sz="1400" dirty="0"/>
              <a:t>void </a:t>
            </a:r>
            <a:r>
              <a:rPr lang="en-US" sz="1400" dirty="0" err="1"/>
              <a:t>reduceKernel</a:t>
            </a:r>
            <a:r>
              <a:rPr lang="en-US" sz="1400" dirty="0"/>
              <a:t>(float* data, </a:t>
            </a:r>
            <a:r>
              <a:rPr lang="en-US" sz="1400" dirty="0" err="1"/>
              <a:t>int</a:t>
            </a:r>
            <a:r>
              <a:rPr lang="en-US" sz="1400" dirty="0"/>
              <a:t> </a:t>
            </a:r>
            <a:r>
              <a:rPr lang="en-US" sz="1400" dirty="0" err="1"/>
              <a:t>dataSize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int</a:t>
            </a:r>
            <a:r>
              <a:rPr lang="en-US" sz="1400" dirty="0"/>
              <a:t> id = </a:t>
            </a:r>
            <a:r>
              <a:rPr lang="en-US" sz="1400" dirty="0" err="1"/>
              <a:t>threadIdx.x</a:t>
            </a:r>
            <a:r>
              <a:rPr lang="en-US" sz="1400" dirty="0"/>
              <a:t> + </a:t>
            </a:r>
            <a:r>
              <a:rPr lang="en-US" sz="1400" dirty="0" err="1"/>
              <a:t>blockIdx.x</a:t>
            </a:r>
            <a:r>
              <a:rPr lang="en-US" sz="1400" dirty="0"/>
              <a:t> * </a:t>
            </a:r>
            <a:r>
              <a:rPr lang="en-US" sz="1400" dirty="0" err="1"/>
              <a:t>blockDim.x</a:t>
            </a:r>
            <a:r>
              <a:rPr lang="en-US" sz="1400" dirty="0"/>
              <a:t>;</a:t>
            </a:r>
          </a:p>
          <a:p>
            <a:endParaRPr lang="en-US" sz="1400" dirty="0"/>
          </a:p>
          <a:p>
            <a:r>
              <a:rPr lang="en-US" sz="1400" dirty="0"/>
              <a:t>    // TODO</a:t>
            </a:r>
          </a:p>
          <a:p>
            <a:r>
              <a:rPr lang="en-US" sz="1400" dirty="0"/>
              <a:t>}</a:t>
            </a:r>
          </a:p>
          <a:p>
            <a:endParaRPr lang="hu-HU" sz="14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794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Scan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bement minden részleges redukciója</a:t>
            </a:r>
          </a:p>
          <a:p>
            <a:pPr lvl="1"/>
            <a:r>
              <a:rPr lang="hu-HU" dirty="0" smtClean="0"/>
              <a:t>Az eredmény minden eleme az adott elemig tartó redukció</a:t>
            </a:r>
          </a:p>
          <a:p>
            <a:pPr lvl="1"/>
            <a:r>
              <a:rPr lang="hu-HU" dirty="0" smtClean="0"/>
              <a:t>Exkluzív vagy inkluzív</a:t>
            </a:r>
            <a:endParaRPr lang="hu-HU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404193"/>
            <a:ext cx="3739739" cy="3866997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4343400" y="6271191"/>
            <a:ext cx="6705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Introduction to Parallel Computing, University of Oregon, IPCC</a:t>
            </a:r>
            <a:endParaRPr lang="hu-HU" sz="1200" dirty="0"/>
          </a:p>
        </p:txBody>
      </p:sp>
    </p:spTree>
    <p:extLst>
      <p:ext uri="{BB962C8B-B14F-4D97-AF65-F5344CB8AC3E}">
        <p14:creationId xmlns:p14="http://schemas.microsoft.com/office/powerpoint/2010/main" val="3906238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</a:t>
            </a:r>
            <a:r>
              <a:rPr lang="hu-HU" dirty="0" smtClean="0"/>
              <a:t>ív párhuzamosítás</a:t>
            </a:r>
            <a:endParaRPr lang="hu-HU" dirty="0"/>
          </a:p>
        </p:txBody>
      </p:sp>
      <p:grpSp>
        <p:nvGrpSpPr>
          <p:cNvPr id="4" name="Group 13"/>
          <p:cNvGrpSpPr/>
          <p:nvPr/>
        </p:nvGrpSpPr>
        <p:grpSpPr>
          <a:xfrm>
            <a:off x="948690" y="1905000"/>
            <a:ext cx="7239000" cy="369332"/>
            <a:chOff x="685800" y="2590800"/>
            <a:chExt cx="7239000" cy="369332"/>
          </a:xfrm>
        </p:grpSpPr>
        <p:sp>
          <p:nvSpPr>
            <p:cNvPr id="46" name="TextBox 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D</a:t>
              </a:r>
              <a:endParaRPr lang="en-US" dirty="0"/>
            </a:p>
          </p:txBody>
        </p:sp>
        <p:sp>
          <p:nvSpPr>
            <p:cNvPr id="47" name="TextBox 9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C</a:t>
              </a:r>
              <a:endParaRPr lang="en-US" dirty="0"/>
            </a:p>
          </p:txBody>
        </p:sp>
        <p:sp>
          <p:nvSpPr>
            <p:cNvPr id="48" name="TextBox 10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B</a:t>
              </a:r>
              <a:endParaRPr lang="en-US" dirty="0"/>
            </a:p>
          </p:txBody>
        </p:sp>
        <p:sp>
          <p:nvSpPr>
            <p:cNvPr id="49" name="TextBox 11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50" name="TextBox 12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E</a:t>
              </a:r>
              <a:endParaRPr lang="en-US" dirty="0"/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948690" y="2907268"/>
            <a:ext cx="7239000" cy="369332"/>
            <a:chOff x="685800" y="2590800"/>
            <a:chExt cx="7239000" cy="369332"/>
          </a:xfrm>
        </p:grpSpPr>
        <p:sp>
          <p:nvSpPr>
            <p:cNvPr id="41" name="TextBox 15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C+D</a:t>
              </a:r>
              <a:endParaRPr lang="en-US" dirty="0"/>
            </a:p>
          </p:txBody>
        </p:sp>
        <p:sp>
          <p:nvSpPr>
            <p:cNvPr id="42" name="TextBox 16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B+C</a:t>
              </a:r>
              <a:endParaRPr lang="en-US" dirty="0"/>
            </a:p>
          </p:txBody>
        </p:sp>
        <p:sp>
          <p:nvSpPr>
            <p:cNvPr id="43" name="TextBox 17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44" name="TextBox 18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45" name="TextBox 19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D+E</a:t>
              </a:r>
              <a:endParaRPr lang="en-US" dirty="0"/>
            </a:p>
          </p:txBody>
        </p:sp>
      </p:grpSp>
      <p:grpSp>
        <p:nvGrpSpPr>
          <p:cNvPr id="6" name="Group 20"/>
          <p:cNvGrpSpPr/>
          <p:nvPr/>
        </p:nvGrpSpPr>
        <p:grpSpPr>
          <a:xfrm>
            <a:off x="956310" y="3943588"/>
            <a:ext cx="7239000" cy="369332"/>
            <a:chOff x="685800" y="2590800"/>
            <a:chExt cx="7239000" cy="369332"/>
          </a:xfrm>
        </p:grpSpPr>
        <p:sp>
          <p:nvSpPr>
            <p:cNvPr id="36" name="TextBox 21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A+B+C+D</a:t>
              </a:r>
              <a:endParaRPr lang="en-US" dirty="0"/>
            </a:p>
          </p:txBody>
        </p:sp>
        <p:sp>
          <p:nvSpPr>
            <p:cNvPr id="37" name="TextBox 22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</a:t>
              </a:r>
              <a:endParaRPr lang="en-US" dirty="0"/>
            </a:p>
          </p:txBody>
        </p:sp>
        <p:sp>
          <p:nvSpPr>
            <p:cNvPr id="38" name="TextBox 23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39" name="TextBox 24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40" name="TextBox 25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B+C+D+E</a:t>
              </a:r>
              <a:endParaRPr lang="en-US" dirty="0"/>
            </a:p>
          </p:txBody>
        </p:sp>
      </p:grpSp>
      <p:grpSp>
        <p:nvGrpSpPr>
          <p:cNvPr id="7" name="Group 26"/>
          <p:cNvGrpSpPr/>
          <p:nvPr/>
        </p:nvGrpSpPr>
        <p:grpSpPr>
          <a:xfrm>
            <a:off x="948690" y="4964668"/>
            <a:ext cx="7239000" cy="369332"/>
            <a:chOff x="685800" y="2590800"/>
            <a:chExt cx="7239000" cy="369332"/>
          </a:xfrm>
        </p:grpSpPr>
        <p:sp>
          <p:nvSpPr>
            <p:cNvPr id="31" name="TextBox 27"/>
            <p:cNvSpPr txBox="1"/>
            <p:nvPr/>
          </p:nvSpPr>
          <p:spPr>
            <a:xfrm>
              <a:off x="50292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A+B+C+D</a:t>
              </a:r>
              <a:endParaRPr lang="en-US" dirty="0"/>
            </a:p>
          </p:txBody>
        </p:sp>
        <p:sp>
          <p:nvSpPr>
            <p:cNvPr id="32" name="TextBox 28"/>
            <p:cNvSpPr txBox="1"/>
            <p:nvPr/>
          </p:nvSpPr>
          <p:spPr>
            <a:xfrm>
              <a:off x="35814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</a:t>
              </a:r>
              <a:endParaRPr lang="en-US" dirty="0"/>
            </a:p>
          </p:txBody>
        </p:sp>
        <p:sp>
          <p:nvSpPr>
            <p:cNvPr id="33" name="TextBox 29"/>
            <p:cNvSpPr txBox="1"/>
            <p:nvPr/>
          </p:nvSpPr>
          <p:spPr>
            <a:xfrm>
              <a:off x="21336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</a:t>
              </a:r>
              <a:endParaRPr lang="en-US" dirty="0"/>
            </a:p>
          </p:txBody>
        </p:sp>
        <p:sp>
          <p:nvSpPr>
            <p:cNvPr id="34" name="TextBox 30"/>
            <p:cNvSpPr txBox="1"/>
            <p:nvPr/>
          </p:nvSpPr>
          <p:spPr>
            <a:xfrm>
              <a:off x="6858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</a:t>
              </a:r>
              <a:endParaRPr lang="en-US" dirty="0"/>
            </a:p>
          </p:txBody>
        </p:sp>
        <p:sp>
          <p:nvSpPr>
            <p:cNvPr id="35" name="TextBox 31"/>
            <p:cNvSpPr txBox="1"/>
            <p:nvPr/>
          </p:nvSpPr>
          <p:spPr>
            <a:xfrm>
              <a:off x="6477000" y="2590800"/>
              <a:ext cx="1447800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hu-HU" dirty="0" smtClean="0"/>
                <a:t>A+B+C+D+E</a:t>
              </a:r>
              <a:endParaRPr lang="en-US" dirty="0"/>
            </a:p>
          </p:txBody>
        </p:sp>
      </p:grpSp>
      <p:cxnSp>
        <p:nvCxnSpPr>
          <p:cNvPr id="8" name="Straight Arrow Connector 33"/>
          <p:cNvCxnSpPr>
            <a:stCxn id="49" idx="2"/>
            <a:endCxn id="44" idx="0"/>
          </p:cNvCxnSpPr>
          <p:nvPr/>
        </p:nvCxnSpPr>
        <p:spPr>
          <a:xfrm rot="5400000">
            <a:off x="1356122" y="2590800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34"/>
          <p:cNvCxnSpPr/>
          <p:nvPr/>
        </p:nvCxnSpPr>
        <p:spPr>
          <a:xfrm rot="5400000">
            <a:off x="2766616" y="26016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35"/>
          <p:cNvCxnSpPr/>
          <p:nvPr/>
        </p:nvCxnSpPr>
        <p:spPr>
          <a:xfrm rot="5400000">
            <a:off x="4290616" y="26016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36"/>
          <p:cNvCxnSpPr/>
          <p:nvPr/>
        </p:nvCxnSpPr>
        <p:spPr>
          <a:xfrm rot="5400000">
            <a:off x="5662216" y="26016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37"/>
          <p:cNvCxnSpPr/>
          <p:nvPr/>
        </p:nvCxnSpPr>
        <p:spPr>
          <a:xfrm rot="5400000">
            <a:off x="7110016" y="26016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38"/>
          <p:cNvCxnSpPr/>
          <p:nvPr/>
        </p:nvCxnSpPr>
        <p:spPr>
          <a:xfrm rot="5400000">
            <a:off x="1387396" y="360751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9"/>
          <p:cNvCxnSpPr/>
          <p:nvPr/>
        </p:nvCxnSpPr>
        <p:spPr>
          <a:xfrm rot="5400000">
            <a:off x="2797890" y="36183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40"/>
          <p:cNvCxnSpPr/>
          <p:nvPr/>
        </p:nvCxnSpPr>
        <p:spPr>
          <a:xfrm rot="5400000">
            <a:off x="4321890" y="36183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41"/>
          <p:cNvCxnSpPr/>
          <p:nvPr/>
        </p:nvCxnSpPr>
        <p:spPr>
          <a:xfrm rot="5400000">
            <a:off x="5693490" y="36183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42"/>
          <p:cNvCxnSpPr/>
          <p:nvPr/>
        </p:nvCxnSpPr>
        <p:spPr>
          <a:xfrm rot="5400000">
            <a:off x="7141290" y="3618388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43"/>
          <p:cNvCxnSpPr/>
          <p:nvPr/>
        </p:nvCxnSpPr>
        <p:spPr>
          <a:xfrm rot="5400000">
            <a:off x="1356122" y="4648200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44"/>
          <p:cNvCxnSpPr/>
          <p:nvPr/>
        </p:nvCxnSpPr>
        <p:spPr>
          <a:xfrm rot="5400000">
            <a:off x="2766616" y="46590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45"/>
          <p:cNvCxnSpPr/>
          <p:nvPr/>
        </p:nvCxnSpPr>
        <p:spPr>
          <a:xfrm rot="5400000">
            <a:off x="4290616" y="46590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46"/>
          <p:cNvCxnSpPr/>
          <p:nvPr/>
        </p:nvCxnSpPr>
        <p:spPr>
          <a:xfrm rot="5400000">
            <a:off x="5662216" y="46590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47"/>
          <p:cNvCxnSpPr/>
          <p:nvPr/>
        </p:nvCxnSpPr>
        <p:spPr>
          <a:xfrm rot="5400000">
            <a:off x="7110016" y="4659074"/>
            <a:ext cx="632936" cy="15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49"/>
          <p:cNvCxnSpPr>
            <a:stCxn id="49" idx="2"/>
            <a:endCxn id="43" idx="0"/>
          </p:cNvCxnSpPr>
          <p:nvPr/>
        </p:nvCxnSpPr>
        <p:spPr>
          <a:xfrm rot="16200000" flipH="1">
            <a:off x="2080022" y="1866900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50"/>
          <p:cNvCxnSpPr/>
          <p:nvPr/>
        </p:nvCxnSpPr>
        <p:spPr>
          <a:xfrm rot="16200000" flipH="1">
            <a:off x="3489722" y="18785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51"/>
          <p:cNvCxnSpPr/>
          <p:nvPr/>
        </p:nvCxnSpPr>
        <p:spPr>
          <a:xfrm rot="16200000" flipH="1">
            <a:off x="5013722" y="18785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52"/>
          <p:cNvCxnSpPr/>
          <p:nvPr/>
        </p:nvCxnSpPr>
        <p:spPr>
          <a:xfrm rot="16200000" flipH="1">
            <a:off x="6461522" y="1878568"/>
            <a:ext cx="632936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53"/>
          <p:cNvCxnSpPr>
            <a:endCxn id="37" idx="0"/>
          </p:cNvCxnSpPr>
          <p:nvPr/>
        </p:nvCxnSpPr>
        <p:spPr>
          <a:xfrm>
            <a:off x="1710690" y="3276600"/>
            <a:ext cx="28651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55"/>
          <p:cNvCxnSpPr>
            <a:endCxn id="36" idx="0"/>
          </p:cNvCxnSpPr>
          <p:nvPr/>
        </p:nvCxnSpPr>
        <p:spPr>
          <a:xfrm>
            <a:off x="3158490" y="3276600"/>
            <a:ext cx="28651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56"/>
          <p:cNvCxnSpPr>
            <a:endCxn id="40" idx="0"/>
          </p:cNvCxnSpPr>
          <p:nvPr/>
        </p:nvCxnSpPr>
        <p:spPr>
          <a:xfrm>
            <a:off x="4682490" y="3276600"/>
            <a:ext cx="2788920" cy="6669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61"/>
          <p:cNvCxnSpPr>
            <a:stCxn id="39" idx="2"/>
            <a:endCxn id="35" idx="0"/>
          </p:cNvCxnSpPr>
          <p:nvPr/>
        </p:nvCxnSpPr>
        <p:spPr>
          <a:xfrm rot="16200000" flipH="1">
            <a:off x="4246126" y="1747004"/>
            <a:ext cx="651748" cy="57835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011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1442</TotalTime>
  <Words>534</Words>
  <Application>Microsoft Office PowerPoint</Application>
  <PresentationFormat>Diavetítés a képernyőre (4:3 oldalarány)</PresentationFormat>
  <Paragraphs>185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3" baseType="lpstr">
      <vt:lpstr>ＭＳ Ｐゴシック</vt:lpstr>
      <vt:lpstr>Arial</vt:lpstr>
      <vt:lpstr>Calibri</vt:lpstr>
      <vt:lpstr>Consolas</vt:lpstr>
      <vt:lpstr>Corbel</vt:lpstr>
      <vt:lpstr>Wingdings</vt:lpstr>
      <vt:lpstr>Wingdings 2</vt:lpstr>
      <vt:lpstr>Wingdings 3</vt:lpstr>
      <vt:lpstr>Module</vt:lpstr>
      <vt:lpstr>Párhuzamos primitívek</vt:lpstr>
      <vt:lpstr>Map</vt:lpstr>
      <vt:lpstr>MAP</vt:lpstr>
      <vt:lpstr>MAP</vt:lpstr>
      <vt:lpstr>Reduce</vt:lpstr>
      <vt:lpstr>Reduce</vt:lpstr>
      <vt:lpstr>Reduce</vt:lpstr>
      <vt:lpstr>Scan</vt:lpstr>
      <vt:lpstr>Scan</vt:lpstr>
      <vt:lpstr>Scan</vt:lpstr>
      <vt:lpstr>Scan</vt:lpstr>
      <vt:lpstr>Scan</vt:lpstr>
      <vt:lpstr>Gather és scatter</vt:lpstr>
      <vt:lpstr>Compact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GPU általános célú programozása</dc:title>
  <dc:creator>tbalazs</dc:creator>
  <cp:lastModifiedBy>Toth Balazs</cp:lastModifiedBy>
  <cp:revision>232</cp:revision>
  <dcterms:created xsi:type="dcterms:W3CDTF">2011-02-01T13:25:49Z</dcterms:created>
  <dcterms:modified xsi:type="dcterms:W3CDTF">2019-04-10T05:48:24Z</dcterms:modified>
</cp:coreProperties>
</file>