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79" r:id="rId6"/>
    <p:sldId id="281" r:id="rId7"/>
    <p:sldId id="280" r:id="rId8"/>
    <p:sldId id="282" r:id="rId9"/>
    <p:sldId id="283" r:id="rId10"/>
    <p:sldId id="284" r:id="rId11"/>
    <p:sldId id="285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2346" y="10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2017. 03. 21.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2017. 03. 21.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2017. 03. 21.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2017. 03. 21.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2017. 03. 21.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2017. 03. 21.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2017. 03. 21.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2017. 03. 21.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2017. 03. 21.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CB47B-667A-4E13-9B36-0364A4ABF9E5}" type="datetimeFigureOut">
              <a:rPr lang="hu-HU" smtClean="0"/>
              <a:pPr/>
              <a:t>2017. 03. 21.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06CB47B-667A-4E13-9B36-0364A4ABF9E5}" type="datetimeFigureOut">
              <a:rPr lang="hu-HU" smtClean="0"/>
              <a:pPr/>
              <a:t>2017. 03. 21.</a:t>
            </a:fld>
            <a:endParaRPr lang="hu-HU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06CB47B-667A-4E13-9B36-0364A4ABF9E5}" type="datetimeFigureOut">
              <a:rPr lang="hu-HU" smtClean="0"/>
              <a:pPr/>
              <a:t>2017. 03. 21.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8F20EF0-76B9-49C9-A66A-3824CB69796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OpenGL </a:t>
            </a:r>
            <a:r>
              <a:rPr lang="en-US" dirty="0" smtClean="0"/>
              <a:t>VI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Position Based Dynamics / Compute </a:t>
            </a:r>
            <a:r>
              <a:rPr lang="en-US" dirty="0" err="1" smtClean="0"/>
              <a:t>Shader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Constraint </a:t>
            </a:r>
            <a:r>
              <a:rPr lang="en-US" dirty="0" err="1" smtClean="0"/>
              <a:t>Shader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775191"/>
            <a:ext cx="8784976" cy="3843064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Minden részecskére lefut</a:t>
            </a:r>
          </a:p>
          <a:p>
            <a:r>
              <a:rPr lang="hu-HU" dirty="0" smtClean="0"/>
              <a:t>Minden  szomszédját megvizsgálja (fő irányok és átlók mentén is)</a:t>
            </a:r>
          </a:p>
          <a:p>
            <a:r>
              <a:rPr lang="hu-HU" dirty="0" smtClean="0"/>
              <a:t>Megpróbálja visszaállítani a kezdeti távolságot a szomszédjával</a:t>
            </a:r>
          </a:p>
          <a:p>
            <a:r>
              <a:rPr lang="hu-HU" dirty="0" smtClean="0"/>
              <a:t>Tehát vagy a szomszédja irányába indul, vagy tőle távolodik.</a:t>
            </a:r>
          </a:p>
          <a:p>
            <a:r>
              <a:rPr lang="hu-HU" dirty="0" smtClean="0"/>
              <a:t>Nem az egész távolságot korrigálja, csak a felét, mert a másik részecske is javítani fog</a:t>
            </a:r>
          </a:p>
          <a:p>
            <a:r>
              <a:rPr lang="hu-HU" dirty="0" err="1" smtClean="0"/>
              <a:t>ConstraintWeight</a:t>
            </a:r>
            <a:r>
              <a:rPr lang="hu-HU" dirty="0" smtClean="0"/>
              <a:t>: még annál is kevesebbet javítunk: a szükséges javítás valahány %-át (lehet külön súly az átlós irányokra</a:t>
            </a:r>
            <a:r>
              <a:rPr lang="en-US" dirty="0" smtClean="0"/>
              <a:t>)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5297760"/>
            <a:ext cx="3057525" cy="1371600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4067944" y="5618255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dp1 = (p2-p1)/|</a:t>
            </a:r>
            <a:r>
              <a:rPr lang="en-US" sz="2400" dirty="0"/>
              <a:t>p2-p1</a:t>
            </a:r>
            <a:r>
              <a:rPr lang="en-US" sz="2400" dirty="0" smtClean="0"/>
              <a:t>|*(|</a:t>
            </a:r>
            <a:r>
              <a:rPr lang="en-US" sz="2400" dirty="0"/>
              <a:t>p2-p1</a:t>
            </a:r>
            <a:r>
              <a:rPr lang="en-US" sz="2400" dirty="0" smtClean="0"/>
              <a:t>|-d)*0.5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15949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(Bending Constraint </a:t>
            </a:r>
            <a:r>
              <a:rPr lang="en-US" dirty="0" err="1" smtClean="0"/>
              <a:t>Shader</a:t>
            </a:r>
            <a:r>
              <a:rPr lang="en-US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44008"/>
          </a:xfrm>
        </p:spPr>
        <p:txBody>
          <a:bodyPr/>
          <a:lstStyle/>
          <a:p>
            <a:r>
              <a:rPr lang="hu-HU" dirty="0" smtClean="0"/>
              <a:t>Opcionális</a:t>
            </a:r>
          </a:p>
          <a:p>
            <a:r>
              <a:rPr lang="hu-HU" dirty="0" smtClean="0"/>
              <a:t>Egyszerűsített megoldást tudunk csak hirtelen berakni</a:t>
            </a:r>
          </a:p>
          <a:p>
            <a:r>
              <a:rPr lang="hu-HU" dirty="0" smtClean="0"/>
              <a:t>A részecskék megpróbálják megakadályozni, hogy meghajoljon az anyag az ő pontjukban</a:t>
            </a:r>
            <a:endParaRPr lang="en-US" dirty="0" smtClean="0"/>
          </a:p>
          <a:p>
            <a:r>
              <a:rPr lang="hu-HU" dirty="0" smtClean="0"/>
              <a:t>Vízszintes, függőleges és átlós irányokban levetítjük a szomszédok által meghatározott egyenesre</a:t>
            </a:r>
          </a:p>
          <a:p>
            <a:pPr marL="118872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5371592"/>
            <a:ext cx="3625265" cy="114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53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Feladat</a:t>
            </a:r>
            <a:r>
              <a:rPr lang="hu-HU" dirty="0" smtClean="0"/>
              <a:t>: </a:t>
            </a:r>
            <a:r>
              <a:rPr lang="en-US" dirty="0" err="1" smtClean="0"/>
              <a:t>Elasztikus</a:t>
            </a:r>
            <a:r>
              <a:rPr lang="en-US" dirty="0" smtClean="0"/>
              <a:t> </a:t>
            </a:r>
            <a:r>
              <a:rPr lang="en-US" dirty="0" err="1" smtClean="0"/>
              <a:t>anyag</a:t>
            </a:r>
            <a:r>
              <a:rPr lang="en-US" dirty="0" smtClean="0"/>
              <a:t> </a:t>
            </a:r>
            <a:r>
              <a:rPr lang="en-US" dirty="0" err="1" smtClean="0"/>
              <a:t>szimuláció</a:t>
            </a:r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567571"/>
            <a:ext cx="3960440" cy="3813757"/>
          </a:xfrm>
          <a:prstGeom prst="rect">
            <a:avLst/>
          </a:prstGeom>
        </p:spPr>
      </p:pic>
      <p:sp>
        <p:nvSpPr>
          <p:cNvPr id="13" name="Bal oldali kapcsos zárójel 12"/>
          <p:cNvSpPr/>
          <p:nvPr/>
        </p:nvSpPr>
        <p:spPr>
          <a:xfrm rot="5400000">
            <a:off x="2825611" y="425528"/>
            <a:ext cx="432048" cy="370802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Bal oldali kapcsos zárójel 13"/>
          <p:cNvSpPr/>
          <p:nvPr/>
        </p:nvSpPr>
        <p:spPr>
          <a:xfrm rot="10800000">
            <a:off x="5076056" y="2620438"/>
            <a:ext cx="432048" cy="370802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Szövegdoboz 14"/>
          <p:cNvSpPr txBox="1"/>
          <p:nvPr/>
        </p:nvSpPr>
        <p:spPr>
          <a:xfrm>
            <a:off x="2865144" y="1755707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</a:t>
            </a:r>
            <a:endParaRPr lang="hu-HU" b="1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5506099" y="428978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</a:t>
            </a:r>
            <a:endParaRPr lang="hu-HU" b="1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5859081" y="2279539"/>
            <a:ext cx="303339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Részecskék NXN-es hálója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Összeköttetés: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/>
              <a:t>Rugókkal (megpróbálják tartani az eredeti hosszukat)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/>
              <a:t>vízszintes és függőleges szomszédok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/>
              <a:t>átlós szomszédok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Ez a háló egy vékony anyagot reprezentál (vastagság nélküli anyagdarab)</a:t>
            </a:r>
          </a:p>
        </p:txBody>
      </p:sp>
    </p:spTree>
    <p:extLst>
      <p:ext uri="{BB962C8B-B14F-4D97-AF65-F5344CB8AC3E}">
        <p14:creationId xmlns:p14="http://schemas.microsoft.com/office/powerpoint/2010/main" val="123264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Feladat</a:t>
            </a:r>
            <a:r>
              <a:rPr lang="hu-HU" dirty="0"/>
              <a:t>: </a:t>
            </a:r>
            <a:r>
              <a:rPr lang="en-US" dirty="0" err="1"/>
              <a:t>Elasztikus</a:t>
            </a:r>
            <a:r>
              <a:rPr lang="en-US" dirty="0"/>
              <a:t> </a:t>
            </a:r>
            <a:r>
              <a:rPr lang="en-US" dirty="0" err="1"/>
              <a:t>anyag</a:t>
            </a:r>
            <a:r>
              <a:rPr lang="en-US" dirty="0"/>
              <a:t> </a:t>
            </a:r>
            <a:r>
              <a:rPr lang="en-US" dirty="0" err="1"/>
              <a:t>szimuláció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anyag az XZ síkban van Y =0 helyen</a:t>
            </a:r>
          </a:p>
          <a:p>
            <a:r>
              <a:rPr lang="hu-HU" dirty="0" smtClean="0"/>
              <a:t>Ráejtjük a (0,-0.5,0) középpontú, 0.5 sugarú virtuális gömbre (az anyag lassan lecsúszik)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168" y="3432495"/>
            <a:ext cx="3004205" cy="3153916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3432495"/>
            <a:ext cx="3014627" cy="3164857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3432495"/>
            <a:ext cx="3004205" cy="315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97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Based Dynamics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76872"/>
            <a:ext cx="1400175" cy="10287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5" y="4013423"/>
            <a:ext cx="4162425" cy="164782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4351" y="2241383"/>
            <a:ext cx="4895850" cy="3476625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611560" y="1916832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Particle: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611559" y="3665612"/>
            <a:ext cx="1245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Constraint: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4244351" y="1748970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Algorithm:</a:t>
            </a:r>
            <a:endParaRPr lang="hu-HU" dirty="0"/>
          </a:p>
        </p:txBody>
      </p:sp>
      <p:cxnSp>
        <p:nvCxnSpPr>
          <p:cNvPr id="12" name="Egyenes összekötő 11"/>
          <p:cNvCxnSpPr/>
          <p:nvPr/>
        </p:nvCxnSpPr>
        <p:spPr>
          <a:xfrm flipH="1">
            <a:off x="374310" y="2492896"/>
            <a:ext cx="17203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2127053" y="2339007"/>
            <a:ext cx="540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m</a:t>
            </a:r>
            <a:r>
              <a:rPr lang="en-US" sz="1400" dirty="0" smtClean="0">
                <a:solidFill>
                  <a:srgbClr val="FF0000"/>
                </a:solidFill>
              </a:rPr>
              <a:t>= 1</a:t>
            </a:r>
            <a:endParaRPr lang="hu-HU" sz="1400" dirty="0">
              <a:solidFill>
                <a:srgbClr val="FF0000"/>
              </a:solidFill>
            </a:endParaRPr>
          </a:p>
        </p:txBody>
      </p:sp>
      <p:cxnSp>
        <p:nvCxnSpPr>
          <p:cNvPr id="14" name="Egyenes összekötő 13"/>
          <p:cNvCxnSpPr/>
          <p:nvPr/>
        </p:nvCxnSpPr>
        <p:spPr>
          <a:xfrm flipH="1">
            <a:off x="4211960" y="3762663"/>
            <a:ext cx="4928241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2509250" y="3501008"/>
            <a:ext cx="1712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Nálunk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ez</a:t>
            </a:r>
            <a:r>
              <a:rPr lang="en-US" sz="1400" dirty="0" smtClean="0">
                <a:solidFill>
                  <a:srgbClr val="FF0000"/>
                </a:solidFill>
              </a:rPr>
              <a:t> fix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 err="1" smtClean="0">
                <a:solidFill>
                  <a:srgbClr val="FF0000"/>
                </a:solidFill>
              </a:rPr>
              <a:t>gömb</a:t>
            </a:r>
            <a:r>
              <a:rPr lang="en-US" sz="1400" dirty="0" smtClean="0">
                <a:solidFill>
                  <a:srgbClr val="FF0000"/>
                </a:solidFill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</a:rPr>
              <a:t>esetleg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talaj</a:t>
            </a:r>
            <a:r>
              <a:rPr lang="en-US" sz="1400" dirty="0" smtClean="0">
                <a:solidFill>
                  <a:srgbClr val="FF0000"/>
                </a:solidFill>
              </a:rPr>
              <a:t>)</a:t>
            </a:r>
            <a:endParaRPr lang="hu-HU" sz="1400" dirty="0">
              <a:solidFill>
                <a:srgbClr val="FF0000"/>
              </a:solidFill>
            </a:endParaRPr>
          </a:p>
        </p:txBody>
      </p:sp>
      <p:cxnSp>
        <p:nvCxnSpPr>
          <p:cNvPr id="18" name="Egyenes összekötő nyíllal 17"/>
          <p:cNvCxnSpPr/>
          <p:nvPr/>
        </p:nvCxnSpPr>
        <p:spPr>
          <a:xfrm flipV="1">
            <a:off x="7452320" y="2791222"/>
            <a:ext cx="432048" cy="4217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/>
          <p:cNvSpPr txBox="1"/>
          <p:nvPr/>
        </p:nvSpPr>
        <p:spPr>
          <a:xfrm>
            <a:off x="7877239" y="2546729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gravitáció</a:t>
            </a:r>
            <a:endParaRPr lang="hu-H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21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Based </a:t>
            </a:r>
            <a:r>
              <a:rPr lang="en-US" dirty="0" smtClean="0"/>
              <a:t>Dynamics GPU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132856"/>
            <a:ext cx="4895850" cy="3476625"/>
          </a:xfrm>
          <a:prstGeom prst="rect">
            <a:avLst/>
          </a:prstGeom>
        </p:spPr>
      </p:pic>
      <p:cxnSp>
        <p:nvCxnSpPr>
          <p:cNvPr id="5" name="Egyenes összekötő nyíllal 4"/>
          <p:cNvCxnSpPr>
            <a:stCxn id="9" idx="3"/>
            <a:endCxn id="6" idx="1"/>
          </p:cNvCxnSpPr>
          <p:nvPr/>
        </p:nvCxnSpPr>
        <p:spPr>
          <a:xfrm flipV="1">
            <a:off x="3995936" y="3006825"/>
            <a:ext cx="2088232" cy="3149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5"/>
          <p:cNvSpPr txBox="1"/>
          <p:nvPr/>
        </p:nvSpPr>
        <p:spPr>
          <a:xfrm>
            <a:off x="6084168" y="2852936"/>
            <a:ext cx="18501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External force </a:t>
            </a:r>
            <a:r>
              <a:rPr lang="en-US" sz="1400" dirty="0" err="1" smtClean="0">
                <a:solidFill>
                  <a:srgbClr val="FF0000"/>
                </a:solidFill>
              </a:rPr>
              <a:t>shader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endParaRPr lang="hu-HU" sz="1400" dirty="0">
              <a:solidFill>
                <a:srgbClr val="FF0000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899592" y="3105800"/>
            <a:ext cx="3096344" cy="432048"/>
          </a:xfrm>
          <a:prstGeom prst="rect">
            <a:avLst/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" name="Egyenes összekötő 9"/>
          <p:cNvCxnSpPr/>
          <p:nvPr/>
        </p:nvCxnSpPr>
        <p:spPr>
          <a:xfrm flipH="1">
            <a:off x="291831" y="3645024"/>
            <a:ext cx="4928241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Bal oldali kapcsos zárójel 10"/>
          <p:cNvSpPr/>
          <p:nvPr/>
        </p:nvSpPr>
        <p:spPr>
          <a:xfrm>
            <a:off x="5508104" y="3608184"/>
            <a:ext cx="432048" cy="102512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0000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051992" y="4005064"/>
            <a:ext cx="3592016" cy="252863"/>
          </a:xfrm>
          <a:prstGeom prst="rect">
            <a:avLst/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3" name="Egyenes összekötő nyíllal 12"/>
          <p:cNvCxnSpPr>
            <a:stCxn id="12" idx="3"/>
            <a:endCxn id="11" idx="1"/>
          </p:cNvCxnSpPr>
          <p:nvPr/>
        </p:nvCxnSpPr>
        <p:spPr>
          <a:xfrm flipV="1">
            <a:off x="4644008" y="4120746"/>
            <a:ext cx="864096" cy="107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/>
          <p:cNvSpPr txBox="1"/>
          <p:nvPr/>
        </p:nvSpPr>
        <p:spPr>
          <a:xfrm>
            <a:off x="5940152" y="3481263"/>
            <a:ext cx="21771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Collision constraint </a:t>
            </a:r>
            <a:r>
              <a:rPr lang="en-US" sz="1400" dirty="0" err="1" smtClean="0">
                <a:solidFill>
                  <a:srgbClr val="FF0000"/>
                </a:solidFill>
              </a:rPr>
              <a:t>shader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endParaRPr lang="hu-HU" sz="1400" dirty="0">
              <a:solidFill>
                <a:srgbClr val="FF0000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5940152" y="4005064"/>
            <a:ext cx="21932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Distance constraint </a:t>
            </a:r>
            <a:r>
              <a:rPr lang="en-US" sz="1400" dirty="0" err="1" smtClean="0">
                <a:solidFill>
                  <a:srgbClr val="FF0000"/>
                </a:solidFill>
              </a:rPr>
              <a:t>shader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endParaRPr lang="hu-HU" sz="1400" dirty="0">
              <a:solidFill>
                <a:srgbClr val="FF0000"/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6012160" y="4437112"/>
            <a:ext cx="2271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(Bending constraint </a:t>
            </a:r>
            <a:r>
              <a:rPr lang="en-US" sz="1400" dirty="0" err="1" smtClean="0">
                <a:solidFill>
                  <a:srgbClr val="FF0000"/>
                </a:solidFill>
              </a:rPr>
              <a:t>shader</a:t>
            </a:r>
            <a:r>
              <a:rPr lang="en-US" sz="1400" dirty="0" smtClean="0">
                <a:solidFill>
                  <a:srgbClr val="FF0000"/>
                </a:solidFill>
              </a:rPr>
              <a:t>) </a:t>
            </a:r>
            <a:endParaRPr lang="hu-HU" sz="1400" dirty="0">
              <a:solidFill>
                <a:srgbClr val="FF0000"/>
              </a:solidFill>
            </a:endParaRPr>
          </a:p>
        </p:txBody>
      </p:sp>
      <p:sp>
        <p:nvSpPr>
          <p:cNvPr id="24" name="Téglalap 23"/>
          <p:cNvSpPr/>
          <p:nvPr/>
        </p:nvSpPr>
        <p:spPr>
          <a:xfrm>
            <a:off x="971600" y="4653136"/>
            <a:ext cx="3096344" cy="432048"/>
          </a:xfrm>
          <a:prstGeom prst="rect">
            <a:avLst/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5" name="Egyenes összekötő nyíllal 24"/>
          <p:cNvCxnSpPr>
            <a:stCxn id="24" idx="3"/>
            <a:endCxn id="26" idx="1"/>
          </p:cNvCxnSpPr>
          <p:nvPr/>
        </p:nvCxnSpPr>
        <p:spPr>
          <a:xfrm>
            <a:off x="4067944" y="4869160"/>
            <a:ext cx="2088232" cy="4221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zövegdoboz 25"/>
          <p:cNvSpPr txBox="1"/>
          <p:nvPr/>
        </p:nvSpPr>
        <p:spPr>
          <a:xfrm>
            <a:off x="6156176" y="5137447"/>
            <a:ext cx="16958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Final Update </a:t>
            </a:r>
            <a:r>
              <a:rPr lang="en-US" sz="1400" dirty="0" err="1" smtClean="0">
                <a:solidFill>
                  <a:srgbClr val="FF0000"/>
                </a:solidFill>
              </a:rPr>
              <a:t>shader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endParaRPr lang="hu-HU" sz="1400" dirty="0">
              <a:solidFill>
                <a:srgbClr val="FF0000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179512" y="5946680"/>
            <a:ext cx="4027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(16) Render (vertex, fragment </a:t>
            </a:r>
            <a:r>
              <a:rPr lang="en-US" b="1" dirty="0" err="1" smtClean="0">
                <a:solidFill>
                  <a:srgbClr val="FF0000"/>
                </a:solidFill>
              </a:rPr>
              <a:t>shader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5919924" y="2054014"/>
            <a:ext cx="2019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Compute </a:t>
            </a:r>
            <a:r>
              <a:rPr lang="en-US" b="1" dirty="0" err="1" smtClean="0">
                <a:solidFill>
                  <a:srgbClr val="FF0000"/>
                </a:solidFill>
              </a:rPr>
              <a:t>Shaders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hu-H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Skeleton </a:t>
            </a:r>
            <a:r>
              <a:rPr lang="en-US" dirty="0" err="1" smtClean="0"/>
              <a:t>projekt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Bufferek</a:t>
            </a:r>
            <a:r>
              <a:rPr lang="hu-HU" dirty="0" smtClean="0"/>
              <a:t> létrehozva</a:t>
            </a:r>
          </a:p>
          <a:p>
            <a:pPr lvl="1"/>
            <a:r>
              <a:rPr lang="hu-HU" dirty="0" err="1" smtClean="0"/>
              <a:t>GLuint</a:t>
            </a:r>
            <a:r>
              <a:rPr lang="hu-HU" dirty="0" smtClean="0"/>
              <a:t> </a:t>
            </a:r>
            <a:r>
              <a:rPr lang="hu-HU" dirty="0" err="1" smtClean="0"/>
              <a:t>positionBuffer</a:t>
            </a:r>
            <a:r>
              <a:rPr lang="hu-HU" dirty="0" smtClean="0"/>
              <a:t>; //x</a:t>
            </a:r>
          </a:p>
          <a:p>
            <a:pPr lvl="1"/>
            <a:r>
              <a:rPr lang="hu-HU" dirty="0" err="1" smtClean="0"/>
              <a:t>GLuint</a:t>
            </a:r>
            <a:r>
              <a:rPr lang="hu-HU" dirty="0" smtClean="0"/>
              <a:t> </a:t>
            </a:r>
            <a:r>
              <a:rPr lang="hu-HU" dirty="0" err="1" smtClean="0"/>
              <a:t>positionBufferTmp</a:t>
            </a:r>
            <a:r>
              <a:rPr lang="hu-HU" dirty="0" smtClean="0"/>
              <a:t>; //p</a:t>
            </a:r>
          </a:p>
          <a:p>
            <a:pPr lvl="1"/>
            <a:r>
              <a:rPr lang="hu-HU" dirty="0" err="1" smtClean="0"/>
              <a:t>GLuint</a:t>
            </a:r>
            <a:r>
              <a:rPr lang="hu-HU" dirty="0" smtClean="0"/>
              <a:t> </a:t>
            </a:r>
            <a:r>
              <a:rPr lang="hu-HU" dirty="0" err="1" smtClean="0"/>
              <a:t>velocityBuffer</a:t>
            </a:r>
            <a:r>
              <a:rPr lang="hu-HU" dirty="0" smtClean="0"/>
              <a:t>; //v</a:t>
            </a:r>
          </a:p>
          <a:p>
            <a:r>
              <a:rPr lang="hu-HU" dirty="0" smtClean="0"/>
              <a:t>Anyag megjelenítése kész</a:t>
            </a:r>
          </a:p>
          <a:p>
            <a:r>
              <a:rPr lang="hu-HU" dirty="0" smtClean="0"/>
              <a:t>Iteráció ciklusa üres</a:t>
            </a:r>
          </a:p>
          <a:p>
            <a:r>
              <a:rPr lang="hu-HU" dirty="0" smtClean="0"/>
              <a:t>TODO részeket kell kipótolni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444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force compute </a:t>
            </a:r>
            <a:r>
              <a:rPr lang="en-US" dirty="0" err="1" smtClean="0"/>
              <a:t>shader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Minden részecskére le kell futnia</a:t>
            </a:r>
          </a:p>
          <a:p>
            <a:r>
              <a:rPr lang="hu-HU" dirty="0" smtClean="0"/>
              <a:t>Minden részecskére</a:t>
            </a:r>
          </a:p>
          <a:p>
            <a:pPr marL="118872" indent="0">
              <a:buNone/>
            </a:pPr>
            <a:r>
              <a:rPr lang="hu-HU" dirty="0" smtClean="0"/>
              <a:t>	</a:t>
            </a:r>
            <a:r>
              <a:rPr lang="hu-HU" dirty="0" err="1" smtClean="0"/>
              <a:t>f_i</a:t>
            </a:r>
            <a:r>
              <a:rPr lang="hu-HU" dirty="0" smtClean="0"/>
              <a:t> = (0,-0.98,0) //</a:t>
            </a:r>
            <a:r>
              <a:rPr lang="hu-HU" dirty="0" err="1" smtClean="0"/>
              <a:t>gravity</a:t>
            </a:r>
            <a:endParaRPr lang="hu-HU" dirty="0" smtClean="0"/>
          </a:p>
          <a:p>
            <a:pPr marL="118872" indent="0">
              <a:buNone/>
            </a:pPr>
            <a:r>
              <a:rPr lang="hu-HU" dirty="0" smtClean="0"/>
              <a:t>	</a:t>
            </a:r>
            <a:r>
              <a:rPr lang="hu-HU" dirty="0" err="1" smtClean="0"/>
              <a:t>v_i</a:t>
            </a:r>
            <a:r>
              <a:rPr lang="hu-HU" dirty="0" smtClean="0"/>
              <a:t> += </a:t>
            </a:r>
            <a:r>
              <a:rPr lang="hu-HU" dirty="0" err="1" smtClean="0"/>
              <a:t>f_i</a:t>
            </a:r>
            <a:r>
              <a:rPr lang="hu-HU" dirty="0" smtClean="0"/>
              <a:t>*</a:t>
            </a:r>
            <a:r>
              <a:rPr lang="hu-HU" dirty="0" err="1" smtClean="0"/>
              <a:t>dt</a:t>
            </a:r>
            <a:endParaRPr lang="hu-HU" dirty="0" smtClean="0"/>
          </a:p>
          <a:p>
            <a:pPr marL="118872" indent="0">
              <a:buNone/>
            </a:pPr>
            <a:r>
              <a:rPr lang="hu-HU" dirty="0" smtClean="0"/>
              <a:t>	pi = xi + </a:t>
            </a:r>
            <a:r>
              <a:rPr lang="hu-HU" dirty="0" err="1" smtClean="0"/>
              <a:t>v_i</a:t>
            </a:r>
            <a:r>
              <a:rPr lang="hu-HU" dirty="0" smtClean="0"/>
              <a:t>*</a:t>
            </a:r>
            <a:r>
              <a:rPr lang="hu-HU" dirty="0" err="1" smtClean="0"/>
              <a:t>dt</a:t>
            </a:r>
            <a:r>
              <a:rPr lang="hu-HU" dirty="0" smtClean="0"/>
              <a:t> //</a:t>
            </a:r>
            <a:r>
              <a:rPr lang="hu-HU" dirty="0" err="1" smtClean="0"/>
              <a:t>temporary</a:t>
            </a:r>
            <a:r>
              <a:rPr lang="hu-HU" dirty="0" smtClean="0"/>
              <a:t> </a:t>
            </a:r>
            <a:r>
              <a:rPr lang="hu-HU" dirty="0" err="1" smtClean="0"/>
              <a:t>forward</a:t>
            </a:r>
            <a:r>
              <a:rPr lang="hu-HU" dirty="0" smtClean="0"/>
              <a:t> </a:t>
            </a:r>
            <a:r>
              <a:rPr lang="hu-HU" dirty="0" err="1" smtClean="0"/>
              <a:t>step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497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Update Compute </a:t>
            </a:r>
            <a:r>
              <a:rPr lang="en-US" dirty="0" err="1" smtClean="0"/>
              <a:t>Shader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Minden részecskére le kell futnia</a:t>
            </a:r>
          </a:p>
          <a:p>
            <a:r>
              <a:rPr lang="hu-HU" dirty="0" smtClean="0"/>
              <a:t>Minden részecskére</a:t>
            </a:r>
          </a:p>
          <a:p>
            <a:pPr lvl="1"/>
            <a:r>
              <a:rPr lang="hu-HU" dirty="0" err="1" smtClean="0"/>
              <a:t>v_i</a:t>
            </a:r>
            <a:r>
              <a:rPr lang="hu-HU" dirty="0" smtClean="0"/>
              <a:t> = (</a:t>
            </a:r>
            <a:r>
              <a:rPr lang="hu-HU" dirty="0" err="1" smtClean="0"/>
              <a:t>p_i-x_i</a:t>
            </a:r>
            <a:r>
              <a:rPr lang="hu-HU" dirty="0" smtClean="0"/>
              <a:t>)/</a:t>
            </a:r>
            <a:r>
              <a:rPr lang="hu-HU" dirty="0" err="1" smtClean="0"/>
              <a:t>dt</a:t>
            </a:r>
            <a:r>
              <a:rPr lang="hu-HU" dirty="0" smtClean="0"/>
              <a:t> //</a:t>
            </a:r>
            <a:r>
              <a:rPr lang="hu-HU" dirty="0" err="1" smtClean="0"/>
              <a:t>recalculate</a:t>
            </a:r>
            <a:r>
              <a:rPr lang="hu-HU" dirty="0" smtClean="0"/>
              <a:t> </a:t>
            </a:r>
            <a:r>
              <a:rPr lang="hu-HU" dirty="0" err="1" smtClean="0"/>
              <a:t>velocity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final</a:t>
            </a:r>
            <a:r>
              <a:rPr lang="hu-HU" dirty="0" smtClean="0"/>
              <a:t> </a:t>
            </a:r>
            <a:r>
              <a:rPr lang="hu-HU" dirty="0" err="1" smtClean="0"/>
              <a:t>position</a:t>
            </a:r>
            <a:endParaRPr lang="hu-HU" dirty="0" smtClean="0"/>
          </a:p>
          <a:p>
            <a:pPr lvl="1"/>
            <a:r>
              <a:rPr lang="hu-HU" dirty="0" err="1" smtClean="0"/>
              <a:t>x_i</a:t>
            </a:r>
            <a:r>
              <a:rPr lang="hu-HU" dirty="0" smtClean="0"/>
              <a:t> = </a:t>
            </a:r>
            <a:r>
              <a:rPr lang="hu-HU" dirty="0" err="1" smtClean="0"/>
              <a:t>p_i</a:t>
            </a:r>
            <a:r>
              <a:rPr lang="hu-HU" dirty="0" smtClean="0"/>
              <a:t> //</a:t>
            </a:r>
            <a:r>
              <a:rPr lang="hu-HU" dirty="0" err="1" smtClean="0"/>
              <a:t>accept</a:t>
            </a:r>
            <a:r>
              <a:rPr lang="hu-HU" dirty="0" smtClean="0"/>
              <a:t> </a:t>
            </a:r>
            <a:r>
              <a:rPr lang="hu-HU" dirty="0" err="1" smtClean="0"/>
              <a:t>final</a:t>
            </a:r>
            <a:r>
              <a:rPr lang="hu-HU" dirty="0" smtClean="0"/>
              <a:t> </a:t>
            </a:r>
            <a:r>
              <a:rPr lang="hu-HU" dirty="0" err="1" smtClean="0"/>
              <a:t>position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019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Egyenes összekötő 17"/>
          <p:cNvCxnSpPr>
            <a:stCxn id="6" idx="7"/>
            <a:endCxn id="4" idx="7"/>
          </p:cNvCxnSpPr>
          <p:nvPr/>
        </p:nvCxnSpPr>
        <p:spPr>
          <a:xfrm flipV="1">
            <a:off x="4343831" y="4600720"/>
            <a:ext cx="856649" cy="90681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Constraint </a:t>
            </a:r>
            <a:r>
              <a:rPr lang="en-US" dirty="0" err="1" smtClean="0"/>
              <a:t>Shader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Gömb-részecske ütközés</a:t>
            </a:r>
          </a:p>
          <a:p>
            <a:r>
              <a:rPr lang="hu-HU" dirty="0" smtClean="0"/>
              <a:t>Ha a részecske behatolna a gömbbe, rakjuk vissza a gömb felületére</a:t>
            </a:r>
          </a:p>
          <a:p>
            <a:r>
              <a:rPr lang="hu-HU" sz="2800" dirty="0" err="1" smtClean="0"/>
              <a:t>Constraint</a:t>
            </a:r>
            <a:r>
              <a:rPr lang="hu-HU" sz="2800" dirty="0" smtClean="0"/>
              <a:t> </a:t>
            </a:r>
            <a:r>
              <a:rPr lang="hu-HU" sz="2800" dirty="0" err="1" smtClean="0"/>
              <a:t>weight</a:t>
            </a:r>
            <a:r>
              <a:rPr lang="hu-HU" sz="2800" dirty="0" smtClean="0"/>
              <a:t>: ne vigyük ki a felületig, a szükséges eltolás valahány %-át hajtsuk csak végre</a:t>
            </a:r>
            <a:endParaRPr lang="hu-HU" sz="2800" dirty="0"/>
          </a:p>
        </p:txBody>
      </p:sp>
      <p:sp>
        <p:nvSpPr>
          <p:cNvPr id="4" name="Ellipszis 3"/>
          <p:cNvSpPr/>
          <p:nvPr/>
        </p:nvSpPr>
        <p:spPr>
          <a:xfrm>
            <a:off x="2987824" y="4221088"/>
            <a:ext cx="2592288" cy="2592288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4700147" y="4982117"/>
            <a:ext cx="144016" cy="144016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4273045" y="5495386"/>
            <a:ext cx="82931" cy="82931"/>
          </a:xfrm>
          <a:prstGeom prst="ellipse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4123507" y="5578317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hu-HU" b="1" dirty="0"/>
          </a:p>
        </p:txBody>
      </p:sp>
      <p:cxnSp>
        <p:nvCxnSpPr>
          <p:cNvPr id="12" name="Egyenes összekötő nyíllal 11"/>
          <p:cNvCxnSpPr/>
          <p:nvPr/>
        </p:nvCxnSpPr>
        <p:spPr>
          <a:xfrm flipV="1">
            <a:off x="4802310" y="4583098"/>
            <a:ext cx="377408" cy="402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zis 24"/>
          <p:cNvSpPr/>
          <p:nvPr/>
        </p:nvSpPr>
        <p:spPr>
          <a:xfrm>
            <a:off x="5140124" y="4498732"/>
            <a:ext cx="144016" cy="144016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210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1471</TotalTime>
  <Words>364</Words>
  <Application>Microsoft Office PowerPoint</Application>
  <PresentationFormat>Diavetítés a képernyőre (4:3 oldalarány)</PresentationFormat>
  <Paragraphs>67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7" baseType="lpstr">
      <vt:lpstr>Arial</vt:lpstr>
      <vt:lpstr>Corbel</vt:lpstr>
      <vt:lpstr>Wingdings</vt:lpstr>
      <vt:lpstr>Wingdings 2</vt:lpstr>
      <vt:lpstr>Wingdings 3</vt:lpstr>
      <vt:lpstr>Module</vt:lpstr>
      <vt:lpstr>OpenGL VI</vt:lpstr>
      <vt:lpstr>Feladat: Elasztikus anyag szimuláció</vt:lpstr>
      <vt:lpstr>Feladat: Elasztikus anyag szimuláció</vt:lpstr>
      <vt:lpstr>Position Based Dynamics</vt:lpstr>
      <vt:lpstr>Position Based Dynamics GPU</vt:lpstr>
      <vt:lpstr>Skeleton projekt</vt:lpstr>
      <vt:lpstr>External force compute shader</vt:lpstr>
      <vt:lpstr>Final Update Compute Shader</vt:lpstr>
      <vt:lpstr>Collision Constraint Shader</vt:lpstr>
      <vt:lpstr>Distance Constraint Shader</vt:lpstr>
      <vt:lpstr>(Bending Constraint Shader)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UmiTomi</dc:creator>
  <cp:lastModifiedBy>Umitomi</cp:lastModifiedBy>
  <cp:revision>204</cp:revision>
  <dcterms:created xsi:type="dcterms:W3CDTF">2011-03-07T09:53:13Z</dcterms:created>
  <dcterms:modified xsi:type="dcterms:W3CDTF">2017-03-21T14:34:49Z</dcterms:modified>
</cp:coreProperties>
</file>