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77" r:id="rId6"/>
    <p:sldId id="278" r:id="rId7"/>
    <p:sldId id="279" r:id="rId8"/>
    <p:sldId id="280" r:id="rId9"/>
    <p:sldId id="281" r:id="rId10"/>
    <p:sldId id="274" r:id="rId11"/>
    <p:sldId id="282" r:id="rId12"/>
    <p:sldId id="273" r:id="rId13"/>
    <p:sldId id="283" r:id="rId14"/>
    <p:sldId id="276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6CB47B-667A-4E13-9B36-0364A4ABF9E5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hu-HU" dirty="0" smtClean="0"/>
              <a:t>V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smtClean="0"/>
              <a:t>Részecske rendszer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023" y="1556792"/>
            <a:ext cx="4869954" cy="51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47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Részecske rendszer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2060848"/>
            <a:ext cx="7416824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#version 430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extension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GL_ARB_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compute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enable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extension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GL_ARB_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storage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object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enable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>
                <a:latin typeface="Consolas" pitchFamily="49" charset="0"/>
                <a:cs typeface="Consolas" pitchFamily="49" charset="0"/>
              </a:rPr>
              <a:t>layout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(std430,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binding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0)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positionBuffer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vec4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position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>
                <a:latin typeface="Consolas" pitchFamily="49" charset="0"/>
                <a:cs typeface="Consolas" pitchFamily="49" charset="0"/>
              </a:rPr>
              <a:t>layout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(std430,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binding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1)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vec4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[];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>
                <a:latin typeface="Consolas" pitchFamily="49" charset="0"/>
                <a:cs typeface="Consolas" pitchFamily="49" charset="0"/>
              </a:rPr>
              <a:t>layout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(local_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_x = 256, local_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_y = 1, local_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_z = 1)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in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0.01;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…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9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Részecske rendszer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2132856"/>
            <a:ext cx="741682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…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main()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uint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gid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GlobalInvocationID.x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vec3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position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gid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].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xyz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vec3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gid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].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xyz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vec3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npos.x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 -1.0 ||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npos.x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&gt; 1.0)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vel.x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-vel.x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 -1.0 ||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&gt; 1.0)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vel.y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-vel.y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 -1.0 ||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npos.z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&gt; 1.0)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vel.z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-vel.z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position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gid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].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xyz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npos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gid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].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xyz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vel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4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részecskék kövessenek egy attraktort</a:t>
            </a:r>
          </a:p>
          <a:p>
            <a:r>
              <a:rPr lang="hu-HU" dirty="0" smtClean="0"/>
              <a:t>Az attraktor legyen vezérelhető</a:t>
            </a:r>
          </a:p>
          <a:p>
            <a:pPr lvl="1"/>
            <a:r>
              <a:rPr lang="hu-HU" dirty="0" smtClean="0"/>
              <a:t>Egérrel vagy kurzor gombokkal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758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Feladat</a:t>
            </a:r>
            <a:r>
              <a:rPr lang="hu-HU" dirty="0" smtClean="0"/>
              <a:t>: </a:t>
            </a:r>
            <a:r>
              <a:rPr lang="hu-HU" dirty="0" err="1" smtClean="0"/>
              <a:t>N-Body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Két test közötti gravitációs </a:t>
            </a:r>
            <a:r>
              <a:rPr lang="sv-SE" dirty="0" smtClean="0"/>
              <a:t>erő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Eredő erő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Gyorsulás</a:t>
            </a:r>
            <a:endParaRPr lang="sv-SE" dirty="0"/>
          </a:p>
          <a:p>
            <a:endParaRPr lang="hu-HU" dirty="0" smtClean="0"/>
          </a:p>
        </p:txBody>
      </p:sp>
      <p:pic>
        <p:nvPicPr>
          <p:cNvPr id="4" name="Picture 2" descr="679equ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1695450" cy="581026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1403648" y="240726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hu-HU" dirty="0"/>
              <a:t>m_i, m_j  </a:t>
            </a:r>
            <a:r>
              <a:rPr lang="hu-HU" dirty="0" smtClean="0"/>
              <a:t>: </a:t>
            </a:r>
            <a:r>
              <a:rPr lang="hu-HU" dirty="0"/>
              <a:t>tömeg</a:t>
            </a:r>
          </a:p>
          <a:p>
            <a:pPr lvl="5"/>
            <a:r>
              <a:rPr lang="hu-HU" dirty="0"/>
              <a:t>	</a:t>
            </a:r>
            <a:r>
              <a:rPr lang="hu-HU" dirty="0" smtClean="0"/>
              <a:t> r_</a:t>
            </a:r>
            <a:r>
              <a:rPr lang="hu-HU" dirty="0" err="1" smtClean="0"/>
              <a:t>ij</a:t>
            </a:r>
            <a:r>
              <a:rPr lang="hu-HU" dirty="0" smtClean="0"/>
              <a:t>  : </a:t>
            </a:r>
            <a:r>
              <a:rPr lang="hu-HU" dirty="0"/>
              <a:t>az i testből a j testbe mutató vektor</a:t>
            </a:r>
          </a:p>
          <a:p>
            <a:pPr lvl="5"/>
            <a:r>
              <a:rPr lang="hu-HU" dirty="0"/>
              <a:t>	</a:t>
            </a:r>
            <a:r>
              <a:rPr lang="hu-HU" dirty="0" smtClean="0"/>
              <a:t>     G </a:t>
            </a:r>
            <a:r>
              <a:rPr lang="hu-HU" dirty="0"/>
              <a:t>: gravitációs állandó</a:t>
            </a:r>
            <a:endParaRPr lang="en-US" dirty="0"/>
          </a:p>
          <a:p>
            <a:endParaRPr lang="hu-HU" dirty="0"/>
          </a:p>
        </p:txBody>
      </p:sp>
      <p:pic>
        <p:nvPicPr>
          <p:cNvPr id="6" name="Picture 4" descr="679equ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3804975"/>
            <a:ext cx="2981325" cy="666751"/>
          </a:xfrm>
          <a:prstGeom prst="rect">
            <a:avLst/>
          </a:prstGeom>
          <a:noFill/>
        </p:spPr>
      </p:pic>
      <p:pic>
        <p:nvPicPr>
          <p:cNvPr id="7" name="Picture 6" descr="680equ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2663" y="4669106"/>
            <a:ext cx="2428875" cy="619126"/>
          </a:xfrm>
          <a:prstGeom prst="rect">
            <a:avLst/>
          </a:prstGeom>
          <a:noFill/>
        </p:spPr>
      </p:pic>
      <p:sp>
        <p:nvSpPr>
          <p:cNvPr id="8" name="TextBox 8"/>
          <p:cNvSpPr txBox="1"/>
          <p:nvPr/>
        </p:nvSpPr>
        <p:spPr>
          <a:xfrm>
            <a:off x="4211960" y="464190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túlzott közelség ne okozzon gondot</a:t>
            </a:r>
            <a:endParaRPr lang="en-US" dirty="0"/>
          </a:p>
        </p:txBody>
      </p:sp>
      <p:pic>
        <p:nvPicPr>
          <p:cNvPr id="9" name="Picture 8" descr="680equ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1649" y="5785115"/>
            <a:ext cx="2619375" cy="71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264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shader</a:t>
            </a:r>
            <a:endParaRPr lang="hu-HU" dirty="0"/>
          </a:p>
        </p:txBody>
      </p:sp>
      <p:pic>
        <p:nvPicPr>
          <p:cNvPr id="4" name="Picture 4" descr="http://images.anandtech.com/doci/6134/OGL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20" y="1772816"/>
            <a:ext cx="8464159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zis 4"/>
          <p:cNvSpPr/>
          <p:nvPr/>
        </p:nvSpPr>
        <p:spPr>
          <a:xfrm>
            <a:off x="4427984" y="2564904"/>
            <a:ext cx="4376095" cy="2448272"/>
          </a:xfrm>
          <a:prstGeom prst="ellipse">
            <a:avLst/>
          </a:prstGeom>
          <a:noFill/>
          <a:ln w="889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851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</a:t>
            </a:r>
            <a:r>
              <a:rPr lang="hu-HU" dirty="0" smtClean="0"/>
              <a:t>jó?</a:t>
            </a:r>
          </a:p>
          <a:p>
            <a:pPr lvl="1"/>
            <a:r>
              <a:rPr lang="hu-HU" dirty="0" smtClean="0"/>
              <a:t>Általános célú számítások</a:t>
            </a:r>
          </a:p>
          <a:p>
            <a:pPr lvl="1"/>
            <a:r>
              <a:rPr lang="hu-HU" dirty="0" smtClean="0"/>
              <a:t>Elérhetőek az </a:t>
            </a:r>
            <a:r>
              <a:rPr lang="hu-HU" dirty="0" err="1" smtClean="0"/>
              <a:t>OpenGL</a:t>
            </a:r>
            <a:r>
              <a:rPr lang="hu-HU" dirty="0" smtClean="0"/>
              <a:t> objektumok</a:t>
            </a:r>
          </a:p>
          <a:p>
            <a:pPr lvl="1"/>
            <a:r>
              <a:rPr lang="hu-HU" dirty="0" smtClean="0"/>
              <a:t>GLSL nyelvű </a:t>
            </a:r>
            <a:r>
              <a:rPr lang="hu-HU" dirty="0" err="1" smtClean="0"/>
              <a:t>shader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Shader</a:t>
            </a:r>
            <a:r>
              <a:rPr lang="hu-HU" dirty="0" smtClean="0"/>
              <a:t> </a:t>
            </a:r>
            <a:r>
              <a:rPr lang="hu-HU" dirty="0" err="1" smtClean="0"/>
              <a:t>storage</a:t>
            </a:r>
            <a:r>
              <a:rPr lang="hu-HU" dirty="0" smtClean="0"/>
              <a:t> </a:t>
            </a:r>
            <a:r>
              <a:rPr lang="hu-HU" dirty="0" err="1" smtClean="0"/>
              <a:t>buffer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1"/>
            <a:r>
              <a:rPr lang="hu-HU" dirty="0" smtClean="0"/>
              <a:t>Általános célú </a:t>
            </a:r>
            <a:r>
              <a:rPr lang="hu-HU" dirty="0" err="1" smtClean="0"/>
              <a:t>buffer</a:t>
            </a:r>
            <a:endParaRPr lang="hu-HU" dirty="0" smtClean="0"/>
          </a:p>
          <a:p>
            <a:pPr lvl="1"/>
            <a:r>
              <a:rPr lang="hu-HU" dirty="0" smtClean="0"/>
              <a:t>Tetszőlegesen írható és olvasható!</a:t>
            </a:r>
          </a:p>
          <a:p>
            <a:pPr lvl="1"/>
            <a:r>
              <a:rPr lang="hu-HU" dirty="0" smtClean="0"/>
              <a:t>C szerűen strukturálható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087995"/>
            <a:ext cx="6984776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particlesNum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1024;</a:t>
            </a:r>
          </a:p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float x, y, z, w;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Gluint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positionBuffer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glGenBuffers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(1,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positionBuffer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glBindBuffer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(GL_SHADER_STORAGE_BUFFER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positionBuffer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glBufferData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(GL_SHADER_STORAGE_BUFFER,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particlesNum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GL_STATIC_DRAW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1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Shader</a:t>
            </a:r>
            <a:r>
              <a:rPr lang="hu-HU" dirty="0"/>
              <a:t> </a:t>
            </a:r>
            <a:r>
              <a:rPr lang="hu-HU" dirty="0" err="1"/>
              <a:t>storage</a:t>
            </a:r>
            <a:r>
              <a:rPr lang="hu-HU" dirty="0"/>
              <a:t> </a:t>
            </a:r>
            <a:r>
              <a:rPr lang="hu-HU" dirty="0" err="1"/>
              <a:t>buffer</a:t>
            </a:r>
            <a:r>
              <a:rPr lang="hu-HU" dirty="0"/>
              <a:t>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oldali elérés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996952"/>
            <a:ext cx="6984776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*)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glMapBufferRange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(GL_SHADER_STORAGE_BUFFER, 0,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particlesNum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),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GL_MAP_WRITE_BIT | GL_MAP_INVALIDATE_BUFFER_BIT);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particlesNum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].x = 2.0f * ((float)rand() / (float)RAND_MAX) - 1.0f;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].y = 2.0f * ((float)rand() / (float)RAND_MAX) - 1.0f;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].z = 2.0f * ((float)rand() / (float)RAND_MAX) - 1.0f;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].w = 1.0f;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glUnmapBuffer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(GL_SHADER_STORAGE_BUFFER);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9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Shader</a:t>
            </a:r>
            <a:r>
              <a:rPr lang="hu-HU" dirty="0"/>
              <a:t> </a:t>
            </a:r>
            <a:r>
              <a:rPr lang="hu-HU" dirty="0" err="1"/>
              <a:t>storage</a:t>
            </a:r>
            <a:r>
              <a:rPr lang="hu-HU" dirty="0"/>
              <a:t> </a:t>
            </a:r>
            <a:r>
              <a:rPr lang="hu-HU" dirty="0" err="1"/>
              <a:t>buffer</a:t>
            </a:r>
            <a:r>
              <a:rPr lang="hu-HU" dirty="0"/>
              <a:t>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1"/>
            <a:r>
              <a:rPr lang="hu-HU" dirty="0" smtClean="0"/>
              <a:t>Beköthető az indexelt pontok egyikére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Beköthető geometriai leíróként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Elérés a </a:t>
            </a:r>
            <a:r>
              <a:rPr lang="hu-HU" dirty="0" err="1" smtClean="0"/>
              <a:t>shaderből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7624" y="2996952"/>
            <a:ext cx="698477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glBindBufferBase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(GL_SHADER_STORAGE_BUFFER,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positionBuffer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1187624" y="3985319"/>
            <a:ext cx="698477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glEnableVertexAttribArray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glBindBuffer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(GL_ARRAY_BUFFER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positionBuffer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glVertexAttribPointer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GLuint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)0, 4, GL_FLOAT, GL_FALSE,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xyzw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GLvoid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*)0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1187624" y="5497487"/>
            <a:ext cx="698477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layout(std430, binding = 0) buffer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positionBuffer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vec4 position[];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1080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 méret</a:t>
            </a:r>
          </a:p>
          <a:p>
            <a:pPr lvl="1"/>
            <a:r>
              <a:rPr lang="hu-HU" dirty="0" smtClean="0"/>
              <a:t>1-3 dimenziós probléma tér</a:t>
            </a:r>
          </a:p>
          <a:p>
            <a:pPr lvl="1"/>
            <a:r>
              <a:rPr lang="hu-HU" dirty="0" smtClean="0"/>
              <a:t>Minden </a:t>
            </a:r>
            <a:r>
              <a:rPr lang="hu-HU" dirty="0" err="1" smtClean="0"/>
              <a:t>shader</a:t>
            </a:r>
            <a:r>
              <a:rPr lang="hu-HU" dirty="0" smtClean="0"/>
              <a:t> példány egyedi azonosítót kap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shader</a:t>
            </a:r>
            <a:r>
              <a:rPr lang="hu-HU" dirty="0" smtClean="0"/>
              <a:t> példányok csoportokba rendezhetőek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munkacsoport méretet a </a:t>
            </a:r>
            <a:r>
              <a:rPr lang="hu-HU" dirty="0" err="1" smtClean="0"/>
              <a:t>shaderben</a:t>
            </a:r>
            <a:r>
              <a:rPr lang="hu-HU" dirty="0" smtClean="0"/>
              <a:t> adjuk meg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43608" y="3933056"/>
            <a:ext cx="698477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Munkacsoportonkénti szálak száma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unsigned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256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Elindítandó munkacsoportok száma</a:t>
            </a: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glDispatchCompute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particlesNum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1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043608" y="5490093"/>
            <a:ext cx="698477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layout(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local_size_x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256,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local_size_y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local_size_z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1) in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2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 méret</a:t>
            </a:r>
          </a:p>
          <a:p>
            <a:pPr lvl="1"/>
            <a:r>
              <a:rPr lang="hu-HU" dirty="0" smtClean="0"/>
              <a:t>Alternatív definíció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Shaderbeli</a:t>
            </a:r>
            <a:r>
              <a:rPr lang="hu-HU" dirty="0" smtClean="0"/>
              <a:t> definíció</a:t>
            </a:r>
          </a:p>
          <a:p>
            <a:pPr lvl="1"/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924944"/>
            <a:ext cx="698477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glDispatchCompute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_x,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_y,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_z,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work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_x,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work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_y,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work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1203783" y="4562286"/>
            <a:ext cx="698477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layout(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local_size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variable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in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1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Előre definiált változók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Munkacsoporton osztott változók</a:t>
            </a:r>
          </a:p>
          <a:p>
            <a:endParaRPr lang="hu-HU" dirty="0"/>
          </a:p>
          <a:p>
            <a:r>
              <a:rPr lang="hu-HU" dirty="0" err="1" smtClean="0"/>
              <a:t>Szinkronizáció</a:t>
            </a:r>
            <a:r>
              <a:rPr lang="hu-HU" dirty="0"/>
              <a:t> </a:t>
            </a:r>
            <a:r>
              <a:rPr lang="hu-HU" dirty="0" smtClean="0"/>
              <a:t>munkacsoporton</a:t>
            </a:r>
          </a:p>
          <a:p>
            <a:pPr lvl="1"/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564904"/>
            <a:ext cx="784887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uvec3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NumWorkGroups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// Munkacsoportok száma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uvec3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// Munkacsoport méret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uvec3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WorkGroupID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// Aktuális munkacsoport azonosító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uvec3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LocalInvocationID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// Munkacsoporton belüli azonosító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uvec3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GlobalInvocationID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// Globális azonosító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int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LocalInvocationIndex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// Lineáris munkacsoporton belüli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971600" y="4867572"/>
            <a:ext cx="784887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layout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shared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vec4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xyzw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971600" y="5857527"/>
            <a:ext cx="784887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memory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barrier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shared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8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1315</TotalTime>
  <Words>329</Words>
  <Application>Microsoft Office PowerPoint</Application>
  <PresentationFormat>Diavetítés a képernyőre (4:3 oldalarány)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OpenGL V</vt:lpstr>
      <vt:lpstr>Compute shader</vt:lpstr>
      <vt:lpstr>Compute shader</vt:lpstr>
      <vt:lpstr>Compute shader</vt:lpstr>
      <vt:lpstr>Compute shader</vt:lpstr>
      <vt:lpstr>Compute shader</vt:lpstr>
      <vt:lpstr>Compute shader</vt:lpstr>
      <vt:lpstr>Compute shader</vt:lpstr>
      <vt:lpstr>Compute shader</vt:lpstr>
      <vt:lpstr>Példa: Részecske rendszer</vt:lpstr>
      <vt:lpstr>Példa: Részecske rendszer</vt:lpstr>
      <vt:lpstr>Példa: Részecske rendszer</vt:lpstr>
      <vt:lpstr>Feladat</vt:lpstr>
      <vt:lpstr>Feladat: N-Body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</cp:lastModifiedBy>
  <cp:revision>191</cp:revision>
  <dcterms:created xsi:type="dcterms:W3CDTF">2011-03-07T09:53:13Z</dcterms:created>
  <dcterms:modified xsi:type="dcterms:W3CDTF">2016-03-15T21:03:49Z</dcterms:modified>
</cp:coreProperties>
</file>