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AA4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9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8D804-D73C-4F7F-A2E2-C61CDCE70A59}" type="datetimeFigureOut">
              <a:rPr lang="hu-HU" smtClean="0"/>
              <a:pPr/>
              <a:t>2016. 05. 03.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BA65B-B5A5-4E87-9621-C0BD8B56F87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21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D8EF-FC67-4A78-81B7-779598CD0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FECB-E6E9-403B-84BF-33F42E489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12B-8E8E-4434-9206-89C84D7FF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58952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DF5-EF37-4937-9FD5-83B3A7E0E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0D81-578D-41F4-83B9-7508D392E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C301-D757-4F90-B97C-0810B91AE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3374-0456-4A7E-A753-33D12ED94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3FE-BD86-4265-871A-6F8D315DA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A678-CA6F-4578-AA49-8E930B7FF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762000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143001"/>
            <a:ext cx="5920641" cy="51590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143000"/>
            <a:ext cx="2468880" cy="5159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6B6C-21CA-4B66-9A9E-58AE304BB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758952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07C641-62C8-4DC0-B843-067BD3330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83820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8381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8229600" cy="5486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05F7CC-F410-4EBB-85B0-4EDF36877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hrust.github.i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5848"/>
            <a:ext cx="8458200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>Thrust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Partícionálás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partition</a:t>
            </a:r>
            <a:endParaRPr lang="hu-HU" dirty="0" smtClean="0"/>
          </a:p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stable</a:t>
            </a:r>
            <a:r>
              <a:rPr lang="hu-HU" dirty="0" smtClean="0"/>
              <a:t>_</a:t>
            </a:r>
            <a:r>
              <a:rPr lang="hu-HU" dirty="0" err="1" smtClean="0"/>
              <a:t>partition</a:t>
            </a:r>
            <a:endParaRPr lang="hu-HU" dirty="0"/>
          </a:p>
          <a:p>
            <a:pPr lvl="1"/>
            <a:r>
              <a:rPr lang="hu-HU" dirty="0" smtClean="0"/>
              <a:t>A vektor elemeinek átrendezése predikátum alapján</a:t>
            </a:r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57200" y="3048000"/>
            <a:ext cx="81534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#include &lt;thrust/</a:t>
            </a:r>
            <a:r>
              <a:rPr lang="en-US" sz="1400" dirty="0" err="1">
                <a:latin typeface="Consolas" panose="020B0609020204030204" pitchFamily="49" charset="0"/>
              </a:rPr>
              <a:t>partition.h</a:t>
            </a:r>
            <a:r>
              <a:rPr lang="en-US" sz="1400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#include &lt;thrust/</a:t>
            </a:r>
            <a:r>
              <a:rPr lang="en-US" sz="1400" dirty="0" err="1">
                <a:latin typeface="Consolas" panose="020B0609020204030204" pitchFamily="49" charset="0"/>
              </a:rPr>
              <a:t>execution_policy.h</a:t>
            </a:r>
            <a:r>
              <a:rPr lang="en-US" sz="1400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...</a:t>
            </a:r>
          </a:p>
          <a:p>
            <a:r>
              <a:rPr lang="en-US" sz="1400" dirty="0" err="1">
                <a:latin typeface="Consolas" panose="020B0609020204030204" pitchFamily="49" charset="0"/>
              </a:rPr>
              <a:t>struct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is_even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__host__ __device__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bool operator()(</a:t>
            </a:r>
            <a:r>
              <a:rPr lang="en-US" sz="1400" dirty="0" err="1">
                <a:latin typeface="Consolas" panose="020B0609020204030204" pitchFamily="49" charset="0"/>
              </a:rPr>
              <a:t>const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&amp;x)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return (x % 2) == 0;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...</a:t>
            </a:r>
          </a:p>
          <a:p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A[] = {1, 2, 3, 4, 5, 6, 7, 8, 9, 10};</a:t>
            </a:r>
          </a:p>
          <a:p>
            <a:r>
              <a:rPr lang="en-US" sz="1400" dirty="0" err="1">
                <a:latin typeface="Consolas" panose="020B0609020204030204" pitchFamily="49" charset="0"/>
              </a:rPr>
              <a:t>const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N = </a:t>
            </a:r>
            <a:r>
              <a:rPr lang="en-US" sz="1400" dirty="0" err="1">
                <a:latin typeface="Consolas" panose="020B0609020204030204" pitchFamily="49" charset="0"/>
              </a:rPr>
              <a:t>sizeof</a:t>
            </a:r>
            <a:r>
              <a:rPr lang="en-US" sz="1400" dirty="0">
                <a:latin typeface="Consolas" panose="020B0609020204030204" pitchFamily="49" charset="0"/>
              </a:rPr>
              <a:t>(A)/</a:t>
            </a:r>
            <a:r>
              <a:rPr lang="en-US" sz="1400" dirty="0" err="1">
                <a:latin typeface="Consolas" panose="020B0609020204030204" pitchFamily="49" charset="0"/>
              </a:rPr>
              <a:t>sizeof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thrust::partition(thrust::</a:t>
            </a:r>
            <a:r>
              <a:rPr lang="en-US" sz="1400" dirty="0" smtClean="0">
                <a:latin typeface="Consolas" panose="020B0609020204030204" pitchFamily="49" charset="0"/>
              </a:rPr>
              <a:t>host,</a:t>
            </a:r>
            <a:r>
              <a:rPr lang="hu-HU" sz="1400" dirty="0" smtClean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A</a:t>
            </a:r>
            <a:r>
              <a:rPr lang="en-US" sz="1400" dirty="0">
                <a:latin typeface="Consolas" panose="020B0609020204030204" pitchFamily="49" charset="0"/>
              </a:rPr>
              <a:t>, A + </a:t>
            </a:r>
            <a:r>
              <a:rPr lang="en-US" sz="1400" dirty="0" smtClean="0">
                <a:latin typeface="Consolas" panose="020B0609020204030204" pitchFamily="49" charset="0"/>
              </a:rPr>
              <a:t>N,</a:t>
            </a:r>
            <a:r>
              <a:rPr lang="hu-HU" sz="1400" dirty="0" smtClean="0"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</a:rPr>
              <a:t>is_even</a:t>
            </a:r>
            <a:r>
              <a:rPr lang="en-US" sz="1400" dirty="0">
                <a:latin typeface="Consolas" panose="020B0609020204030204" pitchFamily="49" charset="0"/>
              </a:rPr>
              <a:t>());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// A is now {2, 4, 6, 8, 10, 1, 3, 5, 7, 9}</a:t>
            </a:r>
            <a:endParaRPr lang="hu-HU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57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Redukciók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thrust</a:t>
            </a:r>
            <a:r>
              <a:rPr lang="hu-HU" dirty="0" smtClean="0"/>
              <a:t>::min_</a:t>
            </a:r>
            <a:r>
              <a:rPr lang="hu-HU" dirty="0" err="1" smtClean="0"/>
              <a:t>element</a:t>
            </a:r>
            <a:endParaRPr lang="hu-HU" dirty="0" smtClean="0"/>
          </a:p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max</a:t>
            </a:r>
            <a:r>
              <a:rPr lang="hu-HU" dirty="0" smtClean="0"/>
              <a:t>_</a:t>
            </a:r>
            <a:r>
              <a:rPr lang="hu-HU" dirty="0" err="1" smtClean="0"/>
              <a:t>element</a:t>
            </a:r>
            <a:endParaRPr lang="hu-HU" dirty="0" smtClean="0"/>
          </a:p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minmax</a:t>
            </a:r>
            <a:r>
              <a:rPr lang="hu-HU" dirty="0" smtClean="0"/>
              <a:t>_</a:t>
            </a:r>
            <a:r>
              <a:rPr lang="hu-HU" dirty="0" err="1" smtClean="0"/>
              <a:t>element</a:t>
            </a:r>
            <a:endParaRPr lang="hu-HU" dirty="0"/>
          </a:p>
          <a:p>
            <a:pPr lvl="1"/>
            <a:r>
              <a:rPr lang="hu-HU" dirty="0" smtClean="0"/>
              <a:t>A vektor szélsőértékeinek számítása</a:t>
            </a:r>
            <a:endParaRPr lang="hu-HU" dirty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57200" y="3124200"/>
            <a:ext cx="8153400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extrema.h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execution_policy.h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...</a:t>
            </a:r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data[6] = {1, 0, 2, 2, 1, 3};</a:t>
            </a:r>
          </a:p>
          <a:p>
            <a:r>
              <a:rPr lang="en-US" dirty="0">
                <a:latin typeface="Consolas" panose="020B0609020204030204" pitchFamily="49" charset="0"/>
              </a:rPr>
              <a:t>thrust::pair&lt;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*,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*&gt; result = thrust::</a:t>
            </a:r>
            <a:r>
              <a:rPr lang="en-US" dirty="0" err="1">
                <a:latin typeface="Consolas" panose="020B0609020204030204" pitchFamily="49" charset="0"/>
              </a:rPr>
              <a:t>minmax_element</a:t>
            </a:r>
            <a:r>
              <a:rPr lang="en-US" dirty="0">
                <a:latin typeface="Consolas" panose="020B0609020204030204" pitchFamily="49" charset="0"/>
              </a:rPr>
              <a:t>(thrust::host, data, data + 6);</a:t>
            </a:r>
          </a:p>
          <a:p>
            <a:r>
              <a:rPr lang="en-US" dirty="0">
                <a:latin typeface="Consolas" panose="020B0609020204030204" pitchFamily="49" charset="0"/>
              </a:rPr>
              <a:t>// </a:t>
            </a:r>
            <a:r>
              <a:rPr lang="en-US" dirty="0" err="1">
                <a:latin typeface="Consolas" panose="020B0609020204030204" pitchFamily="49" charset="0"/>
              </a:rPr>
              <a:t>result.first</a:t>
            </a:r>
            <a:r>
              <a:rPr lang="en-US" dirty="0">
                <a:latin typeface="Consolas" panose="020B0609020204030204" pitchFamily="49" charset="0"/>
              </a:rPr>
              <a:t> is data + 1</a:t>
            </a:r>
          </a:p>
          <a:p>
            <a:r>
              <a:rPr lang="en-US" dirty="0">
                <a:latin typeface="Consolas" panose="020B0609020204030204" pitchFamily="49" charset="0"/>
              </a:rPr>
              <a:t>// </a:t>
            </a:r>
            <a:r>
              <a:rPr lang="en-US" dirty="0" err="1">
                <a:latin typeface="Consolas" panose="020B0609020204030204" pitchFamily="49" charset="0"/>
              </a:rPr>
              <a:t>result.second</a:t>
            </a:r>
            <a:r>
              <a:rPr lang="en-US" dirty="0">
                <a:latin typeface="Consolas" panose="020B0609020204030204" pitchFamily="49" charset="0"/>
              </a:rPr>
              <a:t> is data + 5</a:t>
            </a:r>
          </a:p>
          <a:p>
            <a:r>
              <a:rPr lang="en-US" dirty="0">
                <a:latin typeface="Consolas" panose="020B0609020204030204" pitchFamily="49" charset="0"/>
              </a:rPr>
              <a:t>// *</a:t>
            </a:r>
            <a:r>
              <a:rPr lang="en-US" dirty="0" err="1">
                <a:latin typeface="Consolas" panose="020B0609020204030204" pitchFamily="49" charset="0"/>
              </a:rPr>
              <a:t>result.first</a:t>
            </a:r>
            <a:r>
              <a:rPr lang="en-US" dirty="0">
                <a:latin typeface="Consolas" panose="020B0609020204030204" pitchFamily="49" charset="0"/>
              </a:rPr>
              <a:t> is 0</a:t>
            </a:r>
          </a:p>
          <a:p>
            <a:r>
              <a:rPr lang="en-US" dirty="0">
                <a:latin typeface="Consolas" panose="020B0609020204030204" pitchFamily="49" charset="0"/>
              </a:rPr>
              <a:t>// *</a:t>
            </a:r>
            <a:r>
              <a:rPr lang="en-US" dirty="0" err="1">
                <a:latin typeface="Consolas" panose="020B0609020204030204" pitchFamily="49" charset="0"/>
              </a:rPr>
              <a:t>result.second</a:t>
            </a:r>
            <a:r>
              <a:rPr lang="en-US" dirty="0">
                <a:latin typeface="Consolas" panose="020B0609020204030204" pitchFamily="49" charset="0"/>
              </a:rPr>
              <a:t> is 3</a:t>
            </a:r>
            <a:endParaRPr lang="hu-HU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61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Redukciók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count</a:t>
            </a:r>
            <a:endParaRPr lang="hu-HU" dirty="0" smtClean="0"/>
          </a:p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count</a:t>
            </a:r>
            <a:r>
              <a:rPr lang="hu-HU" dirty="0" smtClean="0"/>
              <a:t>_</a:t>
            </a:r>
            <a:r>
              <a:rPr lang="hu-HU" dirty="0" err="1" smtClean="0"/>
              <a:t>if</a:t>
            </a:r>
            <a:endParaRPr lang="hu-HU" dirty="0" smtClean="0"/>
          </a:p>
          <a:p>
            <a:pPr lvl="1"/>
            <a:r>
              <a:rPr lang="hu-HU" dirty="0" smtClean="0"/>
              <a:t>Valamely tulajdonságnak megfelelő elemek számának meghatározása</a:t>
            </a:r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57200" y="3124200"/>
            <a:ext cx="8153400" cy="3077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#include &lt;thrust/</a:t>
            </a:r>
            <a:r>
              <a:rPr lang="en-US" sz="1600" dirty="0" err="1">
                <a:latin typeface="Consolas" panose="020B0609020204030204" pitchFamily="49" charset="0"/>
              </a:rPr>
              <a:t>count.h</a:t>
            </a:r>
            <a:r>
              <a:rPr lang="en-US" sz="1600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#include &lt;thrust/</a:t>
            </a:r>
            <a:r>
              <a:rPr lang="en-US" sz="1600" dirty="0" err="1">
                <a:latin typeface="Consolas" panose="020B0609020204030204" pitchFamily="49" charset="0"/>
              </a:rPr>
              <a:t>device_vector.h</a:t>
            </a:r>
            <a:r>
              <a:rPr lang="en-US" sz="1600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#include &lt;thrust/</a:t>
            </a:r>
            <a:r>
              <a:rPr lang="en-US" sz="1600" dirty="0" err="1">
                <a:latin typeface="Consolas" panose="020B0609020204030204" pitchFamily="49" charset="0"/>
              </a:rPr>
              <a:t>execution_policy.h</a:t>
            </a:r>
            <a:r>
              <a:rPr lang="en-US" sz="1600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...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// put 3 1s in a </a:t>
            </a:r>
            <a:r>
              <a:rPr lang="en-US" sz="1600" dirty="0" err="1">
                <a:latin typeface="Consolas" panose="020B0609020204030204" pitchFamily="49" charset="0"/>
              </a:rPr>
              <a:t>device_vector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thrust::</a:t>
            </a:r>
            <a:r>
              <a:rPr lang="en-US" sz="1600" dirty="0" err="1">
                <a:latin typeface="Consolas" panose="020B0609020204030204" pitchFamily="49" charset="0"/>
              </a:rPr>
              <a:t>device_vector</a:t>
            </a:r>
            <a:r>
              <a:rPr lang="en-US" sz="1600" dirty="0"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&gt; </a:t>
            </a:r>
            <a:r>
              <a:rPr lang="en-US" sz="1600" dirty="0" err="1">
                <a:latin typeface="Consolas" panose="020B0609020204030204" pitchFamily="49" charset="0"/>
              </a:rPr>
              <a:t>vec</a:t>
            </a:r>
            <a:r>
              <a:rPr lang="en-US" sz="1600" dirty="0">
                <a:latin typeface="Consolas" panose="020B0609020204030204" pitchFamily="49" charset="0"/>
              </a:rPr>
              <a:t>(5,0);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vec</a:t>
            </a:r>
            <a:r>
              <a:rPr lang="en-US" sz="1600" dirty="0">
                <a:latin typeface="Consolas" panose="020B0609020204030204" pitchFamily="49" charset="0"/>
              </a:rPr>
              <a:t>[1] = 1;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vec</a:t>
            </a:r>
            <a:r>
              <a:rPr lang="en-US" sz="1600" dirty="0">
                <a:latin typeface="Consolas" panose="020B0609020204030204" pitchFamily="49" charset="0"/>
              </a:rPr>
              <a:t>[3] = 1;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vec</a:t>
            </a:r>
            <a:r>
              <a:rPr lang="en-US" sz="1600" dirty="0">
                <a:latin typeface="Consolas" panose="020B0609020204030204" pitchFamily="49" charset="0"/>
              </a:rPr>
              <a:t>[4] = 1;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// count the 1s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result = thrust::count(thrust::device, </a:t>
            </a:r>
            <a:r>
              <a:rPr lang="en-US" sz="1600" dirty="0" err="1">
                <a:latin typeface="Consolas" panose="020B0609020204030204" pitchFamily="49" charset="0"/>
              </a:rPr>
              <a:t>vec.begin</a:t>
            </a:r>
            <a:r>
              <a:rPr lang="en-US" sz="1600" dirty="0">
                <a:latin typeface="Consolas" panose="020B0609020204030204" pitchFamily="49" charset="0"/>
              </a:rPr>
              <a:t>(), </a:t>
            </a:r>
            <a:r>
              <a:rPr lang="en-US" sz="1600" dirty="0" err="1">
                <a:latin typeface="Consolas" panose="020B0609020204030204" pitchFamily="49" charset="0"/>
              </a:rPr>
              <a:t>vec.end</a:t>
            </a:r>
            <a:r>
              <a:rPr lang="en-US" sz="1600" dirty="0">
                <a:latin typeface="Consolas" panose="020B0609020204030204" pitchFamily="49" charset="0"/>
              </a:rPr>
              <a:t>(), 1);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// result == 3</a:t>
            </a:r>
            <a:endParaRPr lang="hu-HU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410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Rendezések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thrust</a:t>
            </a:r>
            <a:r>
              <a:rPr lang="hu-HU" dirty="0" smtClean="0"/>
              <a:t>::sort</a:t>
            </a:r>
          </a:p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stable</a:t>
            </a:r>
            <a:r>
              <a:rPr lang="hu-HU" dirty="0" smtClean="0"/>
              <a:t>_sort</a:t>
            </a:r>
            <a:endParaRPr lang="hu-HU" dirty="0"/>
          </a:p>
          <a:p>
            <a:pPr lvl="1"/>
            <a:r>
              <a:rPr lang="hu-HU" dirty="0" smtClean="0"/>
              <a:t>A vektor elemeinek növekvő sorba rendezése</a:t>
            </a:r>
            <a:endParaRPr lang="hu-HU" dirty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57200" y="2641938"/>
            <a:ext cx="8153400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sort.h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execution_policy.h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...</a:t>
            </a:r>
          </a:p>
          <a:p>
            <a:r>
              <a:rPr lang="en-US" dirty="0" err="1">
                <a:latin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N = 6;</a:t>
            </a:r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A[N] = {1, 4, 2, 8, 5, 7};</a:t>
            </a:r>
          </a:p>
          <a:p>
            <a:r>
              <a:rPr lang="en-US" dirty="0">
                <a:latin typeface="Consolas" panose="020B0609020204030204" pitchFamily="49" charset="0"/>
              </a:rPr>
              <a:t>thrust::sort(thrust::host, A, A + N);</a:t>
            </a:r>
          </a:p>
          <a:p>
            <a:r>
              <a:rPr lang="en-US" dirty="0">
                <a:latin typeface="Consolas" panose="020B0609020204030204" pitchFamily="49" charset="0"/>
              </a:rPr>
              <a:t>// A is now {1, 2, 4, 5, 7, 8}</a:t>
            </a:r>
            <a:endParaRPr lang="hu-HU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99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Scan</a:t>
            </a:r>
            <a:r>
              <a:rPr lang="hu-HU" dirty="0" smtClean="0"/>
              <a:t> műveletek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inclusive</a:t>
            </a:r>
            <a:r>
              <a:rPr lang="hu-HU" dirty="0" smtClean="0"/>
              <a:t>_</a:t>
            </a:r>
            <a:r>
              <a:rPr lang="hu-HU" dirty="0" err="1" smtClean="0"/>
              <a:t>scan</a:t>
            </a:r>
            <a:endParaRPr lang="hu-HU" dirty="0" smtClean="0"/>
          </a:p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exclusive</a:t>
            </a:r>
            <a:r>
              <a:rPr lang="hu-HU" dirty="0" smtClean="0"/>
              <a:t>_</a:t>
            </a:r>
            <a:r>
              <a:rPr lang="hu-HU" dirty="0" err="1" smtClean="0"/>
              <a:t>scan</a:t>
            </a:r>
            <a:endParaRPr lang="hu-HU" dirty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57200" y="2641938"/>
            <a:ext cx="8153400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scan.h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execution_policy.h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...</a:t>
            </a:r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data[6] = {1, 0, 2, 2, 1, 3};</a:t>
            </a:r>
          </a:p>
          <a:p>
            <a:r>
              <a:rPr lang="en-US" dirty="0">
                <a:latin typeface="Consolas" panose="020B0609020204030204" pitchFamily="49" charset="0"/>
              </a:rPr>
              <a:t>thrust::</a:t>
            </a:r>
            <a:r>
              <a:rPr lang="en-US" dirty="0" err="1">
                <a:latin typeface="Consolas" panose="020B0609020204030204" pitchFamily="49" charset="0"/>
              </a:rPr>
              <a:t>inclusive_scan</a:t>
            </a:r>
            <a:r>
              <a:rPr lang="en-US" dirty="0">
                <a:latin typeface="Consolas" panose="020B0609020204030204" pitchFamily="49" charset="0"/>
              </a:rPr>
              <a:t>(thrust::host, data, data + 6, data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// data is now {1, 1, 3, 5, 6, 9</a:t>
            </a: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hu-HU" dirty="0" smtClean="0">
              <a:latin typeface="Consolas" panose="020B0609020204030204" pitchFamily="49" charset="0"/>
            </a:endParaRPr>
          </a:p>
          <a:p>
            <a:endParaRPr lang="hu-HU" dirty="0">
              <a:latin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data</a:t>
            </a:r>
            <a:r>
              <a:rPr lang="hu-HU" dirty="0" smtClean="0">
                <a:latin typeface="Consolas" panose="020B0609020204030204" pitchFamily="49" charset="0"/>
              </a:rPr>
              <a:t>2</a:t>
            </a:r>
            <a:r>
              <a:rPr lang="en-US" dirty="0" smtClean="0">
                <a:latin typeface="Consolas" panose="020B0609020204030204" pitchFamily="49" charset="0"/>
              </a:rPr>
              <a:t>[6</a:t>
            </a:r>
            <a:r>
              <a:rPr lang="en-US" dirty="0">
                <a:latin typeface="Consolas" panose="020B0609020204030204" pitchFamily="49" charset="0"/>
              </a:rPr>
              <a:t>] = {1, 0, 2, 2, 1, 3};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thrust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exclusive_scan</a:t>
            </a:r>
            <a:r>
              <a:rPr lang="en-US" dirty="0">
                <a:latin typeface="Consolas" panose="020B0609020204030204" pitchFamily="49" charset="0"/>
              </a:rPr>
              <a:t>(thrust::host, </a:t>
            </a:r>
            <a:r>
              <a:rPr lang="en-US" dirty="0" smtClean="0">
                <a:latin typeface="Consolas" panose="020B0609020204030204" pitchFamily="49" charset="0"/>
              </a:rPr>
              <a:t>data</a:t>
            </a:r>
            <a:r>
              <a:rPr lang="hu-HU" dirty="0" smtClean="0">
                <a:latin typeface="Consolas" panose="020B0609020204030204" pitchFamily="49" charset="0"/>
              </a:rPr>
              <a:t>2</a:t>
            </a:r>
            <a:r>
              <a:rPr lang="en-US" dirty="0" smtClean="0">
                <a:latin typeface="Consolas" panose="020B0609020204030204" pitchFamily="49" charset="0"/>
              </a:rPr>
              <a:t>, data</a:t>
            </a:r>
            <a:r>
              <a:rPr lang="hu-HU" dirty="0" smtClean="0">
                <a:latin typeface="Consolas" panose="020B0609020204030204" pitchFamily="49" charset="0"/>
              </a:rPr>
              <a:t>2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+ 6, </a:t>
            </a:r>
            <a:r>
              <a:rPr lang="en-US" dirty="0" smtClean="0">
                <a:latin typeface="Consolas" panose="020B0609020204030204" pitchFamily="49" charset="0"/>
              </a:rPr>
              <a:t>data</a:t>
            </a:r>
            <a:r>
              <a:rPr lang="hu-HU" dirty="0" smtClean="0">
                <a:latin typeface="Consolas" panose="020B0609020204030204" pitchFamily="49" charset="0"/>
              </a:rPr>
              <a:t>2</a:t>
            </a:r>
            <a:r>
              <a:rPr lang="en-US" dirty="0" smtClean="0">
                <a:latin typeface="Consolas" panose="020B0609020204030204" pitchFamily="49" charset="0"/>
              </a:rPr>
              <a:t>); 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// data is now {0, 1, 1, 3, 5, 6}</a:t>
            </a:r>
            <a:endParaRPr lang="hu-HU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860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Iterátorok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constant</a:t>
            </a:r>
            <a:r>
              <a:rPr lang="hu-HU" dirty="0" smtClean="0"/>
              <a:t>_</a:t>
            </a:r>
            <a:r>
              <a:rPr lang="hu-HU" dirty="0" err="1" smtClean="0"/>
              <a:t>iterator</a:t>
            </a:r>
            <a:endParaRPr lang="hu-HU" dirty="0" smtClean="0"/>
          </a:p>
          <a:p>
            <a:pPr lvl="1"/>
            <a:r>
              <a:rPr lang="hu-HU" dirty="0" smtClean="0"/>
              <a:t>Konstans értékű sorozat</a:t>
            </a:r>
          </a:p>
          <a:p>
            <a:r>
              <a:rPr lang="hu-HU" dirty="0" err="1"/>
              <a:t>thrust</a:t>
            </a:r>
            <a:r>
              <a:rPr lang="hu-HU" dirty="0"/>
              <a:t>::</a:t>
            </a:r>
            <a:r>
              <a:rPr lang="hu-HU" dirty="0" err="1"/>
              <a:t>transform</a:t>
            </a:r>
            <a:r>
              <a:rPr lang="hu-HU" dirty="0"/>
              <a:t>_</a:t>
            </a:r>
            <a:r>
              <a:rPr lang="hu-HU" dirty="0" err="1"/>
              <a:t>iterator</a:t>
            </a:r>
            <a:endParaRPr lang="hu-HU" dirty="0"/>
          </a:p>
          <a:p>
            <a:pPr lvl="1"/>
            <a:r>
              <a:rPr lang="hu-HU" dirty="0"/>
              <a:t>Transzformált sorozat</a:t>
            </a:r>
          </a:p>
          <a:p>
            <a:pPr lvl="1"/>
            <a:r>
              <a:rPr lang="hu-HU" dirty="0"/>
              <a:t>A transzformáció utáni értéket reprezentálja</a:t>
            </a:r>
          </a:p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permutation</a:t>
            </a:r>
            <a:r>
              <a:rPr lang="hu-HU" dirty="0" smtClean="0"/>
              <a:t>_</a:t>
            </a:r>
            <a:r>
              <a:rPr lang="hu-HU" dirty="0" err="1" smtClean="0"/>
              <a:t>iterator</a:t>
            </a:r>
            <a:endParaRPr lang="hu-HU" dirty="0" smtClean="0"/>
          </a:p>
          <a:p>
            <a:pPr lvl="1"/>
            <a:r>
              <a:rPr lang="hu-HU" dirty="0" smtClean="0"/>
              <a:t>Átrendezett sorozat</a:t>
            </a:r>
          </a:p>
          <a:p>
            <a:pPr lvl="1"/>
            <a:r>
              <a:rPr lang="hu-HU" dirty="0" smtClean="0"/>
              <a:t>A permutáció eredményét reprezentálja</a:t>
            </a:r>
          </a:p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zip</a:t>
            </a:r>
            <a:r>
              <a:rPr lang="hu-HU" dirty="0" smtClean="0"/>
              <a:t>_</a:t>
            </a:r>
            <a:r>
              <a:rPr lang="hu-HU" dirty="0" err="1" smtClean="0"/>
              <a:t>iterator</a:t>
            </a:r>
            <a:endParaRPr lang="hu-HU" dirty="0" smtClean="0"/>
          </a:p>
          <a:p>
            <a:pPr lvl="1"/>
            <a:r>
              <a:rPr lang="hu-HU" dirty="0" smtClean="0"/>
              <a:t>Több sorozat </a:t>
            </a:r>
            <a:r>
              <a:rPr lang="hu-HU" dirty="0" err="1" smtClean="0"/>
              <a:t>összrendelése</a:t>
            </a:r>
            <a:endParaRPr lang="hu-HU" dirty="0" smtClean="0"/>
          </a:p>
          <a:p>
            <a:pPr lvl="1"/>
            <a:r>
              <a:rPr lang="hu-HU" dirty="0" smtClean="0"/>
              <a:t>Az összerendelt párokat reprezentálja</a:t>
            </a:r>
          </a:p>
        </p:txBody>
      </p:sp>
    </p:spTree>
    <p:extLst>
      <p:ext uri="{BB962C8B-B14F-4D97-AF65-F5344CB8AC3E}">
        <p14:creationId xmlns:p14="http://schemas.microsoft.com/office/powerpoint/2010/main" val="93644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CUDA Thrust</a:t>
            </a:r>
            <a:endParaRPr lang="en-US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STL</a:t>
            </a:r>
            <a:r>
              <a:rPr lang="hu-HU" dirty="0" smtClean="0"/>
              <a:t> szerű </a:t>
            </a:r>
            <a:r>
              <a:rPr lang="hu-HU" dirty="0" err="1" smtClean="0"/>
              <a:t>template</a:t>
            </a:r>
            <a:r>
              <a:rPr lang="hu-HU" dirty="0" smtClean="0"/>
              <a:t> könyvtár</a:t>
            </a:r>
            <a:endParaRPr lang="hu-HU" dirty="0"/>
          </a:p>
          <a:p>
            <a:pPr lvl="1"/>
            <a:r>
              <a:rPr lang="hu-HU" dirty="0">
                <a:hlinkClick r:id="rId2"/>
              </a:rPr>
              <a:t>https://thrust.github.io</a:t>
            </a:r>
            <a:r>
              <a:rPr lang="hu-HU" dirty="0" smtClean="0">
                <a:hlinkClick r:id="rId2"/>
              </a:rPr>
              <a:t>/</a:t>
            </a:r>
            <a:endParaRPr lang="hu-HU" dirty="0" smtClean="0"/>
          </a:p>
          <a:p>
            <a:r>
              <a:rPr lang="hu-HU" dirty="0" smtClean="0"/>
              <a:t>Vektor struktúrák</a:t>
            </a:r>
          </a:p>
          <a:p>
            <a:r>
              <a:rPr lang="hu-HU" dirty="0" smtClean="0"/>
              <a:t>Támogatott algoritmusok</a:t>
            </a:r>
          </a:p>
          <a:p>
            <a:pPr lvl="1"/>
            <a:r>
              <a:rPr lang="hu-HU" dirty="0" smtClean="0"/>
              <a:t>Rendezések</a:t>
            </a:r>
          </a:p>
          <a:p>
            <a:pPr lvl="1"/>
            <a:r>
              <a:rPr lang="hu-HU" dirty="0" smtClean="0"/>
              <a:t>Leképzések</a:t>
            </a:r>
          </a:p>
          <a:p>
            <a:pPr lvl="1"/>
            <a:r>
              <a:rPr lang="hu-HU" dirty="0" err="1" smtClean="0"/>
              <a:t>Scan</a:t>
            </a:r>
            <a:r>
              <a:rPr lang="hu-HU" dirty="0" smtClean="0"/>
              <a:t> jellegű műveletek</a:t>
            </a:r>
          </a:p>
          <a:p>
            <a:pPr lvl="1"/>
            <a:r>
              <a:rPr lang="hu-HU" dirty="0" smtClean="0"/>
              <a:t>Gyűjtő műveletek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Vektor struktúrák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host</a:t>
            </a:r>
            <a:r>
              <a:rPr lang="hu-HU" dirty="0" smtClean="0"/>
              <a:t>_</a:t>
            </a:r>
            <a:r>
              <a:rPr lang="hu-HU" dirty="0" err="1" smtClean="0"/>
              <a:t>vector</a:t>
            </a:r>
            <a:endParaRPr lang="hu-HU" dirty="0" smtClean="0"/>
          </a:p>
          <a:p>
            <a:pPr lvl="1"/>
            <a:r>
              <a:rPr lang="hu-HU" dirty="0" smtClean="0"/>
              <a:t>A központi memóriába található vektor</a:t>
            </a:r>
          </a:p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device</a:t>
            </a:r>
            <a:r>
              <a:rPr lang="hu-HU" dirty="0" smtClean="0"/>
              <a:t>_</a:t>
            </a:r>
            <a:r>
              <a:rPr lang="hu-HU" dirty="0" err="1" smtClean="0"/>
              <a:t>vector</a:t>
            </a:r>
            <a:endParaRPr lang="hu-HU" dirty="0" smtClean="0"/>
          </a:p>
          <a:p>
            <a:pPr lvl="1"/>
            <a:r>
              <a:rPr lang="hu-HU" dirty="0" smtClean="0"/>
              <a:t>A GPU memóriájában található vektor</a:t>
            </a:r>
          </a:p>
          <a:p>
            <a:r>
              <a:rPr lang="hu-HU" dirty="0" err="1" smtClean="0"/>
              <a:t>Iterátorok</a:t>
            </a:r>
            <a:r>
              <a:rPr lang="hu-HU" dirty="0"/>
              <a:t> </a:t>
            </a:r>
            <a:r>
              <a:rPr lang="hu-HU" dirty="0" smtClean="0"/>
              <a:t>támogatása</a:t>
            </a:r>
            <a:endParaRPr lang="hu-HU" dirty="0"/>
          </a:p>
          <a:p>
            <a:r>
              <a:rPr lang="hu-HU" dirty="0" smtClean="0"/>
              <a:t>Vektorok közötti másolás</a:t>
            </a:r>
          </a:p>
          <a:p>
            <a:pPr lvl="1"/>
            <a:r>
              <a:rPr lang="hu-HU" dirty="0" smtClean="0"/>
              <a:t>operator= bármely kombinációban</a:t>
            </a:r>
          </a:p>
          <a:p>
            <a:r>
              <a:rPr lang="hu-HU" dirty="0" smtClean="0"/>
              <a:t>Vektor elemek elérése</a:t>
            </a:r>
          </a:p>
          <a:p>
            <a:pPr lvl="1"/>
            <a:r>
              <a:rPr lang="hu-HU" dirty="0" smtClean="0"/>
              <a:t>operator[] bármely vektor esetén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GPU-n</a:t>
            </a:r>
            <a:r>
              <a:rPr lang="hu-HU" dirty="0" smtClean="0"/>
              <a:t> található vektor esetén lassú lehet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511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Transzformációk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fill</a:t>
            </a:r>
            <a:endParaRPr lang="hu-HU" dirty="0" smtClean="0"/>
          </a:p>
          <a:p>
            <a:pPr lvl="1"/>
            <a:r>
              <a:rPr lang="hu-HU" dirty="0" smtClean="0"/>
              <a:t>Adott értékkel feltölti a vektort</a:t>
            </a:r>
          </a:p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uninitialized</a:t>
            </a:r>
            <a:r>
              <a:rPr lang="hu-HU" dirty="0" smtClean="0"/>
              <a:t>_</a:t>
            </a:r>
            <a:r>
              <a:rPr lang="hu-HU" dirty="0" err="1" smtClean="0"/>
              <a:t>fill</a:t>
            </a:r>
            <a:endParaRPr lang="hu-HU" dirty="0" smtClean="0"/>
          </a:p>
          <a:p>
            <a:pPr lvl="1"/>
            <a:r>
              <a:rPr lang="hu-HU" dirty="0" smtClean="0"/>
              <a:t>Csak memóriát foglal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33400" y="3581400"/>
            <a:ext cx="8153400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>
                <a:latin typeface="Consolas" panose="020B0609020204030204" pitchFamily="49" charset="0"/>
              </a:rPr>
              <a:t>#</a:t>
            </a:r>
            <a:r>
              <a:rPr lang="hu-HU" dirty="0" err="1">
                <a:latin typeface="Consolas" panose="020B0609020204030204" pitchFamily="49" charset="0"/>
              </a:rPr>
              <a:t>include</a:t>
            </a:r>
            <a:r>
              <a:rPr lang="hu-HU" dirty="0">
                <a:latin typeface="Consolas" panose="020B0609020204030204" pitchFamily="49" charset="0"/>
              </a:rPr>
              <a:t> &lt;</a:t>
            </a:r>
            <a:r>
              <a:rPr lang="hu-HU" dirty="0" err="1">
                <a:latin typeface="Consolas" panose="020B0609020204030204" pitchFamily="49" charset="0"/>
              </a:rPr>
              <a:t>thrust</a:t>
            </a:r>
            <a:r>
              <a:rPr lang="hu-HU" dirty="0">
                <a:latin typeface="Consolas" panose="020B0609020204030204" pitchFamily="49" charset="0"/>
              </a:rPr>
              <a:t>/</a:t>
            </a:r>
            <a:r>
              <a:rPr lang="hu-HU" dirty="0" err="1">
                <a:latin typeface="Consolas" panose="020B0609020204030204" pitchFamily="49" charset="0"/>
              </a:rPr>
              <a:t>fill.h</a:t>
            </a:r>
            <a:r>
              <a:rPr lang="hu-HU" dirty="0">
                <a:latin typeface="Consolas" panose="020B0609020204030204" pitchFamily="49" charset="0"/>
              </a:rPr>
              <a:t>&gt;</a:t>
            </a:r>
          </a:p>
          <a:p>
            <a:r>
              <a:rPr lang="hu-HU" dirty="0">
                <a:latin typeface="Consolas" panose="020B0609020204030204" pitchFamily="49" charset="0"/>
              </a:rPr>
              <a:t>#</a:t>
            </a:r>
            <a:r>
              <a:rPr lang="hu-HU" dirty="0" err="1">
                <a:latin typeface="Consolas" panose="020B0609020204030204" pitchFamily="49" charset="0"/>
              </a:rPr>
              <a:t>include</a:t>
            </a:r>
            <a:r>
              <a:rPr lang="hu-HU" dirty="0">
                <a:latin typeface="Consolas" panose="020B0609020204030204" pitchFamily="49" charset="0"/>
              </a:rPr>
              <a:t> &lt;</a:t>
            </a:r>
            <a:r>
              <a:rPr lang="hu-HU" dirty="0" err="1">
                <a:latin typeface="Consolas" panose="020B0609020204030204" pitchFamily="49" charset="0"/>
              </a:rPr>
              <a:t>thrust</a:t>
            </a:r>
            <a:r>
              <a:rPr lang="hu-HU" dirty="0">
                <a:latin typeface="Consolas" panose="020B0609020204030204" pitchFamily="49" charset="0"/>
              </a:rPr>
              <a:t>/</a:t>
            </a:r>
            <a:r>
              <a:rPr lang="hu-HU" dirty="0" err="1">
                <a:latin typeface="Consolas" panose="020B0609020204030204" pitchFamily="49" charset="0"/>
              </a:rPr>
              <a:t>device</a:t>
            </a:r>
            <a:r>
              <a:rPr lang="hu-HU" dirty="0">
                <a:latin typeface="Consolas" panose="020B0609020204030204" pitchFamily="49" charset="0"/>
              </a:rPr>
              <a:t>_</a:t>
            </a:r>
            <a:r>
              <a:rPr lang="hu-HU" dirty="0" err="1">
                <a:latin typeface="Consolas" panose="020B0609020204030204" pitchFamily="49" charset="0"/>
              </a:rPr>
              <a:t>vector.h</a:t>
            </a:r>
            <a:r>
              <a:rPr lang="hu-HU" dirty="0">
                <a:latin typeface="Consolas" panose="020B0609020204030204" pitchFamily="49" charset="0"/>
              </a:rPr>
              <a:t>&gt;</a:t>
            </a:r>
          </a:p>
          <a:p>
            <a:r>
              <a:rPr lang="hu-HU" dirty="0">
                <a:latin typeface="Consolas" panose="020B0609020204030204" pitchFamily="49" charset="0"/>
              </a:rPr>
              <a:t>#</a:t>
            </a:r>
            <a:r>
              <a:rPr lang="hu-HU" dirty="0" err="1">
                <a:latin typeface="Consolas" panose="020B0609020204030204" pitchFamily="49" charset="0"/>
              </a:rPr>
              <a:t>include</a:t>
            </a:r>
            <a:r>
              <a:rPr lang="hu-HU" dirty="0">
                <a:latin typeface="Consolas" panose="020B0609020204030204" pitchFamily="49" charset="0"/>
              </a:rPr>
              <a:t> &lt;</a:t>
            </a:r>
            <a:r>
              <a:rPr lang="hu-HU" dirty="0" err="1">
                <a:latin typeface="Consolas" panose="020B0609020204030204" pitchFamily="49" charset="0"/>
              </a:rPr>
              <a:t>thrust</a:t>
            </a:r>
            <a:r>
              <a:rPr lang="hu-HU" dirty="0">
                <a:latin typeface="Consolas" panose="020B0609020204030204" pitchFamily="49" charset="0"/>
              </a:rPr>
              <a:t>/</a:t>
            </a:r>
            <a:r>
              <a:rPr lang="hu-HU" dirty="0" err="1">
                <a:latin typeface="Consolas" panose="020B0609020204030204" pitchFamily="49" charset="0"/>
              </a:rPr>
              <a:t>execution</a:t>
            </a:r>
            <a:r>
              <a:rPr lang="hu-HU" dirty="0">
                <a:latin typeface="Consolas" panose="020B0609020204030204" pitchFamily="49" charset="0"/>
              </a:rPr>
              <a:t>_</a:t>
            </a:r>
            <a:r>
              <a:rPr lang="hu-HU" dirty="0" err="1">
                <a:latin typeface="Consolas" panose="020B0609020204030204" pitchFamily="49" charset="0"/>
              </a:rPr>
              <a:t>policy.h</a:t>
            </a:r>
            <a:r>
              <a:rPr lang="hu-HU" dirty="0">
                <a:latin typeface="Consolas" panose="020B0609020204030204" pitchFamily="49" charset="0"/>
              </a:rPr>
              <a:t>&gt;</a:t>
            </a:r>
          </a:p>
          <a:p>
            <a:r>
              <a:rPr lang="hu-HU" dirty="0">
                <a:latin typeface="Consolas" panose="020B0609020204030204" pitchFamily="49" charset="0"/>
              </a:rPr>
              <a:t>...</a:t>
            </a:r>
          </a:p>
          <a:p>
            <a:r>
              <a:rPr lang="hu-HU" dirty="0" err="1">
                <a:latin typeface="Consolas" panose="020B0609020204030204" pitchFamily="49" charset="0"/>
              </a:rPr>
              <a:t>thrust</a:t>
            </a:r>
            <a:r>
              <a:rPr lang="hu-HU" dirty="0">
                <a:latin typeface="Consolas" panose="020B0609020204030204" pitchFamily="49" charset="0"/>
              </a:rPr>
              <a:t>::</a:t>
            </a:r>
            <a:r>
              <a:rPr lang="hu-HU" dirty="0" err="1">
                <a:latin typeface="Consolas" panose="020B0609020204030204" pitchFamily="49" charset="0"/>
              </a:rPr>
              <a:t>device</a:t>
            </a:r>
            <a:r>
              <a:rPr lang="hu-HU" dirty="0">
                <a:latin typeface="Consolas" panose="020B0609020204030204" pitchFamily="49" charset="0"/>
              </a:rPr>
              <a:t>_</a:t>
            </a:r>
            <a:r>
              <a:rPr lang="hu-HU" dirty="0" err="1">
                <a:latin typeface="Consolas" panose="020B0609020204030204" pitchFamily="49" charset="0"/>
              </a:rPr>
              <a:t>vector</a:t>
            </a:r>
            <a:r>
              <a:rPr lang="hu-HU" dirty="0">
                <a:latin typeface="Consolas" panose="020B0609020204030204" pitchFamily="49" charset="0"/>
              </a:rPr>
              <a:t>&lt;int&gt; v(4);</a:t>
            </a:r>
          </a:p>
          <a:p>
            <a:r>
              <a:rPr lang="hu-HU" dirty="0" err="1">
                <a:latin typeface="Consolas" panose="020B0609020204030204" pitchFamily="49" charset="0"/>
              </a:rPr>
              <a:t>thrust</a:t>
            </a:r>
            <a:r>
              <a:rPr lang="hu-HU" dirty="0">
                <a:latin typeface="Consolas" panose="020B0609020204030204" pitchFamily="49" charset="0"/>
              </a:rPr>
              <a:t>::</a:t>
            </a:r>
            <a:r>
              <a:rPr lang="hu-HU" dirty="0" err="1">
                <a:latin typeface="Consolas" panose="020B0609020204030204" pitchFamily="49" charset="0"/>
              </a:rPr>
              <a:t>fill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thrust</a:t>
            </a:r>
            <a:r>
              <a:rPr lang="hu-HU" dirty="0">
                <a:latin typeface="Consolas" panose="020B0609020204030204" pitchFamily="49" charset="0"/>
              </a:rPr>
              <a:t>::</a:t>
            </a:r>
            <a:r>
              <a:rPr lang="hu-HU" dirty="0" err="1">
                <a:latin typeface="Consolas" panose="020B0609020204030204" pitchFamily="49" charset="0"/>
              </a:rPr>
              <a:t>device</a:t>
            </a:r>
            <a:r>
              <a:rPr lang="hu-HU" dirty="0">
                <a:latin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</a:rPr>
              <a:t>v.begin</a:t>
            </a:r>
            <a:r>
              <a:rPr lang="hu-HU" dirty="0">
                <a:latin typeface="Consolas" panose="020B0609020204030204" pitchFamily="49" charset="0"/>
              </a:rPr>
              <a:t>(), </a:t>
            </a:r>
            <a:r>
              <a:rPr lang="hu-HU" dirty="0" err="1">
                <a:latin typeface="Consolas" panose="020B0609020204030204" pitchFamily="49" charset="0"/>
              </a:rPr>
              <a:t>v.end</a:t>
            </a:r>
            <a:r>
              <a:rPr lang="hu-HU" dirty="0">
                <a:latin typeface="Consolas" panose="020B0609020204030204" pitchFamily="49" charset="0"/>
              </a:rPr>
              <a:t>(), 137);</a:t>
            </a:r>
          </a:p>
          <a:p>
            <a:r>
              <a:rPr lang="hu-HU" dirty="0">
                <a:latin typeface="Consolas" panose="020B0609020204030204" pitchFamily="49" charset="0"/>
              </a:rPr>
              <a:t>// v[0] == 137, v[1] == 137, v[2] == 137, v[3] == 137</a:t>
            </a:r>
          </a:p>
        </p:txBody>
      </p:sp>
    </p:spTree>
    <p:extLst>
      <p:ext uri="{BB962C8B-B14F-4D97-AF65-F5344CB8AC3E}">
        <p14:creationId xmlns:p14="http://schemas.microsoft.com/office/powerpoint/2010/main" val="240504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Transzformációk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sequence</a:t>
            </a:r>
            <a:endParaRPr lang="hu-HU" dirty="0" smtClean="0"/>
          </a:p>
          <a:p>
            <a:pPr lvl="1"/>
            <a:r>
              <a:rPr lang="hu-HU" dirty="0" smtClean="0"/>
              <a:t>Növekvő sorozattal tölti fel a vektort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33400" y="2057400"/>
            <a:ext cx="8153400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sequence.h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execution_policy.h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...</a:t>
            </a:r>
          </a:p>
          <a:p>
            <a:r>
              <a:rPr lang="en-US" dirty="0" err="1">
                <a:latin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N = 10;</a:t>
            </a:r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A[N];</a:t>
            </a:r>
          </a:p>
          <a:p>
            <a:r>
              <a:rPr lang="en-US" dirty="0">
                <a:latin typeface="Consolas" panose="020B0609020204030204" pitchFamily="49" charset="0"/>
              </a:rPr>
              <a:t>thrust::sequence(thrust::host, A, A + 10);</a:t>
            </a:r>
          </a:p>
          <a:p>
            <a:r>
              <a:rPr lang="en-US" dirty="0">
                <a:latin typeface="Consolas" panose="020B0609020204030204" pitchFamily="49" charset="0"/>
              </a:rPr>
              <a:t>// A is now {0, 1, 2, 3, 4, 5, 6, 7, 8, 9}</a:t>
            </a:r>
            <a:endParaRPr lang="hu-HU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9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Transzformációk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thrust</a:t>
            </a:r>
            <a:r>
              <a:rPr lang="hu-HU" dirty="0"/>
              <a:t>::</a:t>
            </a:r>
            <a:r>
              <a:rPr lang="hu-HU" dirty="0" err="1"/>
              <a:t>generate</a:t>
            </a:r>
            <a:endParaRPr lang="hu-HU" dirty="0"/>
          </a:p>
          <a:p>
            <a:pPr lvl="1"/>
            <a:r>
              <a:rPr lang="hu-HU" dirty="0"/>
              <a:t>Paraméter nélküli függvényhívás eredményével tölti fel a vektort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57200" y="2641938"/>
            <a:ext cx="8153400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generate.h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host_vector.h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execution_policy.h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cstdlib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...</a:t>
            </a:r>
          </a:p>
          <a:p>
            <a:r>
              <a:rPr lang="en-US" dirty="0">
                <a:latin typeface="Consolas" panose="020B0609020204030204" pitchFamily="49" charset="0"/>
              </a:rPr>
              <a:t>thrust::</a:t>
            </a:r>
            <a:r>
              <a:rPr lang="en-US" dirty="0" err="1">
                <a:latin typeface="Consolas" panose="020B0609020204030204" pitchFamily="49" charset="0"/>
              </a:rPr>
              <a:t>host_vector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 v(10);</a:t>
            </a:r>
          </a:p>
          <a:p>
            <a:r>
              <a:rPr lang="en-US" dirty="0" err="1">
                <a:latin typeface="Consolas" panose="020B0609020204030204" pitchFamily="49" charset="0"/>
              </a:rPr>
              <a:t>srand</a:t>
            </a:r>
            <a:r>
              <a:rPr lang="en-US" dirty="0">
                <a:latin typeface="Consolas" panose="020B0609020204030204" pitchFamily="49" charset="0"/>
              </a:rPr>
              <a:t>(13);</a:t>
            </a:r>
          </a:p>
          <a:p>
            <a:r>
              <a:rPr lang="en-US" dirty="0">
                <a:latin typeface="Consolas" panose="020B0609020204030204" pitchFamily="49" charset="0"/>
              </a:rPr>
              <a:t>thrust::generate(thrust::host, </a:t>
            </a:r>
            <a:r>
              <a:rPr lang="en-US" dirty="0" err="1">
                <a:latin typeface="Consolas" panose="020B0609020204030204" pitchFamily="49" charset="0"/>
              </a:rPr>
              <a:t>v.begin</a:t>
            </a:r>
            <a:r>
              <a:rPr lang="en-US" dirty="0">
                <a:latin typeface="Consolas" panose="020B0609020204030204" pitchFamily="49" charset="0"/>
              </a:rPr>
              <a:t>(), </a:t>
            </a:r>
            <a:r>
              <a:rPr lang="en-US" dirty="0" err="1">
                <a:latin typeface="Consolas" panose="020B0609020204030204" pitchFamily="49" charset="0"/>
              </a:rPr>
              <a:t>v.end</a:t>
            </a:r>
            <a:r>
              <a:rPr lang="en-US" dirty="0">
                <a:latin typeface="Consolas" panose="020B0609020204030204" pitchFamily="49" charset="0"/>
              </a:rPr>
              <a:t>(), rand);</a:t>
            </a:r>
          </a:p>
          <a:p>
            <a:r>
              <a:rPr lang="en-US" dirty="0">
                <a:latin typeface="Consolas" panose="020B0609020204030204" pitchFamily="49" charset="0"/>
              </a:rPr>
              <a:t>// the elements of v are now pseudo-random numbers</a:t>
            </a:r>
            <a:endParaRPr lang="hu-HU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51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Transzformációk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tabulate</a:t>
            </a:r>
            <a:endParaRPr lang="hu-HU" dirty="0"/>
          </a:p>
          <a:p>
            <a:pPr lvl="1"/>
            <a:r>
              <a:rPr lang="hu-HU" dirty="0" smtClean="0"/>
              <a:t>A kitöltendő elem sorszámával hívott függvény eredményével tölti ki a vektort</a:t>
            </a:r>
            <a:endParaRPr lang="hu-HU" dirty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57200" y="2641938"/>
            <a:ext cx="8153400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tabulate.h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functional.h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execution_policy.h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...</a:t>
            </a:r>
          </a:p>
          <a:p>
            <a:r>
              <a:rPr lang="en-US" dirty="0" err="1">
                <a:latin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N = 10;</a:t>
            </a:r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A[N];</a:t>
            </a:r>
          </a:p>
          <a:p>
            <a:r>
              <a:rPr lang="en-US" dirty="0">
                <a:latin typeface="Consolas" panose="020B0609020204030204" pitchFamily="49" charset="0"/>
              </a:rPr>
              <a:t>thrust::tabulate(thrust::host, A, A + 10, thrust::negate&lt;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&gt;());</a:t>
            </a:r>
          </a:p>
          <a:p>
            <a:r>
              <a:rPr lang="en-US" dirty="0">
                <a:latin typeface="Consolas" panose="020B0609020204030204" pitchFamily="49" charset="0"/>
              </a:rPr>
              <a:t>// A is now {0, -1, -2, -3, -4, -5, -6, -7, -8, -9}</a:t>
            </a:r>
            <a:endParaRPr lang="hu-HU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45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Transzformációk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transform</a:t>
            </a:r>
            <a:endParaRPr lang="hu-HU" dirty="0"/>
          </a:p>
          <a:p>
            <a:pPr lvl="1"/>
            <a:r>
              <a:rPr lang="hu-HU" dirty="0" smtClean="0"/>
              <a:t>A kitöltendő elem értékével hívott függvény alapján tölti fel a vektort</a:t>
            </a:r>
            <a:endParaRPr lang="hu-HU" dirty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57200" y="2641938"/>
            <a:ext cx="8153400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transform.h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functional.h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#include &lt;thrust/</a:t>
            </a:r>
            <a:r>
              <a:rPr lang="en-US" dirty="0" err="1">
                <a:latin typeface="Consolas" panose="020B0609020204030204" pitchFamily="49" charset="0"/>
              </a:rPr>
              <a:t>execution_policy.h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</a:rPr>
              <a:t>...</a:t>
            </a:r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data[10] = {-5, 0, 2, -3, 2, 4, 0, -1, 2, 8};</a:t>
            </a:r>
          </a:p>
          <a:p>
            <a:r>
              <a:rPr lang="en-US" dirty="0">
                <a:latin typeface="Consolas" panose="020B0609020204030204" pitchFamily="49" charset="0"/>
              </a:rPr>
              <a:t>thrust::negate&lt;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 op;</a:t>
            </a:r>
          </a:p>
          <a:p>
            <a:r>
              <a:rPr lang="en-US" dirty="0">
                <a:latin typeface="Consolas" panose="020B0609020204030204" pitchFamily="49" charset="0"/>
              </a:rPr>
              <a:t>thrust::transform(thrust::host, data, data + 10, data, op); // in-place transformation</a:t>
            </a:r>
          </a:p>
          <a:p>
            <a:r>
              <a:rPr lang="en-US" dirty="0">
                <a:latin typeface="Consolas" panose="020B0609020204030204" pitchFamily="49" charset="0"/>
              </a:rPr>
              <a:t>// data is now {5, 0, -2, 3, -2, -4, 0, 1, -2, -8};</a:t>
            </a:r>
            <a:endParaRPr lang="hu-HU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8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Leképzések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thrust</a:t>
            </a:r>
            <a:r>
              <a:rPr lang="hu-HU" dirty="0" smtClean="0"/>
              <a:t>::</a:t>
            </a:r>
            <a:r>
              <a:rPr lang="hu-HU" dirty="0" err="1" smtClean="0"/>
              <a:t>for</a:t>
            </a:r>
            <a:r>
              <a:rPr lang="hu-HU" dirty="0" smtClean="0"/>
              <a:t>_</a:t>
            </a:r>
            <a:r>
              <a:rPr lang="hu-HU" dirty="0" err="1" smtClean="0"/>
              <a:t>each</a:t>
            </a:r>
            <a:endParaRPr lang="hu-HU" dirty="0"/>
          </a:p>
          <a:p>
            <a:pPr lvl="1"/>
            <a:r>
              <a:rPr lang="hu-HU" dirty="0" smtClean="0"/>
              <a:t>A vektor minden elemére függvény kiértékelés</a:t>
            </a:r>
            <a:endParaRPr lang="hu-HU" dirty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57200" y="2209800"/>
            <a:ext cx="8153400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#include &lt;thrust/</a:t>
            </a:r>
            <a:r>
              <a:rPr lang="en-US" sz="1400" dirty="0" err="1">
                <a:latin typeface="Consolas" panose="020B0609020204030204" pitchFamily="49" charset="0"/>
              </a:rPr>
              <a:t>for_each.h</a:t>
            </a:r>
            <a:r>
              <a:rPr lang="en-US" sz="1400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#include &lt;thrust/</a:t>
            </a:r>
            <a:r>
              <a:rPr lang="en-US" sz="1400" dirty="0" err="1">
                <a:latin typeface="Consolas" panose="020B0609020204030204" pitchFamily="49" charset="0"/>
              </a:rPr>
              <a:t>device_vector.h</a:t>
            </a:r>
            <a:r>
              <a:rPr lang="en-US" sz="1400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#include &lt;thrust/</a:t>
            </a:r>
            <a:r>
              <a:rPr lang="en-US" sz="1400" dirty="0" err="1">
                <a:latin typeface="Consolas" panose="020B0609020204030204" pitchFamily="49" charset="0"/>
              </a:rPr>
              <a:t>execution_policy.h</a:t>
            </a:r>
            <a:r>
              <a:rPr lang="en-US" sz="1400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#include &lt;</a:t>
            </a:r>
            <a:r>
              <a:rPr lang="en-US" sz="1400" dirty="0" err="1">
                <a:latin typeface="Consolas" panose="020B0609020204030204" pitchFamily="49" charset="0"/>
              </a:rPr>
              <a:t>cstdio</a:t>
            </a:r>
            <a:r>
              <a:rPr lang="en-US" sz="1400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...</a:t>
            </a:r>
          </a:p>
          <a:p>
            <a:r>
              <a:rPr lang="en-US" sz="1400" dirty="0" err="1">
                <a:latin typeface="Consolas" panose="020B0609020204030204" pitchFamily="49" charset="0"/>
              </a:rPr>
              <a:t>struct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printf_functor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__host__ __device__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void operator()(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 x)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smtClean="0">
                <a:latin typeface="Consolas" panose="020B0609020204030204" pitchFamily="49" charset="0"/>
              </a:rPr>
              <a:t>{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("%d\n", x);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...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thrust::</a:t>
            </a:r>
            <a:r>
              <a:rPr lang="en-US" sz="1400" dirty="0" err="1">
                <a:latin typeface="Consolas" panose="020B0609020204030204" pitchFamily="49" charset="0"/>
              </a:rPr>
              <a:t>device_vector</a:t>
            </a:r>
            <a:r>
              <a:rPr lang="en-US" sz="1400" dirty="0"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</a:rPr>
              <a:t>&gt; </a:t>
            </a:r>
            <a:r>
              <a:rPr lang="en-US" sz="1400" dirty="0" err="1">
                <a:latin typeface="Consolas" panose="020B0609020204030204" pitchFamily="49" charset="0"/>
              </a:rPr>
              <a:t>d_vec</a:t>
            </a:r>
            <a:r>
              <a:rPr lang="en-US" sz="1400" dirty="0">
                <a:latin typeface="Consolas" panose="020B0609020204030204" pitchFamily="49" charset="0"/>
              </a:rPr>
              <a:t>(3);</a:t>
            </a:r>
          </a:p>
          <a:p>
            <a:r>
              <a:rPr lang="en-US" sz="1400" dirty="0" err="1">
                <a:latin typeface="Consolas" panose="020B0609020204030204" pitchFamily="49" charset="0"/>
              </a:rPr>
              <a:t>d_vec</a:t>
            </a:r>
            <a:r>
              <a:rPr lang="en-US" sz="1400" dirty="0">
                <a:latin typeface="Consolas" panose="020B0609020204030204" pitchFamily="49" charset="0"/>
              </a:rPr>
              <a:t>[0] = 0; </a:t>
            </a:r>
            <a:r>
              <a:rPr lang="en-US" sz="1400" dirty="0" err="1">
                <a:latin typeface="Consolas" panose="020B0609020204030204" pitchFamily="49" charset="0"/>
              </a:rPr>
              <a:t>d_vec</a:t>
            </a:r>
            <a:r>
              <a:rPr lang="en-US" sz="1400" dirty="0">
                <a:latin typeface="Consolas" panose="020B0609020204030204" pitchFamily="49" charset="0"/>
              </a:rPr>
              <a:t>[1] = 1; </a:t>
            </a:r>
            <a:r>
              <a:rPr lang="en-US" sz="1400" dirty="0" err="1">
                <a:latin typeface="Consolas" panose="020B0609020204030204" pitchFamily="49" charset="0"/>
              </a:rPr>
              <a:t>d_vec</a:t>
            </a:r>
            <a:r>
              <a:rPr lang="en-US" sz="1400" dirty="0">
                <a:latin typeface="Consolas" panose="020B0609020204030204" pitchFamily="49" charset="0"/>
              </a:rPr>
              <a:t>[2] = 2;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thrust::</a:t>
            </a:r>
            <a:r>
              <a:rPr lang="en-US" sz="1400" dirty="0" err="1">
                <a:latin typeface="Consolas" panose="020B0609020204030204" pitchFamily="49" charset="0"/>
              </a:rPr>
              <a:t>for_each</a:t>
            </a:r>
            <a:r>
              <a:rPr lang="en-US" sz="1400" dirty="0">
                <a:latin typeface="Consolas" panose="020B0609020204030204" pitchFamily="49" charset="0"/>
              </a:rPr>
              <a:t>(thrust::device, </a:t>
            </a:r>
            <a:r>
              <a:rPr lang="en-US" sz="1400" dirty="0" err="1">
                <a:latin typeface="Consolas" panose="020B0609020204030204" pitchFamily="49" charset="0"/>
              </a:rPr>
              <a:t>d_vec.begin</a:t>
            </a:r>
            <a:r>
              <a:rPr lang="en-US" sz="1400" dirty="0">
                <a:latin typeface="Consolas" panose="020B0609020204030204" pitchFamily="49" charset="0"/>
              </a:rPr>
              <a:t>(), </a:t>
            </a:r>
            <a:r>
              <a:rPr lang="en-US" sz="1400" dirty="0" err="1">
                <a:latin typeface="Consolas" panose="020B0609020204030204" pitchFamily="49" charset="0"/>
              </a:rPr>
              <a:t>d_vec.end</a:t>
            </a:r>
            <a:r>
              <a:rPr lang="en-US" sz="1400" dirty="0">
                <a:latin typeface="Consolas" panose="020B0609020204030204" pitchFamily="49" charset="0"/>
              </a:rPr>
              <a:t>(), </a:t>
            </a:r>
            <a:r>
              <a:rPr lang="en-US" sz="1400" dirty="0" err="1">
                <a:latin typeface="Consolas" panose="020B0609020204030204" pitchFamily="49" charset="0"/>
              </a:rPr>
              <a:t>printf_functor</a:t>
            </a:r>
            <a:r>
              <a:rPr lang="en-US" sz="1400" dirty="0">
                <a:latin typeface="Consolas" panose="020B0609020204030204" pitchFamily="49" charset="0"/>
              </a:rPr>
              <a:t>());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// 0 1 2 is printed to standard output in some unspecified order</a:t>
            </a:r>
            <a:endParaRPr lang="hu-HU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68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1545</TotalTime>
  <Words>1101</Words>
  <Application>Microsoft Office PowerPoint</Application>
  <PresentationFormat>Diavetítés a képernyőre (4:3 oldalarány)</PresentationFormat>
  <Paragraphs>202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Module</vt:lpstr>
      <vt:lpstr>Thrust</vt:lpstr>
      <vt:lpstr>CUDA Thrust</vt:lpstr>
      <vt:lpstr>Vektor struktúrák</vt:lpstr>
      <vt:lpstr>Transzformációk</vt:lpstr>
      <vt:lpstr>Transzformációk</vt:lpstr>
      <vt:lpstr>Transzformációk</vt:lpstr>
      <vt:lpstr>Transzformációk</vt:lpstr>
      <vt:lpstr>Transzformációk</vt:lpstr>
      <vt:lpstr>Leképzések</vt:lpstr>
      <vt:lpstr>Partícionálás</vt:lpstr>
      <vt:lpstr>Redukciók</vt:lpstr>
      <vt:lpstr>Redukciók</vt:lpstr>
      <vt:lpstr>Rendezések</vt:lpstr>
      <vt:lpstr>Scan műveletek</vt:lpstr>
      <vt:lpstr>Iterátorok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általános célú programozása</dc:title>
  <dc:creator>tbalazs</dc:creator>
  <cp:lastModifiedBy>tbalazs</cp:lastModifiedBy>
  <cp:revision>250</cp:revision>
  <dcterms:created xsi:type="dcterms:W3CDTF">2011-02-01T13:25:49Z</dcterms:created>
  <dcterms:modified xsi:type="dcterms:W3CDTF">2016-05-03T20:37:44Z</dcterms:modified>
</cp:coreProperties>
</file>