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300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45C11BE-FAC3-44C5-B2B7-82EFB9EDE5CC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5C11BE-FAC3-44C5-B2B7-82EFB9EDE5CC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CUDA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Optimalizálási kérdések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Hogyan kezeljük a memóriát?</a:t>
            </a:r>
          </a:p>
          <a:p>
            <a:pPr lvl="1"/>
            <a:r>
              <a:rPr lang="hu-HU" dirty="0" smtClean="0"/>
              <a:t>Memória elérés GPU kódból</a:t>
            </a:r>
          </a:p>
          <a:p>
            <a:pPr lvl="2"/>
            <a:r>
              <a:rPr lang="hu-HU" dirty="0" smtClean="0"/>
              <a:t>A globális memória elérésének mintája (</a:t>
            </a:r>
            <a:r>
              <a:rPr lang="hu-HU" dirty="0" err="1" smtClean="0"/>
              <a:t>coalesced</a:t>
            </a:r>
            <a:r>
              <a:rPr lang="hu-HU" dirty="0" smtClean="0"/>
              <a:t> </a:t>
            </a:r>
            <a:r>
              <a:rPr lang="hu-HU" dirty="0" err="1" smtClean="0"/>
              <a:t>access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Egyszerű minta</a:t>
            </a:r>
          </a:p>
          <a:p>
            <a:pPr lvl="3"/>
            <a:r>
              <a:rPr lang="hu-HU" dirty="0" smtClean="0"/>
              <a:t>A </a:t>
            </a:r>
            <a:r>
              <a:rPr lang="hu-HU" dirty="0" err="1" smtClean="0"/>
              <a:t>warp</a:t>
            </a:r>
            <a:r>
              <a:rPr lang="hu-HU" dirty="0" smtClean="0"/>
              <a:t> egymás utáni memória címekhez fordul</a:t>
            </a:r>
          </a:p>
          <a:p>
            <a:pPr lvl="3"/>
            <a:r>
              <a:rPr lang="hu-HU" dirty="0" smtClean="0"/>
              <a:t>128bit-es tranzakció</a:t>
            </a:r>
          </a:p>
          <a:p>
            <a:pPr lvl="1"/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cudaMemcpyAsync(a_d, a_h, size, cudaMemcpyHostToDevice, 0); kernel&lt;&lt;&lt;grid, block&gt;&gt;&gt;(a_d); cpuFunction();</a:t>
            </a:r>
            <a:r>
              <a:rPr kumimoji="0" lang="hu-H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343400"/>
            <a:ext cx="3464860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768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Optimalizálási kérdések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Hogyan kezeljük a memóriát?</a:t>
            </a:r>
          </a:p>
          <a:p>
            <a:pPr lvl="1"/>
            <a:r>
              <a:rPr lang="hu-HU" dirty="0" smtClean="0"/>
              <a:t>Memória elérés GPU kódból</a:t>
            </a:r>
          </a:p>
          <a:p>
            <a:pPr lvl="2"/>
            <a:r>
              <a:rPr lang="hu-HU" dirty="0" smtClean="0"/>
              <a:t>A globális memória elérésének mintája (</a:t>
            </a:r>
            <a:r>
              <a:rPr lang="hu-HU" dirty="0" err="1" smtClean="0"/>
              <a:t>coalesced</a:t>
            </a:r>
            <a:r>
              <a:rPr lang="hu-HU" dirty="0" smtClean="0"/>
              <a:t> </a:t>
            </a:r>
            <a:r>
              <a:rPr lang="hu-HU" dirty="0" err="1" smtClean="0"/>
              <a:t>access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Egyszerű minta, igazítás nélkül</a:t>
            </a:r>
          </a:p>
          <a:p>
            <a:pPr lvl="3"/>
            <a:r>
              <a:rPr lang="hu-HU" dirty="0" smtClean="0"/>
              <a:t>A </a:t>
            </a:r>
            <a:r>
              <a:rPr lang="hu-HU" dirty="0" err="1" smtClean="0"/>
              <a:t>warp</a:t>
            </a:r>
            <a:r>
              <a:rPr lang="hu-HU" dirty="0" smtClean="0"/>
              <a:t> egymás utáni memória címekhez fordul</a:t>
            </a:r>
          </a:p>
          <a:p>
            <a:pPr lvl="3"/>
            <a:r>
              <a:rPr lang="hu-HU" dirty="0" smtClean="0"/>
              <a:t>Több tranzakció szükséges</a:t>
            </a:r>
          </a:p>
          <a:p>
            <a:pPr lvl="3"/>
            <a:endParaRPr lang="hu-HU" dirty="0"/>
          </a:p>
          <a:p>
            <a:pPr lvl="4"/>
            <a:r>
              <a:rPr lang="hu-HU" dirty="0" smtClean="0"/>
              <a:t>L1</a:t>
            </a:r>
          </a:p>
          <a:p>
            <a:pPr lvl="4"/>
            <a:endParaRPr lang="hu-HU" dirty="0"/>
          </a:p>
          <a:p>
            <a:pPr lvl="4"/>
            <a:endParaRPr lang="hu-HU" dirty="0" smtClean="0"/>
          </a:p>
          <a:p>
            <a:pPr lvl="4"/>
            <a:r>
              <a:rPr lang="hu-HU" dirty="0" smtClean="0"/>
              <a:t>L2</a:t>
            </a:r>
          </a:p>
          <a:p>
            <a:pPr lvl="1"/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cudaMemcpyAsync(a_d, a_h, size, cudaMemcpyHostToDevice, 0); kernel&lt;&lt;&lt;grid, block&gt;&gt;&gt;(a_d); cpuFunction();</a:t>
            </a:r>
            <a:r>
              <a:rPr kumimoji="0" lang="hu-H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981" y="5323030"/>
            <a:ext cx="3464860" cy="701101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136" y="4318031"/>
            <a:ext cx="3464860" cy="69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510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Optimalizálási kérdések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Hogyan kezeljük a memóriát?</a:t>
            </a:r>
          </a:p>
          <a:p>
            <a:pPr lvl="1"/>
            <a:r>
              <a:rPr lang="hu-HU" dirty="0" smtClean="0"/>
              <a:t>Memória elérés GPU kódból</a:t>
            </a:r>
          </a:p>
          <a:p>
            <a:pPr lvl="2"/>
            <a:r>
              <a:rPr lang="hu-HU" dirty="0" smtClean="0"/>
              <a:t>A globális memória elérésének mintája (</a:t>
            </a:r>
            <a:r>
              <a:rPr lang="hu-HU" dirty="0" err="1" smtClean="0"/>
              <a:t>coalesced</a:t>
            </a:r>
            <a:r>
              <a:rPr lang="hu-HU" dirty="0" smtClean="0"/>
              <a:t> </a:t>
            </a:r>
            <a:r>
              <a:rPr lang="hu-HU" dirty="0" err="1" smtClean="0"/>
              <a:t>access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Az igazítás hatása</a:t>
            </a:r>
          </a:p>
          <a:p>
            <a:pPr lvl="1"/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cudaMemcpyAsync(a_d, a_h, size, cudaMemcpyHostToDevice, 0); kernel&lt;&lt;&lt;grid, block&gt;&gt;&gt;(a_d); cpuFunction();</a:t>
            </a:r>
            <a:r>
              <a:rPr kumimoji="0" lang="hu-H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124200"/>
            <a:ext cx="4876800" cy="344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823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Optimalizálási kérdések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Hogyan kezeljük a memóriát?</a:t>
            </a:r>
          </a:p>
          <a:p>
            <a:pPr lvl="1"/>
            <a:r>
              <a:rPr lang="hu-HU" dirty="0" smtClean="0"/>
              <a:t>Memória elérés GPU kódból</a:t>
            </a:r>
          </a:p>
          <a:p>
            <a:pPr lvl="2"/>
            <a:r>
              <a:rPr lang="hu-HU" dirty="0" smtClean="0"/>
              <a:t>A globális memória elérésének mintája (</a:t>
            </a:r>
            <a:r>
              <a:rPr lang="hu-HU" dirty="0" err="1" smtClean="0"/>
              <a:t>coalesced</a:t>
            </a:r>
            <a:r>
              <a:rPr lang="hu-HU" dirty="0" smtClean="0"/>
              <a:t> </a:t>
            </a:r>
            <a:r>
              <a:rPr lang="hu-HU" dirty="0" err="1" smtClean="0"/>
              <a:t>access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Az elérendő elemek közötti </a:t>
            </a:r>
            <a:r>
              <a:rPr lang="hu-HU" dirty="0" err="1" smtClean="0"/>
              <a:t>offset</a:t>
            </a:r>
            <a:r>
              <a:rPr lang="hu-HU" dirty="0" smtClean="0"/>
              <a:t> hatása</a:t>
            </a:r>
          </a:p>
          <a:p>
            <a:pPr lvl="1"/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cudaMemcpyAsync(a_d, a_h, size, cudaMemcpyHostToDevice, 0); kernel&lt;&lt;&lt;grid, block&gt;&gt;&gt;(a_d); cpuFunction();</a:t>
            </a:r>
            <a:r>
              <a:rPr kumimoji="0" lang="hu-H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581400"/>
            <a:ext cx="3353430" cy="1890962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448482"/>
            <a:ext cx="4800600" cy="3409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827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Optimalizálási kérdések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Hogyan kezeljük a memóriát?</a:t>
            </a:r>
          </a:p>
          <a:p>
            <a:pPr lvl="1"/>
            <a:r>
              <a:rPr lang="hu-HU" dirty="0" smtClean="0"/>
              <a:t>Memória elérés GPU kódból</a:t>
            </a:r>
          </a:p>
          <a:p>
            <a:pPr lvl="2"/>
            <a:r>
              <a:rPr lang="hu-HU" dirty="0" smtClean="0"/>
              <a:t>Az osztott memória elérése</a:t>
            </a:r>
          </a:p>
          <a:p>
            <a:pPr lvl="3"/>
            <a:r>
              <a:rPr lang="hu-HU" dirty="0" smtClean="0"/>
              <a:t>Az osztott memória több egyforma méretű blokkokra van osztva</a:t>
            </a:r>
          </a:p>
          <a:p>
            <a:pPr lvl="3"/>
            <a:r>
              <a:rPr lang="hu-HU" dirty="0" smtClean="0"/>
              <a:t>Az egyes blokkok párhuzamosan elérhetőek</a:t>
            </a:r>
          </a:p>
          <a:p>
            <a:pPr lvl="3"/>
            <a:r>
              <a:rPr lang="hu-HU" dirty="0" smtClean="0"/>
              <a:t>Azonos blokkba irányuló kérések sorosítva lesznek</a:t>
            </a:r>
          </a:p>
          <a:p>
            <a:pPr lvl="2"/>
            <a:r>
              <a:rPr lang="hu-HU" dirty="0" smtClean="0"/>
              <a:t>CC 1.x</a:t>
            </a:r>
          </a:p>
          <a:p>
            <a:pPr lvl="3"/>
            <a:r>
              <a:rPr lang="hu-HU" dirty="0" smtClean="0"/>
              <a:t>Sávszélesség: bankonként 32bit két órajel alatt</a:t>
            </a:r>
          </a:p>
          <a:p>
            <a:pPr lvl="3"/>
            <a:r>
              <a:rPr lang="hu-HU" dirty="0" smtClean="0"/>
              <a:t>Egymást követő 32bites szavak egymást követő bankokban</a:t>
            </a:r>
          </a:p>
          <a:p>
            <a:pPr lvl="3"/>
            <a:r>
              <a:rPr lang="hu-HU" dirty="0" err="1" smtClean="0"/>
              <a:t>Warp</a:t>
            </a:r>
            <a:r>
              <a:rPr lang="hu-HU" dirty="0" smtClean="0"/>
              <a:t> méret 32, Bankok száma 16</a:t>
            </a:r>
          </a:p>
          <a:p>
            <a:pPr lvl="4"/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cudaMemcpyAsync(a_d, a_h, size, cudaMemcpyHostToDevice, 0); kernel&lt;&lt;&lt;grid, block&gt;&gt;&gt;(a_d); cpuFunction();</a:t>
            </a:r>
            <a:r>
              <a:rPr kumimoji="0" lang="hu-H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516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Optimalizálási kérdések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Hogyan kezeljük a memóriát?</a:t>
            </a:r>
          </a:p>
          <a:p>
            <a:pPr lvl="1"/>
            <a:r>
              <a:rPr lang="hu-HU" dirty="0" smtClean="0"/>
              <a:t>Memória elérés GPU kódból</a:t>
            </a:r>
          </a:p>
          <a:p>
            <a:pPr lvl="2"/>
            <a:r>
              <a:rPr lang="hu-HU" dirty="0" smtClean="0"/>
              <a:t>CC 2.x</a:t>
            </a:r>
          </a:p>
          <a:p>
            <a:pPr lvl="3"/>
            <a:r>
              <a:rPr lang="hu-HU" dirty="0" smtClean="0"/>
              <a:t>Sávszélesség: bankonként 32bit két órajel alatt</a:t>
            </a:r>
          </a:p>
          <a:p>
            <a:pPr lvl="3"/>
            <a:r>
              <a:rPr lang="hu-HU" dirty="0" smtClean="0"/>
              <a:t>Egymást követő 32bites szavak egymást követő bankokban</a:t>
            </a:r>
          </a:p>
          <a:p>
            <a:pPr lvl="3"/>
            <a:r>
              <a:rPr lang="hu-HU" dirty="0" err="1" smtClean="0"/>
              <a:t>Warp</a:t>
            </a:r>
            <a:r>
              <a:rPr lang="hu-HU" dirty="0" smtClean="0"/>
              <a:t> méret 32, Bankok száma 32</a:t>
            </a:r>
          </a:p>
          <a:p>
            <a:pPr lvl="2"/>
            <a:r>
              <a:rPr lang="hu-HU" dirty="0" smtClean="0"/>
              <a:t>CC 3.x</a:t>
            </a:r>
            <a:endParaRPr lang="hu-HU" dirty="0"/>
          </a:p>
          <a:p>
            <a:pPr lvl="3"/>
            <a:r>
              <a:rPr lang="hu-HU" dirty="0"/>
              <a:t>Sávszélesség: bankonként </a:t>
            </a:r>
            <a:r>
              <a:rPr lang="hu-HU" dirty="0" smtClean="0"/>
              <a:t>64bit egy </a:t>
            </a:r>
            <a:r>
              <a:rPr lang="hu-HU" dirty="0"/>
              <a:t>órajel alatt</a:t>
            </a:r>
          </a:p>
          <a:p>
            <a:pPr lvl="3"/>
            <a:r>
              <a:rPr lang="hu-HU" dirty="0"/>
              <a:t>Egymást követő 32bites szavak egymást követő </a:t>
            </a:r>
            <a:r>
              <a:rPr lang="hu-HU" dirty="0" smtClean="0"/>
              <a:t>bankokban,</a:t>
            </a:r>
          </a:p>
          <a:p>
            <a:pPr marL="1243584" lvl="4" indent="0">
              <a:buNone/>
            </a:pPr>
            <a:r>
              <a:rPr lang="hu-HU" dirty="0" smtClean="0"/>
              <a:t>Vagy egymást követő 64bites szavak egymást követő bankokban</a:t>
            </a:r>
            <a:endParaRPr lang="hu-HU" dirty="0"/>
          </a:p>
          <a:p>
            <a:pPr lvl="3"/>
            <a:r>
              <a:rPr lang="hu-HU" dirty="0" err="1"/>
              <a:t>Warp</a:t>
            </a:r>
            <a:r>
              <a:rPr lang="hu-HU" dirty="0"/>
              <a:t> méret 32, Bankok száma 32</a:t>
            </a:r>
          </a:p>
          <a:p>
            <a:pPr lvl="2"/>
            <a:endParaRPr lang="hu-HU" dirty="0" smtClean="0"/>
          </a:p>
          <a:p>
            <a:pPr lvl="4"/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cudaMemcpyAsync(a_d, a_h, size, cudaMemcpyHostToDevice, 0); kernel&lt;&lt;&lt;grid, block&gt;&gt;&gt;(a_d); cpuFunction();</a:t>
            </a:r>
            <a:r>
              <a:rPr kumimoji="0" lang="hu-H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745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Optimalizálási kérdések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Hogyan kezeljük a memóriát?</a:t>
            </a:r>
          </a:p>
          <a:p>
            <a:pPr lvl="1"/>
            <a:r>
              <a:rPr lang="hu-HU" dirty="0" smtClean="0"/>
              <a:t>Memória elérés GPU kódból</a:t>
            </a:r>
          </a:p>
          <a:p>
            <a:pPr lvl="2"/>
            <a:r>
              <a:rPr lang="hu-HU" dirty="0" smtClean="0"/>
              <a:t>Lokális memória elérése</a:t>
            </a:r>
          </a:p>
          <a:p>
            <a:pPr lvl="3"/>
            <a:r>
              <a:rPr lang="hu-HU" dirty="0" smtClean="0"/>
              <a:t>Nem a multiprocesszorban van</a:t>
            </a:r>
          </a:p>
          <a:p>
            <a:pPr lvl="3"/>
            <a:r>
              <a:rPr lang="hu-HU" dirty="0" smtClean="0"/>
              <a:t>Automatikusan használja a fordító, ha szükséges</a:t>
            </a:r>
          </a:p>
          <a:p>
            <a:pPr lvl="3"/>
            <a:r>
              <a:rPr lang="hu-HU" dirty="0" smtClean="0"/>
              <a:t>Minimalizálni kell a használatát</a:t>
            </a:r>
          </a:p>
          <a:p>
            <a:pPr lvl="2"/>
            <a:r>
              <a:rPr lang="hu-HU" dirty="0" smtClean="0"/>
              <a:t>Textúra memória</a:t>
            </a:r>
          </a:p>
          <a:p>
            <a:pPr lvl="3"/>
            <a:r>
              <a:rPr lang="hu-HU" dirty="0" err="1" smtClean="0"/>
              <a:t>Cache-elt</a:t>
            </a:r>
            <a:r>
              <a:rPr lang="hu-HU" dirty="0" smtClean="0"/>
              <a:t> memória terület</a:t>
            </a:r>
          </a:p>
          <a:p>
            <a:pPr lvl="3"/>
            <a:r>
              <a:rPr lang="hu-HU" dirty="0" smtClean="0"/>
              <a:t>2D lokalitásra optimalizálva</a:t>
            </a:r>
          </a:p>
          <a:p>
            <a:pPr lvl="3"/>
            <a:r>
              <a:rPr lang="hu-HU" dirty="0" smtClean="0"/>
              <a:t>Konstans késleltetés</a:t>
            </a:r>
          </a:p>
          <a:p>
            <a:pPr lvl="4"/>
            <a:r>
              <a:rPr lang="hu-HU" dirty="0" smtClean="0"/>
              <a:t>A cache találat csak a sávszélesség igényt csökkenti</a:t>
            </a:r>
          </a:p>
          <a:p>
            <a:pPr lvl="4"/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cudaMemcpyAsync(a_d, a_h, size, cudaMemcpyHostToDevice, 0); kernel&lt;&lt;&lt;grid, block&gt;&gt;&gt;(a_d); cpuFunction();</a:t>
            </a:r>
            <a:r>
              <a:rPr kumimoji="0" lang="hu-H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371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Optimalizálási kérdések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Hogyan kezeljük a memóriát?</a:t>
            </a:r>
          </a:p>
          <a:p>
            <a:pPr lvl="1"/>
            <a:r>
              <a:rPr lang="hu-HU" dirty="0" smtClean="0"/>
              <a:t>Memória elérés GPU kódból</a:t>
            </a:r>
          </a:p>
          <a:p>
            <a:pPr lvl="2"/>
            <a:r>
              <a:rPr lang="hu-HU" dirty="0" smtClean="0"/>
              <a:t>Konstans memória elérése</a:t>
            </a:r>
          </a:p>
          <a:p>
            <a:pPr lvl="3"/>
            <a:r>
              <a:rPr lang="hu-HU" dirty="0" smtClean="0"/>
              <a:t>64KB a méretű </a:t>
            </a:r>
            <a:r>
              <a:rPr lang="hu-HU" dirty="0" err="1" smtClean="0"/>
              <a:t>cache-elt</a:t>
            </a:r>
            <a:r>
              <a:rPr lang="hu-HU" dirty="0" smtClean="0"/>
              <a:t> terület</a:t>
            </a:r>
          </a:p>
          <a:p>
            <a:pPr lvl="3"/>
            <a:r>
              <a:rPr lang="hu-HU" dirty="0" smtClean="0"/>
              <a:t>A konstans cache sorosítja a kéréseket, ha nem azonos címről van szó</a:t>
            </a:r>
          </a:p>
          <a:p>
            <a:pPr lvl="2"/>
            <a:r>
              <a:rPr lang="hu-HU" dirty="0" smtClean="0"/>
              <a:t>Regiszterek</a:t>
            </a:r>
          </a:p>
          <a:p>
            <a:pPr lvl="3"/>
            <a:r>
              <a:rPr lang="hu-HU" dirty="0" smtClean="0"/>
              <a:t>Általános esetben szinkron elérésű</a:t>
            </a:r>
          </a:p>
          <a:p>
            <a:pPr lvl="3"/>
            <a:r>
              <a:rPr lang="hu-HU" dirty="0" err="1" smtClean="0"/>
              <a:t>Read-after-write</a:t>
            </a:r>
            <a:r>
              <a:rPr lang="hu-HU" dirty="0" smtClean="0"/>
              <a:t> késleltetés</a:t>
            </a:r>
          </a:p>
          <a:p>
            <a:pPr lvl="4"/>
            <a:r>
              <a:rPr lang="hu-HU" dirty="0" smtClean="0"/>
              <a:t>24 órajel, de megfelelő számú párhuzamos szál esetén amortizálódik</a:t>
            </a:r>
          </a:p>
          <a:p>
            <a:pPr lvl="3"/>
            <a:r>
              <a:rPr lang="hu-HU" dirty="0" smtClean="0"/>
              <a:t>Bank ütközés</a:t>
            </a:r>
          </a:p>
          <a:p>
            <a:pPr lvl="4"/>
            <a:r>
              <a:rPr lang="hu-HU" dirty="0" smtClean="0"/>
              <a:t>Az ütemező megpróbálja elkerülni</a:t>
            </a:r>
          </a:p>
          <a:p>
            <a:pPr lvl="4"/>
            <a:r>
              <a:rPr lang="hu-HU" dirty="0" smtClean="0"/>
              <a:t>Nincs közvetlen ráhatásunk</a:t>
            </a:r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cudaMemcpyAsync(a_d, a_h, size, cudaMemcpyHostToDevice, 0); kernel&lt;&lt;&lt;grid, block&gt;&gt;&gt;(a_d); cpuFunction();</a:t>
            </a:r>
            <a:r>
              <a:rPr kumimoji="0" lang="hu-H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200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Optimalizálási kérdések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Hogyan válasszuk meg a munkaméretet?</a:t>
            </a:r>
          </a:p>
          <a:p>
            <a:pPr lvl="1"/>
            <a:r>
              <a:rPr lang="hu-HU" dirty="0" err="1" smtClean="0"/>
              <a:t>Occupancy</a:t>
            </a:r>
            <a:endParaRPr lang="hu-HU" dirty="0" smtClean="0"/>
          </a:p>
          <a:p>
            <a:pPr lvl="2"/>
            <a:r>
              <a:rPr lang="hu-HU" dirty="0" smtClean="0"/>
              <a:t>Az aktív és maximálisan indítható </a:t>
            </a:r>
            <a:r>
              <a:rPr lang="hu-HU" dirty="0" err="1" smtClean="0"/>
              <a:t>warpok</a:t>
            </a:r>
            <a:r>
              <a:rPr lang="hu-HU" dirty="0" smtClean="0"/>
              <a:t> aránya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cudaMemcpyAsync(a_d, a_h, size, cudaMemcpyHostToDevice, 0); kernel&lt;&lt;&lt;grid, block&gt;&gt;&gt;(a_d); cpuFunction();</a:t>
            </a:r>
            <a:r>
              <a:rPr kumimoji="0" lang="hu-H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037504"/>
            <a:ext cx="5867400" cy="36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774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Optimalizálási kérdések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Hogyan válasszuk meg a munkaméretet?</a:t>
            </a:r>
          </a:p>
          <a:p>
            <a:pPr lvl="1"/>
            <a:r>
              <a:rPr lang="hu-HU" dirty="0" smtClean="0"/>
              <a:t>Párhuzamos kernel futtatás</a:t>
            </a:r>
          </a:p>
          <a:p>
            <a:pPr lvl="2"/>
            <a:r>
              <a:rPr lang="hu-HU" dirty="0" smtClean="0"/>
              <a:t>Eszközfüggő a párhuzamos kernelek száma</a:t>
            </a:r>
          </a:p>
          <a:p>
            <a:pPr lvl="2"/>
            <a:r>
              <a:rPr lang="hu-HU" dirty="0" err="1" smtClean="0"/>
              <a:t>Streamek</a:t>
            </a:r>
            <a:r>
              <a:rPr lang="hu-HU" dirty="0" smtClean="0"/>
              <a:t> segítségével párhuzamosítható</a:t>
            </a:r>
          </a:p>
          <a:p>
            <a:pPr lvl="1"/>
            <a:r>
              <a:rPr lang="hu-HU" dirty="0" smtClean="0"/>
              <a:t>Regiszter függőségek</a:t>
            </a:r>
          </a:p>
          <a:p>
            <a:pPr lvl="2"/>
            <a:r>
              <a:rPr lang="hu-HU" dirty="0" smtClean="0"/>
              <a:t>A késleltetés csökkenthető megfelelő számú szál indításával</a:t>
            </a:r>
            <a:endParaRPr lang="en-US" dirty="0" smtClean="0"/>
          </a:p>
          <a:p>
            <a:pPr lvl="1"/>
            <a:r>
              <a:rPr lang="en-US" dirty="0" err="1" smtClean="0"/>
              <a:t>Blokk</a:t>
            </a:r>
            <a:r>
              <a:rPr lang="en-US" dirty="0" smtClean="0"/>
              <a:t> m</a:t>
            </a:r>
            <a:r>
              <a:rPr lang="hu-HU" dirty="0" smtClean="0"/>
              <a:t>éret megválasztása</a:t>
            </a:r>
          </a:p>
          <a:p>
            <a:pPr lvl="2"/>
            <a:r>
              <a:rPr lang="hu-HU" dirty="0" smtClean="0"/>
              <a:t>Szálak száma a </a:t>
            </a:r>
            <a:r>
              <a:rPr lang="hu-HU" dirty="0" err="1" smtClean="0"/>
              <a:t>warp</a:t>
            </a:r>
            <a:r>
              <a:rPr lang="hu-HU" dirty="0" smtClean="0"/>
              <a:t> méret többszöröse legyen</a:t>
            </a:r>
            <a:endParaRPr lang="en-US" dirty="0" smtClean="0"/>
          </a:p>
          <a:p>
            <a:pPr lvl="2"/>
            <a:r>
              <a:rPr lang="en-US" dirty="0" smtClean="0"/>
              <a:t>Minimum 64 </a:t>
            </a:r>
            <a:r>
              <a:rPr lang="en-US" dirty="0" err="1" smtClean="0"/>
              <a:t>sz</a:t>
            </a:r>
            <a:r>
              <a:rPr lang="hu-HU" dirty="0" smtClean="0"/>
              <a:t>ál legyen blokkonként</a:t>
            </a:r>
          </a:p>
          <a:p>
            <a:pPr lvl="2"/>
            <a:r>
              <a:rPr lang="hu-HU" dirty="0" smtClean="0"/>
              <a:t>128-256 szál blokkonként jó kiindulás</a:t>
            </a:r>
          </a:p>
          <a:p>
            <a:pPr lvl="2"/>
            <a:r>
              <a:rPr lang="hu-HU" dirty="0" smtClean="0"/>
              <a:t>A késleltetés csökkenthető több kisebb blokkal</a:t>
            </a:r>
          </a:p>
          <a:p>
            <a:pPr lvl="2"/>
            <a:r>
              <a:rPr lang="hu-HU" dirty="0" smtClean="0"/>
              <a:t>Az osztott memória korlátai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cudaMemcpyAsync(a_d, a_h, size, cudaMemcpyHostToDevice, 0); kernel&lt;&lt;&lt;grid, block&gt;&gt;&gt;(a_d); cpuFunction();</a:t>
            </a:r>
            <a:r>
              <a:rPr kumimoji="0" lang="hu-H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557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Optimalizálási kérdések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Magas szintű optimalizálás</a:t>
            </a:r>
          </a:p>
          <a:p>
            <a:pPr lvl="1"/>
            <a:r>
              <a:rPr lang="hu-HU" dirty="0" smtClean="0"/>
              <a:t>Soros kód párhuzamosítása</a:t>
            </a:r>
          </a:p>
          <a:p>
            <a:pPr lvl="1"/>
            <a:r>
              <a:rPr lang="hu-HU" dirty="0" smtClean="0"/>
              <a:t>Mennyi a várható teljesítmény növekedés?</a:t>
            </a:r>
          </a:p>
          <a:p>
            <a:pPr lvl="2"/>
            <a:r>
              <a:rPr lang="hu-HU" dirty="0" smtClean="0"/>
              <a:t>Erős skálázódás (</a:t>
            </a:r>
            <a:r>
              <a:rPr lang="hu-HU" dirty="0" err="1" smtClean="0"/>
              <a:t>Amdahl</a:t>
            </a:r>
            <a:r>
              <a:rPr lang="hu-HU" dirty="0" smtClean="0"/>
              <a:t> törvény)</a:t>
            </a:r>
          </a:p>
          <a:p>
            <a:pPr lvl="3"/>
            <a:r>
              <a:rPr lang="hu-HU" dirty="0" smtClean="0"/>
              <a:t>Mennyire lineáris a skálázódás a párhuzamosítás növelésével?</a:t>
            </a:r>
          </a:p>
          <a:p>
            <a:pPr lvl="3"/>
            <a:endParaRPr lang="hu-HU" dirty="0" smtClean="0"/>
          </a:p>
          <a:p>
            <a:pPr lvl="3"/>
            <a:r>
              <a:rPr lang="hu-HU" dirty="0" smtClean="0"/>
              <a:t>                                          S: maximális teljesítmény növekedés</a:t>
            </a:r>
          </a:p>
          <a:p>
            <a:pPr marL="1033272" lvl="3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P: párhuzamosítható kód aránya a soros kódban</a:t>
            </a:r>
          </a:p>
          <a:p>
            <a:pPr marL="1033272" lvl="3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N: processzorok száma</a:t>
            </a:r>
          </a:p>
          <a:p>
            <a:pPr lvl="3"/>
            <a:r>
              <a:rPr lang="hu-HU" dirty="0" smtClean="0"/>
              <a:t>GPGPU példa:  N: nagyon nagy</a:t>
            </a:r>
          </a:p>
          <a:p>
            <a:pPr marL="1033272" lvl="3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                   , ha a párhuzamosítható a ¾</a:t>
            </a:r>
            <a:r>
              <a:rPr lang="hu-HU" dirty="0" err="1" smtClean="0"/>
              <a:t>-e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kódnak</a:t>
            </a:r>
          </a:p>
          <a:p>
            <a:pPr marL="1033272" lvl="3" indent="0">
              <a:buNone/>
            </a:pPr>
            <a:endParaRPr lang="hu-HU" dirty="0" smtClean="0"/>
          </a:p>
          <a:p>
            <a:pPr lvl="3"/>
            <a:endParaRPr lang="en-US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055033"/>
              </p:ext>
            </p:extLst>
          </p:nvPr>
        </p:nvGraphicFramePr>
        <p:xfrm>
          <a:off x="1219200" y="4038600"/>
          <a:ext cx="19558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Equation" r:id="rId3" imgW="977760" imgH="583920" progId="Equation.3">
                  <p:embed/>
                </p:oleObj>
              </mc:Choice>
              <mc:Fallback>
                <p:oleObj name="Equation" r:id="rId3" imgW="97776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4038600"/>
                        <a:ext cx="1955800" cy="116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532621"/>
              </p:ext>
            </p:extLst>
          </p:nvPr>
        </p:nvGraphicFramePr>
        <p:xfrm>
          <a:off x="2819400" y="5715000"/>
          <a:ext cx="1650206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Equation" r:id="rId5" imgW="799920" imgH="203040" progId="Equation.3">
                  <p:embed/>
                </p:oleObj>
              </mc:Choice>
              <mc:Fallback>
                <p:oleObj name="Equation" r:id="rId5" imgW="7999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19400" y="5715000"/>
                        <a:ext cx="1650206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222685"/>
              </p:ext>
            </p:extLst>
          </p:nvPr>
        </p:nvGraphicFramePr>
        <p:xfrm>
          <a:off x="2743200" y="6239983"/>
          <a:ext cx="247967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Equation" r:id="rId7" imgW="1155600" imgH="203040" progId="Equation.3">
                  <p:embed/>
                </p:oleObj>
              </mc:Choice>
              <mc:Fallback>
                <p:oleObj name="Equation" r:id="rId7" imgW="11556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43200" y="6239983"/>
                        <a:ext cx="2479675" cy="436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4918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Optimalizálási kérdések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Aritmetikai pontosság vagy sebesség?</a:t>
            </a:r>
          </a:p>
          <a:p>
            <a:pPr lvl="1"/>
            <a:r>
              <a:rPr lang="hu-HU" dirty="0" smtClean="0"/>
              <a:t>Egyszeres vagy dupla pontosság</a:t>
            </a:r>
          </a:p>
          <a:p>
            <a:pPr lvl="1"/>
            <a:r>
              <a:rPr lang="hu-HU" dirty="0" smtClean="0"/>
              <a:t>Speciális matematikai függvények</a:t>
            </a:r>
          </a:p>
          <a:p>
            <a:pPr lvl="1"/>
            <a:r>
              <a:rPr lang="hu-HU" dirty="0" smtClean="0"/>
              <a:t>Típusok közötti konverzió</a:t>
            </a:r>
          </a:p>
          <a:p>
            <a:pPr lvl="1"/>
            <a:r>
              <a:rPr lang="hu-HU" dirty="0" err="1" smtClean="0"/>
              <a:t>Intrinsics</a:t>
            </a:r>
            <a:r>
              <a:rPr lang="hu-HU" dirty="0" smtClean="0"/>
              <a:t> függvények (__</a:t>
            </a:r>
            <a:r>
              <a:rPr lang="hu-HU" dirty="0" err="1" smtClean="0"/>
              <a:t>function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Közvetlenül a hardver utasításokra képződnek le</a:t>
            </a:r>
          </a:p>
          <a:p>
            <a:pPr lvl="1"/>
            <a:r>
              <a:rPr lang="hu-HU" dirty="0" smtClean="0"/>
              <a:t>Fordítási opciók</a:t>
            </a:r>
          </a:p>
          <a:p>
            <a:pPr lvl="2"/>
            <a:r>
              <a:rPr lang="hu-HU" dirty="0" err="1" smtClean="0"/>
              <a:t>-ftz</a:t>
            </a:r>
            <a:r>
              <a:rPr lang="hu-HU" dirty="0" smtClean="0"/>
              <a:t>=</a:t>
            </a:r>
            <a:r>
              <a:rPr lang="hu-HU" dirty="0" err="1" smtClean="0"/>
              <a:t>true</a:t>
            </a:r>
            <a:r>
              <a:rPr lang="hu-HU" dirty="0" smtClean="0"/>
              <a:t> (</a:t>
            </a:r>
            <a:r>
              <a:rPr lang="hu-HU" dirty="0" err="1" smtClean="0"/>
              <a:t>denormált</a:t>
            </a:r>
            <a:r>
              <a:rPr lang="hu-HU" dirty="0" smtClean="0"/>
              <a:t> számok legyenek nullák)</a:t>
            </a:r>
          </a:p>
          <a:p>
            <a:pPr lvl="2"/>
            <a:r>
              <a:rPr lang="hu-HU" dirty="0" err="1" smtClean="0"/>
              <a:t>-prec-div</a:t>
            </a:r>
            <a:r>
              <a:rPr lang="hu-HU" dirty="0" smtClean="0"/>
              <a:t>=</a:t>
            </a:r>
            <a:r>
              <a:rPr lang="hu-HU" dirty="0" err="1" smtClean="0"/>
              <a:t>false</a:t>
            </a:r>
            <a:r>
              <a:rPr lang="hu-HU" dirty="0" smtClean="0"/>
              <a:t> (osztás pontossága)</a:t>
            </a:r>
          </a:p>
          <a:p>
            <a:pPr lvl="2"/>
            <a:r>
              <a:rPr lang="hu-HU" dirty="0" err="1" smtClean="0"/>
              <a:t>-prec-sqrt</a:t>
            </a:r>
            <a:r>
              <a:rPr lang="hu-HU" dirty="0" smtClean="0"/>
              <a:t>=</a:t>
            </a:r>
            <a:r>
              <a:rPr lang="hu-HU" dirty="0" err="1" smtClean="0"/>
              <a:t>false</a:t>
            </a:r>
            <a:r>
              <a:rPr lang="hu-HU" dirty="0" smtClean="0"/>
              <a:t> (gyök számítás pontossága)</a:t>
            </a:r>
            <a:endParaRPr lang="hu-HU" dirty="0" smtClean="0"/>
          </a:p>
          <a:p>
            <a:pPr marL="768096" lvl="2" indent="0">
              <a:buNone/>
            </a:pPr>
            <a:endParaRPr lang="hu-HU" dirty="0" smtClean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cudaMemcpyAsync(a_d, a_h, size, cudaMemcpyHostToDevice, 0); kernel&lt;&lt;&lt;grid, block&gt;&gt;&gt;(a_d); cpuFunction();</a:t>
            </a:r>
            <a:r>
              <a:rPr kumimoji="0" lang="hu-H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227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Optimalizálási kérdések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Kód szervezés</a:t>
            </a:r>
          </a:p>
          <a:p>
            <a:pPr lvl="1"/>
            <a:r>
              <a:rPr lang="hu-HU" dirty="0" smtClean="0"/>
              <a:t>Elágazások, divergencia</a:t>
            </a:r>
          </a:p>
          <a:p>
            <a:pPr lvl="2"/>
            <a:r>
              <a:rPr lang="hu-HU" dirty="0" err="1" smtClean="0"/>
              <a:t>Warpon</a:t>
            </a:r>
            <a:r>
              <a:rPr lang="hu-HU" dirty="0" smtClean="0"/>
              <a:t> belüli elágazásokat kerülni kell</a:t>
            </a:r>
          </a:p>
          <a:p>
            <a:pPr lvl="2"/>
            <a:r>
              <a:rPr lang="hu-HU" dirty="0" smtClean="0"/>
              <a:t>Célszerű az elágazásokat a </a:t>
            </a:r>
            <a:r>
              <a:rPr lang="hu-HU" dirty="0" err="1" smtClean="0"/>
              <a:t>warp</a:t>
            </a:r>
            <a:r>
              <a:rPr lang="hu-HU" dirty="0" smtClean="0"/>
              <a:t> mérethez igazítani</a:t>
            </a:r>
          </a:p>
          <a:p>
            <a:pPr lvl="1"/>
            <a:r>
              <a:rPr lang="hu-HU" dirty="0" smtClean="0"/>
              <a:t>Elágazás előrejelzés</a:t>
            </a:r>
          </a:p>
          <a:p>
            <a:pPr lvl="2"/>
            <a:r>
              <a:rPr lang="hu-HU" dirty="0" smtClean="0"/>
              <a:t>Feltételes utasítás folyamok</a:t>
            </a:r>
          </a:p>
          <a:p>
            <a:pPr lvl="3"/>
            <a:r>
              <a:rPr lang="hu-HU" dirty="0" smtClean="0"/>
              <a:t>Elágazások feltételes kiterítése (utasítás limit)</a:t>
            </a:r>
          </a:p>
          <a:p>
            <a:pPr lvl="3"/>
            <a:r>
              <a:rPr lang="hu-HU" dirty="0" smtClean="0"/>
              <a:t>Speciális kiértékelési folyamat, ha a feltétel nem teljesül</a:t>
            </a:r>
          </a:p>
          <a:p>
            <a:pPr lvl="2"/>
            <a:r>
              <a:rPr lang="hu-HU" dirty="0" smtClean="0"/>
              <a:t>#</a:t>
            </a:r>
            <a:r>
              <a:rPr lang="hu-HU" dirty="0" err="1" smtClean="0"/>
              <a:t>pragma</a:t>
            </a:r>
            <a:r>
              <a:rPr lang="hu-HU" dirty="0" smtClean="0"/>
              <a:t> </a:t>
            </a:r>
            <a:r>
              <a:rPr lang="hu-HU" dirty="0" err="1" smtClean="0"/>
              <a:t>unroll</a:t>
            </a:r>
            <a:endParaRPr lang="hu-HU" dirty="0" smtClean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cudaMemcpyAsync(a_d, a_h, size, cudaMemcpyHostToDevice, 0); kernel&lt;&lt;&lt;grid, block&gt;&gt;&gt;(a_d); cpuFunction();</a:t>
            </a:r>
            <a:r>
              <a:rPr kumimoji="0" lang="hu-H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971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Optimalizálási kérdések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Kód szervezés</a:t>
            </a:r>
          </a:p>
          <a:p>
            <a:pPr lvl="1"/>
            <a:r>
              <a:rPr lang="hu-HU" dirty="0" smtClean="0"/>
              <a:t>Ciklus változók</a:t>
            </a:r>
          </a:p>
          <a:p>
            <a:pPr lvl="2"/>
            <a:r>
              <a:rPr lang="hu-HU" dirty="0" smtClean="0"/>
              <a:t>Előjeles egész az előjel nélküli helyett</a:t>
            </a:r>
          </a:p>
          <a:p>
            <a:pPr lvl="1"/>
            <a:r>
              <a:rPr lang="hu-HU" dirty="0" smtClean="0"/>
              <a:t>Elágazást tartalmazó kódban kerüljük a szinkronizálást</a:t>
            </a:r>
          </a:p>
          <a:p>
            <a:pPr lvl="2"/>
            <a:r>
              <a:rPr lang="hu-HU" dirty="0" smtClean="0"/>
              <a:t>A __</a:t>
            </a:r>
            <a:r>
              <a:rPr lang="hu-HU" dirty="0" err="1" smtClean="0"/>
              <a:t>syncthreads</a:t>
            </a:r>
            <a:r>
              <a:rPr lang="hu-HU" dirty="0" smtClean="0"/>
              <a:t>() hívásra minden szálnak rá kell futnia</a:t>
            </a:r>
          </a:p>
          <a:p>
            <a:pPr lvl="2"/>
            <a:r>
              <a:rPr lang="hu-HU" dirty="0" smtClean="0"/>
              <a:t>Kernelből hívható függvények </a:t>
            </a:r>
            <a:r>
              <a:rPr lang="hu-HU" smtClean="0"/>
              <a:t>speciális kezelése</a:t>
            </a:r>
            <a:endParaRPr lang="hu-HU" dirty="0" smtClean="0"/>
          </a:p>
          <a:p>
            <a:pPr lvl="3"/>
            <a:r>
              <a:rPr lang="hu-HU" dirty="0" smtClean="0"/>
              <a:t>Divergens kódból hívás helyett </a:t>
            </a:r>
            <a:r>
              <a:rPr lang="hu-HU" dirty="0" err="1" smtClean="0"/>
              <a:t>flaggel</a:t>
            </a:r>
            <a:r>
              <a:rPr lang="hu-HU" dirty="0" smtClean="0"/>
              <a:t> jelezzünk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cudaMemcpyAsync(a_d, a_h, size, cudaMemcpyHostToDevice, 0); kernel&lt;&lt;&lt;grid, block&gt;&gt;&gt;(a_d); cpuFunction();</a:t>
            </a:r>
            <a:r>
              <a:rPr kumimoji="0" lang="hu-H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069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Optimalizálási kérdések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Magas szintű optimalizálás</a:t>
            </a:r>
          </a:p>
          <a:p>
            <a:pPr lvl="1"/>
            <a:r>
              <a:rPr lang="hu-HU" dirty="0" smtClean="0"/>
              <a:t>Mennyi a várható teljesítmény növekedés?</a:t>
            </a:r>
          </a:p>
          <a:p>
            <a:pPr lvl="2"/>
            <a:r>
              <a:rPr lang="hu-HU" dirty="0" smtClean="0"/>
              <a:t>Gyenge skálázódás (</a:t>
            </a:r>
            <a:r>
              <a:rPr lang="hu-HU" dirty="0" err="1" smtClean="0"/>
              <a:t>Gustafson</a:t>
            </a:r>
            <a:r>
              <a:rPr lang="hu-HU" dirty="0" smtClean="0"/>
              <a:t> törvény)</a:t>
            </a:r>
          </a:p>
          <a:p>
            <a:pPr lvl="2"/>
            <a:r>
              <a:rPr lang="hu-HU" dirty="0" smtClean="0"/>
              <a:t>Mennyire lineáris a skálázódás</a:t>
            </a:r>
          </a:p>
          <a:p>
            <a:pPr lvl="3"/>
            <a:r>
              <a:rPr lang="hu-HU" dirty="0" smtClean="0"/>
              <a:t>A processzorok számának növelésével</a:t>
            </a:r>
          </a:p>
          <a:p>
            <a:pPr lvl="3"/>
            <a:r>
              <a:rPr lang="hu-HU" dirty="0" smtClean="0"/>
              <a:t>Fix probléma méret processzoronként</a:t>
            </a:r>
          </a:p>
          <a:p>
            <a:pPr lvl="3"/>
            <a:r>
              <a:rPr lang="hu-HU" dirty="0" smtClean="0"/>
              <a:t>Azaz a problématér a processzorok számával nő</a:t>
            </a:r>
          </a:p>
          <a:p>
            <a:pPr lvl="3"/>
            <a:endParaRPr lang="en-US" dirty="0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168146"/>
              </p:ext>
            </p:extLst>
          </p:nvPr>
        </p:nvGraphicFramePr>
        <p:xfrm>
          <a:off x="1219200" y="4648200"/>
          <a:ext cx="30575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3" imgW="1358640" imgH="203040" progId="Equation.3">
                  <p:embed/>
                </p:oleObj>
              </mc:Choice>
              <mc:Fallback>
                <p:oleObj name="Equation" r:id="rId3" imgW="1358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4648200"/>
                        <a:ext cx="305752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97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Optimalizálási kérdések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Hogyan párhuzamosítsunk?</a:t>
            </a:r>
          </a:p>
          <a:p>
            <a:pPr lvl="1"/>
            <a:r>
              <a:rPr lang="hu-HU" dirty="0" smtClean="0"/>
              <a:t>Segédkönyvtárak használatával</a:t>
            </a:r>
          </a:p>
          <a:p>
            <a:pPr lvl="2"/>
            <a:r>
              <a:rPr lang="hu-HU" dirty="0" smtClean="0"/>
              <a:t>Meglévő soros kód párhuzamosítása</a:t>
            </a:r>
          </a:p>
          <a:p>
            <a:pPr lvl="2"/>
            <a:r>
              <a:rPr lang="hu-HU" dirty="0" smtClean="0"/>
              <a:t>A meglévő program már használ CPU-n futó könyvtárat</a:t>
            </a:r>
          </a:p>
          <a:p>
            <a:pPr lvl="1"/>
            <a:r>
              <a:rPr lang="hu-HU" dirty="0" smtClean="0"/>
              <a:t>Párhuzamosító fordító</a:t>
            </a:r>
          </a:p>
          <a:p>
            <a:pPr lvl="2"/>
            <a:r>
              <a:rPr lang="hu-HU" dirty="0" smtClean="0"/>
              <a:t>A teljesen automatikus </a:t>
            </a:r>
            <a:r>
              <a:rPr lang="hu-HU" dirty="0" err="1" smtClean="0"/>
              <a:t>vektorizáció</a:t>
            </a:r>
            <a:r>
              <a:rPr lang="hu-HU" dirty="0" smtClean="0"/>
              <a:t> nehéz probléma</a:t>
            </a:r>
          </a:p>
          <a:p>
            <a:pPr lvl="2"/>
            <a:r>
              <a:rPr lang="hu-HU" dirty="0" smtClean="0"/>
              <a:t>Praktikusan a fordítót segítő direktívákat kell használni</a:t>
            </a:r>
          </a:p>
          <a:p>
            <a:pPr lvl="3"/>
            <a:r>
              <a:rPr lang="hu-HU" dirty="0" err="1" smtClean="0"/>
              <a:t>OpenMP</a:t>
            </a:r>
            <a:r>
              <a:rPr lang="hu-HU" dirty="0" smtClean="0"/>
              <a:t> – CPU </a:t>
            </a:r>
            <a:r>
              <a:rPr lang="hu-HU" dirty="0" err="1" smtClean="0"/>
              <a:t>vektorizáció</a:t>
            </a:r>
            <a:endParaRPr lang="hu-HU" dirty="0" smtClean="0"/>
          </a:p>
          <a:p>
            <a:pPr lvl="3"/>
            <a:r>
              <a:rPr lang="hu-HU" dirty="0" err="1" smtClean="0"/>
              <a:t>OpenACC</a:t>
            </a:r>
            <a:r>
              <a:rPr lang="hu-HU" dirty="0" smtClean="0"/>
              <a:t> – GPU </a:t>
            </a:r>
            <a:r>
              <a:rPr lang="hu-HU" dirty="0" err="1" smtClean="0"/>
              <a:t>vektorizáció</a:t>
            </a:r>
            <a:endParaRPr lang="hu-HU" dirty="0" smtClean="0"/>
          </a:p>
          <a:p>
            <a:pPr lvl="1"/>
            <a:r>
              <a:rPr lang="hu-HU" dirty="0" smtClean="0"/>
              <a:t>Saját GPU kód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761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Optimalizálási kérdések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Numerikus pontosság és sebesség</a:t>
            </a:r>
          </a:p>
          <a:p>
            <a:pPr lvl="1"/>
            <a:r>
              <a:rPr lang="hu-HU" dirty="0" smtClean="0"/>
              <a:t>A GPU erősen érzékeny az adat típusra</a:t>
            </a:r>
          </a:p>
          <a:p>
            <a:pPr lvl="2"/>
            <a:r>
              <a:rPr lang="hu-HU" dirty="0" err="1" smtClean="0"/>
              <a:t>Float</a:t>
            </a:r>
            <a:r>
              <a:rPr lang="hu-HU" dirty="0" smtClean="0"/>
              <a:t> vagy </a:t>
            </a:r>
            <a:r>
              <a:rPr lang="hu-HU" dirty="0" err="1" smtClean="0"/>
              <a:t>Double</a:t>
            </a:r>
            <a:r>
              <a:rPr lang="hu-HU" dirty="0" smtClean="0"/>
              <a:t>?</a:t>
            </a:r>
          </a:p>
          <a:p>
            <a:pPr lvl="2"/>
            <a:r>
              <a:rPr lang="hu-HU" dirty="0" smtClean="0"/>
              <a:t>Gyakran más eredményt adnak a számítások</a:t>
            </a:r>
          </a:p>
          <a:p>
            <a:pPr lvl="2"/>
            <a:r>
              <a:rPr lang="hu-HU" dirty="0" smtClean="0"/>
              <a:t>A </a:t>
            </a:r>
            <a:r>
              <a:rPr lang="hu-HU" dirty="0" err="1" smtClean="0"/>
              <a:t>Double</a:t>
            </a:r>
            <a:r>
              <a:rPr lang="hu-HU" dirty="0" smtClean="0"/>
              <a:t> legalább kétszer lassabb</a:t>
            </a:r>
          </a:p>
          <a:p>
            <a:pPr lvl="2"/>
            <a:r>
              <a:rPr lang="hu-HU" dirty="0" smtClean="0"/>
              <a:t>A lebegő pontos műveletek nem asszociatívak</a:t>
            </a:r>
          </a:p>
          <a:p>
            <a:pPr lvl="2"/>
            <a:r>
              <a:rPr lang="hu-HU" dirty="0" smtClean="0"/>
              <a:t>IEEE 754-nek megfelel, néhány kivétellel</a:t>
            </a:r>
          </a:p>
          <a:p>
            <a:pPr lvl="1"/>
            <a:r>
              <a:rPr lang="hu-HU" dirty="0" smtClean="0"/>
              <a:t>A CPU-hoz képest más a számítások pontossága</a:t>
            </a:r>
          </a:p>
          <a:p>
            <a:pPr lvl="2"/>
            <a:r>
              <a:rPr lang="hu-HU" dirty="0" smtClean="0"/>
              <a:t>A CPU és GPU más reprezentációt használ</a:t>
            </a:r>
          </a:p>
          <a:p>
            <a:pPr lvl="2"/>
            <a:r>
              <a:rPr lang="hu-HU" dirty="0" smtClean="0"/>
              <a:t>CPU 80bit, GPU 64bit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916668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Optimalizálási kérdések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Milyen elméleti mérőszámok vannak?</a:t>
            </a:r>
          </a:p>
          <a:p>
            <a:pPr lvl="1"/>
            <a:r>
              <a:rPr lang="hu-HU" dirty="0" smtClean="0"/>
              <a:t>Sávszélesség</a:t>
            </a:r>
          </a:p>
          <a:p>
            <a:pPr lvl="2"/>
            <a:r>
              <a:rPr lang="hu-HU" dirty="0" smtClean="0"/>
              <a:t>Elméleti sávszélesség a grafikus kártya specifikációjából</a:t>
            </a:r>
          </a:p>
          <a:p>
            <a:pPr lvl="3"/>
            <a:r>
              <a:rPr lang="hu-HU" dirty="0" smtClean="0"/>
              <a:t>Tesla M2090: GDDR5 RAM, 1.85GHz, 384bit széles busz</a:t>
            </a:r>
          </a:p>
          <a:p>
            <a:pPr lvl="3"/>
            <a:r>
              <a:rPr lang="hu-HU" dirty="0" smtClean="0"/>
              <a:t>Az elméleti sávszélesség:</a:t>
            </a:r>
          </a:p>
          <a:p>
            <a:pPr lvl="3"/>
            <a:r>
              <a:rPr lang="hu-HU" dirty="0" smtClean="0"/>
              <a:t>ECC használatakor a sávszélesség 20%-al kisebb</a:t>
            </a:r>
          </a:p>
          <a:p>
            <a:pPr lvl="2"/>
            <a:r>
              <a:rPr lang="hu-HU" dirty="0" smtClean="0"/>
              <a:t>Effektív sávszélesség a mérésből</a:t>
            </a:r>
          </a:p>
          <a:p>
            <a:pPr lvl="3"/>
            <a:r>
              <a:rPr lang="hu-HU" dirty="0" smtClean="0"/>
              <a:t>Memória írások és olvasások száma</a:t>
            </a:r>
            <a:r>
              <a:rPr lang="hu-HU" dirty="0" smtClean="0"/>
              <a:t> az eltelt idő alatt</a:t>
            </a:r>
          </a:p>
          <a:p>
            <a:pPr lvl="3"/>
            <a:r>
              <a:rPr lang="hu-HU" dirty="0" smtClean="0"/>
              <a:t>Effektív sávszélesség:</a:t>
            </a:r>
          </a:p>
          <a:p>
            <a:pPr lvl="3"/>
            <a:r>
              <a:rPr lang="hu-HU" dirty="0" smtClean="0"/>
              <a:t>Példa: 2048x2048-as mátrix másolása</a:t>
            </a:r>
          </a:p>
          <a:p>
            <a:pPr marL="1033272" lvl="3" indent="0">
              <a:buNone/>
            </a:pPr>
            <a:r>
              <a:rPr lang="hu-HU" dirty="0" smtClean="0"/>
              <a:t> </a:t>
            </a:r>
            <a:endParaRPr lang="hu-HU" dirty="0" smtClean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584588"/>
              </p:ext>
            </p:extLst>
          </p:nvPr>
        </p:nvGraphicFramePr>
        <p:xfrm>
          <a:off x="3962400" y="3352800"/>
          <a:ext cx="419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Equation" r:id="rId3" imgW="2514600" imgH="228600" progId="Equation.3">
                  <p:embed/>
                </p:oleObj>
              </mc:Choice>
              <mc:Fallback>
                <p:oleObj name="Equation" r:id="rId3" imgW="25146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2400" y="3352800"/>
                        <a:ext cx="41910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035215"/>
              </p:ext>
            </p:extLst>
          </p:nvPr>
        </p:nvGraphicFramePr>
        <p:xfrm>
          <a:off x="3657600" y="4953000"/>
          <a:ext cx="1789697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Equation" r:id="rId5" imgW="1333440" imgH="241200" progId="Equation.3">
                  <p:embed/>
                </p:oleObj>
              </mc:Choice>
              <mc:Fallback>
                <p:oleObj name="Equation" r:id="rId5" imgW="13334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57600" y="4953000"/>
                        <a:ext cx="1789697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550115"/>
              </p:ext>
            </p:extLst>
          </p:nvPr>
        </p:nvGraphicFramePr>
        <p:xfrm>
          <a:off x="1905000" y="5715000"/>
          <a:ext cx="2895600" cy="434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" name="Equation" r:id="rId7" imgW="1523880" imgH="228600" progId="Equation.3">
                  <p:embed/>
                </p:oleObj>
              </mc:Choice>
              <mc:Fallback>
                <p:oleObj name="Equation" r:id="rId7" imgW="15238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05000" y="5715000"/>
                        <a:ext cx="2895600" cy="434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215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Optimalizálási kérdések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Hogyan kezeljük a memóriát?</a:t>
            </a:r>
          </a:p>
          <a:p>
            <a:pPr lvl="1"/>
            <a:r>
              <a:rPr lang="hu-HU" dirty="0" smtClean="0"/>
              <a:t>Adatcsere a </a:t>
            </a:r>
            <a:r>
              <a:rPr lang="hu-HU" dirty="0" err="1" smtClean="0"/>
              <a:t>host</a:t>
            </a:r>
            <a:r>
              <a:rPr lang="hu-HU" dirty="0" smtClean="0"/>
              <a:t> és </a:t>
            </a:r>
            <a:r>
              <a:rPr lang="hu-HU" dirty="0" err="1" smtClean="0"/>
              <a:t>device</a:t>
            </a:r>
            <a:r>
              <a:rPr lang="hu-HU" dirty="0" smtClean="0"/>
              <a:t> között</a:t>
            </a:r>
          </a:p>
          <a:p>
            <a:pPr lvl="2"/>
            <a:r>
              <a:rPr lang="hu-HU" dirty="0" smtClean="0"/>
              <a:t>Az elméleti sávszélesség kicsi (8GB/s)</a:t>
            </a:r>
          </a:p>
          <a:p>
            <a:pPr lvl="3"/>
            <a:r>
              <a:rPr lang="hu-HU" dirty="0" smtClean="0"/>
              <a:t>Minimalizáljuk az adatátvitelt</a:t>
            </a:r>
          </a:p>
          <a:p>
            <a:pPr lvl="2"/>
            <a:r>
              <a:rPr lang="hu-HU" dirty="0" smtClean="0"/>
              <a:t>Az átvitelnek is van költsége</a:t>
            </a:r>
          </a:p>
          <a:p>
            <a:pPr lvl="3"/>
            <a:r>
              <a:rPr lang="hu-HU" dirty="0" smtClean="0"/>
              <a:t>Kevés nagyobb blokk a sok kicsi helyett</a:t>
            </a:r>
          </a:p>
          <a:p>
            <a:pPr lvl="2"/>
            <a:r>
              <a:rPr lang="hu-HU" dirty="0" smtClean="0"/>
              <a:t>Speciális memória szervezés</a:t>
            </a:r>
          </a:p>
          <a:p>
            <a:pPr lvl="3"/>
            <a:r>
              <a:rPr lang="hu-HU" dirty="0" err="1" smtClean="0"/>
              <a:t>Pinned</a:t>
            </a:r>
            <a:r>
              <a:rPr lang="hu-HU" dirty="0" smtClean="0"/>
              <a:t> memória</a:t>
            </a:r>
          </a:p>
          <a:p>
            <a:pPr lvl="3"/>
            <a:r>
              <a:rPr lang="hu-HU" dirty="0" err="1" smtClean="0"/>
              <a:t>Write-combining</a:t>
            </a:r>
            <a:r>
              <a:rPr lang="hu-HU" dirty="0" smtClean="0"/>
              <a:t> memória</a:t>
            </a:r>
          </a:p>
          <a:p>
            <a:pPr lvl="3"/>
            <a:r>
              <a:rPr lang="hu-HU" dirty="0" err="1" smtClean="0"/>
              <a:t>Zero-copy</a:t>
            </a:r>
            <a:r>
              <a:rPr lang="hu-HU" dirty="0" smtClean="0"/>
              <a:t> memória</a:t>
            </a:r>
          </a:p>
          <a:p>
            <a:pPr lvl="3"/>
            <a:r>
              <a:rPr lang="hu-HU" dirty="0" smtClean="0"/>
              <a:t>Drága és korlátos erőforrások</a:t>
            </a:r>
          </a:p>
        </p:txBody>
      </p:sp>
    </p:spTree>
    <p:extLst>
      <p:ext uri="{BB962C8B-B14F-4D97-AF65-F5344CB8AC3E}">
        <p14:creationId xmlns:p14="http://schemas.microsoft.com/office/powerpoint/2010/main" val="1727147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Optimalizálási kérdések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Hogyan kezeljük a memóriát?</a:t>
            </a:r>
          </a:p>
          <a:p>
            <a:pPr lvl="1"/>
            <a:r>
              <a:rPr lang="hu-HU" dirty="0" smtClean="0"/>
              <a:t>Adatcsere a </a:t>
            </a:r>
            <a:r>
              <a:rPr lang="hu-HU" dirty="0" err="1" smtClean="0"/>
              <a:t>host</a:t>
            </a:r>
            <a:r>
              <a:rPr lang="hu-HU" dirty="0" smtClean="0"/>
              <a:t> és </a:t>
            </a:r>
            <a:r>
              <a:rPr lang="hu-HU" dirty="0" err="1" smtClean="0"/>
              <a:t>device</a:t>
            </a:r>
            <a:r>
              <a:rPr lang="hu-HU" dirty="0" smtClean="0"/>
              <a:t> között</a:t>
            </a:r>
          </a:p>
          <a:p>
            <a:pPr lvl="2"/>
            <a:r>
              <a:rPr lang="hu-HU" dirty="0" smtClean="0"/>
              <a:t>Másolás és kernel futtatás átlapolása</a:t>
            </a:r>
          </a:p>
          <a:p>
            <a:pPr lvl="3"/>
            <a:r>
              <a:rPr lang="hu-HU" dirty="0" smtClean="0"/>
              <a:t>A </a:t>
            </a:r>
            <a:r>
              <a:rPr lang="hu-HU" dirty="0" err="1" smtClean="0"/>
              <a:t>host</a:t>
            </a:r>
            <a:r>
              <a:rPr lang="hu-HU" dirty="0" smtClean="0"/>
              <a:t> és </a:t>
            </a:r>
            <a:r>
              <a:rPr lang="hu-HU" dirty="0" err="1" smtClean="0"/>
              <a:t>device</a:t>
            </a:r>
            <a:r>
              <a:rPr lang="hu-HU" dirty="0" smtClean="0"/>
              <a:t> kód átlapolása</a:t>
            </a:r>
          </a:p>
          <a:p>
            <a:pPr lvl="3"/>
            <a:endParaRPr lang="hu-HU" dirty="0"/>
          </a:p>
          <a:p>
            <a:pPr lvl="3"/>
            <a:endParaRPr lang="hu-HU" dirty="0" smtClean="0"/>
          </a:p>
          <a:p>
            <a:pPr lvl="3"/>
            <a:endParaRPr lang="hu-HU" dirty="0"/>
          </a:p>
          <a:p>
            <a:pPr lvl="3"/>
            <a:r>
              <a:rPr lang="hu-HU" dirty="0" smtClean="0"/>
              <a:t>Memória másolás és kernel futtatás átlapolása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cudaMemcpyAsync(a_d, a_h, size, cudaMemcpyHostToDevice, 0); kernel&lt;&lt;&lt;grid, block&gt;&gt;&gt;(a_d); cpuFunction();</a:t>
            </a:r>
            <a:r>
              <a:rPr kumimoji="0" lang="hu-H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1219200" y="3429000"/>
            <a:ext cx="76200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cudaMemcpyAsync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(a_d, a_h,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cudaMemcpyHostToDevice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0);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kernel&lt;&lt;&lt;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grid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block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&gt;&gt;&gt;(a_d);</a:t>
            </a: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cpuFunction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();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1219200" y="4944070"/>
            <a:ext cx="76200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cudaStreamCreate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(&amp;stream1);</a:t>
            </a: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cudaStreamCreate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(&amp;stream2);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cudaMemcpyAsync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(a_d, a_h,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cudaMemcpyHostToDevice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stream1);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kernel&lt;&lt;&lt;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grid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block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,0,stream2&gt;&gt;&gt;(b_d);</a:t>
            </a:r>
          </a:p>
        </p:txBody>
      </p:sp>
    </p:spTree>
    <p:extLst>
      <p:ext uri="{BB962C8B-B14F-4D97-AF65-F5344CB8AC3E}">
        <p14:creationId xmlns:p14="http://schemas.microsoft.com/office/powerpoint/2010/main" val="1262377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Optimalizálási kérdések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Hogyan kezeljük a memóriát?</a:t>
            </a:r>
          </a:p>
          <a:p>
            <a:pPr lvl="1"/>
            <a:r>
              <a:rPr lang="hu-HU" dirty="0" smtClean="0"/>
              <a:t>Adatcsere a </a:t>
            </a:r>
            <a:r>
              <a:rPr lang="hu-HU" dirty="0" err="1" smtClean="0"/>
              <a:t>host</a:t>
            </a:r>
            <a:r>
              <a:rPr lang="hu-HU" dirty="0" smtClean="0"/>
              <a:t> és </a:t>
            </a:r>
            <a:r>
              <a:rPr lang="hu-HU" dirty="0" err="1" smtClean="0"/>
              <a:t>device</a:t>
            </a:r>
            <a:r>
              <a:rPr lang="hu-HU" dirty="0" smtClean="0"/>
              <a:t> között</a:t>
            </a:r>
          </a:p>
          <a:p>
            <a:pPr lvl="2"/>
            <a:r>
              <a:rPr lang="hu-HU" dirty="0" smtClean="0"/>
              <a:t>Problématér darabolása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cudaMemcpyAsync(a_d, a_h, size, cudaMemcpyHostToDevice, 0); kernel&lt;&lt;&lt;grid, block&gt;&gt;&gt;(a_d); cpuFunction();</a:t>
            </a:r>
            <a:r>
              <a:rPr kumimoji="0" lang="hu-H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990600" y="3124200"/>
            <a:ext cx="7620000" cy="25853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N *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nStreams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(i=0; i&lt;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nStreams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offset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i*N/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nStreams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cudaMemcpyAsync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(a_d+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offset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a_h+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offset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cudaMemcpyHostToDevice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stream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[i]);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kernel&lt;&lt;&lt;N/(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nThreads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nStreams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),  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nThreads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,0,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stream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[i]&gt;&gt;&gt;(a_d+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offset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}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172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955</TotalTime>
  <Words>1302</Words>
  <Application>Microsoft Office PowerPoint</Application>
  <PresentationFormat>Diavetítés a képernyőre (4:3 oldalarány)</PresentationFormat>
  <Paragraphs>236</Paragraphs>
  <Slides>22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31" baseType="lpstr">
      <vt:lpstr>Arial Unicode MS</vt:lpstr>
      <vt:lpstr>Arial</vt:lpstr>
      <vt:lpstr>Consolas</vt:lpstr>
      <vt:lpstr>Corbel</vt:lpstr>
      <vt:lpstr>Wingdings</vt:lpstr>
      <vt:lpstr>Wingdings 2</vt:lpstr>
      <vt:lpstr>Wingdings 3</vt:lpstr>
      <vt:lpstr>Module</vt:lpstr>
      <vt:lpstr>Microsoft Equation 3.0</vt:lpstr>
      <vt:lpstr>CUDA</vt:lpstr>
      <vt:lpstr>Optimalizálási kérdések</vt:lpstr>
      <vt:lpstr>Optimalizálási kérdések</vt:lpstr>
      <vt:lpstr>Optimalizálási kérdések</vt:lpstr>
      <vt:lpstr>Optimalizálási kérdések</vt:lpstr>
      <vt:lpstr>Optimalizálási kérdések</vt:lpstr>
      <vt:lpstr>Optimalizálási kérdések</vt:lpstr>
      <vt:lpstr>Optimalizálási kérdések</vt:lpstr>
      <vt:lpstr>Optimalizálási kérdések</vt:lpstr>
      <vt:lpstr>Optimalizálási kérdések</vt:lpstr>
      <vt:lpstr>Optimalizálási kérdések</vt:lpstr>
      <vt:lpstr>Optimalizálási kérdések</vt:lpstr>
      <vt:lpstr>Optimalizálási kérdések</vt:lpstr>
      <vt:lpstr>Optimalizálási kérdések</vt:lpstr>
      <vt:lpstr>Optimalizálási kérdések</vt:lpstr>
      <vt:lpstr>Optimalizálási kérdések</vt:lpstr>
      <vt:lpstr>Optimalizálási kérdések</vt:lpstr>
      <vt:lpstr>Optimalizálási kérdések</vt:lpstr>
      <vt:lpstr>Optimalizálási kérdések</vt:lpstr>
      <vt:lpstr>Optimalizálási kérdések</vt:lpstr>
      <vt:lpstr>Optimalizálási kérdések</vt:lpstr>
      <vt:lpstr>Optimalizálási kérdések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CUDA</dc:title>
  <dc:creator>Tóth Balázs</dc:creator>
  <cp:lastModifiedBy>Tóth Balázs</cp:lastModifiedBy>
  <cp:revision>173</cp:revision>
  <dcterms:created xsi:type="dcterms:W3CDTF">2011-05-09T07:47:52Z</dcterms:created>
  <dcterms:modified xsi:type="dcterms:W3CDTF">2013-12-05T11:35:14Z</dcterms:modified>
</cp:coreProperties>
</file>