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60" r:id="rId5"/>
    <p:sldId id="280" r:id="rId6"/>
    <p:sldId id="282" r:id="rId7"/>
    <p:sldId id="283" r:id="rId8"/>
    <p:sldId id="285" r:id="rId9"/>
    <p:sldId id="286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4DE18E-8A8E-4883-B12A-6F1E481578EF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</a:t>
            </a:r>
            <a:r>
              <a:rPr lang="en-US" dirty="0" err="1" smtClean="0"/>
              <a:t>beve</a:t>
            </a:r>
            <a:r>
              <a:rPr lang="hu-HU" dirty="0" smtClean="0"/>
              <a:t>zetés II.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hu-HU" dirty="0" smtClean="0"/>
              <a:t>árhuzamos primitívek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B050"/>
                </a:solidFill>
              </a:rPr>
              <a:t>Map</a:t>
            </a:r>
            <a:r>
              <a:rPr lang="en-GB" dirty="0" smtClean="0"/>
              <a:t> </a:t>
            </a:r>
            <a:r>
              <a:rPr lang="en-GB" dirty="0">
                <a:solidFill>
                  <a:srgbClr val="00B050"/>
                </a:solidFill>
              </a:rPr>
              <a:t>✔</a:t>
            </a:r>
            <a:endParaRPr lang="hu-HU" dirty="0" smtClean="0">
              <a:solidFill>
                <a:srgbClr val="00B050"/>
              </a:solidFill>
            </a:endParaRPr>
          </a:p>
          <a:p>
            <a:endParaRPr lang="en-GB" dirty="0" smtClean="0"/>
          </a:p>
          <a:p>
            <a:r>
              <a:rPr lang="hu-HU" dirty="0" smtClean="0"/>
              <a:t>Reduce</a:t>
            </a:r>
            <a:endParaRPr lang="hu-HU" dirty="0" smtClean="0"/>
          </a:p>
          <a:p>
            <a:r>
              <a:rPr lang="hu-HU" dirty="0" smtClean="0"/>
              <a:t>Scan</a:t>
            </a:r>
          </a:p>
          <a:p>
            <a:r>
              <a:rPr lang="hu-HU" dirty="0" smtClean="0"/>
              <a:t>Histogram</a:t>
            </a:r>
          </a:p>
          <a:p>
            <a:r>
              <a:rPr lang="hu-HU" dirty="0" smtClean="0"/>
              <a:t>Compact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 Map </a:t>
            </a:r>
            <a:r>
              <a:rPr lang="en-GB" dirty="0" err="1" smtClean="0"/>
              <a:t>művelettel</a:t>
            </a:r>
            <a:r>
              <a:rPr lang="en-GB" dirty="0" smtClean="0"/>
              <a:t> </a:t>
            </a:r>
            <a:r>
              <a:rPr lang="en-GB" dirty="0" err="1" smtClean="0"/>
              <a:t>analóg</a:t>
            </a:r>
            <a:r>
              <a:rPr lang="en-GB" dirty="0" smtClean="0"/>
              <a:t> </a:t>
            </a:r>
            <a:r>
              <a:rPr lang="en-GB" dirty="0" err="1" smtClean="0"/>
              <a:t>módon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hu-HU" dirty="0" smtClean="0"/>
              <a:t>árhuzamos primitívek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Map</a:t>
            </a:r>
          </a:p>
          <a:p>
            <a:r>
              <a:rPr lang="hu-HU" dirty="0" smtClean="0"/>
              <a:t>Reduce</a:t>
            </a:r>
          </a:p>
          <a:p>
            <a:r>
              <a:rPr lang="hu-HU" dirty="0" smtClean="0"/>
              <a:t>Scan</a:t>
            </a:r>
          </a:p>
          <a:p>
            <a:r>
              <a:rPr lang="hu-HU" dirty="0" smtClean="0"/>
              <a:t>Histogram</a:t>
            </a:r>
          </a:p>
          <a:p>
            <a:r>
              <a:rPr lang="hu-HU" dirty="0" smtClean="0"/>
              <a:t>Compact</a:t>
            </a:r>
          </a:p>
        </p:txBody>
      </p:sp>
    </p:spTree>
    <p:extLst>
      <p:ext uri="{BB962C8B-B14F-4D97-AF65-F5344CB8AC3E}">
        <p14:creationId xmlns:p14="http://schemas.microsoft.com/office/powerpoint/2010/main" val="30001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4801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nsolas" pitchFamily="49" charset="0"/>
                <a:cs typeface="Consolas" pitchFamily="49" charset="0"/>
              </a:rPr>
              <a:t>cl::Kernel </a:t>
            </a:r>
            <a:r>
              <a:rPr lang="it-IT" dirty="0" smtClean="0">
                <a:latin typeface="Consolas" pitchFamily="49" charset="0"/>
                <a:cs typeface="Consolas" pitchFamily="49" charset="0"/>
              </a:rPr>
              <a:t>kernel(program, "map");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const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size_t dataSize = 1024;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std::vector&lt;float&gt; hostBuffer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// Buffer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feltöltés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cl::Buffer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clInputBuffer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 = cl::Buffer(context,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CL_MEM_READ_WRITE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                          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(float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) *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dataSize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NULL, &amp;err);</a:t>
            </a:r>
          </a:p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queue.enqueueWriteBuffer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clInputBuffer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true, 0,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(float) * 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dataSize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hostBuffer.data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endParaRPr lang="en-GB" dirty="0">
              <a:latin typeface="Consolas" pitchFamily="49" charset="0"/>
              <a:cs typeface="Consolas" pitchFamily="49" charset="0"/>
            </a:endParaRPr>
          </a:p>
          <a:p>
            <a:r>
              <a:rPr lang="en-GB" dirty="0" err="1">
                <a:latin typeface="Consolas" pitchFamily="49" charset="0"/>
                <a:cs typeface="Consolas" pitchFamily="49" charset="0"/>
              </a:rPr>
              <a:t>kernel.setArg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(0,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clInputBuffer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GB" dirty="0">
              <a:latin typeface="Consolas" pitchFamily="49" charset="0"/>
              <a:cs typeface="Consolas" pitchFamily="49" charset="0"/>
            </a:endParaRPr>
          </a:p>
          <a:p>
            <a:r>
              <a:rPr lang="en-GB" dirty="0" err="1">
                <a:latin typeface="Consolas" pitchFamily="49" charset="0"/>
                <a:cs typeface="Consolas" pitchFamily="49" charset="0"/>
              </a:rPr>
              <a:t>queue.enqueueNDRangeKernel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(kernel,</a:t>
            </a: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			cl::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NullRange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			cl::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NDRange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dataSize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1),</a:t>
            </a: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			cl::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NullRange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			NULL,</a:t>
            </a: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			&amp;event);</a:t>
            </a:r>
          </a:p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event.wait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(); // cl::Event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event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;</a:t>
            </a:r>
            <a:endParaRPr lang="en-GB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 map(__global float* data)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int id = get_global_id(0);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float square = data[id] * data[id];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data[id] = square;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Feltöltés</a:t>
            </a:r>
            <a:r>
              <a:rPr lang="en-GB" dirty="0" smtClean="0"/>
              <a:t> random </a:t>
            </a:r>
            <a:r>
              <a:rPr lang="en-GB" dirty="0" err="1" smtClean="0"/>
              <a:t>adatokkal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3693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nsolas" pitchFamily="49" charset="0"/>
                <a:cs typeface="Consolas" pitchFamily="49" charset="0"/>
              </a:rPr>
              <a:t>#include &lt;random&gt;</a:t>
            </a:r>
            <a:endParaRPr lang="it-IT" dirty="0" smtClean="0">
              <a:latin typeface="Consolas" pitchFamily="49" charset="0"/>
              <a:cs typeface="Consolas" pitchFamily="49" charset="0"/>
            </a:endParaRPr>
          </a:p>
          <a:p>
            <a:endParaRPr lang="it-IT" dirty="0" smtClean="0">
              <a:latin typeface="Consolas" pitchFamily="49" charset="0"/>
              <a:cs typeface="Consolas" pitchFamily="49" charset="0"/>
            </a:endParaRPr>
          </a:p>
          <a:p>
            <a:r>
              <a:rPr lang="it-IT" dirty="0" smtClean="0">
                <a:latin typeface="Consolas" pitchFamily="49" charset="0"/>
                <a:cs typeface="Consolas" pitchFamily="49" charset="0"/>
              </a:rPr>
              <a:t>//...</a:t>
            </a:r>
          </a:p>
          <a:p>
            <a:endParaRPr lang="it-IT" dirty="0" smtClean="0">
              <a:latin typeface="Consolas" pitchFamily="49" charset="0"/>
              <a:cs typeface="Consolas" pitchFamily="49" charset="0"/>
            </a:endParaRPr>
          </a:p>
          <a:p>
            <a:r>
              <a:rPr lang="it-IT" dirty="0" smtClean="0">
                <a:latin typeface="Consolas" pitchFamily="49" charset="0"/>
                <a:cs typeface="Consolas" pitchFamily="49" charset="0"/>
              </a:rPr>
              <a:t>const float </a:t>
            </a:r>
            <a:r>
              <a:rPr lang="it-IT" dirty="0">
                <a:latin typeface="Consolas" pitchFamily="49" charset="0"/>
                <a:cs typeface="Consolas" pitchFamily="49" charset="0"/>
              </a:rPr>
              <a:t>vmax = </a:t>
            </a:r>
            <a:r>
              <a:rPr lang="it-IT" dirty="0" smtClean="0">
                <a:latin typeface="Consolas" pitchFamily="49" charset="0"/>
                <a:cs typeface="Consolas" pitchFamily="49" charset="0"/>
              </a:rPr>
              <a:t>1000.0f;</a:t>
            </a:r>
            <a:endParaRPr lang="it-IT" dirty="0">
              <a:latin typeface="Consolas" pitchFamily="49" charset="0"/>
              <a:cs typeface="Consolas" pitchFamily="49" charset="0"/>
            </a:endParaRPr>
          </a:p>
          <a:p>
            <a:r>
              <a:rPr lang="it-IT" dirty="0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it-IT" dirty="0">
                <a:latin typeface="Consolas" pitchFamily="49" charset="0"/>
                <a:cs typeface="Consolas" pitchFamily="49" charset="0"/>
              </a:rPr>
              <a:t>::random_device rd</a:t>
            </a:r>
            <a:r>
              <a:rPr lang="it-IT" dirty="0" smtClean="0">
                <a:latin typeface="Consolas" pitchFamily="49" charset="0"/>
                <a:cs typeface="Consolas" pitchFamily="49" charset="0"/>
              </a:rPr>
              <a:t>;</a:t>
            </a:r>
            <a:endParaRPr lang="it-IT" dirty="0">
              <a:latin typeface="Consolas" pitchFamily="49" charset="0"/>
              <a:cs typeface="Consolas" pitchFamily="49" charset="0"/>
            </a:endParaRPr>
          </a:p>
          <a:p>
            <a:r>
              <a:rPr lang="it-IT" dirty="0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it-IT" dirty="0">
                <a:latin typeface="Consolas" pitchFamily="49" charset="0"/>
                <a:cs typeface="Consolas" pitchFamily="49" charset="0"/>
              </a:rPr>
              <a:t>::mt19937 gen(rd());</a:t>
            </a:r>
          </a:p>
          <a:p>
            <a:r>
              <a:rPr lang="it-IT" dirty="0">
                <a:latin typeface="Consolas" pitchFamily="49" charset="0"/>
                <a:cs typeface="Consolas" pitchFamily="49" charset="0"/>
              </a:rPr>
              <a:t>std</a:t>
            </a:r>
            <a:r>
              <a:rPr lang="it-IT" dirty="0" smtClean="0">
                <a:latin typeface="Consolas" pitchFamily="49" charset="0"/>
                <a:cs typeface="Consolas" pitchFamily="49" charset="0"/>
              </a:rPr>
              <a:t>::uniform_real_distribution&lt;float&gt; distr(0.0f, vmax);</a:t>
            </a:r>
            <a:endParaRPr lang="it-IT" dirty="0">
              <a:latin typeface="Consolas" pitchFamily="49" charset="0"/>
              <a:cs typeface="Consolas" pitchFamily="49" charset="0"/>
            </a:endParaRPr>
          </a:p>
          <a:p>
            <a:endParaRPr lang="it-IT" dirty="0">
              <a:latin typeface="Consolas" pitchFamily="49" charset="0"/>
              <a:cs typeface="Consolas" pitchFamily="49" charset="0"/>
            </a:endParaRPr>
          </a:p>
          <a:p>
            <a:r>
              <a:rPr lang="it-IT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it-IT" dirty="0">
                <a:latin typeface="Consolas" pitchFamily="49" charset="0"/>
                <a:cs typeface="Consolas" pitchFamily="49" charset="0"/>
              </a:rPr>
              <a:t>(size_t index = 0; index &lt; dataSize; ++index)</a:t>
            </a:r>
          </a:p>
          <a:p>
            <a:r>
              <a:rPr lang="it-IT" dirty="0" smtClean="0">
                <a:latin typeface="Consolas" pitchFamily="49" charset="0"/>
                <a:cs typeface="Consolas" pitchFamily="49" charset="0"/>
              </a:rPr>
              <a:t>{</a:t>
            </a:r>
            <a:endParaRPr lang="it-IT" dirty="0">
              <a:latin typeface="Consolas" pitchFamily="49" charset="0"/>
              <a:cs typeface="Consolas" pitchFamily="49" charset="0"/>
            </a:endParaRPr>
          </a:p>
          <a:p>
            <a:r>
              <a:rPr lang="it-IT" dirty="0" smtClean="0">
                <a:latin typeface="Consolas" pitchFamily="49" charset="0"/>
                <a:cs typeface="Consolas" pitchFamily="49" charset="0"/>
              </a:rPr>
              <a:t>	hostBuffer.push_back(distr(gen</a:t>
            </a:r>
            <a:r>
              <a:rPr lang="it-IT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it-IT" dirty="0" smtClean="0">
                <a:latin typeface="Consolas" pitchFamily="49" charset="0"/>
                <a:cs typeface="Consolas" pitchFamily="49" charset="0"/>
              </a:rPr>
              <a:t>}</a:t>
            </a:r>
            <a:endParaRPr lang="en-GB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5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Időmérés</a:t>
            </a:r>
            <a:r>
              <a:rPr lang="en-GB" dirty="0" smtClean="0"/>
              <a:t> – CPU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46166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it-IT" sz="1400" dirty="0" smtClean="0">
                <a:latin typeface="Consolas" pitchFamily="49" charset="0"/>
                <a:cs typeface="Consolas" pitchFamily="49" charset="0"/>
              </a:rPr>
              <a:t>&lt;chrono&gt;</a:t>
            </a:r>
          </a:p>
          <a:p>
            <a:endParaRPr lang="it-IT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it-IT" sz="1400" dirty="0" smtClean="0">
                <a:latin typeface="Consolas" pitchFamily="49" charset="0"/>
                <a:cs typeface="Consolas" pitchFamily="49" charset="0"/>
              </a:rPr>
              <a:t>//...</a:t>
            </a:r>
          </a:p>
          <a:p>
            <a:endParaRPr lang="it-IT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class Timer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static void start() 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	t_start = std::chrono::high_resolution_clock::now(); 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static void end(unsigned int nRuns = 1)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	auto t_end = </a:t>
            </a:r>
          </a:p>
          <a:p>
            <a:r>
              <a:rPr lang="it-IT" sz="1400" dirty="0" smtClean="0">
                <a:latin typeface="Consolas" pitchFamily="49" charset="0"/>
                <a:cs typeface="Consolas" pitchFamily="49" charset="0"/>
              </a:rPr>
              <a:t>			std</a:t>
            </a:r>
            <a:r>
              <a:rPr lang="it-IT" sz="1400" dirty="0">
                <a:latin typeface="Consolas" pitchFamily="49" charset="0"/>
                <a:cs typeface="Consolas" pitchFamily="49" charset="0"/>
              </a:rPr>
              <a:t>::chrono::high_resolution_clock::now();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	std::cout &lt;&lt; "CPU [time] </a:t>
            </a:r>
            <a:r>
              <a:rPr lang="it-IT" sz="1400" dirty="0" smtClean="0">
                <a:latin typeface="Consolas" pitchFamily="49" charset="0"/>
                <a:cs typeface="Consolas" pitchFamily="49" charset="0"/>
              </a:rPr>
              <a:t>" &lt;&lt; </a:t>
            </a:r>
          </a:p>
          <a:p>
            <a:r>
              <a:rPr lang="it-IT" sz="1400" dirty="0" smtClean="0">
                <a:latin typeface="Consolas" pitchFamily="49" charset="0"/>
                <a:cs typeface="Consolas" pitchFamily="49" charset="0"/>
              </a:rPr>
              <a:t>			std</a:t>
            </a:r>
            <a:r>
              <a:rPr lang="it-IT" sz="1400" dirty="0">
                <a:latin typeface="Consolas" pitchFamily="49" charset="0"/>
                <a:cs typeface="Consolas" pitchFamily="49" charset="0"/>
              </a:rPr>
              <a:t>::chrono::duration_cast&lt;std::chrono::nanoseconds</a:t>
            </a:r>
            <a:r>
              <a:rPr lang="it-IT" sz="1400" dirty="0" smtClean="0">
                <a:latin typeface="Consolas" pitchFamily="49" charset="0"/>
                <a:cs typeface="Consolas" pitchFamily="49" charset="0"/>
              </a:rPr>
              <a:t>&gt;(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it-IT" sz="1400" dirty="0" smtClean="0">
                <a:latin typeface="Consolas" pitchFamily="49" charset="0"/>
                <a:cs typeface="Consolas" pitchFamily="49" charset="0"/>
              </a:rPr>
              <a:t>			t_end </a:t>
            </a:r>
            <a:r>
              <a:rPr lang="it-IT" sz="1400" dirty="0">
                <a:latin typeface="Consolas" pitchFamily="49" charset="0"/>
                <a:cs typeface="Consolas" pitchFamily="49" charset="0"/>
              </a:rPr>
              <a:t>- t_start).count() / 1e+06 / nRuns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		&lt;&lt; " ms" &lt;&lt; std::endl;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it-IT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it-IT" sz="1400" dirty="0" smtClean="0">
                <a:latin typeface="Consolas" pitchFamily="49" charset="0"/>
                <a:cs typeface="Consolas" pitchFamily="49" charset="0"/>
              </a:rPr>
              <a:t>// ...</a:t>
            </a:r>
          </a:p>
        </p:txBody>
      </p:sp>
    </p:spTree>
    <p:extLst>
      <p:ext uri="{BB962C8B-B14F-4D97-AF65-F5344CB8AC3E}">
        <p14:creationId xmlns:p14="http://schemas.microsoft.com/office/powerpoint/2010/main" val="297499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Időmérés</a:t>
            </a:r>
            <a:r>
              <a:rPr lang="en-GB" dirty="0" smtClean="0"/>
              <a:t> – CPU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33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static void measure(const std::function&lt;void(void)&gt;&amp; program, </a:t>
            </a:r>
            <a:endParaRPr lang="it-IT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it-IT" sz="1400" dirty="0" smtClean="0">
                <a:latin typeface="Consolas" pitchFamily="49" charset="0"/>
                <a:cs typeface="Consolas" pitchFamily="49" charset="0"/>
              </a:rPr>
              <a:t>		 unsigned </a:t>
            </a:r>
            <a:r>
              <a:rPr lang="it-IT" sz="1400" dirty="0">
                <a:latin typeface="Consolas" pitchFamily="49" charset="0"/>
                <a:cs typeface="Consolas" pitchFamily="49" charset="0"/>
              </a:rPr>
              <a:t>int nRuns = 10000)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	start();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	for (unsigned int i = 0; i &lt; nRuns; ++i)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	{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		program();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	end(nRuns);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private: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	static std::chrono::time_point&lt;std::chrono::steady_clock&gt; t_start; </a:t>
            </a:r>
          </a:p>
          <a:p>
            <a:r>
              <a:rPr lang="it-IT" sz="1400" dirty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it-IT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it-IT" sz="1400" dirty="0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it-IT" sz="1400" dirty="0">
                <a:latin typeface="Consolas" pitchFamily="49" charset="0"/>
                <a:cs typeface="Consolas" pitchFamily="49" charset="0"/>
              </a:rPr>
              <a:t>::chrono::time_point&lt;std::chrono::steady_clock&gt; Timer::t_start;</a:t>
            </a:r>
            <a:endParaRPr lang="en-GB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67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Időmérés</a:t>
            </a:r>
            <a:r>
              <a:rPr lang="en-GB" dirty="0"/>
              <a:t> – CPU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nsolas" pitchFamily="49" charset="0"/>
                <a:cs typeface="Consolas" pitchFamily="49" charset="0"/>
              </a:rPr>
              <a:t>Timer::measure([&amp;] () {</a:t>
            </a:r>
          </a:p>
          <a:p>
            <a:r>
              <a:rPr lang="it-IT" dirty="0">
                <a:latin typeface="Consolas" pitchFamily="49" charset="0"/>
                <a:cs typeface="Consolas" pitchFamily="49" charset="0"/>
              </a:rPr>
              <a:t>	queue.enqueueNDRangeKernel(kernel,</a:t>
            </a:r>
          </a:p>
          <a:p>
            <a:r>
              <a:rPr lang="it-IT" dirty="0">
                <a:latin typeface="Consolas" pitchFamily="49" charset="0"/>
                <a:cs typeface="Consolas" pitchFamily="49" charset="0"/>
              </a:rPr>
              <a:t>		cl::NullRange,</a:t>
            </a:r>
          </a:p>
          <a:p>
            <a:r>
              <a:rPr lang="it-IT" dirty="0">
                <a:latin typeface="Consolas" pitchFamily="49" charset="0"/>
                <a:cs typeface="Consolas" pitchFamily="49" charset="0"/>
              </a:rPr>
              <a:t>		cl::NDRange(dataSize, 1),</a:t>
            </a:r>
          </a:p>
          <a:p>
            <a:r>
              <a:rPr lang="it-IT" dirty="0">
                <a:latin typeface="Consolas" pitchFamily="49" charset="0"/>
                <a:cs typeface="Consolas" pitchFamily="49" charset="0"/>
              </a:rPr>
              <a:t>		cl::NullRange,</a:t>
            </a:r>
          </a:p>
          <a:p>
            <a:r>
              <a:rPr lang="it-IT" dirty="0">
                <a:latin typeface="Consolas" pitchFamily="49" charset="0"/>
                <a:cs typeface="Consolas" pitchFamily="49" charset="0"/>
              </a:rPr>
              <a:t>		NULL,</a:t>
            </a:r>
          </a:p>
          <a:p>
            <a:r>
              <a:rPr lang="it-IT" dirty="0">
                <a:latin typeface="Consolas" pitchFamily="49" charset="0"/>
                <a:cs typeface="Consolas" pitchFamily="49" charset="0"/>
              </a:rPr>
              <a:t>		&amp;event);</a:t>
            </a:r>
          </a:p>
          <a:p>
            <a:r>
              <a:rPr lang="it-IT" dirty="0">
                <a:latin typeface="Consolas" pitchFamily="49" charset="0"/>
                <a:cs typeface="Consolas" pitchFamily="49" charset="0"/>
              </a:rPr>
              <a:t>	event.wait();</a:t>
            </a:r>
          </a:p>
          <a:p>
            <a:r>
              <a:rPr lang="it-IT" dirty="0" smtClean="0">
                <a:latin typeface="Consolas" pitchFamily="49" charset="0"/>
                <a:cs typeface="Consolas" pitchFamily="49" charset="0"/>
              </a:rPr>
              <a:t>}, 10000);</a:t>
            </a:r>
            <a:endParaRPr lang="en-GB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Időmérés</a:t>
            </a:r>
            <a:r>
              <a:rPr lang="en-GB" dirty="0"/>
              <a:t> – </a:t>
            </a:r>
            <a:r>
              <a:rPr lang="en-GB" dirty="0" smtClean="0"/>
              <a:t>GPU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48936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300" dirty="0">
                <a:latin typeface="Consolas" pitchFamily="49" charset="0"/>
                <a:cs typeface="Consolas" pitchFamily="49" charset="0"/>
              </a:rPr>
              <a:t>queue = cl::</a:t>
            </a:r>
            <a:r>
              <a:rPr lang="fr-FR" sz="1300" dirty="0" err="1">
                <a:latin typeface="Consolas" pitchFamily="49" charset="0"/>
                <a:cs typeface="Consolas" pitchFamily="49" charset="0"/>
              </a:rPr>
              <a:t>CommandQueue</a:t>
            </a:r>
            <a:r>
              <a:rPr lang="fr-F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fr-FR" sz="1300" dirty="0" err="1">
                <a:latin typeface="Consolas" pitchFamily="49" charset="0"/>
                <a:cs typeface="Consolas" pitchFamily="49" charset="0"/>
              </a:rPr>
              <a:t>context</a:t>
            </a:r>
            <a:r>
              <a:rPr lang="fr-FR" sz="1300" dirty="0">
                <a:latin typeface="Consolas" pitchFamily="49" charset="0"/>
                <a:cs typeface="Consolas" pitchFamily="49" charset="0"/>
              </a:rPr>
              <a:t>, </a:t>
            </a:r>
            <a:r>
              <a:rPr lang="fr-FR" sz="1300" dirty="0" err="1">
                <a:latin typeface="Consolas" pitchFamily="49" charset="0"/>
                <a:cs typeface="Consolas" pitchFamily="49" charset="0"/>
              </a:rPr>
              <a:t>devices</a:t>
            </a:r>
            <a:r>
              <a:rPr lang="fr-FR" sz="1300" dirty="0">
                <a:latin typeface="Consolas" pitchFamily="49" charset="0"/>
                <a:cs typeface="Consolas" pitchFamily="49" charset="0"/>
              </a:rPr>
              <a:t>[0], </a:t>
            </a:r>
            <a:r>
              <a:rPr lang="fr-FR" sz="1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CL_QUEUE_PROFILING_ENABLE</a:t>
            </a:r>
            <a:r>
              <a:rPr lang="fr-FR" sz="13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fr-FR" sz="1300" dirty="0" err="1">
                <a:latin typeface="Consolas" pitchFamily="49" charset="0"/>
                <a:cs typeface="Consolas" pitchFamily="49" charset="0"/>
              </a:rPr>
              <a:t>err</a:t>
            </a:r>
            <a:r>
              <a:rPr lang="fr-FR" sz="13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fr-FR" sz="13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it-IT" sz="1300" dirty="0" smtClean="0">
              <a:latin typeface="Consolas" pitchFamily="49" charset="0"/>
              <a:cs typeface="Consolas" pitchFamily="49" charset="0"/>
            </a:endParaRPr>
          </a:p>
          <a:p>
            <a:endParaRPr lang="it-IT" sz="1300" dirty="0">
              <a:latin typeface="Consolas" pitchFamily="49" charset="0"/>
              <a:cs typeface="Consolas" pitchFamily="49" charset="0"/>
            </a:endParaRPr>
          </a:p>
          <a:p>
            <a:r>
              <a:rPr lang="it-IT" sz="13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it-IT" sz="1300" dirty="0">
                <a:latin typeface="Consolas" pitchFamily="49" charset="0"/>
                <a:cs typeface="Consolas" pitchFamily="49" charset="0"/>
              </a:rPr>
              <a:t>printTimeStats(const cl::Event&amp; event)</a:t>
            </a: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cl_int err = CL_SUCCESS</a:t>
            </a:r>
            <a:r>
              <a:rPr lang="it-IT" sz="1300" dirty="0" smtClean="0">
                <a:latin typeface="Consolas" pitchFamily="49" charset="0"/>
                <a:cs typeface="Consolas" pitchFamily="49" charset="0"/>
              </a:rPr>
              <a:t>;</a:t>
            </a:r>
            <a:endParaRPr lang="it-IT" sz="1300" dirty="0">
              <a:latin typeface="Consolas" pitchFamily="49" charset="0"/>
              <a:cs typeface="Consolas" pitchFamily="49" charset="0"/>
            </a:endParaRP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event.wait();</a:t>
            </a:r>
          </a:p>
          <a:p>
            <a:endParaRPr lang="it-IT" sz="1300" dirty="0">
              <a:latin typeface="Consolas" pitchFamily="49" charset="0"/>
              <a:cs typeface="Consolas" pitchFamily="49" charset="0"/>
            </a:endParaRP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cl_ulong execStart, execEnd;</a:t>
            </a: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execStart = event.getProfilingInfo&lt;CL_PROFILING_COMMAND_START&gt;(&amp;err</a:t>
            </a:r>
            <a:r>
              <a:rPr lang="it-IT" sz="1300" dirty="0" smtClean="0">
                <a:latin typeface="Consolas" pitchFamily="49" charset="0"/>
                <a:cs typeface="Consolas" pitchFamily="49" charset="0"/>
              </a:rPr>
              <a:t>);</a:t>
            </a:r>
            <a:endParaRPr lang="it-IT" sz="1300" dirty="0">
              <a:latin typeface="Consolas" pitchFamily="49" charset="0"/>
              <a:cs typeface="Consolas" pitchFamily="49" charset="0"/>
            </a:endParaRP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if (err != CL_SUCCESS)</a:t>
            </a: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r>
              <a:rPr lang="it-IT" sz="13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it-IT" sz="1300" dirty="0">
                <a:latin typeface="Consolas" pitchFamily="49" charset="0"/>
                <a:cs typeface="Consolas" pitchFamily="49" charset="0"/>
              </a:rPr>
              <a:t>	std::cerr &lt;&lt; "Error during profile query: </a:t>
            </a:r>
            <a:r>
              <a:rPr lang="it-IT" sz="1300" dirty="0" smtClean="0">
                <a:latin typeface="Consolas" pitchFamily="49" charset="0"/>
                <a:cs typeface="Consolas" pitchFamily="49" charset="0"/>
              </a:rPr>
              <a:t>CL_PROFILING_COMMAND_START </a:t>
            </a:r>
            <a:r>
              <a:rPr lang="it-IT" sz="1300" dirty="0">
                <a:latin typeface="Consolas" pitchFamily="49" charset="0"/>
                <a:cs typeface="Consolas" pitchFamily="49" charset="0"/>
              </a:rPr>
              <a:t>[" </a:t>
            </a:r>
            <a:endParaRPr lang="it-IT" sz="1300" dirty="0" smtClean="0">
              <a:latin typeface="Consolas" pitchFamily="49" charset="0"/>
              <a:cs typeface="Consolas" pitchFamily="49" charset="0"/>
            </a:endParaRP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</a:t>
            </a:r>
            <a:r>
              <a:rPr lang="it-IT" sz="1300" dirty="0" smtClean="0">
                <a:latin typeface="Consolas" pitchFamily="49" charset="0"/>
                <a:cs typeface="Consolas" pitchFamily="49" charset="0"/>
              </a:rPr>
              <a:t>	          &lt;&lt; </a:t>
            </a:r>
            <a:r>
              <a:rPr lang="it-IT" sz="1300" dirty="0">
                <a:latin typeface="Consolas" pitchFamily="49" charset="0"/>
                <a:cs typeface="Consolas" pitchFamily="49" charset="0"/>
              </a:rPr>
              <a:t>err &lt;&lt; "]." </a:t>
            </a:r>
            <a:r>
              <a:rPr lang="it-IT" sz="1300" dirty="0" smtClean="0">
                <a:latin typeface="Consolas" pitchFamily="49" charset="0"/>
                <a:cs typeface="Consolas" pitchFamily="49" charset="0"/>
              </a:rPr>
              <a:t>&lt;&lt; </a:t>
            </a:r>
            <a:r>
              <a:rPr lang="it-IT" sz="1300" dirty="0">
                <a:latin typeface="Consolas" pitchFamily="49" charset="0"/>
                <a:cs typeface="Consolas" pitchFamily="49" charset="0"/>
              </a:rPr>
              <a:t>std::endl;</a:t>
            </a: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</a:t>
            </a:r>
            <a:r>
              <a:rPr lang="it-IT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it-IT" sz="1300" dirty="0">
              <a:latin typeface="Consolas" pitchFamily="49" charset="0"/>
              <a:cs typeface="Consolas" pitchFamily="49" charset="0"/>
            </a:endParaRP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execEnd = event.getProfilingInfo&lt;CL_PROFILING_COMMAND_END&gt;(&amp;err</a:t>
            </a:r>
            <a:r>
              <a:rPr lang="it-IT" sz="1300" dirty="0" smtClean="0">
                <a:latin typeface="Consolas" pitchFamily="49" charset="0"/>
                <a:cs typeface="Consolas" pitchFamily="49" charset="0"/>
              </a:rPr>
              <a:t>);</a:t>
            </a:r>
            <a:endParaRPr lang="it-IT" sz="1300" dirty="0">
              <a:latin typeface="Consolas" pitchFamily="49" charset="0"/>
              <a:cs typeface="Consolas" pitchFamily="49" charset="0"/>
            </a:endParaRP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if (err != CL_SUCCESS)</a:t>
            </a: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	std::cerr &lt;&lt; </a:t>
            </a:r>
            <a:r>
              <a:rPr lang="it-IT" sz="1300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it-IT" sz="1300" dirty="0">
                <a:latin typeface="Consolas" pitchFamily="49" charset="0"/>
                <a:cs typeface="Consolas" pitchFamily="49" charset="0"/>
              </a:rPr>
              <a:t>Error during profile query: CL_PROFILING_COMMAND_END [" </a:t>
            </a:r>
            <a:endParaRPr lang="it-IT" sz="1300" dirty="0" smtClean="0">
              <a:latin typeface="Consolas" pitchFamily="49" charset="0"/>
              <a:cs typeface="Consolas" pitchFamily="49" charset="0"/>
            </a:endParaRP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</a:t>
            </a:r>
            <a:r>
              <a:rPr lang="it-IT" sz="1300" dirty="0" smtClean="0">
                <a:latin typeface="Consolas" pitchFamily="49" charset="0"/>
                <a:cs typeface="Consolas" pitchFamily="49" charset="0"/>
              </a:rPr>
              <a:t>	          &lt;&lt; </a:t>
            </a:r>
            <a:r>
              <a:rPr lang="it-IT" sz="1300" dirty="0">
                <a:latin typeface="Consolas" pitchFamily="49" charset="0"/>
                <a:cs typeface="Consolas" pitchFamily="49" charset="0"/>
              </a:rPr>
              <a:t>err &lt;&lt; "]." &lt;&lt; std::endl;</a:t>
            </a: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</a:t>
            </a:r>
            <a:r>
              <a:rPr lang="it-IT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it-IT" sz="1300" dirty="0">
              <a:latin typeface="Consolas" pitchFamily="49" charset="0"/>
              <a:cs typeface="Consolas" pitchFamily="49" charset="0"/>
            </a:endParaRP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std::cout &lt;&lt; "[start] " &lt;&lt; execStart &lt;&lt; " [end] " &lt;&lt; execEnd </a:t>
            </a:r>
            <a:endParaRPr lang="it-IT" sz="1300" dirty="0" smtClean="0">
              <a:latin typeface="Consolas" pitchFamily="49" charset="0"/>
              <a:cs typeface="Consolas" pitchFamily="49" charset="0"/>
            </a:endParaRP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	 </a:t>
            </a:r>
            <a:r>
              <a:rPr lang="it-IT" sz="1300" dirty="0" smtClean="0">
                <a:latin typeface="Consolas" pitchFamily="49" charset="0"/>
                <a:cs typeface="Consolas" pitchFamily="49" charset="0"/>
              </a:rPr>
              <a:t>         &lt;&lt; </a:t>
            </a:r>
            <a:r>
              <a:rPr lang="it-IT" sz="1300" dirty="0">
                <a:latin typeface="Consolas" pitchFamily="49" charset="0"/>
                <a:cs typeface="Consolas" pitchFamily="49" charset="0"/>
              </a:rPr>
              <a:t>" [time] " &lt;&lt; (execEnd - execStart) / 1e+06 &lt;&lt; "ms." &lt;&lt; std::endl;</a:t>
            </a:r>
          </a:p>
          <a:p>
            <a:r>
              <a:rPr lang="it-IT" sz="1300" dirty="0">
                <a:latin typeface="Consolas" pitchFamily="49" charset="0"/>
                <a:cs typeface="Consolas" pitchFamily="49" charset="0"/>
              </a:rPr>
              <a:t>}</a:t>
            </a:r>
            <a:endParaRPr lang="en-GB" sz="13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6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310</TotalTime>
  <Words>229</Words>
  <Application>Microsoft Office PowerPoint</Application>
  <PresentationFormat>On-screen Show (4:3)</PresentationFormat>
  <Paragraphs>129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Consolas</vt:lpstr>
      <vt:lpstr>Corbel</vt:lpstr>
      <vt:lpstr>Wingdings</vt:lpstr>
      <vt:lpstr>Wingdings 2</vt:lpstr>
      <vt:lpstr>Wingdings 3</vt:lpstr>
      <vt:lpstr>Module</vt:lpstr>
      <vt:lpstr>OpenCL bevezetés II.</vt:lpstr>
      <vt:lpstr>Párhuzamos primitívek</vt:lpstr>
      <vt:lpstr>Map</vt:lpstr>
      <vt:lpstr>Map</vt:lpstr>
      <vt:lpstr>Feltöltés random adatokkal</vt:lpstr>
      <vt:lpstr>Időmérés – CPU</vt:lpstr>
      <vt:lpstr>Időmérés – CPU</vt:lpstr>
      <vt:lpstr>Időmérés – CPU</vt:lpstr>
      <vt:lpstr>Időmérés – GPU</vt:lpstr>
      <vt:lpstr>Párhuzamos primitívek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OpenCL bevezetés II.</dc:title>
  <dc:creator>tbalazs</dc:creator>
  <cp:lastModifiedBy>Windows User</cp:lastModifiedBy>
  <cp:revision>138</cp:revision>
  <dcterms:created xsi:type="dcterms:W3CDTF">2011-03-29T06:28:05Z</dcterms:created>
  <dcterms:modified xsi:type="dcterms:W3CDTF">2019-02-18T17:15:03Z</dcterms:modified>
</cp:coreProperties>
</file>