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8" r:id="rId17"/>
    <p:sldId id="271" r:id="rId18"/>
    <p:sldId id="272" r:id="rId19"/>
    <p:sldId id="274" r:id="rId20"/>
    <p:sldId id="273" r:id="rId21"/>
    <p:sldId id="275" r:id="rId22"/>
    <p:sldId id="278" r:id="rId23"/>
    <p:sldId id="276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5C11BE-FAC3-44C5-B2B7-82EFB9EDE5C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ronos.org/registry/c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hu-HU" dirty="0" smtClean="0"/>
              <a:t>bővítmények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Sampler objektum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normalized_coords: címzési mód</a:t>
            </a:r>
          </a:p>
          <a:p>
            <a:pPr lvl="1"/>
            <a:r>
              <a:rPr lang="hu-HU" dirty="0" smtClean="0"/>
              <a:t>addressing_mode: túlcímzés kezelése</a:t>
            </a:r>
          </a:p>
          <a:p>
            <a:pPr lvl="2"/>
            <a:r>
              <a:rPr lang="hu-HU" dirty="0" smtClean="0"/>
              <a:t>REPEAT, CLAMP_TO_EDGE, CLAMP, NONE</a:t>
            </a:r>
          </a:p>
          <a:p>
            <a:pPr lvl="1"/>
            <a:r>
              <a:rPr lang="hu-HU" dirty="0" smtClean="0"/>
              <a:t>filter_mode: textúra szűrés</a:t>
            </a:r>
          </a:p>
          <a:p>
            <a:pPr lvl="2"/>
            <a:r>
              <a:rPr lang="hu-HU" dirty="0" smtClean="0"/>
              <a:t>NEAREST, LINEAR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cl_sampler clCreateSampler(cl_context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cl_bool normalized_coords,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cl_addressing_mode addressing_mode,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cl_filter_mode filter_mode,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cl_int* 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Referencia számláló növelése / csökkentése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Sampler információk lekérdezése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CPU oldalon létrehozott sampler tulajdonságai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clRetainSampler(cl_sampler sampler)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6024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clReleaseSampler(cl_sampler sampler)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0386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clGetSamplerInfo(cl_sampler sampler,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cl_sampler_info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void* 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*param_value_size_ret)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object</a:t>
            </a:r>
          </a:p>
          <a:p>
            <a:pPr lvl="1"/>
            <a:r>
              <a:rPr lang="hu-HU" dirty="0" smtClean="0"/>
              <a:t>Csak olvasható: __read_only</a:t>
            </a:r>
          </a:p>
          <a:p>
            <a:pPr lvl="1"/>
            <a:r>
              <a:rPr lang="hu-HU" dirty="0" smtClean="0"/>
              <a:t>Csak írható: __write_only</a:t>
            </a:r>
          </a:p>
          <a:p>
            <a:pPr lvl="1"/>
            <a:r>
              <a:rPr lang="hu-HU" dirty="0" smtClean="0"/>
              <a:t>Olvasás és írás nem támogatott egyszerre!</a:t>
            </a:r>
          </a:p>
          <a:p>
            <a:endParaRPr lang="hu-HU" dirty="0" smtClean="0"/>
          </a:p>
          <a:p>
            <a:r>
              <a:rPr lang="hu-HU" dirty="0" smtClean="0"/>
              <a:t>Sampler object</a:t>
            </a:r>
          </a:p>
          <a:p>
            <a:pPr lvl="1"/>
            <a:r>
              <a:rPr lang="hu-HU" dirty="0" smtClean="0"/>
              <a:t>Host oldalon létrehozott sampler</a:t>
            </a:r>
          </a:p>
          <a:p>
            <a:pPr lvl="1"/>
            <a:r>
              <a:rPr lang="hu-HU" dirty="0" smtClean="0"/>
              <a:t>Globális konstans sampler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650468"/>
            <a:ext cx="73152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sampler_t samplerName = NORMALIZED_COORDS |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ADDRESS_MODE      |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FILTER_MODE;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Olvasás az Image objektumból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4 elemű vektor az Image típusának megfelelően</a:t>
            </a:r>
          </a:p>
          <a:p>
            <a:pPr lvl="1"/>
            <a:r>
              <a:rPr lang="hu-HU" dirty="0" smtClean="0"/>
              <a:t>{f, i, ui}: float, int, unsigned int</a:t>
            </a:r>
          </a:p>
          <a:p>
            <a:pPr lvl="1"/>
            <a:r>
              <a:rPr lang="hu-HU" dirty="0" smtClean="0"/>
              <a:t>coord: a sampler címzésének megfelelő koordináták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&lt;o_típus&gt; read_image{f,i,ui}(image2d_t image,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sampler_t sampler,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&lt;c_típus&gt; coord)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Írás Image objektumba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{f, i, ui}: float, int, unsigned int</a:t>
            </a:r>
          </a:p>
          <a:p>
            <a:pPr lvl="1"/>
            <a:r>
              <a:rPr lang="hu-HU" dirty="0" smtClean="0"/>
              <a:t>coord: cél koordináták</a:t>
            </a:r>
          </a:p>
          <a:p>
            <a:pPr lvl="1"/>
            <a:r>
              <a:rPr lang="hu-HU" dirty="0" smtClean="0"/>
              <a:t>color: a beírandó színvektor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write_image{f,i,ui}(image2d_t image,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&lt;coord_típus&gt; coord,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&lt;color_típus&gt; color)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objektum információk</a:t>
            </a:r>
          </a:p>
          <a:p>
            <a:pPr lvl="1"/>
            <a:r>
              <a:rPr lang="hu-HU" dirty="0" smtClean="0"/>
              <a:t>Image dimenziók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Image formátum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90800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get_image_width(image{2,3}d_t image)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0596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get_image_height(image{2,3}d_t image)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5168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get_image_depth(image3d_t image)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962400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int{2,4} get_image_dim(image{2,3}d_t image)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1932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get_image_channel_data_type(image{2,3}d_t image)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5650468"/>
            <a:ext cx="8077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get_image_channel_order(image{2,3}d_t image)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Célja az átjárás megteremtése</a:t>
            </a:r>
          </a:p>
          <a:p>
            <a:pPr lvl="1"/>
            <a:r>
              <a:rPr lang="hu-HU" dirty="0" smtClean="0"/>
              <a:t>OpenGL és DirectX támogatás</a:t>
            </a:r>
          </a:p>
          <a:p>
            <a:pPr lvl="1"/>
            <a:r>
              <a:rPr lang="hu-HU" dirty="0" smtClean="0"/>
              <a:t>Megoszthatóak</a:t>
            </a:r>
          </a:p>
          <a:p>
            <a:pPr lvl="2"/>
            <a:r>
              <a:rPr lang="hu-HU" dirty="0" smtClean="0"/>
              <a:t>Általános buffer objektumok (pl. vertex buffer)</a:t>
            </a:r>
          </a:p>
          <a:p>
            <a:pPr lvl="2"/>
            <a:r>
              <a:rPr lang="hu-HU" dirty="0" smtClean="0"/>
              <a:t>Textúrák</a:t>
            </a:r>
          </a:p>
          <a:p>
            <a:pPr lvl="2"/>
            <a:r>
              <a:rPr lang="hu-HU" dirty="0" smtClean="0"/>
              <a:t>Render bufferek</a:t>
            </a:r>
          </a:p>
          <a:p>
            <a:pPr lvl="1"/>
            <a:r>
              <a:rPr lang="hu-HU" dirty="0" smtClean="0"/>
              <a:t>A megosztandó objektumokat a grafikus API hozza létre</a:t>
            </a:r>
          </a:p>
          <a:p>
            <a:pPr lvl="2"/>
            <a:r>
              <a:rPr lang="hu-HU" dirty="0" smtClean="0"/>
              <a:t>OpenCL-beli használat előtt zárolni kell</a:t>
            </a:r>
          </a:p>
          <a:p>
            <a:pPr lvl="1"/>
            <a:r>
              <a:rPr lang="hu-HU" dirty="0" smtClean="0"/>
              <a:t>Az objektum használata kizárólagos!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OpenGL és OpenCL kontextus megosztás</a:t>
            </a:r>
          </a:p>
          <a:p>
            <a:pPr lvl="1"/>
            <a:r>
              <a:rPr lang="hu-HU" dirty="0" smtClean="0"/>
              <a:t>GL_SHARING_EXTENSION</a:t>
            </a:r>
          </a:p>
          <a:p>
            <a:pPr lvl="1"/>
            <a:r>
              <a:rPr lang="hu-HU" dirty="0" smtClean="0"/>
              <a:t>OpenGL kontextus információk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CL_CURRENT_DEVICE_FOR_GL_CONTEXT_KHR</a:t>
            </a:r>
          </a:p>
          <a:p>
            <a:pPr lvl="2"/>
            <a:r>
              <a:rPr lang="hu-HU" dirty="0" smtClean="0"/>
              <a:t>CL_DEVICES_FOR_GL_CONTEXT_KHR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198674"/>
            <a:ext cx="80772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clGetGLContextInfoKHR(const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cl_gl_context_info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void* 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size_t* param_value_size_ret)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OpenGL és OpenCL kontextus megosztás</a:t>
            </a:r>
          </a:p>
          <a:p>
            <a:pPr lvl="1"/>
            <a:r>
              <a:rPr lang="hu-HU" dirty="0" smtClean="0"/>
              <a:t>OpenCL kontextus létrehozás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Tulajdonságok:</a:t>
            </a:r>
          </a:p>
          <a:p>
            <a:pPr lvl="3"/>
            <a:r>
              <a:rPr lang="hu-HU" dirty="0" smtClean="0"/>
              <a:t>CL_GL_CONTEXT_KHR: OpenGL kontextus</a:t>
            </a:r>
          </a:p>
          <a:p>
            <a:pPr lvl="3"/>
            <a:r>
              <a:rPr lang="hu-HU" dirty="0" smtClean="0"/>
              <a:t>CL_WGL_HDC_KHR: az OpenGL kontextus HDC-je</a:t>
            </a:r>
          </a:p>
          <a:p>
            <a:pPr lvl="3"/>
            <a:r>
              <a:rPr lang="hu-HU" dirty="0" smtClean="0"/>
              <a:t>CL_CONTEXT_PLATFORM: platform_id</a:t>
            </a:r>
          </a:p>
          <a:p>
            <a:pPr lvl="3"/>
            <a:endParaRPr lang="hu-H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2589074"/>
            <a:ext cx="81534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Kontextus megosztása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133600"/>
            <a:ext cx="88392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InitGL();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cl_platform platform = createPlatform();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cl_device_id device_id = createDevice(platform, CL_DEVICE_TYPE_GPU);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sharedContext = 0;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if(CheckSharingSupport(device_id)){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cl_context_properties props[] =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CL_GL_CONTEXT_KHR, (cl_context_properties)wglGetCurrentContext(),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CL_WGL_HDC_KHR, (cl_context_properties)wglGetCurrentDC(),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CL_CONTEXT_PLATFORM, (cl_context_properties)platform,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0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};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sharedContext = 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clCreateContext(props, 1, &amp;device_id, NULL, NULL, &amp;err);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bővítmények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/>
          <a:lstStyle/>
          <a:p>
            <a:r>
              <a:rPr lang="hu-HU" dirty="0" smtClean="0"/>
              <a:t>Bővítmény rendszer</a:t>
            </a:r>
          </a:p>
          <a:p>
            <a:pPr lvl="1"/>
            <a:r>
              <a:rPr lang="hu-HU" dirty="0" smtClean="0"/>
              <a:t>Az OpenGL bővítményeihez hasonló</a:t>
            </a:r>
          </a:p>
          <a:p>
            <a:pPr lvl="1"/>
            <a:r>
              <a:rPr lang="hu-HU" dirty="0" smtClean="0"/>
              <a:t>A specifikiáció természetes fejlődése</a:t>
            </a:r>
          </a:p>
          <a:p>
            <a:pPr lvl="2"/>
            <a:r>
              <a:rPr lang="hu-HU" dirty="0" smtClean="0"/>
              <a:t>Gyártó specifikus bővítmény</a:t>
            </a:r>
          </a:p>
          <a:p>
            <a:pPr lvl="2"/>
            <a:r>
              <a:rPr lang="hu-HU" dirty="0" smtClean="0"/>
              <a:t>Általános bővítmények</a:t>
            </a:r>
          </a:p>
          <a:p>
            <a:pPr lvl="2"/>
            <a:r>
              <a:rPr lang="hu-HU" dirty="0" smtClean="0"/>
              <a:t>Core szabvány</a:t>
            </a:r>
          </a:p>
          <a:p>
            <a:endParaRPr lang="hu-HU" dirty="0" smtClean="0"/>
          </a:p>
          <a:p>
            <a:r>
              <a:rPr lang="hu-HU" dirty="0" smtClean="0"/>
              <a:t>Textúra támogatás (Image support)</a:t>
            </a:r>
          </a:p>
          <a:p>
            <a:r>
              <a:rPr lang="hu-HU" dirty="0" smtClean="0"/>
              <a:t>Együttműködés a grafikus API-val</a:t>
            </a:r>
          </a:p>
          <a:p>
            <a:r>
              <a:rPr lang="hu-HU" dirty="0" smtClean="0"/>
              <a:t>OpenCL C++ binding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objektumok megosztása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Image objektumok megosztása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GLuint bufobj,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cl_int* errcode_ret)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057471"/>
            <a:ext cx="80772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clCreateFromGLTexture2D(cl_context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GLenum texture_target,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GLint miplevel,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GLuint texture,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cl_int* errcode_ret)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Render buffer megosztása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OpenCL objektumok tulajdonságai</a:t>
            </a:r>
          </a:p>
          <a:p>
            <a:pPr lvl="1"/>
            <a:r>
              <a:rPr lang="hu-HU" dirty="0" smtClean="0"/>
              <a:t>Létrehozáskor aktuális értékek alapján</a:t>
            </a:r>
          </a:p>
          <a:p>
            <a:pPr lvl="1"/>
            <a:r>
              <a:rPr lang="hu-HU" dirty="0" smtClean="0"/>
              <a:t>Nem követik az OpenGL objektum változásait!</a:t>
            </a:r>
          </a:p>
          <a:p>
            <a:pPr lvl="2"/>
            <a:r>
              <a:rPr lang="hu-HU" dirty="0" smtClean="0"/>
              <a:t>Amennyiben változik újra meg kell osztani!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clCreateFromGLRenderBuffer(cl_context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cl_mem_flags flags,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GLuint renderbuffer,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cl_int* errcode_ret)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 megosztása</a:t>
            </a:r>
          </a:p>
          <a:p>
            <a:pPr lvl="1"/>
            <a:r>
              <a:rPr lang="hu-HU" dirty="0" smtClean="0"/>
              <a:t>OpenGL vertex buffer mint OpenCL memória objektum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80010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GLuint vbo;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glGenBuffers(1, &amp;vbo);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glBindBuffer(GL_ARRAY_BUFFER, vbo);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glBufferData(GL_ARRAY_BUFFER, size, 0, GL_DYNAMIC_DRAW);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vboCL;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vboCL = clCreateFromGLBuffer(sharedContext, CL_MEM_WRITE_ONLY,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vbo, NULL);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Objektum lefoglalása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Objektum felszabadítása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Minden használat előtt le kell foglalni</a:t>
            </a:r>
          </a:p>
          <a:p>
            <a:pPr lvl="1"/>
            <a:r>
              <a:rPr lang="hu-HU" dirty="0" smtClean="0"/>
              <a:t>Használat után fel kell szabadítani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clEnqueueAcquireGLObjects(cl_command_queue command,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cl_uint num_objects,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const cl_mem* mem_objects,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...)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057471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clEnqueueReleaseGLObjects(cl_command_queue command,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cl_uint num_objects,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const cl_mem* mem_objects,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...)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Szinkronizáció OpenGL és OpenCL között</a:t>
            </a:r>
          </a:p>
          <a:p>
            <a:pPr lvl="1"/>
            <a:r>
              <a:rPr lang="hu-HU" dirty="0" smtClean="0"/>
              <a:t>Nincs explicit szinkronizáció!</a:t>
            </a:r>
          </a:p>
          <a:p>
            <a:pPr lvl="2"/>
            <a:r>
              <a:rPr lang="hu-HU" dirty="0" smtClean="0"/>
              <a:t>Szüksége lenne mindkét API támogatására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Mindkét API oldalán a csővezeték kiürítése</a:t>
            </a:r>
          </a:p>
          <a:p>
            <a:pPr lvl="2"/>
            <a:r>
              <a:rPr lang="hu-HU" dirty="0" smtClean="0"/>
              <a:t>OpenGL: glFinish()</a:t>
            </a:r>
          </a:p>
          <a:p>
            <a:pPr lvl="2"/>
            <a:r>
              <a:rPr lang="hu-HU" dirty="0" smtClean="0"/>
              <a:t>OpenCL: clFinish()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Implementáció függően más megoldás is lehet</a:t>
            </a:r>
          </a:p>
          <a:p>
            <a:pPr lvl="2"/>
            <a:r>
              <a:rPr lang="hu-HU" dirty="0" smtClean="0"/>
              <a:t>glFlush() és clEnqueueBarrier()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 használata</a:t>
            </a:r>
          </a:p>
          <a:p>
            <a:pPr lvl="1"/>
            <a:r>
              <a:rPr lang="hu-HU" dirty="0" smtClean="0"/>
              <a:t>OpenGL vertex buffer mint OpenCL memória objektum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728079"/>
            <a:ext cx="7543800" cy="3693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OpenGL hívások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glFinish();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clEnqueueAcquireGLObjects(command, 1, &amp;vboCL,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0, NULL, 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Kernel paraméterek beállítása és kernel végrehajtás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clFinish();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clEnqueueReleaseGLObjects(commands, 1, &amp;vboCL,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0, NULL, 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OpenGL hívások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C++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Wrapper osztályok az OpenCL API fölé</a:t>
            </a:r>
          </a:p>
          <a:p>
            <a:r>
              <a:rPr lang="hu-HU" dirty="0" smtClean="0"/>
              <a:t>Direkt módon használja a C API-t</a:t>
            </a:r>
          </a:p>
          <a:p>
            <a:r>
              <a:rPr lang="hu-HU" dirty="0" smtClean="0">
                <a:hlinkClick r:id="rId2"/>
              </a:rPr>
              <a:t>www.khronos.org/registry/cl/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276600"/>
            <a:ext cx="8839200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cl::Context context(CL_DEVICE_TYPE_GPU);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std::vector devices = context.getInfo();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cl::Program::Sources source(1, std::make_pair(srcString, srcSize));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cl::Program program(context, source);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program.build(devices);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cl::CommandQueue command(context, devices[0]);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cl::Buffer data(context, CL_MEM_READ_WRITE, size);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cl::Kernel kernel(program, „kernel”);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cl::KernelFunctor func = kernel.bind(command, cl::NDRange(count));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func(data, count).wait();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object</a:t>
            </a:r>
          </a:p>
          <a:p>
            <a:pPr lvl="1"/>
            <a:r>
              <a:rPr lang="hu-HU" dirty="0" smtClean="0"/>
              <a:t>1D / 2D / 3D textúrák</a:t>
            </a:r>
          </a:p>
          <a:p>
            <a:pPr lvl="1"/>
            <a:r>
              <a:rPr lang="hu-HU" dirty="0" smtClean="0"/>
              <a:t>4 elemű vektorok</a:t>
            </a:r>
          </a:p>
          <a:p>
            <a:pPr lvl="1"/>
            <a:r>
              <a:rPr lang="hu-HU" dirty="0" smtClean="0"/>
              <a:t>Lineáris interpoláció</a:t>
            </a:r>
          </a:p>
          <a:p>
            <a:pPr lvl="1"/>
            <a:r>
              <a:rPr lang="hu-HU" dirty="0" smtClean="0"/>
              <a:t>Címzési módok</a:t>
            </a:r>
          </a:p>
          <a:p>
            <a:endParaRPr lang="hu-HU" dirty="0" smtClean="0"/>
          </a:p>
          <a:p>
            <a:r>
              <a:rPr lang="hu-HU" dirty="0" smtClean="0"/>
              <a:t>Textúra támogatás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CL_DEVICE_IMAGE_SUPPORT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193268"/>
            <a:ext cx="7162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clGetDeviceInfo(...)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Image object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image formátum</a:t>
            </a:r>
          </a:p>
          <a:p>
            <a:pPr lvl="1"/>
            <a:r>
              <a:rPr lang="hu-HU" dirty="0" smtClean="0"/>
              <a:t>pitch: egy sor tárolásához szükséges byte méret</a:t>
            </a:r>
          </a:p>
          <a:p>
            <a:pPr lvl="2"/>
            <a:r>
              <a:rPr lang="hu-HU" sz="2000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/>
              <a:t> ha a host_pointer NULL</a:t>
            </a:r>
          </a:p>
          <a:p>
            <a:pPr lvl="2"/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&gt;= szélesség * elem </a:t>
            </a:r>
            <a:r>
              <a:rPr lang="hu-HU" dirty="0" smtClean="0"/>
              <a:t>méret byteban ha a host_pointer adott</a:t>
            </a:r>
          </a:p>
          <a:p>
            <a:pPr lvl="2"/>
            <a:r>
              <a:rPr lang="hu-HU" dirty="0" smtClean="0"/>
              <a:t>csak a betöltéshez szükséges, a belső formátum más lehet!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7162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clCreateImage2D(...)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71628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clCreateImage3D(...)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Textúra formátum leírás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Csatorna sorrend</a:t>
            </a:r>
          </a:p>
          <a:p>
            <a:pPr lvl="1"/>
            <a:r>
              <a:rPr lang="hu-HU" dirty="0" smtClean="0"/>
              <a:t>CL_R, CL_A</a:t>
            </a:r>
          </a:p>
          <a:p>
            <a:pPr lvl="1"/>
            <a:r>
              <a:rPr lang="hu-HU" dirty="0" smtClean="0"/>
              <a:t>CL_INTENSITY</a:t>
            </a:r>
          </a:p>
          <a:p>
            <a:pPr lvl="1"/>
            <a:r>
              <a:rPr lang="hu-HU" dirty="0" smtClean="0"/>
              <a:t>CL_LUMINANCE</a:t>
            </a:r>
          </a:p>
          <a:p>
            <a:pPr lvl="1"/>
            <a:r>
              <a:rPr lang="hu-HU" dirty="0" smtClean="0"/>
              <a:t>CL_RG, CL_RA</a:t>
            </a:r>
          </a:p>
          <a:p>
            <a:pPr lvl="1"/>
            <a:r>
              <a:rPr lang="hu-HU" dirty="0" smtClean="0"/>
              <a:t>CL_RGB</a:t>
            </a:r>
          </a:p>
          <a:p>
            <a:pPr lvl="1"/>
            <a:r>
              <a:rPr lang="hu-HU" dirty="0" smtClean="0"/>
              <a:t>CL_RGBA, CL_ARGB, CL_BGRA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1628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typedef struct _cl_image_format {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cl_channel_order image_channel_order;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cl_channel_type  image_channel_data_type;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 cl_image_format;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Textúra adat formátum</a:t>
            </a:r>
          </a:p>
          <a:p>
            <a:pPr lvl="1"/>
            <a:r>
              <a:rPr lang="hu-HU" dirty="0" smtClean="0"/>
              <a:t>CL_SNORM_INT8 / 16</a:t>
            </a:r>
          </a:p>
          <a:p>
            <a:pPr lvl="1"/>
            <a:r>
              <a:rPr lang="hu-HU" dirty="0" smtClean="0"/>
              <a:t>CL_UNORM_INT8 / 16</a:t>
            </a:r>
          </a:p>
          <a:p>
            <a:pPr lvl="1"/>
            <a:r>
              <a:rPr lang="hu-HU" dirty="0" smtClean="0"/>
              <a:t>CL_UNORM_SHORT_565 / 555</a:t>
            </a:r>
          </a:p>
          <a:p>
            <a:pPr lvl="1"/>
            <a:r>
              <a:rPr lang="hu-HU" dirty="0" smtClean="0"/>
              <a:t>CL_UNORM_INT_101010</a:t>
            </a:r>
          </a:p>
          <a:p>
            <a:pPr lvl="1"/>
            <a:r>
              <a:rPr lang="hu-HU" dirty="0" smtClean="0"/>
              <a:t>CL_SIGNED_INT8 / 16 / 32</a:t>
            </a:r>
          </a:p>
          <a:p>
            <a:pPr lvl="1"/>
            <a:r>
              <a:rPr lang="hu-HU" dirty="0" smtClean="0"/>
              <a:t>CL_UNSIGNED_INT8 / 16 / 32</a:t>
            </a:r>
          </a:p>
          <a:p>
            <a:pPr lvl="1"/>
            <a:r>
              <a:rPr lang="hu-HU" dirty="0" smtClean="0"/>
              <a:t>CL_HALF_FLOAT</a:t>
            </a:r>
          </a:p>
          <a:p>
            <a:pPr lvl="1"/>
            <a:r>
              <a:rPr lang="hu-HU" dirty="0" smtClean="0"/>
              <a:t>CL_FLOAT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Támogatott formátumok lekérdezése</a:t>
            </a: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image_type: 2D/3D image object</a:t>
            </a:r>
          </a:p>
          <a:p>
            <a:pPr lvl="1"/>
            <a:r>
              <a:rPr lang="hu-HU" dirty="0" smtClean="0"/>
              <a:t>image_formats: a támogatott formátumok listája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clGetSupportedImageFormats(cl_context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cl_mem_object_type image_type,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cl_uint num_entries,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cl_image_format* image_formats,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cl_uint* num_image_formats)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Olvasás Image objektumból</a:t>
            </a:r>
          </a:p>
          <a:p>
            <a:endParaRPr lang="hu-HU" dirty="0" smtClean="0"/>
          </a:p>
          <a:p>
            <a:r>
              <a:rPr lang="hu-HU" dirty="0" smtClean="0"/>
              <a:t>Irás Image objektumba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origin[3]: kezdő koordináták</a:t>
            </a:r>
          </a:p>
          <a:p>
            <a:pPr lvl="1"/>
            <a:r>
              <a:rPr lang="hu-HU" dirty="0" smtClean="0"/>
              <a:t>region[3]: másolandó méret</a:t>
            </a:r>
          </a:p>
          <a:p>
            <a:pPr lvl="1"/>
            <a:r>
              <a:rPr lang="hu-HU" dirty="0" smtClean="0"/>
              <a:t>row_pitch / slice_pitch: reprezentációs méret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69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1358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clEnqueueWriteImage(...)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textúra támogatás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Másolás Image objektumok között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src_origin[3]: forrás koordináták</a:t>
            </a:r>
          </a:p>
          <a:p>
            <a:pPr lvl="1"/>
            <a:r>
              <a:rPr lang="hu-HU" dirty="0" smtClean="0"/>
              <a:t>dst_origin[3]: cél koordináták</a:t>
            </a:r>
          </a:p>
          <a:p>
            <a:pPr lvl="1"/>
            <a:r>
              <a:rPr lang="hu-HU" dirty="0" smtClean="0"/>
              <a:t>region[3]: másolandó terület mérete</a:t>
            </a:r>
          </a:p>
          <a:p>
            <a:r>
              <a:rPr lang="hu-HU" dirty="0" smtClean="0"/>
              <a:t>Másolás Image és Buffer objektum között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clEnqueueCopyImageToBuffer(...)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029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clEnqueueCopyBufferToImage(...)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520</TotalTime>
  <Words>1148</Words>
  <Application>Microsoft Office PowerPoint</Application>
  <PresentationFormat>Diavetítés a képernyőre (4:3 oldalarány)</PresentationFormat>
  <Paragraphs>342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3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OpenCL bővítmények</vt:lpstr>
      <vt:lpstr>OpenCL bővítmények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OpenCL textúra támogatás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OpenCL C++ binding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tbalazs</dc:creator>
  <cp:lastModifiedBy>tbalazs@gmail.com</cp:lastModifiedBy>
  <cp:revision>93</cp:revision>
  <dcterms:created xsi:type="dcterms:W3CDTF">2011-05-09T07:47:52Z</dcterms:created>
  <dcterms:modified xsi:type="dcterms:W3CDTF">2016-04-18T09:02:51Z</dcterms:modified>
</cp:coreProperties>
</file>