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0" r:id="rId4"/>
    <p:sldId id="289" r:id="rId5"/>
    <p:sldId id="281" r:id="rId6"/>
    <p:sldId id="290" r:id="rId7"/>
    <p:sldId id="282" r:id="rId8"/>
    <p:sldId id="291" r:id="rId9"/>
    <p:sldId id="283" r:id="rId10"/>
    <p:sldId id="265" r:id="rId11"/>
    <p:sldId id="284" r:id="rId12"/>
    <p:sldId id="292" r:id="rId13"/>
    <p:sldId id="285" r:id="rId14"/>
    <p:sldId id="293" r:id="rId15"/>
    <p:sldId id="286" r:id="rId16"/>
    <p:sldId id="294" r:id="rId17"/>
    <p:sldId id="287" r:id="rId18"/>
    <p:sldId id="274" r:id="rId19"/>
    <p:sldId id="279" r:id="rId20"/>
    <p:sldId id="275" r:id="rId21"/>
    <p:sldId id="278" r:id="rId22"/>
    <p:sldId id="276" r:id="rId23"/>
    <p:sldId id="277" r:id="rId24"/>
    <p:sldId id="295" r:id="rId25"/>
    <p:sldId id="288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6675-CD0F-4151-A67A-B59D82981C07}" type="datetimeFigureOut">
              <a:rPr lang="hu-HU" smtClean="0"/>
              <a:pPr/>
              <a:t>2016. 04. 13.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Monte Carlo </a:t>
            </a:r>
            <a:r>
              <a:rPr lang="en-US" dirty="0" err="1"/>
              <a:t>sz</a:t>
            </a:r>
            <a:r>
              <a:rPr lang="hu-HU" dirty="0" err="1"/>
              <a:t>imuláció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Alpha blended raycasting</a:t>
            </a:r>
            <a:br>
              <a:rPr lang="hu-HU" dirty="0" smtClean="0"/>
            </a:br>
            <a:r>
              <a:rPr lang="hu-HU" dirty="0" smtClean="0"/>
              <a:t>(visualization.cl)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alphaBlended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width,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height, __global float4*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visualizationBuffer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 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resolution,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volumeData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  const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alphaExponent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const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alphaCenter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  const float16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int2 id = (int2)(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float2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(float2)(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(float) width)*2.0f-1.0f,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(float) height)*2.0f-1.0f 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(float4)(-1.0f, -1.0f, -1.0f,1.0f);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(float4)(1.0f, 1.0f, 1.0f,1.0f);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calculate eye ray in world space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ray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eyeRay.origin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temp = normalize(((float4)(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-2.0f, 0.0f)));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((float4)(invViewMatrix.s0,invViewMatrix.s1,invViewMatrix.s2,invViewMatrix.s3)));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((float4)(invViewMatrix.s4,invViewMatrix.s5,invViewMatrix.s6,invViewMatrix.s7)));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((float4)(invViewMatrix.s8,invViewMatrix.s9,invViewMatrix.sA,invViewMatrix.sB)));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0.0f;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sum = (float4)(0.0f);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tnear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tfar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hit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intersectBox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eyeRay.origin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tnear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tfar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if(hit){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sum = (float4)(1.0f);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width &amp;&amp;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height){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visualizationBuffer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width] = (float4)(sum);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17681"/>
            <a:ext cx="4574369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Alpha</a:t>
            </a:r>
            <a:r>
              <a:rPr lang="hu-HU" dirty="0" smtClean="0"/>
              <a:t> </a:t>
            </a:r>
            <a:r>
              <a:rPr lang="hu-HU" dirty="0" err="1" smtClean="0"/>
              <a:t>blended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</a:t>
            </a:r>
            <a:r>
              <a:rPr lang="hu-HU" dirty="0" err="1" smtClean="0"/>
              <a:t>X-Ray</a:t>
            </a:r>
            <a:r>
              <a:rPr lang="hu-HU" dirty="0" smtClean="0"/>
              <a:t>” kép</a:t>
            </a:r>
          </a:p>
          <a:p>
            <a:pPr lvl="1"/>
            <a:r>
              <a:rPr lang="hu-HU" dirty="0" smtClean="0"/>
              <a:t> Lépkedjünk </a:t>
            </a:r>
            <a:r>
              <a:rPr lang="hu-HU" dirty="0" err="1" smtClean="0"/>
              <a:t>tfar-tól</a:t>
            </a:r>
            <a:r>
              <a:rPr lang="hu-HU" dirty="0" smtClean="0"/>
              <a:t> </a:t>
            </a:r>
            <a:r>
              <a:rPr lang="hu-HU" dirty="0" err="1" smtClean="0"/>
              <a:t>tnear-ig</a:t>
            </a:r>
            <a:endParaRPr lang="hu-HU" dirty="0" smtClean="0"/>
          </a:p>
          <a:p>
            <a:pPr lvl="2"/>
            <a:r>
              <a:rPr lang="hu-HU" dirty="0" smtClean="0"/>
              <a:t>Összegezzük a sűrűséget az elnyelődés figyelembe vételével</a:t>
            </a:r>
          </a:p>
          <a:p>
            <a:pPr lvl="3"/>
            <a:r>
              <a:rPr lang="hu-HU" dirty="0" err="1" smtClean="0"/>
              <a:t>Alpha</a:t>
            </a:r>
            <a:r>
              <a:rPr lang="hu-HU" dirty="0" smtClean="0"/>
              <a:t> = </a:t>
            </a:r>
            <a:r>
              <a:rPr lang="hu-HU" dirty="0" err="1" smtClean="0"/>
              <a:t>pow</a:t>
            </a:r>
            <a:r>
              <a:rPr lang="hu-HU" dirty="0" smtClean="0"/>
              <a:t>(</a:t>
            </a:r>
            <a:r>
              <a:rPr lang="hu-HU" dirty="0" err="1" smtClean="0"/>
              <a:t>density</a:t>
            </a:r>
            <a:r>
              <a:rPr lang="hu-HU" dirty="0" smtClean="0"/>
              <a:t>, </a:t>
            </a:r>
            <a:r>
              <a:rPr lang="hu-HU" dirty="0" err="1" smtClean="0"/>
              <a:t>alphaExponent</a:t>
            </a:r>
            <a:r>
              <a:rPr lang="hu-HU" dirty="0" smtClean="0"/>
              <a:t>) * </a:t>
            </a:r>
            <a:r>
              <a:rPr lang="hu-HU" dirty="0" err="1" smtClean="0"/>
              <a:t>step</a:t>
            </a:r>
            <a:endParaRPr lang="hu-HU" dirty="0" smtClean="0"/>
          </a:p>
          <a:p>
            <a:pPr lvl="3"/>
            <a:r>
              <a:rPr lang="hu-HU" dirty="0" smtClean="0"/>
              <a:t>Sum = (1-alpha)*sum + </a:t>
            </a:r>
            <a:r>
              <a:rPr lang="hu-HU" dirty="0" err="1" smtClean="0"/>
              <a:t>alpha</a:t>
            </a:r>
            <a:r>
              <a:rPr lang="hu-HU" dirty="0" smtClean="0"/>
              <a:t> * (float4)(1.0)</a:t>
            </a:r>
          </a:p>
          <a:p>
            <a:pPr lvl="3"/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mplealph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Alpha</a:t>
            </a:r>
            <a:r>
              <a:rPr lang="hu-HU" dirty="0" smtClean="0"/>
              <a:t> </a:t>
            </a:r>
            <a:r>
              <a:rPr lang="hu-HU" dirty="0" err="1" smtClean="0"/>
              <a:t>blended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Árnyalás hozzáadása</a:t>
            </a:r>
          </a:p>
          <a:p>
            <a:pPr lvl="1"/>
            <a:r>
              <a:rPr lang="hu-HU" dirty="0" smtClean="0"/>
              <a:t>Lépkedjünk </a:t>
            </a:r>
            <a:r>
              <a:rPr lang="hu-HU" dirty="0" err="1" smtClean="0"/>
              <a:t>tfar-tól</a:t>
            </a:r>
            <a:r>
              <a:rPr lang="hu-HU" dirty="0" smtClean="0"/>
              <a:t> </a:t>
            </a:r>
            <a:r>
              <a:rPr lang="hu-HU" dirty="0" err="1" smtClean="0"/>
              <a:t>tnear-ig</a:t>
            </a:r>
            <a:endParaRPr lang="hu-HU" dirty="0" smtClean="0"/>
          </a:p>
          <a:p>
            <a:pPr lvl="2"/>
            <a:r>
              <a:rPr lang="hu-HU" dirty="0" err="1" smtClean="0"/>
              <a:t>Összegezük</a:t>
            </a:r>
            <a:r>
              <a:rPr lang="hu-HU" dirty="0" smtClean="0"/>
              <a:t> a megvilágítást az elnyelődés figyelembe vételével</a:t>
            </a:r>
          </a:p>
          <a:p>
            <a:pPr lvl="3"/>
            <a:r>
              <a:rPr lang="hu-HU" dirty="0" smtClean="0"/>
              <a:t>Sűrűség: </a:t>
            </a:r>
            <a:r>
              <a:rPr lang="hu-HU" dirty="0" err="1" smtClean="0"/>
              <a:t>getDensityFromVolume</a:t>
            </a:r>
            <a:endParaRPr lang="hu-HU" dirty="0" smtClean="0"/>
          </a:p>
          <a:p>
            <a:pPr lvl="3"/>
            <a:r>
              <a:rPr lang="hu-HU" dirty="0" smtClean="0"/>
              <a:t>Normál vektor: </a:t>
            </a:r>
            <a:r>
              <a:rPr lang="hu-HU" dirty="0" err="1" smtClean="0"/>
              <a:t>getNormalFromVolume</a:t>
            </a:r>
            <a:endParaRPr lang="hu-HU" dirty="0" smtClean="0"/>
          </a:p>
          <a:p>
            <a:pPr lvl="3"/>
            <a:r>
              <a:rPr lang="hu-HU" dirty="0" err="1" smtClean="0"/>
              <a:t>Alpha</a:t>
            </a:r>
            <a:r>
              <a:rPr lang="hu-HU" dirty="0" smtClean="0"/>
              <a:t>: </a:t>
            </a:r>
            <a:r>
              <a:rPr lang="hu-HU" dirty="0" err="1" smtClean="0"/>
              <a:t>clamp</a:t>
            </a:r>
            <a:r>
              <a:rPr lang="hu-HU" dirty="0" smtClean="0"/>
              <a:t>(</a:t>
            </a:r>
            <a:r>
              <a:rPr lang="hu-HU" dirty="0" err="1" smtClean="0"/>
              <a:t>alphaExponent</a:t>
            </a:r>
            <a:r>
              <a:rPr lang="hu-HU" dirty="0" smtClean="0"/>
              <a:t> * (</a:t>
            </a:r>
            <a:r>
              <a:rPr lang="hu-HU" dirty="0" err="1" smtClean="0"/>
              <a:t>density</a:t>
            </a:r>
            <a:r>
              <a:rPr lang="hu-HU" dirty="0" smtClean="0"/>
              <a:t> – </a:t>
            </a:r>
            <a:r>
              <a:rPr lang="hu-HU" dirty="0" err="1" smtClean="0"/>
              <a:t>alphaCenter</a:t>
            </a:r>
            <a:r>
              <a:rPr lang="hu-HU" dirty="0" smtClean="0"/>
              <a:t>) + 0.5, 0.0, 1.0</a:t>
            </a:r>
          </a:p>
          <a:p>
            <a:pPr lvl="3"/>
            <a:r>
              <a:rPr lang="hu-HU" dirty="0" smtClean="0"/>
              <a:t>Szín: 0.5f + </a:t>
            </a:r>
            <a:r>
              <a:rPr lang="hu-HU" dirty="0" err="1" smtClean="0"/>
              <a:t>0.5f</a:t>
            </a:r>
            <a:r>
              <a:rPr lang="hu-HU" dirty="0" smtClean="0"/>
              <a:t> * </a:t>
            </a:r>
            <a:r>
              <a:rPr lang="hu-HU" dirty="0" err="1" smtClean="0"/>
              <a:t>dot</a:t>
            </a:r>
            <a:r>
              <a:rPr lang="hu-HU" dirty="0" smtClean="0"/>
              <a:t>(</a:t>
            </a:r>
            <a:r>
              <a:rPr lang="hu-HU" dirty="0" err="1" smtClean="0"/>
              <a:t>lightDir</a:t>
            </a:r>
            <a:r>
              <a:rPr lang="hu-HU" dirty="0" smtClean="0"/>
              <a:t>, </a:t>
            </a:r>
            <a:r>
              <a:rPr lang="hu-HU" dirty="0" err="1" smtClean="0"/>
              <a:t>normal</a:t>
            </a:r>
            <a:r>
              <a:rPr lang="hu-HU" dirty="0" smtClean="0"/>
              <a:t>)</a:t>
            </a:r>
          </a:p>
          <a:p>
            <a:pPr lvl="3"/>
            <a:r>
              <a:rPr lang="hu-HU" dirty="0" smtClean="0"/>
              <a:t>Összegzett szín: (1-alpha) * sum + </a:t>
            </a:r>
            <a:r>
              <a:rPr lang="hu-HU" dirty="0" err="1" smtClean="0"/>
              <a:t>alpha</a:t>
            </a:r>
            <a:r>
              <a:rPr lang="hu-HU" dirty="0" smtClean="0"/>
              <a:t> * </a:t>
            </a:r>
            <a:r>
              <a:rPr lang="hu-HU" dirty="0" err="1" smtClean="0"/>
              <a:t>color</a:t>
            </a:r>
            <a:endParaRPr lang="hu-HU" dirty="0" smtClean="0"/>
          </a:p>
          <a:p>
            <a:pPr lvl="2"/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phahem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Alpha</a:t>
            </a:r>
            <a:r>
              <a:rPr lang="hu-HU" dirty="0" smtClean="0"/>
              <a:t> </a:t>
            </a:r>
            <a:r>
              <a:rPr lang="hu-HU" dirty="0" err="1" smtClean="0"/>
              <a:t>blended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Átviteli függvény beépítése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color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*= (float4)(density, density * density, density * density * density, 1.0f) + 0.1f;</a:t>
            </a:r>
            <a:endParaRPr lang="hu-H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phatransf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Szóródás szimuláció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resetSimulation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resolution,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simulationBuffer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int4 id = (int4)(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(0),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(1),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(2), 0);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simulationBuffer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+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* resolution +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id.z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* resolution * resolution] =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0.0f;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Szóródás szimuláció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8638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simulation(const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iteration, __global uint4* seed, __global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photon* photons,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resolution,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simulationBuffer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	const 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lightSourcePosition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random generator setup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rng1 = seed[id].s0;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rng2 = seed[id].s1;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rng3 = seed[id].s2;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rng4 = seed[id].s3;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scatter simulation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if(0 == iteration || photons[id].energy &lt; 0.2f){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photons[id].origin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lightSourcePosition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photons[id].direction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getRandomDirection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(&amp;rng1, &amp;rng2, &amp;rng3, &amp;rng4);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photons[id].energy = 1.0f;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 else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photons[id].direction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getRandomDirection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(&amp;rng1, &amp;rng2, &amp;rng3, &amp;rng4);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tracePhotonRM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(&amp;photons[id],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getRandom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(&amp;rng1, &amp;rng2, &amp;rng3, &amp;rng4));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storePhoton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(&amp;photons[id], resolution,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simulationBuffer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random state store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seed[id].s0 = rng1;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seed[id].s1 = rng2;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seed[id].s2 = rng3;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seed[id].s3 = rng4;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Isosurface raycasting</a:t>
            </a:r>
            <a:br>
              <a:rPr lang="hu-HU" dirty="0" smtClean="0"/>
            </a:br>
            <a:r>
              <a:rPr lang="hu-HU" dirty="0" smtClean="0"/>
              <a:t>(visualization.cl)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720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isosurface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width,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height, __global float4*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visualizationBuffer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resolution,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volumeData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   const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isoValue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const float16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Képtérbeli koordináták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int2 id = (int2)(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float2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(float2)(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(float) width)*2.0f-1.0f,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(float) height)*2.0f-1.0f );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A térfogati modell befoglaló doboza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(float4)(-1.0f, -1.0f, -1.0f,1.0f);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(float4)(1.0f, 1.0f, 1.0f,1.0f);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Sugár világ térben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ray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eyeRay.origin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temp = normalize(((float4)(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-2.0f, 0.0f)));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((float4)(invViewMatrix.s0,invViewMatrix.s1,invViewMatrix.s2,invViewMatrix.s3)));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((float4)(invViewMatrix.s4,invViewMatrix.s5,invViewMatrix.s6,invViewMatrix.s7)));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((float4)(invViewMatrix.s8,invViewMatrix.s9,invViewMatrix.sA,invViewMatrix.sB)));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0.0f;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color = (float4)(0.0f);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Sugár – befoglaló doboz metszés számítás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tnear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tfar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hit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intersectBox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eyeRay.origin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tnear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tfar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if(hit){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color = (float4)(1.0f);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A szín kiírása a </a:t>
            </a:r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képbufferbe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width &amp;&amp;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height){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visualizationBuffer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width] = color;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Szóródás szimuláció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getRandomDirection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rng1,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rng2,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rng3,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rng4){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x, y, z;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inside = false;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while(!inside){</a:t>
            </a:r>
          </a:p>
          <a:p>
            <a:pPr>
              <a:buNone/>
            </a:pPr>
            <a:r>
              <a:rPr lang="sv-SE" dirty="0" smtClean="0">
                <a:latin typeface="Consolas" pitchFamily="49" charset="0"/>
                <a:cs typeface="Consolas" pitchFamily="49" charset="0"/>
              </a:rPr>
              <a:t>    x = getRandom(rng1, rng2, rng3, rng4) * 2.0f - 1.0f;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y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getRandom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(rng1, rng2, rng3, rng4) * 2.0f - 1.0f;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z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getRandom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(rng1, rng2, rng3, rng4) * 2.0f - 1.0f;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if( (x*x + y*y + z*z) &lt;= 1.0f){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inside = true;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 x*x + y*y + z*z == 0.0){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x = 0.0f;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y = 1.0f;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z = 0.0f;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vlen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(x*x + y*y + z*z);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return (float4)(x/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vlen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y/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vlen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z/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vlen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Szóródás szimuláció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storePhoton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(__global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photon* p,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resolution,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simulationBuffer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if(p-&gt;energy &lt; 0.1f) return;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fr-F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fr-FR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 x = p-&gt;</a:t>
            </a:r>
            <a:r>
              <a:rPr lang="fr-FR" dirty="0" err="1" smtClean="0">
                <a:latin typeface="Consolas" pitchFamily="49" charset="0"/>
                <a:cs typeface="Consolas" pitchFamily="49" charset="0"/>
              </a:rPr>
              <a:t>origin.x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fr-FR" dirty="0" err="1" smtClean="0">
                <a:latin typeface="Consolas" pitchFamily="49" charset="0"/>
                <a:cs typeface="Consolas" pitchFamily="49" charset="0"/>
              </a:rPr>
              <a:t>resolution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y = p-&gt;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origin.y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resolution;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z = p-&gt;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origin.z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resolution;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if(x &gt; resolution -1 || x &lt; 0) return;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if(y &gt; resolution -1 || y &lt; 0) return;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if(z &gt; resolution -1 || z &lt; 0) return;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simulationBuffer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[x + y * resolution + z * resolution * resolution] += p-&gt;energy;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Szóródás szimuláció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getDensity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(float4 p){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teto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lyukkal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&gt; 0.78f &amp;&amp;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0.83f &amp;&amp;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(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- 0.5f) *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- 0.5f) +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- 0.5f) *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- 0.5f) ) &gt; 0.001f)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100.0f;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falak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0.02f) return 100.0f;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0.02f) return 100.0f;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&gt; 0.98f) return 100.0f;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alul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besurusodik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0.2f) return (1.0f -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* 5.0f;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return 0.5f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densityScale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Szóródás szimuláció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tracePhotonRM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(__global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photon* p,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s = -log(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densityScale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t = 0.0f;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1.0f / 256.0f;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sum = 0.0f;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sigmat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0.0f;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while(sum &lt; s){</a:t>
            </a:r>
          </a:p>
          <a:p>
            <a:pPr>
              <a:buNone/>
            </a:pPr>
            <a:r>
              <a:rPr lang="fr-FR" dirty="0" smtClean="0">
                <a:latin typeface="Consolas" pitchFamily="49" charset="0"/>
                <a:cs typeface="Consolas" pitchFamily="49" charset="0"/>
              </a:rPr>
              <a:t>    float4 </a:t>
            </a:r>
            <a:r>
              <a:rPr lang="fr-FR" dirty="0" err="1" smtClean="0">
                <a:latin typeface="Consolas" pitchFamily="49" charset="0"/>
                <a:cs typeface="Consolas" pitchFamily="49" charset="0"/>
              </a:rPr>
              <a:t>samplePos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 = p-&gt;</a:t>
            </a:r>
            <a:r>
              <a:rPr lang="fr-FR" dirty="0" err="1" smtClean="0">
                <a:latin typeface="Consolas" pitchFamily="49" charset="0"/>
                <a:cs typeface="Consolas" pitchFamily="49" charset="0"/>
              </a:rPr>
              <a:t>origin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 + t * p-&gt;direction;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samplePos.x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0.0f ||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samplePos.x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&gt; 1.0f ||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samplePos.y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0.0f ||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samplePos.y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&gt; 1.0f ||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samplePos.z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0.0f ||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samplePos.z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&gt; 1.0f){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p-&gt;energy = 0.0f;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break;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 else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sigmat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getDensity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samplePos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sum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sigmat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t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fr-FR" dirty="0" smtClean="0">
                <a:latin typeface="Consolas" pitchFamily="49" charset="0"/>
                <a:cs typeface="Consolas" pitchFamily="49" charset="0"/>
              </a:rPr>
              <a:t>  p-&gt;</a:t>
            </a:r>
            <a:r>
              <a:rPr lang="fr-FR" dirty="0" err="1" smtClean="0">
                <a:latin typeface="Consolas" pitchFamily="49" charset="0"/>
                <a:cs typeface="Consolas" pitchFamily="49" charset="0"/>
              </a:rPr>
              <a:t>origin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 = p-&gt;</a:t>
            </a:r>
            <a:r>
              <a:rPr lang="fr-FR" dirty="0" err="1" smtClean="0">
                <a:latin typeface="Consolas" pitchFamily="49" charset="0"/>
                <a:cs typeface="Consolas" pitchFamily="49" charset="0"/>
              </a:rPr>
              <a:t>origin</a:t>
            </a:r>
            <a:r>
              <a:rPr lang="fr-FR" dirty="0" smtClean="0">
                <a:latin typeface="Consolas" pitchFamily="49" charset="0"/>
                <a:cs typeface="Consolas" pitchFamily="49" charset="0"/>
              </a:rPr>
              <a:t> + p-&gt;direction * t;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p-&gt;direction = p-&gt;direction;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p-&gt;energy = p-&gt;energy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albedo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Szóródás szimuláció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Bővítsük az analitikus sűrűség függvényünket!</a:t>
            </a:r>
          </a:p>
          <a:p>
            <a:r>
              <a:rPr lang="hu-HU" dirty="0" smtClean="0"/>
              <a:t>Bővítsük több hullámhossz kezelésével</a:t>
            </a:r>
          </a:p>
          <a:p>
            <a:pPr lvl="1"/>
            <a:r>
              <a:rPr lang="hu-HU" dirty="0" smtClean="0"/>
              <a:t>A sűrűség modellt egészítsük ki az </a:t>
            </a:r>
            <a:r>
              <a:rPr lang="hu-HU" dirty="0" err="1" smtClean="0"/>
              <a:t>albedó</a:t>
            </a:r>
            <a:r>
              <a:rPr lang="hu-HU" dirty="0" smtClean="0"/>
              <a:t> több hullámhosszra való kiterjesztésével</a:t>
            </a:r>
          </a:p>
          <a:p>
            <a:r>
              <a:rPr lang="hu-HU" dirty="0" smtClean="0"/>
              <a:t>A pontszerű fényforrást cseréljük le spot vagy </a:t>
            </a:r>
            <a:r>
              <a:rPr lang="hu-HU" smtClean="0"/>
              <a:t>irány forrásra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lor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17681"/>
            <a:ext cx="457436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Isosurface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Lépkedjünk </a:t>
            </a:r>
            <a:r>
              <a:rPr lang="hu-HU" dirty="0" err="1" smtClean="0"/>
              <a:t>tnear</a:t>
            </a:r>
            <a:r>
              <a:rPr lang="hu-HU" dirty="0" smtClean="0"/>
              <a:t> és </a:t>
            </a:r>
            <a:r>
              <a:rPr lang="hu-HU" dirty="0" err="1" smtClean="0"/>
              <a:t>tfar</a:t>
            </a:r>
            <a:r>
              <a:rPr lang="hu-HU" dirty="0" smtClean="0"/>
              <a:t> között a sugár mentén</a:t>
            </a:r>
          </a:p>
          <a:p>
            <a:pPr lvl="1"/>
            <a:r>
              <a:rPr lang="hu-HU" dirty="0" smtClean="0"/>
              <a:t>Határozzuk meg az aktuális pozíciót a világ térben</a:t>
            </a:r>
          </a:p>
          <a:p>
            <a:pPr lvl="1"/>
            <a:r>
              <a:rPr lang="hu-HU" dirty="0" smtClean="0"/>
              <a:t>Olvassuk ki a sűrűséget (</a:t>
            </a:r>
            <a:r>
              <a:rPr lang="hu-HU" dirty="0" err="1" smtClean="0"/>
              <a:t>getDensityFromVolume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Ha a sűrűség nagyobb mint </a:t>
            </a:r>
            <a:r>
              <a:rPr lang="hu-HU" dirty="0" err="1" smtClean="0"/>
              <a:t>isoValue</a:t>
            </a:r>
            <a:r>
              <a:rPr lang="hu-HU" dirty="0" smtClean="0"/>
              <a:t>, akkor a szín legyen (float4)(1.0f)</a:t>
            </a:r>
          </a:p>
          <a:p>
            <a:pPr lvl="2"/>
            <a:r>
              <a:rPr lang="hu-HU" dirty="0" smtClean="0"/>
              <a:t>Lépjünk ki a ciklusból</a:t>
            </a:r>
          </a:p>
          <a:p>
            <a:pPr lvl="2"/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mpleis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Isosurface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Adjunk hozzá árnyalást!</a:t>
            </a:r>
          </a:p>
          <a:p>
            <a:pPr lvl="1"/>
            <a:r>
              <a:rPr lang="hu-HU" dirty="0" smtClean="0"/>
              <a:t>A fény iránya: 0.3, -2.0, 0.0, </a:t>
            </a:r>
            <a:r>
              <a:rPr lang="hu-HU" dirty="0" err="1" smtClean="0"/>
              <a:t>0.0</a:t>
            </a:r>
            <a:endParaRPr lang="hu-HU" dirty="0" smtClean="0"/>
          </a:p>
          <a:p>
            <a:pPr lvl="1"/>
            <a:r>
              <a:rPr lang="hu-HU" dirty="0" smtClean="0"/>
              <a:t>A normál vektor a térfogati modellben a </a:t>
            </a:r>
            <a:r>
              <a:rPr lang="hu-HU" dirty="0" err="1" smtClean="0"/>
              <a:t>getNormalFromVolume</a:t>
            </a:r>
            <a:r>
              <a:rPr lang="hu-HU" dirty="0" smtClean="0"/>
              <a:t> függvénnyel kérdezhető le</a:t>
            </a:r>
          </a:p>
          <a:p>
            <a:pPr lvl="1"/>
            <a:r>
              <a:rPr lang="hu-HU" dirty="0" smtClean="0"/>
              <a:t>A szín legyen: </a:t>
            </a:r>
            <a:r>
              <a:rPr lang="hu-HU" dirty="0" err="1" smtClean="0"/>
              <a:t>clamp</a:t>
            </a:r>
            <a:r>
              <a:rPr lang="hu-HU" dirty="0" smtClean="0"/>
              <a:t>(</a:t>
            </a:r>
            <a:r>
              <a:rPr lang="hu-HU" dirty="0" err="1" smtClean="0"/>
              <a:t>dot</a:t>
            </a:r>
            <a:r>
              <a:rPr lang="hu-HU" dirty="0" smtClean="0"/>
              <a:t>(</a:t>
            </a:r>
            <a:r>
              <a:rPr lang="hu-HU" dirty="0" err="1" smtClean="0"/>
              <a:t>lightDir</a:t>
            </a:r>
            <a:r>
              <a:rPr lang="hu-HU" dirty="0" smtClean="0"/>
              <a:t>, </a:t>
            </a:r>
            <a:r>
              <a:rPr lang="hu-HU" dirty="0" err="1" smtClean="0"/>
              <a:t>normal</a:t>
            </a:r>
            <a:r>
              <a:rPr lang="hu-HU" dirty="0" smtClean="0"/>
              <a:t>), 0.0, 1.0)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nd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Isosurface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Félgömbös megvilágítás</a:t>
            </a:r>
          </a:p>
          <a:p>
            <a:pPr lvl="1"/>
            <a:r>
              <a:rPr lang="hu-HU" dirty="0" smtClean="0"/>
              <a:t>A szín legyen: </a:t>
            </a:r>
            <a:r>
              <a:rPr lang="en-US" dirty="0" smtClean="0"/>
              <a:t>0.5f + 0.5f * dot(</a:t>
            </a:r>
            <a:r>
              <a:rPr lang="hu-HU" dirty="0" err="1" smtClean="0"/>
              <a:t>lightDir</a:t>
            </a:r>
            <a:r>
              <a:rPr lang="en-US" dirty="0" smtClean="0"/>
              <a:t>,</a:t>
            </a:r>
            <a:r>
              <a:rPr lang="hu-HU" dirty="0" smtClean="0"/>
              <a:t> </a:t>
            </a:r>
            <a:r>
              <a:rPr lang="hu-HU" dirty="0" err="1" smtClean="0"/>
              <a:t>normal</a:t>
            </a:r>
            <a:r>
              <a:rPr lang="en-US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hem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950</Words>
  <Application>Microsoft Office PowerPoint</Application>
  <PresentationFormat>Diavetítés a képernyőre (4:3 oldalarány)</PresentationFormat>
  <Paragraphs>235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Consolas</vt:lpstr>
      <vt:lpstr>Office-téma</vt:lpstr>
      <vt:lpstr>Monte Carlo szimuláció</vt:lpstr>
      <vt:lpstr>Isosurface raycasting (visualization.cl)</vt:lpstr>
      <vt:lpstr>PowerPoint bemutató</vt:lpstr>
      <vt:lpstr>Isosurface raycasting</vt:lpstr>
      <vt:lpstr>PowerPoint bemutató</vt:lpstr>
      <vt:lpstr>Isosurface raycasting</vt:lpstr>
      <vt:lpstr>PowerPoint bemutató</vt:lpstr>
      <vt:lpstr>Isosurface raycasting</vt:lpstr>
      <vt:lpstr>PowerPoint bemutató</vt:lpstr>
      <vt:lpstr>Alpha blended raycasting (visualization.cl)</vt:lpstr>
      <vt:lpstr>PowerPoint bemutató</vt:lpstr>
      <vt:lpstr>Alpha blended raycasting</vt:lpstr>
      <vt:lpstr>PowerPoint bemutató</vt:lpstr>
      <vt:lpstr>Alpha blended raycasting</vt:lpstr>
      <vt:lpstr>PowerPoint bemutató</vt:lpstr>
      <vt:lpstr>Alpha blended raycasting</vt:lpstr>
      <vt:lpstr>PowerPoint bemutató</vt:lpstr>
      <vt:lpstr>Szóródás szimuláció (programs.cl)</vt:lpstr>
      <vt:lpstr>Szóródás szimuláció (programs.cl)</vt:lpstr>
      <vt:lpstr>Szóródás szimuláció (programs.cl)</vt:lpstr>
      <vt:lpstr>Szóródás szimuláció (programs.cl)</vt:lpstr>
      <vt:lpstr>Szóródás szimuláció (programs.cl)</vt:lpstr>
      <vt:lpstr>Szóródás szimuláció (programs.cl)</vt:lpstr>
      <vt:lpstr>Szóródás szimuláció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tbalazs</cp:lastModifiedBy>
  <cp:revision>340</cp:revision>
  <dcterms:created xsi:type="dcterms:W3CDTF">2011-02-23T08:08:41Z</dcterms:created>
  <dcterms:modified xsi:type="dcterms:W3CDTF">2016-04-13T20:35:11Z</dcterms:modified>
</cp:coreProperties>
</file>