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304" r:id="rId11"/>
    <p:sldId id="305" r:id="rId12"/>
    <p:sldId id="306" r:id="rId13"/>
    <p:sldId id="267" r:id="rId14"/>
    <p:sldId id="265" r:id="rId15"/>
    <p:sldId id="309" r:id="rId16"/>
    <p:sldId id="268" r:id="rId17"/>
    <p:sldId id="269" r:id="rId18"/>
    <p:sldId id="270" r:id="rId19"/>
    <p:sldId id="271" r:id="rId20"/>
    <p:sldId id="272" r:id="rId21"/>
    <p:sldId id="289" r:id="rId22"/>
    <p:sldId id="273" r:id="rId23"/>
    <p:sldId id="276" r:id="rId24"/>
    <p:sldId id="277" r:id="rId25"/>
    <p:sldId id="279" r:id="rId26"/>
    <p:sldId id="280" r:id="rId27"/>
    <p:sldId id="278" r:id="rId28"/>
    <p:sldId id="288" r:id="rId29"/>
    <p:sldId id="307" r:id="rId30"/>
    <p:sldId id="286" r:id="rId31"/>
    <p:sldId id="287" r:id="rId32"/>
    <p:sldId id="275" r:id="rId33"/>
    <p:sldId id="281" r:id="rId34"/>
    <p:sldId id="283" r:id="rId35"/>
    <p:sldId id="282" r:id="rId36"/>
    <p:sldId id="284" r:id="rId37"/>
    <p:sldId id="285" r:id="rId38"/>
    <p:sldId id="290" r:id="rId39"/>
    <p:sldId id="308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74AEAF-301A-4DFF-8B24-DEB528F78465}" type="datetimeFigureOut">
              <a:rPr lang="en-US" smtClean="0"/>
              <a:pPr/>
              <a:t>2019-04-08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539F36-630B-48FC-B363-084F518D7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5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pt\avi\head1.avi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wmf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Monte Carlo </a:t>
            </a:r>
            <a:r>
              <a:rPr lang="en-US" dirty="0" err="1" smtClean="0"/>
              <a:t>szim</a:t>
            </a:r>
            <a:r>
              <a:rPr lang="hu-HU" dirty="0" smtClean="0"/>
              <a:t>uláció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Szabad úthossz mintavételezés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elhő 3"/>
          <p:cNvSpPr/>
          <p:nvPr/>
        </p:nvSpPr>
        <p:spPr>
          <a:xfrm>
            <a:off x="611188" y="1557338"/>
            <a:ext cx="8316912" cy="2987675"/>
          </a:xfrm>
          <a:prstGeom prst="cloudCallout">
            <a:avLst>
              <a:gd name="adj1" fmla="val -97181"/>
              <a:gd name="adj2" fmla="val 54974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484438" y="3883025"/>
            <a:ext cx="4572000" cy="14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2195513" y="37465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456532" y="2718594"/>
            <a:ext cx="17653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339975" y="3600450"/>
            <a:ext cx="44275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2351088" y="2052638"/>
            <a:ext cx="4603750" cy="1379537"/>
          </a:xfrm>
          <a:custGeom>
            <a:avLst/>
            <a:gdLst>
              <a:gd name="connsiteX0" fmla="*/ 0 w 3033486"/>
              <a:gd name="connsiteY0" fmla="*/ 0 h 788610"/>
              <a:gd name="connsiteX1" fmla="*/ 188686 w 3033486"/>
              <a:gd name="connsiteY1" fmla="*/ 333829 h 788610"/>
              <a:gd name="connsiteX2" fmla="*/ 508000 w 3033486"/>
              <a:gd name="connsiteY2" fmla="*/ 566057 h 788610"/>
              <a:gd name="connsiteX3" fmla="*/ 1451429 w 3033486"/>
              <a:gd name="connsiteY3" fmla="*/ 754743 h 788610"/>
              <a:gd name="connsiteX4" fmla="*/ 3033486 w 3033486"/>
              <a:gd name="connsiteY4" fmla="*/ 769257 h 788610"/>
              <a:gd name="connsiteX0" fmla="*/ 0 w 3033486"/>
              <a:gd name="connsiteY0" fmla="*/ 0 h 778933"/>
              <a:gd name="connsiteX1" fmla="*/ 188686 w 3033486"/>
              <a:gd name="connsiteY1" fmla="*/ 333829 h 778933"/>
              <a:gd name="connsiteX2" fmla="*/ 508000 w 3033486"/>
              <a:gd name="connsiteY2" fmla="*/ 566057 h 778933"/>
              <a:gd name="connsiteX3" fmla="*/ 1248578 w 3033486"/>
              <a:gd name="connsiteY3" fmla="*/ 728002 h 778933"/>
              <a:gd name="connsiteX4" fmla="*/ 3033486 w 3033486"/>
              <a:gd name="connsiteY4" fmla="*/ 769257 h 778933"/>
              <a:gd name="connsiteX0" fmla="*/ 0 w 3033486"/>
              <a:gd name="connsiteY0" fmla="*/ 0 h 778933"/>
              <a:gd name="connsiteX1" fmla="*/ 188686 w 3033486"/>
              <a:gd name="connsiteY1" fmla="*/ 333829 h 778933"/>
              <a:gd name="connsiteX2" fmla="*/ 456490 w 3033486"/>
              <a:gd name="connsiteY2" fmla="*/ 547983 h 778933"/>
              <a:gd name="connsiteX3" fmla="*/ 1248578 w 3033486"/>
              <a:gd name="connsiteY3" fmla="*/ 728002 h 778933"/>
              <a:gd name="connsiteX4" fmla="*/ 3033486 w 3033486"/>
              <a:gd name="connsiteY4" fmla="*/ 769257 h 778933"/>
              <a:gd name="connsiteX0" fmla="*/ 0 w 1248578"/>
              <a:gd name="connsiteY0" fmla="*/ 0 h 728002"/>
              <a:gd name="connsiteX1" fmla="*/ 188686 w 1248578"/>
              <a:gd name="connsiteY1" fmla="*/ 333829 h 728002"/>
              <a:gd name="connsiteX2" fmla="*/ 456490 w 1248578"/>
              <a:gd name="connsiteY2" fmla="*/ 547983 h 728002"/>
              <a:gd name="connsiteX3" fmla="*/ 1248578 w 1248578"/>
              <a:gd name="connsiteY3" fmla="*/ 728002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578" h="728002">
                <a:moveTo>
                  <a:pt x="0" y="0"/>
                </a:moveTo>
                <a:cubicBezTo>
                  <a:pt x="52009" y="119743"/>
                  <a:pt x="112604" y="242499"/>
                  <a:pt x="188686" y="333829"/>
                </a:cubicBezTo>
                <a:cubicBezTo>
                  <a:pt x="264768" y="425160"/>
                  <a:pt x="279841" y="482288"/>
                  <a:pt x="456490" y="547983"/>
                </a:cubicBezTo>
                <a:cubicBezTo>
                  <a:pt x="633139" y="613678"/>
                  <a:pt x="819079" y="691123"/>
                  <a:pt x="1248578" y="728002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376488" y="3141663"/>
            <a:ext cx="2232025" cy="349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rot="5400000">
            <a:off x="4246562" y="3348038"/>
            <a:ext cx="360363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4356100" y="3529013"/>
            <a:ext cx="107950" cy="2492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303748" y="3027052"/>
            <a:ext cx="108012" cy="249746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Szövegdoboz 13"/>
          <p:cNvSpPr txBox="1">
            <a:spLocks noChangeArrowheads="1"/>
          </p:cNvSpPr>
          <p:nvPr/>
        </p:nvSpPr>
        <p:spPr bwMode="auto">
          <a:xfrm>
            <a:off x="5292725" y="5011476"/>
            <a:ext cx="2375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Optikai mélység</a:t>
            </a:r>
            <a:endParaRPr lang="hu-HU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Szövegdoboz 14"/>
          <p:cNvSpPr txBox="1">
            <a:spLocks noChangeArrowheads="1"/>
          </p:cNvSpPr>
          <p:nvPr/>
        </p:nvSpPr>
        <p:spPr bwMode="auto">
          <a:xfrm>
            <a:off x="5407204" y="1759667"/>
            <a:ext cx="31454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Szabad úthossz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kumulatív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eloszlásfüggvénye</a:t>
            </a:r>
            <a:endParaRPr lang="hu-HU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2771775" y="2097088"/>
          <a:ext cx="25812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Equation" r:id="rId4" imgW="888614" imgH="203112" progId="Equation.3">
                  <p:embed/>
                </p:oleObj>
              </mc:Choice>
              <mc:Fallback>
                <p:oleObj name="Equation" r:id="rId4" imgW="888614" imgH="203112" progId="Equation.3">
                  <p:embed/>
                  <p:pic>
                    <p:nvPicPr>
                      <p:cNvPr id="1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097088"/>
                        <a:ext cx="25812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1835150" y="2636838"/>
            <a:ext cx="42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hu-HU" altLang="en-US" sz="4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6875463" y="2889250"/>
            <a:ext cx="42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u-HU" altLang="en-US" sz="4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4"/>
          <p:cNvSpPr txBox="1">
            <a:spLocks noChangeArrowheads="1"/>
          </p:cNvSpPr>
          <p:nvPr/>
        </p:nvSpPr>
        <p:spPr bwMode="auto">
          <a:xfrm>
            <a:off x="5292725" y="5972161"/>
            <a:ext cx="3558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Mintavételezési egyenlet</a:t>
            </a:r>
            <a:endParaRPr lang="hu-HU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84213" y="5876925"/>
            <a:ext cx="4500562" cy="68421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396837"/>
              </p:ext>
            </p:extLst>
          </p:nvPr>
        </p:nvGraphicFramePr>
        <p:xfrm>
          <a:off x="818442" y="4571432"/>
          <a:ext cx="4265286" cy="257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6" imgW="1536480" imgH="927000" progId="Equation.3">
                  <p:embed/>
                </p:oleObj>
              </mc:Choice>
              <mc:Fallback>
                <p:oleObj name="Equation" r:id="rId6" imgW="1536480" imgH="927000" progId="Equation.3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442" y="4571432"/>
                        <a:ext cx="4265286" cy="257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0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Szabad úthossz mintavételezés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elhő 3"/>
          <p:cNvSpPr/>
          <p:nvPr/>
        </p:nvSpPr>
        <p:spPr>
          <a:xfrm>
            <a:off x="611188" y="1557338"/>
            <a:ext cx="8316912" cy="2979737"/>
          </a:xfrm>
          <a:prstGeom prst="cloudCallout">
            <a:avLst>
              <a:gd name="adj1" fmla="val -103639"/>
              <a:gd name="adj2" fmla="val 72475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484438" y="3883025"/>
            <a:ext cx="4787900" cy="14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zis 5"/>
          <p:cNvSpPr/>
          <p:nvPr/>
        </p:nvSpPr>
        <p:spPr>
          <a:xfrm>
            <a:off x="2195513" y="37465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7" name="Egyenes összekötő nyíllal 6"/>
          <p:cNvCxnSpPr/>
          <p:nvPr/>
        </p:nvCxnSpPr>
        <p:spPr>
          <a:xfrm rot="5400000" flipH="1" flipV="1">
            <a:off x="1456532" y="2718594"/>
            <a:ext cx="17653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2339975" y="3600450"/>
            <a:ext cx="44275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abadkézi sokszög 8"/>
          <p:cNvSpPr/>
          <p:nvPr/>
        </p:nvSpPr>
        <p:spPr>
          <a:xfrm>
            <a:off x="2351088" y="2052638"/>
            <a:ext cx="4603750" cy="1379537"/>
          </a:xfrm>
          <a:custGeom>
            <a:avLst/>
            <a:gdLst>
              <a:gd name="connsiteX0" fmla="*/ 0 w 3033486"/>
              <a:gd name="connsiteY0" fmla="*/ 0 h 788610"/>
              <a:gd name="connsiteX1" fmla="*/ 188686 w 3033486"/>
              <a:gd name="connsiteY1" fmla="*/ 333829 h 788610"/>
              <a:gd name="connsiteX2" fmla="*/ 508000 w 3033486"/>
              <a:gd name="connsiteY2" fmla="*/ 566057 h 788610"/>
              <a:gd name="connsiteX3" fmla="*/ 1451429 w 3033486"/>
              <a:gd name="connsiteY3" fmla="*/ 754743 h 788610"/>
              <a:gd name="connsiteX4" fmla="*/ 3033486 w 3033486"/>
              <a:gd name="connsiteY4" fmla="*/ 769257 h 788610"/>
              <a:gd name="connsiteX0" fmla="*/ 0 w 3033486"/>
              <a:gd name="connsiteY0" fmla="*/ 0 h 778933"/>
              <a:gd name="connsiteX1" fmla="*/ 188686 w 3033486"/>
              <a:gd name="connsiteY1" fmla="*/ 333829 h 778933"/>
              <a:gd name="connsiteX2" fmla="*/ 508000 w 3033486"/>
              <a:gd name="connsiteY2" fmla="*/ 566057 h 778933"/>
              <a:gd name="connsiteX3" fmla="*/ 1248578 w 3033486"/>
              <a:gd name="connsiteY3" fmla="*/ 728002 h 778933"/>
              <a:gd name="connsiteX4" fmla="*/ 3033486 w 3033486"/>
              <a:gd name="connsiteY4" fmla="*/ 769257 h 778933"/>
              <a:gd name="connsiteX0" fmla="*/ 0 w 3033486"/>
              <a:gd name="connsiteY0" fmla="*/ 0 h 778933"/>
              <a:gd name="connsiteX1" fmla="*/ 188686 w 3033486"/>
              <a:gd name="connsiteY1" fmla="*/ 333829 h 778933"/>
              <a:gd name="connsiteX2" fmla="*/ 456490 w 3033486"/>
              <a:gd name="connsiteY2" fmla="*/ 547983 h 778933"/>
              <a:gd name="connsiteX3" fmla="*/ 1248578 w 3033486"/>
              <a:gd name="connsiteY3" fmla="*/ 728002 h 778933"/>
              <a:gd name="connsiteX4" fmla="*/ 3033486 w 3033486"/>
              <a:gd name="connsiteY4" fmla="*/ 769257 h 778933"/>
              <a:gd name="connsiteX0" fmla="*/ 0 w 1248578"/>
              <a:gd name="connsiteY0" fmla="*/ 0 h 728002"/>
              <a:gd name="connsiteX1" fmla="*/ 188686 w 1248578"/>
              <a:gd name="connsiteY1" fmla="*/ 333829 h 728002"/>
              <a:gd name="connsiteX2" fmla="*/ 456490 w 1248578"/>
              <a:gd name="connsiteY2" fmla="*/ 547983 h 728002"/>
              <a:gd name="connsiteX3" fmla="*/ 1248578 w 1248578"/>
              <a:gd name="connsiteY3" fmla="*/ 728002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578" h="728002">
                <a:moveTo>
                  <a:pt x="0" y="0"/>
                </a:moveTo>
                <a:cubicBezTo>
                  <a:pt x="52009" y="119743"/>
                  <a:pt x="112604" y="242499"/>
                  <a:pt x="188686" y="333829"/>
                </a:cubicBezTo>
                <a:cubicBezTo>
                  <a:pt x="264768" y="425160"/>
                  <a:pt x="279841" y="482288"/>
                  <a:pt x="456490" y="547983"/>
                </a:cubicBezTo>
                <a:cubicBezTo>
                  <a:pt x="633139" y="613678"/>
                  <a:pt x="819079" y="691123"/>
                  <a:pt x="1248578" y="728002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303748" y="3027052"/>
            <a:ext cx="108012" cy="249746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048375" y="4976813"/>
          <a:ext cx="28797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1" name="Equation" r:id="rId3" imgW="952087" imgH="393529" progId="Equation.3">
                  <p:embed/>
                </p:oleObj>
              </mc:Choice>
              <mc:Fallback>
                <p:oleObj name="Equation" r:id="rId3" imgW="952087" imgH="393529" progId="Equation.3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4976813"/>
                        <a:ext cx="28797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609600" y="4941888"/>
          <a:ext cx="4459288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Equation" r:id="rId5" imgW="1536700" imgH="431800" progId="Equation.3">
                  <p:embed/>
                </p:oleObj>
              </mc:Choice>
              <mc:Fallback>
                <p:oleObj name="Equation" r:id="rId5" imgW="1536700" imgH="431800" progId="Equation.3">
                  <p:embed/>
                  <p:pic>
                    <p:nvPicPr>
                      <p:cNvPr id="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41888"/>
                        <a:ext cx="4459288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Jobbra nyíl 15"/>
          <p:cNvSpPr/>
          <p:nvPr/>
        </p:nvSpPr>
        <p:spPr>
          <a:xfrm>
            <a:off x="5184775" y="5157788"/>
            <a:ext cx="827088" cy="900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Szövegdoboz 16"/>
          <p:cNvSpPr txBox="1">
            <a:spLocks noChangeArrowheads="1"/>
          </p:cNvSpPr>
          <p:nvPr/>
        </p:nvSpPr>
        <p:spPr bwMode="auto">
          <a:xfrm>
            <a:off x="6875463" y="2889250"/>
            <a:ext cx="423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u-HU" altLang="en-US" sz="4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8"/>
          <p:cNvSpPr txBox="1">
            <a:spLocks noChangeArrowheads="1"/>
          </p:cNvSpPr>
          <p:nvPr/>
        </p:nvSpPr>
        <p:spPr bwMode="auto">
          <a:xfrm>
            <a:off x="1835150" y="2636838"/>
            <a:ext cx="42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hu-HU" altLang="en-US" sz="4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51200"/>
              </p:ext>
            </p:extLst>
          </p:nvPr>
        </p:nvGraphicFramePr>
        <p:xfrm>
          <a:off x="2743200" y="2076450"/>
          <a:ext cx="25796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7" imgW="888614" imgH="203112" progId="Equation.3">
                  <p:embed/>
                </p:oleObj>
              </mc:Choice>
              <mc:Fallback>
                <p:oleObj name="Equation" r:id="rId7" imgW="888614" imgH="203112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076450"/>
                        <a:ext cx="25796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Egyenes összekötő nyíllal 19"/>
          <p:cNvCxnSpPr/>
          <p:nvPr/>
        </p:nvCxnSpPr>
        <p:spPr>
          <a:xfrm>
            <a:off x="2376488" y="3141663"/>
            <a:ext cx="2232025" cy="349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rot="5400000">
            <a:off x="4246562" y="3348038"/>
            <a:ext cx="360363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zis 21"/>
          <p:cNvSpPr/>
          <p:nvPr/>
        </p:nvSpPr>
        <p:spPr>
          <a:xfrm>
            <a:off x="4356100" y="3529013"/>
            <a:ext cx="107950" cy="2492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03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elhő 22"/>
          <p:cNvSpPr/>
          <p:nvPr/>
        </p:nvSpPr>
        <p:spPr>
          <a:xfrm>
            <a:off x="611188" y="1557338"/>
            <a:ext cx="8316912" cy="2987675"/>
          </a:xfrm>
          <a:prstGeom prst="cloudCallout">
            <a:avLst>
              <a:gd name="adj1" fmla="val -97181"/>
              <a:gd name="adj2" fmla="val 54974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Ray </a:t>
            </a:r>
            <a:r>
              <a:rPr lang="hu-HU" dirty="0" err="1" smtClean="0"/>
              <a:t>marching</a:t>
            </a:r>
            <a:endParaRPr lang="en-US" dirty="0"/>
          </a:p>
        </p:txBody>
      </p:sp>
      <p:sp>
        <p:nvSpPr>
          <p:cNvPr id="12" name="Ellipszis 11"/>
          <p:cNvSpPr/>
          <p:nvPr/>
        </p:nvSpPr>
        <p:spPr>
          <a:xfrm>
            <a:off x="2667000" y="3505200"/>
            <a:ext cx="107950" cy="249237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2954338" y="3505200"/>
            <a:ext cx="107950" cy="249237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3243263" y="3505200"/>
            <a:ext cx="107950" cy="249237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3530600" y="3505200"/>
            <a:ext cx="107950" cy="249237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3819525" y="3505200"/>
            <a:ext cx="107950" cy="249237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4106863" y="3505200"/>
            <a:ext cx="107950" cy="249237"/>
          </a:xfrm>
          <a:prstGeom prst="ellipse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177897"/>
              </p:ext>
            </p:extLst>
          </p:nvPr>
        </p:nvGraphicFramePr>
        <p:xfrm>
          <a:off x="2879725" y="1974850"/>
          <a:ext cx="32067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4" imgW="1104900" imgH="342900" progId="Equation.3">
                  <p:embed/>
                </p:oleObj>
              </mc:Choice>
              <mc:Fallback>
                <p:oleObj name="Equation" r:id="rId4" imgW="1104900" imgH="342900" progId="Equation.3">
                  <p:embed/>
                  <p:pic>
                    <p:nvPicPr>
                      <p:cNvPr id="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974850"/>
                        <a:ext cx="32067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16530"/>
              </p:ext>
            </p:extLst>
          </p:nvPr>
        </p:nvGraphicFramePr>
        <p:xfrm>
          <a:off x="4788915" y="4648200"/>
          <a:ext cx="1762822" cy="91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6" imgW="927000" imgH="482400" progId="Equation.3">
                  <p:embed/>
                </p:oleObj>
              </mc:Choice>
              <mc:Fallback>
                <p:oleObj name="Equation" r:id="rId6" imgW="927000" imgH="482400" progId="Equation.3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915" y="4648200"/>
                        <a:ext cx="1762822" cy="917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gyenes összekötő nyíllal 21"/>
          <p:cNvCxnSpPr/>
          <p:nvPr/>
        </p:nvCxnSpPr>
        <p:spPr>
          <a:xfrm flipH="1" flipV="1">
            <a:off x="5289550" y="2603156"/>
            <a:ext cx="243469" cy="2273987"/>
          </a:xfrm>
          <a:prstGeom prst="straightConnector1">
            <a:avLst/>
          </a:prstGeom>
          <a:ln w="3492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5"/>
          <p:cNvGraphicFramePr>
            <a:graphicFrameLocks noChangeAspect="1"/>
          </p:cNvGraphicFramePr>
          <p:nvPr/>
        </p:nvGraphicFramePr>
        <p:xfrm>
          <a:off x="1219199" y="5638800"/>
          <a:ext cx="623943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8" imgW="2946240" imgH="431640" progId="Equation.3">
                  <p:embed/>
                </p:oleObj>
              </mc:Choice>
              <mc:Fallback>
                <p:oleObj name="Equation" r:id="rId8" imgW="294624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5638800"/>
                        <a:ext cx="623943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1835150" y="2636838"/>
            <a:ext cx="423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81818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81818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81818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81818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hu-HU" altLang="en-US" sz="4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Egyenes összekötő nyíllal 26"/>
          <p:cNvCxnSpPr/>
          <p:nvPr/>
        </p:nvCxnSpPr>
        <p:spPr>
          <a:xfrm>
            <a:off x="2484438" y="3883025"/>
            <a:ext cx="4787900" cy="14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zis 27"/>
          <p:cNvSpPr/>
          <p:nvPr/>
        </p:nvSpPr>
        <p:spPr>
          <a:xfrm>
            <a:off x="2195513" y="3746500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29" name="Egyenes összekötő nyíllal 28"/>
          <p:cNvCxnSpPr/>
          <p:nvPr/>
        </p:nvCxnSpPr>
        <p:spPr>
          <a:xfrm rot="5400000" flipH="1" flipV="1">
            <a:off x="1456532" y="2718594"/>
            <a:ext cx="1765300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2339975" y="3600450"/>
            <a:ext cx="4427538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abadkézi sokszög 30"/>
          <p:cNvSpPr/>
          <p:nvPr/>
        </p:nvSpPr>
        <p:spPr>
          <a:xfrm>
            <a:off x="2351088" y="2052638"/>
            <a:ext cx="4603750" cy="1379537"/>
          </a:xfrm>
          <a:custGeom>
            <a:avLst/>
            <a:gdLst>
              <a:gd name="connsiteX0" fmla="*/ 0 w 3033486"/>
              <a:gd name="connsiteY0" fmla="*/ 0 h 788610"/>
              <a:gd name="connsiteX1" fmla="*/ 188686 w 3033486"/>
              <a:gd name="connsiteY1" fmla="*/ 333829 h 788610"/>
              <a:gd name="connsiteX2" fmla="*/ 508000 w 3033486"/>
              <a:gd name="connsiteY2" fmla="*/ 566057 h 788610"/>
              <a:gd name="connsiteX3" fmla="*/ 1451429 w 3033486"/>
              <a:gd name="connsiteY3" fmla="*/ 754743 h 788610"/>
              <a:gd name="connsiteX4" fmla="*/ 3033486 w 3033486"/>
              <a:gd name="connsiteY4" fmla="*/ 769257 h 788610"/>
              <a:gd name="connsiteX0" fmla="*/ 0 w 3033486"/>
              <a:gd name="connsiteY0" fmla="*/ 0 h 778933"/>
              <a:gd name="connsiteX1" fmla="*/ 188686 w 3033486"/>
              <a:gd name="connsiteY1" fmla="*/ 333829 h 778933"/>
              <a:gd name="connsiteX2" fmla="*/ 508000 w 3033486"/>
              <a:gd name="connsiteY2" fmla="*/ 566057 h 778933"/>
              <a:gd name="connsiteX3" fmla="*/ 1248578 w 3033486"/>
              <a:gd name="connsiteY3" fmla="*/ 728002 h 778933"/>
              <a:gd name="connsiteX4" fmla="*/ 3033486 w 3033486"/>
              <a:gd name="connsiteY4" fmla="*/ 769257 h 778933"/>
              <a:gd name="connsiteX0" fmla="*/ 0 w 3033486"/>
              <a:gd name="connsiteY0" fmla="*/ 0 h 778933"/>
              <a:gd name="connsiteX1" fmla="*/ 188686 w 3033486"/>
              <a:gd name="connsiteY1" fmla="*/ 333829 h 778933"/>
              <a:gd name="connsiteX2" fmla="*/ 456490 w 3033486"/>
              <a:gd name="connsiteY2" fmla="*/ 547983 h 778933"/>
              <a:gd name="connsiteX3" fmla="*/ 1248578 w 3033486"/>
              <a:gd name="connsiteY3" fmla="*/ 728002 h 778933"/>
              <a:gd name="connsiteX4" fmla="*/ 3033486 w 3033486"/>
              <a:gd name="connsiteY4" fmla="*/ 769257 h 778933"/>
              <a:gd name="connsiteX0" fmla="*/ 0 w 1248578"/>
              <a:gd name="connsiteY0" fmla="*/ 0 h 728002"/>
              <a:gd name="connsiteX1" fmla="*/ 188686 w 1248578"/>
              <a:gd name="connsiteY1" fmla="*/ 333829 h 728002"/>
              <a:gd name="connsiteX2" fmla="*/ 456490 w 1248578"/>
              <a:gd name="connsiteY2" fmla="*/ 547983 h 728002"/>
              <a:gd name="connsiteX3" fmla="*/ 1248578 w 1248578"/>
              <a:gd name="connsiteY3" fmla="*/ 728002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8578" h="728002">
                <a:moveTo>
                  <a:pt x="0" y="0"/>
                </a:moveTo>
                <a:cubicBezTo>
                  <a:pt x="52009" y="119743"/>
                  <a:pt x="112604" y="242499"/>
                  <a:pt x="188686" y="333829"/>
                </a:cubicBezTo>
                <a:cubicBezTo>
                  <a:pt x="264768" y="425160"/>
                  <a:pt x="279841" y="482288"/>
                  <a:pt x="456490" y="547983"/>
                </a:cubicBezTo>
                <a:cubicBezTo>
                  <a:pt x="633139" y="613678"/>
                  <a:pt x="819079" y="691123"/>
                  <a:pt x="1248578" y="728002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2" name="Ellipszis 31"/>
          <p:cNvSpPr/>
          <p:nvPr/>
        </p:nvSpPr>
        <p:spPr>
          <a:xfrm>
            <a:off x="2303748" y="3027052"/>
            <a:ext cx="108012" cy="249746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33" name="Egyenes összekötő nyíllal 32"/>
          <p:cNvCxnSpPr/>
          <p:nvPr/>
        </p:nvCxnSpPr>
        <p:spPr>
          <a:xfrm>
            <a:off x="2376488" y="3141663"/>
            <a:ext cx="2232025" cy="349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zis 34"/>
          <p:cNvSpPr/>
          <p:nvPr/>
        </p:nvSpPr>
        <p:spPr>
          <a:xfrm>
            <a:off x="4356100" y="3529013"/>
            <a:ext cx="107950" cy="249237"/>
          </a:xfrm>
          <a:prstGeom prst="ellips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cxnSp>
        <p:nvCxnSpPr>
          <p:cNvPr id="19" name="Egyenes összekötő nyíllal 18"/>
          <p:cNvCxnSpPr/>
          <p:nvPr/>
        </p:nvCxnSpPr>
        <p:spPr>
          <a:xfrm flipV="1">
            <a:off x="4405521" y="3171922"/>
            <a:ext cx="4554" cy="52857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/>
          <a:lstStyle/>
          <a:p>
            <a:r>
              <a:rPr lang="hu-HU" dirty="0" smtClean="0"/>
              <a:t>Monte Carlo szimuláció</a:t>
            </a:r>
          </a:p>
          <a:p>
            <a:pPr lvl="1"/>
            <a:r>
              <a:rPr lang="hu-HU" dirty="0" smtClean="0"/>
              <a:t>Valószínűségi súlyozás</a:t>
            </a:r>
          </a:p>
          <a:p>
            <a:pPr lvl="2"/>
            <a:r>
              <a:rPr lang="hu-HU" dirty="0" smtClean="0"/>
              <a:t>A szóródási események konverziója térfogati radianciává</a:t>
            </a:r>
          </a:p>
          <a:p>
            <a:pPr lvl="2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Gyűjtő séták</a:t>
            </a:r>
          </a:p>
          <a:p>
            <a:pPr lvl="2"/>
            <a:r>
              <a:rPr lang="hu-HU" dirty="0" smtClean="0"/>
              <a:t>Nézőpont függő összegzés</a:t>
            </a:r>
          </a:p>
          <a:p>
            <a:pPr lvl="2"/>
            <a:r>
              <a:rPr lang="hu-HU" dirty="0" smtClean="0"/>
              <a:t>Indirekt és direkt vizualizációs módszerek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3048000"/>
          <a:ext cx="674751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3213000" imgH="507960" progId="Equation.3">
                  <p:embed/>
                </p:oleObj>
              </mc:Choice>
              <mc:Fallback>
                <p:oleObj name="Equation" r:id="rId3" imgW="32130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48000"/>
                        <a:ext cx="6747514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391"/>
            <a:ext cx="9144000" cy="5387609"/>
          </a:xfrm>
        </p:spPr>
        <p:txBody>
          <a:bodyPr/>
          <a:lstStyle/>
          <a:p>
            <a:r>
              <a:rPr lang="hu-HU" dirty="0" smtClean="0"/>
              <a:t>Implementáció</a:t>
            </a:r>
          </a:p>
          <a:p>
            <a:pPr lvl="1"/>
            <a:r>
              <a:rPr lang="hu-HU" dirty="0" smtClean="0"/>
              <a:t>Foton struktúra</a:t>
            </a:r>
          </a:p>
          <a:p>
            <a:pPr lvl="2"/>
            <a:r>
              <a:rPr lang="hu-HU" dirty="0" smtClean="0"/>
              <a:t>Kezdőpont, irány, energia</a:t>
            </a:r>
          </a:p>
          <a:p>
            <a:pPr lvl="1"/>
            <a:r>
              <a:rPr lang="hu-HU" dirty="0" smtClean="0"/>
              <a:t>Radiancia buffer</a:t>
            </a:r>
          </a:p>
          <a:p>
            <a:pPr lvl="2"/>
            <a:r>
              <a:rPr lang="hu-HU" dirty="0" smtClean="0"/>
              <a:t>3D tömb</a:t>
            </a:r>
          </a:p>
          <a:p>
            <a:pPr lvl="1"/>
            <a:r>
              <a:rPr lang="hu-HU" dirty="0" smtClean="0"/>
              <a:t>Véletlen szám generátor</a:t>
            </a:r>
          </a:p>
          <a:p>
            <a:pPr lvl="2"/>
            <a:r>
              <a:rPr lang="hu-HU" dirty="0" smtClean="0"/>
              <a:t>Kezdő állapotleírás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67" y="1600200"/>
            <a:ext cx="751546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simulation(const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iteration, __global uint4* seed,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__global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photon* photons,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const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lightSourcePosition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id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(0);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random generator setup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rng1 = seed[id].s0;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rng2 = seed[id].s1;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rng3 = seed[id].s2;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rng4 = seed[id].s3;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scatter simulation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if(0 == iteration || photons[id].energy &lt; 0.2f){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photons[id].origin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lightSourcePosition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photons[id].direction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getRandomDirection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(&amp;rng1, &amp;rng2, &amp;rng3, &amp;rng4);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photons[id].energy = 1.0f;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 else 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photons[id].direction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getRandomDirection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(&amp;rng1, &amp;rng2, &amp;rng3, &amp;rng4);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tracePhotonRM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(&amp;photons[id],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getRandom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(&amp;rng1, &amp;rng2, &amp;rng3, &amp;rng4));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storePhoton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(&amp;photons[id],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random state store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seed[id].s0 = rng1;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seed[id].s1 = rng2;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seed[id].s2 = rng3;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seed[id].s3 = rng4;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float4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getRandomDirection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rng1,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rng2,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rng3,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uint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* rng4){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float x, y, z;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inside = false;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while(!inside){</a:t>
            </a:r>
          </a:p>
          <a:p>
            <a:pPr>
              <a:buNone/>
            </a:pP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    x = getRandom(rng1, rng2, rng3, rng4) * 2.0f - 1.0f;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y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getRandom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(rng1, rng2, rng3, rng4) * 2.0f - 1.0f;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z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getRandom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(rng1, rng2, rng3, rng4) * 2.0f - 1.0f;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if( (x*x + y*y + z*z) &lt;= 1.0f){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inside = true;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if( x*x + y*y + z*z == 0.0){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x = 0.0f;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y = 1.0f;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z = 0.0f;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sqrt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(x*x + y*y + z*z);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return (float4)(x/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y/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z/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vlen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0);</a:t>
            </a:r>
          </a:p>
          <a:p>
            <a:pPr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tracePhotonRM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(__global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photon* p,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simple linear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//p-&gt;origin = p-&gt;origin + p-&gt;direction * 0.1f;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s = -log(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rnd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densityScale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t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1.0f / 256.0f;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sum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sigmat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while(sum &lt; s){</a:t>
            </a:r>
          </a:p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    float4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samplePos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=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+ t * p-&gt;direction;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 ||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1.0f ||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 ||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1.0f ||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 ||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1.0f){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p-&gt;energy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 else 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sigmat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samplePos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sum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sigmat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t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 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=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+ p-&gt;direction * 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p-&gt;direction = p-&gt;direction;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p-&gt;energy = p-&gt;energy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albedo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(float4 p){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	// teto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0.78f &amp;&amp;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0.83f &amp;&amp;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(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*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+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*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- 0.5f) ) &gt; 0.001f)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return 100.0f;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falak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0.02f) return 100.0f;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0.02f) return 100.0f;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0.98f) return 100.0f;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alul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besurusodik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0.2f) return (1.0f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* 5.0f;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0.5f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densityScale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799"/>
          </a:xfrm>
        </p:spPr>
        <p:txBody>
          <a:bodyPr/>
          <a:lstStyle/>
          <a:p>
            <a:r>
              <a:rPr lang="hu-HU" dirty="0" smtClean="0"/>
              <a:t>Fény fotonok szimulációja</a:t>
            </a:r>
          </a:p>
          <a:p>
            <a:pPr lvl="1"/>
            <a:r>
              <a:rPr lang="hu-HU" dirty="0" smtClean="0"/>
              <a:t>Nem változtatja meg a frekvenciát ütközéskor</a:t>
            </a:r>
          </a:p>
          <a:p>
            <a:r>
              <a:rPr lang="hu-HU" dirty="0" smtClean="0"/>
              <a:t>Homogén és inhomogén közegben</a:t>
            </a:r>
            <a:endParaRPr lang="en-US" dirty="0"/>
          </a:p>
        </p:txBody>
      </p:sp>
      <p:pic>
        <p:nvPicPr>
          <p:cNvPr id="4" name="Picture 7" descr="http://stylembe.files.wordpress.com/2009/10/heart-from-cloud-2797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2800"/>
            <a:ext cx="34543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frikillesnaps.freeblog.hu/files/boy_in_sm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27255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chipbruce.files.wordpress.com/2009/04/smo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352800"/>
            <a:ext cx="2514600" cy="331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storePhoton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(__global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photon* p,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if(p-&gt;energy &lt; 0.1f) return;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fr-FR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x = p-&gt;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origin.x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fr-FR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fr-FR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y = p-&gt;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origin.y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z = p-&gt;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origin.z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if(x &gt; resolution -1 || x &lt; 0) return;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if(y &gt; resolution -1 || y &lt; 0) return;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if(z &gt; resolution -1 || z &lt; 0) return;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simulationBuffer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x+y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resolution+z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*resolution*resolution]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 +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p-&gt;energy;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622" y="1676400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76400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4622" y="419576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195763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kf_4k_8o_2_3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222" y="1676401"/>
            <a:ext cx="2390440" cy="2362200"/>
          </a:xfrm>
          <a:prstGeom prst="rect">
            <a:avLst/>
          </a:prstGeom>
        </p:spPr>
      </p:pic>
      <p:pic>
        <p:nvPicPr>
          <p:cNvPr id="13" name="Picture 12" descr="nf_4k_3_30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191000"/>
            <a:ext cx="2379515" cy="235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hu-HU" dirty="0" smtClean="0"/>
              <a:t>Adott térfogati reprezentáció megjelenítése</a:t>
            </a:r>
          </a:p>
          <a:p>
            <a:pPr lvl="1"/>
            <a:r>
              <a:rPr lang="hu-HU" dirty="0" smtClean="0"/>
              <a:t>hőmérséklet, légnyomás, sűrűség, stb</a:t>
            </a:r>
          </a:p>
          <a:p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381000" y="3516312"/>
            <a:ext cx="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87350" y="5961062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87350" y="4887912"/>
            <a:ext cx="1282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757612"/>
            <a:ext cx="2959100" cy="14351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98563" y="3144837"/>
            <a:ext cx="1933575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/>
              <a:t>v(x,y,z)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943600" y="3668712"/>
            <a:ext cx="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949950" y="6113462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949950" y="5040312"/>
            <a:ext cx="1282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61163" y="2687637"/>
            <a:ext cx="1933575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/>
              <a:t>v(x,y,z)</a:t>
            </a: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943600" y="3446462"/>
            <a:ext cx="2592388" cy="2668588"/>
            <a:chOff x="3744" y="1968"/>
            <a:chExt cx="1633" cy="168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748" y="2356"/>
              <a:ext cx="1096" cy="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744" y="1968"/>
              <a:ext cx="1633" cy="1681"/>
            </a:xfrm>
            <a:custGeom>
              <a:avLst/>
              <a:gdLst>
                <a:gd name="T0" fmla="*/ 0 w 1633"/>
                <a:gd name="T1" fmla="*/ 384 h 1681"/>
                <a:gd name="T2" fmla="*/ 624 w 1633"/>
                <a:gd name="T3" fmla="*/ 0 h 1681"/>
                <a:gd name="T4" fmla="*/ 1632 w 1633"/>
                <a:gd name="T5" fmla="*/ 0 h 1681"/>
                <a:gd name="T6" fmla="*/ 1104 w 1633"/>
                <a:gd name="T7" fmla="*/ 384 h 1681"/>
                <a:gd name="T8" fmla="*/ 1104 w 1633"/>
                <a:gd name="T9" fmla="*/ 1680 h 1681"/>
                <a:gd name="T10" fmla="*/ 1632 w 1633"/>
                <a:gd name="T11" fmla="*/ 1248 h 1681"/>
                <a:gd name="T12" fmla="*/ 1632 w 1633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1681"/>
                <a:gd name="T23" fmla="*/ 1633 w 1633"/>
                <a:gd name="T24" fmla="*/ 1681 h 16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1681">
                  <a:moveTo>
                    <a:pt x="0" y="384"/>
                  </a:moveTo>
                  <a:lnTo>
                    <a:pt x="624" y="0"/>
                  </a:lnTo>
                  <a:lnTo>
                    <a:pt x="1632" y="0"/>
                  </a:lnTo>
                  <a:lnTo>
                    <a:pt x="1104" y="384"/>
                  </a:lnTo>
                  <a:lnTo>
                    <a:pt x="1104" y="1680"/>
                  </a:lnTo>
                  <a:lnTo>
                    <a:pt x="1632" y="1248"/>
                  </a:lnTo>
                  <a:lnTo>
                    <a:pt x="16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8"/>
          <p:cNvGrpSpPr>
            <a:grpSpLocks/>
          </p:cNvGrpSpPr>
          <p:nvPr/>
        </p:nvGrpSpPr>
        <p:grpSpPr bwMode="auto">
          <a:xfrm>
            <a:off x="5943600" y="5351462"/>
            <a:ext cx="763588" cy="763588"/>
            <a:chOff x="3744" y="3168"/>
            <a:chExt cx="481" cy="48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748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744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6477000" y="5351462"/>
            <a:ext cx="763588" cy="763588"/>
            <a:chOff x="4080" y="3168"/>
            <a:chExt cx="481" cy="481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084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80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7010400" y="5351462"/>
            <a:ext cx="763588" cy="763588"/>
            <a:chOff x="4416" y="3168"/>
            <a:chExt cx="481" cy="481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420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416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733800" y="4800600"/>
            <a:ext cx="1752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hu-HU" dirty="0"/>
              <a:t>tárolás: 3D tömb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038600" y="4267200"/>
            <a:ext cx="1143000" cy="4572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Szintfelületek megjelenítése</a:t>
            </a:r>
          </a:p>
          <a:p>
            <a:pPr lvl="1"/>
            <a:r>
              <a:rPr lang="hu-HU" dirty="0" smtClean="0"/>
              <a:t>Indirekt módszer</a:t>
            </a:r>
          </a:p>
          <a:p>
            <a:pPr lvl="2"/>
            <a:r>
              <a:rPr lang="hu-HU" dirty="0" smtClean="0"/>
              <a:t>Marching cubes</a:t>
            </a:r>
          </a:p>
          <a:p>
            <a:pPr lvl="1"/>
            <a:endParaRPr lang="hu-HU" dirty="0" smtClean="0"/>
          </a:p>
        </p:txBody>
      </p:sp>
      <p:pic>
        <p:nvPicPr>
          <p:cNvPr id="6" name="Picture 3" descr="head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057400"/>
            <a:ext cx="2284549" cy="228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ead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057400"/>
            <a:ext cx="2265925" cy="228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upload.wikimedia.org/wikipedia/commons/thumb/a/a7/MarchingCubes.svg/500px-MarchingCubes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95800"/>
            <a:ext cx="4695341" cy="2216201"/>
          </a:xfrm>
          <a:prstGeom prst="rect">
            <a:avLst/>
          </a:prstGeom>
          <a:noFill/>
        </p:spPr>
      </p:pic>
      <p:pic>
        <p:nvPicPr>
          <p:cNvPr id="9" name="head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124200"/>
            <a:ext cx="2971800" cy="359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Szintfelületek megjelenítése</a:t>
            </a:r>
          </a:p>
          <a:p>
            <a:pPr lvl="1"/>
            <a:r>
              <a:rPr lang="hu-HU" dirty="0" smtClean="0"/>
              <a:t>Direkt módszer</a:t>
            </a:r>
          </a:p>
          <a:p>
            <a:pPr lvl="2"/>
            <a:r>
              <a:rPr lang="hu-HU" dirty="0" smtClean="0"/>
              <a:t>Isosurface raycasting</a:t>
            </a:r>
          </a:p>
          <a:p>
            <a:endParaRPr lang="en-US" dirty="0"/>
          </a:p>
        </p:txBody>
      </p:sp>
      <p:pic>
        <p:nvPicPr>
          <p:cNvPr id="33794" name="Picture 2" descr="http://upload.wikimedia.org/wikipedia/commons/e/ec/Volume_ray_cas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14571"/>
            <a:ext cx="4874007" cy="1644772"/>
          </a:xfrm>
          <a:prstGeom prst="rect">
            <a:avLst/>
          </a:prstGeom>
          <a:noFill/>
        </p:spPr>
      </p:pic>
      <p:pic>
        <p:nvPicPr>
          <p:cNvPr id="5" name="Picture 4" descr="is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99" y="4146088"/>
            <a:ext cx="2663901" cy="2635712"/>
          </a:xfrm>
          <a:prstGeom prst="rect">
            <a:avLst/>
          </a:prstGeom>
        </p:spPr>
      </p:pic>
      <p:pic>
        <p:nvPicPr>
          <p:cNvPr id="6" name="Picture 5" descr="iso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4499" y="4146088"/>
            <a:ext cx="2663901" cy="2635712"/>
          </a:xfrm>
          <a:prstGeom prst="rect">
            <a:avLst/>
          </a:prstGeom>
        </p:spPr>
      </p:pic>
      <p:pic>
        <p:nvPicPr>
          <p:cNvPr id="7" name="Picture 6" descr="iso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3899" y="4146088"/>
            <a:ext cx="2663901" cy="2635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24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Raycasting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900113" y="3435350"/>
            <a:ext cx="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906463" y="5880100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906463" y="4806950"/>
            <a:ext cx="12827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00113" y="3213100"/>
            <a:ext cx="2592387" cy="2668588"/>
            <a:chOff x="3744" y="1968"/>
            <a:chExt cx="1633" cy="168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748" y="2356"/>
              <a:ext cx="1096" cy="1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744" y="1968"/>
              <a:ext cx="1633" cy="1681"/>
            </a:xfrm>
            <a:custGeom>
              <a:avLst/>
              <a:gdLst>
                <a:gd name="T0" fmla="*/ 0 w 1633"/>
                <a:gd name="T1" fmla="*/ 384 h 1681"/>
                <a:gd name="T2" fmla="*/ 624 w 1633"/>
                <a:gd name="T3" fmla="*/ 0 h 1681"/>
                <a:gd name="T4" fmla="*/ 1632 w 1633"/>
                <a:gd name="T5" fmla="*/ 0 h 1681"/>
                <a:gd name="T6" fmla="*/ 1104 w 1633"/>
                <a:gd name="T7" fmla="*/ 384 h 1681"/>
                <a:gd name="T8" fmla="*/ 1104 w 1633"/>
                <a:gd name="T9" fmla="*/ 1680 h 1681"/>
                <a:gd name="T10" fmla="*/ 1632 w 1633"/>
                <a:gd name="T11" fmla="*/ 1248 h 1681"/>
                <a:gd name="T12" fmla="*/ 1632 w 1633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33"/>
                <a:gd name="T22" fmla="*/ 0 h 1681"/>
                <a:gd name="T23" fmla="*/ 1633 w 1633"/>
                <a:gd name="T24" fmla="*/ 1681 h 16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33" h="1681">
                  <a:moveTo>
                    <a:pt x="0" y="384"/>
                  </a:moveTo>
                  <a:lnTo>
                    <a:pt x="624" y="0"/>
                  </a:lnTo>
                  <a:lnTo>
                    <a:pt x="1632" y="0"/>
                  </a:lnTo>
                  <a:lnTo>
                    <a:pt x="1104" y="384"/>
                  </a:lnTo>
                  <a:lnTo>
                    <a:pt x="1104" y="1680"/>
                  </a:lnTo>
                  <a:lnTo>
                    <a:pt x="1632" y="1248"/>
                  </a:lnTo>
                  <a:lnTo>
                    <a:pt x="1632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900113" y="5118100"/>
            <a:ext cx="763587" cy="763588"/>
            <a:chOff x="3744" y="3168"/>
            <a:chExt cx="481" cy="481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48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744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433513" y="5118100"/>
            <a:ext cx="763587" cy="763588"/>
            <a:chOff x="4080" y="3168"/>
            <a:chExt cx="481" cy="481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084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80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966913" y="5118100"/>
            <a:ext cx="763587" cy="763588"/>
            <a:chOff x="4416" y="3168"/>
            <a:chExt cx="481" cy="48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420" y="3282"/>
              <a:ext cx="317" cy="3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416" y="3168"/>
              <a:ext cx="481" cy="481"/>
            </a:xfrm>
            <a:custGeom>
              <a:avLst/>
              <a:gdLst>
                <a:gd name="T0" fmla="*/ 0 w 481"/>
                <a:gd name="T1" fmla="*/ 110 h 481"/>
                <a:gd name="T2" fmla="*/ 184 w 481"/>
                <a:gd name="T3" fmla="*/ 0 h 481"/>
                <a:gd name="T4" fmla="*/ 480 w 481"/>
                <a:gd name="T5" fmla="*/ 0 h 481"/>
                <a:gd name="T6" fmla="*/ 325 w 481"/>
                <a:gd name="T7" fmla="*/ 110 h 481"/>
                <a:gd name="T8" fmla="*/ 325 w 481"/>
                <a:gd name="T9" fmla="*/ 480 h 481"/>
                <a:gd name="T10" fmla="*/ 480 w 481"/>
                <a:gd name="T11" fmla="*/ 357 h 481"/>
                <a:gd name="T12" fmla="*/ 480 w 481"/>
                <a:gd name="T13" fmla="*/ 0 h 4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1"/>
                <a:gd name="T22" fmla="*/ 0 h 481"/>
                <a:gd name="T23" fmla="*/ 481 w 481"/>
                <a:gd name="T24" fmla="*/ 481 h 4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1" h="481">
                  <a:moveTo>
                    <a:pt x="0" y="110"/>
                  </a:moveTo>
                  <a:lnTo>
                    <a:pt x="184" y="0"/>
                  </a:lnTo>
                  <a:lnTo>
                    <a:pt x="480" y="0"/>
                  </a:lnTo>
                  <a:lnTo>
                    <a:pt x="325" y="110"/>
                  </a:lnTo>
                  <a:lnTo>
                    <a:pt x="325" y="480"/>
                  </a:lnTo>
                  <a:lnTo>
                    <a:pt x="480" y="357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3850" y="6092825"/>
            <a:ext cx="445448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 dirty="0" smtClean="0"/>
              <a:t>Egység kocka</a:t>
            </a:r>
            <a:r>
              <a:rPr lang="en-US" sz="2800" b="1" dirty="0" smtClean="0"/>
              <a:t> </a:t>
            </a:r>
            <a:r>
              <a:rPr lang="en-US" sz="2800" b="1" dirty="0"/>
              <a:t>3D </a:t>
            </a:r>
            <a:r>
              <a:rPr lang="en-US" sz="2800" b="1" dirty="0" smtClean="0"/>
              <a:t>text</a:t>
            </a:r>
            <a:r>
              <a:rPr lang="hu-HU" sz="2800" b="1" dirty="0" smtClean="0"/>
              <a:t>úrával</a:t>
            </a:r>
            <a:endParaRPr lang="en-US" sz="2800" b="1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 rot="10131166">
            <a:off x="6443663" y="2492375"/>
            <a:ext cx="906462" cy="979488"/>
            <a:chOff x="197" y="1687"/>
            <a:chExt cx="805" cy="868"/>
          </a:xfrm>
        </p:grpSpPr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197" y="1877"/>
              <a:ext cx="606" cy="2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97" y="2131"/>
              <a:ext cx="606" cy="2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63" y="1920"/>
              <a:ext cx="187" cy="423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757" y="2005"/>
              <a:ext cx="93" cy="254"/>
            </a:xfrm>
            <a:prstGeom prst="ellipse">
              <a:avLst/>
            </a:prstGeom>
            <a:solidFill>
              <a:schemeClr val="bg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57" y="1708"/>
              <a:ext cx="140" cy="169"/>
            </a:xfrm>
            <a:custGeom>
              <a:avLst/>
              <a:gdLst>
                <a:gd name="T0" fmla="*/ 0 w 144"/>
                <a:gd name="T1" fmla="*/ 149 h 192"/>
                <a:gd name="T2" fmla="*/ 90 w 144"/>
                <a:gd name="T3" fmla="*/ 112 h 192"/>
                <a:gd name="T4" fmla="*/ 136 w 144"/>
                <a:gd name="T5" fmla="*/ 0 h 192"/>
                <a:gd name="T6" fmla="*/ 0 60000 65536"/>
                <a:gd name="T7" fmla="*/ 0 60000 65536"/>
                <a:gd name="T8" fmla="*/ 0 60000 65536"/>
                <a:gd name="T9" fmla="*/ 0 w 144"/>
                <a:gd name="T10" fmla="*/ 0 h 192"/>
                <a:gd name="T11" fmla="*/ 144 w 14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92">
                  <a:moveTo>
                    <a:pt x="0" y="192"/>
                  </a:moveTo>
                  <a:cubicBezTo>
                    <a:pt x="36" y="184"/>
                    <a:pt x="72" y="176"/>
                    <a:pt x="96" y="144"/>
                  </a:cubicBezTo>
                  <a:cubicBezTo>
                    <a:pt x="120" y="112"/>
                    <a:pt x="136" y="32"/>
                    <a:pt x="14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803" y="1740"/>
              <a:ext cx="186" cy="137"/>
            </a:xfrm>
            <a:custGeom>
              <a:avLst/>
              <a:gdLst>
                <a:gd name="T0" fmla="*/ 0 w 192"/>
                <a:gd name="T1" fmla="*/ 120 h 156"/>
                <a:gd name="T2" fmla="*/ 124 w 192"/>
                <a:gd name="T3" fmla="*/ 92 h 156"/>
                <a:gd name="T4" fmla="*/ 180 w 192"/>
                <a:gd name="T5" fmla="*/ 0 h 156"/>
                <a:gd name="T6" fmla="*/ 0 60000 65536"/>
                <a:gd name="T7" fmla="*/ 0 60000 65536"/>
                <a:gd name="T8" fmla="*/ 0 60000 65536"/>
                <a:gd name="T9" fmla="*/ 0 w 192"/>
                <a:gd name="T10" fmla="*/ 0 h 156"/>
                <a:gd name="T11" fmla="*/ 192 w 19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56">
                  <a:moveTo>
                    <a:pt x="0" y="156"/>
                  </a:moveTo>
                  <a:cubicBezTo>
                    <a:pt x="22" y="150"/>
                    <a:pt x="100" y="146"/>
                    <a:pt x="132" y="120"/>
                  </a:cubicBezTo>
                  <a:cubicBezTo>
                    <a:pt x="164" y="94"/>
                    <a:pt x="180" y="25"/>
                    <a:pt x="19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57" y="2343"/>
              <a:ext cx="245" cy="128"/>
            </a:xfrm>
            <a:custGeom>
              <a:avLst/>
              <a:gdLst>
                <a:gd name="T0" fmla="*/ 0 w 252"/>
                <a:gd name="T1" fmla="*/ 0 h 144"/>
                <a:gd name="T2" fmla="*/ 136 w 252"/>
                <a:gd name="T3" fmla="*/ 38 h 144"/>
                <a:gd name="T4" fmla="*/ 238 w 252"/>
                <a:gd name="T5" fmla="*/ 114 h 144"/>
                <a:gd name="T6" fmla="*/ 0 60000 65536"/>
                <a:gd name="T7" fmla="*/ 0 60000 65536"/>
                <a:gd name="T8" fmla="*/ 0 60000 65536"/>
                <a:gd name="T9" fmla="*/ 0 w 252"/>
                <a:gd name="T10" fmla="*/ 0 h 144"/>
                <a:gd name="T11" fmla="*/ 252 w 252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144">
                  <a:moveTo>
                    <a:pt x="0" y="0"/>
                  </a:moveTo>
                  <a:cubicBezTo>
                    <a:pt x="56" y="8"/>
                    <a:pt x="102" y="24"/>
                    <a:pt x="144" y="48"/>
                  </a:cubicBezTo>
                  <a:cubicBezTo>
                    <a:pt x="186" y="72"/>
                    <a:pt x="230" y="124"/>
                    <a:pt x="252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57" y="2343"/>
              <a:ext cx="140" cy="212"/>
            </a:xfrm>
            <a:custGeom>
              <a:avLst/>
              <a:gdLst>
                <a:gd name="T0" fmla="*/ 0 w 144"/>
                <a:gd name="T1" fmla="*/ 0 h 240"/>
                <a:gd name="T2" fmla="*/ 114 w 144"/>
                <a:gd name="T3" fmla="*/ 112 h 240"/>
                <a:gd name="T4" fmla="*/ 136 w 144"/>
                <a:gd name="T5" fmla="*/ 187 h 240"/>
                <a:gd name="T6" fmla="*/ 0 60000 65536"/>
                <a:gd name="T7" fmla="*/ 0 60000 65536"/>
                <a:gd name="T8" fmla="*/ 0 60000 65536"/>
                <a:gd name="T9" fmla="*/ 0 w 144"/>
                <a:gd name="T10" fmla="*/ 0 h 240"/>
                <a:gd name="T11" fmla="*/ 144 w 14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240">
                  <a:moveTo>
                    <a:pt x="0" y="0"/>
                  </a:moveTo>
                  <a:cubicBezTo>
                    <a:pt x="20" y="24"/>
                    <a:pt x="96" y="104"/>
                    <a:pt x="120" y="144"/>
                  </a:cubicBezTo>
                  <a:cubicBezTo>
                    <a:pt x="144" y="184"/>
                    <a:pt x="139" y="220"/>
                    <a:pt x="144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57" y="2343"/>
              <a:ext cx="46" cy="212"/>
            </a:xfrm>
            <a:custGeom>
              <a:avLst/>
              <a:gdLst>
                <a:gd name="T0" fmla="*/ 0 w 48"/>
                <a:gd name="T1" fmla="*/ 0 h 240"/>
                <a:gd name="T2" fmla="*/ 44 w 48"/>
                <a:gd name="T3" fmla="*/ 112 h 240"/>
                <a:gd name="T4" fmla="*/ 0 w 48"/>
                <a:gd name="T5" fmla="*/ 187 h 240"/>
                <a:gd name="T6" fmla="*/ 0 60000 65536"/>
                <a:gd name="T7" fmla="*/ 0 60000 65536"/>
                <a:gd name="T8" fmla="*/ 0 60000 65536"/>
                <a:gd name="T9" fmla="*/ 0 w 48"/>
                <a:gd name="T10" fmla="*/ 0 h 240"/>
                <a:gd name="T11" fmla="*/ 48 w 4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240">
                  <a:moveTo>
                    <a:pt x="0" y="0"/>
                  </a:moveTo>
                  <a:cubicBezTo>
                    <a:pt x="24" y="52"/>
                    <a:pt x="48" y="104"/>
                    <a:pt x="48" y="144"/>
                  </a:cubicBezTo>
                  <a:cubicBezTo>
                    <a:pt x="48" y="184"/>
                    <a:pt x="24" y="212"/>
                    <a:pt x="0" y="24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80" y="1687"/>
              <a:ext cx="51" cy="190"/>
            </a:xfrm>
            <a:custGeom>
              <a:avLst/>
              <a:gdLst>
                <a:gd name="T0" fmla="*/ 0 w 52"/>
                <a:gd name="T1" fmla="*/ 167 h 216"/>
                <a:gd name="T2" fmla="*/ 46 w 52"/>
                <a:gd name="T3" fmla="*/ 74 h 216"/>
                <a:gd name="T4" fmla="*/ 24 w 52"/>
                <a:gd name="T5" fmla="*/ 0 h 216"/>
                <a:gd name="T6" fmla="*/ 0 60000 65536"/>
                <a:gd name="T7" fmla="*/ 0 60000 65536"/>
                <a:gd name="T8" fmla="*/ 0 60000 65536"/>
                <a:gd name="T9" fmla="*/ 0 w 52"/>
                <a:gd name="T10" fmla="*/ 0 h 216"/>
                <a:gd name="T11" fmla="*/ 52 w 52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216">
                  <a:moveTo>
                    <a:pt x="0" y="216"/>
                  </a:moveTo>
                  <a:cubicBezTo>
                    <a:pt x="8" y="196"/>
                    <a:pt x="44" y="132"/>
                    <a:pt x="48" y="96"/>
                  </a:cubicBezTo>
                  <a:cubicBezTo>
                    <a:pt x="52" y="60"/>
                    <a:pt x="29" y="20"/>
                    <a:pt x="24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588125" y="3500438"/>
            <a:ext cx="67627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eye</a:t>
            </a:r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3851275" y="1628775"/>
            <a:ext cx="1576388" cy="3384550"/>
          </a:xfrm>
          <a:custGeom>
            <a:avLst/>
            <a:gdLst>
              <a:gd name="T0" fmla="*/ 0 w 993"/>
              <a:gd name="T1" fmla="*/ 2147483647 h 2132"/>
              <a:gd name="T2" fmla="*/ 1360884869 w 993"/>
              <a:gd name="T3" fmla="*/ 2147483647 h 2132"/>
              <a:gd name="T4" fmla="*/ 2147483647 w 993"/>
              <a:gd name="T5" fmla="*/ 2147483647 h 2132"/>
              <a:gd name="T6" fmla="*/ 1244957673 w 993"/>
              <a:gd name="T7" fmla="*/ 0 h 2132"/>
              <a:gd name="T8" fmla="*/ 0 w 993"/>
              <a:gd name="T9" fmla="*/ 2147483647 h 2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3"/>
              <a:gd name="T16" fmla="*/ 0 h 2132"/>
              <a:gd name="T17" fmla="*/ 993 w 993"/>
              <a:gd name="T18" fmla="*/ 2132 h 2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3" h="2132">
                <a:moveTo>
                  <a:pt x="0" y="1111"/>
                </a:moveTo>
                <a:lnTo>
                  <a:pt x="540" y="2132"/>
                </a:lnTo>
                <a:lnTo>
                  <a:pt x="993" y="952"/>
                </a:lnTo>
                <a:lnTo>
                  <a:pt x="494" y="0"/>
                </a:lnTo>
                <a:lnTo>
                  <a:pt x="0" y="111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49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492500" y="3141663"/>
            <a:ext cx="113347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lookat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4643438" y="3284538"/>
            <a:ext cx="144462" cy="14446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4716463" y="2565400"/>
            <a:ext cx="36036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 flipV="1">
            <a:off x="4284663" y="2565400"/>
            <a:ext cx="43021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716463" y="1914525"/>
            <a:ext cx="935037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right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779838" y="2058988"/>
            <a:ext cx="581025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up</a:t>
            </a: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H="1">
            <a:off x="468313" y="3213100"/>
            <a:ext cx="5975350" cy="2160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284663" y="3644900"/>
            <a:ext cx="288925" cy="576263"/>
          </a:xfrm>
          <a:custGeom>
            <a:avLst/>
            <a:gdLst>
              <a:gd name="T0" fmla="*/ 0 w 993"/>
              <a:gd name="T1" fmla="*/ 81167397 h 2132"/>
              <a:gd name="T2" fmla="*/ 45715623 w 993"/>
              <a:gd name="T3" fmla="*/ 155759398 h 2132"/>
              <a:gd name="T4" fmla="*/ 84066134 w 993"/>
              <a:gd name="T5" fmla="*/ 69551037 h 2132"/>
              <a:gd name="T6" fmla="*/ 41821392 w 993"/>
              <a:gd name="T7" fmla="*/ 0 h 2132"/>
              <a:gd name="T8" fmla="*/ 0 w 993"/>
              <a:gd name="T9" fmla="*/ 81167397 h 21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3"/>
              <a:gd name="T16" fmla="*/ 0 h 2132"/>
              <a:gd name="T17" fmla="*/ 993 w 993"/>
              <a:gd name="T18" fmla="*/ 2132 h 21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3" h="2132">
                <a:moveTo>
                  <a:pt x="0" y="1111"/>
                </a:moveTo>
                <a:lnTo>
                  <a:pt x="540" y="2132"/>
                </a:lnTo>
                <a:lnTo>
                  <a:pt x="993" y="952"/>
                </a:lnTo>
                <a:lnTo>
                  <a:pt x="494" y="0"/>
                </a:lnTo>
                <a:lnTo>
                  <a:pt x="0" y="1111"/>
                </a:lnTo>
                <a:close/>
              </a:path>
            </a:pathLst>
          </a:custGeom>
          <a:solidFill>
            <a:schemeClr val="accent2">
              <a:lumMod val="75000"/>
              <a:alpha val="49000"/>
            </a:schemeClr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4787900" y="4581525"/>
            <a:ext cx="4189413" cy="1373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 dirty="0"/>
              <a:t>p</a:t>
            </a:r>
            <a:r>
              <a:rPr lang="en-US" sz="2800" dirty="0"/>
              <a:t> = </a:t>
            </a:r>
            <a:r>
              <a:rPr lang="en-US" sz="2800" b="1" dirty="0" err="1"/>
              <a:t>lookat</a:t>
            </a:r>
            <a:r>
              <a:rPr lang="en-US" sz="2800" dirty="0"/>
              <a:t> + </a:t>
            </a:r>
            <a:r>
              <a:rPr lang="en-US" sz="2800" i="1" dirty="0">
                <a:sym typeface="Symbol" pitchFamily="18" charset="2"/>
              </a:rPr>
              <a:t></a:t>
            </a:r>
            <a:r>
              <a:rPr lang="en-US" sz="2800" dirty="0"/>
              <a:t> </a:t>
            </a:r>
            <a:r>
              <a:rPr lang="en-US" sz="2800" b="1" dirty="0"/>
              <a:t>right </a:t>
            </a:r>
            <a:r>
              <a:rPr lang="en-US" sz="2800" dirty="0"/>
              <a:t>+ </a:t>
            </a:r>
            <a:r>
              <a:rPr lang="en-US" sz="2800" i="1" dirty="0">
                <a:sym typeface="Symbol" pitchFamily="18" charset="2"/>
              </a:rPr>
              <a:t></a:t>
            </a:r>
            <a:r>
              <a:rPr lang="en-US" sz="2800" i="1" dirty="0"/>
              <a:t> </a:t>
            </a:r>
            <a:r>
              <a:rPr lang="en-US" sz="2800" b="1" dirty="0"/>
              <a:t>up</a:t>
            </a:r>
          </a:p>
          <a:p>
            <a:endParaRPr lang="en-US" sz="2800" dirty="0"/>
          </a:p>
          <a:p>
            <a:r>
              <a:rPr lang="en-US" sz="2800" i="1" dirty="0">
                <a:sym typeface="Symbol" pitchFamily="18" charset="2"/>
              </a:rPr>
              <a:t>, </a:t>
            </a:r>
            <a:r>
              <a:rPr lang="en-US" b="1" dirty="0">
                <a:sym typeface="Symbol" pitchFamily="18" charset="2"/>
              </a:rPr>
              <a:t>  </a:t>
            </a:r>
            <a:r>
              <a:rPr lang="en-US" sz="2800" dirty="0" smtClean="0">
                <a:sym typeface="Symbol" pitchFamily="18" charset="2"/>
              </a:rPr>
              <a:t>[-</a:t>
            </a:r>
            <a:r>
              <a:rPr lang="en-US" sz="2800" dirty="0">
                <a:sym typeface="Symbol" pitchFamily="18" charset="2"/>
              </a:rPr>
              <a:t>1,1</a:t>
            </a:r>
            <a:r>
              <a:rPr lang="en-US" sz="2800" dirty="0" smtClean="0">
                <a:sym typeface="Symbol" pitchFamily="18" charset="2"/>
              </a:rPr>
              <a:t>]</a:t>
            </a:r>
            <a:r>
              <a:rPr lang="hu-HU" sz="2800" dirty="0" smtClean="0">
                <a:sym typeface="Symbol" pitchFamily="18" charset="2"/>
              </a:rPr>
              <a:t>-</a:t>
            </a:r>
            <a:r>
              <a:rPr lang="hu-HU" sz="2800" dirty="0" err="1" smtClean="0">
                <a:sym typeface="Symbol" pitchFamily="18" charset="2"/>
              </a:rPr>
              <a:t>ben</a:t>
            </a:r>
            <a:r>
              <a:rPr lang="hu-HU" sz="2800" dirty="0" smtClean="0">
                <a:sym typeface="Symbol" pitchFamily="18" charset="2"/>
              </a:rPr>
              <a:t> vannak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500563" y="4002088"/>
            <a:ext cx="361950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p</a:t>
            </a: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20589402">
            <a:off x="3275013" y="4219575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20589402">
            <a:off x="2843213" y="4364038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rot="20589402">
            <a:off x="2411413" y="4508500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rot="20589402">
            <a:off x="1979613" y="4652963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 rot="20589402">
            <a:off x="1547813" y="4797425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 rot="20589402">
            <a:off x="1116013" y="4941888"/>
            <a:ext cx="71437" cy="2889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979613" y="4005263"/>
            <a:ext cx="361950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/>
              <a:t>q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3419475" y="4292600"/>
            <a:ext cx="820738" cy="4270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entry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250825" y="4652963"/>
            <a:ext cx="619125" cy="427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isosurface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width,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height, __global float4*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         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const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const float16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int2 id = (int2)(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(0),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float2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(float2)(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width)*2.0f-1.0f,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height)*2.0f-1.0f 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(float4)(-1.0f, -1.0f, -1.0f,1.0f);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(float4)(1.0f, 1.0f, 1.0f,1.0f);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calculate eye ray in world space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ray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temp = normalize(((float4)(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-2.0f, 0.0f)));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((float4)(invViewMatrix.s0,invViewMatrix.s1,invViewMatrix.s2,invViewMatrix.s3)));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((float4)(invViewMatrix.s4,invViewMatrix.s5,invViewMatrix.s6,invViewMatrix.s7)));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((float4)(invViewMatrix.s8,invViewMatrix.s9,invViewMatrix.sA,invViewMatrix.sB)));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color = (float4)(0.0f);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hit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if(hit){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0.0f)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256.0f;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step =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+ 0.0001f;</a:t>
            </a:r>
          </a:p>
          <a:p>
            <a:pPr>
              <a:buNone/>
            </a:pPr>
            <a:r>
              <a:rPr lang="nn-NO" dirty="0" smtClean="0">
                <a:latin typeface="Consolas" pitchFamily="49" charset="0"/>
                <a:cs typeface="Consolas" pitchFamily="49" charset="0"/>
              </a:rPr>
              <a:t>    for(int i=0; i &lt; maxStep; ++i){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float4 pos = ((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t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+ 1.0f) / 2.0f;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 density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// simple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if( density 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isoValue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){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color = 0.5f + 0.5f * dot(normalize((float4)(0.3f, -2.0f, 0.0f, 0.0f)),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getNormalFromVolume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t += step;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if(t&gt;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width &amp;&amp;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height){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width] = color;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float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float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compute intersection of ray with all six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planes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(float4)(1.0f,1.0f,1.0f,1.0f)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r_d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pt-BR" dirty="0" smtClean="0">
                <a:latin typeface="Consolas" pitchFamily="49" charset="0"/>
                <a:cs typeface="Consolas" pitchFamily="49" charset="0"/>
              </a:rPr>
              <a:t>  float4 tbot = invR * (boxmin - r_o);</a:t>
            </a:r>
          </a:p>
          <a:p>
            <a:pPr>
              <a:buNone/>
            </a:pPr>
            <a:r>
              <a:rPr lang="pt-BR" dirty="0" smtClean="0">
                <a:latin typeface="Consolas" pitchFamily="49" charset="0"/>
                <a:cs typeface="Consolas" pitchFamily="49" charset="0"/>
              </a:rPr>
              <a:t>  float4 ttop = invR * (boxmax - r_o);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re-order intersections to find smallest and largest on each axis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min(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ttop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tbot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max(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ttop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tbot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find the largest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and the smallest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largest_tmin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max(max(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), max(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tmin.z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smallest_tmax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min(min(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), min(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tmax.z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largest_tmin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smallest_tmax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smallest_tmax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largest_tmin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Derivált közelítés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Backward</a:t>
            </a:r>
            <a:r>
              <a:rPr lang="hu-HU" dirty="0"/>
              <a:t> </a:t>
            </a:r>
            <a:r>
              <a:rPr lang="hu-HU" dirty="0" err="1" smtClean="0"/>
              <a:t>difference</a:t>
            </a:r>
            <a:r>
              <a:rPr lang="hu-HU" dirty="0" smtClean="0"/>
              <a:t>: </a:t>
            </a:r>
            <a:r>
              <a:rPr lang="hu-HU" dirty="0"/>
              <a:t>f(x</a:t>
            </a:r>
            <a:r>
              <a:rPr lang="hu-HU" dirty="0" smtClean="0"/>
              <a:t>) </a:t>
            </a:r>
            <a:r>
              <a:rPr lang="hu-HU" dirty="0"/>
              <a:t>–</a:t>
            </a:r>
            <a:r>
              <a:rPr lang="hu-HU" dirty="0" smtClean="0"/>
              <a:t> f(x – h)</a:t>
            </a:r>
          </a:p>
          <a:p>
            <a:r>
              <a:rPr lang="hu-HU" dirty="0" err="1" smtClean="0"/>
              <a:t>Forward</a:t>
            </a:r>
            <a:r>
              <a:rPr lang="hu-HU" dirty="0" smtClean="0"/>
              <a:t> </a:t>
            </a:r>
            <a:r>
              <a:rPr lang="hu-HU" dirty="0" err="1"/>
              <a:t>difference</a:t>
            </a:r>
            <a:r>
              <a:rPr lang="hu-HU" dirty="0"/>
              <a:t>: </a:t>
            </a:r>
            <a:r>
              <a:rPr lang="hu-HU" dirty="0" smtClean="0"/>
              <a:t>   f(x + h</a:t>
            </a:r>
            <a:r>
              <a:rPr lang="hu-HU" dirty="0"/>
              <a:t>) – f(x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Central</a:t>
            </a:r>
            <a:r>
              <a:rPr lang="hu-HU" dirty="0" smtClean="0"/>
              <a:t> </a:t>
            </a:r>
            <a:r>
              <a:rPr lang="hu-HU" dirty="0" err="1" smtClean="0"/>
              <a:t>difference</a:t>
            </a:r>
            <a:r>
              <a:rPr lang="hu-HU" dirty="0" smtClean="0"/>
              <a:t>:      f(x + ½h</a:t>
            </a:r>
            <a:r>
              <a:rPr lang="hu-HU" dirty="0"/>
              <a:t>) – </a:t>
            </a:r>
            <a:r>
              <a:rPr lang="hu-HU" dirty="0" smtClean="0"/>
              <a:t>f(x</a:t>
            </a:r>
            <a:r>
              <a:rPr lang="hu-HU" dirty="0"/>
              <a:t> – </a:t>
            </a:r>
            <a:r>
              <a:rPr lang="hu-HU" dirty="0" smtClean="0"/>
              <a:t>½h)</a:t>
            </a:r>
            <a:endParaRPr lang="en-US" dirty="0"/>
          </a:p>
          <a:p>
            <a:endParaRPr lang="en-US" dirty="0"/>
          </a:p>
        </p:txBody>
      </p:sp>
      <p:pic>
        <p:nvPicPr>
          <p:cNvPr id="40962" name="Picture 2" descr="File:Finite difference metho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7244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hu-HU" dirty="0" smtClean="0"/>
              <a:t>A megoldandó probléma</a:t>
            </a:r>
          </a:p>
          <a:p>
            <a:pPr lvl="1"/>
            <a:r>
              <a:rPr lang="hu-HU" dirty="0" smtClean="0"/>
              <a:t>Szóródási pont meghatározása</a:t>
            </a:r>
          </a:p>
          <a:p>
            <a:pPr lvl="2"/>
            <a:r>
              <a:rPr lang="hu-HU" dirty="0" smtClean="0"/>
              <a:t>Szabad úthossz </a:t>
            </a:r>
          </a:p>
          <a:p>
            <a:pPr lvl="1"/>
            <a:r>
              <a:rPr lang="hu-HU" dirty="0" smtClean="0"/>
              <a:t>Energia változás</a:t>
            </a:r>
          </a:p>
          <a:p>
            <a:pPr lvl="1"/>
            <a:r>
              <a:rPr lang="hu-HU" dirty="0" smtClean="0"/>
              <a:t>Új irány számítása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Monte Carlo módszerek</a:t>
            </a:r>
          </a:p>
          <a:p>
            <a:pPr lvl="1"/>
            <a:r>
              <a:rPr lang="hu-HU" dirty="0" smtClean="0"/>
              <a:t>Véletlen minták</a:t>
            </a:r>
          </a:p>
          <a:p>
            <a:pPr lvl="1"/>
            <a:r>
              <a:rPr lang="hu-HU" dirty="0" smtClean="0"/>
              <a:t>Döntés lokális tulajdonságok alapján</a:t>
            </a:r>
            <a:endParaRPr lang="en-US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572000" y="2971800"/>
            <a:ext cx="4000500" cy="2286000"/>
            <a:chOff x="2714612" y="3429000"/>
            <a:chExt cx="5857916" cy="3214710"/>
          </a:xfrm>
        </p:grpSpPr>
        <p:sp>
          <p:nvSpPr>
            <p:cNvPr id="5" name="Felhő 3"/>
            <p:cNvSpPr/>
            <p:nvPr/>
          </p:nvSpPr>
          <p:spPr>
            <a:xfrm>
              <a:off x="3644440" y="3786190"/>
              <a:ext cx="4856026" cy="2857520"/>
            </a:xfrm>
            <a:prstGeom prst="cloudCallout">
              <a:avLst>
                <a:gd name="adj1" fmla="val -35228"/>
                <a:gd name="adj2" fmla="val 29518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hu-HU"/>
            </a:p>
          </p:txBody>
        </p:sp>
        <p:cxnSp>
          <p:nvCxnSpPr>
            <p:cNvPr id="6" name="Egyenes összekötő nyíllal 4"/>
            <p:cNvCxnSpPr/>
            <p:nvPr/>
          </p:nvCxnSpPr>
          <p:spPr>
            <a:xfrm rot="5400000">
              <a:off x="7107936" y="3536044"/>
              <a:ext cx="1571636" cy="135754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nyíllal 5"/>
            <p:cNvCxnSpPr/>
            <p:nvPr/>
          </p:nvCxnSpPr>
          <p:spPr>
            <a:xfrm rot="10800000" flipV="1">
              <a:off x="5071726" y="5143512"/>
              <a:ext cx="1929393" cy="8572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nyíllal 6"/>
            <p:cNvCxnSpPr/>
            <p:nvPr/>
          </p:nvCxnSpPr>
          <p:spPr>
            <a:xfrm rot="10800000">
              <a:off x="2714612" y="3857628"/>
              <a:ext cx="2143253" cy="200026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zis 7"/>
            <p:cNvSpPr/>
            <p:nvPr/>
          </p:nvSpPr>
          <p:spPr>
            <a:xfrm>
              <a:off x="7001119" y="4929198"/>
              <a:ext cx="285921" cy="285752"/>
            </a:xfrm>
            <a:prstGeom prst="ellipse">
              <a:avLst/>
            </a:prstGeom>
            <a:solidFill>
              <a:srgbClr val="FFFF00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hu-HU"/>
            </a:p>
          </p:txBody>
        </p:sp>
        <p:sp>
          <p:nvSpPr>
            <p:cNvPr id="10" name="Ellipszis 8"/>
            <p:cNvSpPr/>
            <p:nvPr/>
          </p:nvSpPr>
          <p:spPr>
            <a:xfrm>
              <a:off x="4785803" y="5857892"/>
              <a:ext cx="285923" cy="285752"/>
            </a:xfrm>
            <a:prstGeom prst="ellipse">
              <a:avLst/>
            </a:prstGeom>
            <a:solidFill>
              <a:srgbClr val="FFFF00"/>
            </a:solidFill>
            <a:ln w="1587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getNormalFromVolume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float4 p,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normal;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- 2.0f/resolution,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+ 2.0f/resolution,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-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- 2.0f/resolution, </a:t>
            </a: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        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0.0f),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normal.w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if(dot(normal, normal) &lt; 0.001f){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normal = (float4)(0.0f, 0.0f, 1.0f, 0.0f);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normalize(normal);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Isosurface raycasting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(const float4 p,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const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resolution,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                       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__global float*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x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p.x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y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p.y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z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p.z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* resolution;</a:t>
            </a: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if(x &gt; resolution -1 || x &lt; 0) return(0.0f);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if(y &gt; resolution -1 || y &lt; 0) return(0.0f);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if(z &gt; resolution -1 || z &lt; 0) return(0.0f);</a:t>
            </a:r>
          </a:p>
          <a:p>
            <a:pPr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x+y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resolution+z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*resolution*resolution];</a:t>
            </a:r>
          </a:p>
          <a:p>
            <a:pPr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181599"/>
          </a:xfrm>
        </p:spPr>
        <p:txBody>
          <a:bodyPr/>
          <a:lstStyle/>
          <a:p>
            <a:r>
              <a:rPr lang="hu-HU" dirty="0" smtClean="0"/>
              <a:t>Bele akarunk látni?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373" y="2362200"/>
            <a:ext cx="1685827" cy="39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068" y="2362200"/>
            <a:ext cx="2169932" cy="39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7055" y="2362202"/>
            <a:ext cx="2154745" cy="396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362200"/>
            <a:ext cx="2209800" cy="396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hu-HU" dirty="0" smtClean="0"/>
              <a:t>Átlátszó anyagok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82637" y="3125787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2087" y="2592387"/>
            <a:ext cx="14684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 + ds)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0" y="2608262"/>
            <a:ext cx="7747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L(s)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154237" y="3055937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602037" y="3055937"/>
            <a:ext cx="139700" cy="1397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0600" y="3627437"/>
            <a:ext cx="7277634" cy="520655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 dirty="0"/>
              <a:t>dL(s)/ds = - </a:t>
            </a:r>
            <a:r>
              <a:rPr lang="hu-HU" sz="2800" dirty="0">
                <a:solidFill>
                  <a:schemeClr val="accent4">
                    <a:lumMod val="75000"/>
                  </a:schemeClr>
                </a:solidFill>
              </a:rPr>
              <a:t>kt</a:t>
            </a:r>
            <a:r>
              <a:rPr lang="hu-HU" sz="2800" dirty="0">
                <a:solidFill>
                  <a:srgbClr val="66FF66"/>
                </a:solidFill>
              </a:rPr>
              <a:t> </a:t>
            </a:r>
            <a:r>
              <a:rPr lang="hu-HU" sz="2800" dirty="0"/>
              <a:t>·</a:t>
            </a:r>
            <a:r>
              <a:rPr lang="hu-HU" sz="2800" dirty="0">
                <a:solidFill>
                  <a:srgbClr val="66FF66"/>
                </a:solidFill>
              </a:rPr>
              <a:t> </a:t>
            </a:r>
            <a:r>
              <a:rPr lang="hu-HU" sz="2800" dirty="0">
                <a:solidFill>
                  <a:schemeClr val="accent4">
                    <a:lumMod val="75000"/>
                  </a:schemeClr>
                </a:solidFill>
              </a:rPr>
              <a:t>L(s)</a:t>
            </a:r>
            <a:r>
              <a:rPr lang="hu-HU" sz="2800" dirty="0"/>
              <a:t> + ka · L</a:t>
            </a:r>
            <a:r>
              <a:rPr lang="hu-HU" sz="2800" baseline="30000" dirty="0"/>
              <a:t>e</a:t>
            </a:r>
            <a:r>
              <a:rPr lang="hu-HU" sz="2800" dirty="0"/>
              <a:t>  +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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‘,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 L</a:t>
            </a:r>
            <a:r>
              <a:rPr lang="hu-HU" sz="2800" i="1" baseline="30000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‘)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d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</a:t>
            </a:r>
            <a:r>
              <a:rPr lang="hu-HU" sz="2800" dirty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hu-HU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858837" y="5106987"/>
            <a:ext cx="509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0" y="4437062"/>
            <a:ext cx="15081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 +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s)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24200" y="4437062"/>
            <a:ext cx="7747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L(s)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096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19954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6812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3670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052887" y="4960937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004887" y="5640387"/>
            <a:ext cx="59070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L(s +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s) = L(s) - kt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 · L(s) + Li(s) </a:t>
            </a:r>
            <a:r>
              <a:rPr lang="hu-HU" sz="2800" i="1">
                <a:latin typeface="Symbol" pitchFamily="18" charset="2"/>
              </a:rPr>
              <a:t></a:t>
            </a:r>
            <a:r>
              <a:rPr lang="hu-HU" sz="2800"/>
              <a:t>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429000" y="5646737"/>
            <a:ext cx="8255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94300" y="5640387"/>
            <a:ext cx="12827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38800" y="6189662"/>
            <a:ext cx="7937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/>
              <a:t>C(s)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657600" y="6189662"/>
            <a:ext cx="7810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hu-HU" sz="2800">
                <a:latin typeface="Symbol" pitchFamily="18" charset="2"/>
              </a:rPr>
              <a:t></a:t>
            </a:r>
            <a:r>
              <a:rPr lang="hu-HU" sz="2800"/>
              <a:t>(s)</a:t>
            </a: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062287" y="2287587"/>
            <a:ext cx="304800" cy="685800"/>
          </a:xfrm>
          <a:custGeom>
            <a:avLst/>
            <a:gdLst>
              <a:gd name="T0" fmla="*/ 483870045 w 192"/>
              <a:gd name="T1" fmla="*/ 0 h 432"/>
              <a:gd name="T2" fmla="*/ 483870045 w 192"/>
              <a:gd name="T3" fmla="*/ 1088707589 h 432"/>
              <a:gd name="T4" fmla="*/ 0 w 192"/>
              <a:gd name="T5" fmla="*/ 1088707589 h 432"/>
              <a:gd name="T6" fmla="*/ 0 60000 65536"/>
              <a:gd name="T7" fmla="*/ 0 60000 65536"/>
              <a:gd name="T8" fmla="*/ 0 60000 65536"/>
              <a:gd name="T9" fmla="*/ 0 w 192"/>
              <a:gd name="T10" fmla="*/ 0 h 432"/>
              <a:gd name="T11" fmla="*/ 192 w 19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32">
                <a:moveTo>
                  <a:pt x="192" y="0"/>
                </a:moveTo>
                <a:lnTo>
                  <a:pt x="192" y="432"/>
                </a:lnTo>
                <a:lnTo>
                  <a:pt x="0" y="432"/>
                </a:lnTo>
              </a:path>
            </a:pathLst>
          </a:cu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287587" y="3240087"/>
            <a:ext cx="1003300" cy="266700"/>
          </a:xfrm>
          <a:custGeom>
            <a:avLst/>
            <a:gdLst>
              <a:gd name="T0" fmla="*/ 1592738532 w 632"/>
              <a:gd name="T1" fmla="*/ 60483753 h 168"/>
              <a:gd name="T2" fmla="*/ 262096248 w 632"/>
              <a:gd name="T3" fmla="*/ 60483753 h 168"/>
              <a:gd name="T4" fmla="*/ 20161248 w 632"/>
              <a:gd name="T5" fmla="*/ 423386295 h 168"/>
              <a:gd name="T6" fmla="*/ 0 60000 65536"/>
              <a:gd name="T7" fmla="*/ 0 60000 65536"/>
              <a:gd name="T8" fmla="*/ 0 60000 65536"/>
              <a:gd name="T9" fmla="*/ 0 w 632"/>
              <a:gd name="T10" fmla="*/ 0 h 168"/>
              <a:gd name="T11" fmla="*/ 632 w 632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168">
                <a:moveTo>
                  <a:pt x="632" y="24"/>
                </a:moveTo>
                <a:cubicBezTo>
                  <a:pt x="420" y="12"/>
                  <a:pt x="208" y="0"/>
                  <a:pt x="104" y="24"/>
                </a:cubicBezTo>
                <a:cubicBezTo>
                  <a:pt x="0" y="48"/>
                  <a:pt x="4" y="108"/>
                  <a:pt x="8" y="168"/>
                </a:cubicBezTo>
              </a:path>
            </a:pathLst>
          </a:cu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Láthatóság sugárkövetés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85800" y="3014461"/>
            <a:ext cx="4177475" cy="2319539"/>
            <a:chOff x="6350" y="1524000"/>
            <a:chExt cx="4870450" cy="2744788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1981200" y="1905000"/>
              <a:ext cx="2654300" cy="17399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4C4C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62000" y="1524000"/>
              <a:ext cx="1068388" cy="2744788"/>
            </a:xfrm>
            <a:custGeom>
              <a:avLst/>
              <a:gdLst>
                <a:gd name="T0" fmla="*/ 0 w 673"/>
                <a:gd name="T1" fmla="*/ 2147483647 h 1729"/>
                <a:gd name="T2" fmla="*/ 0 w 673"/>
                <a:gd name="T3" fmla="*/ 0 h 1729"/>
                <a:gd name="T4" fmla="*/ 1693545972 w 673"/>
                <a:gd name="T5" fmla="*/ 1935480600 h 1729"/>
                <a:gd name="T6" fmla="*/ 1693545972 w 673"/>
                <a:gd name="T7" fmla="*/ 2147483647 h 1729"/>
                <a:gd name="T8" fmla="*/ 0 w 673"/>
                <a:gd name="T9" fmla="*/ 2147483647 h 1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1729"/>
                <a:gd name="T17" fmla="*/ 673 w 673"/>
                <a:gd name="T18" fmla="*/ 1729 h 1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1729">
                  <a:moveTo>
                    <a:pt x="0" y="1008"/>
                  </a:moveTo>
                  <a:lnTo>
                    <a:pt x="0" y="0"/>
                  </a:lnTo>
                  <a:lnTo>
                    <a:pt x="672" y="768"/>
                  </a:lnTo>
                  <a:lnTo>
                    <a:pt x="672" y="1728"/>
                  </a:lnTo>
                  <a:lnTo>
                    <a:pt x="0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350" y="2971800"/>
              <a:ext cx="48704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05113" y="2225675"/>
              <a:ext cx="714076" cy="470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000" dirty="0" smtClean="0"/>
                <a:t>L’(s</a:t>
              </a:r>
              <a:r>
                <a:rPr lang="hu-HU" sz="2000" dirty="0"/>
                <a:t>)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574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7432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4290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1148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4800600" y="28257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14400" y="2590800"/>
              <a:ext cx="230188" cy="611188"/>
            </a:xfrm>
            <a:custGeom>
              <a:avLst/>
              <a:gdLst>
                <a:gd name="T0" fmla="*/ 0 w 145"/>
                <a:gd name="T1" fmla="*/ 564515481 h 385"/>
                <a:gd name="T2" fmla="*/ 0 w 145"/>
                <a:gd name="T3" fmla="*/ 0 h 385"/>
                <a:gd name="T4" fmla="*/ 362903235 w 145"/>
                <a:gd name="T5" fmla="*/ 430947927 h 385"/>
                <a:gd name="T6" fmla="*/ 362903235 w 145"/>
                <a:gd name="T7" fmla="*/ 967740882 h 385"/>
                <a:gd name="T8" fmla="*/ 0 w 145"/>
                <a:gd name="T9" fmla="*/ 5645154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85"/>
                <a:gd name="T17" fmla="*/ 145 w 14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85">
                  <a:moveTo>
                    <a:pt x="0" y="224"/>
                  </a:moveTo>
                  <a:lnTo>
                    <a:pt x="0" y="0"/>
                  </a:lnTo>
                  <a:lnTo>
                    <a:pt x="144" y="171"/>
                  </a:lnTo>
                  <a:lnTo>
                    <a:pt x="144" y="384"/>
                  </a:lnTo>
                  <a:lnTo>
                    <a:pt x="0" y="22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33714" y="3111500"/>
              <a:ext cx="820456" cy="4704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000" dirty="0" smtClean="0">
                  <a:latin typeface="Symbol" pitchFamily="18" charset="2"/>
                </a:rPr>
                <a:t></a:t>
              </a:r>
              <a:r>
                <a:rPr lang="hu-HU" sz="2000" dirty="0" smtClean="0"/>
                <a:t>’(s</a:t>
              </a:r>
              <a:r>
                <a:rPr lang="hu-HU" sz="2000" dirty="0"/>
                <a:t>) 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8100" y="2971800"/>
              <a:ext cx="335280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609600" y="2133600"/>
          <a:ext cx="374276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8" name="Equation" r:id="rId3" imgW="2120760" imgH="215640" progId="Equation.3">
                  <p:embed/>
                </p:oleObj>
              </mc:Choice>
              <mc:Fallback>
                <p:oleObj name="Equation" r:id="rId3" imgW="21207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374276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632012" y="2590800"/>
          <a:ext cx="3787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5" imgW="2145960" imgH="215640" progId="Equation.3">
                  <p:embed/>
                </p:oleObj>
              </mc:Choice>
              <mc:Fallback>
                <p:oleObj name="Equation" r:id="rId5" imgW="21459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012" y="2590800"/>
                        <a:ext cx="37875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9" descr="flui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648201"/>
            <a:ext cx="18184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MyFluid 2008-02-12 18-35-17-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3973" y="4648200"/>
            <a:ext cx="272382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MyFluid 2008-02-12 18-37-50-6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1600200"/>
            <a:ext cx="2954338" cy="230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Térfogat vizualizáció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hu-HU" dirty="0" smtClean="0"/>
              <a:t>Fénysugár követés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9600" y="2590800"/>
            <a:ext cx="4357007" cy="2209800"/>
            <a:chOff x="907686" y="2070100"/>
            <a:chExt cx="5000278" cy="2744788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2590800" y="2374900"/>
              <a:ext cx="2654301" cy="1739900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4C4C"/>
                </a:gs>
              </a:gsLst>
              <a:path path="rect">
                <a:fillToRect r="100000" b="10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273102" y="2070100"/>
              <a:ext cx="1068388" cy="2744788"/>
            </a:xfrm>
            <a:custGeom>
              <a:avLst/>
              <a:gdLst>
                <a:gd name="T0" fmla="*/ 0 w 673"/>
                <a:gd name="T1" fmla="*/ 2147483647 h 1729"/>
                <a:gd name="T2" fmla="*/ 0 w 673"/>
                <a:gd name="T3" fmla="*/ 0 h 1729"/>
                <a:gd name="T4" fmla="*/ 1693545972 w 673"/>
                <a:gd name="T5" fmla="*/ 1935480600 h 1729"/>
                <a:gd name="T6" fmla="*/ 1693545972 w 673"/>
                <a:gd name="T7" fmla="*/ 2147483647 h 1729"/>
                <a:gd name="T8" fmla="*/ 0 w 673"/>
                <a:gd name="T9" fmla="*/ 2147483647 h 17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3"/>
                <a:gd name="T16" fmla="*/ 0 h 1729"/>
                <a:gd name="T17" fmla="*/ 673 w 673"/>
                <a:gd name="T18" fmla="*/ 1729 h 17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3" h="1729">
                  <a:moveTo>
                    <a:pt x="0" y="1008"/>
                  </a:moveTo>
                  <a:lnTo>
                    <a:pt x="0" y="0"/>
                  </a:lnTo>
                  <a:lnTo>
                    <a:pt x="672" y="768"/>
                  </a:lnTo>
                  <a:lnTo>
                    <a:pt x="672" y="1728"/>
                  </a:lnTo>
                  <a:lnTo>
                    <a:pt x="0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907686" y="3136899"/>
              <a:ext cx="4496165" cy="148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1314" y="2410539"/>
              <a:ext cx="970256" cy="775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000" dirty="0"/>
                <a:t>L(s</a:t>
              </a:r>
              <a:r>
                <a:rPr lang="hu-HU" sz="2800" dirty="0"/>
                <a:t>)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3622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30480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338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4196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105400" y="2990850"/>
              <a:ext cx="0" cy="292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25502" y="2755900"/>
              <a:ext cx="230188" cy="611188"/>
            </a:xfrm>
            <a:custGeom>
              <a:avLst/>
              <a:gdLst>
                <a:gd name="T0" fmla="*/ 0 w 145"/>
                <a:gd name="T1" fmla="*/ 564515481 h 385"/>
                <a:gd name="T2" fmla="*/ 0 w 145"/>
                <a:gd name="T3" fmla="*/ 0 h 385"/>
                <a:gd name="T4" fmla="*/ 362903235 w 145"/>
                <a:gd name="T5" fmla="*/ 430947927 h 385"/>
                <a:gd name="T6" fmla="*/ 362903235 w 145"/>
                <a:gd name="T7" fmla="*/ 967740882 h 385"/>
                <a:gd name="T8" fmla="*/ 0 w 145"/>
                <a:gd name="T9" fmla="*/ 5645154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385"/>
                <a:gd name="T17" fmla="*/ 145 w 145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385">
                  <a:moveTo>
                    <a:pt x="0" y="224"/>
                  </a:moveTo>
                  <a:lnTo>
                    <a:pt x="0" y="0"/>
                  </a:lnTo>
                  <a:lnTo>
                    <a:pt x="144" y="171"/>
                  </a:lnTo>
                  <a:lnTo>
                    <a:pt x="144" y="384"/>
                  </a:lnTo>
                  <a:lnTo>
                    <a:pt x="0" y="224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5204702" y="4112732"/>
              <a:ext cx="703262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hu-HU" sz="2800" dirty="0"/>
                <a:t>s=0</a:t>
              </a: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369620" y="4566651"/>
              <a:ext cx="17859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Ellipszis 17"/>
            <p:cNvSpPr>
              <a:spLocks noChangeArrowheads="1"/>
            </p:cNvSpPr>
            <p:nvPr/>
          </p:nvSpPr>
          <p:spPr bwMode="auto">
            <a:xfrm>
              <a:off x="3214688" y="2679700"/>
              <a:ext cx="642937" cy="1214438"/>
            </a:xfrm>
            <a:prstGeom prst="ellipse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Content Placeholder 3" descr="trans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1315" y="4724400"/>
            <a:ext cx="1989426" cy="1968373"/>
          </a:xfrm>
          <a:prstGeom prst="rect">
            <a:avLst/>
          </a:prstGeom>
        </p:spPr>
      </p:pic>
      <p:pic>
        <p:nvPicPr>
          <p:cNvPr id="25" name="Picture 24" descr="trans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715" y="4724400"/>
            <a:ext cx="1996685" cy="1975555"/>
          </a:xfrm>
          <a:prstGeom prst="rect">
            <a:avLst/>
          </a:prstGeom>
        </p:spPr>
      </p:pic>
      <p:pic>
        <p:nvPicPr>
          <p:cNvPr id="26" name="Picture 25" descr="trans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676400"/>
            <a:ext cx="2758685" cy="2729491"/>
          </a:xfrm>
          <a:prstGeom prst="rect">
            <a:avLst/>
          </a:prstGeom>
        </p:spPr>
      </p:pic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33399" y="2133600"/>
          <a:ext cx="42492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6" imgW="2006280" imgH="215640" progId="Equation.3">
                  <p:embed/>
                </p:oleObj>
              </mc:Choice>
              <mc:Fallback>
                <p:oleObj name="Equation" r:id="rId6" imgW="20062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133600"/>
                        <a:ext cx="4249271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Fénysugár követés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alphaBlended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width,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height, __global float4*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  const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resolution, __global float*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  const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alphaExponent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const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alphaCenter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  const float16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int2 id = (int2)(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(0),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get_global_id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float2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(float2)(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width)*2.0f-1.0f,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/ (float) height)*2.0f-1.0f 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(float4)(-1.0f, -1.0f, -1.0f,1.0f);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(float4)(1.0f, 1.0f, 1.0f,1.0f);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// calculate eye ray in world space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ray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invViewMatrix.sF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temp = normalize(((float4)(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uv.y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-2.0f, 0.0f)));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((float4)(invViewMatrix.s0,invViewMatrix.s1,invViewMatrix.s2,invViewMatrix.s3)));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((float4)(invViewMatrix.s4,invViewMatrix.s5,invViewMatrix.s6,invViewMatrix.s7)));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eyeRay.direction.z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dot(temp, ((float4)(invViewMatrix.s8,invViewMatrix.s9,invViewMatrix.sA,invViewMatrix.sB)));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eyeRay.direction.w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endParaRPr lang="hu-HU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Fénysugár követés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  // ...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float4 sum = (float4)(0.0f);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hit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if(hit){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0.0f)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256.0f;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step =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/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maxStep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float t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tfar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- 0.0001f;</a:t>
            </a:r>
          </a:p>
          <a:p>
            <a:pPr>
              <a:buNone/>
            </a:pPr>
            <a:r>
              <a:rPr lang="nn-NO" dirty="0" smtClean="0">
                <a:latin typeface="Consolas" pitchFamily="49" charset="0"/>
                <a:cs typeface="Consolas" pitchFamily="49" charset="0"/>
              </a:rPr>
              <a:t>    for(int i=0; i &lt; maxStep; ++i){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float4 pos = ((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eyeRay.origin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t *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eyeRay.direction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+ 1.0f) / 2.0f;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 density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getDensityFromVolume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hu-HU" dirty="0" smtClean="0">
                <a:latin typeface="Consolas" pitchFamily="49" charset="0"/>
                <a:cs typeface="Consolas" pitchFamily="49" charset="0"/>
              </a:rPr>
              <a:t>	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float alpha = clamp(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alphaExponent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(density -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alphaCenter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+ 0.5f, 0.0f, 1.0f);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float4 color = (float4)(0.5f + 0.5f * dot(normalize((float4)(0.3f, -2.0f, 0.0f, 0.0f)),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getNormalFromVolume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(pos, resolution,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)));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color *= (float4)(density, density * density, density * density * density, 1.0f) + 0.1f;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sum = (1.0f - alpha) * sum + alpha * color;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t -= step;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if(t&lt;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break;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width &amp;&amp;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height){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visualizationBuffer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id.y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* width] = (float4)(sum);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Fénysugár követés</a:t>
            </a:r>
            <a:endParaRPr lang="en-US" dirty="0"/>
          </a:p>
        </p:txBody>
      </p:sp>
      <p:pic>
        <p:nvPicPr>
          <p:cNvPr id="4" name="Content Placeholder 3" descr="col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455" y="2057400"/>
            <a:ext cx="4136345" cy="4092575"/>
          </a:xfrm>
        </p:spPr>
      </p:pic>
      <p:pic>
        <p:nvPicPr>
          <p:cNvPr id="5" name="Picture 4" descr="colo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415880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Stílus transzfer függvények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4724400" cy="4625609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voxel</a:t>
            </a:r>
            <a:r>
              <a:rPr lang="hu-HU" sz="2400" dirty="0" smtClean="0"/>
              <a:t> érték 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→ (szín, </a:t>
            </a:r>
            <a:r>
              <a:rPr lang="hu-H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opacitás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 leképzéshez felhasználhatunk egyéb információkat is:</a:t>
            </a:r>
          </a:p>
          <a:p>
            <a:pPr lvl="1"/>
            <a:r>
              <a:rPr lang="hu-H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Voxel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melyik osztályba tartozik (szegmentálás, pl. csont, lágyszövet stb.)</a:t>
            </a:r>
          </a:p>
          <a:p>
            <a:pPr lvl="1"/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Normálvektor</a:t>
            </a:r>
          </a:p>
          <a:p>
            <a:pPr lvl="1"/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Görbület</a:t>
            </a:r>
          </a:p>
          <a:p>
            <a:pPr lvl="1"/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hu-HU" sz="2000" dirty="0" smtClean="0"/>
          </a:p>
          <a:p>
            <a:endParaRPr lang="hu-HU" sz="2400" dirty="0" smtClean="0"/>
          </a:p>
          <a:p>
            <a:r>
              <a:rPr lang="hu-HU" sz="2400" dirty="0" smtClean="0"/>
              <a:t>A sugárkövetés ugyanaz, mint korábban</a:t>
            </a:r>
            <a:endParaRPr lang="en-US" sz="24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5276849" y="1828800"/>
            <a:ext cx="3562351" cy="4648161"/>
            <a:chOff x="2486023" y="2101850"/>
            <a:chExt cx="3562351" cy="4648161"/>
          </a:xfrm>
        </p:grpSpPr>
        <p:pic>
          <p:nvPicPr>
            <p:cNvPr id="5" name="Picture 4" descr="KÃ©ptalÃ¡lat a kÃ¶vetkezÅre: âillustrative volume renderingâ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469" y="2101850"/>
              <a:ext cx="3357555" cy="4075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églalap 5"/>
            <p:cNvSpPr/>
            <p:nvPr/>
          </p:nvSpPr>
          <p:spPr>
            <a:xfrm>
              <a:off x="2486023" y="6196013"/>
              <a:ext cx="356235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Bruckner, Stefan, and M. Eduard </a:t>
              </a:r>
              <a:r>
                <a:rPr lang="en-US" sz="1000" dirty="0" err="1"/>
                <a:t>Gröller</a:t>
              </a:r>
              <a:r>
                <a:rPr lang="en-US" sz="1000" dirty="0"/>
                <a:t>. "Style transfer functions for illustrative volume rendering." Computer Graphics Forum. Vol. 26. No. 3. Oxford, UK: Blackwell Publishing Ltd, 2007.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1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5257800"/>
          </a:xfrm>
        </p:spPr>
        <p:txBody>
          <a:bodyPr/>
          <a:lstStyle/>
          <a:p>
            <a:r>
              <a:rPr lang="hu-HU" dirty="0" smtClean="0"/>
              <a:t>Radiative transport egyenlet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2286000"/>
          <a:ext cx="3200401" cy="82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714320" imgH="444240" progId="Equation.3">
                  <p:embed/>
                </p:oleObj>
              </mc:Choice>
              <mc:Fallback>
                <p:oleObj name="Equation" r:id="rId3" imgW="171432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3200401" cy="829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2438400"/>
          <a:ext cx="4724401" cy="6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2679480" imgH="368280" progId="Equation.3">
                  <p:embed/>
                </p:oleObj>
              </mc:Choice>
              <mc:Fallback>
                <p:oleObj name="Equation" r:id="rId5" imgW="267948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4724401" cy="6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07987" y="3352800"/>
            <a:ext cx="8507413" cy="3352800"/>
            <a:chOff x="407987" y="3119438"/>
            <a:chExt cx="8567738" cy="3738562"/>
          </a:xfrm>
        </p:grpSpPr>
        <p:pic>
          <p:nvPicPr>
            <p:cNvPr id="6" name="Picture 43" descr="camera copy"/>
            <p:cNvPicPr>
              <a:picLocks noChangeAspect="1" noChangeArrowheads="1"/>
            </p:cNvPicPr>
            <p:nvPr/>
          </p:nvPicPr>
          <p:blipFill>
            <a:blip r:embed="rId7" cstate="print">
              <a:lum bright="-69000" contrast="64000"/>
            </a:blip>
            <a:srcRect/>
            <a:stretch>
              <a:fillRect/>
            </a:stretch>
          </p:blipFill>
          <p:spPr bwMode="auto">
            <a:xfrm>
              <a:off x="739666" y="4062412"/>
              <a:ext cx="1119296" cy="1181207"/>
            </a:xfrm>
            <a:prstGeom prst="rect">
              <a:avLst/>
            </a:prstGeom>
            <a:noFill/>
          </p:spPr>
        </p:pic>
        <p:sp>
          <p:nvSpPr>
            <p:cNvPr id="7" name="Line 44"/>
            <p:cNvSpPr>
              <a:spLocks noChangeShapeType="1"/>
            </p:cNvSpPr>
            <p:nvPr/>
          </p:nvSpPr>
          <p:spPr bwMode="auto">
            <a:xfrm>
              <a:off x="2784475" y="3486150"/>
              <a:ext cx="0" cy="23034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45"/>
            <p:cNvSpPr>
              <a:spLocks noChangeArrowheads="1"/>
            </p:cNvSpPr>
            <p:nvPr/>
          </p:nvSpPr>
          <p:spPr bwMode="auto">
            <a:xfrm>
              <a:off x="3505200" y="3989388"/>
              <a:ext cx="3311525" cy="1584325"/>
            </a:xfrm>
            <a:prstGeom prst="cloudCallout">
              <a:avLst>
                <a:gd name="adj1" fmla="val -23296"/>
                <a:gd name="adj2" fmla="val 44389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>
                <a:latin typeface="Arial" charset="0"/>
              </a:endParaRPr>
            </a:p>
          </p:txBody>
        </p:sp>
        <p:sp>
          <p:nvSpPr>
            <p:cNvPr id="9" name="Line 46"/>
            <p:cNvSpPr>
              <a:spLocks noChangeShapeType="1"/>
            </p:cNvSpPr>
            <p:nvPr/>
          </p:nvSpPr>
          <p:spPr bwMode="auto">
            <a:xfrm flipH="1" flipV="1">
              <a:off x="1847850" y="4781550"/>
              <a:ext cx="6408737" cy="71438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  <a:prstDash val="sysDot"/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7"/>
            <p:cNvSpPr>
              <a:spLocks noChangeShapeType="1"/>
            </p:cNvSpPr>
            <p:nvPr/>
          </p:nvSpPr>
          <p:spPr bwMode="auto">
            <a:xfrm>
              <a:off x="4008437" y="3557588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6240462" y="3557588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49"/>
            <p:cNvSpPr>
              <a:spLocks/>
            </p:cNvSpPr>
            <p:nvPr/>
          </p:nvSpPr>
          <p:spPr bwMode="auto">
            <a:xfrm rot="5400000">
              <a:off x="4979987" y="5105400"/>
              <a:ext cx="288925" cy="2232025"/>
            </a:xfrm>
            <a:prstGeom prst="rightBrace">
              <a:avLst>
                <a:gd name="adj1" fmla="val 0"/>
                <a:gd name="adj2" fmla="val 491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0"/>
            <p:cNvSpPr>
              <a:spLocks noChangeShapeType="1"/>
            </p:cNvSpPr>
            <p:nvPr/>
          </p:nvSpPr>
          <p:spPr bwMode="auto">
            <a:xfrm flipH="1">
              <a:off x="6745287" y="4205288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1"/>
            <p:cNvSpPr>
              <a:spLocks noChangeShapeType="1"/>
            </p:cNvSpPr>
            <p:nvPr/>
          </p:nvSpPr>
          <p:spPr bwMode="auto">
            <a:xfrm flipH="1">
              <a:off x="6745287" y="4421188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2"/>
            <p:cNvSpPr>
              <a:spLocks noChangeShapeType="1"/>
            </p:cNvSpPr>
            <p:nvPr/>
          </p:nvSpPr>
          <p:spPr bwMode="auto">
            <a:xfrm flipH="1">
              <a:off x="6745287" y="4637088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3"/>
            <p:cNvSpPr>
              <a:spLocks noChangeShapeType="1"/>
            </p:cNvSpPr>
            <p:nvPr/>
          </p:nvSpPr>
          <p:spPr bwMode="auto">
            <a:xfrm flipH="1">
              <a:off x="4729162" y="4637088"/>
              <a:ext cx="574675" cy="720725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4"/>
            <p:cNvSpPr>
              <a:spLocks noChangeShapeType="1"/>
            </p:cNvSpPr>
            <p:nvPr/>
          </p:nvSpPr>
          <p:spPr bwMode="auto">
            <a:xfrm flipH="1">
              <a:off x="3721100" y="4710113"/>
              <a:ext cx="1150937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5"/>
            <p:cNvSpPr>
              <a:spLocks noChangeShapeType="1"/>
            </p:cNvSpPr>
            <p:nvPr/>
          </p:nvSpPr>
          <p:spPr bwMode="auto">
            <a:xfrm flipH="1">
              <a:off x="5664200" y="3125788"/>
              <a:ext cx="792162" cy="792162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4079875" y="6359525"/>
              <a:ext cx="2232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path: ds</a:t>
              </a:r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6600825" y="6078538"/>
              <a:ext cx="2374900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Incident radiancia:</a:t>
              </a:r>
            </a:p>
            <a:p>
              <a:pPr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L(s)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1055687" y="6078538"/>
              <a:ext cx="2378075" cy="779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Outgoing radiancia:</a:t>
              </a:r>
            </a:p>
            <a:p>
              <a:pPr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L(s+ds)</a:t>
              </a: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 flipH="1">
              <a:off x="3287712" y="5070475"/>
              <a:ext cx="1150938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60"/>
            <p:cNvSpPr txBox="1">
              <a:spLocks noChangeArrowheads="1"/>
            </p:cNvSpPr>
            <p:nvPr/>
          </p:nvSpPr>
          <p:spPr bwMode="auto">
            <a:xfrm>
              <a:off x="407987" y="3773488"/>
              <a:ext cx="10080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Camera</a:t>
              </a:r>
            </a:p>
          </p:txBody>
        </p:sp>
        <p:sp>
          <p:nvSpPr>
            <p:cNvPr id="24" name="Text Box 61"/>
            <p:cNvSpPr txBox="1">
              <a:spLocks noChangeArrowheads="1"/>
            </p:cNvSpPr>
            <p:nvPr/>
          </p:nvSpPr>
          <p:spPr bwMode="auto">
            <a:xfrm>
              <a:off x="2136775" y="3119438"/>
              <a:ext cx="12239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hu-HU" i="1">
                  <a:latin typeface="Comic Sans MS" pitchFamily="66" charset="0"/>
                </a:rPr>
                <a:t>screen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Image object</a:t>
            </a:r>
          </a:p>
          <a:p>
            <a:pPr lvl="1"/>
            <a:r>
              <a:rPr lang="hu-HU" dirty="0" smtClean="0"/>
              <a:t>1D / 2D / 3D textúrák</a:t>
            </a:r>
          </a:p>
          <a:p>
            <a:pPr lvl="1"/>
            <a:r>
              <a:rPr lang="hu-HU" dirty="0" smtClean="0"/>
              <a:t>4 elemű vektorok</a:t>
            </a:r>
          </a:p>
          <a:p>
            <a:pPr lvl="1"/>
            <a:r>
              <a:rPr lang="hu-HU" dirty="0" smtClean="0"/>
              <a:t>Lineáris interpoláció</a:t>
            </a:r>
          </a:p>
          <a:p>
            <a:pPr lvl="1"/>
            <a:r>
              <a:rPr lang="hu-HU" dirty="0" smtClean="0"/>
              <a:t>Címzési módok</a:t>
            </a:r>
          </a:p>
          <a:p>
            <a:endParaRPr lang="hu-HU" dirty="0" smtClean="0"/>
          </a:p>
          <a:p>
            <a:r>
              <a:rPr lang="hu-HU" dirty="0" smtClean="0"/>
              <a:t>Textúra támogatás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CL_DEVICE_IMAGE_SUPPORT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93268"/>
            <a:ext cx="7162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clGetDeviceInfo(...)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Image object létrehozása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image formátum</a:t>
            </a:r>
          </a:p>
          <a:p>
            <a:pPr lvl="1"/>
            <a:r>
              <a:rPr lang="hu-HU" dirty="0" smtClean="0"/>
              <a:t>pitch: egy sor tárolásához szükséges byte méret</a:t>
            </a:r>
          </a:p>
          <a:p>
            <a:pPr lvl="2"/>
            <a:r>
              <a:rPr lang="hu-HU" sz="2000" dirty="0" smtClean="0">
                <a:latin typeface="Consolas" pitchFamily="49" charset="0"/>
                <a:cs typeface="Consolas" pitchFamily="49" charset="0"/>
              </a:rPr>
              <a:t>0</a:t>
            </a:r>
            <a:r>
              <a:rPr lang="hu-HU" dirty="0" smtClean="0"/>
              <a:t> ha a host_pointer NULL</a:t>
            </a:r>
          </a:p>
          <a:p>
            <a:pPr lvl="2"/>
            <a:r>
              <a:rPr lang="hu-HU" sz="2000" dirty="0" smtClean="0">
                <a:latin typeface="Consolas" pitchFamily="49" charset="0"/>
                <a:cs typeface="Consolas" pitchFamily="49" charset="0"/>
              </a:rPr>
              <a:t>&gt;= szélesség * elem </a:t>
            </a:r>
            <a:r>
              <a:rPr lang="hu-HU" dirty="0" smtClean="0"/>
              <a:t>méret byteban ha a host_pointer adott</a:t>
            </a:r>
          </a:p>
          <a:p>
            <a:pPr lvl="2"/>
            <a:r>
              <a:rPr lang="hu-HU" dirty="0" smtClean="0"/>
              <a:t>csak a betöltéshez szükséges, a belső formátum más lehet!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7162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cl_mem clCreateImage2D(...)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7162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cl_mem clCreateImage3D(...)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Textúra formátum leírás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Csatorna sorrend</a:t>
            </a:r>
          </a:p>
          <a:p>
            <a:pPr lvl="1"/>
            <a:r>
              <a:rPr lang="hu-HU" dirty="0" smtClean="0"/>
              <a:t>CL_R, CL_A</a:t>
            </a:r>
          </a:p>
          <a:p>
            <a:pPr lvl="1"/>
            <a:r>
              <a:rPr lang="hu-HU" dirty="0" smtClean="0"/>
              <a:t>CL_INTENSITY</a:t>
            </a:r>
          </a:p>
          <a:p>
            <a:pPr lvl="1"/>
            <a:r>
              <a:rPr lang="hu-HU" dirty="0" smtClean="0"/>
              <a:t>CL_LUMINANCE</a:t>
            </a:r>
          </a:p>
          <a:p>
            <a:pPr lvl="1"/>
            <a:r>
              <a:rPr lang="hu-HU" dirty="0" smtClean="0"/>
              <a:t>CL_RG, CL_RA</a:t>
            </a:r>
          </a:p>
          <a:p>
            <a:pPr lvl="1"/>
            <a:r>
              <a:rPr lang="hu-HU" dirty="0" smtClean="0"/>
              <a:t>CL_RGB</a:t>
            </a:r>
          </a:p>
          <a:p>
            <a:pPr lvl="1"/>
            <a:r>
              <a:rPr lang="hu-HU" dirty="0" smtClean="0"/>
              <a:t>CL_RGBA, CL_ARGB, CL_BGRA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71628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typedef struct _cl_image_format {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cl_channel_order image_channel_order;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cl_channel_type  image_channel_data_type;</a:t>
            </a:r>
          </a:p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} cl_image_format;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Textúra adat formátum</a:t>
            </a:r>
          </a:p>
          <a:p>
            <a:pPr lvl="1"/>
            <a:r>
              <a:rPr lang="hu-HU" dirty="0" smtClean="0"/>
              <a:t>CL_SNORM_INT8 / 16</a:t>
            </a:r>
          </a:p>
          <a:p>
            <a:pPr lvl="1"/>
            <a:r>
              <a:rPr lang="hu-HU" dirty="0" smtClean="0"/>
              <a:t>CL_UNORM_INT8 / 16</a:t>
            </a:r>
          </a:p>
          <a:p>
            <a:pPr lvl="1"/>
            <a:r>
              <a:rPr lang="hu-HU" dirty="0" smtClean="0"/>
              <a:t>CL_UNORM_SHORT_565 / 555</a:t>
            </a:r>
          </a:p>
          <a:p>
            <a:pPr lvl="1"/>
            <a:r>
              <a:rPr lang="hu-HU" dirty="0" smtClean="0"/>
              <a:t>CL_UNORM_INT_101010</a:t>
            </a:r>
          </a:p>
          <a:p>
            <a:pPr lvl="1"/>
            <a:r>
              <a:rPr lang="hu-HU" dirty="0" smtClean="0"/>
              <a:t>CL_SIGNED_INT8 / 16 / 32</a:t>
            </a:r>
          </a:p>
          <a:p>
            <a:pPr lvl="1"/>
            <a:r>
              <a:rPr lang="hu-HU" dirty="0" smtClean="0"/>
              <a:t>CL_UNSIGNED_INT8 / 16 / 32</a:t>
            </a:r>
          </a:p>
          <a:p>
            <a:pPr lvl="1"/>
            <a:r>
              <a:rPr lang="hu-HU" dirty="0" smtClean="0"/>
              <a:t>CL_HALF_FLOAT</a:t>
            </a:r>
          </a:p>
          <a:p>
            <a:pPr lvl="1"/>
            <a:r>
              <a:rPr lang="hu-HU" dirty="0" smtClean="0"/>
              <a:t>CL_FLOAT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Támogatott formátumok lekérdezése</a:t>
            </a:r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image_type: 2D/3D image object</a:t>
            </a:r>
          </a:p>
          <a:p>
            <a:pPr lvl="1"/>
            <a:r>
              <a:rPr lang="hu-HU" dirty="0" smtClean="0"/>
              <a:t>image_formats: a támogatott formátumok listája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382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clGetSupportedImageFormats(cl_context context,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cl_mem_flags flags,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cl_mem_object_type image_type,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cl_uint num_entries,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cl_image_format* image_formats,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    cl_uint* num_image_formats)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Olvasás Image objektumból</a:t>
            </a:r>
          </a:p>
          <a:p>
            <a:endParaRPr lang="hu-HU" dirty="0" smtClean="0"/>
          </a:p>
          <a:p>
            <a:r>
              <a:rPr lang="hu-HU" dirty="0" smtClean="0"/>
              <a:t>Irás Image objektumba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origin[3]: kezdő koordináták</a:t>
            </a:r>
          </a:p>
          <a:p>
            <a:pPr lvl="1"/>
            <a:r>
              <a:rPr lang="hu-HU" dirty="0" smtClean="0"/>
              <a:t>region[3]: másolandó méret</a:t>
            </a:r>
          </a:p>
          <a:p>
            <a:pPr lvl="1"/>
            <a:r>
              <a:rPr lang="hu-HU" dirty="0" smtClean="0"/>
              <a:t>row_pitch / slice_pitch: reprezentációs méret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69068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clEnqueueReadImage(...)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135868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clEnqueueWriteImage(...)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Másolás Image objektumok között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src_origin[3]: forrás koordináták</a:t>
            </a:r>
          </a:p>
          <a:p>
            <a:pPr lvl="1"/>
            <a:r>
              <a:rPr lang="hu-HU" dirty="0" smtClean="0"/>
              <a:t>dst_origin[3]: cél koordináták</a:t>
            </a:r>
          </a:p>
          <a:p>
            <a:pPr lvl="1"/>
            <a:r>
              <a:rPr lang="hu-HU" dirty="0" smtClean="0"/>
              <a:t>region[3]: másolandó terület mérete</a:t>
            </a:r>
          </a:p>
          <a:p>
            <a:r>
              <a:rPr lang="hu-HU" dirty="0" smtClean="0"/>
              <a:t>Másolás Image és Buffer objektum között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clEnqueueCopyImage(...)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5720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clEnqueueCopyImageToBuffer(...)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clEnqueueCopyBufferToImage(...)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Sampler objektum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normalized_coords: címzési mód</a:t>
            </a:r>
          </a:p>
          <a:p>
            <a:pPr lvl="1"/>
            <a:r>
              <a:rPr lang="hu-HU" dirty="0" smtClean="0"/>
              <a:t>addressing_mode: túlcímzés kezelése</a:t>
            </a:r>
          </a:p>
          <a:p>
            <a:pPr lvl="2"/>
            <a:r>
              <a:rPr lang="hu-HU" dirty="0" smtClean="0"/>
              <a:t>REPEAT, CLAMP_TO_EDGE, CLAMP, NONE</a:t>
            </a:r>
          </a:p>
          <a:p>
            <a:pPr lvl="1"/>
            <a:r>
              <a:rPr lang="hu-HU" dirty="0" smtClean="0"/>
              <a:t>filter_mode: textúra szűrés</a:t>
            </a:r>
          </a:p>
          <a:p>
            <a:pPr lvl="2"/>
            <a:r>
              <a:rPr lang="hu-HU" dirty="0" smtClean="0"/>
              <a:t>NEAREST, LINEAR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8382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cl_sampler clCreateSampler(cl_context context,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cl_bool normalized_coords,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cl_addressing_mode addressing_mode,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cl_filter_mode filter_mode,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cl_int* errcode_ret)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Referencia számláló növelése / csökkentése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Sampler információk lekérdezése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CPU oldalon létrehozott sampler tulajdonságai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clRetainSampler(cl_sampler sampler)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602468"/>
            <a:ext cx="8382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clReleaseSampler(cl_sampler sampler)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038600"/>
            <a:ext cx="83820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cl_int clGetSamplerInfo(cl_sampler sampler,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cl_sampler_info param_name,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size_t param_value_size,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void* param_value,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size_t *param_value_size_ret)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Image object</a:t>
            </a:r>
          </a:p>
          <a:p>
            <a:pPr lvl="1"/>
            <a:r>
              <a:rPr lang="hu-HU" dirty="0" smtClean="0"/>
              <a:t>Csak olvasható: __read_only</a:t>
            </a:r>
          </a:p>
          <a:p>
            <a:pPr lvl="1"/>
            <a:r>
              <a:rPr lang="hu-HU" dirty="0" smtClean="0"/>
              <a:t>Csak írható: __write_only</a:t>
            </a:r>
          </a:p>
          <a:p>
            <a:pPr lvl="1"/>
            <a:r>
              <a:rPr lang="hu-HU" dirty="0" smtClean="0"/>
              <a:t>Olvasás és írás nem támogatott egyszerre!</a:t>
            </a:r>
          </a:p>
          <a:p>
            <a:endParaRPr lang="hu-HU" dirty="0" smtClean="0"/>
          </a:p>
          <a:p>
            <a:r>
              <a:rPr lang="hu-HU" dirty="0" smtClean="0"/>
              <a:t>Sampler object</a:t>
            </a:r>
          </a:p>
          <a:p>
            <a:pPr lvl="1"/>
            <a:r>
              <a:rPr lang="hu-HU" dirty="0" smtClean="0"/>
              <a:t>Host oldalon létrehozott sampler</a:t>
            </a:r>
          </a:p>
          <a:p>
            <a:pPr lvl="1"/>
            <a:r>
              <a:rPr lang="hu-HU" dirty="0" smtClean="0"/>
              <a:t>Globális konstans sampler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650468"/>
            <a:ext cx="73152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const sampler_t samplerName = NORMALIZED_COORDS |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ADDRESS_MODE      |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  FILTER_MODE;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r>
              <a:rPr lang="hu-HU" dirty="0" smtClean="0"/>
              <a:t>A szóródás valószínűsége</a:t>
            </a:r>
          </a:p>
          <a:p>
            <a:pPr lvl="1"/>
            <a:r>
              <a:rPr lang="hu-HU" dirty="0" smtClean="0"/>
              <a:t> 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visszaverődés valószínűsége</a:t>
            </a:r>
          </a:p>
          <a:p>
            <a:pPr lvl="1"/>
            <a:r>
              <a:rPr lang="hu-HU" dirty="0" smtClean="0"/>
              <a:t>albedo</a:t>
            </a:r>
          </a:p>
          <a:p>
            <a:pPr lvl="1"/>
            <a:endParaRPr lang="hu-HU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38200" y="2133600"/>
          <a:ext cx="4114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371600" imgH="228600" progId="Equation.3">
                  <p:embed/>
                </p:oleObj>
              </mc:Choice>
              <mc:Fallback>
                <p:oleObj name="Equation" r:id="rId3" imgW="1371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4114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962400"/>
          <a:ext cx="1143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457200" imgH="431640" progId="Equation.3">
                  <p:embed/>
                </p:oleObj>
              </mc:Choice>
              <mc:Fallback>
                <p:oleObj name="Equation" r:id="rId5" imgW="457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62400"/>
                        <a:ext cx="1143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Olvasás az Image objektumból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4 elemű vektor az Image típusának megfelelően</a:t>
            </a:r>
          </a:p>
          <a:p>
            <a:pPr lvl="1"/>
            <a:r>
              <a:rPr lang="hu-HU" dirty="0" smtClean="0"/>
              <a:t>{f, i, ui}: float, int, unsigned int</a:t>
            </a:r>
          </a:p>
          <a:p>
            <a:pPr lvl="1"/>
            <a:r>
              <a:rPr lang="hu-HU" dirty="0" smtClean="0"/>
              <a:t>coord: a sampler címzésének megfelelő koordináták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38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&lt;o_típus&gt; read_image{f,i,ui}(image2d_t image,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sampler_t sampler,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   &lt;c_típus&gt; coord)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Írás Image objektumba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{f, i, ui}: float, int, unsigned int</a:t>
            </a:r>
          </a:p>
          <a:p>
            <a:pPr lvl="1"/>
            <a:r>
              <a:rPr lang="hu-HU" dirty="0" smtClean="0"/>
              <a:t>coord: cél koordináták</a:t>
            </a:r>
          </a:p>
          <a:p>
            <a:pPr lvl="1"/>
            <a:r>
              <a:rPr lang="hu-HU" dirty="0" smtClean="0"/>
              <a:t>color: a beírandó színvektor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83820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void write_image{f,i,ui}(image2d_t image,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&lt;coord_típus&gt; coord,</a:t>
            </a:r>
          </a:p>
          <a:p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smtClean="0">
                <a:latin typeface="Consolas" pitchFamily="49" charset="0"/>
                <a:cs typeface="Consolas" pitchFamily="49" charset="0"/>
              </a:rPr>
              <a:t>                        &lt;color_típus&gt; color)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OpenCL textúra támogatás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hu-HU" dirty="0" smtClean="0"/>
              <a:t>Image objektum információk</a:t>
            </a:r>
          </a:p>
          <a:p>
            <a:pPr lvl="1"/>
            <a:r>
              <a:rPr lang="hu-HU" dirty="0" smtClean="0"/>
              <a:t>Image dimenziók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Image formátum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get_image_width(image{2,3}d_t image)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059668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get_image_height(image{2,3}d_t image)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516868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get_image_depth(image3d_t image)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int{2,4} get_image_dim(image{2,3}d_t image)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5193268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get_image_channel_data_type(image{2,3}d_t image)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650468"/>
            <a:ext cx="80772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onsolas" pitchFamily="49" charset="0"/>
                <a:cs typeface="Consolas" pitchFamily="49" charset="0"/>
              </a:rPr>
              <a:t>int get_image_channel_order(image{2,3}d_t image)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r>
              <a:rPr lang="hu-HU" dirty="0" smtClean="0"/>
              <a:t>A visszaverődés iránya</a:t>
            </a:r>
          </a:p>
          <a:p>
            <a:pPr lvl="1"/>
            <a:r>
              <a:rPr lang="hu-HU" dirty="0" smtClean="0"/>
              <a:t>fázis függvény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izotróp szóródás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anizotróp szóródás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44875" y="2259012"/>
          <a:ext cx="14144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545760" imgH="215640" progId="Equation.3">
                  <p:embed/>
                </p:oleObj>
              </mc:Choice>
              <mc:Fallback>
                <p:oleObj name="Equation" r:id="rId3" imgW="54576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2259012"/>
                        <a:ext cx="1414463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181599" y="2274887"/>
          <a:ext cx="199208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774360" imgH="177480" progId="Equation.3">
                  <p:embed/>
                </p:oleObj>
              </mc:Choice>
              <mc:Fallback>
                <p:oleObj name="Equation" r:id="rId5" imgW="7743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599" y="2274887"/>
                        <a:ext cx="199208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29000" y="3276600"/>
          <a:ext cx="2362200" cy="976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952200" imgH="393480" progId="Equation.3">
                  <p:embed/>
                </p:oleObj>
              </mc:Choice>
              <mc:Fallback>
                <p:oleObj name="Equation" r:id="rId7" imgW="95220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2362200" cy="976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09999" y="4800599"/>
          <a:ext cx="3124201" cy="808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1422360" imgH="368280" progId="Equation.3">
                  <p:embed/>
                </p:oleObj>
              </mc:Choice>
              <mc:Fallback>
                <p:oleObj name="Equation" r:id="rId9" imgW="1422360" imgH="3682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9" y="4800599"/>
                        <a:ext cx="3124201" cy="808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410216"/>
              </p:ext>
            </p:extLst>
          </p:nvPr>
        </p:nvGraphicFramePr>
        <p:xfrm>
          <a:off x="2971800" y="5755037"/>
          <a:ext cx="6076335" cy="79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1" imgW="2997000" imgH="393480" progId="Equation.3">
                  <p:embed/>
                </p:oleObj>
              </mc:Choice>
              <mc:Fallback>
                <p:oleObj name="Equation" r:id="rId11" imgW="2997000" imgH="393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55037"/>
                        <a:ext cx="6076335" cy="79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5334000"/>
            <a:ext cx="2514600" cy="1408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hu-HU" dirty="0" smtClean="0"/>
              <a:t>Egyszeres szóródás közelítés</a:t>
            </a:r>
          </a:p>
          <a:p>
            <a:pPr lvl="1"/>
            <a:r>
              <a:rPr lang="hu-HU" dirty="0" smtClean="0"/>
              <a:t>Radiancia</a:t>
            </a:r>
          </a:p>
          <a:p>
            <a:pPr lvl="2"/>
            <a:r>
              <a:rPr lang="hu-HU" dirty="0" smtClean="0"/>
              <a:t>direkt tag</a:t>
            </a:r>
          </a:p>
          <a:p>
            <a:pPr lvl="2"/>
            <a:endParaRPr lang="hu-HU" dirty="0" smtClean="0"/>
          </a:p>
          <a:p>
            <a:pPr lvl="2"/>
            <a:r>
              <a:rPr lang="hu-HU" dirty="0" smtClean="0"/>
              <a:t>indirekt (media) tag</a:t>
            </a:r>
          </a:p>
          <a:p>
            <a:pPr lvl="2"/>
            <a:endParaRPr lang="hu-HU" dirty="0" smtClean="0"/>
          </a:p>
          <a:p>
            <a:pPr lvl="2"/>
            <a:endParaRPr lang="hu-HU" dirty="0" smtClean="0"/>
          </a:p>
          <a:p>
            <a:pPr lvl="3"/>
            <a:r>
              <a:rPr lang="hu-HU" dirty="0" smtClean="0"/>
              <a:t>térfogati megfogalmazás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2209800"/>
          <a:ext cx="350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3" imgW="1752480" imgH="228600" progId="Equation.3">
                  <p:embed/>
                </p:oleObj>
              </mc:Choice>
              <mc:Fallback>
                <p:oleObj name="Equation" r:id="rId3" imgW="17524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3505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600" y="2667000"/>
          <a:ext cx="236711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5" imgW="1358640" imgH="393480" progId="Equation.3">
                  <p:embed/>
                </p:oleObj>
              </mc:Choice>
              <mc:Fallback>
                <p:oleObj name="Equation" r:id="rId5" imgW="13586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67000"/>
                        <a:ext cx="236711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33600" y="4038600"/>
          <a:ext cx="681317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7" imgW="3860640" imgH="431640" progId="Equation.3">
                  <p:embed/>
                </p:oleObj>
              </mc:Choice>
              <mc:Fallback>
                <p:oleObj name="Equation" r:id="rId7" imgW="38606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38600"/>
                        <a:ext cx="681317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1676400" y="5257800"/>
          <a:ext cx="7216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9" imgW="4089240" imgH="431640" progId="Equation.3">
                  <p:embed/>
                </p:oleObj>
              </mc:Choice>
              <mc:Fallback>
                <p:oleObj name="Equation" r:id="rId9" imgW="40892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72167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0" y="6019800"/>
          <a:ext cx="380737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1" imgW="2044440" imgH="368280" progId="Equation.3">
                  <p:embed/>
                </p:oleObj>
              </mc:Choice>
              <mc:Fallback>
                <p:oleObj name="Equation" r:id="rId11" imgW="2044440" imgH="3682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019800"/>
                        <a:ext cx="380737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/>
          <a:lstStyle/>
          <a:p>
            <a:r>
              <a:rPr lang="hu-HU" dirty="0" smtClean="0"/>
              <a:t>Sztochasztikus megoldás</a:t>
            </a:r>
          </a:p>
          <a:p>
            <a:pPr lvl="1"/>
            <a:r>
              <a:rPr lang="hu-HU" dirty="0" smtClean="0"/>
              <a:t>Egy pont radianciájához hozzájárul</a:t>
            </a:r>
          </a:p>
          <a:p>
            <a:pPr lvl="2"/>
            <a:r>
              <a:rPr lang="hu-HU" dirty="0" smtClean="0"/>
              <a:t>Direkt foton kibocsátás</a:t>
            </a:r>
          </a:p>
          <a:p>
            <a:pPr lvl="2"/>
            <a:r>
              <a:rPr lang="hu-HU" dirty="0" smtClean="0"/>
              <a:t>Egyszeresen szóródott fotonok</a:t>
            </a:r>
          </a:p>
          <a:p>
            <a:pPr lvl="2"/>
            <a:r>
              <a:rPr lang="hu-HU" dirty="0" smtClean="0"/>
              <a:t>Kétszeresen szóródott fotonok</a:t>
            </a:r>
          </a:p>
          <a:p>
            <a:pPr lvl="2"/>
            <a:r>
              <a:rPr lang="hu-HU" dirty="0" smtClean="0"/>
              <a:t>...</a:t>
            </a:r>
          </a:p>
          <a:p>
            <a:pPr lvl="2"/>
            <a:r>
              <a:rPr lang="hu-HU" dirty="0" smtClean="0"/>
              <a:t>N-szeresen szóródott fotonok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Szóródás szimuláció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5333999"/>
          </a:xfrm>
        </p:spPr>
        <p:txBody>
          <a:bodyPr/>
          <a:lstStyle/>
          <a:p>
            <a:r>
              <a:rPr lang="hu-HU" dirty="0" smtClean="0"/>
              <a:t>Monte Carlo szimuláció</a:t>
            </a:r>
          </a:p>
          <a:p>
            <a:pPr lvl="1"/>
            <a:r>
              <a:rPr lang="hu-HU" dirty="0" smtClean="0"/>
              <a:t>Véletlen fényutak generálása</a:t>
            </a:r>
          </a:p>
          <a:p>
            <a:pPr lvl="2"/>
            <a:r>
              <a:rPr lang="hu-HU" dirty="0" smtClean="0"/>
              <a:t>Egy út sok fotont tartalmaz</a:t>
            </a:r>
          </a:p>
          <a:p>
            <a:pPr lvl="2"/>
            <a:r>
              <a:rPr lang="hu-HU" dirty="0" smtClean="0"/>
              <a:t>A szóródási pontok és energiájuk gyűjtése</a:t>
            </a:r>
          </a:p>
          <a:p>
            <a:pPr lvl="2"/>
            <a:endParaRPr lang="hu-HU" dirty="0" smtClean="0"/>
          </a:p>
          <a:p>
            <a:pPr lvl="2"/>
            <a:r>
              <a:rPr lang="hu-HU" dirty="0" smtClean="0"/>
              <a:t>Szabad úthossz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9200" y="4419600"/>
          <a:ext cx="3200400" cy="1025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3" imgW="1307880" imgH="419040" progId="Equation.3">
                  <p:embed/>
                </p:oleObj>
              </mc:Choice>
              <mc:Fallback>
                <p:oleObj name="Equation" r:id="rId3" imgW="13078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3200400" cy="1025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199" y="5638800"/>
          <a:ext cx="623943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5" imgW="2946240" imgH="431640" progId="Equation.3">
                  <p:embed/>
                </p:oleObj>
              </mc:Choice>
              <mc:Fallback>
                <p:oleObj name="Equation" r:id="rId5" imgW="2946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5638800"/>
                        <a:ext cx="623943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380</TotalTime>
  <Words>2615</Words>
  <Application>Microsoft Office PowerPoint</Application>
  <PresentationFormat>Diavetítés a képernyőre (4:3 oldalarány)</PresentationFormat>
  <Paragraphs>618</Paragraphs>
  <Slides>52</Slides>
  <Notes>0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52</vt:i4>
      </vt:variant>
    </vt:vector>
  </HeadingPairs>
  <TitlesOfParts>
    <vt:vector size="64" baseType="lpstr">
      <vt:lpstr>Arial</vt:lpstr>
      <vt:lpstr>Calibri</vt:lpstr>
      <vt:lpstr>Comic Sans MS</vt:lpstr>
      <vt:lpstr>Consolas</vt:lpstr>
      <vt:lpstr>Corbel</vt:lpstr>
      <vt:lpstr>Symbol</vt:lpstr>
      <vt:lpstr>Times New Roman</vt:lpstr>
      <vt:lpstr>Wingdings</vt:lpstr>
      <vt:lpstr>Wingdings 2</vt:lpstr>
      <vt:lpstr>Wingdings 3</vt:lpstr>
      <vt:lpstr>Module</vt:lpstr>
      <vt:lpstr>Equation</vt:lpstr>
      <vt:lpstr>Monte Carlo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Szabad úthossz mintavételezés</vt:lpstr>
      <vt:lpstr>Szabad úthossz mintavételezés</vt:lpstr>
      <vt:lpstr>Ray marching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Szóródás szimuláció</vt:lpstr>
      <vt:lpstr>Térfogat vizualizáció</vt:lpstr>
      <vt:lpstr>Térfogat vizualizáció</vt:lpstr>
      <vt:lpstr>Térfogat vizualizáció</vt:lpstr>
      <vt:lpstr>Isosurface raycasting</vt:lpstr>
      <vt:lpstr>Isosurface raycasting</vt:lpstr>
      <vt:lpstr>Isosurface raycasting</vt:lpstr>
      <vt:lpstr>Isosurface raycasting</vt:lpstr>
      <vt:lpstr>Derivált közelítés</vt:lpstr>
      <vt:lpstr>Isosurface raycasting</vt:lpstr>
      <vt:lpstr>Isosurface raycasting</vt:lpstr>
      <vt:lpstr>Térfogat vizualizáció</vt:lpstr>
      <vt:lpstr>Térfogat vizualizáció</vt:lpstr>
      <vt:lpstr>Térfogat vizualizáció</vt:lpstr>
      <vt:lpstr>Térfogat vizualizáció</vt:lpstr>
      <vt:lpstr>Fénysugár követés</vt:lpstr>
      <vt:lpstr>Fénysugár követés</vt:lpstr>
      <vt:lpstr>Fénysugár követés</vt:lpstr>
      <vt:lpstr>Stílus transzfer függvények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  <vt:lpstr>OpenCL textúra támogatás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szimuláció</dc:title>
  <dc:creator>tbalazs</dc:creator>
  <cp:lastModifiedBy>M</cp:lastModifiedBy>
  <cp:revision>119</cp:revision>
  <dcterms:created xsi:type="dcterms:W3CDTF">2011-04-19T06:44:38Z</dcterms:created>
  <dcterms:modified xsi:type="dcterms:W3CDTF">2019-04-08T21:05:57Z</dcterms:modified>
</cp:coreProperties>
</file>