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6" r:id="rId4"/>
    <p:sldId id="277" r:id="rId5"/>
    <p:sldId id="278" r:id="rId6"/>
    <p:sldId id="279" r:id="rId7"/>
    <p:sldId id="281" r:id="rId8"/>
    <p:sldId id="280" r:id="rId9"/>
    <p:sldId id="273" r:id="rId10"/>
    <p:sldId id="284" r:id="rId11"/>
    <p:sldId id="285" r:id="rId12"/>
    <p:sldId id="282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6675-CD0F-4151-A67A-B59D82981C07}" type="datetimeFigureOut">
              <a:rPr lang="hu-HU" smtClean="0"/>
              <a:pPr/>
              <a:t>2016. 03. 30.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Monte Carlo </a:t>
            </a:r>
            <a:r>
              <a:rPr lang="hu-HU" dirty="0" smtClean="0"/>
              <a:t>módszerek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1D egyenletességi teszt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06" y="1243034"/>
            <a:ext cx="8964488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1D </a:t>
            </a:r>
            <a:r>
              <a:rPr lang="hu-HU" sz="2400" dirty="0" err="1" smtClean="0">
                <a:latin typeface="Consolas" pitchFamily="49" charset="0"/>
              </a:rPr>
              <a:t>uniformity</a:t>
            </a:r>
            <a:r>
              <a:rPr lang="hu-HU" sz="2400" dirty="0" smtClean="0">
                <a:latin typeface="Consolas" pitchFamily="49" charset="0"/>
              </a:rPr>
              <a:t> test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TODO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Generate</a:t>
            </a:r>
            <a:r>
              <a:rPr lang="hu-HU" sz="2400" dirty="0" smtClean="0">
                <a:latin typeface="Consolas" pitchFamily="49" charset="0"/>
              </a:rPr>
              <a:t> a </a:t>
            </a:r>
            <a:r>
              <a:rPr lang="hu-HU" sz="2400" dirty="0" err="1" smtClean="0">
                <a:latin typeface="Consolas" pitchFamily="49" charset="0"/>
              </a:rPr>
              <a:t>quantized</a:t>
            </a: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</a:rPr>
              <a:t>histogram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randomNums</a:t>
            </a:r>
            <a:r>
              <a:rPr lang="hu-HU" sz="2400" dirty="0" smtClean="0">
                <a:latin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</a:rPr>
              <a:t>number</a:t>
            </a:r>
            <a:r>
              <a:rPr lang="hu-HU" sz="2400" dirty="0" smtClean="0">
                <a:latin typeface="Consolas" pitchFamily="49" charset="0"/>
              </a:rPr>
              <a:t> of </a:t>
            </a:r>
            <a:r>
              <a:rPr lang="hu-HU" sz="2400" dirty="0" err="1" smtClean="0">
                <a:latin typeface="Consolas" pitchFamily="49" charset="0"/>
              </a:rPr>
              <a:t>randoms</a:t>
            </a:r>
            <a:r>
              <a:rPr lang="hu-HU" sz="2400" dirty="0" smtClean="0">
                <a:latin typeface="Consolas" pitchFamily="49" charset="0"/>
              </a:rPr>
              <a:t> per </a:t>
            </a:r>
            <a:r>
              <a:rPr lang="hu-HU" sz="2400" dirty="0" err="1" smtClean="0">
                <a:latin typeface="Consolas" pitchFamily="49" charset="0"/>
              </a:rPr>
              <a:t>thread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randoms</a:t>
            </a:r>
            <a:r>
              <a:rPr lang="hu-HU" sz="2400" dirty="0" smtClean="0">
                <a:latin typeface="Consolas" pitchFamily="49" charset="0"/>
              </a:rPr>
              <a:t>    = </a:t>
            </a:r>
            <a:r>
              <a:rPr lang="hu-HU" sz="2400" dirty="0" err="1" smtClean="0">
                <a:latin typeface="Consolas" pitchFamily="49" charset="0"/>
              </a:rPr>
              <a:t>array</a:t>
            </a:r>
            <a:r>
              <a:rPr lang="hu-HU" sz="2400" dirty="0" smtClean="0">
                <a:latin typeface="Consolas" pitchFamily="49" charset="0"/>
              </a:rPr>
              <a:t> of random </a:t>
            </a:r>
            <a:r>
              <a:rPr lang="hu-HU" sz="2400" dirty="0" err="1" smtClean="0">
                <a:latin typeface="Consolas" pitchFamily="49" charset="0"/>
              </a:rPr>
              <a:t>numbers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bucketNum</a:t>
            </a:r>
            <a:r>
              <a:rPr lang="hu-HU" sz="2400" dirty="0" smtClean="0">
                <a:latin typeface="Consolas" pitchFamily="49" charset="0"/>
              </a:rPr>
              <a:t>  = </a:t>
            </a:r>
            <a:r>
              <a:rPr lang="hu-HU" sz="2400" dirty="0" err="1" smtClean="0">
                <a:latin typeface="Consolas" pitchFamily="49" charset="0"/>
              </a:rPr>
              <a:t>number</a:t>
            </a:r>
            <a:r>
              <a:rPr lang="hu-HU" sz="2400" dirty="0" smtClean="0">
                <a:latin typeface="Consolas" pitchFamily="49" charset="0"/>
              </a:rPr>
              <a:t> of </a:t>
            </a:r>
            <a:r>
              <a:rPr lang="hu-HU" sz="2400" dirty="0" err="1" smtClean="0">
                <a:latin typeface="Consolas" pitchFamily="49" charset="0"/>
              </a:rPr>
              <a:t>histogram</a:t>
            </a: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</a:rPr>
              <a:t>buckets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buckets</a:t>
            </a:r>
            <a:r>
              <a:rPr lang="hu-HU" sz="2400" dirty="0" smtClean="0">
                <a:latin typeface="Consolas" pitchFamily="49" charset="0"/>
              </a:rPr>
              <a:t>    = </a:t>
            </a:r>
            <a:r>
              <a:rPr lang="hu-HU" sz="2400" dirty="0" err="1" smtClean="0">
                <a:latin typeface="Consolas" pitchFamily="49" charset="0"/>
              </a:rPr>
              <a:t>array</a:t>
            </a:r>
            <a:r>
              <a:rPr lang="hu-HU" sz="2400" dirty="0" smtClean="0">
                <a:latin typeface="Consolas" pitchFamily="49" charset="0"/>
              </a:rPr>
              <a:t> of </a:t>
            </a:r>
            <a:r>
              <a:rPr lang="hu-HU" sz="2400" dirty="0" err="1" smtClean="0">
                <a:latin typeface="Consolas" pitchFamily="49" charset="0"/>
              </a:rPr>
              <a:t>histogram</a:t>
            </a: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</a:rPr>
              <a:t>buckets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sz="2400" dirty="0" err="1" smtClean="0">
                <a:latin typeface="Consolas" pitchFamily="49" charset="0"/>
              </a:rPr>
              <a:t>void</a:t>
            </a:r>
            <a:r>
              <a:rPr lang="hu-HU" sz="2400" dirty="0" smtClean="0">
                <a:latin typeface="Consolas" pitchFamily="49" charset="0"/>
              </a:rPr>
              <a:t> testUniform1D(</a:t>
            </a:r>
            <a:r>
              <a:rPr lang="hu-HU" sz="2400" dirty="0" err="1" smtClean="0">
                <a:latin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</a:rPr>
              <a:t> int </a:t>
            </a:r>
            <a:r>
              <a:rPr lang="hu-HU" sz="2400" dirty="0" err="1" smtClean="0">
                <a:latin typeface="Consolas" pitchFamily="49" charset="0"/>
              </a:rPr>
              <a:t>randomNums</a:t>
            </a:r>
            <a:r>
              <a:rPr lang="hu-HU" sz="24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                   __</a:t>
            </a:r>
            <a:r>
              <a:rPr lang="hu-HU" sz="2400" dirty="0" err="1" smtClean="0">
                <a:latin typeface="Consolas" pitchFamily="49" charset="0"/>
              </a:rPr>
              <a:t>global</a:t>
            </a: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</a:rPr>
              <a:t>float</a:t>
            </a:r>
            <a:r>
              <a:rPr lang="hu-HU" sz="2400" dirty="0" smtClean="0">
                <a:latin typeface="Consolas" pitchFamily="49" charset="0"/>
              </a:rPr>
              <a:t>* </a:t>
            </a:r>
            <a:r>
              <a:rPr lang="hu-HU" sz="2400" dirty="0" err="1" smtClean="0">
                <a:latin typeface="Consolas" pitchFamily="49" charset="0"/>
              </a:rPr>
              <a:t>randoms</a:t>
            </a:r>
            <a:r>
              <a:rPr lang="hu-HU" sz="24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                   </a:t>
            </a:r>
            <a:r>
              <a:rPr lang="hu-HU" sz="2400" dirty="0" err="1" smtClean="0">
                <a:latin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</a:rPr>
              <a:t> int </a:t>
            </a:r>
            <a:r>
              <a:rPr lang="hu-HU" sz="2400" dirty="0" err="1" smtClean="0">
                <a:latin typeface="Consolas" pitchFamily="49" charset="0"/>
              </a:rPr>
              <a:t>bucketNum</a:t>
            </a:r>
            <a:r>
              <a:rPr lang="hu-HU" sz="24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                   __</a:t>
            </a:r>
            <a:r>
              <a:rPr lang="hu-HU" sz="2400" dirty="0" err="1" smtClean="0">
                <a:latin typeface="Consolas" pitchFamily="49" charset="0"/>
              </a:rPr>
              <a:t>global</a:t>
            </a:r>
            <a:r>
              <a:rPr lang="hu-HU" sz="2400" dirty="0" smtClean="0">
                <a:latin typeface="Consolas" pitchFamily="49" charset="0"/>
              </a:rPr>
              <a:t> int* </a:t>
            </a:r>
            <a:r>
              <a:rPr lang="hu-HU" sz="2400" dirty="0" err="1" smtClean="0">
                <a:latin typeface="Consolas" pitchFamily="49" charset="0"/>
              </a:rPr>
              <a:t>buckets</a:t>
            </a:r>
            <a:r>
              <a:rPr lang="hu-HU" sz="2400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  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1D Monte Carlo integrálás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programs.cl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14422"/>
            <a:ext cx="9001188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1D Monte-Carlo </a:t>
            </a:r>
            <a:r>
              <a:rPr lang="hu-HU" sz="1800" dirty="0" err="1" smtClean="0">
                <a:latin typeface="Consolas" pitchFamily="49" charset="0"/>
              </a:rPr>
              <a:t>integral</a:t>
            </a: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TODO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</a:t>
            </a:r>
            <a:r>
              <a:rPr lang="hu-HU" sz="1800" dirty="0" err="1" smtClean="0">
                <a:latin typeface="Consolas" pitchFamily="49" charset="0"/>
              </a:rPr>
              <a:t>Implement</a:t>
            </a:r>
            <a:r>
              <a:rPr lang="hu-HU" sz="1800" dirty="0" smtClean="0">
                <a:latin typeface="Consolas" pitchFamily="49" charset="0"/>
              </a:rPr>
              <a:t> a Monte Carlo </a:t>
            </a:r>
            <a:r>
              <a:rPr lang="hu-HU" sz="1800" dirty="0" err="1" smtClean="0">
                <a:latin typeface="Consolas" pitchFamily="49" charset="0"/>
              </a:rPr>
              <a:t>integrator</a:t>
            </a:r>
            <a:r>
              <a:rPr lang="hu-HU" sz="1800" dirty="0" smtClean="0">
                <a:latin typeface="Consolas" pitchFamily="49" charset="0"/>
              </a:rPr>
              <a:t>: sin(x) ; </a:t>
            </a:r>
            <a:r>
              <a:rPr lang="hu-HU" sz="1800" dirty="0" err="1" smtClean="0">
                <a:latin typeface="Consolas" pitchFamily="49" charset="0"/>
              </a:rPr>
              <a:t>x</a:t>
            </a:r>
            <a:r>
              <a:rPr lang="hu-HU" sz="1800" dirty="0" smtClean="0">
                <a:latin typeface="Consolas" pitchFamily="49" charset="0"/>
              </a:rPr>
              <a:t> := [0:PI/2]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</a:t>
            </a:r>
            <a:r>
              <a:rPr lang="hu-HU" sz="1800" dirty="0" err="1" smtClean="0">
                <a:latin typeface="Consolas" pitchFamily="49" charset="0"/>
              </a:rPr>
              <a:t>sampleNumber</a:t>
            </a:r>
            <a:r>
              <a:rPr lang="hu-HU" sz="1800" dirty="0" smtClean="0">
                <a:latin typeface="Consolas" pitchFamily="49" charset="0"/>
              </a:rPr>
              <a:t> = </a:t>
            </a:r>
            <a:r>
              <a:rPr lang="hu-HU" sz="1800" dirty="0" err="1" smtClean="0">
                <a:latin typeface="Consolas" pitchFamily="49" charset="0"/>
              </a:rPr>
              <a:t>number</a:t>
            </a:r>
            <a:r>
              <a:rPr lang="hu-HU" sz="1800" dirty="0" smtClean="0">
                <a:latin typeface="Consolas" pitchFamily="49" charset="0"/>
              </a:rPr>
              <a:t> of </a:t>
            </a:r>
            <a:r>
              <a:rPr lang="hu-HU" sz="1800" dirty="0" err="1" smtClean="0">
                <a:latin typeface="Consolas" pitchFamily="49" charset="0"/>
              </a:rPr>
              <a:t>samples</a:t>
            </a:r>
            <a:r>
              <a:rPr lang="hu-HU" sz="1800" dirty="0" smtClean="0">
                <a:latin typeface="Consolas" pitchFamily="49" charset="0"/>
              </a:rPr>
              <a:t> per </a:t>
            </a:r>
            <a:r>
              <a:rPr lang="hu-HU" sz="1800" dirty="0" err="1" smtClean="0">
                <a:latin typeface="Consolas" pitchFamily="49" charset="0"/>
              </a:rPr>
              <a:t>thread</a:t>
            </a: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</a:t>
            </a:r>
            <a:r>
              <a:rPr lang="hu-HU" sz="1800" dirty="0" err="1" smtClean="0">
                <a:latin typeface="Consolas" pitchFamily="49" charset="0"/>
              </a:rPr>
              <a:t>seed</a:t>
            </a:r>
            <a:r>
              <a:rPr lang="hu-HU" sz="1800" dirty="0" smtClean="0">
                <a:latin typeface="Consolas" pitchFamily="49" charset="0"/>
              </a:rPr>
              <a:t>         = float4 </a:t>
            </a:r>
            <a:r>
              <a:rPr lang="hu-HU" sz="1800" dirty="0" err="1" smtClean="0">
                <a:latin typeface="Consolas" pitchFamily="49" charset="0"/>
              </a:rPr>
              <a:t>seed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array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for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the</a:t>
            </a:r>
            <a:r>
              <a:rPr lang="hu-HU" sz="1800" dirty="0" smtClean="0">
                <a:latin typeface="Consolas" pitchFamily="49" charset="0"/>
              </a:rPr>
              <a:t> random </a:t>
            </a:r>
            <a:r>
              <a:rPr lang="hu-HU" sz="1800" dirty="0" err="1" smtClean="0">
                <a:latin typeface="Consolas" pitchFamily="49" charset="0"/>
              </a:rPr>
              <a:t>number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generator</a:t>
            </a: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</a:t>
            </a:r>
            <a:r>
              <a:rPr lang="hu-HU" sz="1800" dirty="0" err="1" smtClean="0">
                <a:latin typeface="Consolas" pitchFamily="49" charset="0"/>
              </a:rPr>
              <a:t>integral</a:t>
            </a:r>
            <a:r>
              <a:rPr lang="hu-HU" sz="1800" dirty="0" smtClean="0">
                <a:latin typeface="Consolas" pitchFamily="49" charset="0"/>
              </a:rPr>
              <a:t>     = </a:t>
            </a:r>
            <a:r>
              <a:rPr lang="hu-HU" sz="1800" dirty="0" err="1" smtClean="0">
                <a:latin typeface="Consolas" pitchFamily="49" charset="0"/>
              </a:rPr>
              <a:t>partial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integral</a:t>
            </a: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#</a:t>
            </a:r>
            <a:r>
              <a:rPr lang="hu-HU" sz="1800" dirty="0" err="1" smtClean="0">
                <a:latin typeface="Consolas" pitchFamily="49" charset="0"/>
              </a:rPr>
              <a:t>define</a:t>
            </a:r>
            <a:r>
              <a:rPr lang="hu-HU" sz="1800" dirty="0" smtClean="0">
                <a:latin typeface="Consolas" pitchFamily="49" charset="0"/>
              </a:rPr>
              <a:t> M_PIP2 1.57796327f</a:t>
            </a:r>
          </a:p>
          <a:p>
            <a:pPr>
              <a:buNone/>
            </a:pP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sz="1800" dirty="0" err="1" smtClean="0">
                <a:latin typeface="Consolas" pitchFamily="49" charset="0"/>
              </a:rPr>
              <a:t>void</a:t>
            </a:r>
            <a:r>
              <a:rPr lang="hu-HU" sz="1800" dirty="0" smtClean="0">
                <a:latin typeface="Consolas" pitchFamily="49" charset="0"/>
              </a:rPr>
              <a:t> mcInt1D(</a:t>
            </a:r>
            <a:r>
              <a:rPr lang="hu-HU" sz="1800" dirty="0" err="1" smtClean="0">
                <a:latin typeface="Consolas" pitchFamily="49" charset="0"/>
              </a:rPr>
              <a:t>const</a:t>
            </a:r>
            <a:r>
              <a:rPr lang="hu-HU" sz="1800" dirty="0" smtClean="0">
                <a:latin typeface="Consolas" pitchFamily="49" charset="0"/>
              </a:rPr>
              <a:t> int </a:t>
            </a:r>
            <a:r>
              <a:rPr lang="hu-HU" sz="1800" dirty="0" err="1" smtClean="0">
                <a:latin typeface="Consolas" pitchFamily="49" charset="0"/>
              </a:rPr>
              <a:t>sampleNumber</a:t>
            </a:r>
            <a:r>
              <a:rPr lang="hu-HU" sz="1800" dirty="0" smtClean="0">
                <a:latin typeface="Consolas" pitchFamily="49" charset="0"/>
              </a:rPr>
              <a:t>, __</a:t>
            </a:r>
            <a:r>
              <a:rPr lang="hu-HU" sz="1800" dirty="0" err="1" smtClean="0">
                <a:latin typeface="Consolas" pitchFamily="49" charset="0"/>
              </a:rPr>
              <a:t>global</a:t>
            </a:r>
            <a:r>
              <a:rPr lang="hu-HU" sz="1800" dirty="0" smtClean="0">
                <a:latin typeface="Consolas" pitchFamily="49" charset="0"/>
              </a:rPr>
              <a:t> float4* </a:t>
            </a:r>
            <a:r>
              <a:rPr lang="hu-HU" sz="1800" dirty="0" err="1" smtClean="0">
                <a:latin typeface="Consolas" pitchFamily="49" charset="0"/>
              </a:rPr>
              <a:t>seed</a:t>
            </a:r>
            <a:r>
              <a:rPr lang="hu-HU" sz="1800" dirty="0" smtClean="0">
                <a:latin typeface="Consolas" pitchFamily="49" charset="0"/>
              </a:rPr>
              <a:t>, __</a:t>
            </a:r>
            <a:r>
              <a:rPr lang="hu-HU" sz="1800" dirty="0" err="1" smtClean="0">
                <a:latin typeface="Consolas" pitchFamily="49" charset="0"/>
              </a:rPr>
              <a:t>global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float</a:t>
            </a:r>
            <a:r>
              <a:rPr lang="hu-HU" sz="1800" dirty="0" smtClean="0">
                <a:latin typeface="Consolas" pitchFamily="49" charset="0"/>
              </a:rPr>
              <a:t>* </a:t>
            </a:r>
            <a:r>
              <a:rPr lang="hu-HU" sz="1800" dirty="0" err="1" smtClean="0">
                <a:latin typeface="Consolas" pitchFamily="49" charset="0"/>
              </a:rPr>
              <a:t>integral</a:t>
            </a:r>
            <a:r>
              <a:rPr lang="hu-HU" sz="1800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  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integrálás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57850"/>
          </a:xfrm>
        </p:spPr>
        <p:txBody>
          <a:bodyPr>
            <a:normAutofit/>
          </a:bodyPr>
          <a:lstStyle/>
          <a:p>
            <a:r>
              <a:rPr lang="hu-HU" dirty="0" smtClean="0"/>
              <a:t>Próbáljuk ki más függvényekre is!</a:t>
            </a:r>
          </a:p>
          <a:p>
            <a:endParaRPr lang="hu-HU" dirty="0" smtClean="0"/>
          </a:p>
          <a:p>
            <a:r>
              <a:rPr lang="hu-HU" dirty="0" smtClean="0"/>
              <a:t>Írjunk függvényt amely kiszámítja egy r=0.5 sugarú gömb térfogatát!</a:t>
            </a:r>
          </a:p>
          <a:p>
            <a:pPr lvl="1"/>
            <a:r>
              <a:rPr lang="hu-HU" dirty="0" smtClean="0"/>
              <a:t>Próbáljuk ki álvéletlen generátorral!</a:t>
            </a:r>
          </a:p>
          <a:p>
            <a:pPr lvl="1"/>
            <a:r>
              <a:rPr lang="hu-HU" dirty="0" smtClean="0"/>
              <a:t>Nézzük meg az eredményt egy Halton sorozat álltal generált mintákkal!</a:t>
            </a:r>
          </a:p>
          <a:p>
            <a:pPr lvl="1"/>
            <a:r>
              <a:rPr lang="hu-HU" dirty="0" smtClean="0"/>
              <a:t>Vizsgáljuk meg mi változik ha dimenziónkét külön sorozatot használunk (pl. 2, 3, 5)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Sztochasztikus differenciál egyenlet</a:t>
            </a:r>
            <a:endParaRPr lang="hu-H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5159"/>
            <a:ext cx="8229600" cy="4625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Black-Scholes egyenlet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Részvény ár változás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hu-H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hu-H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hu-HU" sz="28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 részvény t időpontbeli ára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:a sztochasztikus folyamat átlagának változása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(stochastic drift)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: az ár változási valószínűsége (volatility)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:Wiener féle sztochasztikus folyamat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(Brown mozgás)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hu-H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219200" y="2419368"/>
          <a:ext cx="45783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307880" imgH="228600" progId="Equation.3">
                  <p:embed/>
                </p:oleObj>
              </mc:Choice>
              <mc:Fallback>
                <p:oleObj name="Equation" r:id="rId3" imgW="1307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19368"/>
                        <a:ext cx="45783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066800" y="3714768"/>
          <a:ext cx="422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14768"/>
                        <a:ext cx="4222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066800" y="4552968"/>
          <a:ext cx="415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152280" imgH="139680" progId="Equation.3">
                  <p:embed/>
                </p:oleObj>
              </mc:Choice>
              <mc:Fallback>
                <p:oleObj name="Equation" r:id="rId7" imgW="1522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52968"/>
                        <a:ext cx="4159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066800" y="5010168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177480" imgH="177480" progId="Equation.3">
                  <p:embed/>
                </p:oleObj>
              </mc:Choice>
              <mc:Fallback>
                <p:oleObj name="Equation" r:id="rId9" imgW="1774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10168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Sztochasztikus differenciál egyenlet</a:t>
            </a:r>
            <a:endParaRPr lang="hu-H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hu-HU" dirty="0" smtClean="0"/>
              <a:t>Monte Carlo szimuláció</a:t>
            </a:r>
          </a:p>
          <a:p>
            <a:pPr lvl="1"/>
            <a:r>
              <a:rPr lang="hu-HU" dirty="0" smtClean="0"/>
              <a:t>Egymástól független trajektóriák számítása</a:t>
            </a:r>
          </a:p>
          <a:p>
            <a:pPr lvl="1"/>
            <a:r>
              <a:rPr lang="hu-HU" dirty="0" smtClean="0"/>
              <a:t>Várható érték számítás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Szórás számítás</a:t>
            </a:r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895600" y="3429000"/>
          <a:ext cx="2819400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130040" imgH="609480" progId="Equation.3">
                  <p:embed/>
                </p:oleObj>
              </mc:Choice>
              <mc:Fallback>
                <p:oleObj name="Equation" r:id="rId3" imgW="113004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2819400" cy="152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286000" y="5715000"/>
          <a:ext cx="43878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1765080" imgH="279360" progId="Equation.3">
                  <p:embed/>
                </p:oleObj>
              </mc:Choice>
              <mc:Fallback>
                <p:oleObj name="Equation" r:id="rId5" imgW="176508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15000"/>
                        <a:ext cx="43878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Sztochasztikus differenciál egyenlet</a:t>
            </a:r>
            <a:endParaRPr lang="hu-HU" dirty="0"/>
          </a:p>
        </p:txBody>
      </p:sp>
      <p:pic>
        <p:nvPicPr>
          <p:cNvPr id="5" name="Content Placeholder 4" descr="stoc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2816"/>
            <a:ext cx="9126477" cy="539038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Véletlen szám generátorok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85860"/>
            <a:ext cx="9001188" cy="5500726"/>
          </a:xfrm>
        </p:spPr>
        <p:txBody>
          <a:bodyPr/>
          <a:lstStyle/>
          <a:p>
            <a:r>
              <a:rPr lang="hu-HU" dirty="0" smtClean="0"/>
              <a:t>Implementáljunk egy álvéletlen generátort!</a:t>
            </a:r>
          </a:p>
          <a:p>
            <a:r>
              <a:rPr lang="hu-HU" dirty="0" smtClean="0"/>
              <a:t>Implementáljuk egy alacsony diszkrepanciájú sorozatot!</a:t>
            </a:r>
          </a:p>
          <a:p>
            <a:endParaRPr lang="hu-HU" dirty="0" smtClean="0"/>
          </a:p>
          <a:p>
            <a:r>
              <a:rPr lang="hu-HU" dirty="0" smtClean="0"/>
              <a:t>Vizsgáljuk meg a választott generátorokat 1D egyenletesség szempontjából!</a:t>
            </a:r>
          </a:p>
          <a:p>
            <a:r>
              <a:rPr lang="hu-HU" dirty="0" smtClean="0"/>
              <a:t>Készítsünk 1D Monte Carlo integrátort!</a:t>
            </a:r>
          </a:p>
          <a:p>
            <a:r>
              <a:rPr lang="hu-HU" dirty="0" smtClean="0"/>
              <a:t>Készítsünk 3D Monte Carlo integrátort!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4"/>
            <a:ext cx="9144032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Lineáris Kongruencia Generátor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// Linear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Congruential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Generator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*z,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C){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return (*z) = (A * (*z) + C);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(float)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1664525, 1013904223UL) / 0xffffffff;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Késleltetett Fibonacci Generátor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929750" cy="550072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Lagged Fibonacci Generator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stepLFG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*z, __global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znmk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C){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return (*znmk) = (*z) = (A * (*z) + C) + (*znmk);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randomLFG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__global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bootstrap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[id];</a:t>
            </a:r>
          </a:p>
          <a:p>
            <a:pPr>
              <a:buNone/>
            </a:pPr>
            <a:r>
              <a:rPr lang="nn-NO" dirty="0" smtClean="0">
                <a:latin typeface="Consolas" pitchFamily="49" charset="0"/>
                <a:cs typeface="Consolas" pitchFamily="49" charset="0"/>
              </a:rPr>
              <a:t>  for(int i=0; i &lt; randomStateSize; ++i){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1664525, 1013904223UL);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Lagged Fibonacci Generator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(float)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stepLFG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], 1664525, 1013904223UL) / 0xffffffff;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+ 1) %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Kombinált Tausworthe Generátor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929750" cy="564360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Combined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Tausworthe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Generator</a:t>
            </a:r>
          </a:p>
          <a:p>
            <a:pPr>
              <a:buNone/>
            </a:pPr>
            <a:r>
              <a:rPr lang="nl-NL" dirty="0" smtClean="0">
                <a:latin typeface="Consolas" pitchFamily="49" charset="0"/>
                <a:cs typeface="Consolas" pitchFamily="49" charset="0"/>
              </a:rPr>
              <a:t>uint stepCTG(uint *z, uint S1, uint S2, uint S3, uint M){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uint b=((((*z)&lt;&lt;S1)^(*z))&gt;&gt;S2);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return (*z) = ((((*z)&amp;M)&lt;&lt;S3)^b);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randomCTG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stepCTG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13, 19, 12, 4294967294UL)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^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stepCTG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2, 25, 4, 4294967288UL)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 0xffffffff;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Hibrid Generátor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85860"/>
            <a:ext cx="9001188" cy="52149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Hybrid RNG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stepHybrid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rng1,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rng2,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rng3,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rng4){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return 2.3283064365387e-10 * (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stepCTG(rng1, 13, 19, 12, 4294967294UL) ^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stepCTG(rng2, 2, 25, 4, 4294967288UL) ^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stepCTG(rng3, 3, 11, 17, 4294967280UL) ^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(rng4,1664525,1013904223UL)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hybridRNG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rng1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* 4 + 0];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rng2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* 4 + 1];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rng3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* 4 + 2];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rng4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* 4 + 3];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 (float)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stepHybrid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(&amp;rng1, &amp;rng2, &amp;rng3, &amp;rng4);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hu-HU" dirty="0" smtClean="0"/>
              <a:t>Mersenne Twister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14422"/>
            <a:ext cx="9001188" cy="55721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mersenneTwister.cl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A bin könyvtárban van az OpenCL program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Halton sorozat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929750" cy="55007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sequence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 *value,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r = 1.0 - (*value) - 0.0000000001;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r)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(*value)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 else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float h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do{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h;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h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 while (h &gt;= r);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(*value)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h - 1.0;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return (*value);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seedHalton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ulong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base,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float* value){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f = (*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1.0/base;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(*value) = 0.0;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while(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&gt; 0){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(*value) += f * (float)(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% base);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/= base;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 *= (*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haltonSequence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base,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seedHalton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(id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base,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1D egyenletességi teszt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929750" cy="5500726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testUniform1DArray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maxWorkGroupSize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A generáláshoz használt munkacsoport méret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randomNums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A munka </a:t>
            </a:r>
            <a:r>
              <a:rPr lang="hu-HU" smtClean="0">
                <a:latin typeface="Consolas" pitchFamily="49" charset="0"/>
                <a:cs typeface="Consolas" pitchFamily="49" charset="0"/>
              </a:rPr>
              <a:t>elemek által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generált véletlenek száma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randomsGPU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A memória objektum ahol a véletlen számok vannak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1020</Words>
  <Application>Microsoft Office PowerPoint</Application>
  <PresentationFormat>Diavetítés a képernyőre (4:3 oldalarány)</PresentationFormat>
  <Paragraphs>207</Paragraphs>
  <Slides>15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Office-téma</vt:lpstr>
      <vt:lpstr>Equation</vt:lpstr>
      <vt:lpstr>Monte Carlo módszerek</vt:lpstr>
      <vt:lpstr>Véletlen szám generátorok</vt:lpstr>
      <vt:lpstr>Lineáris Kongruencia Generátor (programs.cl)</vt:lpstr>
      <vt:lpstr>Késleltetett Fibonacci Generátor (programs.cl)</vt:lpstr>
      <vt:lpstr>Kombinált Tausworthe Generátor (programs.cl)</vt:lpstr>
      <vt:lpstr>Hibrid Generátor (programs.cl)</vt:lpstr>
      <vt:lpstr>Mersenne Twister</vt:lpstr>
      <vt:lpstr>Halton sorozat (programs.cl)</vt:lpstr>
      <vt:lpstr>1D egyenletességi teszt</vt:lpstr>
      <vt:lpstr>1D egyenletességi teszt</vt:lpstr>
      <vt:lpstr>1D Monte Carlo integrálás (programs.cl)</vt:lpstr>
      <vt:lpstr>Monte Carlo integrálás</vt:lpstr>
      <vt:lpstr>Sztochasztikus differenciál egyenlet</vt:lpstr>
      <vt:lpstr>Sztochasztikus differenciál egyenlet</vt:lpstr>
      <vt:lpstr>Sztochasztikus differenciál egyenlet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tbalazs</cp:lastModifiedBy>
  <cp:revision>283</cp:revision>
  <dcterms:created xsi:type="dcterms:W3CDTF">2011-02-23T08:08:41Z</dcterms:created>
  <dcterms:modified xsi:type="dcterms:W3CDTF">2016-03-30T19:36:29Z</dcterms:modified>
</cp:coreProperties>
</file>