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7" r:id="rId4"/>
    <p:sldId id="258" r:id="rId5"/>
    <p:sldId id="299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84" r:id="rId15"/>
    <p:sldId id="285" r:id="rId16"/>
    <p:sldId id="267" r:id="rId17"/>
    <p:sldId id="268" r:id="rId18"/>
    <p:sldId id="269" r:id="rId19"/>
    <p:sldId id="286" r:id="rId20"/>
    <p:sldId id="287" r:id="rId21"/>
    <p:sldId id="270" r:id="rId22"/>
    <p:sldId id="271" r:id="rId23"/>
    <p:sldId id="289" r:id="rId24"/>
    <p:sldId id="273" r:id="rId25"/>
    <p:sldId id="275" r:id="rId26"/>
    <p:sldId id="290" r:id="rId27"/>
    <p:sldId id="294" r:id="rId28"/>
    <p:sldId id="295" r:id="rId29"/>
    <p:sldId id="296" r:id="rId30"/>
    <p:sldId id="276" r:id="rId31"/>
    <p:sldId id="279" r:id="rId32"/>
    <p:sldId id="280" r:id="rId33"/>
    <p:sldId id="281" r:id="rId34"/>
    <p:sldId id="282" r:id="rId35"/>
    <p:sldId id="292" r:id="rId36"/>
    <p:sldId id="277" r:id="rId37"/>
    <p:sldId id="291" r:id="rId38"/>
    <p:sldId id="293" r:id="rId39"/>
    <p:sldId id="278" r:id="rId40"/>
    <p:sldId id="283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1.wmf"/><Relationship Id="rId4" Type="http://schemas.openxmlformats.org/officeDocument/2006/relationships/image" Target="../media/image5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4" Type="http://schemas.openxmlformats.org/officeDocument/2006/relationships/image" Target="../media/image55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ED02-34ED-4966-962E-546C87A4AFCD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CCF3-7C1A-4593-B734-3945722217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ED02-34ED-4966-962E-546C87A4AFCD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CCF3-7C1A-4593-B734-3945722217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ED02-34ED-4966-962E-546C87A4AFCD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CCF3-7C1A-4593-B734-3945722217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ED02-34ED-4966-962E-546C87A4AFCD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CCF3-7C1A-4593-B734-3945722217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ED02-34ED-4966-962E-546C87A4AFCD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CCF3-7C1A-4593-B734-3945722217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ED02-34ED-4966-962E-546C87A4AFCD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CCF3-7C1A-4593-B734-3945722217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ED02-34ED-4966-962E-546C87A4AFCD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CCF3-7C1A-4593-B734-3945722217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ED02-34ED-4966-962E-546C87A4AFCD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CCF3-7C1A-4593-B734-3945722217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ED02-34ED-4966-962E-546C87A4AFCD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CCF3-7C1A-4593-B734-3945722217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ED02-34ED-4966-962E-546C87A4AFCD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CCF3-7C1A-4593-B734-3945722217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663ED02-34ED-4966-962E-546C87A4AFCD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DEBCCF3-7C1A-4593-B734-3945722217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663ED02-34ED-4966-962E-546C87A4AFCD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DEBCCF3-7C1A-4593-B734-3945722217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0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4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4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46.bin"/><Relationship Id="rId18" Type="http://schemas.openxmlformats.org/officeDocument/2006/relationships/oleObject" Target="../embeddings/oleObject49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5.wmf"/><Relationship Id="rId17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8.bin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5" Type="http://schemas.openxmlformats.org/officeDocument/2006/relationships/image" Target="../media/image46.wmf"/><Relationship Id="rId10" Type="http://schemas.openxmlformats.org/officeDocument/2006/relationships/image" Target="../media/image44.wmf"/><Relationship Id="rId19" Type="http://schemas.openxmlformats.org/officeDocument/2006/relationships/image" Target="../media/image48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4.bin"/><Relationship Id="rId14" Type="http://schemas.openxmlformats.org/officeDocument/2006/relationships/oleObject" Target="../embeddings/oleObject47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51.bin"/><Relationship Id="rId10" Type="http://schemas.openxmlformats.org/officeDocument/2006/relationships/image" Target="../media/image51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53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57.bin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9.bin"/><Relationship Id="rId4" Type="http://schemas.openxmlformats.org/officeDocument/2006/relationships/image" Target="../media/image4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</a:t>
            </a:r>
            <a:r>
              <a:rPr lang="hu-HU" dirty="0" smtClean="0"/>
              <a:t>eáris egyenletrendszerek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Jacobi iteráció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Iterációs megoldás</a:t>
            </a:r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Bizonyítás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2"/>
            <a:r>
              <a:rPr lang="hu-HU" dirty="0" smtClean="0"/>
              <a:t>Rendőr szabály!</a:t>
            </a:r>
          </a:p>
          <a:p>
            <a:pPr lvl="2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38200" y="1981200"/>
          <a:ext cx="2209800" cy="1182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0" name="Equation" r:id="rId3" imgW="901440" imgH="482400" progId="Equation.3">
                  <p:embed/>
                </p:oleObj>
              </mc:Choice>
              <mc:Fallback>
                <p:oleObj name="Equation" r:id="rId3" imgW="90144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981200"/>
                        <a:ext cx="2209800" cy="11827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38199" y="3505200"/>
          <a:ext cx="2863516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1" name="Equation" r:id="rId5" imgW="1511280" imgH="241200" progId="Equation.3">
                  <p:embed/>
                </p:oleObj>
              </mc:Choice>
              <mc:Fallback>
                <p:oleObj name="Equation" r:id="rId5" imgW="151128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199" y="3505200"/>
                        <a:ext cx="2863516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38200" y="3962400"/>
          <a:ext cx="4687456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2" name="Equation" r:id="rId7" imgW="2577960" imgH="419040" progId="Equation.3">
                  <p:embed/>
                </p:oleObj>
              </mc:Choice>
              <mc:Fallback>
                <p:oleObj name="Equation" r:id="rId7" imgW="257796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962400"/>
                        <a:ext cx="4687456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791200" y="3957917"/>
          <a:ext cx="914400" cy="537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3" name="Equation" r:id="rId9" imgW="431640" imgH="253800" progId="Equation.3">
                  <p:embed/>
                </p:oleObj>
              </mc:Choice>
              <mc:Fallback>
                <p:oleObj name="Equation" r:id="rId9" imgW="43164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957917"/>
                        <a:ext cx="914400" cy="5378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838200" y="4654550"/>
          <a:ext cx="746760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4" name="Equation" r:id="rId11" imgW="3759120" imgH="533160" progId="Equation.3">
                  <p:embed/>
                </p:oleObj>
              </mc:Choice>
              <mc:Fallback>
                <p:oleObj name="Equation" r:id="rId11" imgW="3759120" imgH="5331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654550"/>
                        <a:ext cx="7467600" cy="106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638800" y="6096000"/>
          <a:ext cx="2768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5" name="Equation" r:id="rId13" imgW="1384200" imgH="266400" progId="Equation.3">
                  <p:embed/>
                </p:oleObj>
              </mc:Choice>
              <mc:Fallback>
                <p:oleObj name="Equation" r:id="rId13" imgW="1384200" imgH="266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6096000"/>
                        <a:ext cx="2768600" cy="53340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Jacobi iteráció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Iterációs megoldás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057400"/>
            <a:ext cx="8534400" cy="25545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jacobi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(){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...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inputBuffer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0;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const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iterations = 20;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for(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&lt; iterations; ++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r>
              <a:rPr lang="pt-BR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mulMatrixVector</a:t>
            </a:r>
            <a:r>
              <a:rPr lang="pt-BR" sz="1600" dirty="0" smtClean="0">
                <a:latin typeface="Consolas" pitchFamily="49" charset="0"/>
                <a:cs typeface="Consolas" pitchFamily="49" charset="0"/>
              </a:rPr>
              <a:t>(n</a:t>
            </a:r>
            <a:r>
              <a:rPr lang="pt-BR" sz="1600" dirty="0">
                <a:latin typeface="Consolas" pitchFamily="49" charset="0"/>
                <a:cs typeface="Consolas" pitchFamily="49" charset="0"/>
              </a:rPr>
              <a:t>, n, x[(inputBuffer + 1) % 2], A, x[inputBuffer], b);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inputBuffer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inputBuffer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+ 1) % 2;</a:t>
            </a: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...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Ja</a:t>
            </a:r>
            <a:r>
              <a:rPr lang="en-GB" dirty="0" smtClean="0"/>
              <a:t>c</a:t>
            </a:r>
            <a:r>
              <a:rPr lang="hu-HU" dirty="0" smtClean="0"/>
              <a:t>obi iteráció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Iterációs megoldás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919948"/>
            <a:ext cx="8382000" cy="37856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Jacobi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[1, 1, 1, 1, 1, 1, 1, 1]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Jacobi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[1.5, 1.5, 1.5, 1.5, 1.5, 1.5, 1.5, 1.5]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Jacobi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[1.75, 1.75, 1.75, 1.75, 1.75, 1.75, 1.75, 1.75]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Jacobi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[1.875, 1.875, 1.875, 1.875, 1.875, 1.875, 1.875, 1.875]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Jacobi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[1.9375, 1.9375, 1.9375, 1.9375, 1.9375, 1.9375, 1.9375, 1.9375]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Jacobi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[1.96875, 1.96875, 1.96875, 1.96875, 1.96875, 1.96875, 1.96875, 1.96875]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Jacobi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[1.98438, 1.98438, 1.98438, 1.98438, 1.98438, 1.98438, 1.98438, 1.98438]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Jacobi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[1.99219, 1.99219, 1.99219, 1.99219, 1.99219, 1.99219, 1.99219, 1.99219]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Jacobi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[1.99609, 1.99609, 1.99609, 1.99609, 1.99609, 1.99609, 1.99609, 1.99609]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Jacobi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[1.99805, 1.99805, 1.99805, 1.99805, 1.99805, 1.99805, 1.99805, 1.99805]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Jacobi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[1.99902, 1.99902, 1.99902, 1.99902, 1.99902, 1.99902, 1.99902, 1.99902]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Jacobi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[1.99951, 1.99951, 1.99951, 1.99951, 1.99951, 1.99951, 1.99951, 1.99951]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Jacobi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[1.99976, 1.99976, 1.99976, 1.99976, 1.99976, 1.99976, 1.99976, 1.99976]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Jacobi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[1.99988, 1.99988, 1.99988, 1.99988, 1.99988, 1.99988, 1.99988, 1.99988]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Jacobi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[1.99994, 1.99994, 1.99994, 1.99994, 1.99994, 1.99994, 1.99994, 1.99994]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Jacobi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[1.99997, 1.99997, 1.99997, 1.99997, 1.99997, 1.99997, 1.99997, 1.99997]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Jacobi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[1.99998, 1.99998, 1.99998, 1.99998, 1.99998, 1.99998, 1.99998, 1.99998]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Jacobi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[1.99999, 1.99999, 1.99999, 1.99999, 1.99999, 1.99999, 1.99999, 1.99999]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Jacobi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[2, 2, 2, 2, 2, 2, 2, 2]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200" dirty="0" smtClean="0">
                <a:latin typeface="Consolas" pitchFamily="49" charset="0"/>
                <a:cs typeface="Consolas" pitchFamily="49" charset="0"/>
              </a:rPr>
              <a:t>Jacobi 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 [2, 2, 2, 2, 2, 2, 2, 2]</a:t>
            </a:r>
            <a:endParaRPr lang="en-US" sz="1200" dirty="0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533400" y="2209800"/>
          <a:ext cx="144780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name="Equation" r:id="rId3" imgW="634680" imgH="241200" progId="Equation.3">
                  <p:embed/>
                </p:oleObj>
              </mc:Choice>
              <mc:Fallback>
                <p:oleObj name="Equation" r:id="rId3" imgW="63468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09800"/>
                        <a:ext cx="1447800" cy="550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2590800" y="2286000"/>
          <a:ext cx="7620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Equation" r:id="rId5" imgW="393480" imgH="215640" progId="Equation.3">
                  <p:embed/>
                </p:oleObj>
              </mc:Choice>
              <mc:Fallback>
                <p:oleObj name="Equation" r:id="rId5" imgW="39348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286000"/>
                        <a:ext cx="762000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3962400" y="2286000"/>
          <a:ext cx="7397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Equation" r:id="rId7" imgW="419040" imgH="215640" progId="Equation.3">
                  <p:embed/>
                </p:oleObj>
              </mc:Choice>
              <mc:Fallback>
                <p:oleObj name="Equation" r:id="rId7" imgW="41904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286000"/>
                        <a:ext cx="7397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Mátrix vektor szorzás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/>
          <a:lstStyle/>
          <a:p>
            <a:r>
              <a:rPr lang="hu-HU" dirty="0" smtClean="0"/>
              <a:t>CPU implementáció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057400"/>
            <a:ext cx="8382000" cy="41549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scalarMV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n,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m, 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           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* y, const float* A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const float* x, const float* b){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 for(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=0;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&lt;n; ++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   float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yi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= b[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   for(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j=0; j&lt;m; ++j){</a:t>
            </a:r>
          </a:p>
          <a:p>
            <a:r>
              <a:rPr lang="pl-PL" sz="2400" dirty="0">
                <a:latin typeface="Consolas" pitchFamily="49" charset="0"/>
                <a:cs typeface="Consolas" pitchFamily="49" charset="0"/>
              </a:rPr>
              <a:t>      yi += A[i * m + j] * x[j];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   y[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] =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yi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Mátrix vektor szorzás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Hogyan párhuzamosítható?</a:t>
            </a:r>
          </a:p>
          <a:p>
            <a:pPr lvl="1"/>
            <a:r>
              <a:rPr lang="hu-HU" dirty="0" smtClean="0"/>
              <a:t>Eredmény szálakhoz rendelése</a:t>
            </a:r>
          </a:p>
          <a:p>
            <a:pPr lvl="2"/>
            <a:r>
              <a:rPr lang="hu-HU" dirty="0" smtClean="0"/>
              <a:t>Gather típus: minden szál összegzi a bemenet minden elemének hozzájárulását</a:t>
            </a:r>
          </a:p>
          <a:p>
            <a:pPr lvl="1"/>
            <a:r>
              <a:rPr lang="hu-HU" dirty="0" smtClean="0"/>
              <a:t>Bemenet szálakhoz rendelése</a:t>
            </a:r>
          </a:p>
          <a:p>
            <a:pPr lvl="2"/>
            <a:r>
              <a:rPr lang="hu-HU" dirty="0" smtClean="0"/>
              <a:t>Scatter típus: minden szál kiszámítja a </a:t>
            </a:r>
            <a:r>
              <a:rPr lang="hu-HU" dirty="0" smtClean="0"/>
              <a:t>bemen</a:t>
            </a:r>
            <a:r>
              <a:rPr lang="en-GB" smtClean="0"/>
              <a:t>e</a:t>
            </a:r>
            <a:r>
              <a:rPr lang="hu-HU" smtClean="0"/>
              <a:t>t </a:t>
            </a:r>
            <a:r>
              <a:rPr lang="hu-HU" dirty="0" smtClean="0"/>
              <a:t>egy elemének hozzájárulását a kimenet minden eleméhez</a:t>
            </a:r>
          </a:p>
          <a:p>
            <a:pPr lvl="2"/>
            <a:r>
              <a:rPr lang="hu-HU" dirty="0" smtClean="0"/>
              <a:t>Szinkronizáció szükséges!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Mátrix vektor szorzás II.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Gather típusú megoldás</a:t>
            </a:r>
          </a:p>
          <a:p>
            <a:pPr lvl="1"/>
            <a:r>
              <a:rPr lang="hu-HU" dirty="0" smtClean="0"/>
              <a:t>Az eredmény egy N elemű vektor</a:t>
            </a:r>
          </a:p>
          <a:p>
            <a:pPr lvl="1"/>
            <a:r>
              <a:rPr lang="hu-HU" dirty="0" smtClean="0"/>
              <a:t>A munka méret N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Minden szál kiszámítja a mátrix egy sora és bemeneti vektor alapján az eredmény vektor egy elemét.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Ellenőrizni kell a túlcímzést!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Mátrix vektor szorzás II.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Host program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057400"/>
            <a:ext cx="8991600" cy="46166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simpleMV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n,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m, float* y, const float* A, const float* x, const float* b){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cl_kernel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simpleMVKernel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createKernel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(program, "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simpleMV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");</a:t>
            </a: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yGPU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clCreateBuffer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(context, CL_MEM_WRITE_ONLY,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(float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)*m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NULL, NULL);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AGPU =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clCreateBuffer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(context, CL_MEM_READ_ONLY,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(float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)*m*n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NULL, NULL);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clEnqueueWriteBuffer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(commands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AGPU, CL_FALSE, 0,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(float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)*m*n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A, 0, NULL, NULL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xGPU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clCreateBuffer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(context, CL_MEM_READ_ONLY,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(float) * n, NULL, NULL);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clEnqueueWriteBuffer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(commands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xGPU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CL_FALSE, 0,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(float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)*n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x, 0, NULL, NULL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bGPU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clCreateBuffer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(context, CL_MEM_READ_ONLY,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(float) * m, NULL, NULL);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clEnqueueWriteBuffer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(commands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bGPU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CL_FALSE, 0,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(float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)*m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b, 0, NULL, NULL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simpleMVKernel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0,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), &amp;n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simpleMVKernel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1,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), &amp;m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simpleMVKernel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2,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), &amp;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yGPU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simpleMVKernel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3,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), &amp;AGPU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simpleMVKernel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4,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), &amp;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xGPU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simpleMVKernel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5,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), &amp;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bGPU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clEnqueueBarrier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(commands);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// ...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Mátrix vektor szorzás II.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Host program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057400"/>
            <a:ext cx="8839200" cy="37548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// ...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size_t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workSize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m;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clEnqueueNDRangeKernel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(commands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simpleMVKernel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		       1, NULL, &amp;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workSize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NULL,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		       0, NULL, NULL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clFinish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(commands);</a:t>
            </a: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clEnqueueReadBuffer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(commands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yGPU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CL_TRUE, 0,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(float) * m,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				    y, 0, NULL, NULL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clReleaseMemObject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yGPU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clReleaseMemObject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(AGPU);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clReleaseMemObject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xGPU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clReleaseMemObject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bGPU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clReleaseKernel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simpleMVKernel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Mátrix vektor szorzás II.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OpenCL kernel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057400"/>
            <a:ext cx="8763000" cy="42473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__kernel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simpleMV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(const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n, const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m, __global float* 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__global float* A, __global float* 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__global float* b){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get_global_id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(0);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if(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&lt; n){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float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yi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b[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for(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j = 0; j &lt; m; ++j){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      yi += A[j + i * m ] * x[j];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y[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]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yi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81600" y="4343400"/>
            <a:ext cx="167640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Soros számítás!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Mátrix vektor szorzás III.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A skaláris szorzás párhuzamosítása bonyolult</a:t>
            </a:r>
          </a:p>
          <a:p>
            <a:r>
              <a:rPr lang="hu-HU" dirty="0" smtClean="0"/>
              <a:t>Az összegzés triviálisan párhuzamosítható!</a:t>
            </a:r>
          </a:p>
          <a:p>
            <a:pPr lvl="1"/>
            <a:r>
              <a:rPr lang="hu-HU" dirty="0" smtClean="0"/>
              <a:t>Klasszikus redukciós megoldás</a:t>
            </a:r>
          </a:p>
          <a:p>
            <a:pPr lvl="1"/>
            <a:r>
              <a:rPr lang="hu-HU" dirty="0" smtClean="0"/>
              <a:t>Munkacsoportonként dolgozunk fel egy-egy oszlopot</a:t>
            </a:r>
          </a:p>
          <a:p>
            <a:pPr lvl="1"/>
            <a:r>
              <a:rPr lang="hu-HU" dirty="0" smtClean="0"/>
              <a:t>Minden szál elvégzi az elemi szorzást</a:t>
            </a:r>
          </a:p>
          <a:p>
            <a:pPr lvl="2"/>
            <a:r>
              <a:rPr lang="hu-HU" dirty="0" smtClean="0"/>
              <a:t>Az eredményt a lokális memóriában gyűjtjük</a:t>
            </a:r>
          </a:p>
          <a:p>
            <a:pPr lvl="1"/>
            <a:r>
              <a:rPr lang="hu-HU" dirty="0" smtClean="0"/>
              <a:t>Redukciós lépések</a:t>
            </a:r>
          </a:p>
          <a:p>
            <a:pPr lvl="2"/>
            <a:r>
              <a:rPr lang="hu-HU" dirty="0" smtClean="0"/>
              <a:t>Minden lépésben felezzük a szálak számát</a:t>
            </a:r>
          </a:p>
          <a:p>
            <a:pPr lvl="2"/>
            <a:r>
              <a:rPr lang="hu-HU" dirty="0" smtClean="0"/>
              <a:t>A még futó szálak összegzik a leállított szálak részösszegeit</a:t>
            </a:r>
          </a:p>
          <a:p>
            <a:pPr lvl="2"/>
            <a:r>
              <a:rPr lang="hu-HU" dirty="0" smtClean="0"/>
              <a:t>Az utolsó szál kiírja az eredményt a globális memóriába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Lineáris egyenletrendszer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r>
              <a:rPr lang="hu-HU" dirty="0" smtClean="0"/>
              <a:t>Lineáris egyenlet</a:t>
            </a:r>
          </a:p>
          <a:p>
            <a:pPr lvl="1"/>
            <a:r>
              <a:rPr lang="hu-HU" dirty="0" smtClean="0"/>
              <a:t>algebrai egyenlet</a:t>
            </a:r>
          </a:p>
          <a:p>
            <a:pPr lvl="1"/>
            <a:r>
              <a:rPr lang="hu-HU" dirty="0" smtClean="0"/>
              <a:t>konstansok és első fokú ismeretlenek</a:t>
            </a:r>
          </a:p>
          <a:p>
            <a:pPr lvl="1"/>
            <a:r>
              <a:rPr lang="hu-HU" dirty="0" smtClean="0"/>
              <a:t>pl.: egyenes egyenlete</a:t>
            </a:r>
            <a:endParaRPr lang="en-GB" dirty="0" smtClean="0"/>
          </a:p>
          <a:p>
            <a:pPr lvl="1"/>
            <a:r>
              <a:rPr lang="en-GB" i="1" dirty="0" smtClean="0"/>
              <a:t>n</a:t>
            </a:r>
            <a:r>
              <a:rPr lang="en-GB" dirty="0" smtClean="0"/>
              <a:t> </a:t>
            </a:r>
            <a:r>
              <a:rPr lang="en-GB" dirty="0" err="1" smtClean="0"/>
              <a:t>ismeretlen</a:t>
            </a:r>
            <a:r>
              <a:rPr lang="en-GB" dirty="0" smtClean="0"/>
              <a:t> </a:t>
            </a:r>
            <a:r>
              <a:rPr lang="en-GB" i="1" dirty="0" smtClean="0"/>
              <a:t>n</a:t>
            </a:r>
            <a:r>
              <a:rPr lang="en-GB" dirty="0" smtClean="0"/>
              <a:t>-</a:t>
            </a:r>
            <a:r>
              <a:rPr lang="en-GB" dirty="0" err="1" smtClean="0"/>
              <a:t>dimenziós</a:t>
            </a:r>
            <a:r>
              <a:rPr lang="en-GB" dirty="0" smtClean="0"/>
              <a:t> </a:t>
            </a:r>
            <a:r>
              <a:rPr lang="en-GB" dirty="0" err="1" smtClean="0"/>
              <a:t>hipersíkot</a:t>
            </a:r>
            <a:r>
              <a:rPr lang="en-GB" dirty="0" smtClean="0"/>
              <a:t> </a:t>
            </a:r>
            <a:r>
              <a:rPr lang="en-GB" dirty="0" err="1" smtClean="0"/>
              <a:t>definiál</a:t>
            </a:r>
            <a:endParaRPr lang="hu-HU" dirty="0" smtClean="0"/>
          </a:p>
          <a:p>
            <a:pPr lvl="1"/>
            <a:endParaRPr lang="hu-HU" dirty="0" smtClean="0"/>
          </a:p>
          <a:p>
            <a:r>
              <a:rPr lang="hu-HU" dirty="0" smtClean="0"/>
              <a:t>Lineáris egyenletrendszer</a:t>
            </a:r>
          </a:p>
          <a:p>
            <a:pPr lvl="1"/>
            <a:r>
              <a:rPr lang="hu-HU" dirty="0" smtClean="0"/>
              <a:t>lineáris egyenletek csoportja</a:t>
            </a:r>
          </a:p>
          <a:p>
            <a:pPr lvl="1"/>
            <a:r>
              <a:rPr lang="hu-HU" dirty="0" smtClean="0"/>
              <a:t>ugyanazon a változó halmazon</a:t>
            </a:r>
            <a:endParaRPr lang="en-GB" dirty="0" smtClean="0"/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0270850"/>
              </p:ext>
            </p:extLst>
          </p:nvPr>
        </p:nvGraphicFramePr>
        <p:xfrm>
          <a:off x="4343400" y="3276600"/>
          <a:ext cx="1295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Equation" r:id="rId3" imgW="647640" imgH="203040" progId="Equation.3">
                  <p:embed/>
                </p:oleObj>
              </mc:Choice>
              <mc:Fallback>
                <p:oleObj name="Equation" r:id="rId3" imgW="64764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276600"/>
                        <a:ext cx="1295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Mátrix vektor szorzás III.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Feltételezések</a:t>
            </a:r>
          </a:p>
          <a:p>
            <a:pPr lvl="1"/>
            <a:r>
              <a:rPr lang="hu-HU" dirty="0" smtClean="0"/>
              <a:t>N*M-es mátrix esetén</a:t>
            </a:r>
          </a:p>
          <a:p>
            <a:pPr lvl="2"/>
            <a:r>
              <a:rPr lang="hu-HU" dirty="0" smtClean="0"/>
              <a:t>M szál indítható munkacsoportonként</a:t>
            </a:r>
          </a:p>
          <a:p>
            <a:pPr lvl="2"/>
            <a:r>
              <a:rPr lang="hu-HU" dirty="0" smtClean="0"/>
              <a:t>N munkacsoport indítható</a:t>
            </a:r>
          </a:p>
          <a:p>
            <a:pPr lvl="2"/>
            <a:endParaRPr lang="hu-HU" dirty="0" smtClean="0"/>
          </a:p>
          <a:p>
            <a:pPr lvl="2"/>
            <a:r>
              <a:rPr lang="hu-HU" dirty="0" smtClean="0"/>
              <a:t>A lokális memória legalább M méretű</a:t>
            </a:r>
          </a:p>
          <a:p>
            <a:pPr lvl="2"/>
            <a:endParaRPr lang="hu-HU" dirty="0" smtClean="0"/>
          </a:p>
          <a:p>
            <a:pPr lvl="2"/>
            <a:r>
              <a:rPr lang="hu-HU" dirty="0" smtClean="0"/>
              <a:t>M=2</a:t>
            </a:r>
            <a:r>
              <a:rPr lang="hu-HU" baseline="30000" dirty="0" smtClean="0"/>
              <a:t>k</a:t>
            </a:r>
            <a:r>
              <a:rPr lang="hu-HU" dirty="0" smtClean="0"/>
              <a:t> a redukcióhoz</a:t>
            </a:r>
            <a:endParaRPr lang="hu-HU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Mátrix vektor szorzás III.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Host program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057400"/>
            <a:ext cx="8991600" cy="25545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#define M 32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reduceMV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n, float* y, const float* A, const float* x, const float* b){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// ...</a:t>
            </a: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size_t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workSize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M * n;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size_t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M;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CL_SAFE_CALL(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clEnqueueNDRangeKernel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(commands,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reduceMVKernel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		       1, NULL, &amp;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workSize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&amp;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		       0, NULL, NULL) );</a:t>
            </a: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// ...</a:t>
            </a: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1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Mátrix vektor szorzás III.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OpenCL kernel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81200"/>
            <a:ext cx="8839200" cy="48320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#define M 32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__kernel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reduceMV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(const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n, __global float* y, __global float* A, </a:t>
            </a:r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           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__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global float* x, __global float* b){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get_group_id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(0);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j =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get_local_id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(0);</a:t>
            </a: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__local float Q[M];</a:t>
            </a: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pl-PL" sz="1400" dirty="0">
                <a:latin typeface="Consolas" pitchFamily="49" charset="0"/>
                <a:cs typeface="Consolas" pitchFamily="49" charset="0"/>
              </a:rPr>
              <a:t>  Q[j] = A[i * M + j] * x[j];</a:t>
            </a: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for(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stride = M / 2; stride &gt; 0; stride &gt;&gt;= 1){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  barrier(CLK_LOCAL_MEM_FENCE);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  if(j + stride &lt; M){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    Q[j] += Q[j + stride];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if(j == 0){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  y[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] = Q[0] + b[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Mátrix vektor szorzás IV.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Megoldási lehetőség</a:t>
            </a:r>
          </a:p>
          <a:p>
            <a:pPr lvl="1"/>
            <a:r>
              <a:rPr lang="hu-HU" dirty="0" smtClean="0"/>
              <a:t>Az egyszerűség kedvéért csak egy munkacsoport</a:t>
            </a:r>
          </a:p>
          <a:p>
            <a:pPr lvl="1"/>
            <a:r>
              <a:rPr lang="hu-HU" dirty="0" smtClean="0"/>
              <a:t>Daraboljuk a kimenetet </a:t>
            </a:r>
            <a:r>
              <a:rPr lang="hu-HU" i="1" dirty="0" smtClean="0"/>
              <a:t>T</a:t>
            </a:r>
            <a:r>
              <a:rPr lang="hu-HU" dirty="0" smtClean="0"/>
              <a:t> hosszú darabokra</a:t>
            </a:r>
          </a:p>
          <a:p>
            <a:pPr lvl="2"/>
            <a:r>
              <a:rPr lang="hu-HU" dirty="0" smtClean="0"/>
              <a:t>A munkacsoport egyszerre egy szegmensen dolgozik</a:t>
            </a:r>
          </a:p>
          <a:p>
            <a:pPr lvl="1"/>
            <a:r>
              <a:rPr lang="hu-HU" dirty="0" smtClean="0"/>
              <a:t>Daraboljuk fel a bemenetet </a:t>
            </a:r>
            <a:r>
              <a:rPr lang="hu-HU" i="1" dirty="0" smtClean="0"/>
              <a:t>Z</a:t>
            </a:r>
            <a:r>
              <a:rPr lang="hu-HU" dirty="0" smtClean="0"/>
              <a:t> hosszú darabokra</a:t>
            </a:r>
          </a:p>
          <a:p>
            <a:pPr lvl="2"/>
            <a:r>
              <a:rPr lang="hu-HU" dirty="0" smtClean="0"/>
              <a:t>A skaláris szorzatok összegét a részösszegekből számítjuk</a:t>
            </a:r>
          </a:p>
          <a:p>
            <a:pPr lvl="1"/>
            <a:r>
              <a:rPr lang="hu-HU" dirty="0" smtClean="0"/>
              <a:t>A lokális memóriában tároljuk részösszegeket</a:t>
            </a:r>
          </a:p>
          <a:p>
            <a:pPr lvl="2"/>
            <a:r>
              <a:rPr lang="hu-HU" dirty="0" smtClean="0"/>
              <a:t>Q[T*Z] méretű lokális tömbben</a:t>
            </a:r>
          </a:p>
          <a:p>
            <a:pPr lvl="1"/>
            <a:r>
              <a:rPr lang="hu-HU" dirty="0" smtClean="0"/>
              <a:t>Az eredmény </a:t>
            </a:r>
            <a:r>
              <a:rPr lang="hu-HU" i="1" dirty="0" smtClean="0"/>
              <a:t>T</a:t>
            </a:r>
            <a:r>
              <a:rPr lang="hu-HU" dirty="0" smtClean="0"/>
              <a:t> hosszú darabját redukcióval kapjuk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Mátrix vektor szorzás IV.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Host program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057400"/>
            <a:ext cx="8991600" cy="39703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#define T 8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#define Z 2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largeMV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n,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m, float* 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const float* A, const float* x, const float* b){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// ...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size_t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workSize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T * Z;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size_t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T * Z;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clEnqueueNDRangeKernel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(commands,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largeMVKernel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1, NULL, 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workSize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0, NULL, NULL);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// ...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Mátrix vektor szorzás IV.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OpenCL kernel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057400"/>
            <a:ext cx="8839200" cy="45243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#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define T 8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#define Z 2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__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kernel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largeMV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(const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n, const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m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__global float* 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            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__global float* A, __global float* x, __global float* b){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__local float Q[T * Z];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t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get_local_id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(0) / Z;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z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get_local_id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(0) % Z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</a:t>
            </a: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nn-NO" sz="1600" dirty="0" smtClean="0">
                <a:latin typeface="Consolas" pitchFamily="49" charset="0"/>
                <a:cs typeface="Consolas" pitchFamily="49" charset="0"/>
              </a:rPr>
              <a:t>for(int i = t; i &lt; n; i += T){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endParaRPr lang="hu-HU" sz="1600" dirty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// ... ciklus mag a következő oldalon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if(z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== 0){</a:t>
            </a:r>
          </a:p>
          <a:p>
            <a:r>
              <a:rPr lang="pl-PL" sz="1600" dirty="0">
                <a:latin typeface="Consolas" pitchFamily="49" charset="0"/>
                <a:cs typeface="Consolas" pitchFamily="49" charset="0"/>
              </a:rPr>
              <a:t>      y[i] = Q[t * Z + 0] + b[i];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Mátrix vektor szorzás IV.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OpenCL kernel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057400"/>
            <a:ext cx="8839200" cy="37856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   // ciklus mag</a:t>
            </a:r>
          </a:p>
          <a:p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Q[t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* Z + z] = 0.0f;</a:t>
            </a:r>
          </a:p>
          <a:p>
            <a:r>
              <a:rPr lang="pl-PL" sz="2000" dirty="0">
                <a:latin typeface="Consolas" pitchFamily="49" charset="0"/>
                <a:cs typeface="Consolas" pitchFamily="49" charset="0"/>
              </a:rPr>
              <a:t>    for(int j = z; j &lt; m; j+=Z){</a:t>
            </a:r>
          </a:p>
          <a:p>
            <a:r>
              <a:rPr lang="pl-PL" sz="2000" dirty="0">
                <a:latin typeface="Consolas" pitchFamily="49" charset="0"/>
                <a:cs typeface="Consolas" pitchFamily="49" charset="0"/>
              </a:rPr>
              <a:t>      Q[t * Z + z] += A[j + i * m] * x[j];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for(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stride = Z / 2; stride &gt; 0; stride &gt;&gt;= 1){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  barrier(CLK_LOCAL_MEM_FENCE);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  if(z + stride &lt; Z){</a:t>
            </a:r>
          </a:p>
          <a:p>
            <a:r>
              <a:rPr lang="pl-PL" sz="2000" dirty="0">
                <a:latin typeface="Consolas" pitchFamily="49" charset="0"/>
                <a:cs typeface="Consolas" pitchFamily="49" charset="0"/>
              </a:rPr>
              <a:t>	Q[t * Z + z] += Q[t * Z + z + stride];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  }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Mátrix vektor szorzás 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dirty="0" err="1" smtClean="0"/>
              <a:t>Ritka</a:t>
            </a:r>
            <a:r>
              <a:rPr lang="en-US" dirty="0" smtClean="0"/>
              <a:t> m</a:t>
            </a:r>
            <a:r>
              <a:rPr lang="hu-HU" dirty="0" smtClean="0"/>
              <a:t>átrixok</a:t>
            </a:r>
          </a:p>
          <a:p>
            <a:pPr lvl="1"/>
            <a:r>
              <a:rPr lang="hu-HU" dirty="0" smtClean="0"/>
              <a:t>Sok nulla elem</a:t>
            </a:r>
          </a:p>
          <a:p>
            <a:pPr lvl="1"/>
            <a:r>
              <a:rPr lang="hu-HU" dirty="0" smtClean="0"/>
              <a:t>Tömörítés és a tömörített reprezentáción számítás</a:t>
            </a:r>
          </a:p>
          <a:p>
            <a:endParaRPr lang="hu-HU" dirty="0" smtClean="0"/>
          </a:p>
          <a:p>
            <a:r>
              <a:rPr lang="hu-HU" dirty="0" smtClean="0"/>
              <a:t>Compressed Sparse Row</a:t>
            </a:r>
          </a:p>
          <a:p>
            <a:endParaRPr lang="hu-HU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34975" y="4191000"/>
          <a:ext cx="268922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0" name="Equation" r:id="rId3" imgW="965160" imgH="711000" progId="Equation.3">
                  <p:embed/>
                </p:oleObj>
              </mc:Choice>
              <mc:Fallback>
                <p:oleObj name="Equation" r:id="rId3" imgW="965160" imgH="711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" y="4191000"/>
                        <a:ext cx="2689225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029200" y="4191000"/>
          <a:ext cx="3783013" cy="192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1" name="Equation" r:id="rId5" imgW="1320480" imgH="672840" progId="Equation.3">
                  <p:embed/>
                </p:oleObj>
              </mc:Choice>
              <mc:Fallback>
                <p:oleObj name="Equation" r:id="rId5" imgW="1320480" imgH="6728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191000"/>
                        <a:ext cx="3783013" cy="192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86200" y="4267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Value: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86200" y="49485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Column: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86200" y="55581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Row Ptr: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Mátrix vektor szorzás V.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" y="1524000"/>
          <a:ext cx="268922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8" name="Equation" r:id="rId3" imgW="965160" imgH="711000" progId="Equation.3">
                  <p:embed/>
                </p:oleObj>
              </mc:Choice>
              <mc:Fallback>
                <p:oleObj name="Equation" r:id="rId3" imgW="965160" imgH="711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0"/>
                        <a:ext cx="2689225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029200" y="1579562"/>
          <a:ext cx="3783013" cy="192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9" name="Equation" r:id="rId5" imgW="1320480" imgH="672840" progId="Equation.3">
                  <p:embed/>
                </p:oleObj>
              </mc:Choice>
              <mc:Fallback>
                <p:oleObj name="Equation" r:id="rId5" imgW="1320480" imgH="6728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579562"/>
                        <a:ext cx="3783013" cy="192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86200" y="1655762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Value: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86200" y="2337097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Column: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86200" y="2946697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Row Ptr: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191000" y="3657600"/>
          <a:ext cx="462915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0" name="Equation" r:id="rId7" imgW="1714320" imgH="1015920" progId="Equation.3">
                  <p:embed/>
                </p:oleObj>
              </mc:Choice>
              <mc:Fallback>
                <p:oleObj name="Equation" r:id="rId7" imgW="1714320" imgH="10159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657600"/>
                        <a:ext cx="4629150" cy="304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600200" y="37338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Value + Row Ptr: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00200" y="44958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Vector + Column: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43000" y="52578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Elemenkénti szorzat: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00" y="6015335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Inclusive szegmentált scan: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Mátrix vektor szorzás 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Szegmentált scan</a:t>
            </a:r>
          </a:p>
          <a:p>
            <a:pPr lvl="1"/>
            <a:r>
              <a:rPr lang="hu-HU" dirty="0" smtClean="0"/>
              <a:t>Feltételes scan</a:t>
            </a:r>
          </a:p>
          <a:p>
            <a:pPr lvl="1"/>
            <a:r>
              <a:rPr lang="hu-HU" dirty="0" smtClean="0"/>
              <a:t>A feltétel egy külön tömbben</a:t>
            </a:r>
          </a:p>
          <a:p>
            <a:endParaRPr lang="hu-HU" dirty="0" smtClean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09600" y="3733800"/>
          <a:ext cx="8229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8" name="Equation" r:id="rId3" imgW="3886200" imgH="215640" progId="Equation.3">
                  <p:embed/>
                </p:oleObj>
              </mc:Choice>
              <mc:Fallback>
                <p:oleObj name="Equation" r:id="rId3" imgW="388620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733800"/>
                        <a:ext cx="8229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569596" y="5634990"/>
          <a:ext cx="8041004" cy="537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9" name="Equation" r:id="rId5" imgW="3797280" imgH="253800" progId="Equation.3">
                  <p:embed/>
                </p:oleObj>
              </mc:Choice>
              <mc:Fallback>
                <p:oleObj name="Equation" r:id="rId5" imgW="379728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596" y="5634990"/>
                        <a:ext cx="8041004" cy="5372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8" name="Object 6"/>
          <p:cNvGraphicFramePr>
            <a:graphicFrameLocks noChangeAspect="1"/>
          </p:cNvGraphicFramePr>
          <p:nvPr/>
        </p:nvGraphicFramePr>
        <p:xfrm>
          <a:off x="609600" y="4720590"/>
          <a:ext cx="3495676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0" name="Equation" r:id="rId7" imgW="1650960" imgH="215640" progId="Equation.3">
                  <p:embed/>
                </p:oleObj>
              </mc:Choice>
              <mc:Fallback>
                <p:oleObj name="Equation" r:id="rId7" imgW="165096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720590"/>
                        <a:ext cx="3495676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57200" y="3276600"/>
            <a:ext cx="2667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Inclusive scan: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433959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Head tömb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5177790"/>
            <a:ext cx="2667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Inclusive segmented scan: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Lineáris egyenletrendszer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 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r>
              <a:rPr lang="en-GB" dirty="0" err="1" smtClean="0"/>
              <a:t>Geometriai</a:t>
            </a:r>
            <a:r>
              <a:rPr lang="en-GB" dirty="0" smtClean="0"/>
              <a:t> </a:t>
            </a:r>
            <a:r>
              <a:rPr lang="en-GB" dirty="0" err="1" smtClean="0"/>
              <a:t>értelmezések</a:t>
            </a:r>
            <a:r>
              <a:rPr lang="en-GB" dirty="0" smtClean="0"/>
              <a:t> a </a:t>
            </a:r>
            <a:r>
              <a:rPr lang="en-GB" dirty="0" err="1" smtClean="0"/>
              <a:t>megoldásra</a:t>
            </a:r>
            <a:r>
              <a:rPr lang="en-GB" dirty="0" smtClean="0"/>
              <a:t>:</a:t>
            </a:r>
          </a:p>
          <a:p>
            <a:pPr lvl="1"/>
            <a:r>
              <a:rPr lang="en-GB" dirty="0" err="1" smtClean="0"/>
              <a:t>Az</a:t>
            </a:r>
            <a:r>
              <a:rPr lang="en-GB" dirty="0" smtClean="0"/>
              <a:t> </a:t>
            </a:r>
            <a:r>
              <a:rPr lang="en-GB" dirty="0" err="1" smtClean="0"/>
              <a:t>egyenletek</a:t>
            </a:r>
            <a:r>
              <a:rPr lang="en-GB" dirty="0" smtClean="0"/>
              <a:t> </a:t>
            </a:r>
            <a:r>
              <a:rPr lang="en-GB" dirty="0" err="1" smtClean="0"/>
              <a:t>által</a:t>
            </a:r>
            <a:r>
              <a:rPr lang="en-GB" dirty="0" smtClean="0"/>
              <a:t> </a:t>
            </a:r>
            <a:r>
              <a:rPr lang="en-GB" dirty="0" err="1" smtClean="0"/>
              <a:t>definiált</a:t>
            </a:r>
            <a:r>
              <a:rPr lang="en-GB" dirty="0" smtClean="0"/>
              <a:t> (</a:t>
            </a:r>
            <a:r>
              <a:rPr lang="en-GB" dirty="0" err="1" smtClean="0"/>
              <a:t>hiper</a:t>
            </a:r>
            <a:r>
              <a:rPr lang="en-GB" dirty="0" smtClean="0"/>
              <a:t>)</a:t>
            </a:r>
            <a:r>
              <a:rPr lang="en-GB" dirty="0" err="1" smtClean="0"/>
              <a:t>síkok</a:t>
            </a:r>
            <a:r>
              <a:rPr lang="en-GB" dirty="0" smtClean="0"/>
              <a:t> </a:t>
            </a:r>
            <a:r>
              <a:rPr lang="en-GB" dirty="0" err="1" smtClean="0"/>
              <a:t>metszete</a:t>
            </a:r>
            <a:endParaRPr lang="en-GB" dirty="0" smtClean="0"/>
          </a:p>
          <a:p>
            <a:pPr lvl="1"/>
            <a:r>
              <a:rPr lang="en-GB" dirty="0" smtClean="0"/>
              <a:t>A </a:t>
            </a:r>
            <a:r>
              <a:rPr lang="en-GB" dirty="0" err="1" smtClean="0"/>
              <a:t>mátrix</a:t>
            </a:r>
            <a:r>
              <a:rPr lang="en-GB" dirty="0" smtClean="0"/>
              <a:t> </a:t>
            </a:r>
            <a:r>
              <a:rPr lang="en-GB" dirty="0" err="1" smtClean="0"/>
              <a:t>oszlopvektorainak</a:t>
            </a:r>
            <a:r>
              <a:rPr lang="en-GB" dirty="0" smtClean="0"/>
              <a:t> </a:t>
            </a:r>
            <a:r>
              <a:rPr lang="en-GB" dirty="0" err="1" smtClean="0"/>
              <a:t>mely</a:t>
            </a:r>
            <a:r>
              <a:rPr lang="en-GB" dirty="0" smtClean="0"/>
              <a:t> </a:t>
            </a:r>
            <a:r>
              <a:rPr lang="en-GB" dirty="0" err="1" smtClean="0"/>
              <a:t>lineáris</a:t>
            </a:r>
            <a:r>
              <a:rPr lang="en-GB" dirty="0" smtClean="0"/>
              <a:t> </a:t>
            </a:r>
            <a:r>
              <a:rPr lang="en-GB" dirty="0" err="1" smtClean="0"/>
              <a:t>kombinációja</a:t>
            </a:r>
            <a:r>
              <a:rPr lang="en-GB" dirty="0" smtClean="0"/>
              <a:t> </a:t>
            </a:r>
            <a:r>
              <a:rPr lang="en-GB" dirty="0" err="1" smtClean="0"/>
              <a:t>adja</a:t>
            </a:r>
            <a:r>
              <a:rPr lang="en-GB" dirty="0" smtClean="0"/>
              <a:t> </a:t>
            </a:r>
            <a:r>
              <a:rPr lang="en-GB" dirty="0" err="1" smtClean="0"/>
              <a:t>ki</a:t>
            </a:r>
            <a:r>
              <a:rPr lang="en-GB" dirty="0" smtClean="0"/>
              <a:t> a </a:t>
            </a:r>
            <a:r>
              <a:rPr lang="en-GB" i="1" dirty="0" smtClean="0"/>
              <a:t>b</a:t>
            </a:r>
            <a:r>
              <a:rPr lang="en-GB" dirty="0" smtClean="0"/>
              <a:t> </a:t>
            </a:r>
            <a:r>
              <a:rPr lang="en-GB" dirty="0" err="1" smtClean="0"/>
              <a:t>vektort</a:t>
            </a:r>
            <a:endParaRPr lang="en-GB" dirty="0" smtClean="0"/>
          </a:p>
          <a:p>
            <a:pPr lvl="2"/>
            <a:r>
              <a:rPr lang="en-GB" dirty="0" smtClean="0"/>
              <a:t>(</a:t>
            </a:r>
            <a:r>
              <a:rPr lang="en-GB" dirty="0" err="1" smtClean="0"/>
              <a:t>Az</a:t>
            </a:r>
            <a:r>
              <a:rPr lang="en-GB" dirty="0" smtClean="0"/>
              <a:t> </a:t>
            </a:r>
            <a:r>
              <a:rPr lang="en-GB" dirty="0" err="1" smtClean="0"/>
              <a:t>oszlopvektorok</a:t>
            </a:r>
            <a:r>
              <a:rPr lang="en-GB" dirty="0" smtClean="0"/>
              <a:t> </a:t>
            </a:r>
            <a:r>
              <a:rPr lang="en-GB" dirty="0" err="1" smtClean="0"/>
              <a:t>által</a:t>
            </a:r>
            <a:r>
              <a:rPr lang="en-GB" dirty="0" smtClean="0"/>
              <a:t> </a:t>
            </a:r>
            <a:r>
              <a:rPr lang="en-GB" dirty="0" err="1" smtClean="0"/>
              <a:t>definiált</a:t>
            </a:r>
            <a:r>
              <a:rPr lang="en-GB" dirty="0" smtClean="0"/>
              <a:t> </a:t>
            </a:r>
            <a:r>
              <a:rPr lang="en-GB" dirty="0" err="1" smtClean="0"/>
              <a:t>irányok</a:t>
            </a:r>
            <a:r>
              <a:rPr lang="en-GB" dirty="0" smtClean="0"/>
              <a:t> </a:t>
            </a:r>
            <a:r>
              <a:rPr lang="en-GB" dirty="0" err="1" smtClean="0"/>
              <a:t>mentén</a:t>
            </a:r>
            <a:r>
              <a:rPr lang="en-GB" dirty="0" smtClean="0"/>
              <a:t> </a:t>
            </a:r>
            <a:r>
              <a:rPr lang="en-GB" dirty="0" err="1" smtClean="0"/>
              <a:t>mennyit</a:t>
            </a:r>
            <a:r>
              <a:rPr lang="en-GB" dirty="0" smtClean="0"/>
              <a:t> </a:t>
            </a:r>
            <a:r>
              <a:rPr lang="en-GB" dirty="0" err="1" smtClean="0"/>
              <a:t>kell</a:t>
            </a:r>
            <a:r>
              <a:rPr lang="en-GB" dirty="0" smtClean="0"/>
              <a:t> </a:t>
            </a:r>
            <a:r>
              <a:rPr lang="en-GB" dirty="0" err="1" smtClean="0"/>
              <a:t>mozogni</a:t>
            </a:r>
            <a:r>
              <a:rPr lang="en-GB" dirty="0" smtClean="0"/>
              <a:t> </a:t>
            </a:r>
            <a:r>
              <a:rPr lang="en-GB" dirty="0" err="1" smtClean="0"/>
              <a:t>az</a:t>
            </a:r>
            <a:r>
              <a:rPr lang="en-GB" dirty="0" smtClean="0"/>
              <a:t> </a:t>
            </a:r>
            <a:r>
              <a:rPr lang="en-GB" dirty="0" err="1" smtClean="0"/>
              <a:t>origóból</a:t>
            </a:r>
            <a:r>
              <a:rPr lang="en-GB" dirty="0" smtClean="0"/>
              <a:t> </a:t>
            </a:r>
            <a:r>
              <a:rPr lang="en-GB" dirty="0" err="1" smtClean="0"/>
              <a:t>míg</a:t>
            </a:r>
            <a:r>
              <a:rPr lang="en-GB" dirty="0" smtClean="0"/>
              <a:t> </a:t>
            </a:r>
            <a:r>
              <a:rPr lang="en-GB" i="1" u="sng" dirty="0" smtClean="0"/>
              <a:t>b</a:t>
            </a:r>
            <a:r>
              <a:rPr lang="en-GB" dirty="0" smtClean="0"/>
              <a:t>-be </a:t>
            </a:r>
            <a:r>
              <a:rPr lang="en-GB" dirty="0" err="1" smtClean="0"/>
              <a:t>érünk</a:t>
            </a:r>
            <a:r>
              <a:rPr lang="en-GB" dirty="0" smtClean="0"/>
              <a:t>)</a:t>
            </a:r>
            <a:endParaRPr lang="en-GB" dirty="0"/>
          </a:p>
          <a:p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4383971"/>
              </p:ext>
            </p:extLst>
          </p:nvPr>
        </p:nvGraphicFramePr>
        <p:xfrm>
          <a:off x="914400" y="2093913"/>
          <a:ext cx="1520825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3" name="Equation" r:id="rId3" imgW="457200" imgH="241200" progId="Equation.3">
                  <p:embed/>
                </p:oleObj>
              </mc:Choice>
              <mc:Fallback>
                <p:oleObj name="Equation" r:id="rId3" imgW="457200" imgH="241200" progId="Equation.3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093913"/>
                        <a:ext cx="1520825" cy="801687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6149629"/>
              </p:ext>
            </p:extLst>
          </p:nvPr>
        </p:nvGraphicFramePr>
        <p:xfrm>
          <a:off x="3352800" y="1642520"/>
          <a:ext cx="4419600" cy="1710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4" name="Equation" r:id="rId5" imgW="2425680" imgH="939600" progId="Equation.3">
                  <p:embed/>
                </p:oleObj>
              </mc:Choice>
              <mc:Fallback>
                <p:oleObj name="Equation" r:id="rId5" imgW="2425680" imgH="9396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642520"/>
                        <a:ext cx="4419600" cy="171028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25803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Gauss-Jordan elimináció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Gauss elimináció</a:t>
            </a:r>
          </a:p>
          <a:p>
            <a:pPr lvl="1"/>
            <a:r>
              <a:rPr lang="hu-HU" dirty="0" smtClean="0"/>
              <a:t>Visszavezetjük az egyenletrendszert háromszög mátrixra</a:t>
            </a:r>
          </a:p>
          <a:p>
            <a:pPr lvl="1"/>
            <a:r>
              <a:rPr lang="hu-HU" dirty="0" smtClean="0"/>
              <a:t>Visszahelyettesítéses megoldás</a:t>
            </a:r>
          </a:p>
          <a:p>
            <a:endParaRPr lang="hu-HU" dirty="0" smtClean="0"/>
          </a:p>
          <a:p>
            <a:r>
              <a:rPr lang="hu-HU" dirty="0" smtClean="0"/>
              <a:t>Gauss-Jordan elimináció</a:t>
            </a:r>
          </a:p>
          <a:p>
            <a:pPr lvl="1"/>
            <a:r>
              <a:rPr lang="hu-HU" dirty="0" smtClean="0"/>
              <a:t>Csak a főátlóban lehet nemnulla elem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Gauss-Jordan elimináció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Megengedett műveletek</a:t>
            </a:r>
          </a:p>
          <a:p>
            <a:pPr lvl="1"/>
            <a:r>
              <a:rPr lang="hu-HU" dirty="0" smtClean="0"/>
              <a:t>Két egyenlet felcserélése</a:t>
            </a:r>
          </a:p>
          <a:p>
            <a:pPr lvl="1"/>
            <a:r>
              <a:rPr lang="hu-HU" dirty="0" smtClean="0"/>
              <a:t>Egyenlet skalárral szorzása</a:t>
            </a:r>
          </a:p>
          <a:p>
            <a:pPr lvl="1"/>
            <a:r>
              <a:rPr lang="hu-HU" dirty="0" smtClean="0"/>
              <a:t>Egy egyenlethez egy másik skalárszorosának hozzáadása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Gauss-Jordan elimináció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Példa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9600" y="2057400"/>
          <a:ext cx="2286000" cy="1264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4" name="Equation" r:id="rId3" imgW="1193760" imgH="660240" progId="Equation.3">
                  <p:embed/>
                </p:oleObj>
              </mc:Choice>
              <mc:Fallback>
                <p:oleObj name="Equation" r:id="rId3" imgW="1193760" imgH="660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057400"/>
                        <a:ext cx="2286000" cy="12645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429000" y="1752600"/>
          <a:ext cx="1295400" cy="887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5" name="Equation" r:id="rId5" imgW="927000" imgH="634680" progId="Equation.3">
                  <p:embed/>
                </p:oleObj>
              </mc:Choice>
              <mc:Fallback>
                <p:oleObj name="Equation" r:id="rId5" imgW="927000" imgH="6346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752600"/>
                        <a:ext cx="1295400" cy="8872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5257800" y="2057400"/>
          <a:ext cx="1628775" cy="160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6" name="Equation" r:id="rId7" imgW="850680" imgH="838080" progId="Equation.3">
                  <p:embed/>
                </p:oleObj>
              </mc:Choice>
              <mc:Fallback>
                <p:oleObj name="Equation" r:id="rId7" imgW="850680" imgH="8380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057400"/>
                        <a:ext cx="1628775" cy="160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276600" y="4267200"/>
          <a:ext cx="148166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7" name="Equation" r:id="rId9" imgW="888840" imgH="228600" progId="Equation.3">
                  <p:embed/>
                </p:oleObj>
              </mc:Choice>
              <mc:Fallback>
                <p:oleObj name="Equation" r:id="rId9" imgW="8888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267200"/>
                        <a:ext cx="148166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5257800" y="3886200"/>
          <a:ext cx="1628775" cy="153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8" name="Equation" r:id="rId11" imgW="850680" imgH="799920" progId="Equation.3">
                  <p:embed/>
                </p:oleObj>
              </mc:Choice>
              <mc:Fallback>
                <p:oleObj name="Equation" r:id="rId11" imgW="850680" imgH="79992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886200"/>
                        <a:ext cx="1628775" cy="1531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1066800" y="3962400"/>
          <a:ext cx="1628775" cy="160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9" name="Equation" r:id="rId13" imgW="850680" imgH="838080" progId="Equation.3">
                  <p:embed/>
                </p:oleObj>
              </mc:Choice>
              <mc:Fallback>
                <p:oleObj name="Equation" r:id="rId13" imgW="850680" imgH="8380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962400"/>
                        <a:ext cx="1628775" cy="160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112855" y="5943600"/>
          <a:ext cx="1637254" cy="644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0" name="Equation" r:id="rId14" imgW="419040" imgH="164880" progId="Equation.3">
                  <p:embed/>
                </p:oleObj>
              </mc:Choice>
              <mc:Fallback>
                <p:oleObj name="Equation" r:id="rId14" imgW="419040" imgH="1648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2855" y="5943600"/>
                        <a:ext cx="1637254" cy="6449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448049" y="6014357"/>
          <a:ext cx="1200151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1" name="Equation" r:id="rId16" imgW="355320" imgH="203040" progId="Equation.3">
                  <p:embed/>
                </p:oleObj>
              </mc:Choice>
              <mc:Fallback>
                <p:oleObj name="Equation" r:id="rId16" imgW="35532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8049" y="6014357"/>
                        <a:ext cx="1200151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402036" y="6022521"/>
          <a:ext cx="1219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2" name="Equation" r:id="rId18" imgW="355320" imgH="177480" progId="Equation.3">
                  <p:embed/>
                </p:oleObj>
              </mc:Choice>
              <mc:Fallback>
                <p:oleObj name="Equation" r:id="rId18" imgW="355320" imgH="177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2036" y="6022521"/>
                        <a:ext cx="1219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ight Arrow 12"/>
          <p:cNvSpPr/>
          <p:nvPr/>
        </p:nvSpPr>
        <p:spPr>
          <a:xfrm>
            <a:off x="3200400" y="2590800"/>
            <a:ext cx="1752600" cy="2286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3200400" y="4648200"/>
            <a:ext cx="1752600" cy="2286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2819400" y="6248400"/>
            <a:ext cx="685800" cy="2286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4648200" y="6248400"/>
            <a:ext cx="685800" cy="2286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Gauss-Jordan elimináció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Példa</a:t>
            </a:r>
            <a:endParaRPr lang="en-US" dirty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609600" y="2057400"/>
          <a:ext cx="2286000" cy="126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8" name="Equation" r:id="rId3" imgW="1193760" imgH="660240" progId="Equation.3">
                  <p:embed/>
                </p:oleObj>
              </mc:Choice>
              <mc:Fallback>
                <p:oleObj name="Equation" r:id="rId3" imgW="1193760" imgH="660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057400"/>
                        <a:ext cx="2286000" cy="1265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410200" y="2057400"/>
          <a:ext cx="2452007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9" name="Equation" r:id="rId5" imgW="1346040" imgH="711000" progId="Equation.3">
                  <p:embed/>
                </p:oleObj>
              </mc:Choice>
              <mc:Fallback>
                <p:oleObj name="Equation" r:id="rId5" imgW="1346040" imgH="711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057400"/>
                        <a:ext cx="2452007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Arrow 5"/>
          <p:cNvSpPr/>
          <p:nvPr/>
        </p:nvSpPr>
        <p:spPr>
          <a:xfrm>
            <a:off x="3200400" y="2590800"/>
            <a:ext cx="1752600" cy="2286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6515100" y="2705100"/>
            <a:ext cx="1295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685800" y="3733800"/>
          <a:ext cx="2082800" cy="208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0" name="Equation" r:id="rId7" imgW="1143000" imgH="1143000" progId="Equation.3">
                  <p:embed/>
                </p:oleObj>
              </mc:Choice>
              <mc:Fallback>
                <p:oleObj name="Equation" r:id="rId7" imgW="1143000" imgH="1143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733800"/>
                        <a:ext cx="2082800" cy="2081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5486400" y="3962400"/>
          <a:ext cx="180498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1" name="Equation" r:id="rId9" imgW="990360" imgH="711000" progId="Equation.3">
                  <p:embed/>
                </p:oleObj>
              </mc:Choice>
              <mc:Fallback>
                <p:oleObj name="Equation" r:id="rId9" imgW="990360" imgH="711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962400"/>
                        <a:ext cx="1804988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ight Arrow 10"/>
          <p:cNvSpPr/>
          <p:nvPr/>
        </p:nvSpPr>
        <p:spPr>
          <a:xfrm>
            <a:off x="3200400" y="4495800"/>
            <a:ext cx="1752600" cy="2286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6057900" y="4610100"/>
            <a:ext cx="1295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1181100" y="476250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Gauss-Jordan elimináció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Mátrix inverze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01650" y="2084388"/>
          <a:ext cx="3951288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5" name="Equation" r:id="rId3" imgW="1523880" imgH="266400" progId="Equation.3">
                  <p:embed/>
                </p:oleObj>
              </mc:Choice>
              <mc:Fallback>
                <p:oleObj name="Equation" r:id="rId3" imgW="1523880" imgH="26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2084388"/>
                        <a:ext cx="3951288" cy="690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33400" y="2971799"/>
          <a:ext cx="1981200" cy="1180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6" name="Equation" r:id="rId5" imgW="1193760" imgH="711000" progId="Equation.3">
                  <p:embed/>
                </p:oleObj>
              </mc:Choice>
              <mc:Fallback>
                <p:oleObj name="Equation" r:id="rId5" imgW="1193760" imgH="711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971799"/>
                        <a:ext cx="1981200" cy="11802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876800" y="2971800"/>
          <a:ext cx="339634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7" name="Equation" r:id="rId7" imgW="1981080" imgH="711000" progId="Equation.3">
                  <p:embed/>
                </p:oleObj>
              </mc:Choice>
              <mc:Fallback>
                <p:oleObj name="Equation" r:id="rId7" imgW="1981080" imgH="711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971800"/>
                        <a:ext cx="3396343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33400" y="4419600"/>
          <a:ext cx="3707554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8" name="Equation" r:id="rId9" imgW="1917360" imgH="1143000" progId="Equation.3">
                  <p:embed/>
                </p:oleObj>
              </mc:Choice>
              <mc:Fallback>
                <p:oleObj name="Equation" r:id="rId9" imgW="1917360" imgH="11430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419600"/>
                        <a:ext cx="3707554" cy="220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ight Arrow 10"/>
          <p:cNvSpPr/>
          <p:nvPr/>
        </p:nvSpPr>
        <p:spPr>
          <a:xfrm>
            <a:off x="2743200" y="3429000"/>
            <a:ext cx="1752600" cy="2286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6583136" y="3570514"/>
            <a:ext cx="1143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1714500" y="5524500"/>
            <a:ext cx="2209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Gauss-Jordan elimináció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70391"/>
            <a:ext cx="9144000" cy="5387609"/>
          </a:xfrm>
        </p:spPr>
        <p:txBody>
          <a:bodyPr/>
          <a:lstStyle/>
          <a:p>
            <a:r>
              <a:rPr lang="hu-HU" dirty="0" smtClean="0"/>
              <a:t>Algoritmus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209800"/>
            <a:ext cx="8229600" cy="3416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2400" dirty="0" smtClean="0">
                <a:latin typeface="Consolas" pitchFamily="49" charset="0"/>
                <a:cs typeface="Consolas" pitchFamily="49" charset="0"/>
              </a:rPr>
              <a:t>for k := 1 .. n-1 do</a:t>
            </a:r>
          </a:p>
          <a:p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for i := k+1 .. n do</a:t>
            </a:r>
          </a:p>
          <a:p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   l := a</a:t>
            </a:r>
            <a:r>
              <a:rPr lang="hu-HU" sz="2400" baseline="-25000" dirty="0" smtClean="0">
                <a:latin typeface="Consolas" pitchFamily="49" charset="0"/>
                <a:cs typeface="Consolas" pitchFamily="49" charset="0"/>
              </a:rPr>
              <a:t>ik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/a</a:t>
            </a:r>
            <a:r>
              <a:rPr lang="hu-HU" sz="2400" baseline="-25000" dirty="0" smtClean="0">
                <a:latin typeface="Consolas" pitchFamily="49" charset="0"/>
                <a:cs typeface="Consolas" pitchFamily="49" charset="0"/>
              </a:rPr>
              <a:t>kk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   b</a:t>
            </a:r>
            <a:r>
              <a:rPr lang="hu-HU" sz="2400" baseline="-25000" dirty="0" smtClean="0">
                <a:latin typeface="Consolas" pitchFamily="49" charset="0"/>
                <a:cs typeface="Consolas" pitchFamily="49" charset="0"/>
              </a:rPr>
              <a:t>i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:= b</a:t>
            </a:r>
            <a:r>
              <a:rPr lang="hu-HU" sz="2400" baseline="-25000" dirty="0" smtClean="0">
                <a:latin typeface="Consolas" pitchFamily="49" charset="0"/>
                <a:cs typeface="Consolas" pitchFamily="49" charset="0"/>
              </a:rPr>
              <a:t>i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– l * b</a:t>
            </a:r>
            <a:r>
              <a:rPr lang="hu-HU" sz="2400" baseline="-25000" dirty="0" smtClean="0">
                <a:latin typeface="Consolas" pitchFamily="49" charset="0"/>
                <a:cs typeface="Consolas" pitchFamily="49" charset="0"/>
              </a:rPr>
              <a:t>k</a:t>
            </a:r>
          </a:p>
          <a:p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   for j := k .. n do</a:t>
            </a:r>
          </a:p>
          <a:p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      a</a:t>
            </a:r>
            <a:r>
              <a:rPr lang="hu-HU" sz="2400" baseline="-25000" dirty="0" smtClean="0">
                <a:latin typeface="Consolas" pitchFamily="49" charset="0"/>
                <a:cs typeface="Consolas" pitchFamily="49" charset="0"/>
              </a:rPr>
              <a:t>ij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:= a</a:t>
            </a:r>
            <a:r>
              <a:rPr lang="hu-HU" sz="2400" baseline="-25000" dirty="0" smtClean="0">
                <a:latin typeface="Consolas" pitchFamily="49" charset="0"/>
                <a:cs typeface="Consolas" pitchFamily="49" charset="0"/>
              </a:rPr>
              <a:t>ij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– l * a</a:t>
            </a:r>
            <a:r>
              <a:rPr lang="hu-HU" sz="2400" baseline="-25000" dirty="0" smtClean="0">
                <a:latin typeface="Consolas" pitchFamily="49" charset="0"/>
                <a:cs typeface="Consolas" pitchFamily="49" charset="0"/>
              </a:rPr>
              <a:t>kj</a:t>
            </a:r>
          </a:p>
          <a:p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   end for</a:t>
            </a:r>
          </a:p>
          <a:p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end for</a:t>
            </a:r>
          </a:p>
          <a:p>
            <a:r>
              <a:rPr lang="hu-HU" sz="2400" dirty="0" smtClean="0">
                <a:latin typeface="Consolas" pitchFamily="49" charset="0"/>
                <a:cs typeface="Consolas" pitchFamily="49" charset="0"/>
              </a:rPr>
              <a:t>end for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Gauss-Jordan elimináció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Host program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057400"/>
            <a:ext cx="8991600" cy="41857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gaussian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(){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n = 6;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m = 3;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float A[] = {  2, -1,  0,  1, 0, 0,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-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1,  2, -1,  0, 1, 0,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0, -1,  2,  0, 0, 1};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cl_kernel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gaussianKernel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createKernel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(program, "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gaussian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");</a:t>
            </a: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AGPU =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clCreateBuffer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(context, CL_MEM_READ_WRITE,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(float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)*n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NULL, NULL);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clEnqueueWriteBuffer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(commands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AGPU, CL_TRUE, 0,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(float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)*n*m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A, 0, NULL, NULL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gaussianKernel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0,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), &amp;n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gaussianKernel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1,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), &amp;m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gaussianKernel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2,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), &amp;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AGPU</a:t>
            </a:r>
            <a:r>
              <a:rPr lang="hu-HU" sz="1400" dirty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clEnqueueBarrier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(commands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// ...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Gauss-Jordan elimináció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Host program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057400"/>
            <a:ext cx="8991600" cy="35394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// ...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size_t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workSize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m;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size_t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m;</a:t>
            </a: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clEnqueueNDRangeKernel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(commands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gaussianKernel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               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1, NULL, &amp;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workSize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&amp;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workGroupSize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            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0, NULL, NULL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clFinish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(commands);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clEnqueueReadBuffer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(commands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AGPU, CL_TRUE, 0,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(float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)*n*m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            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A, 0, NULL, NULL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clReleaseMemObject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(AGPU);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clReleaseKernel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gaussianKernel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Gauss-Jordan elimináció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OpenCL kernel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011263"/>
            <a:ext cx="8839200" cy="47089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__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kernel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gaussian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(const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n, const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m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__global float* A){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id =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get_local_id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(0);</a:t>
            </a:r>
          </a:p>
          <a:p>
            <a:r>
              <a:rPr lang="it-IT" sz="20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it-IT" sz="2000" dirty="0">
                <a:latin typeface="Consolas" pitchFamily="49" charset="0"/>
                <a:cs typeface="Consolas" pitchFamily="49" charset="0"/>
              </a:rPr>
              <a:t>for(int ma = 0; ma &lt; m; ++ma){</a:t>
            </a:r>
          </a:p>
          <a:p>
            <a:r>
              <a:rPr lang="it-IT" sz="2000" dirty="0">
                <a:latin typeface="Consolas" pitchFamily="49" charset="0"/>
                <a:cs typeface="Consolas" pitchFamily="49" charset="0"/>
              </a:rPr>
              <a:t>    float pp = A[ma + ma * n];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float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coeff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= A[ma + id * n] / pp;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barrier(CLK_GLOBAL_MEM_FENCE);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if(id != ma){</a:t>
            </a:r>
          </a:p>
          <a:p>
            <a:r>
              <a:rPr lang="pt-BR" sz="2000" dirty="0">
                <a:latin typeface="Consolas" pitchFamily="49" charset="0"/>
                <a:cs typeface="Consolas" pitchFamily="49" charset="0"/>
              </a:rPr>
              <a:t>      for(int na = 0; na &lt; n; ++na){</a:t>
            </a:r>
          </a:p>
          <a:p>
            <a:r>
              <a:rPr lang="pt-BR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pt-BR" sz="2000" dirty="0" smtClean="0">
                <a:latin typeface="Consolas" pitchFamily="49" charset="0"/>
                <a:cs typeface="Consolas" pitchFamily="49" charset="0"/>
              </a:rPr>
              <a:t>A[na+id*n</a:t>
            </a:r>
            <a:r>
              <a:rPr lang="pt-BR" sz="2000" dirty="0">
                <a:latin typeface="Consolas" pitchFamily="49" charset="0"/>
                <a:cs typeface="Consolas" pitchFamily="49" charset="0"/>
              </a:rPr>
              <a:t>] = </a:t>
            </a:r>
            <a:r>
              <a:rPr lang="pt-BR" sz="2000" dirty="0" smtClean="0">
                <a:latin typeface="Consolas" pitchFamily="49" charset="0"/>
                <a:cs typeface="Consolas" pitchFamily="49" charset="0"/>
              </a:rPr>
              <a:t>A[na+id*n</a:t>
            </a:r>
            <a:r>
              <a:rPr lang="pt-BR" sz="2000" dirty="0">
                <a:latin typeface="Consolas" pitchFamily="49" charset="0"/>
                <a:cs typeface="Consolas" pitchFamily="49" charset="0"/>
              </a:rPr>
              <a:t>] - coeff * </a:t>
            </a:r>
            <a:r>
              <a:rPr lang="pt-BR" sz="2000" dirty="0" smtClean="0">
                <a:latin typeface="Consolas" pitchFamily="49" charset="0"/>
                <a:cs typeface="Consolas" pitchFamily="49" charset="0"/>
              </a:rPr>
              <a:t>A[na+n*ma</a:t>
            </a:r>
            <a:r>
              <a:rPr lang="pt-BR" sz="2000" dirty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  }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barrier(CLK_GLOBAL_MEM_FENCE);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2000" dirty="0" smtClean="0">
                <a:latin typeface="Consolas" pitchFamily="49" charset="0"/>
                <a:cs typeface="Consolas" pitchFamily="49" charset="0"/>
              </a:rPr>
              <a:t>// ...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Gauss-Jordan elimináció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OpenCL kernel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111276"/>
            <a:ext cx="7620000" cy="2308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 // ...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 float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coeff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= A[id + id * n];</a:t>
            </a:r>
          </a:p>
          <a:p>
            <a:r>
              <a:rPr lang="pt-BR" sz="2400" dirty="0">
                <a:latin typeface="Consolas" pitchFamily="49" charset="0"/>
                <a:cs typeface="Consolas" pitchFamily="49" charset="0"/>
              </a:rPr>
              <a:t>  for(int na = 0; na &lt; n; ++na){</a:t>
            </a:r>
          </a:p>
          <a:p>
            <a:r>
              <a:rPr lang="pt-BR" sz="2400" dirty="0">
                <a:latin typeface="Consolas" pitchFamily="49" charset="0"/>
                <a:cs typeface="Consolas" pitchFamily="49" charset="0"/>
              </a:rPr>
              <a:t>    A[na + id * n] = A[na + id * n] / coeff;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Jacobi iteráció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Lineáris egyenletrendszer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9898557"/>
              </p:ext>
            </p:extLst>
          </p:nvPr>
        </p:nvGraphicFramePr>
        <p:xfrm>
          <a:off x="762000" y="2590800"/>
          <a:ext cx="3082925" cy="308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3" imgW="927000" imgH="927000" progId="Equation.3">
                  <p:embed/>
                </p:oleObj>
              </mc:Choice>
              <mc:Fallback>
                <p:oleObj name="Equation" r:id="rId3" imgW="927000" imgH="927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590800"/>
                        <a:ext cx="3082925" cy="308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0950199"/>
              </p:ext>
            </p:extLst>
          </p:nvPr>
        </p:nvGraphicFramePr>
        <p:xfrm>
          <a:off x="6040438" y="3733800"/>
          <a:ext cx="2197100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5" imgW="660240" imgH="241200" progId="Equation.3">
                  <p:embed/>
                </p:oleObj>
              </mc:Choice>
              <mc:Fallback>
                <p:oleObj name="Equation" r:id="rId5" imgW="66024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0438" y="3733800"/>
                        <a:ext cx="2197100" cy="801688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Arrow 5"/>
          <p:cNvSpPr/>
          <p:nvPr/>
        </p:nvSpPr>
        <p:spPr>
          <a:xfrm>
            <a:off x="4495800" y="4038600"/>
            <a:ext cx="990600" cy="2286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Gauss-Jordan eliminác</a:t>
            </a:r>
            <a:r>
              <a:rPr lang="en-GB" dirty="0" err="1" smtClean="0"/>
              <a:t>i</a:t>
            </a:r>
            <a:r>
              <a:rPr lang="hu-HU" dirty="0" smtClean="0"/>
              <a:t>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r>
              <a:rPr lang="hu-HU" dirty="0" smtClean="0"/>
              <a:t>Példák</a:t>
            </a:r>
          </a:p>
          <a:p>
            <a:pPr lvl="1"/>
            <a:r>
              <a:rPr lang="hu-HU" dirty="0" smtClean="0"/>
              <a:t> 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62400" y="4503003"/>
            <a:ext cx="5105400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1,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2.23e-08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9.93e-09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0.75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0.5, 0.25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0,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1.32e-08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0.5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0.5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0,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2.23e-08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0.25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0.5, 0.75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5000" y="2505670"/>
            <a:ext cx="22860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0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0,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2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0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0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3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-0, -0,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-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1</a:t>
            </a: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762000" y="2286000"/>
          <a:ext cx="245268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name="Equation" r:id="rId3" imgW="1346040" imgH="711000" progId="Equation.3">
                  <p:embed/>
                </p:oleObj>
              </mc:Choice>
              <mc:Fallback>
                <p:oleObj name="Equation" r:id="rId3" imgW="1346040" imgH="711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286000"/>
                        <a:ext cx="2452688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762000" y="4343400"/>
          <a:ext cx="272097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name="Equation" r:id="rId5" imgW="1587240" imgH="711000" progId="Equation.3">
                  <p:embed/>
                </p:oleObj>
              </mc:Choice>
              <mc:Fallback>
                <p:oleObj name="Equation" r:id="rId5" imgW="1587240" imgH="711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343400"/>
                        <a:ext cx="2720975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ight Arrow 7"/>
          <p:cNvSpPr/>
          <p:nvPr/>
        </p:nvSpPr>
        <p:spPr>
          <a:xfrm>
            <a:off x="3657600" y="2819400"/>
            <a:ext cx="1752600" cy="2286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505200" y="4800600"/>
            <a:ext cx="381000" cy="2286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Jacobi iteráció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Lineáris egyenletrendszer</a:t>
            </a:r>
            <a:r>
              <a:rPr lang="en-GB" dirty="0"/>
              <a:t>:</a:t>
            </a:r>
            <a:endParaRPr lang="en-GB" dirty="0" smtClean="0"/>
          </a:p>
          <a:p>
            <a:r>
              <a:rPr lang="hu-HU" dirty="0"/>
              <a:t>Iteratív megoldó általános formája</a:t>
            </a:r>
            <a:r>
              <a:rPr lang="hu-HU" dirty="0" smtClean="0"/>
              <a:t>:</a:t>
            </a:r>
            <a:endParaRPr lang="en-GB" dirty="0" smtClean="0"/>
          </a:p>
          <a:p>
            <a:endParaRPr lang="en-GB" i="1" dirty="0">
              <a:latin typeface="Cambria Math" panose="02040503050406030204" pitchFamily="18" charset="0"/>
            </a:endParaRPr>
          </a:p>
          <a:p>
            <a:endParaRPr lang="en-GB" i="1" dirty="0" smtClean="0">
              <a:latin typeface="Cambria Math" panose="02040503050406030204" pitchFamily="18" charset="0"/>
            </a:endParaRPr>
          </a:p>
          <a:p>
            <a:r>
              <a:rPr lang="en-GB" dirty="0" smtClean="0">
                <a:latin typeface="Cambria Math" panose="02040503050406030204" pitchFamily="18" charset="0"/>
              </a:rPr>
              <a:t>Richardson:</a:t>
            </a:r>
          </a:p>
          <a:p>
            <a:endParaRPr lang="en-GB" dirty="0">
              <a:latin typeface="Cambria Math" panose="02040503050406030204" pitchFamily="18" charset="0"/>
            </a:endParaRPr>
          </a:p>
          <a:p>
            <a:r>
              <a:rPr lang="en-GB" dirty="0" smtClean="0">
                <a:latin typeface="Cambria Math" panose="02040503050406030204" pitchFamily="18" charset="0"/>
              </a:rPr>
              <a:t>Jacobi:</a:t>
            </a:r>
          </a:p>
          <a:p>
            <a:endParaRPr lang="en-GB" dirty="0">
              <a:latin typeface="Cambria Math" panose="02040503050406030204" pitchFamily="18" charset="0"/>
            </a:endParaRPr>
          </a:p>
          <a:p>
            <a:r>
              <a:rPr lang="en-GB" dirty="0" smtClean="0">
                <a:latin typeface="Cambria Math" panose="02040503050406030204" pitchFamily="18" charset="0"/>
              </a:rPr>
              <a:t>Gauss-Seidel: </a:t>
            </a:r>
            <a:endParaRPr lang="hu-HU" dirty="0">
              <a:latin typeface="Cambria Math" panose="02040503050406030204" pitchFamily="18" charset="0"/>
            </a:endParaRPr>
          </a:p>
          <a:p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0120440"/>
              </p:ext>
            </p:extLst>
          </p:nvPr>
        </p:nvGraphicFramePr>
        <p:xfrm>
          <a:off x="1113796" y="2590800"/>
          <a:ext cx="6430004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9" name="Equation" r:id="rId3" imgW="2705040" imgH="304560" progId="Equation.3">
                  <p:embed/>
                </p:oleObj>
              </mc:Choice>
              <mc:Fallback>
                <p:oleObj name="Equation" r:id="rId3" imgW="2705040" imgH="30456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3796" y="2590800"/>
                        <a:ext cx="6430004" cy="7239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9531978"/>
              </p:ext>
            </p:extLst>
          </p:nvPr>
        </p:nvGraphicFramePr>
        <p:xfrm>
          <a:off x="2817813" y="3429000"/>
          <a:ext cx="4497387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0" name="Equation" r:id="rId5" imgW="1892160" imgH="457200" progId="Equation.3">
                  <p:embed/>
                </p:oleObj>
              </mc:Choice>
              <mc:Fallback>
                <p:oleObj name="Equation" r:id="rId5" imgW="1892160" imgH="4572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7813" y="3429000"/>
                        <a:ext cx="4497387" cy="10858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1196924"/>
              </p:ext>
            </p:extLst>
          </p:nvPr>
        </p:nvGraphicFramePr>
        <p:xfrm>
          <a:off x="1763713" y="4419600"/>
          <a:ext cx="5703887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1" name="Equation" r:id="rId7" imgW="2400120" imgH="457200" progId="Equation.3">
                  <p:embed/>
                </p:oleObj>
              </mc:Choice>
              <mc:Fallback>
                <p:oleObj name="Equation" r:id="rId7" imgW="2400120" imgH="4572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4419600"/>
                        <a:ext cx="5703887" cy="10858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438968"/>
              </p:ext>
            </p:extLst>
          </p:nvPr>
        </p:nvGraphicFramePr>
        <p:xfrm>
          <a:off x="1385888" y="5908675"/>
          <a:ext cx="6592887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2" name="Equation" r:id="rId9" imgW="3111480" imgH="457200" progId="Equation.3">
                  <p:embed/>
                </p:oleObj>
              </mc:Choice>
              <mc:Fallback>
                <p:oleObj name="Equation" r:id="rId9" imgW="3111480" imgH="45720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888" y="5908675"/>
                        <a:ext cx="6592887" cy="9683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022035"/>
              </p:ext>
            </p:extLst>
          </p:nvPr>
        </p:nvGraphicFramePr>
        <p:xfrm>
          <a:off x="5111750" y="1524000"/>
          <a:ext cx="3575050" cy="589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3" name="Equation" r:id="rId11" imgW="1460160" imgH="241200" progId="Equation.3">
                  <p:embed/>
                </p:oleObj>
              </mc:Choice>
              <mc:Fallback>
                <p:oleObj name="Equation" r:id="rId11" imgW="1460160" imgH="2412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0" y="1524000"/>
                        <a:ext cx="3575050" cy="58930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7900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Jacobi iteráció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70391"/>
            <a:ext cx="9144000" cy="5387609"/>
          </a:xfrm>
        </p:spPr>
        <p:txBody>
          <a:bodyPr/>
          <a:lstStyle/>
          <a:p>
            <a:r>
              <a:rPr lang="hu-HU" dirty="0" smtClean="0"/>
              <a:t>Mikor oldható meg?</a:t>
            </a:r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hu-HU" dirty="0" smtClean="0"/>
              <a:t>Ha konvergens</a:t>
            </a:r>
            <a:endParaRPr lang="en-US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609600" y="2209800"/>
          <a:ext cx="2238375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Equation" r:id="rId3" imgW="672840" imgH="241200" progId="Equation.3">
                  <p:embed/>
                </p:oleObj>
              </mc:Choice>
              <mc:Fallback>
                <p:oleObj name="Equation" r:id="rId3" imgW="67284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09800"/>
                        <a:ext cx="2238375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887413" y="3617913"/>
          <a:ext cx="2998787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Equation" r:id="rId5" imgW="901440" imgH="241200" progId="Equation.3">
                  <p:embed/>
                </p:oleObj>
              </mc:Choice>
              <mc:Fallback>
                <p:oleObj name="Equation" r:id="rId5" imgW="90144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3" y="3617913"/>
                        <a:ext cx="2998787" cy="801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573213" y="4419600"/>
          <a:ext cx="1789113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Equation" r:id="rId7" imgW="825480" imgH="482400" progId="Equation.3">
                  <p:embed/>
                </p:oleObj>
              </mc:Choice>
              <mc:Fallback>
                <p:oleObj name="Equation" r:id="rId7" imgW="825480" imgH="482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3213" y="4419600"/>
                        <a:ext cx="1789113" cy="1046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858838" y="5557838"/>
          <a:ext cx="261937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Equation" r:id="rId9" imgW="787320" imgH="266400" progId="Equation.3">
                  <p:embed/>
                </p:oleObj>
              </mc:Choice>
              <mc:Fallback>
                <p:oleObj name="Equation" r:id="rId9" imgW="787320" imgH="266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838" y="5557838"/>
                        <a:ext cx="2619375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5791200" y="1676400"/>
            <a:ext cx="2514600" cy="2430237"/>
            <a:chOff x="5410200" y="2871107"/>
            <a:chExt cx="2514600" cy="2430237"/>
          </a:xfrm>
        </p:grpSpPr>
        <p:sp>
          <p:nvSpPr>
            <p:cNvPr id="9" name="Cloud 8"/>
            <p:cNvSpPr/>
            <p:nvPr/>
          </p:nvSpPr>
          <p:spPr>
            <a:xfrm>
              <a:off x="5410200" y="3429000"/>
              <a:ext cx="2514600" cy="1295400"/>
            </a:xfrm>
            <a:prstGeom prst="cloud">
              <a:avLst/>
            </a:prstGeom>
            <a:solidFill>
              <a:schemeClr val="bg1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680982" y="2871107"/>
              <a:ext cx="1190625" cy="1042307"/>
            </a:xfrm>
            <a:custGeom>
              <a:avLst/>
              <a:gdLst>
                <a:gd name="connsiteX0" fmla="*/ 72118 w 1190625"/>
                <a:gd name="connsiteY0" fmla="*/ 1042307 h 1042307"/>
                <a:gd name="connsiteX1" fmla="*/ 186418 w 1190625"/>
                <a:gd name="connsiteY1" fmla="*/ 38100 h 1042307"/>
                <a:gd name="connsiteX2" fmla="*/ 1190625 w 1190625"/>
                <a:gd name="connsiteY2" fmla="*/ 813707 h 1042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0625" h="1042307">
                  <a:moveTo>
                    <a:pt x="72118" y="1042307"/>
                  </a:moveTo>
                  <a:cubicBezTo>
                    <a:pt x="36059" y="559253"/>
                    <a:pt x="0" y="76200"/>
                    <a:pt x="186418" y="38100"/>
                  </a:cubicBezTo>
                  <a:cubicBezTo>
                    <a:pt x="372836" y="0"/>
                    <a:pt x="781730" y="406853"/>
                    <a:pt x="1190625" y="813707"/>
                  </a:cubicBezTo>
                </a:path>
              </a:pathLst>
            </a:cu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975021" y="3790950"/>
              <a:ext cx="757918" cy="895350"/>
            </a:xfrm>
            <a:custGeom>
              <a:avLst/>
              <a:gdLst>
                <a:gd name="connsiteX0" fmla="*/ 0 w 757918"/>
                <a:gd name="connsiteY0" fmla="*/ 0 h 895350"/>
                <a:gd name="connsiteX1" fmla="*/ 751114 w 757918"/>
                <a:gd name="connsiteY1" fmla="*/ 791936 h 895350"/>
                <a:gd name="connsiteX2" fmla="*/ 40821 w 757918"/>
                <a:gd name="connsiteY2" fmla="*/ 620486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7918" h="895350">
                  <a:moveTo>
                    <a:pt x="0" y="0"/>
                  </a:moveTo>
                  <a:cubicBezTo>
                    <a:pt x="372155" y="344261"/>
                    <a:pt x="744311" y="688522"/>
                    <a:pt x="751114" y="791936"/>
                  </a:cubicBezTo>
                  <a:cubicBezTo>
                    <a:pt x="757918" y="895350"/>
                    <a:pt x="399369" y="757918"/>
                    <a:pt x="40821" y="620486"/>
                  </a:cubicBezTo>
                </a:path>
              </a:pathLst>
            </a:cu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172200" y="4191000"/>
              <a:ext cx="791936" cy="1110344"/>
            </a:xfrm>
            <a:custGeom>
              <a:avLst/>
              <a:gdLst>
                <a:gd name="connsiteX0" fmla="*/ 791936 w 791936"/>
                <a:gd name="connsiteY0" fmla="*/ 244929 h 1110344"/>
                <a:gd name="connsiteX1" fmla="*/ 163286 w 791936"/>
                <a:gd name="connsiteY1" fmla="*/ 1069522 h 1110344"/>
                <a:gd name="connsiteX2" fmla="*/ 0 w 791936"/>
                <a:gd name="connsiteY2" fmla="*/ 0 h 1110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91936" h="1110344">
                  <a:moveTo>
                    <a:pt x="791936" y="244929"/>
                  </a:moveTo>
                  <a:cubicBezTo>
                    <a:pt x="543605" y="677636"/>
                    <a:pt x="295275" y="1110344"/>
                    <a:pt x="163286" y="1069522"/>
                  </a:cubicBezTo>
                  <a:cubicBezTo>
                    <a:pt x="31297" y="1028701"/>
                    <a:pt x="15648" y="514350"/>
                    <a:pt x="0" y="0"/>
                  </a:cubicBezTo>
                </a:path>
              </a:pathLst>
            </a:cu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890657" y="3698421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6934200" y="43434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130925" y="409575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791200" y="4618990"/>
            <a:ext cx="2590800" cy="2010410"/>
            <a:chOff x="6324600" y="4618990"/>
            <a:chExt cx="2590800" cy="2010410"/>
          </a:xfrm>
        </p:grpSpPr>
        <p:sp>
          <p:nvSpPr>
            <p:cNvPr id="19" name="Cloud 18"/>
            <p:cNvSpPr/>
            <p:nvPr/>
          </p:nvSpPr>
          <p:spPr>
            <a:xfrm>
              <a:off x="6400800" y="4833256"/>
              <a:ext cx="2514600" cy="1295400"/>
            </a:xfrm>
            <a:prstGeom prst="cloud">
              <a:avLst/>
            </a:prstGeom>
            <a:solidFill>
              <a:schemeClr val="bg1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7467600" y="54864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255510" y="4618990"/>
              <a:ext cx="726440" cy="890270"/>
            </a:xfrm>
            <a:custGeom>
              <a:avLst/>
              <a:gdLst>
                <a:gd name="connsiteX0" fmla="*/ 151130 w 726440"/>
                <a:gd name="connsiteY0" fmla="*/ 890270 h 890270"/>
                <a:gd name="connsiteX1" fmla="*/ 13970 w 726440"/>
                <a:gd name="connsiteY1" fmla="*/ 669290 h 890270"/>
                <a:gd name="connsiteX2" fmla="*/ 234950 w 726440"/>
                <a:gd name="connsiteY2" fmla="*/ 21590 h 890270"/>
                <a:gd name="connsiteX3" fmla="*/ 707390 w 726440"/>
                <a:gd name="connsiteY3" fmla="*/ 539750 h 890270"/>
                <a:gd name="connsiteX4" fmla="*/ 349250 w 726440"/>
                <a:gd name="connsiteY4" fmla="*/ 882650 h 890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6440" h="890270">
                  <a:moveTo>
                    <a:pt x="151130" y="890270"/>
                  </a:moveTo>
                  <a:cubicBezTo>
                    <a:pt x="75565" y="852170"/>
                    <a:pt x="0" y="814070"/>
                    <a:pt x="13970" y="669290"/>
                  </a:cubicBezTo>
                  <a:cubicBezTo>
                    <a:pt x="27940" y="524510"/>
                    <a:pt x="119380" y="43180"/>
                    <a:pt x="234950" y="21590"/>
                  </a:cubicBezTo>
                  <a:cubicBezTo>
                    <a:pt x="350520" y="0"/>
                    <a:pt x="688340" y="396240"/>
                    <a:pt x="707390" y="539750"/>
                  </a:cubicBezTo>
                  <a:cubicBezTo>
                    <a:pt x="726440" y="683260"/>
                    <a:pt x="537845" y="782955"/>
                    <a:pt x="349250" y="882650"/>
                  </a:cubicBezTo>
                </a:path>
              </a:pathLst>
            </a:cu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324600" y="6248400"/>
              <a:ext cx="1676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/>
                <a:t>Fix pont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Jacobi iteráció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067800" cy="5334000"/>
          </a:xfrm>
        </p:spPr>
        <p:txBody>
          <a:bodyPr/>
          <a:lstStyle/>
          <a:p>
            <a:r>
              <a:rPr lang="hu-HU" dirty="0" smtClean="0"/>
              <a:t>Mikor konvergens?</a:t>
            </a:r>
          </a:p>
          <a:p>
            <a:pPr lvl="1"/>
            <a:r>
              <a:rPr lang="en-GB" dirty="0" err="1" smtClean="0"/>
              <a:t>Elégséges</a:t>
            </a:r>
            <a:r>
              <a:rPr lang="en-GB" dirty="0" smtClean="0"/>
              <a:t> felt.: </a:t>
            </a:r>
            <a:r>
              <a:rPr lang="hu-HU" u="sng" dirty="0" smtClean="0"/>
              <a:t>A</a:t>
            </a:r>
            <a:r>
              <a:rPr lang="hu-HU" dirty="0" smtClean="0"/>
              <a:t> kompatibilis </a:t>
            </a:r>
            <a:r>
              <a:rPr lang="hu-HU" u="sng" dirty="0" smtClean="0"/>
              <a:t>x</a:t>
            </a:r>
            <a:r>
              <a:rPr lang="hu-HU" dirty="0" smtClean="0"/>
              <a:t> valamely </a:t>
            </a:r>
            <a:r>
              <a:rPr lang="en-GB" dirty="0" smtClean="0"/>
              <a:t>n</a:t>
            </a:r>
            <a:r>
              <a:rPr lang="hu-HU" dirty="0" smtClean="0"/>
              <a:t>ormájával</a:t>
            </a:r>
            <a:endParaRPr lang="en-GB" dirty="0" smtClean="0"/>
          </a:p>
          <a:p>
            <a:pPr lvl="1"/>
            <a:r>
              <a:rPr lang="en-GB" dirty="0" err="1" smtClean="0"/>
              <a:t>Ekvivalens</a:t>
            </a:r>
            <a:r>
              <a:rPr lang="en-GB" dirty="0" smtClean="0"/>
              <a:t> </a:t>
            </a:r>
            <a:r>
              <a:rPr lang="en-GB" dirty="0" err="1" smtClean="0"/>
              <a:t>feltétel</a:t>
            </a:r>
            <a:r>
              <a:rPr lang="en-GB" dirty="0" smtClean="0"/>
              <a:t>: </a:t>
            </a:r>
            <a:r>
              <a:rPr lang="el-GR" dirty="0" smtClean="0"/>
              <a:t>ρ</a:t>
            </a:r>
            <a:r>
              <a:rPr lang="en-GB" dirty="0" smtClean="0"/>
              <a:t>(</a:t>
            </a:r>
            <a:r>
              <a:rPr lang="hu-HU" u="sng" dirty="0" smtClean="0"/>
              <a:t>A</a:t>
            </a:r>
            <a:r>
              <a:rPr lang="en-GB" dirty="0" smtClean="0"/>
              <a:t>) &lt; 1 (</a:t>
            </a:r>
            <a:r>
              <a:rPr lang="en-GB" dirty="0" err="1" smtClean="0"/>
              <a:t>minden</a:t>
            </a:r>
            <a:r>
              <a:rPr lang="en-GB" dirty="0" smtClean="0"/>
              <a:t> |</a:t>
            </a:r>
            <a:r>
              <a:rPr lang="en-GB" dirty="0" err="1" smtClean="0"/>
              <a:t>sajátérték</a:t>
            </a:r>
            <a:r>
              <a:rPr lang="en-GB" dirty="0" smtClean="0"/>
              <a:t>| &lt; 1)</a:t>
            </a:r>
            <a:endParaRPr lang="hu-HU" dirty="0" smtClean="0"/>
          </a:p>
          <a:p>
            <a:pPr lvl="1"/>
            <a:r>
              <a:rPr lang="hu-HU" dirty="0" smtClean="0"/>
              <a:t>Norma</a:t>
            </a:r>
          </a:p>
          <a:p>
            <a:pPr lvl="2"/>
            <a:r>
              <a:rPr lang="hu-HU" dirty="0" smtClean="0"/>
              <a:t>Egy vektorteren értelmezett leképzés, amely a nullvektor kivételével a tér minden vektorához egy pozitív számot rendel.</a:t>
            </a:r>
          </a:p>
          <a:p>
            <a:pPr lvl="2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9841819"/>
              </p:ext>
            </p:extLst>
          </p:nvPr>
        </p:nvGraphicFramePr>
        <p:xfrm>
          <a:off x="1066799" y="4495800"/>
          <a:ext cx="34671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3" imgW="1485720" imgH="914400" progId="Equation.3">
                  <p:embed/>
                </p:oleObj>
              </mc:Choice>
              <mc:Fallback>
                <p:oleObj name="Equation" r:id="rId3" imgW="1485720" imgH="914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799" y="4495800"/>
                        <a:ext cx="3467100" cy="213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38400" y="5029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a.cs.a., ha 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5748677"/>
              </p:ext>
            </p:extLst>
          </p:nvPr>
        </p:nvGraphicFramePr>
        <p:xfrm>
          <a:off x="3611880" y="4960620"/>
          <a:ext cx="914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5" imgW="355320" imgH="177480" progId="Equation.3">
                  <p:embed/>
                </p:oleObj>
              </mc:Choice>
              <mc:Fallback>
                <p:oleObj name="Equation" r:id="rId5" imgW="35532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1880" y="4960620"/>
                        <a:ext cx="914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Jacobi iteráció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Normák</a:t>
            </a:r>
          </a:p>
          <a:p>
            <a:pPr lvl="1"/>
            <a:r>
              <a:rPr lang="hu-HU" dirty="0" smtClean="0"/>
              <a:t>p-norma (Hölder-norma)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1-norma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2-norma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Végtelen norma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143000" y="2590800"/>
          <a:ext cx="2429042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Equation" r:id="rId3" imgW="1168200" imgH="482400" progId="Equation.3">
                  <p:embed/>
                </p:oleObj>
              </mc:Choice>
              <mc:Fallback>
                <p:oleObj name="Equation" r:id="rId3" imgW="116820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590800"/>
                        <a:ext cx="2429042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581400" y="3657600"/>
          <a:ext cx="1295400" cy="746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Equation" r:id="rId5" imgW="749160" imgH="431640" progId="Equation.3">
                  <p:embed/>
                </p:oleObj>
              </mc:Choice>
              <mc:Fallback>
                <p:oleObj name="Equation" r:id="rId5" imgW="74916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657600"/>
                        <a:ext cx="1295400" cy="7465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581400" y="4800600"/>
          <a:ext cx="1646238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Equation" r:id="rId7" imgW="952200" imgH="482400" progId="Equation.3">
                  <p:embed/>
                </p:oleObj>
              </mc:Choice>
              <mc:Fallback>
                <p:oleObj name="Equation" r:id="rId7" imgW="952200" imgH="482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800600"/>
                        <a:ext cx="1646238" cy="833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505200" y="5791200"/>
          <a:ext cx="2057399" cy="633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Equation" r:id="rId9" imgW="876240" imgH="368280" progId="Equation.3">
                  <p:embed/>
                </p:oleObj>
              </mc:Choice>
              <mc:Fallback>
                <p:oleObj name="Equation" r:id="rId9" imgW="876240" imgH="3682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791200"/>
                        <a:ext cx="2057399" cy="6330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Jacobi iteráció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Mátrixnormák</a:t>
            </a:r>
          </a:p>
          <a:p>
            <a:pPr lvl="1"/>
            <a:r>
              <a:rPr lang="hu-HU" dirty="0" smtClean="0"/>
              <a:t>A vektornormák mátrixnormákat indukálnak.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2"/>
            <a:r>
              <a:rPr lang="hu-HU" dirty="0" smtClean="0"/>
              <a:t>Linearitás miatt elég az 1 normájú vektorokat tekinteni.</a:t>
            </a:r>
          </a:p>
          <a:p>
            <a:pPr lvl="2"/>
            <a:r>
              <a:rPr lang="hu-HU" dirty="0" smtClean="0"/>
              <a:t>Kompakt halmaz, így a folytonos              függvény felveszi a maximumát.</a:t>
            </a:r>
          </a:p>
          <a:p>
            <a:pPr lvl="1"/>
            <a:r>
              <a:rPr lang="hu-HU" dirty="0" smtClean="0"/>
              <a:t>A mátrixnormárakra teljesül</a:t>
            </a:r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62000" y="2514600"/>
          <a:ext cx="401515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tion" r:id="rId3" imgW="1739880" imgH="495000" progId="Equation.3">
                  <p:embed/>
                </p:oleObj>
              </mc:Choice>
              <mc:Fallback>
                <p:oleObj name="Equation" r:id="rId3" imgW="1739880" imgH="495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514600"/>
                        <a:ext cx="4015153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334000" y="4038600"/>
          <a:ext cx="635000" cy="453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5" imgW="355320" imgH="253800" progId="Equation.3">
                  <p:embed/>
                </p:oleObj>
              </mc:Choice>
              <mc:Fallback>
                <p:oleObj name="Equation" r:id="rId5" imgW="35532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038600"/>
                        <a:ext cx="635000" cy="4535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62000" y="5334000"/>
          <a:ext cx="37865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Equation" r:id="rId7" imgW="1091880" imgH="507960" progId="Equation.3">
                  <p:embed/>
                </p:oleObj>
              </mc:Choice>
              <mc:Fallback>
                <p:oleObj name="Equation" r:id="rId7" imgW="1091880" imgH="5079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334000"/>
                        <a:ext cx="378655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456</TotalTime>
  <Words>2370</Words>
  <Application>Microsoft Office PowerPoint</Application>
  <PresentationFormat>On-screen Show (4:3)</PresentationFormat>
  <Paragraphs>440</Paragraphs>
  <Slides>40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9" baseType="lpstr">
      <vt:lpstr>Arial</vt:lpstr>
      <vt:lpstr>Cambria Math</vt:lpstr>
      <vt:lpstr>Consolas</vt:lpstr>
      <vt:lpstr>Corbel</vt:lpstr>
      <vt:lpstr>Wingdings</vt:lpstr>
      <vt:lpstr>Wingdings 2</vt:lpstr>
      <vt:lpstr>Wingdings 3</vt:lpstr>
      <vt:lpstr>Module</vt:lpstr>
      <vt:lpstr>Equation</vt:lpstr>
      <vt:lpstr>Lineáris egyenletrendszerek</vt:lpstr>
      <vt:lpstr>Lineáris egyenletrendszer</vt:lpstr>
      <vt:lpstr>Lineáris egyenletrendszer</vt:lpstr>
      <vt:lpstr>Jacobi iteráció</vt:lpstr>
      <vt:lpstr>Jacobi iteráció</vt:lpstr>
      <vt:lpstr>Jacobi iteráció</vt:lpstr>
      <vt:lpstr>Jacobi iteráció</vt:lpstr>
      <vt:lpstr>Jacobi iteráció</vt:lpstr>
      <vt:lpstr>Jacobi iteráció</vt:lpstr>
      <vt:lpstr>Jacobi iteráció</vt:lpstr>
      <vt:lpstr>Jacobi iteráció</vt:lpstr>
      <vt:lpstr>Jacobi iteráció</vt:lpstr>
      <vt:lpstr>Mátrix vektor szorzás</vt:lpstr>
      <vt:lpstr>Mátrix vektor szorzás</vt:lpstr>
      <vt:lpstr>Mátrix vektor szorzás II.</vt:lpstr>
      <vt:lpstr>Mátrix vektor szorzás II.</vt:lpstr>
      <vt:lpstr>Mátrix vektor szorzás II.</vt:lpstr>
      <vt:lpstr>Mátrix vektor szorzás II.</vt:lpstr>
      <vt:lpstr>Mátrix vektor szorzás III.</vt:lpstr>
      <vt:lpstr>Mátrix vektor szorzás III.</vt:lpstr>
      <vt:lpstr>Mátrix vektor szorzás III.</vt:lpstr>
      <vt:lpstr>Mátrix vektor szorzás III.</vt:lpstr>
      <vt:lpstr>Mátrix vektor szorzás IV.</vt:lpstr>
      <vt:lpstr>Mátrix vektor szorzás IV.</vt:lpstr>
      <vt:lpstr>Mátrix vektor szorzás IV.</vt:lpstr>
      <vt:lpstr>Mátrix vektor szorzás IV.</vt:lpstr>
      <vt:lpstr>Mátrix vektor szorzás V.</vt:lpstr>
      <vt:lpstr>Mátrix vektor szorzás V.</vt:lpstr>
      <vt:lpstr>Mátrix vektor szorzás V.</vt:lpstr>
      <vt:lpstr>Gauss-Jordan elimináció</vt:lpstr>
      <vt:lpstr>Gauss-Jordan elimináció</vt:lpstr>
      <vt:lpstr>Gauss-Jordan elimináció</vt:lpstr>
      <vt:lpstr>Gauss-Jordan elimináció</vt:lpstr>
      <vt:lpstr>Gauss-Jordan elimináció</vt:lpstr>
      <vt:lpstr>Gauss-Jordan elimináció</vt:lpstr>
      <vt:lpstr>Gauss-Jordan elimináció</vt:lpstr>
      <vt:lpstr>Gauss-Jordan elimináció</vt:lpstr>
      <vt:lpstr>Gauss-Jordan elimináció</vt:lpstr>
      <vt:lpstr>Gauss-Jordan elimináció</vt:lpstr>
      <vt:lpstr>Gauss-Jordan elimináció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Lineáris egyen</dc:title>
  <dc:creator>tbalazs</dc:creator>
  <cp:lastModifiedBy>Windows User</cp:lastModifiedBy>
  <cp:revision>118</cp:revision>
  <dcterms:created xsi:type="dcterms:W3CDTF">2011-04-05T06:07:18Z</dcterms:created>
  <dcterms:modified xsi:type="dcterms:W3CDTF">2019-02-25T17:26:54Z</dcterms:modified>
</cp:coreProperties>
</file>