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86" r:id="rId25"/>
    <p:sldId id="336" r:id="rId26"/>
    <p:sldId id="337" r:id="rId27"/>
    <p:sldId id="385" r:id="rId28"/>
    <p:sldId id="338" r:id="rId29"/>
    <p:sldId id="342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81" r:id="rId50"/>
    <p:sldId id="382" r:id="rId51"/>
    <p:sldId id="383" r:id="rId52"/>
    <p:sldId id="384" r:id="rId53"/>
    <p:sldId id="378" r:id="rId54"/>
    <p:sldId id="379" r:id="rId55"/>
    <p:sldId id="38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>
      <p:cViewPr>
        <p:scale>
          <a:sx n="125" d="100"/>
          <a:sy n="125" d="100"/>
        </p:scale>
        <p:origin x="94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5C11BE-FAC3-44C5-B2B7-82EFB9EDE5CC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CUDA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Programozási</a:t>
            </a:r>
            <a:r>
              <a:rPr lang="en-US" dirty="0" smtClean="0"/>
              <a:t> model</a:t>
            </a:r>
            <a:r>
              <a:rPr lang="hu-HU" dirty="0" smtClean="0"/>
              <a:t>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Kernel</a:t>
            </a:r>
          </a:p>
          <a:p>
            <a:pPr lvl="1"/>
            <a:r>
              <a:rPr lang="en-US" dirty="0" smtClean="0"/>
              <a:t>__global__ </a:t>
            </a:r>
            <a:r>
              <a:rPr lang="en-US" dirty="0" err="1" smtClean="0"/>
              <a:t>kulcsszó</a:t>
            </a:r>
            <a:endParaRPr lang="en-US" dirty="0" smtClean="0"/>
          </a:p>
          <a:p>
            <a:pPr lvl="1"/>
            <a:r>
              <a:rPr lang="en-US" dirty="0" smtClean="0"/>
              <a:t>&lt;&lt;&lt;…&gt;&gt;&gt; </a:t>
            </a:r>
            <a:r>
              <a:rPr lang="en-US" dirty="0" err="1" smtClean="0"/>
              <a:t>futtatási</a:t>
            </a:r>
            <a:r>
              <a:rPr lang="en-US" dirty="0" smtClean="0"/>
              <a:t> </a:t>
            </a:r>
            <a:r>
              <a:rPr lang="en-US" dirty="0" err="1" smtClean="0"/>
              <a:t>konfiguráció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9"/>
          <p:cNvSpPr txBox="1"/>
          <p:nvPr/>
        </p:nvSpPr>
        <p:spPr>
          <a:xfrm>
            <a:off x="316545" y="3200400"/>
            <a:ext cx="8510910" cy="3463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__</a:t>
            </a:r>
            <a:r>
              <a:rPr lang="hu-HU" dirty="0" err="1"/>
              <a:t>global</a:t>
            </a:r>
            <a:r>
              <a:rPr lang="hu-HU" dirty="0"/>
              <a:t>__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VecAdd</a:t>
            </a:r>
            <a:r>
              <a:rPr lang="hu-HU" dirty="0"/>
              <a:t>(</a:t>
            </a:r>
            <a:r>
              <a:rPr lang="hu-HU" dirty="0" err="1"/>
              <a:t>float</a:t>
            </a:r>
            <a:r>
              <a:rPr lang="hu-HU" dirty="0"/>
              <a:t>* A, </a:t>
            </a:r>
            <a:r>
              <a:rPr lang="hu-HU" dirty="0" err="1"/>
              <a:t>float</a:t>
            </a:r>
            <a:r>
              <a:rPr lang="hu-HU" dirty="0"/>
              <a:t>* B, </a:t>
            </a:r>
            <a:r>
              <a:rPr lang="hu-HU" dirty="0" err="1"/>
              <a:t>float</a:t>
            </a:r>
            <a:r>
              <a:rPr lang="hu-HU" dirty="0"/>
              <a:t>* C)</a:t>
            </a:r>
          </a:p>
          <a:p>
            <a:r>
              <a:rPr lang="hu-HU" dirty="0"/>
              <a:t>{</a:t>
            </a:r>
          </a:p>
          <a:p>
            <a:r>
              <a:rPr lang="hu-HU" dirty="0"/>
              <a:t>    int i = </a:t>
            </a:r>
            <a:r>
              <a:rPr lang="hu-HU" dirty="0" err="1"/>
              <a:t>threadIdx.x</a:t>
            </a:r>
            <a:r>
              <a:rPr lang="hu-HU" dirty="0"/>
              <a:t>;</a:t>
            </a:r>
          </a:p>
          <a:p>
            <a:r>
              <a:rPr lang="hu-HU" dirty="0"/>
              <a:t>    C[i] = A[i] + B[i];</a:t>
            </a:r>
          </a:p>
          <a:p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int main()</a:t>
            </a:r>
          </a:p>
          <a:p>
            <a:r>
              <a:rPr lang="hu-HU" dirty="0"/>
              <a:t>{</a:t>
            </a:r>
          </a:p>
          <a:p>
            <a:r>
              <a:rPr lang="hu-HU" dirty="0"/>
              <a:t>    ...</a:t>
            </a:r>
          </a:p>
          <a:p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hu-HU" dirty="0" err="1" smtClean="0"/>
              <a:t>VecAdd</a:t>
            </a:r>
            <a:r>
              <a:rPr lang="hu-HU" dirty="0"/>
              <a:t>&lt;&lt;&lt;1, N&gt;&gt;&gt;(A, B, C);</a:t>
            </a:r>
          </a:p>
          <a:p>
            <a:r>
              <a:rPr lang="hu-HU" dirty="0"/>
              <a:t>    ...</a:t>
            </a:r>
          </a:p>
          <a:p>
            <a:r>
              <a:rPr lang="hu-H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258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Programozási</a:t>
            </a:r>
            <a:r>
              <a:rPr lang="en-US" dirty="0" smtClean="0"/>
              <a:t> </a:t>
            </a:r>
            <a:r>
              <a:rPr lang="en-US" dirty="0" err="1" smtClean="0"/>
              <a:t>modell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/>
              <a:t>Szál hierarchia</a:t>
            </a:r>
          </a:p>
          <a:p>
            <a:pPr lvl="1"/>
            <a:r>
              <a:rPr lang="hu-HU" dirty="0"/>
              <a:t>threadIdx egy három elemű vektor</a:t>
            </a:r>
          </a:p>
          <a:p>
            <a:pPr lvl="1"/>
            <a:r>
              <a:rPr lang="hu-HU" dirty="0"/>
              <a:t>threadIdx blokkon belüli azonosító</a:t>
            </a:r>
          </a:p>
          <a:p>
            <a:pPr lvl="1"/>
            <a:r>
              <a:rPr lang="hu-HU" dirty="0"/>
              <a:t>blockIdx, blockDim a blokk azonosítására</a:t>
            </a:r>
          </a:p>
          <a:p>
            <a:pPr lvl="1"/>
            <a:r>
              <a:rPr lang="hu-HU" dirty="0"/>
              <a:t>Ezekből egyedi szál index számítható</a:t>
            </a:r>
          </a:p>
          <a:p>
            <a:pPr lvl="2"/>
            <a:r>
              <a:rPr lang="hu-HU" dirty="0"/>
              <a:t>Pl.: blokk méret (Dx, Dy, Dz), szál azonosító (x, y, z)</a:t>
            </a:r>
          </a:p>
          <a:p>
            <a:pPr lvl="2"/>
            <a:r>
              <a:rPr lang="hu-HU" dirty="0"/>
              <a:t>globalId = x + y * Dx + z * Dx * Dy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6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Programozási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38" y="2209800"/>
            <a:ext cx="4643724" cy="4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2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Programozási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  <p:sp>
        <p:nvSpPr>
          <p:cNvPr id="5" name="TextBox 9"/>
          <p:cNvSpPr txBox="1"/>
          <p:nvPr/>
        </p:nvSpPr>
        <p:spPr>
          <a:xfrm>
            <a:off x="316545" y="2057400"/>
            <a:ext cx="8510910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__</a:t>
            </a:r>
            <a:r>
              <a:rPr lang="hu-HU" dirty="0" err="1"/>
              <a:t>global</a:t>
            </a:r>
            <a:r>
              <a:rPr lang="hu-HU" dirty="0"/>
              <a:t>__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MatAdd</a:t>
            </a:r>
            <a:r>
              <a:rPr lang="hu-HU" dirty="0"/>
              <a:t>(</a:t>
            </a:r>
            <a:r>
              <a:rPr lang="hu-HU" dirty="0" err="1"/>
              <a:t>float</a:t>
            </a:r>
            <a:r>
              <a:rPr lang="hu-HU" dirty="0"/>
              <a:t> A[N][N], </a:t>
            </a:r>
            <a:r>
              <a:rPr lang="hu-HU" dirty="0" err="1"/>
              <a:t>float</a:t>
            </a:r>
            <a:r>
              <a:rPr lang="hu-HU" dirty="0"/>
              <a:t> B[N][N</a:t>
            </a:r>
            <a:r>
              <a:rPr lang="hu-HU" dirty="0" smtClean="0"/>
              <a:t>],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/>
              <a:t>C[N][N])</a:t>
            </a:r>
          </a:p>
          <a:p>
            <a:r>
              <a:rPr lang="hu-HU" dirty="0"/>
              <a:t>{</a:t>
            </a:r>
          </a:p>
          <a:p>
            <a:r>
              <a:rPr lang="hu-HU" dirty="0"/>
              <a:t>    int i = </a:t>
            </a:r>
            <a:r>
              <a:rPr lang="hu-HU" dirty="0" err="1"/>
              <a:t>threadIdx.x</a:t>
            </a:r>
            <a:r>
              <a:rPr lang="hu-HU" dirty="0"/>
              <a:t>;</a:t>
            </a:r>
          </a:p>
          <a:p>
            <a:r>
              <a:rPr lang="hu-HU" dirty="0"/>
              <a:t>    int j = </a:t>
            </a:r>
            <a:r>
              <a:rPr lang="hu-HU" dirty="0" err="1"/>
              <a:t>threadIdx.y</a:t>
            </a:r>
            <a:r>
              <a:rPr lang="hu-HU" dirty="0"/>
              <a:t>;</a:t>
            </a:r>
          </a:p>
          <a:p>
            <a:r>
              <a:rPr lang="hu-HU" dirty="0"/>
              <a:t>    C[i][j] = A[i][j] + B[i][j];</a:t>
            </a:r>
          </a:p>
          <a:p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int main()</a:t>
            </a:r>
          </a:p>
          <a:p>
            <a:r>
              <a:rPr lang="hu-HU" dirty="0"/>
              <a:t>{</a:t>
            </a:r>
          </a:p>
          <a:p>
            <a:r>
              <a:rPr lang="hu-HU" dirty="0"/>
              <a:t>    ...</a:t>
            </a:r>
          </a:p>
          <a:p>
            <a:r>
              <a:rPr lang="hu-HU" dirty="0"/>
              <a:t>    int </a:t>
            </a:r>
            <a:r>
              <a:rPr lang="hu-HU" dirty="0" err="1"/>
              <a:t>numBlocks</a:t>
            </a:r>
            <a:r>
              <a:rPr lang="hu-HU" dirty="0"/>
              <a:t> = 1;</a:t>
            </a:r>
          </a:p>
          <a:p>
            <a:r>
              <a:rPr lang="hu-HU" dirty="0"/>
              <a:t>    dim3 </a:t>
            </a:r>
            <a:r>
              <a:rPr lang="hu-HU" dirty="0" err="1"/>
              <a:t>threadsPerBlock</a:t>
            </a:r>
            <a:r>
              <a:rPr lang="hu-HU" dirty="0"/>
              <a:t>(N, N);</a:t>
            </a:r>
          </a:p>
          <a:p>
            <a:r>
              <a:rPr lang="hu-HU" dirty="0"/>
              <a:t>    </a:t>
            </a:r>
            <a:r>
              <a:rPr lang="hu-HU" dirty="0" err="1"/>
              <a:t>MatAdd</a:t>
            </a:r>
            <a:r>
              <a:rPr lang="hu-HU" dirty="0"/>
              <a:t>&lt;&lt;&lt;</a:t>
            </a:r>
            <a:r>
              <a:rPr lang="hu-HU" dirty="0" err="1"/>
              <a:t>numBlocks</a:t>
            </a:r>
            <a:r>
              <a:rPr lang="hu-HU" dirty="0"/>
              <a:t>, </a:t>
            </a:r>
            <a:r>
              <a:rPr lang="hu-HU" dirty="0" err="1"/>
              <a:t>threadsPerBlock</a:t>
            </a:r>
            <a:r>
              <a:rPr lang="hu-HU" dirty="0"/>
              <a:t>&gt;&gt;&gt;(A, B, C);</a:t>
            </a:r>
          </a:p>
          <a:p>
            <a:r>
              <a:rPr lang="hu-HU" dirty="0"/>
              <a:t>    ...</a:t>
            </a:r>
          </a:p>
          <a:p>
            <a:r>
              <a:rPr lang="hu-H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80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Programozási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  <p:sp>
        <p:nvSpPr>
          <p:cNvPr id="5" name="TextBox 9"/>
          <p:cNvSpPr txBox="1"/>
          <p:nvPr/>
        </p:nvSpPr>
        <p:spPr>
          <a:xfrm>
            <a:off x="304800" y="1524000"/>
            <a:ext cx="8510910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__</a:t>
            </a:r>
            <a:r>
              <a:rPr lang="hu-HU" sz="1600" dirty="0" err="1"/>
              <a:t>global</a:t>
            </a:r>
            <a:r>
              <a:rPr lang="hu-HU" sz="1600" dirty="0"/>
              <a:t>__ </a:t>
            </a:r>
            <a:r>
              <a:rPr lang="hu-HU" sz="1600" dirty="0" err="1"/>
              <a:t>void</a:t>
            </a:r>
            <a:r>
              <a:rPr lang="hu-HU" sz="1600" dirty="0"/>
              <a:t> </a:t>
            </a:r>
            <a:r>
              <a:rPr lang="hu-HU" sz="1600" dirty="0" err="1"/>
              <a:t>MatAdd</a:t>
            </a:r>
            <a:r>
              <a:rPr lang="hu-HU" sz="1600" dirty="0"/>
              <a:t>(</a:t>
            </a:r>
            <a:r>
              <a:rPr lang="hu-HU" sz="1600" dirty="0" err="1"/>
              <a:t>float</a:t>
            </a:r>
            <a:r>
              <a:rPr lang="hu-HU" sz="1600" dirty="0"/>
              <a:t> A[N][N], </a:t>
            </a:r>
            <a:r>
              <a:rPr lang="hu-HU" sz="1600" dirty="0" err="1"/>
              <a:t>float</a:t>
            </a:r>
            <a:r>
              <a:rPr lang="hu-HU" sz="1600" dirty="0"/>
              <a:t> B[N][N], </a:t>
            </a:r>
            <a:r>
              <a:rPr lang="hu-HU" sz="1600" dirty="0" err="1"/>
              <a:t>float</a:t>
            </a:r>
            <a:r>
              <a:rPr lang="hu-HU" sz="1600" dirty="0"/>
              <a:t> C[N][N])</a:t>
            </a:r>
          </a:p>
          <a:p>
            <a:r>
              <a:rPr lang="hu-HU" sz="1600" dirty="0"/>
              <a:t>{</a:t>
            </a:r>
          </a:p>
          <a:p>
            <a:r>
              <a:rPr lang="hu-HU" sz="1600" dirty="0"/>
              <a:t>    int i = </a:t>
            </a:r>
            <a:r>
              <a:rPr lang="hu-HU" sz="1600" dirty="0" err="1"/>
              <a:t>blockIdx.x</a:t>
            </a:r>
            <a:r>
              <a:rPr lang="hu-HU" sz="1600" dirty="0"/>
              <a:t> * </a:t>
            </a:r>
            <a:r>
              <a:rPr lang="hu-HU" sz="1600" dirty="0" err="1"/>
              <a:t>blockDim.x</a:t>
            </a:r>
            <a:r>
              <a:rPr lang="hu-HU" sz="1600" dirty="0"/>
              <a:t> + </a:t>
            </a:r>
            <a:r>
              <a:rPr lang="hu-HU" sz="1600" dirty="0" err="1"/>
              <a:t>threadIdx.x</a:t>
            </a:r>
            <a:r>
              <a:rPr lang="hu-HU" sz="1600" dirty="0"/>
              <a:t>;</a:t>
            </a:r>
          </a:p>
          <a:p>
            <a:r>
              <a:rPr lang="hu-HU" sz="1600" dirty="0"/>
              <a:t>    int j = </a:t>
            </a:r>
            <a:r>
              <a:rPr lang="hu-HU" sz="1600" dirty="0" err="1"/>
              <a:t>blockIdx.y</a:t>
            </a:r>
            <a:r>
              <a:rPr lang="hu-HU" sz="1600" dirty="0"/>
              <a:t> * </a:t>
            </a:r>
            <a:r>
              <a:rPr lang="hu-HU" sz="1600" dirty="0" err="1"/>
              <a:t>blockDim.y</a:t>
            </a:r>
            <a:r>
              <a:rPr lang="hu-HU" sz="1600" dirty="0"/>
              <a:t> + </a:t>
            </a:r>
            <a:r>
              <a:rPr lang="hu-HU" sz="1600" dirty="0" err="1"/>
              <a:t>threadIdx.y</a:t>
            </a:r>
            <a:r>
              <a:rPr lang="hu-HU" sz="1600" dirty="0"/>
              <a:t>;</a:t>
            </a:r>
          </a:p>
          <a:p>
            <a:r>
              <a:rPr lang="hu-HU" sz="1600" dirty="0"/>
              <a:t>	</a:t>
            </a:r>
          </a:p>
          <a:p>
            <a:r>
              <a:rPr lang="hu-HU" sz="1600" dirty="0"/>
              <a:t>    </a:t>
            </a:r>
            <a:r>
              <a:rPr lang="hu-HU" sz="1600" dirty="0" err="1"/>
              <a:t>if</a:t>
            </a:r>
            <a:r>
              <a:rPr lang="hu-HU" sz="1600" dirty="0"/>
              <a:t> (i &lt; N &amp;&amp; j &lt; N)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{</a:t>
            </a:r>
            <a:endParaRPr lang="hu-HU" sz="1600" dirty="0"/>
          </a:p>
          <a:p>
            <a:r>
              <a:rPr lang="hu-HU" sz="1600" dirty="0" smtClean="0"/>
              <a:t>          C[i</a:t>
            </a:r>
            <a:r>
              <a:rPr lang="hu-HU" sz="1600" dirty="0"/>
              <a:t>][j] = A[i][j] + B[i][j];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}</a:t>
            </a:r>
            <a:endParaRPr lang="hu-HU" sz="1600" dirty="0"/>
          </a:p>
          <a:p>
            <a:r>
              <a:rPr lang="hu-HU" sz="1600" dirty="0"/>
              <a:t>}</a:t>
            </a:r>
          </a:p>
          <a:p>
            <a:endParaRPr lang="hu-HU" sz="1600" dirty="0"/>
          </a:p>
          <a:p>
            <a:r>
              <a:rPr lang="hu-HU" sz="1600" dirty="0"/>
              <a:t>int main()</a:t>
            </a:r>
          </a:p>
          <a:p>
            <a:r>
              <a:rPr lang="hu-HU" sz="1600" dirty="0"/>
              <a:t>{</a:t>
            </a:r>
          </a:p>
          <a:p>
            <a:r>
              <a:rPr lang="hu-HU" sz="1600" dirty="0"/>
              <a:t>    ...</a:t>
            </a:r>
          </a:p>
          <a:p>
            <a:r>
              <a:rPr lang="hu-HU" sz="1600" dirty="0"/>
              <a:t>    dim3 </a:t>
            </a:r>
            <a:r>
              <a:rPr lang="hu-HU" sz="1600" dirty="0" err="1"/>
              <a:t>threadsPerBlock</a:t>
            </a:r>
            <a:r>
              <a:rPr lang="hu-HU" sz="1600" dirty="0"/>
              <a:t>(16, 16);</a:t>
            </a:r>
          </a:p>
          <a:p>
            <a:r>
              <a:rPr lang="hu-HU" sz="1600" dirty="0"/>
              <a:t>    dim3 </a:t>
            </a:r>
            <a:r>
              <a:rPr lang="hu-HU" sz="1600" dirty="0" err="1"/>
              <a:t>numBlocks</a:t>
            </a:r>
            <a:r>
              <a:rPr lang="hu-HU" sz="1600" dirty="0"/>
              <a:t>((N + </a:t>
            </a:r>
            <a:r>
              <a:rPr lang="hu-HU" sz="1600" dirty="0" err="1"/>
              <a:t>threadsPerBlock.x</a:t>
            </a:r>
            <a:r>
              <a:rPr lang="hu-HU" sz="1600" dirty="0"/>
              <a:t> - 1) / </a:t>
            </a:r>
            <a:r>
              <a:rPr lang="hu-HU" sz="1600" dirty="0" err="1"/>
              <a:t>threadsPerBlock.x</a:t>
            </a:r>
            <a:r>
              <a:rPr lang="hu-HU" sz="1600" dirty="0" smtClean="0"/>
              <a:t>,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	(</a:t>
            </a:r>
            <a:r>
              <a:rPr lang="hu-HU" sz="1600" dirty="0"/>
              <a:t>N + </a:t>
            </a:r>
            <a:r>
              <a:rPr lang="hu-HU" sz="1600" dirty="0" err="1"/>
              <a:t>threadsPerBlock.y</a:t>
            </a:r>
            <a:r>
              <a:rPr lang="hu-HU" sz="1600" dirty="0"/>
              <a:t> - 1) / </a:t>
            </a:r>
            <a:r>
              <a:rPr lang="hu-HU" sz="1600" dirty="0" err="1"/>
              <a:t>threadsPerBlock.y</a:t>
            </a:r>
            <a:r>
              <a:rPr lang="hu-HU" sz="1600" dirty="0" smtClean="0"/>
              <a:t>);</a:t>
            </a:r>
          </a:p>
          <a:p>
            <a:endParaRPr lang="hu-HU" sz="1600" dirty="0"/>
          </a:p>
          <a:p>
            <a:r>
              <a:rPr lang="hu-HU" sz="1600" dirty="0"/>
              <a:t>    </a:t>
            </a:r>
            <a:r>
              <a:rPr lang="hu-HU" sz="1600" dirty="0" err="1"/>
              <a:t>MatAdd</a:t>
            </a:r>
            <a:r>
              <a:rPr lang="hu-HU" sz="1600" dirty="0"/>
              <a:t>&lt;&lt;&lt;</a:t>
            </a:r>
            <a:r>
              <a:rPr lang="hu-HU" sz="1600" dirty="0" err="1"/>
              <a:t>numBlocks</a:t>
            </a:r>
            <a:r>
              <a:rPr lang="hu-HU" sz="1600" dirty="0"/>
              <a:t>, </a:t>
            </a:r>
            <a:r>
              <a:rPr lang="hu-HU" sz="1600" dirty="0" err="1"/>
              <a:t>threadsPerBlock</a:t>
            </a:r>
            <a:r>
              <a:rPr lang="hu-HU" sz="1600" dirty="0"/>
              <a:t>&gt;&gt;&gt;(A, B, C);</a:t>
            </a:r>
          </a:p>
          <a:p>
            <a:r>
              <a:rPr lang="hu-HU" sz="1600" dirty="0"/>
              <a:t>    ...</a:t>
            </a:r>
          </a:p>
          <a:p>
            <a:r>
              <a:rPr lang="hu-HU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945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Memória</a:t>
            </a:r>
            <a:r>
              <a:rPr lang="en-US" dirty="0" smtClean="0"/>
              <a:t> </a:t>
            </a:r>
            <a:r>
              <a:rPr lang="en-US" dirty="0" err="1" smtClean="0"/>
              <a:t>modell</a:t>
            </a:r>
            <a:endParaRPr lang="en-US" dirty="0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914400" y="1676400"/>
            <a:ext cx="7315200" cy="4724400"/>
            <a:chOff x="388348" y="1379515"/>
            <a:chExt cx="9187293" cy="6023626"/>
          </a:xfrm>
        </p:grpSpPr>
        <p:sp>
          <p:nvSpPr>
            <p:cNvPr id="57" name="Rectangle 61"/>
            <p:cNvSpPr/>
            <p:nvPr/>
          </p:nvSpPr>
          <p:spPr>
            <a:xfrm>
              <a:off x="1127537" y="4352335"/>
              <a:ext cx="7913501" cy="169286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Group 20"/>
            <p:cNvGrpSpPr/>
            <p:nvPr/>
          </p:nvGrpSpPr>
          <p:grpSpPr>
            <a:xfrm>
              <a:off x="5560863" y="1379515"/>
              <a:ext cx="3480175" cy="2821578"/>
              <a:chOff x="2385048" y="1907178"/>
              <a:chExt cx="3480175" cy="2821578"/>
            </a:xfrm>
          </p:grpSpPr>
          <p:grpSp>
            <p:nvGrpSpPr>
              <p:cNvPr id="97" name="Group 8"/>
              <p:cNvGrpSpPr/>
              <p:nvPr/>
            </p:nvGrpSpPr>
            <p:grpSpPr>
              <a:xfrm>
                <a:off x="2385048" y="1907178"/>
                <a:ext cx="3480175" cy="2821578"/>
                <a:chOff x="1353082" y="1763486"/>
                <a:chExt cx="3480175" cy="2821578"/>
              </a:xfrm>
            </p:grpSpPr>
            <p:sp>
              <p:nvSpPr>
                <p:cNvPr id="102" name="Rectangle 4"/>
                <p:cNvSpPr/>
                <p:nvPr/>
              </p:nvSpPr>
              <p:spPr>
                <a:xfrm>
                  <a:off x="1353082" y="1763486"/>
                  <a:ext cx="3480175" cy="282157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hu-HU" dirty="0" smtClean="0">
                      <a:solidFill>
                        <a:schemeClr val="tx1"/>
                      </a:solidFill>
                    </a:rPr>
                    <a:t>Blo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k</a:t>
                  </a:r>
                  <a:r>
                    <a:rPr lang="hu-HU" dirty="0" smtClean="0">
                      <a:solidFill>
                        <a:schemeClr val="tx1"/>
                      </a:solidFill>
                    </a:rPr>
                    <a:t>k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5"/>
                <p:cNvSpPr/>
                <p:nvPr/>
              </p:nvSpPr>
              <p:spPr>
                <a:xfrm>
                  <a:off x="1479905" y="2207623"/>
                  <a:ext cx="3175927" cy="35269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>
                      <a:solidFill>
                        <a:schemeClr val="tx1"/>
                      </a:solidFill>
                    </a:rPr>
                    <a:t>Osztott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memória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6"/>
                <p:cNvSpPr/>
                <p:nvPr/>
              </p:nvSpPr>
              <p:spPr>
                <a:xfrm>
                  <a:off x="1479905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>
                      <a:solidFill>
                        <a:schemeClr val="tx1"/>
                      </a:solidFill>
                    </a:rPr>
                    <a:t>Szál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7"/>
                <p:cNvSpPr/>
                <p:nvPr/>
              </p:nvSpPr>
              <p:spPr>
                <a:xfrm>
                  <a:off x="1450393" y="3822570"/>
                  <a:ext cx="1096864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schemeClr val="tx1"/>
                      </a:solidFill>
                    </a:rPr>
                    <a:t>Lokális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/>
                      </a:solidFill>
                    </a:rPr>
                    <a:t>memória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"/>
                <p:cNvSpPr/>
                <p:nvPr/>
              </p:nvSpPr>
              <p:spPr>
                <a:xfrm>
                  <a:off x="3131280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>
                      <a:solidFill>
                        <a:schemeClr val="tx1"/>
                      </a:solidFill>
                    </a:rPr>
                    <a:t>Szál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2"/>
                <p:cNvSpPr/>
                <p:nvPr/>
              </p:nvSpPr>
              <p:spPr>
                <a:xfrm>
                  <a:off x="3057972" y="3830786"/>
                  <a:ext cx="1140660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schemeClr val="tx1"/>
                      </a:solidFill>
                    </a:rPr>
                    <a:t>Lokális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/>
                      </a:solidFill>
                    </a:rPr>
                    <a:t>memória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8" name="Straight Arrow Connector 14"/>
              <p:cNvCxnSpPr/>
              <p:nvPr/>
            </p:nvCxnSpPr>
            <p:spPr>
              <a:xfrm>
                <a:off x="2705912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15"/>
              <p:cNvCxnSpPr/>
              <p:nvPr/>
            </p:nvCxnSpPr>
            <p:spPr>
              <a:xfrm>
                <a:off x="4399730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16"/>
              <p:cNvCxnSpPr/>
              <p:nvPr/>
            </p:nvCxnSpPr>
            <p:spPr>
              <a:xfrm>
                <a:off x="2705912" y="3602926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9"/>
              <p:cNvCxnSpPr/>
              <p:nvPr/>
            </p:nvCxnSpPr>
            <p:spPr>
              <a:xfrm>
                <a:off x="4399730" y="3594710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21"/>
            <p:cNvGrpSpPr/>
            <p:nvPr/>
          </p:nvGrpSpPr>
          <p:grpSpPr>
            <a:xfrm>
              <a:off x="1127538" y="1379515"/>
              <a:ext cx="3480175" cy="2821578"/>
              <a:chOff x="2385048" y="1907178"/>
              <a:chExt cx="3480175" cy="2821578"/>
            </a:xfrm>
          </p:grpSpPr>
          <p:grpSp>
            <p:nvGrpSpPr>
              <p:cNvPr id="86" name="Group 22"/>
              <p:cNvGrpSpPr/>
              <p:nvPr/>
            </p:nvGrpSpPr>
            <p:grpSpPr>
              <a:xfrm>
                <a:off x="2385048" y="1907178"/>
                <a:ext cx="3480175" cy="2821578"/>
                <a:chOff x="1353082" y="1763486"/>
                <a:chExt cx="3480175" cy="2821578"/>
              </a:xfrm>
            </p:grpSpPr>
            <p:sp>
              <p:nvSpPr>
                <p:cNvPr id="91" name="Rectangle 27"/>
                <p:cNvSpPr/>
                <p:nvPr/>
              </p:nvSpPr>
              <p:spPr>
                <a:xfrm>
                  <a:off x="1353082" y="1763486"/>
                  <a:ext cx="3480175" cy="282157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hu-HU" dirty="0" smtClean="0">
                      <a:solidFill>
                        <a:schemeClr val="tx1"/>
                      </a:solidFill>
                    </a:rPr>
                    <a:t>Blo</a:t>
                  </a:r>
                  <a:r>
                    <a:rPr lang="en-GB" dirty="0" smtClean="0">
                      <a:solidFill>
                        <a:schemeClr val="tx1"/>
                      </a:solidFill>
                    </a:rPr>
                    <a:t>k</a:t>
                  </a:r>
                  <a:r>
                    <a:rPr lang="hu-HU" dirty="0" smtClean="0">
                      <a:solidFill>
                        <a:schemeClr val="tx1"/>
                      </a:solidFill>
                    </a:rPr>
                    <a:t>k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28"/>
                <p:cNvSpPr/>
                <p:nvPr/>
              </p:nvSpPr>
              <p:spPr>
                <a:xfrm>
                  <a:off x="1479905" y="2207623"/>
                  <a:ext cx="3175927" cy="35269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/>
                      </a:solidFill>
                    </a:rPr>
                    <a:t>Osztott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memória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Rectangle 29"/>
                <p:cNvSpPr/>
                <p:nvPr/>
              </p:nvSpPr>
              <p:spPr>
                <a:xfrm>
                  <a:off x="1479905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/>
                      </a:solidFill>
                    </a:rPr>
                    <a:t>Szál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30"/>
                <p:cNvSpPr/>
                <p:nvPr/>
              </p:nvSpPr>
              <p:spPr>
                <a:xfrm>
                  <a:off x="1446584" y="3822570"/>
                  <a:ext cx="1081328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Lokális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memória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31"/>
                <p:cNvSpPr/>
                <p:nvPr/>
              </p:nvSpPr>
              <p:spPr>
                <a:xfrm>
                  <a:off x="3131280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>
                      <a:solidFill>
                        <a:schemeClr val="tx1"/>
                      </a:solidFill>
                    </a:rPr>
                    <a:t>Szál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ctangle 32"/>
                <p:cNvSpPr/>
                <p:nvPr/>
              </p:nvSpPr>
              <p:spPr>
                <a:xfrm>
                  <a:off x="3117549" y="3830786"/>
                  <a:ext cx="1081083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schemeClr val="tx1"/>
                      </a:solidFill>
                    </a:rPr>
                    <a:t>Lokális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/>
                      </a:solidFill>
                    </a:rPr>
                    <a:t>memória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7" name="Straight Arrow Connector 23"/>
              <p:cNvCxnSpPr/>
              <p:nvPr/>
            </p:nvCxnSpPr>
            <p:spPr>
              <a:xfrm>
                <a:off x="2705912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24"/>
              <p:cNvCxnSpPr/>
              <p:nvPr/>
            </p:nvCxnSpPr>
            <p:spPr>
              <a:xfrm>
                <a:off x="4399730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25"/>
              <p:cNvCxnSpPr/>
              <p:nvPr/>
            </p:nvCxnSpPr>
            <p:spPr>
              <a:xfrm>
                <a:off x="2705912" y="3602926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26"/>
              <p:cNvCxnSpPr/>
              <p:nvPr/>
            </p:nvCxnSpPr>
            <p:spPr>
              <a:xfrm>
                <a:off x="4399730" y="3594710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33"/>
            <p:cNvSpPr/>
            <p:nvPr/>
          </p:nvSpPr>
          <p:spPr>
            <a:xfrm>
              <a:off x="1127539" y="4536284"/>
              <a:ext cx="7913500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  </a:t>
              </a:r>
              <a:r>
                <a:rPr lang="en-US" dirty="0" err="1" smtClean="0">
                  <a:solidFill>
                    <a:schemeClr val="tx1"/>
                  </a:solidFill>
                </a:rPr>
                <a:t>Globális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memória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34"/>
            <p:cNvSpPr/>
            <p:nvPr/>
          </p:nvSpPr>
          <p:spPr>
            <a:xfrm>
              <a:off x="1127539" y="4994312"/>
              <a:ext cx="7913500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Konstans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memória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35"/>
            <p:cNvSpPr/>
            <p:nvPr/>
          </p:nvSpPr>
          <p:spPr>
            <a:xfrm>
              <a:off x="1127537" y="5444403"/>
              <a:ext cx="7913501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 </a:t>
              </a:r>
              <a:r>
                <a:rPr lang="en-US" dirty="0" err="1" smtClean="0">
                  <a:solidFill>
                    <a:schemeClr val="tx1"/>
                  </a:solidFill>
                </a:rPr>
                <a:t>Textúra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memória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57"/>
            <p:cNvSpPr/>
            <p:nvPr/>
          </p:nvSpPr>
          <p:spPr>
            <a:xfrm>
              <a:off x="1127537" y="7014622"/>
              <a:ext cx="7913501" cy="3885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Host </a:t>
              </a:r>
              <a:r>
                <a:rPr lang="en-US" dirty="0" err="1" smtClean="0">
                  <a:solidFill>
                    <a:schemeClr val="tx1"/>
                  </a:solidFill>
                </a:rPr>
                <a:t>memória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58"/>
            <p:cNvSpPr/>
            <p:nvPr/>
          </p:nvSpPr>
          <p:spPr>
            <a:xfrm>
              <a:off x="1127537" y="6344294"/>
              <a:ext cx="7913501" cy="3885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Host </a:t>
              </a:r>
              <a:r>
                <a:rPr lang="en-GB" dirty="0" smtClean="0">
                  <a:solidFill>
                    <a:schemeClr val="tx1"/>
                  </a:solidFill>
                </a:rPr>
                <a:t>program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Arrow Connector 60"/>
            <p:cNvCxnSpPr>
              <a:stCxn id="64" idx="2"/>
              <a:endCxn id="63" idx="0"/>
            </p:cNvCxnSpPr>
            <p:nvPr/>
          </p:nvCxnSpPr>
          <p:spPr>
            <a:xfrm>
              <a:off x="5084288" y="6732813"/>
              <a:ext cx="0" cy="28180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8"/>
            <p:cNvGrpSpPr/>
            <p:nvPr/>
          </p:nvGrpSpPr>
          <p:grpSpPr>
            <a:xfrm>
              <a:off x="2385213" y="3067047"/>
              <a:ext cx="266700" cy="2377356"/>
              <a:chOff x="2385213" y="3067047"/>
              <a:chExt cx="266700" cy="2377356"/>
            </a:xfrm>
          </p:grpSpPr>
          <p:cxnSp>
            <p:nvCxnSpPr>
              <p:cNvPr id="83" name="Straight Arrow Connector 63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65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67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9"/>
            <p:cNvGrpSpPr/>
            <p:nvPr/>
          </p:nvGrpSpPr>
          <p:grpSpPr>
            <a:xfrm>
              <a:off x="4049613" y="3067047"/>
              <a:ext cx="266700" cy="2377356"/>
              <a:chOff x="2385213" y="3067047"/>
              <a:chExt cx="266700" cy="2377356"/>
            </a:xfrm>
          </p:grpSpPr>
          <p:cxnSp>
            <p:nvCxnSpPr>
              <p:cNvPr id="80" name="Straight Arrow Connector 70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71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72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73"/>
            <p:cNvGrpSpPr/>
            <p:nvPr/>
          </p:nvGrpSpPr>
          <p:grpSpPr>
            <a:xfrm>
              <a:off x="6832270" y="3064440"/>
              <a:ext cx="266700" cy="2377356"/>
              <a:chOff x="2385213" y="3067047"/>
              <a:chExt cx="266700" cy="2377356"/>
            </a:xfrm>
          </p:grpSpPr>
          <p:cxnSp>
            <p:nvCxnSpPr>
              <p:cNvPr id="77" name="Straight Arrow Connector 74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5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6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77"/>
            <p:cNvGrpSpPr/>
            <p:nvPr/>
          </p:nvGrpSpPr>
          <p:grpSpPr>
            <a:xfrm>
              <a:off x="8490596" y="3062120"/>
              <a:ext cx="266700" cy="2377356"/>
              <a:chOff x="2385213" y="3067047"/>
              <a:chExt cx="266700" cy="2377356"/>
            </a:xfrm>
          </p:grpSpPr>
          <p:cxnSp>
            <p:nvCxnSpPr>
              <p:cNvPr id="74" name="Straight Arrow Connector 78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9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80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82"/>
            <p:cNvCxnSpPr>
              <a:stCxn id="57" idx="2"/>
              <a:endCxn id="64" idx="0"/>
            </p:cNvCxnSpPr>
            <p:nvPr/>
          </p:nvCxnSpPr>
          <p:spPr>
            <a:xfrm>
              <a:off x="5084288" y="6045200"/>
              <a:ext cx="0" cy="2990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84"/>
            <p:cNvCxnSpPr/>
            <p:nvPr/>
          </p:nvCxnSpPr>
          <p:spPr>
            <a:xfrm>
              <a:off x="503998" y="6192838"/>
              <a:ext cx="90716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89"/>
            <p:cNvSpPr txBox="1"/>
            <p:nvPr/>
          </p:nvSpPr>
          <p:spPr>
            <a:xfrm>
              <a:off x="388348" y="5530455"/>
              <a:ext cx="615553" cy="1678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hu-HU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Host</a:t>
              </a:r>
              <a:endPara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90"/>
            <p:cNvSpPr txBox="1"/>
            <p:nvPr/>
          </p:nvSpPr>
          <p:spPr>
            <a:xfrm>
              <a:off x="388348" y="3700574"/>
              <a:ext cx="615553" cy="1678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hu-H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GPU</a:t>
              </a:r>
              <a:endPara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21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/>
              <a:t>Tipikus </a:t>
            </a:r>
            <a:r>
              <a:rPr lang="hu-HU" dirty="0" smtClean="0"/>
              <a:t>munkamenet</a:t>
            </a:r>
            <a:r>
              <a:rPr lang="en-GB" dirty="0" smtClean="0"/>
              <a:t>:</a:t>
            </a:r>
            <a:endParaRPr lang="hu-HU" dirty="0"/>
          </a:p>
          <a:p>
            <a:pPr lvl="1"/>
            <a:r>
              <a:rPr lang="hu-HU" dirty="0"/>
              <a:t>Memória allokáció host és GPU oldalon is</a:t>
            </a:r>
          </a:p>
          <a:p>
            <a:pPr lvl="1"/>
            <a:r>
              <a:rPr lang="hu-HU" dirty="0"/>
              <a:t>Adat gyűjtés host oldalon</a:t>
            </a:r>
          </a:p>
          <a:p>
            <a:pPr lvl="1"/>
            <a:r>
              <a:rPr lang="hu-HU" dirty="0"/>
              <a:t>Adatok GPU-ra másolása</a:t>
            </a:r>
          </a:p>
          <a:p>
            <a:pPr lvl="1"/>
            <a:r>
              <a:rPr lang="hu-HU" dirty="0"/>
              <a:t>Adatok feldolgozása GPU-n</a:t>
            </a:r>
          </a:p>
          <a:p>
            <a:pPr lvl="1"/>
            <a:r>
              <a:rPr lang="hu-HU" dirty="0"/>
              <a:t>Eredmények visszamásolása host oldalra</a:t>
            </a:r>
          </a:p>
          <a:p>
            <a:pPr lvl="1"/>
            <a:r>
              <a:rPr lang="hu-HU" dirty="0"/>
              <a:t>Memória felszabadítása host és GPU oldalon 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0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Példa</a:t>
            </a:r>
            <a:endParaRPr lang="en-US" dirty="0"/>
          </a:p>
        </p:txBody>
      </p:sp>
      <p:sp>
        <p:nvSpPr>
          <p:cNvPr id="6" name="TextBox 9"/>
          <p:cNvSpPr txBox="1"/>
          <p:nvPr/>
        </p:nvSpPr>
        <p:spPr>
          <a:xfrm>
            <a:off x="304800" y="1613118"/>
            <a:ext cx="851091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__</a:t>
            </a:r>
            <a:r>
              <a:rPr lang="hu-HU" sz="1400" dirty="0" err="1"/>
              <a:t>global</a:t>
            </a:r>
            <a:r>
              <a:rPr lang="hu-HU" sz="1400" dirty="0"/>
              <a:t>__ </a:t>
            </a:r>
            <a:r>
              <a:rPr lang="hu-HU" sz="1400" dirty="0" err="1"/>
              <a:t>void</a:t>
            </a:r>
            <a:r>
              <a:rPr lang="hu-HU" sz="1400" dirty="0"/>
              <a:t> </a:t>
            </a:r>
            <a:r>
              <a:rPr lang="hu-HU" sz="1400" dirty="0" err="1"/>
              <a:t>VecAdd</a:t>
            </a:r>
            <a:r>
              <a:rPr lang="hu-HU" sz="1400" dirty="0"/>
              <a:t>(</a:t>
            </a:r>
            <a:r>
              <a:rPr lang="hu-HU" sz="1400" dirty="0" err="1"/>
              <a:t>float</a:t>
            </a:r>
            <a:r>
              <a:rPr lang="hu-HU" sz="1400" dirty="0"/>
              <a:t>* A, </a:t>
            </a:r>
            <a:r>
              <a:rPr lang="hu-HU" sz="1400" dirty="0" err="1"/>
              <a:t>float</a:t>
            </a:r>
            <a:r>
              <a:rPr lang="hu-HU" sz="1400" dirty="0"/>
              <a:t>* B, </a:t>
            </a:r>
            <a:r>
              <a:rPr lang="hu-HU" sz="1400" dirty="0" err="1"/>
              <a:t>float</a:t>
            </a:r>
            <a:r>
              <a:rPr lang="hu-HU" sz="1400" dirty="0"/>
              <a:t>* C, int N)</a:t>
            </a:r>
          </a:p>
          <a:p>
            <a:r>
              <a:rPr lang="hu-HU" sz="1400" dirty="0"/>
              <a:t>{</a:t>
            </a:r>
          </a:p>
          <a:p>
            <a:r>
              <a:rPr lang="hu-HU" sz="1400" dirty="0"/>
              <a:t>    int i = </a:t>
            </a:r>
            <a:r>
              <a:rPr lang="hu-HU" sz="1400" dirty="0" err="1"/>
              <a:t>blockDim.x</a:t>
            </a:r>
            <a:r>
              <a:rPr lang="hu-HU" sz="1400" dirty="0"/>
              <a:t> * </a:t>
            </a:r>
            <a:r>
              <a:rPr lang="hu-HU" sz="1400" dirty="0" err="1"/>
              <a:t>blockIdx.x</a:t>
            </a:r>
            <a:r>
              <a:rPr lang="hu-HU" sz="1400" dirty="0"/>
              <a:t> + </a:t>
            </a:r>
            <a:r>
              <a:rPr lang="hu-HU" sz="1400" dirty="0" err="1"/>
              <a:t>threadIdx.x</a:t>
            </a:r>
            <a:r>
              <a:rPr lang="hu-HU" sz="1400" dirty="0"/>
              <a:t>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if</a:t>
            </a:r>
            <a:r>
              <a:rPr lang="hu-HU" sz="1400" dirty="0"/>
              <a:t> (i &lt; N</a:t>
            </a:r>
            <a:r>
              <a:rPr lang="hu-HU" sz="1400" dirty="0" smtClean="0"/>
              <a:t>)</a:t>
            </a:r>
          </a:p>
          <a:p>
            <a:r>
              <a:rPr lang="hu-HU" sz="1400" dirty="0" smtClean="0"/>
              <a:t>    {</a:t>
            </a:r>
            <a:endParaRPr lang="hu-HU" sz="1400" dirty="0"/>
          </a:p>
          <a:p>
            <a:r>
              <a:rPr lang="hu-HU" sz="1400" dirty="0"/>
              <a:t>        C[i] = A[i] + B[i</a:t>
            </a:r>
            <a:r>
              <a:rPr lang="hu-HU" sz="1400" dirty="0" smtClean="0"/>
              <a:t>];</a:t>
            </a:r>
          </a:p>
          <a:p>
            <a:r>
              <a:rPr lang="hu-HU" sz="1400" dirty="0" smtClean="0"/>
              <a:t>     }</a:t>
            </a:r>
            <a:endParaRPr lang="hu-HU" sz="1400" dirty="0"/>
          </a:p>
          <a:p>
            <a:r>
              <a:rPr lang="hu-HU" sz="1400" dirty="0"/>
              <a:t>}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304800" y="3633942"/>
            <a:ext cx="8510910" cy="2954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int main()</a:t>
            </a:r>
          </a:p>
          <a:p>
            <a:r>
              <a:rPr lang="hu-HU" sz="1400" dirty="0"/>
              <a:t>{</a:t>
            </a:r>
          </a:p>
          <a:p>
            <a:r>
              <a:rPr lang="en-GB" sz="1400" dirty="0" smtClean="0"/>
              <a:t>   </a:t>
            </a:r>
            <a:r>
              <a:rPr lang="hu-HU" sz="1400" dirty="0" smtClean="0"/>
              <a:t> </a:t>
            </a:r>
            <a:r>
              <a:rPr lang="hu-HU" sz="1400" dirty="0"/>
              <a:t>// N értéke a konkrét feladat </a:t>
            </a:r>
            <a:r>
              <a:rPr lang="hu-HU" sz="1400" dirty="0" smtClean="0"/>
              <a:t>függvénye</a:t>
            </a:r>
            <a:endParaRPr lang="en-GB" sz="1400" dirty="0" smtClean="0"/>
          </a:p>
          <a:p>
            <a:r>
              <a:rPr lang="hu-HU" sz="1400" dirty="0" smtClean="0"/>
              <a:t>    </a:t>
            </a:r>
            <a:r>
              <a:rPr lang="hu-HU" sz="1400" dirty="0"/>
              <a:t>int N = ...;</a:t>
            </a:r>
          </a:p>
          <a:p>
            <a:r>
              <a:rPr lang="hu-HU" sz="1400" dirty="0" smtClean="0"/>
              <a:t>    </a:t>
            </a:r>
            <a:r>
              <a:rPr lang="hu-HU" sz="1400" dirty="0"/>
              <a:t>size_t size = N * sizeof(float);</a:t>
            </a:r>
          </a:p>
          <a:p>
            <a:endParaRPr lang="hu-HU" sz="1400" dirty="0"/>
          </a:p>
          <a:p>
            <a:r>
              <a:rPr lang="hu-HU" sz="1400" dirty="0"/>
              <a:t>    // Host oldali memória lefoglalása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h_A</a:t>
            </a:r>
            <a:r>
              <a:rPr lang="hu-HU" sz="1400" dirty="0"/>
              <a:t> = (</a:t>
            </a:r>
            <a:r>
              <a:rPr lang="hu-HU" sz="1400" dirty="0" err="1"/>
              <a:t>float</a:t>
            </a:r>
            <a:r>
              <a:rPr lang="hu-HU" sz="1400" dirty="0"/>
              <a:t>*)</a:t>
            </a:r>
            <a:r>
              <a:rPr lang="hu-HU" sz="1400" dirty="0" err="1"/>
              <a:t>malloc</a:t>
            </a:r>
            <a:r>
              <a:rPr lang="hu-HU" sz="1400" dirty="0"/>
              <a:t>(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h_B</a:t>
            </a:r>
            <a:r>
              <a:rPr lang="hu-HU" sz="1400" dirty="0"/>
              <a:t> = (</a:t>
            </a:r>
            <a:r>
              <a:rPr lang="hu-HU" sz="1400" dirty="0" err="1"/>
              <a:t>float</a:t>
            </a:r>
            <a:r>
              <a:rPr lang="hu-HU" sz="1400" dirty="0"/>
              <a:t>*)</a:t>
            </a:r>
            <a:r>
              <a:rPr lang="hu-HU" sz="1400" dirty="0" err="1"/>
              <a:t>malloc</a:t>
            </a:r>
            <a:r>
              <a:rPr lang="hu-HU" sz="1400" dirty="0"/>
              <a:t>(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r>
              <a:rPr lang="hu-HU" sz="1400" dirty="0" smtClean="0"/>
              <a:t>    </a:t>
            </a:r>
            <a:r>
              <a:rPr lang="hu-HU" sz="1400" dirty="0" err="1" smtClean="0"/>
              <a:t>float</a:t>
            </a:r>
            <a:r>
              <a:rPr lang="hu-HU" sz="1400" dirty="0"/>
              <a:t>* </a:t>
            </a:r>
            <a:r>
              <a:rPr lang="hu-HU" sz="1400" dirty="0" err="1"/>
              <a:t>h_C</a:t>
            </a:r>
            <a:r>
              <a:rPr lang="hu-HU" sz="1400" dirty="0"/>
              <a:t> = (</a:t>
            </a:r>
            <a:r>
              <a:rPr lang="hu-HU" sz="1400" dirty="0" err="1"/>
              <a:t>float</a:t>
            </a:r>
            <a:r>
              <a:rPr lang="hu-HU" sz="1400" dirty="0"/>
              <a:t>*)</a:t>
            </a:r>
            <a:r>
              <a:rPr lang="hu-HU" sz="1400" dirty="0" err="1"/>
              <a:t>malloc</a:t>
            </a:r>
            <a:r>
              <a:rPr lang="hu-HU" sz="1400" dirty="0"/>
              <a:t>(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endParaRPr lang="hu-HU" sz="1400" dirty="0"/>
          </a:p>
          <a:p>
            <a:r>
              <a:rPr lang="hu-HU" sz="1400" dirty="0"/>
              <a:t>    // Bementeti adatok előállítása, h_A, h_B</a:t>
            </a:r>
          </a:p>
          <a:p>
            <a:r>
              <a:rPr lang="hu-HU" sz="1400" dirty="0"/>
              <a:t>    ...</a:t>
            </a:r>
          </a:p>
        </p:txBody>
      </p:sp>
    </p:spTree>
    <p:extLst>
      <p:ext uri="{BB962C8B-B14F-4D97-AF65-F5344CB8AC3E}">
        <p14:creationId xmlns:p14="http://schemas.microsoft.com/office/powerpoint/2010/main" val="387607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Példa</a:t>
            </a: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304800" y="2133600"/>
            <a:ext cx="8510910" cy="4185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    …</a:t>
            </a:r>
          </a:p>
          <a:p>
            <a:r>
              <a:rPr lang="hu-HU" sz="1400" dirty="0" smtClean="0"/>
              <a:t>    // </a:t>
            </a:r>
            <a:r>
              <a:rPr lang="hu-HU" sz="1400" dirty="0"/>
              <a:t>GPU </a:t>
            </a:r>
            <a:r>
              <a:rPr lang="en-US" sz="1400" dirty="0" err="1" smtClean="0"/>
              <a:t>oldali</a:t>
            </a:r>
            <a:r>
              <a:rPr lang="en-US" sz="1400" dirty="0" smtClean="0"/>
              <a:t> </a:t>
            </a:r>
            <a:r>
              <a:rPr lang="en-US" sz="1400" dirty="0" err="1" smtClean="0"/>
              <a:t>memória</a:t>
            </a:r>
            <a:r>
              <a:rPr lang="en-US" sz="1400" dirty="0" smtClean="0"/>
              <a:t> </a:t>
            </a:r>
            <a:r>
              <a:rPr lang="en-US" sz="1400" dirty="0" err="1" smtClean="0"/>
              <a:t>lefoglalása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d_A</a:t>
            </a:r>
            <a:r>
              <a:rPr lang="hu-HU" sz="1400" dirty="0"/>
              <a:t>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cudaMalloc</a:t>
            </a:r>
            <a:r>
              <a:rPr lang="hu-HU" sz="1400" dirty="0"/>
              <a:t>(&amp;</a:t>
            </a:r>
            <a:r>
              <a:rPr lang="hu-HU" sz="1400" dirty="0" err="1"/>
              <a:t>d_A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d_B</a:t>
            </a:r>
            <a:r>
              <a:rPr lang="hu-HU" sz="1400" dirty="0"/>
              <a:t>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cudaMalloc</a:t>
            </a:r>
            <a:r>
              <a:rPr lang="hu-HU" sz="1400" dirty="0"/>
              <a:t>(&amp;</a:t>
            </a:r>
            <a:r>
              <a:rPr lang="hu-HU" sz="1400" dirty="0" err="1"/>
              <a:t>d_B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d_C</a:t>
            </a:r>
            <a:r>
              <a:rPr lang="hu-HU" sz="1400" dirty="0"/>
              <a:t>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cudaMalloc</a:t>
            </a:r>
            <a:r>
              <a:rPr lang="hu-HU" sz="1400" dirty="0"/>
              <a:t>(&amp;</a:t>
            </a:r>
            <a:r>
              <a:rPr lang="hu-HU" sz="1400" dirty="0" err="1"/>
              <a:t>d_C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endParaRPr lang="hu-HU" sz="1400" dirty="0"/>
          </a:p>
          <a:p>
            <a:r>
              <a:rPr lang="hu-HU" sz="1400" dirty="0"/>
              <a:t>    // </a:t>
            </a:r>
            <a:r>
              <a:rPr lang="en-US" sz="1400" dirty="0" err="1" smtClean="0"/>
              <a:t>Bemenő</a:t>
            </a:r>
            <a:r>
              <a:rPr lang="en-US" sz="1400" dirty="0" smtClean="0"/>
              <a:t> </a:t>
            </a:r>
            <a:r>
              <a:rPr lang="en-US" sz="1400" dirty="0" err="1" smtClean="0"/>
              <a:t>adatok</a:t>
            </a:r>
            <a:r>
              <a:rPr lang="en-US" sz="1400" dirty="0" smtClean="0"/>
              <a:t> </a:t>
            </a:r>
            <a:r>
              <a:rPr lang="en-US" sz="1400" dirty="0" err="1" smtClean="0"/>
              <a:t>másolása</a:t>
            </a:r>
            <a:r>
              <a:rPr lang="en-US" sz="1400" dirty="0" smtClean="0"/>
              <a:t> a GPU-</a:t>
            </a:r>
            <a:r>
              <a:rPr lang="en-US" sz="1400" dirty="0" err="1" smtClean="0"/>
              <a:t>ra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cudaMemcpy</a:t>
            </a:r>
            <a:r>
              <a:rPr lang="hu-HU" sz="1400" dirty="0"/>
              <a:t>(</a:t>
            </a:r>
            <a:r>
              <a:rPr lang="hu-HU" sz="1400" dirty="0" err="1"/>
              <a:t>d_A</a:t>
            </a:r>
            <a:r>
              <a:rPr lang="hu-HU" sz="1400" dirty="0"/>
              <a:t>, </a:t>
            </a:r>
            <a:r>
              <a:rPr lang="hu-HU" sz="1400" dirty="0" err="1"/>
              <a:t>h_A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, </a:t>
            </a:r>
            <a:r>
              <a:rPr lang="hu-HU" sz="1400" dirty="0" err="1"/>
              <a:t>cudaMemcpyHostToDevice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cudaMemcpy</a:t>
            </a:r>
            <a:r>
              <a:rPr lang="hu-HU" sz="1400" dirty="0"/>
              <a:t>(</a:t>
            </a:r>
            <a:r>
              <a:rPr lang="hu-HU" sz="1400" dirty="0" err="1"/>
              <a:t>d_B</a:t>
            </a:r>
            <a:r>
              <a:rPr lang="hu-HU" sz="1400" dirty="0"/>
              <a:t>, </a:t>
            </a:r>
            <a:r>
              <a:rPr lang="hu-HU" sz="1400" dirty="0" err="1"/>
              <a:t>h_B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, </a:t>
            </a:r>
            <a:r>
              <a:rPr lang="hu-HU" sz="1400" dirty="0" err="1"/>
              <a:t>cudaMemcpyHostToDevice</a:t>
            </a:r>
            <a:r>
              <a:rPr lang="hu-HU" sz="1400" dirty="0" smtClean="0"/>
              <a:t>);</a:t>
            </a:r>
          </a:p>
          <a:p>
            <a:endParaRPr lang="hu-HU" sz="1400" dirty="0"/>
          </a:p>
          <a:p>
            <a:r>
              <a:rPr lang="hu-HU" sz="1400" dirty="0" smtClean="0"/>
              <a:t>    // Kernel</a:t>
            </a:r>
            <a:r>
              <a:rPr lang="en-GB" sz="1400" dirty="0" smtClean="0"/>
              <a:t> </a:t>
            </a:r>
            <a:r>
              <a:rPr lang="en-GB" sz="1400" dirty="0" err="1" smtClean="0"/>
              <a:t>indítás</a:t>
            </a:r>
            <a:endParaRPr lang="hu-HU" sz="1400" dirty="0"/>
          </a:p>
          <a:p>
            <a:r>
              <a:rPr lang="hu-HU" sz="1400" dirty="0"/>
              <a:t>    int </a:t>
            </a:r>
            <a:r>
              <a:rPr lang="hu-HU" sz="1400" dirty="0" err="1"/>
              <a:t>threadsPerBlock</a:t>
            </a:r>
            <a:r>
              <a:rPr lang="hu-HU" sz="1400" dirty="0"/>
              <a:t> = 256;</a:t>
            </a:r>
          </a:p>
          <a:p>
            <a:r>
              <a:rPr lang="hu-HU" sz="1400" dirty="0"/>
              <a:t>    int </a:t>
            </a:r>
            <a:r>
              <a:rPr lang="hu-HU" sz="1400" dirty="0" err="1"/>
              <a:t>blocksPerGrid</a:t>
            </a:r>
            <a:r>
              <a:rPr lang="hu-HU" sz="1400" dirty="0"/>
              <a:t> = (N + </a:t>
            </a:r>
            <a:r>
              <a:rPr lang="hu-HU" sz="1400" dirty="0" err="1"/>
              <a:t>threadsPerBlock</a:t>
            </a:r>
            <a:r>
              <a:rPr lang="hu-HU" sz="1400" dirty="0"/>
              <a:t> - 1) / </a:t>
            </a:r>
            <a:r>
              <a:rPr lang="hu-HU" sz="1400" dirty="0" err="1"/>
              <a:t>threadsPerBlock</a:t>
            </a:r>
            <a:r>
              <a:rPr lang="hu-HU" sz="1400" dirty="0"/>
              <a:t>;</a:t>
            </a:r>
          </a:p>
          <a:p>
            <a:r>
              <a:rPr lang="hu-HU" sz="1400" dirty="0"/>
              <a:t>	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VecAdd</a:t>
            </a:r>
            <a:r>
              <a:rPr lang="hu-HU" sz="1400" dirty="0"/>
              <a:t>&lt;&lt;&lt;</a:t>
            </a:r>
            <a:r>
              <a:rPr lang="hu-HU" sz="1400" dirty="0" err="1"/>
              <a:t>blocksPerGrid</a:t>
            </a:r>
            <a:r>
              <a:rPr lang="hu-HU" sz="1400" dirty="0"/>
              <a:t>, </a:t>
            </a:r>
            <a:r>
              <a:rPr lang="hu-HU" sz="1400" dirty="0" err="1"/>
              <a:t>threadsPerBlock</a:t>
            </a:r>
            <a:r>
              <a:rPr lang="hu-HU" sz="1400" dirty="0"/>
              <a:t>&gt;&gt;&gt;(</a:t>
            </a:r>
            <a:r>
              <a:rPr lang="hu-HU" sz="1400" dirty="0" err="1"/>
              <a:t>d_A</a:t>
            </a:r>
            <a:r>
              <a:rPr lang="hu-HU" sz="1400" dirty="0"/>
              <a:t>, </a:t>
            </a:r>
            <a:r>
              <a:rPr lang="hu-HU" sz="1400" dirty="0" err="1"/>
              <a:t>d_B</a:t>
            </a:r>
            <a:r>
              <a:rPr lang="hu-HU" sz="1400" dirty="0"/>
              <a:t>, </a:t>
            </a:r>
            <a:r>
              <a:rPr lang="hu-HU" sz="1400" dirty="0" err="1"/>
              <a:t>d_C</a:t>
            </a:r>
            <a:r>
              <a:rPr lang="hu-HU" sz="1400" dirty="0"/>
              <a:t>, N</a:t>
            </a:r>
            <a:r>
              <a:rPr lang="hu-HU" sz="1400" dirty="0" smtClean="0"/>
              <a:t>);</a:t>
            </a:r>
          </a:p>
          <a:p>
            <a:r>
              <a:rPr lang="hu-HU" sz="1400" dirty="0" smtClean="0"/>
              <a:t>    …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7504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Példa</a:t>
            </a:r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16545" y="2286000"/>
            <a:ext cx="8510910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    …</a:t>
            </a:r>
          </a:p>
          <a:p>
            <a:r>
              <a:rPr lang="hu-HU" sz="1400" dirty="0" smtClean="0"/>
              <a:t>    // </a:t>
            </a:r>
            <a:r>
              <a:rPr lang="en-US" sz="1400" dirty="0" err="1" smtClean="0"/>
              <a:t>Eredmény</a:t>
            </a:r>
            <a:r>
              <a:rPr lang="en-US" sz="1400" dirty="0" smtClean="0"/>
              <a:t> </a:t>
            </a:r>
            <a:r>
              <a:rPr lang="en-US" sz="1400" dirty="0" err="1" smtClean="0"/>
              <a:t>visszaolvasása</a:t>
            </a:r>
            <a:r>
              <a:rPr lang="en-US" sz="1400" dirty="0" smtClean="0"/>
              <a:t> a GPU-</a:t>
            </a:r>
            <a:r>
              <a:rPr lang="en-US" sz="1400" dirty="0" err="1" smtClean="0"/>
              <a:t>ról</a:t>
            </a:r>
            <a:r>
              <a:rPr lang="en-US" sz="1400" dirty="0" smtClean="0"/>
              <a:t> a host </a:t>
            </a:r>
            <a:r>
              <a:rPr lang="en-US" sz="1400" dirty="0" err="1" smtClean="0"/>
              <a:t>oldalra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cudaMemcpy</a:t>
            </a:r>
            <a:r>
              <a:rPr lang="hu-HU" sz="1400" dirty="0"/>
              <a:t>(</a:t>
            </a:r>
            <a:r>
              <a:rPr lang="hu-HU" sz="1400" dirty="0" err="1"/>
              <a:t>h_C</a:t>
            </a:r>
            <a:r>
              <a:rPr lang="hu-HU" sz="1400" dirty="0"/>
              <a:t>, </a:t>
            </a:r>
            <a:r>
              <a:rPr lang="hu-HU" sz="1400" dirty="0" err="1"/>
              <a:t>d_C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, </a:t>
            </a:r>
            <a:r>
              <a:rPr lang="hu-HU" sz="1400" dirty="0" err="1"/>
              <a:t>cudaMemcpyDeviceToHost</a:t>
            </a:r>
            <a:r>
              <a:rPr lang="hu-HU" sz="1400" dirty="0"/>
              <a:t>);</a:t>
            </a:r>
          </a:p>
          <a:p>
            <a:endParaRPr lang="hu-HU" sz="1400" dirty="0"/>
          </a:p>
          <a:p>
            <a:r>
              <a:rPr lang="hu-HU" sz="1400" dirty="0"/>
              <a:t>    // </a:t>
            </a:r>
            <a:r>
              <a:rPr lang="en-GB" sz="1400" dirty="0" smtClean="0"/>
              <a:t>GPU </a:t>
            </a:r>
            <a:r>
              <a:rPr lang="en-GB" sz="1400" dirty="0" err="1" smtClean="0"/>
              <a:t>memória</a:t>
            </a:r>
            <a:r>
              <a:rPr lang="en-GB" sz="1400" dirty="0" smtClean="0"/>
              <a:t> </a:t>
            </a:r>
            <a:r>
              <a:rPr lang="en-GB" sz="1400" dirty="0" err="1" smtClean="0"/>
              <a:t>felszabadítása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cudaFree</a:t>
            </a:r>
            <a:r>
              <a:rPr lang="hu-HU" sz="1400" dirty="0"/>
              <a:t>(</a:t>
            </a:r>
            <a:r>
              <a:rPr lang="hu-HU" sz="1400" dirty="0" err="1"/>
              <a:t>d_A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cudaFree</a:t>
            </a:r>
            <a:r>
              <a:rPr lang="hu-HU" sz="1400" dirty="0"/>
              <a:t>(</a:t>
            </a:r>
            <a:r>
              <a:rPr lang="hu-HU" sz="1400" dirty="0" err="1"/>
              <a:t>d_B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cudaFree</a:t>
            </a:r>
            <a:r>
              <a:rPr lang="hu-HU" sz="1400" dirty="0"/>
              <a:t>(</a:t>
            </a:r>
            <a:r>
              <a:rPr lang="hu-HU" sz="1400" dirty="0" err="1"/>
              <a:t>d_C</a:t>
            </a:r>
            <a:r>
              <a:rPr lang="hu-HU" sz="1400" dirty="0"/>
              <a:t>);</a:t>
            </a:r>
          </a:p>
          <a:p>
            <a:r>
              <a:rPr lang="hu-HU" sz="1400" dirty="0"/>
              <a:t>            </a:t>
            </a:r>
          </a:p>
          <a:p>
            <a:r>
              <a:rPr lang="hu-HU" sz="1400" dirty="0"/>
              <a:t>    // </a:t>
            </a:r>
            <a:r>
              <a:rPr lang="en-GB" sz="1400" dirty="0" smtClean="0"/>
              <a:t>Host </a:t>
            </a:r>
            <a:r>
              <a:rPr lang="en-GB" sz="1400" dirty="0" err="1" smtClean="0"/>
              <a:t>memória</a:t>
            </a:r>
            <a:r>
              <a:rPr lang="en-GB" sz="1400" dirty="0" smtClean="0"/>
              <a:t> </a:t>
            </a:r>
            <a:r>
              <a:rPr lang="en-GB" sz="1400" dirty="0" err="1" smtClean="0"/>
              <a:t>felszabadítása</a:t>
            </a:r>
            <a:endParaRPr lang="hu-HU" sz="1400" dirty="0"/>
          </a:p>
          <a:p>
            <a:r>
              <a:rPr lang="hu-HU" sz="1400" dirty="0"/>
              <a:t>    free(</a:t>
            </a:r>
            <a:r>
              <a:rPr lang="hu-HU" sz="1400" dirty="0" err="1"/>
              <a:t>h_A</a:t>
            </a:r>
            <a:r>
              <a:rPr lang="hu-HU" sz="1400" dirty="0"/>
              <a:t>);</a:t>
            </a:r>
          </a:p>
          <a:p>
            <a:r>
              <a:rPr lang="hu-HU" sz="1400" dirty="0" smtClean="0"/>
              <a:t>    free(</a:t>
            </a:r>
            <a:r>
              <a:rPr lang="hu-HU" sz="1400" dirty="0" err="1" smtClean="0"/>
              <a:t>h_B</a:t>
            </a:r>
            <a:r>
              <a:rPr lang="hu-HU" sz="1400" dirty="0"/>
              <a:t>);</a:t>
            </a:r>
          </a:p>
          <a:p>
            <a:r>
              <a:rPr lang="hu-HU" sz="1400" dirty="0" smtClean="0"/>
              <a:t>    free(</a:t>
            </a:r>
            <a:r>
              <a:rPr lang="hu-HU" sz="1400" dirty="0" err="1" smtClean="0"/>
              <a:t>h_C</a:t>
            </a:r>
            <a:r>
              <a:rPr lang="hu-HU" sz="1400" dirty="0"/>
              <a:t>);</a:t>
            </a:r>
          </a:p>
          <a:p>
            <a:r>
              <a:rPr lang="hu-HU" sz="1400" dirty="0"/>
              <a:t>	</a:t>
            </a:r>
          </a:p>
          <a:p>
            <a:r>
              <a:rPr lang="hu-HU" sz="1400" dirty="0" smtClean="0"/>
              <a:t>    </a:t>
            </a:r>
            <a:r>
              <a:rPr lang="hu-HU" sz="1400" dirty="0" err="1" smtClean="0"/>
              <a:t>return</a:t>
            </a:r>
            <a:r>
              <a:rPr lang="hu-HU" sz="1400" dirty="0" smtClean="0"/>
              <a:t> </a:t>
            </a:r>
            <a:r>
              <a:rPr lang="hu-HU" sz="1400" dirty="0"/>
              <a:t>0;</a:t>
            </a:r>
          </a:p>
          <a:p>
            <a:r>
              <a:rPr lang="hu-HU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262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Bevezetés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Nvidia által bevezetett párhuzamos számítási platform és programozási modell (2006)</a:t>
            </a:r>
          </a:p>
          <a:p>
            <a:pPr lvl="0"/>
            <a:r>
              <a:rPr lang="hu-HU" dirty="0"/>
              <a:t>Magas szintű programozási nyelveken elérhető, első sorban </a:t>
            </a:r>
            <a:r>
              <a:rPr lang="hu-HU" dirty="0" smtClean="0"/>
              <a:t>C</a:t>
            </a:r>
            <a:r>
              <a:rPr lang="en-GB" dirty="0" smtClean="0"/>
              <a:t>/C++</a:t>
            </a:r>
            <a:endParaRPr lang="hu-HU" dirty="0"/>
          </a:p>
        </p:txBody>
      </p:sp>
      <p:pic>
        <p:nvPicPr>
          <p:cNvPr id="4" name="Picture 2" descr="CUDA is designed to support       various languages and application programming interfaces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46120" y="3542347"/>
            <a:ext cx="5867400" cy="33004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Fordítás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linkelés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/>
          </a:bodyPr>
          <a:lstStyle/>
          <a:p>
            <a:r>
              <a:rPr lang="nn-NO" dirty="0"/>
              <a:t>A program C kiterjesztett nyelvi elemeket tartalmaz</a:t>
            </a:r>
          </a:p>
          <a:p>
            <a:pPr lvl="1"/>
            <a:r>
              <a:rPr lang="en-US" dirty="0" smtClean="0"/>
              <a:t>__global__, &lt;&lt;&lt;…&gt;&gt;&gt;, </a:t>
            </a:r>
            <a:r>
              <a:rPr lang="en-US" dirty="0" err="1" smtClean="0"/>
              <a:t>stb</a:t>
            </a:r>
            <a:r>
              <a:rPr lang="en-US" dirty="0" smtClean="0"/>
              <a:t>.</a:t>
            </a:r>
          </a:p>
          <a:p>
            <a:r>
              <a:rPr lang="hu-HU" dirty="0"/>
              <a:t>Magas szintű C függvények vannak definiálva az eszközök kezelésére</a:t>
            </a:r>
          </a:p>
          <a:p>
            <a:pPr lvl="1"/>
            <a:r>
              <a:rPr lang="en-US" dirty="0"/>
              <a:t>Pl.: </a:t>
            </a:r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,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másolás</a:t>
            </a:r>
            <a:r>
              <a:rPr lang="en-US" dirty="0"/>
              <a:t>,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grafikus</a:t>
            </a:r>
            <a:r>
              <a:rPr lang="en-US" dirty="0"/>
              <a:t> </a:t>
            </a:r>
            <a:r>
              <a:rPr lang="en-US" dirty="0" err="1"/>
              <a:t>kártya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Ezek</a:t>
            </a:r>
            <a:r>
              <a:rPr lang="en-US" dirty="0"/>
              <a:t> a </a:t>
            </a:r>
            <a:r>
              <a:rPr lang="en-US" dirty="0" err="1"/>
              <a:t>függvények</a:t>
            </a:r>
            <a:r>
              <a:rPr lang="en-US" dirty="0"/>
              <a:t> a CUDA driver API-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épülnek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alkalmazás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 a driver API is </a:t>
            </a:r>
            <a:r>
              <a:rPr lang="en-US" dirty="0" err="1"/>
              <a:t>elérhető</a:t>
            </a:r>
            <a:endParaRPr lang="en-US" dirty="0"/>
          </a:p>
          <a:p>
            <a:pPr lvl="1"/>
            <a:r>
              <a:rPr lang="hu-HU" dirty="0"/>
              <a:t>Ritkán használjuk</a:t>
            </a:r>
          </a:p>
          <a:p>
            <a:pPr lvl="1"/>
            <a:r>
              <a:rPr lang="hu-HU" dirty="0"/>
              <a:t>Alacsony szintű hozzáférést biztosít</a:t>
            </a:r>
          </a:p>
          <a:p>
            <a:pPr lvl="1"/>
            <a:r>
              <a:rPr lang="hu-HU" dirty="0"/>
              <a:t>Pl.: kontextus kezelés, dinamikus modul betöltés</a:t>
            </a:r>
          </a:p>
        </p:txBody>
      </p:sp>
    </p:spTree>
    <p:extLst>
      <p:ext uri="{BB962C8B-B14F-4D97-AF65-F5344CB8AC3E}">
        <p14:creationId xmlns:p14="http://schemas.microsoft.com/office/powerpoint/2010/main" val="93947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linkelés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/>
              <a:t>A kernel függvényeket írhatjuk a CUDA architektúra saját utasítás készletével (PTX) vagy magas szintű C nyelven is</a:t>
            </a:r>
          </a:p>
          <a:p>
            <a:r>
              <a:rPr lang="en-US" dirty="0"/>
              <a:t>A </a:t>
            </a:r>
            <a:r>
              <a:rPr lang="en-US" dirty="0" err="1"/>
              <a:t>speciális</a:t>
            </a:r>
            <a:r>
              <a:rPr lang="en-US" dirty="0"/>
              <a:t> </a:t>
            </a:r>
            <a:r>
              <a:rPr lang="en-US" dirty="0" err="1"/>
              <a:t>nyelvi</a:t>
            </a:r>
            <a:r>
              <a:rPr lang="en-US" dirty="0"/>
              <a:t> </a:t>
            </a:r>
            <a:r>
              <a:rPr lang="en-US" dirty="0" err="1"/>
              <a:t>elemek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külön</a:t>
            </a:r>
            <a:r>
              <a:rPr lang="en-US" dirty="0"/>
              <a:t> </a:t>
            </a:r>
            <a:r>
              <a:rPr lang="en-US" dirty="0" err="1"/>
              <a:t>fordító</a:t>
            </a:r>
            <a:r>
              <a:rPr lang="en-US" dirty="0"/>
              <a:t> </a:t>
            </a:r>
            <a:r>
              <a:rPr lang="en-US" dirty="0" err="1"/>
              <a:t>szükséges</a:t>
            </a:r>
            <a:r>
              <a:rPr lang="en-US" dirty="0"/>
              <a:t> -&gt; </a:t>
            </a:r>
            <a:r>
              <a:rPr lang="en-US" dirty="0" err="1"/>
              <a:t>nvcc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1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linkelés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Offline </a:t>
            </a:r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menete</a:t>
            </a:r>
            <a:endParaRPr lang="en-US" dirty="0"/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nvcc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fordítandó</a:t>
            </a:r>
            <a:r>
              <a:rPr lang="en-US" dirty="0"/>
              <a:t> </a:t>
            </a:r>
            <a:r>
              <a:rPr lang="en-US" dirty="0" err="1"/>
              <a:t>fájlok</a:t>
            </a:r>
            <a:r>
              <a:rPr lang="en-US" dirty="0"/>
              <a:t> </a:t>
            </a:r>
            <a:r>
              <a:rPr lang="en-US" dirty="0" err="1"/>
              <a:t>tartalmazhatnak</a:t>
            </a:r>
            <a:r>
              <a:rPr lang="en-US" dirty="0"/>
              <a:t> host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GPU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kódot</a:t>
            </a:r>
            <a:r>
              <a:rPr lang="en-US" dirty="0"/>
              <a:t> is</a:t>
            </a:r>
          </a:p>
          <a:p>
            <a:pPr lvl="1"/>
            <a:r>
              <a:rPr lang="en-US" dirty="0" err="1"/>
              <a:t>Ezeket</a:t>
            </a:r>
            <a:r>
              <a:rPr lang="en-US" dirty="0"/>
              <a:t> a </a:t>
            </a:r>
            <a:r>
              <a:rPr lang="en-US" dirty="0" err="1"/>
              <a:t>fordító</a:t>
            </a:r>
            <a:r>
              <a:rPr lang="en-US" dirty="0"/>
              <a:t>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lépésben</a:t>
            </a:r>
            <a:r>
              <a:rPr lang="en-US" dirty="0"/>
              <a:t> </a:t>
            </a:r>
            <a:r>
              <a:rPr lang="en-US" dirty="0" err="1"/>
              <a:t>szétválasztja</a:t>
            </a:r>
            <a:endParaRPr lang="en-US" dirty="0"/>
          </a:p>
          <a:p>
            <a:pPr lvl="1"/>
            <a:r>
              <a:rPr lang="en-US" dirty="0"/>
              <a:t>A GPU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kódot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PTX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bináris</a:t>
            </a:r>
            <a:r>
              <a:rPr lang="en-US" dirty="0"/>
              <a:t> </a:t>
            </a:r>
            <a:r>
              <a:rPr lang="en-US" dirty="0" err="1"/>
              <a:t>formátumba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fordítani</a:t>
            </a:r>
            <a:endParaRPr lang="en-US" dirty="0"/>
          </a:p>
          <a:p>
            <a:pPr lvl="1"/>
            <a:r>
              <a:rPr lang="en-US" dirty="0"/>
              <a:t>A host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kódban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&lt;&lt;&lt; … &gt;&gt;&gt; </a:t>
            </a:r>
            <a:r>
              <a:rPr lang="en-US" dirty="0" err="1"/>
              <a:t>elemeket</a:t>
            </a:r>
            <a:r>
              <a:rPr lang="en-US" dirty="0"/>
              <a:t> a </a:t>
            </a:r>
            <a:r>
              <a:rPr lang="en-US" dirty="0" err="1"/>
              <a:t>megfelelő</a:t>
            </a:r>
            <a:r>
              <a:rPr lang="en-US" dirty="0"/>
              <a:t> API </a:t>
            </a:r>
            <a:r>
              <a:rPr lang="en-US" dirty="0" err="1"/>
              <a:t>hívásokra</a:t>
            </a:r>
            <a:r>
              <a:rPr lang="en-US" dirty="0"/>
              <a:t> </a:t>
            </a:r>
            <a:r>
              <a:rPr lang="en-US" dirty="0" err="1"/>
              <a:t>cseréli</a:t>
            </a:r>
            <a:r>
              <a:rPr lang="en-US" dirty="0"/>
              <a:t>, </a:t>
            </a:r>
            <a:r>
              <a:rPr lang="en-US" dirty="0" err="1"/>
              <a:t>melyek</a:t>
            </a:r>
            <a:r>
              <a:rPr lang="en-US" dirty="0"/>
              <a:t> </a:t>
            </a:r>
            <a:r>
              <a:rPr lang="en-US" dirty="0" err="1"/>
              <a:t>betöltik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meghívják</a:t>
            </a:r>
            <a:r>
              <a:rPr lang="en-US" dirty="0"/>
              <a:t> a kernel </a:t>
            </a:r>
            <a:r>
              <a:rPr lang="en-US" dirty="0" err="1"/>
              <a:t>függvényt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módosított</a:t>
            </a:r>
            <a:r>
              <a:rPr lang="en-US" dirty="0"/>
              <a:t> host </a:t>
            </a:r>
            <a:r>
              <a:rPr lang="en-US" dirty="0" err="1"/>
              <a:t>kódot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nvcc</a:t>
            </a:r>
            <a:r>
              <a:rPr lang="en-US" dirty="0"/>
              <a:t> object </a:t>
            </a:r>
            <a:r>
              <a:rPr lang="en-US" dirty="0" err="1"/>
              <a:t>fájlokká</a:t>
            </a:r>
            <a:r>
              <a:rPr lang="en-US" dirty="0"/>
              <a:t> </a:t>
            </a:r>
            <a:r>
              <a:rPr lang="en-US" dirty="0" err="1"/>
              <a:t>fordíthatja</a:t>
            </a:r>
            <a:r>
              <a:rPr lang="en-US" dirty="0"/>
              <a:t> (</a:t>
            </a:r>
            <a:r>
              <a:rPr lang="en-US" dirty="0" err="1"/>
              <a:t>teljes</a:t>
            </a:r>
            <a:r>
              <a:rPr lang="en-US" dirty="0"/>
              <a:t> C++ </a:t>
            </a:r>
            <a:r>
              <a:rPr lang="en-US" dirty="0" err="1"/>
              <a:t>támogatás</a:t>
            </a:r>
            <a:r>
              <a:rPr lang="en-US" dirty="0"/>
              <a:t>)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fordítókra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bízni</a:t>
            </a:r>
            <a:endParaRPr lang="en-US" dirty="0"/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eredmény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linkelhető</a:t>
            </a:r>
            <a:r>
              <a:rPr lang="en-US" dirty="0"/>
              <a:t> a </a:t>
            </a:r>
            <a:r>
              <a:rPr lang="en-US" dirty="0" err="1"/>
              <a:t>többi</a:t>
            </a:r>
            <a:r>
              <a:rPr lang="en-US" dirty="0"/>
              <a:t> host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kódhoz</a:t>
            </a:r>
            <a:endParaRPr lang="en-US" dirty="0"/>
          </a:p>
          <a:p>
            <a:pPr lvl="1"/>
            <a:r>
              <a:rPr lang="en-US" dirty="0"/>
              <a:t>(A driver API </a:t>
            </a:r>
            <a:r>
              <a:rPr lang="en-US" dirty="0" err="1"/>
              <a:t>közvetlen</a:t>
            </a:r>
            <a:r>
              <a:rPr lang="en-US" dirty="0"/>
              <a:t> </a:t>
            </a:r>
            <a:r>
              <a:rPr lang="en-US" dirty="0" err="1"/>
              <a:t>használatával</a:t>
            </a:r>
            <a:r>
              <a:rPr lang="en-US" dirty="0"/>
              <a:t> a host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kódot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nvcc-vel</a:t>
            </a:r>
            <a:r>
              <a:rPr lang="en-US" dirty="0"/>
              <a:t> </a:t>
            </a:r>
            <a:r>
              <a:rPr lang="en-US" dirty="0" err="1"/>
              <a:t>fordítani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740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linkelés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/>
              <a:t>Just-in-Time </a:t>
            </a:r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menete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futás</a:t>
            </a:r>
            <a:r>
              <a:rPr lang="en-US" dirty="0"/>
              <a:t> </a:t>
            </a:r>
            <a:r>
              <a:rPr lang="en-US" dirty="0" err="1"/>
              <a:t>időben</a:t>
            </a:r>
            <a:r>
              <a:rPr lang="en-US" dirty="0"/>
              <a:t> </a:t>
            </a:r>
            <a:r>
              <a:rPr lang="en-US" dirty="0" err="1"/>
              <a:t>betöltött</a:t>
            </a:r>
            <a:r>
              <a:rPr lang="en-US" dirty="0"/>
              <a:t> PTX </a:t>
            </a:r>
            <a:r>
              <a:rPr lang="en-US" dirty="0" err="1" smtClean="0"/>
              <a:t>kódot</a:t>
            </a:r>
            <a:r>
              <a:rPr lang="en-US" dirty="0" smtClean="0"/>
              <a:t> </a:t>
            </a:r>
            <a:r>
              <a:rPr lang="en-US" dirty="0"/>
              <a:t>a driver </a:t>
            </a:r>
            <a:r>
              <a:rPr lang="en-US" dirty="0" err="1"/>
              <a:t>fordítja</a:t>
            </a:r>
            <a:r>
              <a:rPr lang="en-US" dirty="0"/>
              <a:t> </a:t>
            </a:r>
            <a:r>
              <a:rPr lang="en-US" dirty="0" err="1"/>
              <a:t>bináris</a:t>
            </a:r>
            <a:r>
              <a:rPr lang="en-US" dirty="0"/>
              <a:t> </a:t>
            </a:r>
            <a:r>
              <a:rPr lang="en-US" dirty="0" err="1" smtClean="0"/>
              <a:t>formára</a:t>
            </a:r>
            <a:endParaRPr lang="en-US" dirty="0"/>
          </a:p>
          <a:p>
            <a:pPr lvl="1"/>
            <a:r>
              <a:rPr lang="en-US" dirty="0" err="1"/>
              <a:t>Növeli</a:t>
            </a:r>
            <a:r>
              <a:rPr lang="en-US" dirty="0"/>
              <a:t> a program </a:t>
            </a:r>
            <a:r>
              <a:rPr lang="en-US" dirty="0" err="1"/>
              <a:t>betöltési</a:t>
            </a:r>
            <a:r>
              <a:rPr lang="en-US" dirty="0"/>
              <a:t> </a:t>
            </a:r>
            <a:r>
              <a:rPr lang="en-US" dirty="0" err="1"/>
              <a:t>idejét</a:t>
            </a:r>
            <a:r>
              <a:rPr lang="en-US" dirty="0"/>
              <a:t>, de </a:t>
            </a:r>
            <a:r>
              <a:rPr lang="en-US" dirty="0" err="1"/>
              <a:t>újabb</a:t>
            </a:r>
            <a:r>
              <a:rPr lang="en-US" dirty="0"/>
              <a:t> </a:t>
            </a:r>
            <a:r>
              <a:rPr lang="en-US" dirty="0" err="1"/>
              <a:t>fordítók</a:t>
            </a:r>
            <a:r>
              <a:rPr lang="en-US" dirty="0"/>
              <a:t> </a:t>
            </a:r>
            <a:r>
              <a:rPr lang="en-US" dirty="0" err="1"/>
              <a:t>jobb</a:t>
            </a:r>
            <a:r>
              <a:rPr lang="en-US" dirty="0"/>
              <a:t> </a:t>
            </a:r>
            <a:r>
              <a:rPr lang="en-US" dirty="0" err="1"/>
              <a:t>eredményt</a:t>
            </a:r>
            <a:r>
              <a:rPr lang="en-US" dirty="0"/>
              <a:t> </a:t>
            </a:r>
            <a:r>
              <a:rPr lang="en-US" dirty="0" err="1"/>
              <a:t>adhatnak</a:t>
            </a:r>
            <a:endParaRPr lang="en-US" dirty="0"/>
          </a:p>
          <a:p>
            <a:pPr lvl="1"/>
            <a:r>
              <a:rPr lang="en-US" dirty="0"/>
              <a:t>A program </a:t>
            </a:r>
            <a:r>
              <a:rPr lang="en-US" dirty="0" err="1"/>
              <a:t>írásakor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létező</a:t>
            </a:r>
            <a:r>
              <a:rPr lang="en-US" dirty="0"/>
              <a:t> GPU-n is </a:t>
            </a:r>
            <a:r>
              <a:rPr lang="en-US" dirty="0" err="1"/>
              <a:t>futtatható</a:t>
            </a:r>
            <a:r>
              <a:rPr lang="en-US" dirty="0"/>
              <a:t> </a:t>
            </a:r>
            <a:r>
              <a:rPr lang="en-US" dirty="0" err="1"/>
              <a:t>lesz</a:t>
            </a:r>
            <a:r>
              <a:rPr lang="en-US" dirty="0"/>
              <a:t> a program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eredményét</a:t>
            </a:r>
            <a:r>
              <a:rPr lang="en-US" dirty="0"/>
              <a:t> </a:t>
            </a:r>
            <a:r>
              <a:rPr lang="en-US" dirty="0" err="1"/>
              <a:t>gyorsító</a:t>
            </a:r>
            <a:r>
              <a:rPr lang="en-US" dirty="0"/>
              <a:t> </a:t>
            </a:r>
            <a:r>
              <a:rPr lang="en-US" dirty="0" err="1"/>
              <a:t>tárba</a:t>
            </a:r>
            <a:r>
              <a:rPr lang="en-US" dirty="0"/>
              <a:t> </a:t>
            </a:r>
            <a:r>
              <a:rPr lang="en-US" dirty="0" err="1"/>
              <a:t>helyezi</a:t>
            </a:r>
            <a:r>
              <a:rPr lang="en-US" dirty="0"/>
              <a:t> a driver</a:t>
            </a:r>
          </a:p>
        </p:txBody>
      </p:sp>
    </p:spTree>
    <p:extLst>
      <p:ext uri="{BB962C8B-B14F-4D97-AF65-F5344CB8AC3E}">
        <p14:creationId xmlns:p14="http://schemas.microsoft.com/office/powerpoint/2010/main" val="386934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linkelés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Offline fordítás </a:t>
            </a:r>
            <a:r>
              <a:rPr lang="hu-HU" dirty="0" err="1" smtClean="0"/>
              <a:t>vs</a:t>
            </a:r>
            <a:r>
              <a:rPr lang="hu-HU" dirty="0" smtClean="0"/>
              <a:t> JIT</a:t>
            </a:r>
            <a:endParaRPr lang="en-US" dirty="0"/>
          </a:p>
        </p:txBody>
      </p:sp>
      <p:pic>
        <p:nvPicPr>
          <p:cNvPr id="1026" name="Picture 2" descr="Virtual compute architecture and Real sm architect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1" y="2667000"/>
            <a:ext cx="4082889" cy="35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st in time compil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72564"/>
            <a:ext cx="4125925" cy="36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94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linkelés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err="1"/>
              <a:t>Bináris</a:t>
            </a:r>
            <a:r>
              <a:rPr lang="en-US" dirty="0"/>
              <a:t> </a:t>
            </a:r>
            <a:r>
              <a:rPr lang="en-US" dirty="0" err="1"/>
              <a:t>kompatibilitás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bináris</a:t>
            </a:r>
            <a:r>
              <a:rPr lang="en-US" dirty="0"/>
              <a:t> </a:t>
            </a:r>
            <a:r>
              <a:rPr lang="en-US" dirty="0" err="1"/>
              <a:t>kód</a:t>
            </a:r>
            <a:r>
              <a:rPr lang="en-US" dirty="0"/>
              <a:t> </a:t>
            </a:r>
            <a:r>
              <a:rPr lang="en-US" dirty="0" err="1"/>
              <a:t>architektúra</a:t>
            </a:r>
            <a:r>
              <a:rPr lang="en-US" dirty="0"/>
              <a:t> </a:t>
            </a:r>
            <a:r>
              <a:rPr lang="en-US" dirty="0" err="1"/>
              <a:t>függő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cél</a:t>
            </a:r>
            <a:r>
              <a:rPr lang="en-US" dirty="0"/>
              <a:t> </a:t>
            </a:r>
            <a:r>
              <a:rPr lang="en-US" dirty="0" err="1"/>
              <a:t>architektúra</a:t>
            </a:r>
            <a:r>
              <a:rPr lang="en-US" dirty="0"/>
              <a:t> a –code </a:t>
            </a:r>
            <a:r>
              <a:rPr lang="en-US" dirty="0" err="1"/>
              <a:t>kapcsolóval</a:t>
            </a:r>
            <a:r>
              <a:rPr lang="en-US" dirty="0"/>
              <a:t> </a:t>
            </a:r>
            <a:r>
              <a:rPr lang="en-US" dirty="0" err="1"/>
              <a:t>adható</a:t>
            </a:r>
            <a:r>
              <a:rPr lang="en-US" dirty="0"/>
              <a:t> meg</a:t>
            </a:r>
          </a:p>
          <a:p>
            <a:pPr lvl="1"/>
            <a:r>
              <a:rPr lang="en-US" dirty="0"/>
              <a:t>Pl.: -code=sm_35 -&gt; compute capability 3.5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bináris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növekvő</a:t>
            </a:r>
            <a:r>
              <a:rPr lang="en-US" dirty="0"/>
              <a:t> </a:t>
            </a:r>
            <a:r>
              <a:rPr lang="en-US" dirty="0" err="1"/>
              <a:t>alverziók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 </a:t>
            </a:r>
            <a:r>
              <a:rPr lang="en-US" dirty="0" err="1"/>
              <a:t>kompatibilis</a:t>
            </a:r>
            <a:endParaRPr lang="en-US" dirty="0"/>
          </a:p>
          <a:p>
            <a:pPr lvl="1"/>
            <a:r>
              <a:rPr lang="en-US" dirty="0" err="1"/>
              <a:t>Csökkenő</a:t>
            </a:r>
            <a:r>
              <a:rPr lang="en-US" dirty="0"/>
              <a:t> </a:t>
            </a:r>
            <a:r>
              <a:rPr lang="en-US" dirty="0" err="1"/>
              <a:t>alverziók</a:t>
            </a:r>
            <a:r>
              <a:rPr lang="en-US" dirty="0"/>
              <a:t> </a:t>
            </a:r>
            <a:r>
              <a:rPr lang="en-US" dirty="0" err="1"/>
              <a:t>felé</a:t>
            </a:r>
            <a:r>
              <a:rPr lang="en-US" dirty="0"/>
              <a:t> </a:t>
            </a:r>
            <a:r>
              <a:rPr lang="en-US" dirty="0" err="1"/>
              <a:t>nem</a:t>
            </a:r>
            <a:endParaRPr lang="en-US" dirty="0"/>
          </a:p>
          <a:p>
            <a:pPr lvl="1"/>
            <a:r>
              <a:rPr lang="en-US" dirty="0" err="1"/>
              <a:t>Főverzió</a:t>
            </a:r>
            <a:r>
              <a:rPr lang="en-US" dirty="0"/>
              <a:t> </a:t>
            </a:r>
            <a:r>
              <a:rPr lang="en-US" dirty="0" err="1"/>
              <a:t>számok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kompatibilis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linkelés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/>
              <a:t>PTX </a:t>
            </a:r>
            <a:r>
              <a:rPr lang="en-US" dirty="0" err="1"/>
              <a:t>kompatibilitás</a:t>
            </a:r>
            <a:endParaRPr lang="en-US" dirty="0"/>
          </a:p>
          <a:p>
            <a:pPr lvl="1"/>
            <a:r>
              <a:rPr lang="hu-HU" dirty="0"/>
              <a:t>Egy adott compute capability-re írt/fordított PTX állomány mindig fordítható azonos vagy magasabb verziószámú binárisra</a:t>
            </a:r>
          </a:p>
          <a:p>
            <a:pPr lvl="1"/>
            <a:r>
              <a:rPr lang="hu-HU" dirty="0"/>
              <a:t>C kód PTX formátumúra történő fordításánál az –arch kapcsolóval lehet megadni a kívánt compute capability-t</a:t>
            </a:r>
          </a:p>
          <a:p>
            <a:pPr lvl="1"/>
            <a:r>
              <a:rPr lang="hu-HU" dirty="0"/>
              <a:t>Régebbi formátumú PTX kód nem feltétlenül használja ki az újabb architektúrák szolgáltatásait, de működni fog</a:t>
            </a:r>
          </a:p>
        </p:txBody>
      </p:sp>
    </p:spTree>
    <p:extLst>
      <p:ext uri="{BB962C8B-B14F-4D97-AF65-F5344CB8AC3E}">
        <p14:creationId xmlns:p14="http://schemas.microsoft.com/office/powerpoint/2010/main" val="2381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Fordítás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linkelés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839200" cy="5410200"/>
          </a:xfrm>
        </p:spPr>
        <p:txBody>
          <a:bodyPr>
            <a:normAutofit/>
          </a:bodyPr>
          <a:lstStyle/>
          <a:p>
            <a:r>
              <a:rPr lang="hu-HU" dirty="0" err="1" smtClean="0"/>
              <a:t>cuobjdump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 (CUDA SDK)</a:t>
            </a:r>
          </a:p>
          <a:p>
            <a:pPr lvl="1"/>
            <a:r>
              <a:rPr lang="hu-HU" dirty="0" smtClean="0"/>
              <a:t>Ellenőrzi, hogy egy binárisba milyen </a:t>
            </a:r>
            <a:r>
              <a:rPr lang="hu-HU" dirty="0" err="1" smtClean="0"/>
              <a:t>cuda</a:t>
            </a:r>
            <a:r>
              <a:rPr lang="hu-HU" dirty="0" smtClean="0"/>
              <a:t> PTX és SM lett beágyazva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352800"/>
            <a:ext cx="23526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98" y="5740272"/>
            <a:ext cx="3571875" cy="523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Capability</a:t>
            </a:r>
            <a:endParaRPr lang="en-US" dirty="0"/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"/>
              </p:ext>
            </p:extLst>
          </p:nvPr>
        </p:nvGraphicFramePr>
        <p:xfrm>
          <a:off x="76200" y="1676400"/>
          <a:ext cx="5484489" cy="2865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80104">
                  <a:extLst>
                    <a:ext uri="{9D8B030D-6E8A-4147-A177-3AD203B41FA5}">
                      <a16:colId xmlns:a16="http://schemas.microsoft.com/office/drawing/2014/main" val="2920829487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748100036"/>
                    </a:ext>
                  </a:extLst>
                </a:gridCol>
                <a:gridCol w="2124281">
                  <a:extLst>
                    <a:ext uri="{9D8B030D-6E8A-4147-A177-3AD203B41FA5}">
                      <a16:colId xmlns:a16="http://schemas.microsoft.com/office/drawing/2014/main" val="2592804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CUDA </a:t>
                      </a:r>
                      <a:r>
                        <a:rPr lang="en-US" dirty="0" smtClean="0"/>
                        <a:t>version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Compute Capability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6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Fermi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3.2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3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Kepler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3.0, 3.5, 3.7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2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Maxwell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5.0, 5.2, 5.3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31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Pascal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6.0, 6.1, 6.2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5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Volta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7.0, 7.2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6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Turing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7.5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315755"/>
                  </a:ext>
                </a:extLst>
              </a:tr>
            </a:tbl>
          </a:graphicData>
        </a:graphic>
      </p:graphicFrame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06880"/>
            <a:ext cx="3342680" cy="344614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724400"/>
            <a:ext cx="2438400" cy="2001264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4724400" y="5725032"/>
            <a:ext cx="3736273" cy="523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654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Részletesebben</a:t>
            </a:r>
            <a:r>
              <a:rPr lang="en-US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2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err="1" smtClean="0"/>
              <a:t>megvalósítás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457200" indent="-457200"/>
            <a:r>
              <a:rPr lang="hu-HU" dirty="0"/>
              <a:t>Az elindítandó szálakat blokkokba csoportosítja</a:t>
            </a:r>
          </a:p>
          <a:p>
            <a:pPr marL="457200" indent="-457200"/>
            <a:r>
              <a:rPr lang="hu-HU" dirty="0"/>
              <a:t>A blokkok futtatást SM-k végzik (</a:t>
            </a:r>
            <a:r>
              <a:rPr lang="en-US" i="1" dirty="0"/>
              <a:t>Streaming Multiprocessor</a:t>
            </a:r>
            <a:r>
              <a:rPr lang="hu-HU" dirty="0"/>
              <a:t>)</a:t>
            </a:r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blokk</a:t>
            </a:r>
            <a:r>
              <a:rPr lang="en-US" dirty="0" smtClean="0"/>
              <a:t> </a:t>
            </a:r>
            <a:r>
              <a:rPr lang="en-US" dirty="0" err="1" smtClean="0"/>
              <a:t>szálai</a:t>
            </a:r>
            <a:r>
              <a:rPr lang="en-US" dirty="0" smtClean="0"/>
              <a:t> </a:t>
            </a:r>
            <a:r>
              <a:rPr lang="en-US" dirty="0" err="1" smtClean="0"/>
              <a:t>párhuzamosan</a:t>
            </a:r>
            <a:r>
              <a:rPr lang="en-US" dirty="0" smtClean="0"/>
              <a:t> </a:t>
            </a:r>
            <a:r>
              <a:rPr lang="en-US" dirty="0" err="1" smtClean="0"/>
              <a:t>futnak</a:t>
            </a:r>
            <a:endParaRPr lang="en-US" dirty="0" smtClean="0"/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blokk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SM-re </a:t>
            </a:r>
            <a:r>
              <a:rPr lang="en-US" dirty="0" err="1" smtClean="0"/>
              <a:t>kerül</a:t>
            </a:r>
            <a:endParaRPr lang="en-US" dirty="0" smtClean="0"/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SM-re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blokk</a:t>
            </a:r>
            <a:r>
              <a:rPr lang="en-US" dirty="0" smtClean="0"/>
              <a:t> is </a:t>
            </a:r>
            <a:r>
              <a:rPr lang="en-US" dirty="0" err="1" smtClean="0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Memória</a:t>
            </a:r>
            <a:r>
              <a:rPr lang="en-US" dirty="0" smtClean="0"/>
              <a:t> </a:t>
            </a:r>
            <a:r>
              <a:rPr lang="en-US" dirty="0" err="1" smtClean="0"/>
              <a:t>modell</a:t>
            </a:r>
            <a:endParaRPr lang="en-US" dirty="0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914400" y="1676400"/>
            <a:ext cx="7315200" cy="4724400"/>
            <a:chOff x="388348" y="1379515"/>
            <a:chExt cx="9187293" cy="6023626"/>
          </a:xfrm>
        </p:grpSpPr>
        <p:sp>
          <p:nvSpPr>
            <p:cNvPr id="57" name="Rectangle 61"/>
            <p:cNvSpPr/>
            <p:nvPr/>
          </p:nvSpPr>
          <p:spPr>
            <a:xfrm>
              <a:off x="1127537" y="4352335"/>
              <a:ext cx="7913501" cy="169286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Group 20"/>
            <p:cNvGrpSpPr/>
            <p:nvPr/>
          </p:nvGrpSpPr>
          <p:grpSpPr>
            <a:xfrm>
              <a:off x="5560863" y="1379515"/>
              <a:ext cx="3480175" cy="2821578"/>
              <a:chOff x="2385048" y="1907178"/>
              <a:chExt cx="3480175" cy="2821578"/>
            </a:xfrm>
          </p:grpSpPr>
          <p:grpSp>
            <p:nvGrpSpPr>
              <p:cNvPr id="97" name="Group 8"/>
              <p:cNvGrpSpPr/>
              <p:nvPr/>
            </p:nvGrpSpPr>
            <p:grpSpPr>
              <a:xfrm>
                <a:off x="2385048" y="1907178"/>
                <a:ext cx="3480175" cy="2821578"/>
                <a:chOff x="1353082" y="1763486"/>
                <a:chExt cx="3480175" cy="2821578"/>
              </a:xfrm>
            </p:grpSpPr>
            <p:sp>
              <p:nvSpPr>
                <p:cNvPr id="102" name="Rectangle 4"/>
                <p:cNvSpPr/>
                <p:nvPr/>
              </p:nvSpPr>
              <p:spPr>
                <a:xfrm>
                  <a:off x="1353082" y="1763486"/>
                  <a:ext cx="3480175" cy="282157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hu-HU" dirty="0" smtClean="0">
                      <a:solidFill>
                        <a:schemeClr val="tx1"/>
                      </a:solidFill>
                    </a:rPr>
                    <a:t>Blo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k</a:t>
                  </a:r>
                  <a:r>
                    <a:rPr lang="hu-HU" dirty="0" smtClean="0">
                      <a:solidFill>
                        <a:schemeClr val="tx1"/>
                      </a:solidFill>
                    </a:rPr>
                    <a:t>k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5"/>
                <p:cNvSpPr/>
                <p:nvPr/>
              </p:nvSpPr>
              <p:spPr>
                <a:xfrm>
                  <a:off x="1479905" y="2207623"/>
                  <a:ext cx="3175927" cy="35269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>
                      <a:solidFill>
                        <a:schemeClr val="tx1"/>
                      </a:solidFill>
                    </a:rPr>
                    <a:t>Osztott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memória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6"/>
                <p:cNvSpPr/>
                <p:nvPr/>
              </p:nvSpPr>
              <p:spPr>
                <a:xfrm>
                  <a:off x="1479905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>
                      <a:solidFill>
                        <a:schemeClr val="tx1"/>
                      </a:solidFill>
                    </a:rPr>
                    <a:t>Szál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7"/>
                <p:cNvSpPr/>
                <p:nvPr/>
              </p:nvSpPr>
              <p:spPr>
                <a:xfrm>
                  <a:off x="1450393" y="3822570"/>
                  <a:ext cx="1096864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schemeClr val="tx1"/>
                      </a:solidFill>
                    </a:rPr>
                    <a:t>Lokális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/>
                      </a:solidFill>
                    </a:rPr>
                    <a:t>memória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"/>
                <p:cNvSpPr/>
                <p:nvPr/>
              </p:nvSpPr>
              <p:spPr>
                <a:xfrm>
                  <a:off x="3131280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>
                      <a:solidFill>
                        <a:schemeClr val="tx1"/>
                      </a:solidFill>
                    </a:rPr>
                    <a:t>Szál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2"/>
                <p:cNvSpPr/>
                <p:nvPr/>
              </p:nvSpPr>
              <p:spPr>
                <a:xfrm>
                  <a:off x="3057972" y="3830786"/>
                  <a:ext cx="1140660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schemeClr val="tx1"/>
                      </a:solidFill>
                    </a:rPr>
                    <a:t>Lokális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/>
                      </a:solidFill>
                    </a:rPr>
                    <a:t>memória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8" name="Straight Arrow Connector 14"/>
              <p:cNvCxnSpPr/>
              <p:nvPr/>
            </p:nvCxnSpPr>
            <p:spPr>
              <a:xfrm>
                <a:off x="2705912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15"/>
              <p:cNvCxnSpPr/>
              <p:nvPr/>
            </p:nvCxnSpPr>
            <p:spPr>
              <a:xfrm>
                <a:off x="4399730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16"/>
              <p:cNvCxnSpPr/>
              <p:nvPr/>
            </p:nvCxnSpPr>
            <p:spPr>
              <a:xfrm>
                <a:off x="2705912" y="3602926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9"/>
              <p:cNvCxnSpPr/>
              <p:nvPr/>
            </p:nvCxnSpPr>
            <p:spPr>
              <a:xfrm>
                <a:off x="4399730" y="3594710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21"/>
            <p:cNvGrpSpPr/>
            <p:nvPr/>
          </p:nvGrpSpPr>
          <p:grpSpPr>
            <a:xfrm>
              <a:off x="1127538" y="1379515"/>
              <a:ext cx="3480175" cy="2821578"/>
              <a:chOff x="2385048" y="1907178"/>
              <a:chExt cx="3480175" cy="2821578"/>
            </a:xfrm>
          </p:grpSpPr>
          <p:grpSp>
            <p:nvGrpSpPr>
              <p:cNvPr id="86" name="Group 22"/>
              <p:cNvGrpSpPr/>
              <p:nvPr/>
            </p:nvGrpSpPr>
            <p:grpSpPr>
              <a:xfrm>
                <a:off x="2385048" y="1907178"/>
                <a:ext cx="3480175" cy="2821578"/>
                <a:chOff x="1353082" y="1763486"/>
                <a:chExt cx="3480175" cy="2821578"/>
              </a:xfrm>
            </p:grpSpPr>
            <p:sp>
              <p:nvSpPr>
                <p:cNvPr id="91" name="Rectangle 27"/>
                <p:cNvSpPr/>
                <p:nvPr/>
              </p:nvSpPr>
              <p:spPr>
                <a:xfrm>
                  <a:off x="1353082" y="1763486"/>
                  <a:ext cx="3480175" cy="282157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hu-HU" dirty="0" smtClean="0">
                      <a:solidFill>
                        <a:schemeClr val="tx1"/>
                      </a:solidFill>
                    </a:rPr>
                    <a:t>Blo</a:t>
                  </a:r>
                  <a:r>
                    <a:rPr lang="en-GB" dirty="0" smtClean="0">
                      <a:solidFill>
                        <a:schemeClr val="tx1"/>
                      </a:solidFill>
                    </a:rPr>
                    <a:t>k</a:t>
                  </a:r>
                  <a:r>
                    <a:rPr lang="hu-HU" dirty="0" smtClean="0">
                      <a:solidFill>
                        <a:schemeClr val="tx1"/>
                      </a:solidFill>
                    </a:rPr>
                    <a:t>k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28"/>
                <p:cNvSpPr/>
                <p:nvPr/>
              </p:nvSpPr>
              <p:spPr>
                <a:xfrm>
                  <a:off x="1479905" y="2207623"/>
                  <a:ext cx="3175927" cy="35269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/>
                      </a:solidFill>
                    </a:rPr>
                    <a:t>Osztott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memória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Rectangle 29"/>
                <p:cNvSpPr/>
                <p:nvPr/>
              </p:nvSpPr>
              <p:spPr>
                <a:xfrm>
                  <a:off x="1479905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/>
                      </a:solidFill>
                    </a:rPr>
                    <a:t>Szál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30"/>
                <p:cNvSpPr/>
                <p:nvPr/>
              </p:nvSpPr>
              <p:spPr>
                <a:xfrm>
                  <a:off x="1446584" y="3822570"/>
                  <a:ext cx="1081328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Lokális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memória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31"/>
                <p:cNvSpPr/>
                <p:nvPr/>
              </p:nvSpPr>
              <p:spPr>
                <a:xfrm>
                  <a:off x="3131280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>
                      <a:solidFill>
                        <a:schemeClr val="tx1"/>
                      </a:solidFill>
                    </a:rPr>
                    <a:t>Szál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ctangle 32"/>
                <p:cNvSpPr/>
                <p:nvPr/>
              </p:nvSpPr>
              <p:spPr>
                <a:xfrm>
                  <a:off x="3117549" y="3830786"/>
                  <a:ext cx="1081083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schemeClr val="tx1"/>
                      </a:solidFill>
                    </a:rPr>
                    <a:t>Lokális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/>
                      </a:solidFill>
                    </a:rPr>
                    <a:t>memória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7" name="Straight Arrow Connector 23"/>
              <p:cNvCxnSpPr/>
              <p:nvPr/>
            </p:nvCxnSpPr>
            <p:spPr>
              <a:xfrm>
                <a:off x="2705912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24"/>
              <p:cNvCxnSpPr/>
              <p:nvPr/>
            </p:nvCxnSpPr>
            <p:spPr>
              <a:xfrm>
                <a:off x="4399730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25"/>
              <p:cNvCxnSpPr/>
              <p:nvPr/>
            </p:nvCxnSpPr>
            <p:spPr>
              <a:xfrm>
                <a:off x="2705912" y="3602926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26"/>
              <p:cNvCxnSpPr/>
              <p:nvPr/>
            </p:nvCxnSpPr>
            <p:spPr>
              <a:xfrm>
                <a:off x="4399730" y="3594710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33"/>
            <p:cNvSpPr/>
            <p:nvPr/>
          </p:nvSpPr>
          <p:spPr>
            <a:xfrm>
              <a:off x="1127539" y="4536284"/>
              <a:ext cx="7913500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  </a:t>
              </a:r>
              <a:r>
                <a:rPr lang="en-US" dirty="0" err="1" smtClean="0">
                  <a:solidFill>
                    <a:schemeClr val="tx1"/>
                  </a:solidFill>
                </a:rPr>
                <a:t>Globális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memória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34"/>
            <p:cNvSpPr/>
            <p:nvPr/>
          </p:nvSpPr>
          <p:spPr>
            <a:xfrm>
              <a:off x="1127539" y="4994312"/>
              <a:ext cx="7913500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Konstans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memória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35"/>
            <p:cNvSpPr/>
            <p:nvPr/>
          </p:nvSpPr>
          <p:spPr>
            <a:xfrm>
              <a:off x="1127537" y="5444403"/>
              <a:ext cx="7913501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 </a:t>
              </a:r>
              <a:r>
                <a:rPr lang="en-US" dirty="0" err="1" smtClean="0">
                  <a:solidFill>
                    <a:schemeClr val="tx1"/>
                  </a:solidFill>
                </a:rPr>
                <a:t>Textúra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memória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57"/>
            <p:cNvSpPr/>
            <p:nvPr/>
          </p:nvSpPr>
          <p:spPr>
            <a:xfrm>
              <a:off x="1127537" y="7014622"/>
              <a:ext cx="7913501" cy="3885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Host </a:t>
              </a:r>
              <a:r>
                <a:rPr lang="en-US" dirty="0" err="1" smtClean="0">
                  <a:solidFill>
                    <a:schemeClr val="tx1"/>
                  </a:solidFill>
                </a:rPr>
                <a:t>memória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58"/>
            <p:cNvSpPr/>
            <p:nvPr/>
          </p:nvSpPr>
          <p:spPr>
            <a:xfrm>
              <a:off x="1127537" y="6344294"/>
              <a:ext cx="7913501" cy="3885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Host </a:t>
              </a:r>
              <a:r>
                <a:rPr lang="en-GB" dirty="0" smtClean="0">
                  <a:solidFill>
                    <a:schemeClr val="tx1"/>
                  </a:solidFill>
                </a:rPr>
                <a:t>program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Arrow Connector 60"/>
            <p:cNvCxnSpPr>
              <a:stCxn id="64" idx="2"/>
              <a:endCxn id="63" idx="0"/>
            </p:cNvCxnSpPr>
            <p:nvPr/>
          </p:nvCxnSpPr>
          <p:spPr>
            <a:xfrm>
              <a:off x="5084288" y="6732813"/>
              <a:ext cx="0" cy="28180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8"/>
            <p:cNvGrpSpPr/>
            <p:nvPr/>
          </p:nvGrpSpPr>
          <p:grpSpPr>
            <a:xfrm>
              <a:off x="2385213" y="3067047"/>
              <a:ext cx="266700" cy="2377356"/>
              <a:chOff x="2385213" y="3067047"/>
              <a:chExt cx="266700" cy="2377356"/>
            </a:xfrm>
          </p:grpSpPr>
          <p:cxnSp>
            <p:nvCxnSpPr>
              <p:cNvPr id="83" name="Straight Arrow Connector 63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65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67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9"/>
            <p:cNvGrpSpPr/>
            <p:nvPr/>
          </p:nvGrpSpPr>
          <p:grpSpPr>
            <a:xfrm>
              <a:off x="4049613" y="3067047"/>
              <a:ext cx="266700" cy="2377356"/>
              <a:chOff x="2385213" y="3067047"/>
              <a:chExt cx="266700" cy="2377356"/>
            </a:xfrm>
          </p:grpSpPr>
          <p:cxnSp>
            <p:nvCxnSpPr>
              <p:cNvPr id="80" name="Straight Arrow Connector 70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71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72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73"/>
            <p:cNvGrpSpPr/>
            <p:nvPr/>
          </p:nvGrpSpPr>
          <p:grpSpPr>
            <a:xfrm>
              <a:off x="6832270" y="3064440"/>
              <a:ext cx="266700" cy="2377356"/>
              <a:chOff x="2385213" y="3067047"/>
              <a:chExt cx="266700" cy="2377356"/>
            </a:xfrm>
          </p:grpSpPr>
          <p:cxnSp>
            <p:nvCxnSpPr>
              <p:cNvPr id="77" name="Straight Arrow Connector 74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5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6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77"/>
            <p:cNvGrpSpPr/>
            <p:nvPr/>
          </p:nvGrpSpPr>
          <p:grpSpPr>
            <a:xfrm>
              <a:off x="8490596" y="3062120"/>
              <a:ext cx="266700" cy="2377356"/>
              <a:chOff x="2385213" y="3067047"/>
              <a:chExt cx="266700" cy="2377356"/>
            </a:xfrm>
          </p:grpSpPr>
          <p:cxnSp>
            <p:nvCxnSpPr>
              <p:cNvPr id="74" name="Straight Arrow Connector 78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9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80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82"/>
            <p:cNvCxnSpPr>
              <a:stCxn id="57" idx="2"/>
              <a:endCxn id="64" idx="0"/>
            </p:cNvCxnSpPr>
            <p:nvPr/>
          </p:nvCxnSpPr>
          <p:spPr>
            <a:xfrm>
              <a:off x="5084288" y="6045200"/>
              <a:ext cx="0" cy="2990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84"/>
            <p:cNvCxnSpPr/>
            <p:nvPr/>
          </p:nvCxnSpPr>
          <p:spPr>
            <a:xfrm>
              <a:off x="503998" y="6192838"/>
              <a:ext cx="90716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89"/>
            <p:cNvSpPr txBox="1"/>
            <p:nvPr/>
          </p:nvSpPr>
          <p:spPr>
            <a:xfrm>
              <a:off x="388348" y="5530455"/>
              <a:ext cx="615553" cy="1678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hu-HU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Host</a:t>
              </a:r>
              <a:endPara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90"/>
            <p:cNvSpPr txBox="1"/>
            <p:nvPr/>
          </p:nvSpPr>
          <p:spPr>
            <a:xfrm>
              <a:off x="388348" y="3700574"/>
              <a:ext cx="615553" cy="1678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hu-H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GPU</a:t>
              </a:r>
              <a:endPara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227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Memória típusok</a:t>
            </a:r>
          </a:p>
          <a:p>
            <a:pPr lvl="1"/>
            <a:r>
              <a:rPr lang="hu-HU" dirty="0" smtClean="0"/>
              <a:t>Szálankénti lokális memória</a:t>
            </a:r>
          </a:p>
          <a:p>
            <a:pPr lvl="2"/>
            <a:r>
              <a:rPr lang="hu-HU" dirty="0" smtClean="0"/>
              <a:t>A regiszter tömbben allokált terület</a:t>
            </a:r>
          </a:p>
          <a:p>
            <a:pPr lvl="2"/>
            <a:r>
              <a:rPr lang="hu-HU" dirty="0" smtClean="0"/>
              <a:t>Csak az adott szálban elérhető</a:t>
            </a:r>
          </a:p>
          <a:p>
            <a:pPr lvl="2"/>
            <a:r>
              <a:rPr lang="hu-HU" dirty="0" err="1" smtClean="0"/>
              <a:t>Spill-store</a:t>
            </a:r>
            <a:r>
              <a:rPr lang="hu-HU" dirty="0" smtClean="0"/>
              <a:t> használata, ha nincs elegendő regiszter!</a:t>
            </a:r>
          </a:p>
          <a:p>
            <a:pPr lvl="1"/>
            <a:r>
              <a:rPr lang="hu-HU" dirty="0" smtClean="0"/>
              <a:t>Konstans memória</a:t>
            </a:r>
          </a:p>
          <a:p>
            <a:pPr lvl="1"/>
            <a:r>
              <a:rPr lang="hu-HU" dirty="0"/>
              <a:t>Osztott memória</a:t>
            </a:r>
          </a:p>
          <a:p>
            <a:pPr lvl="2"/>
            <a:r>
              <a:rPr lang="hu-HU" dirty="0"/>
              <a:t>Közösen használható memória blokkonként</a:t>
            </a:r>
          </a:p>
          <a:p>
            <a:pPr lvl="1"/>
            <a:r>
              <a:rPr lang="hu-HU" dirty="0" smtClean="0"/>
              <a:t>Globális memória</a:t>
            </a:r>
          </a:p>
          <a:p>
            <a:pPr lvl="2"/>
            <a:r>
              <a:rPr lang="hu-HU" dirty="0" smtClean="0"/>
              <a:t>GPU saját memóriájában</a:t>
            </a:r>
          </a:p>
          <a:p>
            <a:pPr lvl="2"/>
            <a:r>
              <a:rPr lang="hu-HU" dirty="0" smtClean="0"/>
              <a:t>Lineáris memória terület</a:t>
            </a:r>
          </a:p>
          <a:p>
            <a:pPr lvl="2"/>
            <a:r>
              <a:rPr lang="hu-HU" dirty="0" smtClean="0"/>
              <a:t>Textúra memória</a:t>
            </a:r>
          </a:p>
          <a:p>
            <a:pPr marL="118872" indent="0">
              <a:buNone/>
            </a:pP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1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Memória típusok</a:t>
            </a:r>
          </a:p>
          <a:p>
            <a:pPr lvl="1"/>
            <a:r>
              <a:rPr lang="hu-HU" dirty="0" err="1" smtClean="0"/>
              <a:t>Host</a:t>
            </a:r>
            <a:r>
              <a:rPr lang="hu-HU" dirty="0" smtClean="0"/>
              <a:t> oldali CUDA memória</a:t>
            </a:r>
          </a:p>
          <a:p>
            <a:pPr lvl="2"/>
            <a:r>
              <a:rPr lang="hu-HU" dirty="0" err="1" smtClean="0"/>
              <a:t>Page-Locked</a:t>
            </a:r>
            <a:r>
              <a:rPr lang="hu-HU" dirty="0" smtClean="0"/>
              <a:t> </a:t>
            </a:r>
            <a:r>
              <a:rPr lang="hu-HU" dirty="0" err="1" smtClean="0"/>
              <a:t>Host</a:t>
            </a:r>
            <a:r>
              <a:rPr lang="hu-HU" dirty="0" smtClean="0"/>
              <a:t> </a:t>
            </a:r>
            <a:r>
              <a:rPr lang="hu-HU" dirty="0" err="1" smtClean="0"/>
              <a:t>Memory</a:t>
            </a:r>
            <a:endParaRPr lang="hu-HU" dirty="0" smtClean="0"/>
          </a:p>
          <a:p>
            <a:pPr lvl="3"/>
            <a:r>
              <a:rPr lang="hu-HU" dirty="0" smtClean="0"/>
              <a:t>Nem lapozható memória terület a </a:t>
            </a:r>
            <a:r>
              <a:rPr lang="hu-HU" dirty="0" err="1" smtClean="0"/>
              <a:t>host</a:t>
            </a:r>
            <a:r>
              <a:rPr lang="hu-HU" dirty="0" smtClean="0"/>
              <a:t> oldalon</a:t>
            </a:r>
          </a:p>
          <a:p>
            <a:pPr lvl="3"/>
            <a:r>
              <a:rPr lang="hu-HU" dirty="0" err="1" smtClean="0"/>
              <a:t>cudaHostAlloc</a:t>
            </a:r>
            <a:r>
              <a:rPr lang="hu-HU" dirty="0" smtClean="0"/>
              <a:t>(), </a:t>
            </a:r>
            <a:r>
              <a:rPr lang="hu-HU" dirty="0" err="1" smtClean="0"/>
              <a:t>cudaFreeHost</a:t>
            </a:r>
            <a:r>
              <a:rPr lang="hu-HU" dirty="0" smtClean="0"/>
              <a:t>(), </a:t>
            </a:r>
            <a:r>
              <a:rPr lang="hu-HU" dirty="0" err="1" smtClean="0"/>
              <a:t>cudaHostRegister</a:t>
            </a:r>
            <a:r>
              <a:rPr lang="hu-HU" dirty="0" smtClean="0"/>
              <a:t>()</a:t>
            </a:r>
          </a:p>
          <a:p>
            <a:pPr lvl="3"/>
            <a:r>
              <a:rPr lang="hu-HU" dirty="0" smtClean="0"/>
              <a:t>A másolása átlapolható a kernel futásával</a:t>
            </a:r>
          </a:p>
          <a:p>
            <a:pPr lvl="3"/>
            <a:r>
              <a:rPr lang="hu-HU" dirty="0" smtClean="0"/>
              <a:t>Nagyobb sebességgel másolható mint a sima </a:t>
            </a:r>
            <a:r>
              <a:rPr lang="hu-HU" dirty="0" err="1" smtClean="0"/>
              <a:t>host</a:t>
            </a:r>
            <a:r>
              <a:rPr lang="hu-HU" dirty="0" smtClean="0"/>
              <a:t> oldali memória</a:t>
            </a:r>
          </a:p>
          <a:p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  <p:pic>
        <p:nvPicPr>
          <p:cNvPr id="4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61167"/>
            <a:ext cx="4419600" cy="22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06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Memória típusok</a:t>
            </a:r>
          </a:p>
          <a:p>
            <a:pPr lvl="1"/>
            <a:r>
              <a:rPr lang="hu-HU" dirty="0" err="1" smtClean="0"/>
              <a:t>Host</a:t>
            </a:r>
            <a:r>
              <a:rPr lang="hu-HU" dirty="0" smtClean="0"/>
              <a:t> oldali CUDA memória</a:t>
            </a:r>
          </a:p>
          <a:p>
            <a:pPr lvl="2"/>
            <a:r>
              <a:rPr lang="hu-HU" dirty="0" err="1" smtClean="0"/>
              <a:t>Portable</a:t>
            </a:r>
            <a:r>
              <a:rPr lang="hu-HU" dirty="0" smtClean="0"/>
              <a:t> </a:t>
            </a:r>
            <a:r>
              <a:rPr lang="hu-HU" dirty="0" err="1" smtClean="0"/>
              <a:t>Memory</a:t>
            </a:r>
            <a:endParaRPr lang="hu-HU" dirty="0" smtClean="0"/>
          </a:p>
          <a:p>
            <a:pPr lvl="3"/>
            <a:r>
              <a:rPr lang="hu-HU" dirty="0" smtClean="0"/>
              <a:t>A </a:t>
            </a:r>
            <a:r>
              <a:rPr lang="hu-HU" dirty="0" err="1" smtClean="0"/>
              <a:t>page-locked</a:t>
            </a:r>
            <a:r>
              <a:rPr lang="hu-HU" dirty="0" smtClean="0"/>
              <a:t> memória előnyös tulajdonságai csak az adott kontextusra érvényesek</a:t>
            </a:r>
          </a:p>
          <a:p>
            <a:pPr lvl="3"/>
            <a:r>
              <a:rPr lang="hu-HU" dirty="0" smtClean="0"/>
              <a:t>A </a:t>
            </a:r>
            <a:r>
              <a:rPr lang="hu-HU" dirty="0" err="1" smtClean="0"/>
              <a:t>portable</a:t>
            </a:r>
            <a:r>
              <a:rPr lang="hu-HU" dirty="0" smtClean="0"/>
              <a:t> </a:t>
            </a:r>
            <a:r>
              <a:rPr lang="hu-HU" dirty="0" err="1" smtClean="0"/>
              <a:t>flag</a:t>
            </a:r>
            <a:r>
              <a:rPr lang="hu-HU" dirty="0" smtClean="0"/>
              <a:t> az allokáláskor kiterjeszti ezt az összes eszközre</a:t>
            </a:r>
          </a:p>
          <a:p>
            <a:pPr lvl="2"/>
            <a:r>
              <a:rPr lang="hu-HU" dirty="0" err="1" smtClean="0"/>
              <a:t>Write-Combining</a:t>
            </a:r>
            <a:r>
              <a:rPr lang="hu-HU" dirty="0" smtClean="0"/>
              <a:t> </a:t>
            </a:r>
            <a:r>
              <a:rPr lang="hu-HU" dirty="0" err="1" smtClean="0"/>
              <a:t>Memory</a:t>
            </a:r>
            <a:endParaRPr lang="hu-HU" dirty="0" smtClean="0"/>
          </a:p>
          <a:p>
            <a:pPr lvl="3"/>
            <a:r>
              <a:rPr lang="hu-HU" dirty="0" smtClean="0"/>
              <a:t>Nem </a:t>
            </a:r>
            <a:r>
              <a:rPr lang="hu-HU" dirty="0" err="1" smtClean="0"/>
              <a:t>cache-elhetővé</a:t>
            </a:r>
            <a:r>
              <a:rPr lang="hu-HU" dirty="0" smtClean="0"/>
              <a:t> teszi a lefoglalt területet</a:t>
            </a:r>
          </a:p>
          <a:p>
            <a:pPr lvl="3"/>
            <a:r>
              <a:rPr lang="hu-HU" dirty="0" smtClean="0"/>
              <a:t>Akár 40%-al gyorsabban másolható</a:t>
            </a:r>
          </a:p>
          <a:p>
            <a:pPr lvl="3"/>
            <a:r>
              <a:rPr lang="hu-HU" dirty="0" err="1" smtClean="0"/>
              <a:t>Host</a:t>
            </a:r>
            <a:r>
              <a:rPr lang="hu-HU" dirty="0" smtClean="0"/>
              <a:t> oldali olvasása a cache hiánya miatt lassú</a:t>
            </a:r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76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Memória típusok</a:t>
            </a:r>
          </a:p>
          <a:p>
            <a:pPr lvl="1"/>
            <a:r>
              <a:rPr lang="hu-HU" dirty="0" err="1" smtClean="0"/>
              <a:t>Host</a:t>
            </a:r>
            <a:r>
              <a:rPr lang="hu-HU" dirty="0" smtClean="0"/>
              <a:t> oldali CUDA memória</a:t>
            </a:r>
          </a:p>
          <a:p>
            <a:pPr lvl="2"/>
            <a:r>
              <a:rPr lang="hu-HU" dirty="0" err="1" smtClean="0"/>
              <a:t>Mapped</a:t>
            </a:r>
            <a:r>
              <a:rPr lang="hu-HU" dirty="0" smtClean="0"/>
              <a:t> </a:t>
            </a:r>
            <a:r>
              <a:rPr lang="hu-HU" dirty="0" err="1" smtClean="0"/>
              <a:t>Memory</a:t>
            </a:r>
            <a:endParaRPr lang="hu-HU" dirty="0" smtClean="0"/>
          </a:p>
          <a:p>
            <a:pPr lvl="3"/>
            <a:r>
              <a:rPr lang="hu-HU" dirty="0" smtClean="0"/>
              <a:t>A </a:t>
            </a:r>
            <a:r>
              <a:rPr lang="hu-HU" dirty="0" err="1" smtClean="0"/>
              <a:t>host</a:t>
            </a:r>
            <a:r>
              <a:rPr lang="hu-HU" dirty="0" smtClean="0"/>
              <a:t> oldalon lefoglalt memóriát elérhetővé teszi a </a:t>
            </a:r>
            <a:r>
              <a:rPr lang="hu-HU" dirty="0" err="1" smtClean="0"/>
              <a:t>GPU-n</a:t>
            </a:r>
            <a:r>
              <a:rPr lang="hu-HU" dirty="0" smtClean="0"/>
              <a:t> is</a:t>
            </a:r>
          </a:p>
          <a:p>
            <a:pPr lvl="3"/>
            <a:r>
              <a:rPr lang="hu-HU" dirty="0" smtClean="0"/>
              <a:t>A kernel futása alatt igény szerint másolódik a </a:t>
            </a:r>
            <a:r>
              <a:rPr lang="hu-HU" dirty="0" err="1" smtClean="0"/>
              <a:t>GPU-ra</a:t>
            </a:r>
            <a:endParaRPr lang="hu-HU" dirty="0" smtClean="0"/>
          </a:p>
          <a:p>
            <a:pPr lvl="4"/>
            <a:r>
              <a:rPr lang="hu-HU" dirty="0" smtClean="0"/>
              <a:t>+ Nincs szükség a </a:t>
            </a:r>
            <a:r>
              <a:rPr lang="hu-HU" dirty="0" err="1" smtClean="0"/>
              <a:t>GPU-n</a:t>
            </a:r>
            <a:r>
              <a:rPr lang="hu-HU" dirty="0" smtClean="0"/>
              <a:t> lefoglalt területre másolásra</a:t>
            </a:r>
          </a:p>
          <a:p>
            <a:pPr lvl="4"/>
            <a:r>
              <a:rPr lang="hu-HU" dirty="0" smtClean="0"/>
              <a:t>+ Nincs szükség a </a:t>
            </a:r>
            <a:r>
              <a:rPr lang="hu-HU" dirty="0" err="1" smtClean="0"/>
              <a:t>streamekre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memória másolás és kernel futtatás átlapolásához</a:t>
            </a:r>
          </a:p>
          <a:p>
            <a:pPr lvl="4"/>
            <a:r>
              <a:rPr lang="hu-HU" dirty="0" smtClean="0"/>
              <a:t>- A PCI-E busz sávszélessége korlátozó tényező</a:t>
            </a:r>
          </a:p>
          <a:p>
            <a:endParaRPr lang="hu-HU" dirty="0" smtClean="0"/>
          </a:p>
          <a:p>
            <a:r>
              <a:rPr lang="hu-HU" dirty="0" err="1" smtClean="0"/>
              <a:t>Unified</a:t>
            </a:r>
            <a:r>
              <a:rPr lang="hu-HU" dirty="0" smtClean="0"/>
              <a:t> 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Address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endParaRPr lang="hu-HU" dirty="0" smtClean="0"/>
          </a:p>
          <a:p>
            <a:pPr lvl="1"/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Capability</a:t>
            </a:r>
            <a:r>
              <a:rPr lang="hu-HU" dirty="0" smtClean="0"/>
              <a:t> 2.0-tól elérhető</a:t>
            </a:r>
          </a:p>
          <a:p>
            <a:pPr lvl="1"/>
            <a:r>
              <a:rPr lang="hu-HU" dirty="0" smtClean="0"/>
              <a:t>Egységes címtérbe rendezi a </a:t>
            </a:r>
            <a:r>
              <a:rPr lang="hu-HU" dirty="0" err="1" smtClean="0"/>
              <a:t>host</a:t>
            </a:r>
            <a:r>
              <a:rPr lang="hu-HU" dirty="0" smtClean="0"/>
              <a:t> és </a:t>
            </a:r>
            <a:r>
              <a:rPr lang="hu-HU" dirty="0" err="1" smtClean="0"/>
              <a:t>device</a:t>
            </a:r>
            <a:r>
              <a:rPr lang="hu-HU" dirty="0" smtClean="0"/>
              <a:t> memóriát</a:t>
            </a:r>
          </a:p>
          <a:p>
            <a:pPr lvl="1"/>
            <a:r>
              <a:rPr lang="hu-HU" dirty="0" smtClean="0"/>
              <a:t>Egy pointerről egyértelműen eldönthető melyik eszközre mutat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93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Eszköz memória kezelése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cudaMemcpy</a:t>
            </a:r>
            <a:r>
              <a:rPr lang="hu-HU" dirty="0" smtClean="0"/>
              <a:t>* függvény csoport</a:t>
            </a:r>
          </a:p>
          <a:p>
            <a:pPr lvl="1"/>
            <a:r>
              <a:rPr lang="hu-HU" dirty="0" smtClean="0"/>
              <a:t>Az utolsó paraméter határozza meg az irányt</a:t>
            </a:r>
          </a:p>
          <a:p>
            <a:pPr lvl="2"/>
            <a:r>
              <a:rPr lang="hu-HU" dirty="0" err="1" smtClean="0"/>
              <a:t>cudaMemcpyHostToDevice</a:t>
            </a:r>
            <a:endParaRPr lang="hu-HU" dirty="0" smtClean="0"/>
          </a:p>
          <a:p>
            <a:pPr lvl="2"/>
            <a:r>
              <a:rPr lang="hu-HU" dirty="0" err="1" smtClean="0"/>
              <a:t>cudaMemcpyDeviceToHost</a:t>
            </a:r>
            <a:endParaRPr lang="hu-HU" dirty="0" smtClean="0"/>
          </a:p>
          <a:p>
            <a:pPr lvl="2"/>
            <a:r>
              <a:rPr lang="hu-HU" dirty="0" err="1" smtClean="0"/>
              <a:t>cudaMemcpyDeviceToDevice</a:t>
            </a:r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7239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dataGPU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dataCPU, sizeof(int)*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dataSize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			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cudaMemcpyHostToDevice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46889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Eszköz memória kezelése</a:t>
            </a:r>
          </a:p>
          <a:p>
            <a:pPr lvl="1"/>
            <a:r>
              <a:rPr lang="hu-HU" dirty="0" err="1" smtClean="0"/>
              <a:t>Peer-To-Peer</a:t>
            </a:r>
            <a:r>
              <a:rPr lang="hu-HU" dirty="0" smtClean="0"/>
              <a:t> memória elérés</a:t>
            </a:r>
          </a:p>
          <a:p>
            <a:pPr lvl="2"/>
            <a:r>
              <a:rPr lang="hu-HU" dirty="0" smtClean="0"/>
              <a:t>Legalább CC2.0 Tesla kártyák között</a:t>
            </a:r>
          </a:p>
          <a:p>
            <a:pPr lvl="2"/>
            <a:r>
              <a:rPr lang="hu-HU" dirty="0" err="1" smtClean="0"/>
              <a:t>cudaDeviceCanAccessPeer</a:t>
            </a:r>
            <a:r>
              <a:rPr lang="hu-HU" dirty="0" smtClean="0"/>
              <a:t>() – a támogatás lekérdezése</a:t>
            </a:r>
          </a:p>
          <a:p>
            <a:pPr lvl="2"/>
            <a:r>
              <a:rPr lang="hu-HU" dirty="0" err="1" smtClean="0"/>
              <a:t>cudaDeviceEnablePeerAccess</a:t>
            </a:r>
            <a:r>
              <a:rPr lang="hu-HU" dirty="0" smtClean="0"/>
              <a:t>() – engedélyezése</a:t>
            </a:r>
          </a:p>
          <a:p>
            <a:pPr lvl="2"/>
            <a:endParaRPr lang="hu-HU" dirty="0"/>
          </a:p>
          <a:p>
            <a:pPr lvl="2"/>
            <a:endParaRPr lang="hu-HU" dirty="0" smtClean="0"/>
          </a:p>
          <a:p>
            <a:pPr lvl="2"/>
            <a:endParaRPr lang="hu-HU" dirty="0"/>
          </a:p>
          <a:p>
            <a:pPr lvl="2"/>
            <a:endParaRPr lang="hu-HU" dirty="0" smtClean="0"/>
          </a:p>
          <a:p>
            <a:pPr lvl="2"/>
            <a:endParaRPr lang="hu-HU" dirty="0"/>
          </a:p>
          <a:p>
            <a:pPr lvl="1"/>
            <a:r>
              <a:rPr lang="hu-HU" dirty="0" err="1" smtClean="0"/>
              <a:t>Peer-To-Peer</a:t>
            </a:r>
            <a:r>
              <a:rPr lang="hu-HU" dirty="0" smtClean="0"/>
              <a:t> memória másolás</a:t>
            </a:r>
          </a:p>
          <a:p>
            <a:pPr lvl="2"/>
            <a:r>
              <a:rPr lang="hu-HU" dirty="0" smtClean="0"/>
              <a:t>Különböző eszközök között, ha nincs UVAS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1066800" y="3810000"/>
            <a:ext cx="72390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cudaSetDevice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(0);</a:t>
            </a:r>
          </a:p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* p0;</a:t>
            </a:r>
          </a:p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(&amp;p0,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size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cudaSetDevice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(1);</a:t>
            </a:r>
          </a:p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cudaDeviceEnablePeerAccess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(0,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0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kernel&lt;&lt;&lt;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grid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block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&gt;&gt;&gt;(p0);</a:t>
            </a:r>
          </a:p>
        </p:txBody>
      </p:sp>
    </p:spTree>
    <p:extLst>
      <p:ext uri="{BB962C8B-B14F-4D97-AF65-F5344CB8AC3E}">
        <p14:creationId xmlns:p14="http://schemas.microsoft.com/office/powerpoint/2010/main" val="3283598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CUDA </a:t>
            </a:r>
            <a:r>
              <a:rPr lang="hu-HU" dirty="0" err="1" smtClean="0"/>
              <a:t>streamek</a:t>
            </a:r>
            <a:endParaRPr lang="hu-HU" dirty="0" smtClean="0"/>
          </a:p>
          <a:p>
            <a:pPr lvl="1"/>
            <a:r>
              <a:rPr lang="hu-HU" dirty="0" smtClean="0"/>
              <a:t>Párhuzamos kernel indítás</a:t>
            </a:r>
          </a:p>
          <a:p>
            <a:pPr lvl="1"/>
            <a:r>
              <a:rPr lang="hu-HU" dirty="0" smtClean="0"/>
              <a:t>Másolás és kernel futtatás átlapolása</a:t>
            </a: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</a:t>
            </a:r>
            <a:r>
              <a:rPr lang="hu-HU" dirty="0" err="1" smtClean="0"/>
              <a:t>streamek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685800" y="3048000"/>
            <a:ext cx="7620000" cy="369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cudaStream</a:t>
            </a:r>
            <a:r>
              <a:rPr lang="hu-HU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_t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stream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numberOfStreams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(int i = 0; i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numberOfStreams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cudaStreamCreate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(&amp;stream[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…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for(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2; ++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Async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(…,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cudaHostToDevice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stream[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kernel&lt;&lt;&lt;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grid,block,shared,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stream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&gt;&gt;&gt;(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params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…);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Async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(…,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cudaDeviceToHost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stream[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for(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numberOfStreams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cudaStreamDestroy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(stream[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]);</a:t>
            </a: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44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CUDA </a:t>
            </a:r>
            <a:r>
              <a:rPr lang="hu-HU" dirty="0" err="1" smtClean="0"/>
              <a:t>streamek</a:t>
            </a:r>
            <a:endParaRPr lang="hu-HU" dirty="0" smtClean="0"/>
          </a:p>
          <a:p>
            <a:pPr lvl="1"/>
            <a:r>
              <a:rPr lang="en-US" dirty="0" err="1" smtClean="0"/>
              <a:t>Alap</a:t>
            </a:r>
            <a:r>
              <a:rPr lang="hu-HU" dirty="0" smtClean="0"/>
              <a:t>értelmezett </a:t>
            </a:r>
            <a:r>
              <a:rPr lang="hu-HU" dirty="0" err="1" smtClean="0"/>
              <a:t>stream</a:t>
            </a:r>
            <a:r>
              <a:rPr lang="hu-HU" dirty="0" smtClean="0"/>
              <a:t>, ha nincs megadva</a:t>
            </a:r>
          </a:p>
          <a:p>
            <a:r>
              <a:rPr lang="hu-HU" dirty="0" err="1" smtClean="0"/>
              <a:t>Szinkronizáció</a:t>
            </a:r>
            <a:endParaRPr lang="hu-HU" dirty="0" smtClean="0"/>
          </a:p>
          <a:p>
            <a:pPr lvl="1"/>
            <a:r>
              <a:rPr lang="hu-HU" dirty="0" smtClean="0"/>
              <a:t>Explicit </a:t>
            </a:r>
            <a:r>
              <a:rPr lang="hu-HU" dirty="0" err="1" smtClean="0"/>
              <a:t>szinkronizáció</a:t>
            </a:r>
            <a:endParaRPr lang="hu-HU" dirty="0" smtClean="0"/>
          </a:p>
          <a:p>
            <a:pPr lvl="2"/>
            <a:r>
              <a:rPr lang="hu-HU" dirty="0" err="1" smtClean="0"/>
              <a:t>cudaDeviceSynchronize</a:t>
            </a:r>
            <a:r>
              <a:rPr lang="hu-HU" dirty="0" smtClean="0"/>
              <a:t>() – minden </a:t>
            </a:r>
            <a:r>
              <a:rPr lang="hu-HU" dirty="0" err="1" smtClean="0"/>
              <a:t>stream</a:t>
            </a:r>
            <a:r>
              <a:rPr lang="hu-HU" dirty="0" smtClean="0"/>
              <a:t> befejezése</a:t>
            </a:r>
          </a:p>
          <a:p>
            <a:pPr lvl="2"/>
            <a:r>
              <a:rPr lang="hu-HU" dirty="0" err="1" smtClean="0"/>
              <a:t>cudaStreamSynchronize</a:t>
            </a:r>
            <a:r>
              <a:rPr lang="hu-HU" dirty="0" smtClean="0"/>
              <a:t>() – adott </a:t>
            </a:r>
            <a:r>
              <a:rPr lang="hu-HU" dirty="0" err="1" smtClean="0"/>
              <a:t>stream</a:t>
            </a:r>
            <a:r>
              <a:rPr lang="hu-HU" dirty="0" smtClean="0"/>
              <a:t> befejezése</a:t>
            </a:r>
          </a:p>
          <a:p>
            <a:pPr lvl="2"/>
            <a:r>
              <a:rPr lang="hu-HU" dirty="0" err="1" smtClean="0"/>
              <a:t>cudaStreamWaitEvent</a:t>
            </a:r>
            <a:r>
              <a:rPr lang="hu-HU" dirty="0" smtClean="0"/>
              <a:t>() – </a:t>
            </a:r>
            <a:r>
              <a:rPr lang="hu-HU" dirty="0" err="1" smtClean="0"/>
              <a:t>streamen</a:t>
            </a:r>
            <a:r>
              <a:rPr lang="hu-HU" dirty="0" smtClean="0"/>
              <a:t> belüli </a:t>
            </a:r>
            <a:r>
              <a:rPr lang="hu-HU" dirty="0" err="1" smtClean="0"/>
              <a:t>szinkronizáció</a:t>
            </a:r>
            <a:endParaRPr lang="hu-HU" dirty="0" smtClean="0"/>
          </a:p>
          <a:p>
            <a:pPr lvl="1"/>
            <a:r>
              <a:rPr lang="hu-HU" dirty="0" smtClean="0"/>
              <a:t>Implicit </a:t>
            </a:r>
            <a:r>
              <a:rPr lang="hu-HU" dirty="0" err="1" smtClean="0"/>
              <a:t>szinkronizáció</a:t>
            </a:r>
            <a:endParaRPr lang="hu-HU" dirty="0" smtClean="0"/>
          </a:p>
          <a:p>
            <a:pPr lvl="2"/>
            <a:r>
              <a:rPr lang="hu-HU" dirty="0" err="1" smtClean="0"/>
              <a:t>Page-locked</a:t>
            </a:r>
            <a:r>
              <a:rPr lang="hu-HU" dirty="0" smtClean="0"/>
              <a:t> memória foglalás</a:t>
            </a:r>
          </a:p>
          <a:p>
            <a:pPr lvl="2"/>
            <a:r>
              <a:rPr lang="hu-HU" dirty="0" err="1" smtClean="0"/>
              <a:t>Device</a:t>
            </a:r>
            <a:r>
              <a:rPr lang="hu-HU" dirty="0" smtClean="0"/>
              <a:t> memória foglalás</a:t>
            </a:r>
          </a:p>
          <a:p>
            <a:pPr lvl="2"/>
            <a:r>
              <a:rPr lang="hu-HU" dirty="0" smtClean="0"/>
              <a:t>Eszközön belüli másolás</a:t>
            </a:r>
          </a:p>
          <a:p>
            <a:pPr lvl="2"/>
            <a:r>
              <a:rPr lang="hu-HU" dirty="0" smtClean="0"/>
              <a:t>Az alapértelmezett </a:t>
            </a:r>
            <a:r>
              <a:rPr lang="hu-HU" dirty="0" err="1" smtClean="0"/>
              <a:t>streamen</a:t>
            </a:r>
            <a:r>
              <a:rPr lang="hu-HU" dirty="0" smtClean="0"/>
              <a:t> parancs végrehajtás</a:t>
            </a:r>
          </a:p>
          <a:p>
            <a:pPr lvl="2"/>
            <a:r>
              <a:rPr lang="hu-HU" dirty="0" smtClean="0"/>
              <a:t>Cache konfiguráció változtatás</a:t>
            </a: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</a:t>
            </a:r>
            <a:r>
              <a:rPr lang="hu-HU" dirty="0" err="1" smtClean="0"/>
              <a:t>streamek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68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Kernel indítás</a:t>
            </a:r>
          </a:p>
          <a:p>
            <a:pPr lvl="2"/>
            <a:endParaRPr lang="hu-HU" dirty="0"/>
          </a:p>
          <a:p>
            <a:pPr lvl="2"/>
            <a:endParaRPr lang="hu-HU" dirty="0" smtClean="0"/>
          </a:p>
          <a:p>
            <a:pPr lvl="2"/>
            <a:endParaRPr lang="hu-HU" dirty="0"/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nvcc</a:t>
            </a:r>
            <a:r>
              <a:rPr lang="hu-HU" dirty="0" smtClean="0"/>
              <a:t> alakítja át a valódi formára</a:t>
            </a:r>
          </a:p>
          <a:p>
            <a:pPr lvl="2"/>
            <a:r>
              <a:rPr lang="hu-HU" dirty="0" smtClean="0"/>
              <a:t>kernel&lt;&lt;&lt;</a:t>
            </a:r>
            <a:r>
              <a:rPr lang="hu-HU" dirty="0" err="1" smtClean="0"/>
              <a:t>grid</a:t>
            </a:r>
            <a:r>
              <a:rPr lang="hu-HU" dirty="0" smtClean="0"/>
              <a:t>, </a:t>
            </a:r>
            <a:r>
              <a:rPr lang="hu-HU" dirty="0" err="1" smtClean="0"/>
              <a:t>block</a:t>
            </a:r>
            <a:r>
              <a:rPr lang="hu-HU" dirty="0" smtClean="0"/>
              <a:t>, </a:t>
            </a:r>
            <a:r>
              <a:rPr lang="hu-HU" dirty="0" err="1" smtClean="0"/>
              <a:t>shared</a:t>
            </a:r>
            <a:r>
              <a:rPr lang="hu-HU" dirty="0" smtClean="0"/>
              <a:t>,</a:t>
            </a:r>
            <a:r>
              <a:rPr lang="hu-HU" dirty="0" err="1" smtClean="0"/>
              <a:t>stream</a:t>
            </a:r>
            <a:r>
              <a:rPr lang="hu-HU" dirty="0" smtClean="0"/>
              <a:t>&gt;&gt;&gt;(paraméterek, …)</a:t>
            </a:r>
            <a:endParaRPr lang="hu-HU" dirty="0"/>
          </a:p>
          <a:p>
            <a:pPr lvl="1"/>
            <a:r>
              <a:rPr lang="hu-HU" dirty="0" smtClean="0"/>
              <a:t>A munkaméret megadása </a:t>
            </a:r>
            <a:r>
              <a:rPr lang="hu-HU" dirty="0" err="1" smtClean="0"/>
              <a:t>bottom-up</a:t>
            </a:r>
            <a:r>
              <a:rPr lang="hu-HU" dirty="0" smtClean="0"/>
              <a:t> módú</a:t>
            </a:r>
          </a:p>
          <a:p>
            <a:pPr lvl="2"/>
            <a:r>
              <a:rPr lang="hu-HU" dirty="0" smtClean="0"/>
              <a:t>A blokk méret megadja a blokkonkénti szálak számát</a:t>
            </a:r>
          </a:p>
          <a:p>
            <a:pPr lvl="2"/>
            <a:r>
              <a:rPr lang="hu-HU" dirty="0" smtClean="0"/>
              <a:t>A </a:t>
            </a:r>
            <a:r>
              <a:rPr lang="hu-HU" dirty="0" err="1" smtClean="0"/>
              <a:t>grid</a:t>
            </a:r>
            <a:r>
              <a:rPr lang="hu-HU" dirty="0" smtClean="0"/>
              <a:t> méret megadja az elindítandó blokkok számát</a:t>
            </a:r>
          </a:p>
          <a:p>
            <a:pPr lvl="1"/>
            <a:r>
              <a:rPr lang="hu-HU" dirty="0" smtClean="0"/>
              <a:t>Aszinkron kernel futás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kernel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457200" y="2124670"/>
            <a:ext cx="8382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threadsPerBlock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= 256;</a:t>
            </a:r>
          </a:p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int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blocksPerGrid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= 4;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square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&lt;&lt;&lt;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blocksPerGrid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threadsPerBlock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&gt;&gt;&gt;(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dataGPU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dataSize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0342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</a:t>
            </a:r>
            <a:r>
              <a:rPr lang="en-US" dirty="0" err="1"/>
              <a:t>megvalósítás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Egy</a:t>
            </a:r>
            <a:r>
              <a:rPr lang="en-US" dirty="0" smtClean="0"/>
              <a:t> GPU-n </a:t>
            </a:r>
            <a:r>
              <a:rPr lang="en-US" dirty="0" err="1" smtClean="0"/>
              <a:t>több</a:t>
            </a:r>
            <a:r>
              <a:rPr lang="en-US" dirty="0" smtClean="0"/>
              <a:t> SM</a:t>
            </a:r>
          </a:p>
          <a:p>
            <a:r>
              <a:rPr lang="en-US" dirty="0" err="1" smtClean="0"/>
              <a:t>Egy</a:t>
            </a:r>
            <a:r>
              <a:rPr lang="en-US" dirty="0" smtClean="0"/>
              <a:t> SM-ben </a:t>
            </a:r>
            <a:r>
              <a:rPr lang="en-US" dirty="0" err="1" smtClean="0"/>
              <a:t>több</a:t>
            </a:r>
            <a:r>
              <a:rPr lang="en-US" dirty="0" smtClean="0"/>
              <a:t> FP32/FP64 mag</a:t>
            </a:r>
          </a:p>
          <a:p>
            <a:r>
              <a:rPr lang="en-US" dirty="0" smtClean="0"/>
              <a:t>Pl. Tesla V100</a:t>
            </a:r>
          </a:p>
          <a:p>
            <a:pPr lvl="1"/>
            <a:r>
              <a:rPr lang="en-US" dirty="0" smtClean="0"/>
              <a:t>SM: 80</a:t>
            </a:r>
          </a:p>
          <a:p>
            <a:pPr lvl="1"/>
            <a:r>
              <a:rPr lang="en-US" dirty="0" smtClean="0"/>
              <a:t>FP32 mag/SM: 64</a:t>
            </a:r>
          </a:p>
          <a:p>
            <a:pPr lvl="1"/>
            <a:r>
              <a:rPr lang="en-US" dirty="0" smtClean="0"/>
              <a:t>FP32 mag/GPU: 5120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70960"/>
            <a:ext cx="5117651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Kernel program</a:t>
            </a:r>
          </a:p>
          <a:p>
            <a:pPr lvl="2"/>
            <a:endParaRPr lang="hu-HU" dirty="0"/>
          </a:p>
          <a:p>
            <a:pPr lvl="2"/>
            <a:endParaRPr lang="hu-HU" dirty="0" smtClean="0"/>
          </a:p>
          <a:p>
            <a:pPr lvl="2"/>
            <a:endParaRPr lang="hu-HU" dirty="0"/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nvcc</a:t>
            </a:r>
            <a:r>
              <a:rPr lang="hu-HU" dirty="0" smtClean="0"/>
              <a:t> fordítja egy köztes kódra</a:t>
            </a:r>
          </a:p>
          <a:p>
            <a:pPr lvl="1"/>
            <a:r>
              <a:rPr lang="hu-HU" dirty="0" smtClean="0"/>
              <a:t>PTX – Parallel </a:t>
            </a:r>
            <a:r>
              <a:rPr lang="hu-HU" dirty="0" err="1" smtClean="0"/>
              <a:t>Thread</a:t>
            </a:r>
            <a:r>
              <a:rPr lang="hu-HU" dirty="0" smtClean="0"/>
              <a:t> </a:t>
            </a:r>
            <a:r>
              <a:rPr lang="hu-HU" dirty="0" err="1" smtClean="0"/>
              <a:t>Execution</a:t>
            </a:r>
            <a:r>
              <a:rPr lang="hu-HU" dirty="0" smtClean="0"/>
              <a:t> ISA</a:t>
            </a:r>
          </a:p>
          <a:p>
            <a:pPr lvl="2"/>
            <a:r>
              <a:rPr lang="hu-HU" dirty="0" smtClean="0"/>
              <a:t>Virtuális gép és annak utasításkészlete</a:t>
            </a:r>
          </a:p>
          <a:p>
            <a:pPr lvl="2"/>
            <a:r>
              <a:rPr lang="hu-HU" dirty="0" smtClean="0"/>
              <a:t>A cél a GPU generációk közötti hordozhatóság</a:t>
            </a:r>
          </a:p>
          <a:p>
            <a:pPr lvl="2"/>
            <a:r>
              <a:rPr lang="hu-HU" dirty="0" err="1" smtClean="0"/>
              <a:t>Eszközfüggetlen</a:t>
            </a:r>
            <a:r>
              <a:rPr lang="hu-HU" dirty="0" smtClean="0"/>
              <a:t>, a GPU driver fordítja a végső bináris formára</a:t>
            </a:r>
          </a:p>
          <a:p>
            <a:pPr marL="768096" lvl="2" indent="0">
              <a:buNone/>
            </a:pP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kernel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457200" y="2124670"/>
            <a:ext cx="8382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__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__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square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(int*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dataGPU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dataSize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){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 int index =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blockIdx.x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blockDim.x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+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threadIdx.x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dataGPU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[index] =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dataGPU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index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] *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dataGPU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index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24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Függvény jelölők</a:t>
            </a:r>
          </a:p>
          <a:p>
            <a:pPr lvl="1"/>
            <a:r>
              <a:rPr lang="hu-HU" dirty="0" smtClean="0"/>
              <a:t>__</a:t>
            </a:r>
            <a:r>
              <a:rPr lang="hu-HU" dirty="0" err="1" smtClean="0"/>
              <a:t>device</a:t>
            </a:r>
            <a:r>
              <a:rPr lang="hu-HU" dirty="0" smtClean="0"/>
              <a:t>__ : csak kernel kódból hívható</a:t>
            </a:r>
          </a:p>
          <a:p>
            <a:pPr lvl="1"/>
            <a:r>
              <a:rPr lang="hu-HU" dirty="0" smtClean="0"/>
              <a:t>__</a:t>
            </a:r>
            <a:r>
              <a:rPr lang="hu-HU" dirty="0" err="1" smtClean="0"/>
              <a:t>global</a:t>
            </a:r>
            <a:r>
              <a:rPr lang="hu-HU" dirty="0" smtClean="0"/>
              <a:t>__ : </a:t>
            </a:r>
            <a:r>
              <a:rPr lang="hu-HU" dirty="0" err="1" smtClean="0"/>
              <a:t>host</a:t>
            </a:r>
            <a:r>
              <a:rPr lang="hu-HU" dirty="0" smtClean="0"/>
              <a:t> és kernel kódból hívható</a:t>
            </a:r>
          </a:p>
          <a:p>
            <a:pPr lvl="1"/>
            <a:r>
              <a:rPr lang="hu-HU" dirty="0" smtClean="0"/>
              <a:t>__</a:t>
            </a:r>
            <a:r>
              <a:rPr lang="hu-HU" dirty="0" err="1" smtClean="0"/>
              <a:t>host</a:t>
            </a:r>
            <a:r>
              <a:rPr lang="hu-HU" dirty="0" smtClean="0"/>
              <a:t>__ : csak a </a:t>
            </a:r>
            <a:r>
              <a:rPr lang="hu-HU" dirty="0" err="1" smtClean="0"/>
              <a:t>host</a:t>
            </a:r>
            <a:r>
              <a:rPr lang="hu-HU" dirty="0" smtClean="0"/>
              <a:t> kódból hívható</a:t>
            </a:r>
          </a:p>
          <a:p>
            <a:pPr lvl="1"/>
            <a:endParaRPr lang="hu-HU" dirty="0"/>
          </a:p>
          <a:p>
            <a:pPr lvl="1"/>
            <a:r>
              <a:rPr lang="hu-HU" dirty="0" smtClean="0"/>
              <a:t>__</a:t>
            </a:r>
            <a:r>
              <a:rPr lang="hu-HU" dirty="0" err="1" smtClean="0"/>
              <a:t>noinline</a:t>
            </a:r>
            <a:r>
              <a:rPr lang="hu-HU" dirty="0" smtClean="0"/>
              <a:t>__ : nem beágyazható (cc2.0)</a:t>
            </a:r>
          </a:p>
          <a:p>
            <a:pPr lvl="1"/>
            <a:r>
              <a:rPr lang="hu-HU" dirty="0" smtClean="0"/>
              <a:t>__</a:t>
            </a:r>
            <a:r>
              <a:rPr lang="hu-HU" dirty="0" err="1" smtClean="0"/>
              <a:t>forceinline</a:t>
            </a:r>
            <a:r>
              <a:rPr lang="hu-HU" dirty="0" smtClean="0"/>
              <a:t>__ : mindenképpen beágyazandó</a:t>
            </a:r>
          </a:p>
          <a:p>
            <a:pPr marL="768096" lvl="2" indent="0">
              <a:buNone/>
            </a:pP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78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Változó jelölők</a:t>
            </a:r>
          </a:p>
          <a:p>
            <a:pPr lvl="1"/>
            <a:r>
              <a:rPr lang="hu-HU" dirty="0" smtClean="0"/>
              <a:t>__</a:t>
            </a:r>
            <a:r>
              <a:rPr lang="hu-HU" dirty="0" err="1" smtClean="0"/>
              <a:t>device</a:t>
            </a:r>
            <a:r>
              <a:rPr lang="hu-HU" dirty="0" smtClean="0"/>
              <a:t>__ : az eszköz memóriájában található</a:t>
            </a:r>
          </a:p>
          <a:p>
            <a:pPr lvl="2"/>
            <a:r>
              <a:rPr lang="hu-HU" dirty="0" smtClean="0"/>
              <a:t>Globális memória terület</a:t>
            </a:r>
          </a:p>
          <a:p>
            <a:pPr lvl="2"/>
            <a:r>
              <a:rPr lang="hu-HU" dirty="0" smtClean="0"/>
              <a:t>A teljes alkalmazás élete alatt elérhető</a:t>
            </a:r>
          </a:p>
          <a:p>
            <a:pPr lvl="2"/>
            <a:r>
              <a:rPr lang="hu-HU" dirty="0" smtClean="0"/>
              <a:t>Minden szálból és a </a:t>
            </a:r>
            <a:r>
              <a:rPr lang="hu-HU" dirty="0" err="1" smtClean="0"/>
              <a:t>hostról</a:t>
            </a:r>
            <a:r>
              <a:rPr lang="hu-HU" dirty="0" smtClean="0"/>
              <a:t> is elérhető</a:t>
            </a:r>
          </a:p>
          <a:p>
            <a:pPr lvl="1"/>
            <a:r>
              <a:rPr lang="hu-HU" dirty="0" smtClean="0"/>
              <a:t>__</a:t>
            </a:r>
            <a:r>
              <a:rPr lang="hu-HU" dirty="0" err="1" smtClean="0"/>
              <a:t>constant</a:t>
            </a:r>
            <a:r>
              <a:rPr lang="hu-HU" dirty="0" smtClean="0"/>
              <a:t>__ : konstans változó</a:t>
            </a:r>
          </a:p>
          <a:p>
            <a:pPr lvl="2"/>
            <a:r>
              <a:rPr lang="hu-HU" dirty="0" smtClean="0"/>
              <a:t>A konstans memóriában van (</a:t>
            </a:r>
            <a:r>
              <a:rPr lang="hu-HU" dirty="0" err="1" smtClean="0"/>
              <a:t>cachelt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A __</a:t>
            </a:r>
            <a:r>
              <a:rPr lang="hu-HU" dirty="0" err="1" smtClean="0"/>
              <a:t>device</a:t>
            </a:r>
            <a:r>
              <a:rPr lang="hu-HU" dirty="0" smtClean="0"/>
              <a:t>__ memóriával azonos tulajdonságok</a:t>
            </a:r>
          </a:p>
          <a:p>
            <a:pPr lvl="1"/>
            <a:r>
              <a:rPr lang="hu-HU" dirty="0" smtClean="0"/>
              <a:t>__</a:t>
            </a:r>
            <a:r>
              <a:rPr lang="hu-HU" dirty="0" err="1" smtClean="0"/>
              <a:t>shared</a:t>
            </a:r>
            <a:r>
              <a:rPr lang="hu-HU" dirty="0" smtClean="0"/>
              <a:t>__ : osztott memória a blokkon belül</a:t>
            </a:r>
          </a:p>
          <a:p>
            <a:pPr lvl="2"/>
            <a:r>
              <a:rPr lang="hu-HU" dirty="0" smtClean="0"/>
              <a:t>Az </a:t>
            </a:r>
            <a:r>
              <a:rPr lang="hu-HU" dirty="0" err="1" smtClean="0"/>
              <a:t>on-chip</a:t>
            </a:r>
            <a:r>
              <a:rPr lang="hu-HU" dirty="0" smtClean="0"/>
              <a:t> memóriában van</a:t>
            </a:r>
          </a:p>
          <a:p>
            <a:pPr lvl="2"/>
            <a:r>
              <a:rPr lang="hu-HU" dirty="0" smtClean="0"/>
              <a:t>A blokk futása alatt érhető el</a:t>
            </a:r>
          </a:p>
          <a:p>
            <a:pPr lvl="2"/>
            <a:r>
              <a:rPr lang="hu-HU" dirty="0" smtClean="0"/>
              <a:t>Csak a blokkban levő szálak által elérhető</a:t>
            </a: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89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Változó jelölők</a:t>
            </a:r>
          </a:p>
          <a:p>
            <a:pPr lvl="1"/>
            <a:r>
              <a:rPr lang="hu-HU" dirty="0" smtClean="0"/>
              <a:t>__</a:t>
            </a:r>
            <a:r>
              <a:rPr lang="hu-HU" dirty="0" err="1" smtClean="0"/>
              <a:t>restrict</a:t>
            </a:r>
            <a:r>
              <a:rPr lang="hu-HU" dirty="0" smtClean="0"/>
              <a:t>__ : nem átfedő pointerek jelzése</a:t>
            </a:r>
          </a:p>
          <a:p>
            <a:pPr lvl="2"/>
            <a:r>
              <a:rPr lang="hu-HU" dirty="0" smtClean="0"/>
              <a:t>Ígéret a fordítónak, hogy a pointerek függetlenek</a:t>
            </a:r>
          </a:p>
          <a:p>
            <a:pPr lvl="2"/>
            <a:r>
              <a:rPr lang="hu-HU" dirty="0" err="1" smtClean="0"/>
              <a:t>Optimalizációt</a:t>
            </a:r>
            <a:r>
              <a:rPr lang="hu-HU" dirty="0" smtClean="0"/>
              <a:t> segíti</a:t>
            </a:r>
          </a:p>
          <a:p>
            <a:pPr lvl="1"/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86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Vektor típusok</a:t>
            </a:r>
          </a:p>
          <a:p>
            <a:pPr lvl="1"/>
            <a:r>
              <a:rPr lang="hu-HU" dirty="0" err="1" smtClean="0"/>
              <a:t>Host</a:t>
            </a:r>
            <a:r>
              <a:rPr lang="hu-HU" dirty="0" smtClean="0"/>
              <a:t> és </a:t>
            </a:r>
            <a:r>
              <a:rPr lang="hu-HU" dirty="0" err="1" smtClean="0"/>
              <a:t>device</a:t>
            </a:r>
            <a:r>
              <a:rPr lang="hu-HU" dirty="0" smtClean="0"/>
              <a:t> oldalon is léteznek</a:t>
            </a:r>
          </a:p>
          <a:p>
            <a:pPr lvl="1"/>
            <a:r>
              <a:rPr lang="hu-HU" dirty="0" err="1" smtClean="0"/>
              <a:t>type</a:t>
            </a:r>
            <a:r>
              <a:rPr lang="hu-HU" dirty="0" smtClean="0"/>
              <a:t> </a:t>
            </a:r>
            <a:r>
              <a:rPr lang="hu-HU" dirty="0" err="1" smtClean="0"/>
              <a:t>make</a:t>
            </a:r>
            <a:r>
              <a:rPr lang="hu-HU" dirty="0" smtClean="0"/>
              <a:t>_</a:t>
            </a:r>
            <a:r>
              <a:rPr lang="hu-HU" dirty="0" err="1" smtClean="0"/>
              <a:t>type</a:t>
            </a:r>
            <a:r>
              <a:rPr lang="hu-HU" dirty="0" smtClean="0"/>
              <a:t>() alakú konstruktorok</a:t>
            </a:r>
          </a:p>
          <a:p>
            <a:pPr lvl="1"/>
            <a:r>
              <a:rPr lang="hu-HU" dirty="0" smtClean="0"/>
              <a:t>Maximum négy eleműek lehetnek</a:t>
            </a:r>
          </a:p>
          <a:p>
            <a:pPr lvl="2"/>
            <a:r>
              <a:rPr lang="hu-HU" dirty="0" smtClean="0"/>
              <a:t>Kivétel a </a:t>
            </a:r>
            <a:r>
              <a:rPr lang="hu-HU" dirty="0" err="1" smtClean="0"/>
              <a:t>double</a:t>
            </a:r>
            <a:r>
              <a:rPr lang="hu-HU" dirty="0" smtClean="0"/>
              <a:t> és a </a:t>
            </a:r>
            <a:r>
              <a:rPr lang="hu-HU" dirty="0" err="1" smtClean="0"/>
              <a:t>longlong</a:t>
            </a:r>
            <a:r>
              <a:rPr lang="hu-HU" dirty="0" smtClean="0"/>
              <a:t> típusok</a:t>
            </a:r>
          </a:p>
          <a:p>
            <a:pPr lvl="1"/>
            <a:r>
              <a:rPr lang="hu-HU" dirty="0" smtClean="0"/>
              <a:t>A szokásos C típusok mindegyikéhez</a:t>
            </a:r>
          </a:p>
          <a:p>
            <a:r>
              <a:rPr lang="hu-HU" dirty="0" smtClean="0"/>
              <a:t>dim3 típus a </a:t>
            </a:r>
            <a:r>
              <a:rPr lang="hu-HU" dirty="0" err="1" smtClean="0"/>
              <a:t>dimenzók</a:t>
            </a:r>
            <a:r>
              <a:rPr lang="hu-HU" dirty="0" smtClean="0"/>
              <a:t> jelzéséhez</a:t>
            </a:r>
          </a:p>
          <a:p>
            <a:pPr lvl="1"/>
            <a:r>
              <a:rPr lang="hu-HU" dirty="0" smtClean="0"/>
              <a:t>Kernel munkaméret meghatározásához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66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Speciális változók</a:t>
            </a:r>
          </a:p>
          <a:p>
            <a:pPr lvl="1"/>
            <a:r>
              <a:rPr lang="hu-HU" dirty="0" smtClean="0"/>
              <a:t>dim3 </a:t>
            </a:r>
            <a:r>
              <a:rPr lang="hu-HU" dirty="0" err="1" smtClean="0"/>
              <a:t>gridDim</a:t>
            </a:r>
            <a:r>
              <a:rPr lang="hu-HU" dirty="0" smtClean="0"/>
              <a:t> : aktuális </a:t>
            </a:r>
            <a:r>
              <a:rPr lang="hu-HU" dirty="0" err="1" smtClean="0"/>
              <a:t>grid</a:t>
            </a:r>
            <a:r>
              <a:rPr lang="hu-HU" dirty="0" smtClean="0"/>
              <a:t> méret</a:t>
            </a:r>
          </a:p>
          <a:p>
            <a:pPr lvl="1"/>
            <a:r>
              <a:rPr lang="hu-HU" dirty="0" smtClean="0"/>
              <a:t>uint3 </a:t>
            </a:r>
            <a:r>
              <a:rPr lang="hu-HU" dirty="0" err="1" smtClean="0"/>
              <a:t>blockIdx</a:t>
            </a:r>
            <a:r>
              <a:rPr lang="hu-HU" dirty="0" smtClean="0"/>
              <a:t> : aktuális blokk index</a:t>
            </a:r>
          </a:p>
          <a:p>
            <a:pPr lvl="1"/>
            <a:r>
              <a:rPr lang="hu-HU" dirty="0" smtClean="0"/>
              <a:t>dim3 </a:t>
            </a:r>
            <a:r>
              <a:rPr lang="hu-HU" dirty="0" err="1" smtClean="0"/>
              <a:t>blockDim</a:t>
            </a:r>
            <a:r>
              <a:rPr lang="hu-HU" dirty="0" smtClean="0"/>
              <a:t>: aktuális blokk méret</a:t>
            </a:r>
          </a:p>
          <a:p>
            <a:pPr lvl="1"/>
            <a:r>
              <a:rPr lang="hu-HU" dirty="0" smtClean="0"/>
              <a:t>uint3 </a:t>
            </a:r>
            <a:r>
              <a:rPr lang="hu-HU" dirty="0" err="1" smtClean="0"/>
              <a:t>threadIdx</a:t>
            </a:r>
            <a:r>
              <a:rPr lang="hu-HU" dirty="0" smtClean="0"/>
              <a:t>: aktuális szál azonosító</a:t>
            </a:r>
          </a:p>
          <a:p>
            <a:pPr lvl="1"/>
            <a:r>
              <a:rPr lang="hu-HU" dirty="0" smtClean="0"/>
              <a:t>int </a:t>
            </a:r>
            <a:r>
              <a:rPr lang="hu-HU" dirty="0" err="1" smtClean="0"/>
              <a:t>warpSize</a:t>
            </a:r>
            <a:r>
              <a:rPr lang="hu-HU" dirty="0" smtClean="0"/>
              <a:t>: </a:t>
            </a:r>
            <a:r>
              <a:rPr lang="hu-HU" dirty="0" err="1" smtClean="0"/>
              <a:t>warp</a:t>
            </a:r>
            <a:r>
              <a:rPr lang="hu-HU" dirty="0" smtClean="0"/>
              <a:t> méret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58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err="1" smtClean="0"/>
              <a:t>Szinkronizációs</a:t>
            </a:r>
            <a:r>
              <a:rPr lang="hu-HU" dirty="0" smtClean="0"/>
              <a:t> függvények</a:t>
            </a:r>
          </a:p>
          <a:p>
            <a:pPr lvl="1"/>
            <a:r>
              <a:rPr lang="hu-HU" dirty="0" smtClean="0"/>
              <a:t>Az aktuális blokkon belüli memória </a:t>
            </a:r>
            <a:r>
              <a:rPr lang="hu-HU" dirty="0" err="1" smtClean="0"/>
              <a:t>szinkronizáció</a:t>
            </a:r>
            <a:endParaRPr lang="hu-HU" dirty="0" smtClean="0"/>
          </a:p>
          <a:p>
            <a:pPr lvl="1"/>
            <a:r>
              <a:rPr lang="hu-HU" dirty="0" smtClean="0"/>
              <a:t>Egyetlen </a:t>
            </a:r>
            <a:r>
              <a:rPr lang="hu-HU" dirty="0" err="1" smtClean="0"/>
              <a:t>threadből</a:t>
            </a:r>
            <a:r>
              <a:rPr lang="hu-HU" dirty="0" smtClean="0"/>
              <a:t> is kiváltható</a:t>
            </a:r>
          </a:p>
          <a:p>
            <a:pPr lvl="1"/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threadfence</a:t>
            </a:r>
            <a:r>
              <a:rPr lang="hu-HU" dirty="0" smtClean="0"/>
              <a:t>_</a:t>
            </a:r>
            <a:r>
              <a:rPr lang="hu-HU" dirty="0" err="1" smtClean="0"/>
              <a:t>block</a:t>
            </a:r>
            <a:r>
              <a:rPr lang="hu-HU" dirty="0" smtClean="0"/>
              <a:t>()</a:t>
            </a:r>
          </a:p>
          <a:p>
            <a:pPr lvl="2"/>
            <a:r>
              <a:rPr lang="hu-HU" dirty="0" smtClean="0"/>
              <a:t>Szinkronizál a globális és osztott memóriára</a:t>
            </a:r>
          </a:p>
          <a:p>
            <a:pPr lvl="1"/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threadfence</a:t>
            </a:r>
            <a:r>
              <a:rPr lang="hu-HU" dirty="0" smtClean="0"/>
              <a:t>()</a:t>
            </a:r>
          </a:p>
          <a:p>
            <a:pPr lvl="2"/>
            <a:r>
              <a:rPr lang="hu-HU" dirty="0" smtClean="0"/>
              <a:t>Szinkronizál a globális memóriára</a:t>
            </a:r>
          </a:p>
          <a:p>
            <a:pPr lvl="1"/>
            <a:r>
              <a:rPr lang="hu-HU" dirty="0" err="1"/>
              <a:t>v</a:t>
            </a:r>
            <a:r>
              <a:rPr lang="hu-HU" dirty="0" err="1" smtClean="0"/>
              <a:t>oid</a:t>
            </a:r>
            <a:r>
              <a:rPr lang="hu-HU" dirty="0" smtClean="0"/>
              <a:t> </a:t>
            </a:r>
            <a:r>
              <a:rPr lang="hu-HU" dirty="0" err="1" smtClean="0"/>
              <a:t>threadfence</a:t>
            </a:r>
            <a:r>
              <a:rPr lang="hu-HU" dirty="0" smtClean="0"/>
              <a:t>_</a:t>
            </a:r>
            <a:r>
              <a:rPr lang="hu-HU" dirty="0" err="1" smtClean="0"/>
              <a:t>system</a:t>
            </a:r>
            <a:r>
              <a:rPr lang="hu-HU" dirty="0" smtClean="0"/>
              <a:t>()</a:t>
            </a:r>
          </a:p>
          <a:p>
            <a:pPr lvl="2"/>
            <a:r>
              <a:rPr lang="hu-HU" dirty="0" smtClean="0"/>
              <a:t>Minden elérhető memória területre szinkronizál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21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err="1" smtClean="0"/>
              <a:t>Szinkronizációs</a:t>
            </a:r>
            <a:r>
              <a:rPr lang="hu-HU" dirty="0" smtClean="0"/>
              <a:t> függvények</a:t>
            </a:r>
          </a:p>
          <a:p>
            <a:pPr lvl="1"/>
            <a:r>
              <a:rPr lang="hu-HU" dirty="0" err="1" smtClean="0"/>
              <a:t>void</a:t>
            </a:r>
            <a:r>
              <a:rPr lang="hu-HU" dirty="0" smtClean="0"/>
              <a:t> __</a:t>
            </a:r>
            <a:r>
              <a:rPr lang="hu-HU" dirty="0" err="1" smtClean="0"/>
              <a:t>syncthreads</a:t>
            </a:r>
            <a:r>
              <a:rPr lang="hu-HU" dirty="0" smtClean="0"/>
              <a:t>()</a:t>
            </a:r>
          </a:p>
          <a:p>
            <a:pPr lvl="2"/>
            <a:r>
              <a:rPr lang="hu-HU" dirty="0" smtClean="0"/>
              <a:t>Minden szálnak rá kell futni</a:t>
            </a:r>
          </a:p>
          <a:p>
            <a:pPr lvl="2"/>
            <a:r>
              <a:rPr lang="hu-HU" dirty="0" smtClean="0"/>
              <a:t>A kódot szinkronizálja a szálak között</a:t>
            </a:r>
          </a:p>
          <a:p>
            <a:pPr lvl="1"/>
            <a:r>
              <a:rPr lang="hu-HU" dirty="0" smtClean="0"/>
              <a:t>int __</a:t>
            </a:r>
            <a:r>
              <a:rPr lang="hu-HU" dirty="0" err="1" smtClean="0"/>
              <a:t>syncthreads</a:t>
            </a:r>
            <a:r>
              <a:rPr lang="hu-HU" dirty="0" smtClean="0"/>
              <a:t>(</a:t>
            </a:r>
            <a:r>
              <a:rPr lang="hu-HU" dirty="0" err="1" smtClean="0"/>
              <a:t>int</a:t>
            </a:r>
            <a:r>
              <a:rPr lang="hu-HU" dirty="0" smtClean="0"/>
              <a:t> </a:t>
            </a:r>
            <a:r>
              <a:rPr lang="hu-HU" dirty="0" err="1" smtClean="0"/>
              <a:t>predicate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Visszaadja azon szálak számát, ahol a predikátum nem nulla</a:t>
            </a:r>
          </a:p>
          <a:p>
            <a:pPr lvl="1"/>
            <a:r>
              <a:rPr lang="hu-HU" dirty="0" smtClean="0"/>
              <a:t>int __</a:t>
            </a:r>
            <a:r>
              <a:rPr lang="hu-HU" dirty="0" err="1" smtClean="0"/>
              <a:t>synchtreads</a:t>
            </a:r>
            <a:r>
              <a:rPr lang="hu-HU" dirty="0" smtClean="0"/>
              <a:t>_and(int </a:t>
            </a:r>
            <a:r>
              <a:rPr lang="hu-HU" dirty="0" err="1" smtClean="0"/>
              <a:t>predicate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Visszaadja, hogy minden szálon nem nulla a predikátum</a:t>
            </a:r>
          </a:p>
          <a:p>
            <a:pPr lvl="1"/>
            <a:r>
              <a:rPr lang="hu-HU" dirty="0" smtClean="0"/>
              <a:t>int __</a:t>
            </a:r>
            <a:r>
              <a:rPr lang="hu-HU" dirty="0" err="1" smtClean="0"/>
              <a:t>syncthreads</a:t>
            </a:r>
            <a:r>
              <a:rPr lang="hu-HU" dirty="0" smtClean="0"/>
              <a:t>_</a:t>
            </a:r>
            <a:r>
              <a:rPr lang="hu-HU" dirty="0" err="1" smtClean="0"/>
              <a:t>or</a:t>
            </a:r>
            <a:r>
              <a:rPr lang="hu-HU" dirty="0" smtClean="0"/>
              <a:t>(</a:t>
            </a:r>
            <a:r>
              <a:rPr lang="hu-HU" dirty="0" err="1" smtClean="0"/>
              <a:t>int</a:t>
            </a:r>
            <a:r>
              <a:rPr lang="hu-HU" dirty="0" smtClean="0"/>
              <a:t> </a:t>
            </a:r>
            <a:r>
              <a:rPr lang="hu-HU" dirty="0" err="1" smtClean="0"/>
              <a:t>predicate</a:t>
            </a:r>
            <a:r>
              <a:rPr lang="hu-HU" dirty="0" smtClean="0"/>
              <a:t>)</a:t>
            </a:r>
          </a:p>
          <a:p>
            <a:pPr lvl="2"/>
            <a:r>
              <a:rPr lang="hu-HU" dirty="0" err="1" smtClean="0"/>
              <a:t>Visszadja</a:t>
            </a:r>
            <a:r>
              <a:rPr lang="hu-HU" dirty="0" smtClean="0"/>
              <a:t>, hogy volt-e olyan szál, ahol nem nulla a predikátum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25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Beépített függvények</a:t>
            </a:r>
          </a:p>
          <a:p>
            <a:pPr lvl="1"/>
            <a:r>
              <a:rPr lang="hu-HU" dirty="0" smtClean="0"/>
              <a:t>Matematikai függvények</a:t>
            </a:r>
          </a:p>
          <a:p>
            <a:pPr lvl="1"/>
            <a:r>
              <a:rPr lang="hu-HU" dirty="0" smtClean="0"/>
              <a:t>Textúra és </a:t>
            </a:r>
            <a:r>
              <a:rPr lang="hu-HU" dirty="0" err="1" smtClean="0"/>
              <a:t>Surface</a:t>
            </a:r>
            <a:r>
              <a:rPr lang="hu-HU" dirty="0" smtClean="0"/>
              <a:t> kezelő függvények</a:t>
            </a:r>
          </a:p>
          <a:p>
            <a:pPr lvl="1"/>
            <a:r>
              <a:rPr lang="hu-HU" dirty="0" smtClean="0"/>
              <a:t>Idő lekérdezés</a:t>
            </a:r>
          </a:p>
          <a:p>
            <a:pPr lvl="1"/>
            <a:r>
              <a:rPr lang="hu-HU" dirty="0" err="1" smtClean="0"/>
              <a:t>Atomikus</a:t>
            </a:r>
            <a:r>
              <a:rPr lang="hu-HU" dirty="0" smtClean="0"/>
              <a:t> függvények</a:t>
            </a:r>
          </a:p>
          <a:p>
            <a:pPr lvl="1"/>
            <a:r>
              <a:rPr lang="hu-HU" dirty="0" smtClean="0"/>
              <a:t>Szavazó függvények</a:t>
            </a:r>
          </a:p>
          <a:p>
            <a:pPr lvl="1"/>
            <a:r>
              <a:rPr lang="hu-HU" dirty="0" smtClean="0"/>
              <a:t>Változók cseréje szálak között</a:t>
            </a:r>
          </a:p>
          <a:p>
            <a:pPr lvl="1"/>
            <a:r>
              <a:rPr lang="hu-HU" dirty="0" smtClean="0"/>
              <a:t>Formázott kiíró függvény (</a:t>
            </a:r>
            <a:r>
              <a:rPr lang="hu-HU" dirty="0" err="1" smtClean="0"/>
              <a:t>printf</a:t>
            </a:r>
            <a:r>
              <a:rPr lang="hu-HU" dirty="0" smtClean="0"/>
              <a:t> a kernel kódban!)</a:t>
            </a:r>
          </a:p>
          <a:p>
            <a:pPr lvl="1"/>
            <a:r>
              <a:rPr lang="hu-HU" dirty="0" smtClean="0"/>
              <a:t>Memória foglalás</a:t>
            </a:r>
          </a:p>
          <a:p>
            <a:pPr lvl="1"/>
            <a:r>
              <a:rPr lang="hu-HU" dirty="0" smtClean="0"/>
              <a:t>Kernel indítás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55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Fejlesztést segítő eszköz</a:t>
            </a:r>
          </a:p>
          <a:p>
            <a:pPr lvl="1"/>
            <a:r>
              <a:rPr lang="hu-HU" dirty="0" smtClean="0"/>
              <a:t>Visual </a:t>
            </a:r>
            <a:r>
              <a:rPr lang="hu-HU" dirty="0" err="1" smtClean="0"/>
              <a:t>Studio</a:t>
            </a:r>
            <a:r>
              <a:rPr lang="hu-HU" dirty="0" smtClean="0"/>
              <a:t> 2008,2010,2012</a:t>
            </a:r>
          </a:p>
          <a:p>
            <a:pPr lvl="1"/>
            <a:r>
              <a:rPr lang="hu-HU" dirty="0" err="1" smtClean="0"/>
              <a:t>Eclipse</a:t>
            </a:r>
            <a:endParaRPr lang="hu-HU" dirty="0"/>
          </a:p>
          <a:p>
            <a:r>
              <a:rPr lang="hu-HU" dirty="0" smtClean="0"/>
              <a:t>Memória ellenőrzés</a:t>
            </a:r>
          </a:p>
          <a:p>
            <a:r>
              <a:rPr lang="hu-HU" dirty="0" smtClean="0"/>
              <a:t>Hibakeresés</a:t>
            </a:r>
          </a:p>
          <a:p>
            <a:pPr lvl="1"/>
            <a:r>
              <a:rPr lang="hu-HU" dirty="0" smtClean="0"/>
              <a:t>CUDA kódban</a:t>
            </a:r>
          </a:p>
          <a:p>
            <a:pPr lvl="1"/>
            <a:r>
              <a:rPr lang="hu-HU" dirty="0" err="1" smtClean="0"/>
              <a:t>OpenGL</a:t>
            </a:r>
            <a:r>
              <a:rPr lang="hu-HU" dirty="0" smtClean="0"/>
              <a:t> vagy </a:t>
            </a:r>
            <a:r>
              <a:rPr lang="hu-HU" dirty="0" err="1" smtClean="0"/>
              <a:t>DirectX</a:t>
            </a:r>
            <a:r>
              <a:rPr lang="hu-HU" dirty="0" smtClean="0"/>
              <a:t> </a:t>
            </a:r>
            <a:r>
              <a:rPr lang="hu-HU" dirty="0" err="1" smtClean="0"/>
              <a:t>shaderben</a:t>
            </a:r>
            <a:endParaRPr lang="hu-HU" dirty="0" smtClean="0"/>
          </a:p>
          <a:p>
            <a:r>
              <a:rPr lang="hu-HU" dirty="0" smtClean="0"/>
              <a:t>Teljesítmény analízis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6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err="1" smtClean="0"/>
              <a:t>megvalósítás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419600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Egy</a:t>
            </a:r>
            <a:r>
              <a:rPr lang="en-US" dirty="0" smtClean="0"/>
              <a:t> SM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warpot</a:t>
            </a:r>
            <a:r>
              <a:rPr lang="en-US" dirty="0" smtClean="0"/>
              <a:t> </a:t>
            </a:r>
            <a:r>
              <a:rPr lang="en-US" dirty="0" err="1" smtClean="0"/>
              <a:t>ütemez</a:t>
            </a:r>
            <a:endParaRPr lang="en-US" dirty="0" smtClean="0"/>
          </a:p>
          <a:p>
            <a:r>
              <a:rPr lang="en-US" dirty="0" err="1" smtClean="0"/>
              <a:t>Egy</a:t>
            </a:r>
            <a:r>
              <a:rPr lang="en-US" dirty="0" smtClean="0"/>
              <a:t> warp 32 </a:t>
            </a:r>
            <a:r>
              <a:rPr lang="en-US" dirty="0" err="1" smtClean="0"/>
              <a:t>szálat</a:t>
            </a:r>
            <a:r>
              <a:rPr lang="en-US" dirty="0" smtClean="0"/>
              <a:t> </a:t>
            </a:r>
            <a:r>
              <a:rPr lang="en-US" dirty="0" err="1" smtClean="0"/>
              <a:t>hajt</a:t>
            </a:r>
            <a:r>
              <a:rPr lang="en-US" dirty="0" smtClean="0"/>
              <a:t> </a:t>
            </a:r>
            <a:r>
              <a:rPr lang="en-US" dirty="0" err="1" smtClean="0"/>
              <a:t>végre</a:t>
            </a:r>
            <a:r>
              <a:rPr lang="en-US" dirty="0" smtClean="0"/>
              <a:t> </a:t>
            </a:r>
            <a:r>
              <a:rPr lang="en-US" dirty="0" err="1" smtClean="0"/>
              <a:t>párhuzamosan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584960"/>
            <a:ext cx="3810000" cy="5043834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280990" y="6259462"/>
            <a:ext cx="36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Tesla V100 </a:t>
            </a:r>
            <a:r>
              <a:rPr lang="en-US" dirty="0" smtClean="0"/>
              <a:t>Streaming Multiprocessor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Kernel változók értéke</a:t>
            </a:r>
          </a:p>
          <a:p>
            <a:r>
              <a:rPr lang="hu-HU" dirty="0" smtClean="0"/>
              <a:t>Töréspontok a kernelen belül</a:t>
            </a:r>
          </a:p>
          <a:p>
            <a:r>
              <a:rPr lang="hu-HU" dirty="0" smtClean="0"/>
              <a:t>Szálak közötti váltás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NSight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9509" t="24705" r="46107" b="46349"/>
          <a:stretch/>
        </p:blipFill>
        <p:spPr>
          <a:xfrm>
            <a:off x="533400" y="3124200"/>
            <a:ext cx="75895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93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Teljesítmény analízis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NSight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1000" t="11031" r="1499" b="28251"/>
          <a:stretch/>
        </p:blipFill>
        <p:spPr>
          <a:xfrm>
            <a:off x="228599" y="2133600"/>
            <a:ext cx="864972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77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Teljesítmény analízis és értékelés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Visual </a:t>
            </a:r>
            <a:r>
              <a:rPr lang="hu-HU" dirty="0" err="1" smtClean="0"/>
              <a:t>Profiler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6106" b="30713"/>
          <a:stretch/>
        </p:blipFill>
        <p:spPr>
          <a:xfrm>
            <a:off x="457199" y="2209800"/>
            <a:ext cx="83127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4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meglévő VS projekthez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Jobb klikk a projekten, </a:t>
            </a:r>
            <a:r>
              <a:rPr lang="hu-HU" sz="2000" dirty="0" err="1" smtClean="0"/>
              <a:t>Build</a:t>
            </a:r>
            <a:r>
              <a:rPr lang="hu-HU" sz="2000" dirty="0" smtClean="0"/>
              <a:t> </a:t>
            </a:r>
            <a:r>
              <a:rPr lang="hu-HU" sz="2000" dirty="0" err="1" smtClean="0"/>
              <a:t>dependencies</a:t>
            </a:r>
            <a:r>
              <a:rPr lang="hu-HU" sz="2000" dirty="0" smtClean="0"/>
              <a:t> / </a:t>
            </a:r>
            <a:r>
              <a:rPr lang="hu-HU" sz="2000" dirty="0" err="1" smtClean="0"/>
              <a:t>Build</a:t>
            </a:r>
            <a:r>
              <a:rPr lang="hu-HU" sz="2000" dirty="0" smtClean="0"/>
              <a:t> </a:t>
            </a:r>
            <a:r>
              <a:rPr lang="hu-HU" sz="2000" dirty="0" err="1" smtClean="0"/>
              <a:t>customizations</a:t>
            </a:r>
            <a:endParaRPr lang="hu-HU" sz="2000" dirty="0" smtClean="0"/>
          </a:p>
          <a:p>
            <a:r>
              <a:rPr lang="hu-HU" sz="2000" dirty="0" smtClean="0"/>
              <a:t>Válasszuk ki a kívánt CUDA verziót</a:t>
            </a:r>
          </a:p>
          <a:p>
            <a:pPr lvl="1"/>
            <a:r>
              <a:rPr lang="hu-HU" sz="1600" dirty="0" smtClean="0"/>
              <a:t>Automatikusan hozzáadja a projekthez az 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és </a:t>
            </a:r>
            <a:r>
              <a:rPr lang="hu-HU" sz="1600" dirty="0" err="1" smtClean="0"/>
              <a:t>library</a:t>
            </a:r>
            <a:r>
              <a:rPr lang="hu-HU" sz="1600" dirty="0" smtClean="0"/>
              <a:t> könyvtárakat</a:t>
            </a:r>
          </a:p>
          <a:p>
            <a:pPr lvl="1"/>
            <a:r>
              <a:rPr lang="hu-HU" sz="1600" dirty="0" smtClean="0"/>
              <a:t>Kivéve a „cudart” </a:t>
            </a:r>
            <a:r>
              <a:rPr lang="hu-HU" sz="1600" dirty="0" err="1" smtClean="0"/>
              <a:t>library</a:t>
            </a:r>
            <a:r>
              <a:rPr lang="hu-HU" sz="1600" dirty="0" smtClean="0"/>
              <a:t> fájlt (cudart.lib), ezt adjuk hozzá manuálisan</a:t>
            </a:r>
          </a:p>
          <a:p>
            <a:endParaRPr lang="hu-HU" sz="2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37646"/>
            <a:ext cx="4044547" cy="2971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690" y="3146790"/>
            <a:ext cx="3691371" cy="2209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690" y="5432789"/>
            <a:ext cx="4124303" cy="127281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010400" y="5791200"/>
            <a:ext cx="381000" cy="152400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</a:t>
            </a:r>
            <a:r>
              <a:rPr lang="hu-HU" smtClean="0"/>
              <a:t>meglévő VS projekthez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CUDA beállítások a </a:t>
            </a:r>
            <a:r>
              <a:rPr lang="hu-HU" sz="2000" dirty="0" err="1" smtClean="0"/>
              <a:t>vcxproj-ba</a:t>
            </a:r>
            <a:r>
              <a:rPr lang="hu-HU" sz="2000" dirty="0" smtClean="0"/>
              <a:t> mentődnek</a:t>
            </a:r>
          </a:p>
          <a:p>
            <a:r>
              <a:rPr lang="hu-HU" sz="2000" dirty="0" smtClean="0"/>
              <a:t>Hasznos tipp: ha nálunk nem telepített CUDA verziójú VS projektet kapunk, nem fog betöltődni</a:t>
            </a:r>
          </a:p>
          <a:p>
            <a:pPr lvl="1"/>
            <a:r>
              <a:rPr lang="hu-HU" sz="1600" dirty="0" smtClean="0"/>
              <a:t>Írjuk át a </a:t>
            </a:r>
            <a:r>
              <a:rPr lang="hu-HU" sz="1600" dirty="0" err="1" smtClean="0"/>
              <a:t>vcxproj</a:t>
            </a:r>
            <a:r>
              <a:rPr lang="hu-HU" sz="1600" dirty="0" smtClean="0"/>
              <a:t> CUDA verzióját</a:t>
            </a:r>
          </a:p>
          <a:p>
            <a:endParaRPr lang="hu-HU" sz="2000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5772150" cy="4381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056905"/>
            <a:ext cx="59721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</a:t>
            </a:r>
            <a:r>
              <a:rPr lang="en-GB" dirty="0" err="1" smtClean="0"/>
              <a:t>fájlok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.cu </a:t>
            </a:r>
            <a:r>
              <a:rPr lang="en-GB" dirty="0" err="1" smtClean="0"/>
              <a:t>és</a:t>
            </a:r>
            <a:r>
              <a:rPr lang="en-GB" dirty="0" smtClean="0"/>
              <a:t> .</a:t>
            </a:r>
            <a:r>
              <a:rPr lang="en-GB" dirty="0" err="1" smtClean="0"/>
              <a:t>cuh</a:t>
            </a:r>
            <a:r>
              <a:rPr lang="en-GB" dirty="0" smtClean="0"/>
              <a:t> </a:t>
            </a:r>
            <a:r>
              <a:rPr lang="en-GB" dirty="0" err="1" smtClean="0"/>
              <a:t>kiterjesztésű</a:t>
            </a:r>
            <a:r>
              <a:rPr lang="en-GB" dirty="0" smtClean="0"/>
              <a:t> </a:t>
            </a:r>
            <a:r>
              <a:rPr lang="en-GB" dirty="0" err="1" smtClean="0"/>
              <a:t>fájlokat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NVCC </a:t>
            </a:r>
            <a:r>
              <a:rPr lang="en-GB" dirty="0" err="1" smtClean="0"/>
              <a:t>fordítja</a:t>
            </a:r>
            <a:endParaRPr lang="en-GB" dirty="0" smtClean="0"/>
          </a:p>
          <a:p>
            <a:r>
              <a:rPr lang="en-GB" dirty="0" smtClean="0"/>
              <a:t>Ha </a:t>
            </a:r>
            <a:r>
              <a:rPr lang="en-GB" dirty="0" err="1" smtClean="0"/>
              <a:t>mégsem</a:t>
            </a:r>
            <a:r>
              <a:rPr lang="en-GB" dirty="0" smtClean="0"/>
              <a:t> </a:t>
            </a:r>
            <a:r>
              <a:rPr lang="en-GB" dirty="0" err="1" smtClean="0"/>
              <a:t>így</a:t>
            </a:r>
            <a:r>
              <a:rPr lang="en-GB" dirty="0" smtClean="0"/>
              <a:t> </a:t>
            </a:r>
            <a:r>
              <a:rPr lang="en-GB" dirty="0" err="1" smtClean="0"/>
              <a:t>történne</a:t>
            </a:r>
            <a:r>
              <a:rPr lang="en-GB" dirty="0" smtClean="0"/>
              <a:t>, </a:t>
            </a:r>
            <a:r>
              <a:rPr lang="en-GB" dirty="0" err="1" smtClean="0"/>
              <a:t>állítsuk</a:t>
            </a:r>
            <a:r>
              <a:rPr lang="en-GB" dirty="0" smtClean="0"/>
              <a:t> be a </a:t>
            </a:r>
            <a:r>
              <a:rPr lang="en-GB" dirty="0" err="1" smtClean="0"/>
              <a:t>fájl</a:t>
            </a:r>
            <a:r>
              <a:rPr lang="en-GB" dirty="0" smtClean="0"/>
              <a:t> </a:t>
            </a:r>
            <a:r>
              <a:rPr lang="en-GB" dirty="0" err="1" smtClean="0"/>
              <a:t>típusát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hogy</a:t>
            </a:r>
            <a:r>
              <a:rPr lang="en-GB" dirty="0" smtClean="0"/>
              <a:t> ne </a:t>
            </a:r>
            <a:r>
              <a:rPr lang="en-GB" dirty="0" err="1" smtClean="0"/>
              <a:t>legyen</a:t>
            </a:r>
            <a:r>
              <a:rPr lang="en-GB" dirty="0" smtClean="0"/>
              <a:t> </a:t>
            </a:r>
            <a:r>
              <a:rPr lang="en-GB" dirty="0" err="1" smtClean="0"/>
              <a:t>kizárva</a:t>
            </a:r>
            <a:r>
              <a:rPr lang="en-GB" dirty="0" smtClean="0"/>
              <a:t> a </a:t>
            </a:r>
            <a:r>
              <a:rPr lang="en-GB" dirty="0" err="1" smtClean="0"/>
              <a:t>buildből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4495800"/>
            <a:ext cx="7667625" cy="1571625"/>
          </a:xfrm>
          <a:prstGeom prst="rect">
            <a:avLst/>
          </a:prstGeom>
        </p:spPr>
      </p:pic>
      <p:sp>
        <p:nvSpPr>
          <p:cNvPr id="5" name="Téglalap 6"/>
          <p:cNvSpPr/>
          <p:nvPr/>
        </p:nvSpPr>
        <p:spPr>
          <a:xfrm>
            <a:off x="6705600" y="5377961"/>
            <a:ext cx="838200" cy="228600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6714392" y="5736184"/>
            <a:ext cx="838200" cy="228600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err="1" smtClean="0"/>
              <a:t>megvalósítás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SIMT – Single Instruction Multiple Thread</a:t>
            </a:r>
          </a:p>
          <a:p>
            <a:pPr lvl="1"/>
            <a:r>
              <a:rPr lang="en-US" sz="2400" dirty="0" err="1" smtClean="0"/>
              <a:t>Egy</a:t>
            </a:r>
            <a:r>
              <a:rPr lang="en-US" sz="2400" dirty="0" smtClean="0"/>
              <a:t> </a:t>
            </a:r>
            <a:r>
              <a:rPr lang="en-US" sz="2400" dirty="0" err="1" smtClean="0"/>
              <a:t>warpon</a:t>
            </a:r>
            <a:r>
              <a:rPr lang="en-US" sz="2400" dirty="0" smtClean="0"/>
              <a:t> </a:t>
            </a:r>
            <a:r>
              <a:rPr lang="en-US" sz="2400" dirty="0" err="1" smtClean="0"/>
              <a:t>belül</a:t>
            </a:r>
            <a:r>
              <a:rPr lang="en-US" sz="2400" dirty="0" smtClean="0"/>
              <a:t> a thread ID-k </a:t>
            </a:r>
            <a:r>
              <a:rPr lang="en-US" sz="2400" dirty="0" err="1" smtClean="0"/>
              <a:t>egymást</a:t>
            </a:r>
            <a:r>
              <a:rPr lang="en-US" sz="2400" dirty="0" smtClean="0"/>
              <a:t> </a:t>
            </a:r>
            <a:r>
              <a:rPr lang="en-US" sz="2400" dirty="0" err="1" smtClean="0"/>
              <a:t>követik</a:t>
            </a:r>
            <a:endParaRPr lang="en-US" sz="2400" dirty="0" smtClean="0"/>
          </a:p>
          <a:p>
            <a:pPr lvl="1"/>
            <a:r>
              <a:rPr lang="en-US" sz="2400" dirty="0" err="1" smtClean="0"/>
              <a:t>Egy</a:t>
            </a:r>
            <a:r>
              <a:rPr lang="en-US" sz="2400" dirty="0" smtClean="0"/>
              <a:t> warp </a:t>
            </a:r>
            <a:r>
              <a:rPr lang="en-US" sz="2400" dirty="0" err="1" smtClean="0"/>
              <a:t>mindig</a:t>
            </a:r>
            <a:r>
              <a:rPr lang="en-US" sz="2400" dirty="0" smtClean="0"/>
              <a:t> </a:t>
            </a:r>
            <a:r>
              <a:rPr lang="en-US" sz="2400" dirty="0" err="1" smtClean="0"/>
              <a:t>egy</a:t>
            </a:r>
            <a:r>
              <a:rPr lang="en-US" sz="2400" dirty="0" smtClean="0"/>
              <a:t> </a:t>
            </a:r>
            <a:r>
              <a:rPr lang="en-US" sz="2400" dirty="0" err="1" smtClean="0"/>
              <a:t>közös</a:t>
            </a:r>
            <a:r>
              <a:rPr lang="en-US" sz="2400" dirty="0" smtClean="0"/>
              <a:t> </a:t>
            </a:r>
            <a:r>
              <a:rPr lang="en-US" sz="2400" dirty="0" err="1" smtClean="0"/>
              <a:t>utasítást</a:t>
            </a:r>
            <a:r>
              <a:rPr lang="en-US" sz="2400" dirty="0" smtClean="0"/>
              <a:t> </a:t>
            </a:r>
            <a:r>
              <a:rPr lang="en-US" sz="2400" dirty="0" err="1" smtClean="0"/>
              <a:t>hajt</a:t>
            </a:r>
            <a:r>
              <a:rPr lang="en-US" sz="2400" dirty="0" smtClean="0"/>
              <a:t> </a:t>
            </a:r>
            <a:r>
              <a:rPr lang="en-US" sz="2400" dirty="0" err="1" smtClean="0"/>
              <a:t>végre</a:t>
            </a:r>
            <a:endParaRPr lang="en-US" sz="2400" dirty="0" smtClean="0"/>
          </a:p>
          <a:p>
            <a:pPr lvl="1"/>
            <a:r>
              <a:rPr lang="en-US" sz="2400" dirty="0" err="1" smtClean="0"/>
              <a:t>Közös</a:t>
            </a:r>
            <a:r>
              <a:rPr lang="en-US" sz="2400" dirty="0" smtClean="0"/>
              <a:t> </a:t>
            </a:r>
            <a:r>
              <a:rPr lang="en-US" sz="2400" dirty="0" err="1" smtClean="0"/>
              <a:t>utasításszámláló</a:t>
            </a:r>
            <a:r>
              <a:rPr lang="en-US" sz="2400" dirty="0" smtClean="0"/>
              <a:t> (Volta </a:t>
            </a:r>
            <a:r>
              <a:rPr lang="en-US" sz="2400" dirty="0" err="1" smtClean="0"/>
              <a:t>architektúrától</a:t>
            </a:r>
            <a:r>
              <a:rPr lang="en-US" sz="2400" dirty="0" smtClean="0"/>
              <a:t> </a:t>
            </a:r>
            <a:r>
              <a:rPr lang="en-US" sz="2400" dirty="0" err="1" smtClean="0"/>
              <a:t>külön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Elágazás</a:t>
            </a:r>
            <a:r>
              <a:rPr lang="en-US" sz="2400" dirty="0" smtClean="0"/>
              <a:t> </a:t>
            </a:r>
            <a:r>
              <a:rPr lang="en-US" sz="2400" dirty="0" err="1" smtClean="0"/>
              <a:t>megvalósítása</a:t>
            </a:r>
            <a:r>
              <a:rPr lang="en-US" sz="2400" dirty="0" smtClean="0"/>
              <a:t> </a:t>
            </a:r>
            <a:r>
              <a:rPr lang="en-US" sz="2400" dirty="0" err="1" smtClean="0"/>
              <a:t>maszkolással</a:t>
            </a:r>
            <a:endParaRPr lang="en-US" sz="2400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7268401" cy="23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9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err="1" smtClean="0"/>
              <a:t>megvalósítás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SIMT – Single Instruction Multiple Thread</a:t>
            </a:r>
          </a:p>
          <a:p>
            <a:pPr lvl="1"/>
            <a:r>
              <a:rPr lang="en-US" dirty="0" err="1"/>
              <a:t>Futtatási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(program </a:t>
            </a:r>
            <a:r>
              <a:rPr lang="en-US" dirty="0" err="1"/>
              <a:t>számláló</a:t>
            </a:r>
            <a:r>
              <a:rPr lang="en-US" dirty="0"/>
              <a:t>, </a:t>
            </a:r>
            <a:r>
              <a:rPr lang="en-US" dirty="0" err="1"/>
              <a:t>regiszterek</a:t>
            </a:r>
            <a:r>
              <a:rPr lang="en-US" dirty="0"/>
              <a:t>, </a:t>
            </a:r>
            <a:r>
              <a:rPr lang="en-US" dirty="0" err="1"/>
              <a:t>stb</a:t>
            </a:r>
            <a:r>
              <a:rPr lang="en-US" dirty="0"/>
              <a:t>…) </a:t>
            </a:r>
            <a:r>
              <a:rPr lang="en-US" dirty="0" err="1"/>
              <a:t>elmenthető</a:t>
            </a:r>
            <a:endParaRPr lang="en-US" dirty="0"/>
          </a:p>
          <a:p>
            <a:pPr lvl="1"/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kontextus</a:t>
            </a:r>
            <a:r>
              <a:rPr lang="en-US" dirty="0"/>
              <a:t> </a:t>
            </a:r>
            <a:r>
              <a:rPr lang="en-US" dirty="0" err="1"/>
              <a:t>váltás</a:t>
            </a:r>
            <a:endParaRPr lang="en-US" dirty="0"/>
          </a:p>
          <a:p>
            <a:pPr lvl="1"/>
            <a:r>
              <a:rPr lang="en-US" dirty="0" err="1"/>
              <a:t>Végrehajtható</a:t>
            </a:r>
            <a:r>
              <a:rPr lang="en-US" dirty="0"/>
              <a:t> warp-ok </a:t>
            </a:r>
            <a:r>
              <a:rPr lang="en-US" dirty="0" err="1"/>
              <a:t>ütemezése</a:t>
            </a:r>
            <a:endParaRPr lang="en-US" dirty="0"/>
          </a:p>
          <a:p>
            <a:pPr lvl="1"/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hozzáférés</a:t>
            </a:r>
            <a:r>
              <a:rPr lang="en-US" dirty="0"/>
              <a:t> </a:t>
            </a:r>
            <a:r>
              <a:rPr lang="en-US" dirty="0" err="1"/>
              <a:t>elrejtése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Rendelkezésre</a:t>
            </a:r>
            <a:r>
              <a:rPr lang="en-US" dirty="0"/>
              <a:t> </a:t>
            </a:r>
            <a:r>
              <a:rPr lang="en-US" dirty="0" err="1"/>
              <a:t>álló</a:t>
            </a:r>
            <a:r>
              <a:rPr lang="en-US" dirty="0"/>
              <a:t> </a:t>
            </a:r>
            <a:r>
              <a:rPr lang="en-US" dirty="0" err="1"/>
              <a:t>regiszterek</a:t>
            </a:r>
            <a:r>
              <a:rPr lang="en-US" dirty="0"/>
              <a:t> </a:t>
            </a:r>
            <a:r>
              <a:rPr lang="en-US" dirty="0" err="1"/>
              <a:t>száma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osztott</a:t>
            </a:r>
            <a:r>
              <a:rPr lang="en-US" dirty="0"/>
              <a:t> </a:t>
            </a:r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mérete</a:t>
            </a:r>
            <a:r>
              <a:rPr lang="en-US" dirty="0"/>
              <a:t> </a:t>
            </a:r>
            <a:r>
              <a:rPr lang="en-US" dirty="0" err="1"/>
              <a:t>architektúra</a:t>
            </a:r>
            <a:r>
              <a:rPr lang="en-US" dirty="0"/>
              <a:t> </a:t>
            </a:r>
            <a:r>
              <a:rPr lang="en-US" dirty="0" err="1"/>
              <a:t>függő</a:t>
            </a:r>
            <a:endParaRPr lang="en-US" dirty="0"/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egyszerre</a:t>
            </a:r>
            <a:r>
              <a:rPr lang="en-US" dirty="0"/>
              <a:t> </a:t>
            </a:r>
            <a:r>
              <a:rPr lang="en-US" dirty="0" err="1"/>
              <a:t>ütemezhető</a:t>
            </a:r>
            <a:r>
              <a:rPr lang="en-US" dirty="0"/>
              <a:t> </a:t>
            </a:r>
            <a:r>
              <a:rPr lang="en-US" dirty="0" err="1"/>
              <a:t>blokkok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warpok</a:t>
            </a:r>
            <a:r>
              <a:rPr lang="en-US" dirty="0"/>
              <a:t> </a:t>
            </a:r>
            <a:r>
              <a:rPr lang="en-US" dirty="0" err="1"/>
              <a:t>száma</a:t>
            </a:r>
            <a:r>
              <a:rPr lang="en-US" dirty="0"/>
              <a:t> </a:t>
            </a:r>
            <a:r>
              <a:rPr lang="en-US" dirty="0" err="1"/>
              <a:t>erőforrás</a:t>
            </a:r>
            <a:r>
              <a:rPr lang="en-US" dirty="0"/>
              <a:t> </a:t>
            </a:r>
            <a:r>
              <a:rPr lang="en-US" dirty="0" err="1" smtClean="0"/>
              <a:t>függő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2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igények</a:t>
            </a:r>
            <a:r>
              <a:rPr lang="en-US" dirty="0"/>
              <a:t> </a:t>
            </a:r>
            <a:r>
              <a:rPr lang="en-US" dirty="0" err="1"/>
              <a:t>kiszolgálásáról</a:t>
            </a:r>
            <a:r>
              <a:rPr lang="en-US" dirty="0"/>
              <a:t> </a:t>
            </a:r>
            <a:r>
              <a:rPr lang="en-US" dirty="0" err="1" smtClean="0"/>
              <a:t>futási</a:t>
            </a:r>
            <a:r>
              <a:rPr lang="en-US" dirty="0" smtClean="0"/>
              <a:t> </a:t>
            </a:r>
            <a:r>
              <a:rPr lang="en-US" dirty="0" err="1"/>
              <a:t>időben</a:t>
            </a:r>
            <a:r>
              <a:rPr lang="en-US" dirty="0"/>
              <a:t> </a:t>
            </a:r>
            <a:r>
              <a:rPr lang="en-US" dirty="0" err="1"/>
              <a:t>dönt</a:t>
            </a:r>
            <a:r>
              <a:rPr lang="en-US" dirty="0"/>
              <a:t> a driver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programozó</a:t>
            </a:r>
            <a:r>
              <a:rPr lang="en-US" dirty="0"/>
              <a:t> a </a:t>
            </a:r>
            <a:r>
              <a:rPr lang="en-US" dirty="0" err="1"/>
              <a:t>blokk</a:t>
            </a:r>
            <a:r>
              <a:rPr lang="en-US" dirty="0"/>
              <a:t> </a:t>
            </a:r>
            <a:r>
              <a:rPr lang="en-US" dirty="0" err="1"/>
              <a:t>méretet</a:t>
            </a:r>
            <a:r>
              <a:rPr lang="en-US" dirty="0"/>
              <a:t> </a:t>
            </a:r>
            <a:r>
              <a:rPr lang="en-US" dirty="0" err="1"/>
              <a:t>illetve</a:t>
            </a:r>
            <a:r>
              <a:rPr lang="en-US" dirty="0"/>
              <a:t> a </a:t>
            </a:r>
            <a:r>
              <a:rPr lang="en-US" dirty="0" err="1"/>
              <a:t>blokkok</a:t>
            </a:r>
            <a:r>
              <a:rPr lang="en-US" dirty="0"/>
              <a:t> </a:t>
            </a:r>
            <a:r>
              <a:rPr lang="en-US" dirty="0" err="1"/>
              <a:t>számát</a:t>
            </a:r>
            <a:r>
              <a:rPr lang="en-US" dirty="0"/>
              <a:t> </a:t>
            </a:r>
            <a:r>
              <a:rPr lang="en-US" dirty="0" err="1"/>
              <a:t>adja</a:t>
            </a:r>
            <a:r>
              <a:rPr lang="en-US" dirty="0"/>
              <a:t> meg</a:t>
            </a:r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34" y="3124200"/>
            <a:ext cx="4624275" cy="3605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Skálázható</a:t>
            </a:r>
            <a:r>
              <a:rPr lang="en-US" dirty="0" smtClean="0"/>
              <a:t> </a:t>
            </a:r>
            <a:r>
              <a:rPr lang="en-US" dirty="0" err="1" smtClean="0"/>
              <a:t>modell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2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Skálázható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err="1"/>
              <a:t>Kulcs</a:t>
            </a:r>
            <a:r>
              <a:rPr lang="en-US" dirty="0"/>
              <a:t> </a:t>
            </a:r>
            <a:r>
              <a:rPr lang="en-US" dirty="0" err="1"/>
              <a:t>elemek</a:t>
            </a:r>
            <a:endParaRPr lang="en-US" dirty="0"/>
          </a:p>
          <a:p>
            <a:pPr lvl="1"/>
            <a:r>
              <a:rPr lang="en-US" dirty="0" err="1"/>
              <a:t>Szálak</a:t>
            </a:r>
            <a:r>
              <a:rPr lang="en-US" dirty="0"/>
              <a:t> </a:t>
            </a:r>
            <a:r>
              <a:rPr lang="en-US" dirty="0" err="1"/>
              <a:t>hierarchiája</a:t>
            </a:r>
            <a:endParaRPr lang="en-US" dirty="0"/>
          </a:p>
          <a:p>
            <a:pPr lvl="1"/>
            <a:r>
              <a:rPr lang="en-US" dirty="0" err="1"/>
              <a:t>Osztott</a:t>
            </a:r>
            <a:r>
              <a:rPr lang="en-US" dirty="0"/>
              <a:t> </a:t>
            </a:r>
            <a:r>
              <a:rPr lang="en-US" dirty="0" err="1"/>
              <a:t>memória</a:t>
            </a:r>
            <a:endParaRPr lang="en-US" dirty="0"/>
          </a:p>
          <a:p>
            <a:pPr lvl="1"/>
            <a:r>
              <a:rPr lang="en-US" dirty="0" err="1"/>
              <a:t>Szinkronizációs</a:t>
            </a:r>
            <a:r>
              <a:rPr lang="en-US" dirty="0"/>
              <a:t> </a:t>
            </a:r>
            <a:r>
              <a:rPr lang="en-US" dirty="0" err="1"/>
              <a:t>pontok</a:t>
            </a:r>
            <a:endParaRPr lang="en-US" dirty="0"/>
          </a:p>
          <a:p>
            <a:r>
              <a:rPr lang="en-US" dirty="0" err="1"/>
              <a:t>Rész</a:t>
            </a:r>
            <a:r>
              <a:rPr lang="en-US" dirty="0"/>
              <a:t> </a:t>
            </a:r>
            <a:r>
              <a:rPr lang="en-US" dirty="0" err="1"/>
              <a:t>problémák</a:t>
            </a:r>
            <a:r>
              <a:rPr lang="en-US" dirty="0"/>
              <a:t> </a:t>
            </a:r>
            <a:r>
              <a:rPr lang="en-US" dirty="0" err="1"/>
              <a:t>blokkon</a:t>
            </a:r>
            <a:r>
              <a:rPr lang="en-US" dirty="0"/>
              <a:t> </a:t>
            </a:r>
            <a:r>
              <a:rPr lang="en-US" dirty="0" err="1"/>
              <a:t>belüli</a:t>
            </a:r>
            <a:r>
              <a:rPr lang="en-US" dirty="0"/>
              <a:t> </a:t>
            </a:r>
            <a:r>
              <a:rPr lang="en-US" dirty="0" err="1"/>
              <a:t>megoldása</a:t>
            </a:r>
            <a:endParaRPr lang="en-US" dirty="0"/>
          </a:p>
          <a:p>
            <a:pPr lvl="1"/>
            <a:r>
              <a:rPr lang="en-US" dirty="0" err="1"/>
              <a:t>Blokkon</a:t>
            </a:r>
            <a:r>
              <a:rPr lang="en-US" dirty="0"/>
              <a:t> </a:t>
            </a:r>
            <a:r>
              <a:rPr lang="en-US" dirty="0" err="1"/>
              <a:t>belüli</a:t>
            </a:r>
            <a:r>
              <a:rPr lang="en-US" dirty="0"/>
              <a:t> </a:t>
            </a:r>
            <a:r>
              <a:rPr lang="en-US" dirty="0" err="1"/>
              <a:t>szálak</a:t>
            </a:r>
            <a:r>
              <a:rPr lang="en-US" dirty="0"/>
              <a:t> </a:t>
            </a:r>
            <a:r>
              <a:rPr lang="en-US" dirty="0" err="1"/>
              <a:t>kommunikálhatnak</a:t>
            </a:r>
            <a:endParaRPr lang="en-US" dirty="0"/>
          </a:p>
          <a:p>
            <a:r>
              <a:rPr lang="en-US" dirty="0" err="1"/>
              <a:t>Blokkok</a:t>
            </a:r>
            <a:r>
              <a:rPr lang="en-US" dirty="0"/>
              <a:t> </a:t>
            </a:r>
            <a:r>
              <a:rPr lang="en-US" dirty="0" err="1"/>
              <a:t>közötti</a:t>
            </a:r>
            <a:r>
              <a:rPr lang="en-US" dirty="0"/>
              <a:t> </a:t>
            </a:r>
            <a:r>
              <a:rPr lang="en-US" dirty="0" err="1"/>
              <a:t>szinkronizáció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 smtClean="0"/>
              <a:t>lehetséges</a:t>
            </a:r>
            <a:r>
              <a:rPr lang="en-US" dirty="0" smtClean="0"/>
              <a:t> (Volta </a:t>
            </a:r>
            <a:r>
              <a:rPr lang="en-US" dirty="0" err="1" smtClean="0"/>
              <a:t>előtti</a:t>
            </a:r>
            <a:r>
              <a:rPr lang="en-US" dirty="0" smtClean="0"/>
              <a:t> </a:t>
            </a:r>
            <a:r>
              <a:rPr lang="en-US" dirty="0" err="1" smtClean="0"/>
              <a:t>architektúrákra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05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1392</TotalTime>
  <Words>2288</Words>
  <Application>Microsoft Office PowerPoint</Application>
  <PresentationFormat>Diavetítés a képernyőre (4:3 oldalarány)</PresentationFormat>
  <Paragraphs>523</Paragraphs>
  <Slides>55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63" baseType="lpstr">
      <vt:lpstr>Arial</vt:lpstr>
      <vt:lpstr>Consolas</vt:lpstr>
      <vt:lpstr>Corbel</vt:lpstr>
      <vt:lpstr>Times New Roman</vt:lpstr>
      <vt:lpstr>Wingdings</vt:lpstr>
      <vt:lpstr>Wingdings 2</vt:lpstr>
      <vt:lpstr>Wingdings 3</vt:lpstr>
      <vt:lpstr>Module</vt:lpstr>
      <vt:lpstr>CUDA</vt:lpstr>
      <vt:lpstr>Bevezetés</vt:lpstr>
      <vt:lpstr>Hardware megvalósítás</vt:lpstr>
      <vt:lpstr>Hardware megvalósítás</vt:lpstr>
      <vt:lpstr>Hardware megvalósítás</vt:lpstr>
      <vt:lpstr>Hardware megvalósítás</vt:lpstr>
      <vt:lpstr>Hardware megvalósítás</vt:lpstr>
      <vt:lpstr>Skálázható modell</vt:lpstr>
      <vt:lpstr>Skálázható modell</vt:lpstr>
      <vt:lpstr>Programozási modell</vt:lpstr>
      <vt:lpstr>Programozási modell</vt:lpstr>
      <vt:lpstr>Programozási modell</vt:lpstr>
      <vt:lpstr>Programozási modell</vt:lpstr>
      <vt:lpstr>Programozási modell</vt:lpstr>
      <vt:lpstr>Memória modell</vt:lpstr>
      <vt:lpstr>Memória modell</vt:lpstr>
      <vt:lpstr>Példa</vt:lpstr>
      <vt:lpstr>Példa</vt:lpstr>
      <vt:lpstr>Példa</vt:lpstr>
      <vt:lpstr>Fordítás és linkelés</vt:lpstr>
      <vt:lpstr>Fordítás és linkelés</vt:lpstr>
      <vt:lpstr>Fordítás és linkelés</vt:lpstr>
      <vt:lpstr>Fordítás és linkelés</vt:lpstr>
      <vt:lpstr>Fordítás és linkelés</vt:lpstr>
      <vt:lpstr>Fordítás és linkelés</vt:lpstr>
      <vt:lpstr>Fordítás és linkelés</vt:lpstr>
      <vt:lpstr>Fordítás és linkelés</vt:lpstr>
      <vt:lpstr>Compute Capability</vt:lpstr>
      <vt:lpstr>Részletesebben…</vt:lpstr>
      <vt:lpstr>Memória modell</vt:lpstr>
      <vt:lpstr>Memória modell</vt:lpstr>
      <vt:lpstr>Memória modell</vt:lpstr>
      <vt:lpstr>Memória modell</vt:lpstr>
      <vt:lpstr>Memória modell</vt:lpstr>
      <vt:lpstr>Memória modell</vt:lpstr>
      <vt:lpstr>Memória modell</vt:lpstr>
      <vt:lpstr>CUDA streamek</vt:lpstr>
      <vt:lpstr>CUDA streamek</vt:lpstr>
      <vt:lpstr>CUDA kernel</vt:lpstr>
      <vt:lpstr>CUDA kernel</vt:lpstr>
      <vt:lpstr>CUDA C</vt:lpstr>
      <vt:lpstr>CUDA C</vt:lpstr>
      <vt:lpstr>CUDA C</vt:lpstr>
      <vt:lpstr>CUDA C</vt:lpstr>
      <vt:lpstr>CUDA C</vt:lpstr>
      <vt:lpstr>CUDA C</vt:lpstr>
      <vt:lpstr>CUDA C</vt:lpstr>
      <vt:lpstr>CUDA C</vt:lpstr>
      <vt:lpstr>NSight</vt:lpstr>
      <vt:lpstr>NSight</vt:lpstr>
      <vt:lpstr>NSight</vt:lpstr>
      <vt:lpstr>Visual Profiler</vt:lpstr>
      <vt:lpstr>CUDA meglévő VS projekthez</vt:lpstr>
      <vt:lpstr>CUDA meglévő VS projekthez</vt:lpstr>
      <vt:lpstr>CUDA fájlok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CUDA</dc:title>
  <dc:creator>Tóth Márton</dc:creator>
  <cp:lastModifiedBy>M</cp:lastModifiedBy>
  <cp:revision>192</cp:revision>
  <dcterms:created xsi:type="dcterms:W3CDTF">2011-05-09T07:47:52Z</dcterms:created>
  <dcterms:modified xsi:type="dcterms:W3CDTF">2019-05-07T07:12:47Z</dcterms:modified>
</cp:coreProperties>
</file>