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89" r:id="rId3"/>
    <p:sldId id="290" r:id="rId4"/>
    <p:sldId id="291" r:id="rId5"/>
    <p:sldId id="292" r:id="rId6"/>
    <p:sldId id="293" r:id="rId7"/>
    <p:sldId id="296" r:id="rId8"/>
    <p:sldId id="29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3" d="100"/>
          <a:sy n="123" d="100"/>
        </p:scale>
        <p:origin x="125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B8ADA-0C09-47E6-9517-99C723074162}" type="datetimeFigureOut">
              <a:rPr lang="hu-HU" smtClean="0"/>
              <a:pPr/>
              <a:t>2018. 02. 05.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BE9E8-3BD8-4740-814A-36049080FEF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71494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1862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375623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9290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73699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44156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57396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1644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13F8-8809-40F9-AC1C-35E31FE1FAE7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D781-1A60-4EA4-8843-0DE76B29E9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13F8-8809-40F9-AC1C-35E31FE1FAE7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D781-1A60-4EA4-8843-0DE76B29E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13F8-8809-40F9-AC1C-35E31FE1FAE7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D781-1A60-4EA4-8843-0DE76B29E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13F8-8809-40F9-AC1C-35E31FE1FAE7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D781-1A60-4EA4-8843-0DE76B29E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13F8-8809-40F9-AC1C-35E31FE1FAE7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D781-1A60-4EA4-8843-0DE76B29E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13F8-8809-40F9-AC1C-35E31FE1FAE7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D781-1A60-4EA4-8843-0DE76B29E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13F8-8809-40F9-AC1C-35E31FE1FAE7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D781-1A60-4EA4-8843-0DE76B29E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13F8-8809-40F9-AC1C-35E31FE1FAE7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D781-1A60-4EA4-8843-0DE76B29E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13F8-8809-40F9-AC1C-35E31FE1FAE7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D781-1A60-4EA4-8843-0DE76B29E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E13F8-8809-40F9-AC1C-35E31FE1FAE7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6D781-1A60-4EA4-8843-0DE76B29E9F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95E13F8-8809-40F9-AC1C-35E31FE1FAE7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5A6D781-1A60-4EA4-8843-0DE76B29E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95E13F8-8809-40F9-AC1C-35E31FE1FAE7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5A6D781-1A60-4EA4-8843-0DE76B29E9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Parallel programming laboratory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Iter</a:t>
            </a:r>
            <a:r>
              <a:rPr lang="en-US" dirty="0" err="1" smtClean="0"/>
              <a:t>ated</a:t>
            </a:r>
            <a:r>
              <a:rPr lang="hu-HU" dirty="0" smtClean="0"/>
              <a:t> f</a:t>
            </a:r>
            <a:r>
              <a:rPr lang="en-US" dirty="0" smtClean="0"/>
              <a:t>unction</a:t>
            </a:r>
            <a:r>
              <a:rPr lang="hu-HU" dirty="0" smtClean="0"/>
              <a:t> </a:t>
            </a:r>
            <a:r>
              <a:rPr lang="hu-HU" dirty="0" err="1" smtClean="0"/>
              <a:t>attra</a:t>
            </a:r>
            <a:r>
              <a:rPr lang="en-US" dirty="0" smtClean="0"/>
              <a:t>c</a:t>
            </a:r>
            <a:r>
              <a:rPr lang="hu-HU" dirty="0" smtClean="0"/>
              <a:t>tor</a:t>
            </a:r>
            <a:r>
              <a:rPr lang="en-US" dirty="0" smtClean="0"/>
              <a:t>s</a:t>
            </a:r>
            <a:endParaRPr lang="hu-HU" dirty="0"/>
          </a:p>
        </p:txBody>
      </p:sp>
      <p:sp>
        <p:nvSpPr>
          <p:cNvPr id="184323" name="Rectangle 1027"/>
          <p:cNvSpPr>
            <a:spLocks noChangeArrowheads="1"/>
          </p:cNvSpPr>
          <p:nvPr/>
        </p:nvSpPr>
        <p:spPr bwMode="auto">
          <a:xfrm>
            <a:off x="1524000" y="2286000"/>
            <a:ext cx="1905000" cy="1143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/>
              <a:t>F</a:t>
            </a:r>
          </a:p>
        </p:txBody>
      </p:sp>
      <p:sp>
        <p:nvSpPr>
          <p:cNvPr id="184324" name="Oval 1028"/>
          <p:cNvSpPr>
            <a:spLocks noChangeArrowheads="1"/>
          </p:cNvSpPr>
          <p:nvPr/>
        </p:nvSpPr>
        <p:spPr bwMode="auto">
          <a:xfrm>
            <a:off x="1676400" y="4038600"/>
            <a:ext cx="1600200" cy="6096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hu-HU" dirty="0"/>
              <a:t>z = x </a:t>
            </a:r>
            <a:r>
              <a:rPr lang="en-US" dirty="0"/>
              <a:t>+ </a:t>
            </a:r>
            <a:r>
              <a:rPr lang="hu-HU" dirty="0" smtClean="0"/>
              <a:t>iy</a:t>
            </a:r>
            <a:endParaRPr lang="hu-HU" dirty="0"/>
          </a:p>
        </p:txBody>
      </p:sp>
      <p:sp>
        <p:nvSpPr>
          <p:cNvPr id="184325" name="Freeform 1029"/>
          <p:cNvSpPr>
            <a:spLocks/>
          </p:cNvSpPr>
          <p:nvPr/>
        </p:nvSpPr>
        <p:spPr bwMode="auto">
          <a:xfrm>
            <a:off x="838200" y="2895600"/>
            <a:ext cx="838200" cy="1447800"/>
          </a:xfrm>
          <a:custGeom>
            <a:avLst/>
            <a:gdLst/>
            <a:ahLst/>
            <a:cxnLst>
              <a:cxn ang="0">
                <a:pos x="528" y="912"/>
              </a:cxn>
              <a:cxn ang="0">
                <a:pos x="0" y="912"/>
              </a:cxn>
              <a:cxn ang="0">
                <a:pos x="0" y="0"/>
              </a:cxn>
              <a:cxn ang="0">
                <a:pos x="432" y="0"/>
              </a:cxn>
            </a:cxnLst>
            <a:rect l="0" t="0" r="r" b="b"/>
            <a:pathLst>
              <a:path w="528" h="912">
                <a:moveTo>
                  <a:pt x="528" y="912"/>
                </a:moveTo>
                <a:lnTo>
                  <a:pt x="0" y="912"/>
                </a:lnTo>
                <a:lnTo>
                  <a:pt x="0" y="0"/>
                </a:lnTo>
                <a:lnTo>
                  <a:pt x="432" y="0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4326" name="Freeform 1030"/>
          <p:cNvSpPr>
            <a:spLocks/>
          </p:cNvSpPr>
          <p:nvPr/>
        </p:nvSpPr>
        <p:spPr bwMode="auto">
          <a:xfrm>
            <a:off x="3276600" y="2895600"/>
            <a:ext cx="685800" cy="1447800"/>
          </a:xfrm>
          <a:custGeom>
            <a:avLst/>
            <a:gdLst/>
            <a:ahLst/>
            <a:cxnLst>
              <a:cxn ang="0">
                <a:pos x="96" y="0"/>
              </a:cxn>
              <a:cxn ang="0">
                <a:pos x="432" y="0"/>
              </a:cxn>
              <a:cxn ang="0">
                <a:pos x="430" y="910"/>
              </a:cxn>
              <a:cxn ang="0">
                <a:pos x="0" y="912"/>
              </a:cxn>
            </a:cxnLst>
            <a:rect l="0" t="0" r="r" b="b"/>
            <a:pathLst>
              <a:path w="432" h="912">
                <a:moveTo>
                  <a:pt x="96" y="0"/>
                </a:moveTo>
                <a:lnTo>
                  <a:pt x="432" y="0"/>
                </a:lnTo>
                <a:lnTo>
                  <a:pt x="430" y="910"/>
                </a:lnTo>
                <a:lnTo>
                  <a:pt x="0" y="912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4327" name="Line 1031"/>
          <p:cNvSpPr>
            <a:spLocks noChangeShapeType="1"/>
          </p:cNvSpPr>
          <p:nvPr/>
        </p:nvSpPr>
        <p:spPr bwMode="auto">
          <a:xfrm flipV="1">
            <a:off x="5562600" y="2286000"/>
            <a:ext cx="0" cy="2514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4328" name="Line 1032"/>
          <p:cNvSpPr>
            <a:spLocks noChangeShapeType="1"/>
          </p:cNvSpPr>
          <p:nvPr/>
        </p:nvSpPr>
        <p:spPr bwMode="auto">
          <a:xfrm>
            <a:off x="5562600" y="4800600"/>
            <a:ext cx="3124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4329" name="Freeform 1033"/>
          <p:cNvSpPr>
            <a:spLocks/>
          </p:cNvSpPr>
          <p:nvPr/>
        </p:nvSpPr>
        <p:spPr bwMode="auto">
          <a:xfrm>
            <a:off x="6019800" y="3276600"/>
            <a:ext cx="1676400" cy="1231900"/>
          </a:xfrm>
          <a:custGeom>
            <a:avLst/>
            <a:gdLst/>
            <a:ahLst/>
            <a:cxnLst>
              <a:cxn ang="0">
                <a:pos x="0" y="48"/>
              </a:cxn>
              <a:cxn ang="0">
                <a:pos x="624" y="48"/>
              </a:cxn>
              <a:cxn ang="0">
                <a:pos x="672" y="336"/>
              </a:cxn>
              <a:cxn ang="0">
                <a:pos x="144" y="576"/>
              </a:cxn>
              <a:cxn ang="0">
                <a:pos x="528" y="768"/>
              </a:cxn>
              <a:cxn ang="0">
                <a:pos x="1056" y="624"/>
              </a:cxn>
            </a:cxnLst>
            <a:rect l="0" t="0" r="r" b="b"/>
            <a:pathLst>
              <a:path w="1056" h="776">
                <a:moveTo>
                  <a:pt x="0" y="48"/>
                </a:moveTo>
                <a:cubicBezTo>
                  <a:pt x="256" y="24"/>
                  <a:pt x="512" y="0"/>
                  <a:pt x="624" y="48"/>
                </a:cubicBezTo>
                <a:cubicBezTo>
                  <a:pt x="736" y="96"/>
                  <a:pt x="752" y="248"/>
                  <a:pt x="672" y="336"/>
                </a:cubicBezTo>
                <a:cubicBezTo>
                  <a:pt x="592" y="424"/>
                  <a:pt x="168" y="504"/>
                  <a:pt x="144" y="576"/>
                </a:cubicBezTo>
                <a:cubicBezTo>
                  <a:pt x="120" y="648"/>
                  <a:pt x="376" y="760"/>
                  <a:pt x="528" y="768"/>
                </a:cubicBezTo>
                <a:cubicBezTo>
                  <a:pt x="680" y="776"/>
                  <a:pt x="868" y="700"/>
                  <a:pt x="1056" y="624"/>
                </a:cubicBezTo>
              </a:path>
            </a:pathLst>
          </a:custGeom>
          <a:noFill/>
          <a:ln w="76200" cap="flat" cmpd="sng">
            <a:solidFill>
              <a:schemeClr val="hlink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4331" name="Freeform 1035"/>
          <p:cNvSpPr>
            <a:spLocks/>
          </p:cNvSpPr>
          <p:nvPr/>
        </p:nvSpPr>
        <p:spPr bwMode="auto">
          <a:xfrm>
            <a:off x="6096000" y="2590800"/>
            <a:ext cx="685800" cy="685800"/>
          </a:xfrm>
          <a:custGeom>
            <a:avLst/>
            <a:gdLst/>
            <a:ahLst/>
            <a:cxnLst>
              <a:cxn ang="0">
                <a:pos x="0" y="432"/>
              </a:cxn>
              <a:cxn ang="0">
                <a:pos x="240" y="0"/>
              </a:cxn>
              <a:cxn ang="0">
                <a:pos x="432" y="432"/>
              </a:cxn>
            </a:cxnLst>
            <a:rect l="0" t="0" r="r" b="b"/>
            <a:pathLst>
              <a:path w="432" h="432">
                <a:moveTo>
                  <a:pt x="0" y="432"/>
                </a:moveTo>
                <a:cubicBezTo>
                  <a:pt x="84" y="216"/>
                  <a:pt x="168" y="0"/>
                  <a:pt x="240" y="0"/>
                </a:cubicBezTo>
                <a:cubicBezTo>
                  <a:pt x="312" y="0"/>
                  <a:pt x="372" y="216"/>
                  <a:pt x="432" y="432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4332" name="AutoShape 1036"/>
          <p:cNvSpPr>
            <a:spLocks noChangeArrowheads="1"/>
          </p:cNvSpPr>
          <p:nvPr/>
        </p:nvSpPr>
        <p:spPr bwMode="auto">
          <a:xfrm>
            <a:off x="4191000" y="3200400"/>
            <a:ext cx="1066800" cy="762000"/>
          </a:xfrm>
          <a:prstGeom prst="rightArrow">
            <a:avLst>
              <a:gd name="adj1" fmla="val 50000"/>
              <a:gd name="adj2" fmla="val 3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3" name="Szövegdoboz 12"/>
          <p:cNvSpPr txBox="1"/>
          <p:nvPr/>
        </p:nvSpPr>
        <p:spPr>
          <a:xfrm>
            <a:off x="762000" y="5096470"/>
            <a:ext cx="35809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Converge into point p</a:t>
            </a:r>
            <a:endParaRPr lang="hu-HU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Divergent</a:t>
            </a:r>
            <a:endParaRPr lang="hu-HU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Evolve in a closed region</a:t>
            </a:r>
            <a:r>
              <a:rPr lang="hu-HU" dirty="0" smtClean="0"/>
              <a:t>: </a:t>
            </a:r>
            <a:r>
              <a:rPr lang="hu-HU" dirty="0" err="1" smtClean="0"/>
              <a:t>Attra</a:t>
            </a:r>
            <a:r>
              <a:rPr lang="en-US" dirty="0" smtClean="0"/>
              <a:t>c</a:t>
            </a:r>
            <a:r>
              <a:rPr lang="hu-HU" dirty="0" smtClean="0"/>
              <a:t>tor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z </a:t>
            </a:r>
            <a:r>
              <a:rPr lang="hu-HU">
                <a:sym typeface="Symbol" pitchFamily="18" charset="2"/>
              </a:rPr>
              <a:t> </a:t>
            </a:r>
            <a:r>
              <a:rPr lang="hu-HU"/>
              <a:t>z</a:t>
            </a:r>
            <a:r>
              <a:rPr lang="hu-HU" baseline="30000"/>
              <a:t>2</a:t>
            </a:r>
            <a:endParaRPr lang="hu-HU"/>
          </a:p>
        </p:txBody>
      </p:sp>
      <p:sp>
        <p:nvSpPr>
          <p:cNvPr id="185347" name="Line 3"/>
          <p:cNvSpPr>
            <a:spLocks noChangeShapeType="1"/>
          </p:cNvSpPr>
          <p:nvPr/>
        </p:nvSpPr>
        <p:spPr bwMode="auto">
          <a:xfrm flipV="1">
            <a:off x="2209800" y="2806700"/>
            <a:ext cx="0" cy="3200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5348" name="Line 4"/>
          <p:cNvSpPr>
            <a:spLocks noChangeShapeType="1"/>
          </p:cNvSpPr>
          <p:nvPr/>
        </p:nvSpPr>
        <p:spPr bwMode="auto">
          <a:xfrm>
            <a:off x="457200" y="4483100"/>
            <a:ext cx="396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5349" name="Oval 5"/>
          <p:cNvSpPr>
            <a:spLocks noChangeArrowheads="1"/>
          </p:cNvSpPr>
          <p:nvPr/>
        </p:nvSpPr>
        <p:spPr bwMode="auto">
          <a:xfrm>
            <a:off x="1371600" y="3568700"/>
            <a:ext cx="1676400" cy="1752600"/>
          </a:xfrm>
          <a:prstGeom prst="ellips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5350" name="Text Box 6"/>
          <p:cNvSpPr txBox="1">
            <a:spLocks noChangeArrowheads="1"/>
          </p:cNvSpPr>
          <p:nvPr/>
        </p:nvSpPr>
        <p:spPr bwMode="auto">
          <a:xfrm>
            <a:off x="3108325" y="4524375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1</a:t>
            </a:r>
          </a:p>
        </p:txBody>
      </p:sp>
      <p:sp>
        <p:nvSpPr>
          <p:cNvPr id="185351" name="Freeform 7"/>
          <p:cNvSpPr>
            <a:spLocks/>
          </p:cNvSpPr>
          <p:nvPr/>
        </p:nvSpPr>
        <p:spPr bwMode="auto">
          <a:xfrm>
            <a:off x="3124200" y="2882900"/>
            <a:ext cx="381000" cy="990600"/>
          </a:xfrm>
          <a:custGeom>
            <a:avLst/>
            <a:gdLst/>
            <a:ahLst/>
            <a:cxnLst>
              <a:cxn ang="0">
                <a:pos x="0" y="624"/>
              </a:cxn>
              <a:cxn ang="0">
                <a:pos x="240" y="336"/>
              </a:cxn>
              <a:cxn ang="0">
                <a:pos x="0" y="0"/>
              </a:cxn>
            </a:cxnLst>
            <a:rect l="0" t="0" r="r" b="b"/>
            <a:pathLst>
              <a:path w="240" h="624">
                <a:moveTo>
                  <a:pt x="0" y="624"/>
                </a:moveTo>
                <a:cubicBezTo>
                  <a:pt x="120" y="532"/>
                  <a:pt x="240" y="440"/>
                  <a:pt x="240" y="336"/>
                </a:cubicBezTo>
                <a:cubicBezTo>
                  <a:pt x="240" y="232"/>
                  <a:pt x="120" y="116"/>
                  <a:pt x="0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5352" name="Freeform 8"/>
          <p:cNvSpPr>
            <a:spLocks/>
          </p:cNvSpPr>
          <p:nvPr/>
        </p:nvSpPr>
        <p:spPr bwMode="auto">
          <a:xfrm>
            <a:off x="1600200" y="1968500"/>
            <a:ext cx="1701800" cy="914400"/>
          </a:xfrm>
          <a:custGeom>
            <a:avLst/>
            <a:gdLst/>
            <a:ahLst/>
            <a:cxnLst>
              <a:cxn ang="0">
                <a:pos x="960" y="576"/>
              </a:cxn>
              <a:cxn ang="0">
                <a:pos x="912" y="288"/>
              </a:cxn>
              <a:cxn ang="0">
                <a:pos x="0" y="0"/>
              </a:cxn>
            </a:cxnLst>
            <a:rect l="0" t="0" r="r" b="b"/>
            <a:pathLst>
              <a:path w="1072" h="576">
                <a:moveTo>
                  <a:pt x="960" y="576"/>
                </a:moveTo>
                <a:cubicBezTo>
                  <a:pt x="1016" y="480"/>
                  <a:pt x="1072" y="384"/>
                  <a:pt x="912" y="288"/>
                </a:cubicBezTo>
                <a:cubicBezTo>
                  <a:pt x="752" y="192"/>
                  <a:pt x="376" y="96"/>
                  <a:pt x="0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5353" name="Oval 9"/>
          <p:cNvSpPr>
            <a:spLocks noChangeArrowheads="1"/>
          </p:cNvSpPr>
          <p:nvPr/>
        </p:nvSpPr>
        <p:spPr bwMode="auto">
          <a:xfrm>
            <a:off x="3048000" y="37973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5354" name="Oval 10"/>
          <p:cNvSpPr>
            <a:spLocks noChangeArrowheads="1"/>
          </p:cNvSpPr>
          <p:nvPr/>
        </p:nvSpPr>
        <p:spPr bwMode="auto">
          <a:xfrm>
            <a:off x="2971800" y="28067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5355" name="Oval 11"/>
          <p:cNvSpPr>
            <a:spLocks noChangeArrowheads="1"/>
          </p:cNvSpPr>
          <p:nvPr/>
        </p:nvSpPr>
        <p:spPr bwMode="auto">
          <a:xfrm>
            <a:off x="2590800" y="41021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5356" name="Freeform 12"/>
          <p:cNvSpPr>
            <a:spLocks/>
          </p:cNvSpPr>
          <p:nvPr/>
        </p:nvSpPr>
        <p:spPr bwMode="auto">
          <a:xfrm>
            <a:off x="2286000" y="3835400"/>
            <a:ext cx="419100" cy="342900"/>
          </a:xfrm>
          <a:custGeom>
            <a:avLst/>
            <a:gdLst/>
            <a:ahLst/>
            <a:cxnLst>
              <a:cxn ang="0">
                <a:pos x="240" y="216"/>
              </a:cxn>
              <a:cxn ang="0">
                <a:pos x="240" y="24"/>
              </a:cxn>
              <a:cxn ang="0">
                <a:pos x="96" y="72"/>
              </a:cxn>
              <a:cxn ang="0">
                <a:pos x="0" y="216"/>
              </a:cxn>
            </a:cxnLst>
            <a:rect l="0" t="0" r="r" b="b"/>
            <a:pathLst>
              <a:path w="264" h="216">
                <a:moveTo>
                  <a:pt x="240" y="216"/>
                </a:moveTo>
                <a:cubicBezTo>
                  <a:pt x="252" y="132"/>
                  <a:pt x="264" y="48"/>
                  <a:pt x="240" y="24"/>
                </a:cubicBezTo>
                <a:cubicBezTo>
                  <a:pt x="216" y="0"/>
                  <a:pt x="136" y="40"/>
                  <a:pt x="96" y="72"/>
                </a:cubicBezTo>
                <a:cubicBezTo>
                  <a:pt x="56" y="104"/>
                  <a:pt x="28" y="160"/>
                  <a:pt x="0" y="216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5357" name="Oval 13"/>
          <p:cNvSpPr>
            <a:spLocks noChangeArrowheads="1"/>
          </p:cNvSpPr>
          <p:nvPr/>
        </p:nvSpPr>
        <p:spPr bwMode="auto">
          <a:xfrm>
            <a:off x="2209800" y="41783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5358" name="Freeform 14"/>
          <p:cNvSpPr>
            <a:spLocks/>
          </p:cNvSpPr>
          <p:nvPr/>
        </p:nvSpPr>
        <p:spPr bwMode="auto">
          <a:xfrm>
            <a:off x="1739900" y="4089400"/>
            <a:ext cx="469900" cy="317500"/>
          </a:xfrm>
          <a:custGeom>
            <a:avLst/>
            <a:gdLst/>
            <a:ahLst/>
            <a:cxnLst>
              <a:cxn ang="0">
                <a:pos x="296" y="104"/>
              </a:cxn>
              <a:cxn ang="0">
                <a:pos x="152" y="8"/>
              </a:cxn>
              <a:cxn ang="0">
                <a:pos x="8" y="56"/>
              </a:cxn>
              <a:cxn ang="0">
                <a:pos x="200" y="200"/>
              </a:cxn>
            </a:cxnLst>
            <a:rect l="0" t="0" r="r" b="b"/>
            <a:pathLst>
              <a:path w="296" h="200">
                <a:moveTo>
                  <a:pt x="296" y="104"/>
                </a:moveTo>
                <a:cubicBezTo>
                  <a:pt x="248" y="60"/>
                  <a:pt x="200" y="16"/>
                  <a:pt x="152" y="8"/>
                </a:cubicBezTo>
                <a:cubicBezTo>
                  <a:pt x="104" y="0"/>
                  <a:pt x="0" y="24"/>
                  <a:pt x="8" y="56"/>
                </a:cubicBezTo>
                <a:cubicBezTo>
                  <a:pt x="16" y="88"/>
                  <a:pt x="108" y="144"/>
                  <a:pt x="200" y="20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5359" name="Oval 15"/>
          <p:cNvSpPr>
            <a:spLocks noChangeArrowheads="1"/>
          </p:cNvSpPr>
          <p:nvPr/>
        </p:nvSpPr>
        <p:spPr bwMode="auto">
          <a:xfrm>
            <a:off x="2057400" y="43307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5361" name="Text Box 17"/>
          <p:cNvSpPr txBox="1">
            <a:spLocks noChangeArrowheads="1"/>
          </p:cNvSpPr>
          <p:nvPr/>
        </p:nvSpPr>
        <p:spPr bwMode="auto">
          <a:xfrm>
            <a:off x="5791200" y="1828800"/>
            <a:ext cx="1839913" cy="1739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sz="3600"/>
              <a:t>z = </a:t>
            </a:r>
            <a:r>
              <a:rPr lang="hu-HU" sz="3600" i="1"/>
              <a:t>r</a:t>
            </a:r>
            <a:r>
              <a:rPr lang="hu-HU" sz="3600"/>
              <a:t> e </a:t>
            </a:r>
            <a:r>
              <a:rPr lang="hu-HU" sz="3600" baseline="30000"/>
              <a:t>i</a:t>
            </a:r>
            <a:r>
              <a:rPr lang="hu-HU" sz="3600" baseline="30000">
                <a:sym typeface="Symbol" pitchFamily="18" charset="2"/>
              </a:rPr>
              <a:t></a:t>
            </a:r>
            <a:r>
              <a:rPr lang="hu-HU" sz="3600"/>
              <a:t> </a:t>
            </a:r>
          </a:p>
          <a:p>
            <a:r>
              <a:rPr lang="hu-HU" sz="3600" i="1"/>
              <a:t>r</a:t>
            </a:r>
            <a:r>
              <a:rPr lang="hu-HU" sz="3600"/>
              <a:t> </a:t>
            </a:r>
            <a:r>
              <a:rPr lang="hu-HU" sz="3600">
                <a:sym typeface="Symbol" pitchFamily="18" charset="2"/>
              </a:rPr>
              <a:t> </a:t>
            </a:r>
            <a:r>
              <a:rPr lang="hu-HU" sz="3600" i="1"/>
              <a:t>r</a:t>
            </a:r>
            <a:r>
              <a:rPr lang="hu-HU" sz="3600"/>
              <a:t> </a:t>
            </a:r>
            <a:r>
              <a:rPr lang="hu-HU" sz="3600" baseline="30000"/>
              <a:t>2</a:t>
            </a:r>
          </a:p>
          <a:p>
            <a:r>
              <a:rPr lang="hu-HU" sz="3600">
                <a:sym typeface="Symbol" pitchFamily="18" charset="2"/>
              </a:rPr>
              <a:t></a:t>
            </a:r>
            <a:r>
              <a:rPr lang="hu-HU" sz="3600"/>
              <a:t> </a:t>
            </a:r>
            <a:r>
              <a:rPr lang="hu-HU" sz="3600">
                <a:sym typeface="Symbol" pitchFamily="18" charset="2"/>
              </a:rPr>
              <a:t> 2</a:t>
            </a:r>
          </a:p>
        </p:txBody>
      </p:sp>
      <p:sp>
        <p:nvSpPr>
          <p:cNvPr id="185362" name="Text Box 18"/>
          <p:cNvSpPr txBox="1">
            <a:spLocks noChangeArrowheads="1"/>
          </p:cNvSpPr>
          <p:nvPr/>
        </p:nvSpPr>
        <p:spPr bwMode="auto">
          <a:xfrm>
            <a:off x="3489325" y="3609975"/>
            <a:ext cx="1099981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dirty="0" err="1" smtClean="0"/>
              <a:t>divergen</a:t>
            </a:r>
            <a:r>
              <a:rPr lang="en-US" dirty="0" smtClean="0"/>
              <a:t>t</a:t>
            </a:r>
            <a:endParaRPr lang="hu-HU" dirty="0"/>
          </a:p>
        </p:txBody>
      </p:sp>
      <p:sp>
        <p:nvSpPr>
          <p:cNvPr id="185363" name="Text Box 19"/>
          <p:cNvSpPr txBox="1">
            <a:spLocks noChangeArrowheads="1"/>
          </p:cNvSpPr>
          <p:nvPr/>
        </p:nvSpPr>
        <p:spPr bwMode="auto">
          <a:xfrm>
            <a:off x="1447800" y="4483100"/>
            <a:ext cx="126989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c</a:t>
            </a:r>
            <a:r>
              <a:rPr lang="hu-HU" dirty="0" err="1" smtClean="0"/>
              <a:t>onvergen</a:t>
            </a:r>
            <a:r>
              <a:rPr lang="en-US" dirty="0" smtClean="0"/>
              <a:t>t</a:t>
            </a:r>
            <a:endParaRPr lang="hu-HU" dirty="0"/>
          </a:p>
        </p:txBody>
      </p:sp>
      <p:sp>
        <p:nvSpPr>
          <p:cNvPr id="185364" name="Text Box 20"/>
          <p:cNvSpPr txBox="1">
            <a:spLocks noChangeArrowheads="1"/>
          </p:cNvSpPr>
          <p:nvPr/>
        </p:nvSpPr>
        <p:spPr bwMode="auto">
          <a:xfrm>
            <a:off x="2971800" y="5778500"/>
            <a:ext cx="2037737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 dirty="0" err="1" smtClean="0"/>
              <a:t>Attra</a:t>
            </a:r>
            <a:r>
              <a:rPr lang="en-US" dirty="0" smtClean="0"/>
              <a:t>c</a:t>
            </a:r>
            <a:r>
              <a:rPr lang="hu-HU" dirty="0" smtClean="0"/>
              <a:t>tor</a:t>
            </a:r>
            <a:r>
              <a:rPr lang="hu-HU" dirty="0"/>
              <a:t>:   H = F(H)</a:t>
            </a:r>
          </a:p>
        </p:txBody>
      </p:sp>
      <p:sp>
        <p:nvSpPr>
          <p:cNvPr id="185365" name="Oval 21"/>
          <p:cNvSpPr>
            <a:spLocks noChangeArrowheads="1"/>
          </p:cNvSpPr>
          <p:nvPr/>
        </p:nvSpPr>
        <p:spPr bwMode="auto">
          <a:xfrm>
            <a:off x="2895600" y="40259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5366" name="Oval 22"/>
          <p:cNvSpPr>
            <a:spLocks noChangeArrowheads="1"/>
          </p:cNvSpPr>
          <p:nvPr/>
        </p:nvSpPr>
        <p:spPr bwMode="auto">
          <a:xfrm>
            <a:off x="2590800" y="36449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5367" name="Oval 23"/>
          <p:cNvSpPr>
            <a:spLocks noChangeArrowheads="1"/>
          </p:cNvSpPr>
          <p:nvPr/>
        </p:nvSpPr>
        <p:spPr bwMode="auto">
          <a:xfrm>
            <a:off x="1676400" y="36449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5368" name="Freeform 24"/>
          <p:cNvSpPr>
            <a:spLocks/>
          </p:cNvSpPr>
          <p:nvPr/>
        </p:nvSpPr>
        <p:spPr bwMode="auto">
          <a:xfrm>
            <a:off x="2743200" y="3644900"/>
            <a:ext cx="304800" cy="457200"/>
          </a:xfrm>
          <a:custGeom>
            <a:avLst/>
            <a:gdLst/>
            <a:ahLst/>
            <a:cxnLst>
              <a:cxn ang="0">
                <a:pos x="192" y="288"/>
              </a:cxn>
              <a:cxn ang="0">
                <a:pos x="144" y="48"/>
              </a:cxn>
              <a:cxn ang="0">
                <a:pos x="0" y="0"/>
              </a:cxn>
            </a:cxnLst>
            <a:rect l="0" t="0" r="r" b="b"/>
            <a:pathLst>
              <a:path w="192" h="288">
                <a:moveTo>
                  <a:pt x="192" y="288"/>
                </a:moveTo>
                <a:cubicBezTo>
                  <a:pt x="184" y="192"/>
                  <a:pt x="176" y="96"/>
                  <a:pt x="144" y="48"/>
                </a:cubicBezTo>
                <a:cubicBezTo>
                  <a:pt x="112" y="0"/>
                  <a:pt x="56" y="0"/>
                  <a:pt x="0" y="0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5369" name="Freeform 25"/>
          <p:cNvSpPr>
            <a:spLocks/>
          </p:cNvSpPr>
          <p:nvPr/>
        </p:nvSpPr>
        <p:spPr bwMode="auto">
          <a:xfrm>
            <a:off x="1638300" y="3289300"/>
            <a:ext cx="1028700" cy="355600"/>
          </a:xfrm>
          <a:custGeom>
            <a:avLst/>
            <a:gdLst/>
            <a:ahLst/>
            <a:cxnLst>
              <a:cxn ang="0">
                <a:pos x="648" y="224"/>
              </a:cxn>
              <a:cxn ang="0">
                <a:pos x="456" y="32"/>
              </a:cxn>
              <a:cxn ang="0">
                <a:pos x="72" y="32"/>
              </a:cxn>
              <a:cxn ang="0">
                <a:pos x="24" y="224"/>
              </a:cxn>
            </a:cxnLst>
            <a:rect l="0" t="0" r="r" b="b"/>
            <a:pathLst>
              <a:path w="648" h="224">
                <a:moveTo>
                  <a:pt x="648" y="224"/>
                </a:moveTo>
                <a:cubicBezTo>
                  <a:pt x="600" y="144"/>
                  <a:pt x="552" y="64"/>
                  <a:pt x="456" y="32"/>
                </a:cubicBezTo>
                <a:cubicBezTo>
                  <a:pt x="360" y="0"/>
                  <a:pt x="144" y="0"/>
                  <a:pt x="72" y="32"/>
                </a:cubicBezTo>
                <a:cubicBezTo>
                  <a:pt x="0" y="64"/>
                  <a:pt x="12" y="144"/>
                  <a:pt x="24" y="224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85370" name="Line 26"/>
          <p:cNvSpPr>
            <a:spLocks noChangeShapeType="1"/>
          </p:cNvSpPr>
          <p:nvPr/>
        </p:nvSpPr>
        <p:spPr bwMode="auto">
          <a:xfrm flipH="1" flipV="1">
            <a:off x="2895600" y="5092700"/>
            <a:ext cx="60960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Attra</a:t>
            </a:r>
            <a:r>
              <a:rPr lang="en-US" dirty="0" smtClean="0"/>
              <a:t>c</a:t>
            </a:r>
            <a:r>
              <a:rPr lang="hu-HU" dirty="0" smtClean="0"/>
              <a:t>tor</a:t>
            </a:r>
            <a:endParaRPr lang="hu-HU" dirty="0"/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attractor is a boundary betwee</a:t>
            </a:r>
            <a:r>
              <a:rPr lang="en-US" dirty="0" smtClean="0"/>
              <a:t>n the divergent and convergent region</a:t>
            </a:r>
          </a:p>
          <a:p>
            <a:endParaRPr lang="hu-HU" dirty="0" smtClean="0"/>
          </a:p>
          <a:p>
            <a:r>
              <a:rPr lang="en-US" dirty="0" smtClean="0"/>
              <a:t>Filled</a:t>
            </a:r>
            <a:r>
              <a:rPr lang="hu-HU" dirty="0" smtClean="0"/>
              <a:t> </a:t>
            </a:r>
            <a:r>
              <a:rPr lang="hu-HU" dirty="0" err="1" smtClean="0"/>
              <a:t>attra</a:t>
            </a:r>
            <a:r>
              <a:rPr lang="en-US" dirty="0" smtClean="0"/>
              <a:t>c</a:t>
            </a:r>
            <a:r>
              <a:rPr lang="hu-HU" dirty="0" smtClean="0"/>
              <a:t>tor </a:t>
            </a:r>
            <a:r>
              <a:rPr lang="hu-HU" dirty="0"/>
              <a:t>= </a:t>
            </a:r>
            <a:r>
              <a:rPr lang="en-US" dirty="0" smtClean="0"/>
              <a:t>non divergent region</a:t>
            </a:r>
            <a:endParaRPr lang="hu-HU" dirty="0"/>
          </a:p>
          <a:p>
            <a:pPr lvl="1"/>
            <a:r>
              <a:rPr lang="hu-HU" sz="3200" dirty="0"/>
              <a:t>z </a:t>
            </a:r>
            <a:r>
              <a:rPr lang="hu-HU" sz="3200" baseline="-25000" dirty="0"/>
              <a:t>n+1</a:t>
            </a:r>
            <a:r>
              <a:rPr lang="hu-HU" sz="3200" dirty="0"/>
              <a:t> </a:t>
            </a:r>
            <a:r>
              <a:rPr lang="hu-HU" sz="3200" dirty="0">
                <a:sym typeface="Symbol" pitchFamily="18" charset="2"/>
              </a:rPr>
              <a:t>= </a:t>
            </a:r>
            <a:r>
              <a:rPr lang="hu-HU" sz="3200" dirty="0"/>
              <a:t>z </a:t>
            </a:r>
            <a:r>
              <a:rPr lang="hu-HU" sz="3200" baseline="-25000" dirty="0"/>
              <a:t>n</a:t>
            </a:r>
            <a:r>
              <a:rPr lang="hu-HU" sz="3200" baseline="30000" dirty="0"/>
              <a:t>2 </a:t>
            </a:r>
            <a:r>
              <a:rPr lang="hu-HU" sz="3200" dirty="0"/>
              <a:t>: </a:t>
            </a:r>
            <a:r>
              <a:rPr lang="en-US" sz="3200" dirty="0" smtClean="0"/>
              <a:t>if</a:t>
            </a:r>
            <a:r>
              <a:rPr lang="hu-HU" sz="3200" dirty="0" smtClean="0"/>
              <a:t> </a:t>
            </a:r>
            <a:r>
              <a:rPr lang="en-US" sz="3200" dirty="0" smtClean="0"/>
              <a:t>|</a:t>
            </a:r>
            <a:r>
              <a:rPr lang="hu-HU" sz="3200" dirty="0" smtClean="0"/>
              <a:t>z </a:t>
            </a:r>
            <a:r>
              <a:rPr lang="hu-HU" sz="3200" baseline="-25000" dirty="0" smtClean="0">
                <a:sym typeface="Symbol" pitchFamily="18" charset="2"/>
              </a:rPr>
              <a:t></a:t>
            </a:r>
            <a:r>
              <a:rPr lang="en-US" sz="3200" dirty="0" smtClean="0">
                <a:sym typeface="Symbol" pitchFamily="18" charset="2"/>
              </a:rPr>
              <a:t>|&lt;</a:t>
            </a:r>
            <a:r>
              <a:rPr lang="hu-HU" sz="3200" dirty="0" smtClean="0">
                <a:sym typeface="Symbol" pitchFamily="18" charset="2"/>
              </a:rPr>
              <a:t> </a:t>
            </a:r>
            <a:r>
              <a:rPr lang="hu-HU" sz="3200" dirty="0">
                <a:sym typeface="Symbol" pitchFamily="18" charset="2"/>
              </a:rPr>
              <a:t> </a:t>
            </a:r>
            <a:r>
              <a:rPr lang="en-US" sz="3200" dirty="0" smtClean="0">
                <a:sym typeface="Symbol" pitchFamily="18" charset="2"/>
              </a:rPr>
              <a:t>then black</a:t>
            </a:r>
            <a:endParaRPr lang="hu-H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ChangeArrowheads="1"/>
          </p:cNvSpPr>
          <p:nvPr/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algn="ctr"/>
            <a:endParaRPr lang="hu-HU" sz="4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pic>
        <p:nvPicPr>
          <p:cNvPr id="186394" name="Picture 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1981200"/>
            <a:ext cx="3643313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1828800"/>
            <a:ext cx="396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196738"/>
            <a:ext cx="8229600" cy="1251062"/>
          </a:xfrm>
        </p:spPr>
        <p:txBody>
          <a:bodyPr>
            <a:normAutofit/>
          </a:bodyPr>
          <a:lstStyle/>
          <a:p>
            <a:r>
              <a:rPr lang="hu-HU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Julia </a:t>
            </a:r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set</a:t>
            </a:r>
            <a:r>
              <a:rPr lang="hu-HU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</a:t>
            </a:r>
            <a:r>
              <a:rPr lang="hu-HU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	z </a:t>
            </a:r>
            <a:r>
              <a:rPr lang="hu-HU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Symbol" pitchFamily="18" charset="2"/>
              </a:rPr>
              <a:t> </a:t>
            </a:r>
            <a:r>
              <a:rPr lang="hu-HU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</a:t>
            </a:r>
            <a:r>
              <a:rPr lang="hu-HU" sz="4800" baseline="300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 </a:t>
            </a:r>
            <a:r>
              <a:rPr lang="hu-HU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 c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457200" y="2667000"/>
            <a:ext cx="7710488" cy="41052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hu-HU" b="1" u="sng" dirty="0"/>
              <a:t>FilledJuliaDraw ( ) </a:t>
            </a:r>
          </a:p>
          <a:p>
            <a:r>
              <a:rPr lang="hu-HU" b="1" dirty="0"/>
              <a:t>     FOR Y = 0 TO Ymax DO </a:t>
            </a:r>
          </a:p>
          <a:p>
            <a:r>
              <a:rPr lang="hu-HU" b="1" dirty="0"/>
              <a:t>	FOR X = 0 TO Xmax DO</a:t>
            </a:r>
          </a:p>
          <a:p>
            <a:r>
              <a:rPr lang="hu-HU" b="1" dirty="0"/>
              <a:t>	       ViewportWindow(X,Y </a:t>
            </a:r>
            <a:r>
              <a:rPr lang="hu-HU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</a:t>
            </a:r>
            <a:r>
              <a:rPr lang="hu-HU" b="1" dirty="0"/>
              <a:t> x, y)</a:t>
            </a:r>
          </a:p>
          <a:p>
            <a:r>
              <a:rPr lang="hu-HU" b="1" dirty="0"/>
              <a:t>	       z = x + j y</a:t>
            </a:r>
          </a:p>
          <a:p>
            <a:r>
              <a:rPr lang="hu-HU" b="1" dirty="0"/>
              <a:t>	       FOR i = 0 TO n DO z = z</a:t>
            </a:r>
            <a:r>
              <a:rPr lang="hu-HU" b="1" baseline="30000" dirty="0"/>
              <a:t>2</a:t>
            </a:r>
            <a:r>
              <a:rPr lang="hu-HU" b="1" dirty="0"/>
              <a:t> + c</a:t>
            </a:r>
          </a:p>
          <a:p>
            <a:r>
              <a:rPr lang="hu-HU" b="1" dirty="0"/>
              <a:t>	       IF |z| &gt; “infinity” THEN  WRITE(X,Y, white) </a:t>
            </a:r>
          </a:p>
          <a:p>
            <a:r>
              <a:rPr lang="hu-HU" b="1" dirty="0"/>
              <a:t>	       ELSE                                  WRITE(X,Y, black) </a:t>
            </a:r>
          </a:p>
          <a:p>
            <a:r>
              <a:rPr lang="hu-HU" b="1" dirty="0"/>
              <a:t>	ENDFOR</a:t>
            </a:r>
          </a:p>
          <a:p>
            <a:r>
              <a:rPr lang="hu-HU" b="1" dirty="0"/>
              <a:t>     ENDFOR</a:t>
            </a:r>
          </a:p>
          <a:p>
            <a:r>
              <a:rPr lang="hu-HU" b="1" dirty="0"/>
              <a:t>END</a:t>
            </a:r>
          </a:p>
        </p:txBody>
      </p:sp>
      <p:sp>
        <p:nvSpPr>
          <p:cNvPr id="163844" name="Line 4"/>
          <p:cNvSpPr>
            <a:spLocks noChangeShapeType="1"/>
          </p:cNvSpPr>
          <p:nvPr/>
        </p:nvSpPr>
        <p:spPr bwMode="auto">
          <a:xfrm>
            <a:off x="6715125" y="1981200"/>
            <a:ext cx="0" cy="1828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63845" name="Line 5"/>
          <p:cNvSpPr>
            <a:spLocks noChangeShapeType="1"/>
          </p:cNvSpPr>
          <p:nvPr/>
        </p:nvSpPr>
        <p:spPr bwMode="auto">
          <a:xfrm>
            <a:off x="5876925" y="3048000"/>
            <a:ext cx="2514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7019925" y="2057400"/>
            <a:ext cx="10668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7172325" y="2057400"/>
            <a:ext cx="1524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63849" name="Rectangle 9"/>
          <p:cNvSpPr>
            <a:spLocks noChangeArrowheads="1"/>
          </p:cNvSpPr>
          <p:nvPr/>
        </p:nvSpPr>
        <p:spPr bwMode="auto">
          <a:xfrm>
            <a:off x="7477125" y="2057400"/>
            <a:ext cx="1524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63850" name="Rectangle 10"/>
          <p:cNvSpPr>
            <a:spLocks noChangeArrowheads="1"/>
          </p:cNvSpPr>
          <p:nvPr/>
        </p:nvSpPr>
        <p:spPr bwMode="auto">
          <a:xfrm>
            <a:off x="7781925" y="2057400"/>
            <a:ext cx="1524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63851" name="Rectangle 11"/>
          <p:cNvSpPr>
            <a:spLocks noChangeArrowheads="1"/>
          </p:cNvSpPr>
          <p:nvPr/>
        </p:nvSpPr>
        <p:spPr bwMode="auto">
          <a:xfrm>
            <a:off x="7019925" y="2209800"/>
            <a:ext cx="10668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hu-HU"/>
          </a:p>
        </p:txBody>
      </p:sp>
      <p:sp>
        <p:nvSpPr>
          <p:cNvPr id="163852" name="Rectangle 12"/>
          <p:cNvSpPr>
            <a:spLocks noChangeArrowheads="1"/>
          </p:cNvSpPr>
          <p:nvPr/>
        </p:nvSpPr>
        <p:spPr bwMode="auto">
          <a:xfrm>
            <a:off x="7019925" y="2514600"/>
            <a:ext cx="1066800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63853" name="Text Box 13"/>
          <p:cNvSpPr txBox="1">
            <a:spLocks noChangeArrowheads="1"/>
          </p:cNvSpPr>
          <p:nvPr/>
        </p:nvSpPr>
        <p:spPr bwMode="auto">
          <a:xfrm>
            <a:off x="7994650" y="3089275"/>
            <a:ext cx="7334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Re z</a:t>
            </a:r>
          </a:p>
        </p:txBody>
      </p:sp>
      <p:sp>
        <p:nvSpPr>
          <p:cNvPr id="163854" name="Text Box 14"/>
          <p:cNvSpPr txBox="1">
            <a:spLocks noChangeArrowheads="1"/>
          </p:cNvSpPr>
          <p:nvPr/>
        </p:nvSpPr>
        <p:spPr bwMode="auto">
          <a:xfrm>
            <a:off x="5953125" y="1828800"/>
            <a:ext cx="73342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Im z</a:t>
            </a:r>
          </a:p>
        </p:txBody>
      </p:sp>
      <p:sp>
        <p:nvSpPr>
          <p:cNvPr id="163856" name="Text Box 16"/>
          <p:cNvSpPr txBox="1">
            <a:spLocks noChangeArrowheads="1"/>
          </p:cNvSpPr>
          <p:nvPr/>
        </p:nvSpPr>
        <p:spPr bwMode="auto">
          <a:xfrm>
            <a:off x="8086725" y="1905000"/>
            <a:ext cx="904875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hu-HU"/>
              <a:t>(X,Y)</a:t>
            </a:r>
          </a:p>
        </p:txBody>
      </p:sp>
      <p:sp>
        <p:nvSpPr>
          <p:cNvPr id="163857" name="Line 17"/>
          <p:cNvSpPr>
            <a:spLocks noChangeShapeType="1"/>
          </p:cNvSpPr>
          <p:nvPr/>
        </p:nvSpPr>
        <p:spPr bwMode="auto">
          <a:xfrm flipH="1">
            <a:off x="7705725" y="2133600"/>
            <a:ext cx="45720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Filled </a:t>
            </a:r>
            <a:r>
              <a:rPr lang="hu-HU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Julia </a:t>
            </a:r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set</a:t>
            </a:r>
            <a:r>
              <a:rPr lang="hu-HU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:  </a:t>
            </a:r>
            <a:r>
              <a:rPr lang="hu-HU" sz="4800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algorit</a:t>
            </a:r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</a:t>
            </a:r>
            <a:r>
              <a:rPr lang="hu-HU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49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743200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1493" name="Text Box 5"/>
          <p:cNvSpPr txBox="1">
            <a:spLocks noChangeArrowheads="1"/>
          </p:cNvSpPr>
          <p:nvPr/>
        </p:nvSpPr>
        <p:spPr bwMode="auto">
          <a:xfrm>
            <a:off x="1143000" y="1524000"/>
            <a:ext cx="6522940" cy="10772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dirty="0" smtClean="0"/>
              <a:t>Those C complex numbers</a:t>
            </a:r>
            <a:r>
              <a:rPr lang="hu-HU" sz="3200" dirty="0" smtClean="0"/>
              <a:t>, </a:t>
            </a:r>
            <a:r>
              <a:rPr lang="en-US" sz="3200" dirty="0" smtClean="0"/>
              <a:t>where the</a:t>
            </a:r>
            <a:endParaRPr lang="hu-HU" sz="3200" dirty="0"/>
          </a:p>
          <a:p>
            <a:r>
              <a:rPr lang="hu-HU" sz="3200" dirty="0"/>
              <a:t>z </a:t>
            </a:r>
            <a:r>
              <a:rPr lang="hu-HU" sz="3200" dirty="0">
                <a:sym typeface="Symbol" pitchFamily="18" charset="2"/>
              </a:rPr>
              <a:t> </a:t>
            </a:r>
            <a:r>
              <a:rPr lang="hu-HU" sz="3200" dirty="0"/>
              <a:t>z</a:t>
            </a:r>
            <a:r>
              <a:rPr lang="hu-HU" sz="3200" baseline="30000" dirty="0"/>
              <a:t>2 </a:t>
            </a:r>
            <a:r>
              <a:rPr lang="hu-HU" sz="3200" dirty="0"/>
              <a:t>+ c Julia </a:t>
            </a:r>
            <a:r>
              <a:rPr lang="en-US" sz="3200" dirty="0" smtClean="0"/>
              <a:t>set is connected</a:t>
            </a:r>
            <a:endParaRPr lang="hu-HU" sz="3200" dirty="0"/>
          </a:p>
        </p:txBody>
      </p:sp>
      <p:pic>
        <p:nvPicPr>
          <p:cNvPr id="191494" name="Picture 6" descr="fract2d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86200" y="2667000"/>
            <a:ext cx="5105400" cy="3638550"/>
          </a:xfrm>
          <a:prstGeom prst="rect">
            <a:avLst/>
          </a:prstGeom>
          <a:noFill/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Mandelbrot</a:t>
            </a:r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set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81000"/>
            <a:ext cx="9144000" cy="1143000"/>
          </a:xfrm>
          <a:noFill/>
          <a:ln/>
        </p:spPr>
        <p:txBody>
          <a:bodyPr/>
          <a:lstStyle/>
          <a:p>
            <a:r>
              <a:rPr lang="hu-HU" dirty="0" smtClean="0"/>
              <a:t>Mandelbrot</a:t>
            </a:r>
            <a:r>
              <a:rPr lang="en-US" dirty="0" smtClean="0"/>
              <a:t> set</a:t>
            </a:r>
            <a:r>
              <a:rPr lang="hu-HU" dirty="0" smtClean="0"/>
              <a:t>, </a:t>
            </a:r>
            <a:r>
              <a:rPr lang="hu-HU" dirty="0" err="1" smtClean="0"/>
              <a:t>algorit</a:t>
            </a:r>
            <a:r>
              <a:rPr lang="en-US" dirty="0" smtClean="0"/>
              <a:t>h</a:t>
            </a:r>
            <a:r>
              <a:rPr lang="hu-HU" dirty="0" smtClean="0"/>
              <a:t>m</a:t>
            </a:r>
            <a:endParaRPr lang="hu-HU" sz="4000" dirty="0"/>
          </a:p>
        </p:txBody>
      </p:sp>
      <p:sp>
        <p:nvSpPr>
          <p:cNvPr id="169987" name="Rectangle 3"/>
          <p:cNvSpPr>
            <a:spLocks noChangeArrowheads="1"/>
          </p:cNvSpPr>
          <p:nvPr/>
        </p:nvSpPr>
        <p:spPr bwMode="auto">
          <a:xfrm>
            <a:off x="304800" y="1676400"/>
            <a:ext cx="7710487" cy="4470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hu-HU" b="1" u="sng" dirty="0" err="1"/>
              <a:t>MandelbrotDraw</a:t>
            </a:r>
            <a:r>
              <a:rPr lang="hu-HU" b="1" u="sng" dirty="0"/>
              <a:t> ( ) </a:t>
            </a:r>
          </a:p>
          <a:p>
            <a:r>
              <a:rPr lang="hu-HU" b="1" dirty="0"/>
              <a:t>     FOR Y = 0 TO </a:t>
            </a:r>
            <a:r>
              <a:rPr lang="hu-HU" b="1" dirty="0" err="1"/>
              <a:t>Ymax</a:t>
            </a:r>
            <a:r>
              <a:rPr lang="hu-HU" b="1" dirty="0"/>
              <a:t> DO </a:t>
            </a:r>
          </a:p>
          <a:p>
            <a:r>
              <a:rPr lang="hu-HU" b="1" dirty="0"/>
              <a:t>	FOR X = 0 TO </a:t>
            </a:r>
            <a:r>
              <a:rPr lang="hu-HU" b="1" dirty="0" err="1"/>
              <a:t>Xmax</a:t>
            </a:r>
            <a:r>
              <a:rPr lang="hu-HU" b="1" dirty="0"/>
              <a:t> DO</a:t>
            </a:r>
          </a:p>
          <a:p>
            <a:r>
              <a:rPr lang="hu-HU" b="1" dirty="0"/>
              <a:t>	       </a:t>
            </a:r>
            <a:r>
              <a:rPr lang="hu-HU" b="1" dirty="0" err="1"/>
              <a:t>ViewportWindow</a:t>
            </a:r>
            <a:r>
              <a:rPr lang="hu-HU" b="1" dirty="0"/>
              <a:t>(X,Y </a:t>
            </a:r>
            <a:r>
              <a:rPr lang="hu-HU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</a:t>
            </a:r>
            <a:r>
              <a:rPr lang="hu-HU" b="1" dirty="0"/>
              <a:t> x, y)</a:t>
            </a:r>
          </a:p>
          <a:p>
            <a:r>
              <a:rPr lang="hu-HU" b="1" dirty="0"/>
              <a:t>	       c = x + j y</a:t>
            </a:r>
          </a:p>
          <a:p>
            <a:r>
              <a:rPr lang="hu-HU" b="1" dirty="0"/>
              <a:t>	       z = 0</a:t>
            </a:r>
          </a:p>
          <a:p>
            <a:r>
              <a:rPr lang="hu-HU" b="1" dirty="0"/>
              <a:t>	       FOR i = 0 TO n DO z = z</a:t>
            </a:r>
            <a:r>
              <a:rPr lang="hu-HU" b="1" baseline="30000" dirty="0"/>
              <a:t>2</a:t>
            </a:r>
            <a:r>
              <a:rPr lang="hu-HU" b="1" dirty="0"/>
              <a:t> + c</a:t>
            </a:r>
          </a:p>
          <a:p>
            <a:r>
              <a:rPr lang="hu-HU" b="1" dirty="0"/>
              <a:t>	       IF |z| &gt; “</a:t>
            </a:r>
            <a:r>
              <a:rPr lang="hu-HU" b="1" dirty="0" err="1"/>
              <a:t>infinity</a:t>
            </a:r>
            <a:r>
              <a:rPr lang="hu-HU" b="1" dirty="0"/>
              <a:t>” THEN  WRITE(X,Y, </a:t>
            </a:r>
            <a:r>
              <a:rPr lang="hu-HU" b="1" dirty="0" err="1"/>
              <a:t>white</a:t>
            </a:r>
            <a:r>
              <a:rPr lang="hu-HU" b="1" dirty="0"/>
              <a:t>) </a:t>
            </a:r>
          </a:p>
          <a:p>
            <a:r>
              <a:rPr lang="hu-HU" b="1" dirty="0"/>
              <a:t>	       ELSE                                  WRITE(X,Y, </a:t>
            </a:r>
            <a:r>
              <a:rPr lang="hu-HU" b="1" dirty="0" err="1"/>
              <a:t>black</a:t>
            </a:r>
            <a:r>
              <a:rPr lang="hu-HU" b="1" dirty="0"/>
              <a:t>) </a:t>
            </a:r>
          </a:p>
          <a:p>
            <a:r>
              <a:rPr lang="hu-HU" b="1" dirty="0"/>
              <a:t>	ENDFOR</a:t>
            </a:r>
          </a:p>
          <a:p>
            <a:r>
              <a:rPr lang="hu-HU" b="1" dirty="0"/>
              <a:t>     ENDFOR</a:t>
            </a:r>
          </a:p>
          <a:p>
            <a:r>
              <a:rPr lang="hu-HU" b="1" dirty="0"/>
              <a:t>END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1158</TotalTime>
  <Words>161</Words>
  <Application>Microsoft Office PowerPoint</Application>
  <PresentationFormat>Diavetítés a képernyőre (4:3 oldalarány)</PresentationFormat>
  <Paragraphs>52</Paragraphs>
  <Slides>8</Slides>
  <Notes>7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6" baseType="lpstr">
      <vt:lpstr>Arial</vt:lpstr>
      <vt:lpstr>Calibri</vt:lpstr>
      <vt:lpstr>Corbel</vt:lpstr>
      <vt:lpstr>Symbol</vt:lpstr>
      <vt:lpstr>Wingdings</vt:lpstr>
      <vt:lpstr>Wingdings 2</vt:lpstr>
      <vt:lpstr>Wingdings 3</vt:lpstr>
      <vt:lpstr>Module</vt:lpstr>
      <vt:lpstr>Parallel programming laboratory</vt:lpstr>
      <vt:lpstr>Iterated function attractors</vt:lpstr>
      <vt:lpstr>z  z2</vt:lpstr>
      <vt:lpstr>Attractor</vt:lpstr>
      <vt:lpstr>Julia set:  z  z2 + c</vt:lpstr>
      <vt:lpstr>Filled Julia set:  algorithm</vt:lpstr>
      <vt:lpstr>Mandelbrot set</vt:lpstr>
      <vt:lpstr>Mandelbrot set, algorithm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Vektor és stream processzor</dc:title>
  <dc:creator>tbalazs</dc:creator>
  <cp:lastModifiedBy>Toth Balazs</cp:lastModifiedBy>
  <cp:revision>190</cp:revision>
  <dcterms:created xsi:type="dcterms:W3CDTF">2011-02-03T12:50:36Z</dcterms:created>
  <dcterms:modified xsi:type="dcterms:W3CDTF">2018-02-05T08:00:50Z</dcterms:modified>
</cp:coreProperties>
</file>