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AA4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9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8D804-D73C-4F7F-A2E2-C61CDCE70A59}" type="datetimeFigureOut">
              <a:rPr lang="hu-HU" smtClean="0"/>
              <a:pPr/>
              <a:t>2018. 02. 19.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BA65B-B5A5-4E87-9621-C0BD8B56F87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21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D8EF-FC67-4A78-81B7-779598CD0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FECB-E6E9-403B-84BF-33F42E489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12B-8E8E-4434-9206-89C84D7FF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DF5-EF37-4937-9FD5-83B3A7E0E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0D81-578D-41F4-83B9-7508D392E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C301-D757-4F90-B97C-0810B91AE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3374-0456-4A7E-A753-33D12ED94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3FE-BD86-4265-871A-6F8D315DA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A678-CA6F-4578-AA49-8E930B7FF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762000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143001"/>
            <a:ext cx="5920641" cy="51590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143000"/>
            <a:ext cx="2468880" cy="5159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6B6C-21CA-4B66-9A9E-58AE304BB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758952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07C641-62C8-4DC0-B843-067BD3330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83820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8381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8229600" cy="5486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05F7CC-F410-4EBB-85B0-4EDF36877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5848"/>
            <a:ext cx="845820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Parallel build blocks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Compact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 selection</a:t>
            </a:r>
            <a:endParaRPr lang="hu-HU" dirty="0" smtClean="0"/>
          </a:p>
          <a:p>
            <a:r>
              <a:rPr lang="en-US" dirty="0" smtClean="0"/>
              <a:t>The result is </a:t>
            </a:r>
            <a:r>
              <a:rPr lang="en-US" dirty="0" err="1" smtClean="0"/>
              <a:t>continous</a:t>
            </a:r>
            <a:endParaRPr lang="hu-HU" dirty="0" smtClean="0"/>
          </a:p>
          <a:p>
            <a:pPr lvl="1"/>
            <a:r>
              <a:rPr lang="hu-HU" dirty="0" smtClean="0"/>
              <a:t>Map, </a:t>
            </a:r>
            <a:r>
              <a:rPr lang="hu-HU" dirty="0" err="1" smtClean="0"/>
              <a:t>scan</a:t>
            </a:r>
            <a:r>
              <a:rPr lang="hu-HU" dirty="0" smtClean="0"/>
              <a:t>, </a:t>
            </a:r>
            <a:r>
              <a:rPr lang="hu-HU" dirty="0" err="1" smtClean="0"/>
              <a:t>map</a:t>
            </a:r>
            <a:endParaRPr lang="hu-HU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959" y="3124200"/>
            <a:ext cx="3902841" cy="304800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757455" y="6172200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1152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Sparse matrix vector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990600"/>
            <a:ext cx="9144000" cy="5410200"/>
          </a:xfrm>
        </p:spPr>
        <p:txBody>
          <a:bodyPr/>
          <a:lstStyle/>
          <a:p>
            <a:r>
              <a:rPr lang="en-US" dirty="0" smtClean="0"/>
              <a:t>Sparse matrix</a:t>
            </a:r>
            <a:endParaRPr lang="hu-HU" dirty="0" smtClean="0"/>
          </a:p>
          <a:p>
            <a:pPr lvl="1"/>
            <a:r>
              <a:rPr lang="en-US" dirty="0" smtClean="0"/>
              <a:t>Contains lots of zeroes</a:t>
            </a:r>
            <a:endParaRPr lang="hu-HU" dirty="0" smtClean="0"/>
          </a:p>
          <a:p>
            <a:pPr lvl="1"/>
            <a:r>
              <a:rPr lang="en-US" dirty="0" smtClean="0"/>
              <a:t>The multiplication uses the compressed representation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Compressed Sparse Row</a:t>
            </a:r>
          </a:p>
          <a:p>
            <a:endParaRPr lang="hu-HU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555097"/>
              </p:ext>
            </p:extLst>
          </p:nvPr>
        </p:nvGraphicFramePr>
        <p:xfrm>
          <a:off x="434975" y="3733800"/>
          <a:ext cx="26892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6" name="Equation" r:id="rId3" imgW="965160" imgH="711000" progId="Equation.3">
                  <p:embed/>
                </p:oleObj>
              </mc:Choice>
              <mc:Fallback>
                <p:oleObj name="Equation" r:id="rId3" imgW="965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3733800"/>
                        <a:ext cx="26892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651230"/>
              </p:ext>
            </p:extLst>
          </p:nvPr>
        </p:nvGraphicFramePr>
        <p:xfrm>
          <a:off x="5132387" y="3733800"/>
          <a:ext cx="3783013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7" name="Equation" r:id="rId5" imgW="1320480" imgH="672840" progId="Equation.3">
                  <p:embed/>
                </p:oleObj>
              </mc:Choice>
              <mc:Fallback>
                <p:oleObj name="Equation" r:id="rId5" imgW="13204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7" y="3733800"/>
                        <a:ext cx="3783013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3810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4491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Column: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5100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Row Ptr:</a:t>
            </a:r>
          </a:p>
        </p:txBody>
      </p:sp>
    </p:spTree>
    <p:extLst>
      <p:ext uri="{BB962C8B-B14F-4D97-AF65-F5344CB8AC3E}">
        <p14:creationId xmlns:p14="http://schemas.microsoft.com/office/powerpoint/2010/main" val="884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Sparse matrix vector multiplication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524000"/>
          <a:ext cx="26892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0" name="Equation" r:id="rId3" imgW="965160" imgH="711000" progId="Equation.3">
                  <p:embed/>
                </p:oleObj>
              </mc:Choice>
              <mc:Fallback>
                <p:oleObj name="Equation" r:id="rId3" imgW="965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26892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908009"/>
              </p:ext>
            </p:extLst>
          </p:nvPr>
        </p:nvGraphicFramePr>
        <p:xfrm>
          <a:off x="5132387" y="1579562"/>
          <a:ext cx="3783013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1" name="Equation" r:id="rId5" imgW="1320480" imgH="672840" progId="Equation.3">
                  <p:embed/>
                </p:oleObj>
              </mc:Choice>
              <mc:Fallback>
                <p:oleObj name="Equation" r:id="rId5" imgW="13204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7" y="1579562"/>
                        <a:ext cx="3783013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165576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233709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Column: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294669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Row Ptr: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91000" y="3657600"/>
          <a:ext cx="462915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" name="Equation" r:id="rId7" imgW="1714320" imgH="1015920" progId="Equation.3">
                  <p:embed/>
                </p:oleObj>
              </mc:Choice>
              <mc:Fallback>
                <p:oleObj name="Equation" r:id="rId7" imgW="17143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57600"/>
                        <a:ext cx="4629150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0" y="376966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 + Row Ptr: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1925" y="445100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Vector + Column: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5272531"/>
            <a:ext cx="3594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Piecewise multiplication</a:t>
            </a:r>
            <a:r>
              <a:rPr lang="hu-HU" sz="2400" dirty="0" smtClean="0"/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609406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Inclusive</a:t>
            </a:r>
            <a:r>
              <a:rPr lang="hu-HU" sz="2400" dirty="0" smtClean="0"/>
              <a:t> s</a:t>
            </a:r>
            <a:r>
              <a:rPr lang="en-US" sz="2400" dirty="0" err="1" smtClean="0"/>
              <a:t>egmented</a:t>
            </a:r>
            <a:r>
              <a:rPr lang="hu-HU" sz="2400" dirty="0" smtClean="0"/>
              <a:t> scan:</a:t>
            </a:r>
          </a:p>
        </p:txBody>
      </p:sp>
    </p:spTree>
    <p:extLst>
      <p:ext uri="{BB962C8B-B14F-4D97-AF65-F5344CB8AC3E}">
        <p14:creationId xmlns:p14="http://schemas.microsoft.com/office/powerpoint/2010/main" val="27922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Sparse matrix vector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8" y="952500"/>
            <a:ext cx="9144000" cy="5410200"/>
          </a:xfrm>
        </p:spPr>
        <p:txBody>
          <a:bodyPr/>
          <a:lstStyle/>
          <a:p>
            <a:r>
              <a:rPr lang="en-US" dirty="0" smtClean="0"/>
              <a:t>Segmented</a:t>
            </a:r>
            <a:r>
              <a:rPr lang="hu-HU" dirty="0" smtClean="0"/>
              <a:t> scan</a:t>
            </a:r>
          </a:p>
          <a:p>
            <a:pPr lvl="1"/>
            <a:r>
              <a:rPr lang="en-US" dirty="0" smtClean="0"/>
              <a:t>Conditional</a:t>
            </a:r>
            <a:r>
              <a:rPr lang="hu-HU" dirty="0" smtClean="0"/>
              <a:t> scan</a:t>
            </a:r>
          </a:p>
          <a:p>
            <a:pPr lvl="1"/>
            <a:r>
              <a:rPr lang="en-US" dirty="0" smtClean="0"/>
              <a:t>The conditional predicate is in a distinct array</a:t>
            </a:r>
            <a:endParaRPr lang="hu-HU" dirty="0" smtClean="0"/>
          </a:p>
          <a:p>
            <a:endParaRPr lang="hu-HU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133145"/>
              </p:ext>
            </p:extLst>
          </p:nvPr>
        </p:nvGraphicFramePr>
        <p:xfrm>
          <a:off x="609600" y="3276600"/>
          <a:ext cx="822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4" name="Equation" r:id="rId3" imgW="3886200" imgH="215640" progId="Equation.3">
                  <p:embed/>
                </p:oleObj>
              </mc:Choice>
              <mc:Fallback>
                <p:oleObj name="Equation" r:id="rId3" imgW="3886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8229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988910"/>
              </p:ext>
            </p:extLst>
          </p:nvPr>
        </p:nvGraphicFramePr>
        <p:xfrm>
          <a:off x="569596" y="5177790"/>
          <a:ext cx="8041004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5" name="Equation" r:id="rId5" imgW="3797280" imgH="253800" progId="Equation.3">
                  <p:embed/>
                </p:oleObj>
              </mc:Choice>
              <mc:Fallback>
                <p:oleObj name="Equation" r:id="rId5" imgW="37972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6" y="5177790"/>
                        <a:ext cx="8041004" cy="537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13742"/>
              </p:ext>
            </p:extLst>
          </p:nvPr>
        </p:nvGraphicFramePr>
        <p:xfrm>
          <a:off x="609600" y="4263390"/>
          <a:ext cx="349567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6" name="Equation" r:id="rId7" imgW="1650960" imgH="215640" progId="Equation.3">
                  <p:embed/>
                </p:oleObj>
              </mc:Choice>
              <mc:Fallback>
                <p:oleObj name="Equation" r:id="rId7" imgW="1650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3390"/>
                        <a:ext cx="349567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0939" y="2875473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</a:t>
            </a:r>
            <a:r>
              <a:rPr lang="en-US" dirty="0" smtClean="0"/>
              <a:t>c</a:t>
            </a:r>
            <a:r>
              <a:rPr lang="hu-HU" dirty="0" err="1" smtClean="0"/>
              <a:t>lu</a:t>
            </a:r>
            <a:r>
              <a:rPr lang="en-US" dirty="0" err="1" smtClean="0"/>
              <a:t>s</a:t>
            </a:r>
            <a:r>
              <a:rPr lang="en-US" dirty="0" err="1"/>
              <a:t>i</a:t>
            </a:r>
            <a:r>
              <a:rPr lang="hu-HU" dirty="0" smtClean="0"/>
              <a:t>v</a:t>
            </a:r>
            <a:r>
              <a:rPr lang="en-US" dirty="0" smtClean="0"/>
              <a:t>e</a:t>
            </a:r>
            <a:r>
              <a:rPr lang="hu-HU" dirty="0" smtClean="0"/>
              <a:t> scan: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0939" y="388239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Head </a:t>
            </a:r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939" y="479679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</a:t>
            </a:r>
            <a:r>
              <a:rPr lang="en-US" dirty="0" err="1" smtClean="0"/>
              <a:t>clusive</a:t>
            </a:r>
            <a:r>
              <a:rPr lang="en-US" dirty="0" smtClean="0"/>
              <a:t> segmented scan</a:t>
            </a:r>
            <a:r>
              <a:rPr lang="hu-HU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compact</a:t>
            </a:r>
          </a:p>
          <a:p>
            <a:r>
              <a:rPr lang="en-US" dirty="0" smtClean="0"/>
              <a:t>Sparse matrix vector multiplication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77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Map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Piecewise mapping between the input and output.</a:t>
            </a:r>
            <a:endParaRPr lang="hu-HU" dirty="0" smtClean="0"/>
          </a:p>
          <a:p>
            <a:r>
              <a:rPr lang="en-US" dirty="0" smtClean="0"/>
              <a:t>Parallel version of the serial for loop.</a:t>
            </a:r>
            <a:endParaRPr lang="hu-H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3653194"/>
            <a:ext cx="4724400" cy="2595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9700" y="378994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4900" y="476613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/>
              <a:t>Elemental Function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71059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3733800" y="618610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SAXPY (</a:t>
            </a:r>
            <a:r>
              <a:rPr lang="hu-HU" dirty="0" err="1" smtClean="0"/>
              <a:t>Scaled</a:t>
            </a:r>
            <a:r>
              <a:rPr lang="hu-HU" dirty="0" smtClean="0"/>
              <a:t> </a:t>
            </a:r>
            <a:r>
              <a:rPr lang="hu-HU" dirty="0" err="1" smtClean="0"/>
              <a:t>Vector</a:t>
            </a:r>
            <a:r>
              <a:rPr lang="hu-HU" dirty="0" smtClean="0"/>
              <a:t> </a:t>
            </a:r>
            <a:r>
              <a:rPr lang="hu-HU" dirty="0" err="1" smtClean="0"/>
              <a:t>Addition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y = </a:t>
            </a:r>
            <a:r>
              <a:rPr lang="hu-HU" dirty="0" err="1" smtClean="0"/>
              <a:t>ax</a:t>
            </a:r>
            <a:r>
              <a:rPr lang="hu-HU" dirty="0" smtClean="0"/>
              <a:t> + </a:t>
            </a:r>
            <a:r>
              <a:rPr lang="hu-HU" dirty="0" err="1" smtClean="0"/>
              <a:t>y</a:t>
            </a:r>
            <a:endParaRPr lang="hu-HU" dirty="0" smtClean="0"/>
          </a:p>
          <a:p>
            <a:pPr lvl="1"/>
            <a:r>
              <a:rPr lang="en-US" dirty="0" smtClean="0"/>
              <a:t>Basic</a:t>
            </a:r>
            <a:r>
              <a:rPr lang="hu-HU" dirty="0" smtClean="0"/>
              <a:t> BLAS f</a:t>
            </a:r>
            <a:r>
              <a:rPr lang="en-US" dirty="0" smtClean="0"/>
              <a:t>unction</a:t>
            </a:r>
            <a:endParaRPr lang="hu-HU" dirty="0"/>
          </a:p>
        </p:txBody>
      </p:sp>
      <p:sp>
        <p:nvSpPr>
          <p:cNvPr id="4" name="Rectangle 5"/>
          <p:cNvSpPr/>
          <p:nvPr/>
        </p:nvSpPr>
        <p:spPr>
          <a:xfrm>
            <a:off x="685800" y="32004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tx1"/>
                </a:solidFill>
              </a:rPr>
              <a:t>a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20574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6" name="Rectangle 7"/>
          <p:cNvSpPr/>
          <p:nvPr/>
        </p:nvSpPr>
        <p:spPr>
          <a:xfrm>
            <a:off x="25908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7" name="Rectangle 8"/>
          <p:cNvSpPr/>
          <p:nvPr/>
        </p:nvSpPr>
        <p:spPr>
          <a:xfrm>
            <a:off x="31242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8" name="Rectangle 9"/>
          <p:cNvSpPr/>
          <p:nvPr/>
        </p:nvSpPr>
        <p:spPr>
          <a:xfrm>
            <a:off x="36576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9" name="Rectangle 10"/>
          <p:cNvSpPr/>
          <p:nvPr/>
        </p:nvSpPr>
        <p:spPr>
          <a:xfrm>
            <a:off x="41910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10" name="Rectangle 11"/>
          <p:cNvSpPr/>
          <p:nvPr/>
        </p:nvSpPr>
        <p:spPr>
          <a:xfrm>
            <a:off x="47244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1" name="Rectangle 12"/>
          <p:cNvSpPr/>
          <p:nvPr/>
        </p:nvSpPr>
        <p:spPr>
          <a:xfrm>
            <a:off x="52578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12" name="Rectangle 13"/>
          <p:cNvSpPr/>
          <p:nvPr/>
        </p:nvSpPr>
        <p:spPr>
          <a:xfrm>
            <a:off x="57912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3" name="Rectangle 14"/>
          <p:cNvSpPr/>
          <p:nvPr/>
        </p:nvSpPr>
        <p:spPr>
          <a:xfrm>
            <a:off x="63246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14" name="Rectangle 15"/>
          <p:cNvSpPr/>
          <p:nvPr/>
        </p:nvSpPr>
        <p:spPr>
          <a:xfrm>
            <a:off x="68580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5" name="Rectangle 16"/>
          <p:cNvSpPr/>
          <p:nvPr/>
        </p:nvSpPr>
        <p:spPr>
          <a:xfrm>
            <a:off x="73914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6" name="Rectangle 17"/>
          <p:cNvSpPr/>
          <p:nvPr/>
        </p:nvSpPr>
        <p:spPr>
          <a:xfrm>
            <a:off x="79248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7" name="Rectangle 18"/>
          <p:cNvSpPr/>
          <p:nvPr/>
        </p:nvSpPr>
        <p:spPr>
          <a:xfrm>
            <a:off x="20574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8" name="Rectangle 19"/>
          <p:cNvSpPr/>
          <p:nvPr/>
        </p:nvSpPr>
        <p:spPr>
          <a:xfrm>
            <a:off x="25908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Rectangle 20"/>
          <p:cNvSpPr/>
          <p:nvPr/>
        </p:nvSpPr>
        <p:spPr>
          <a:xfrm>
            <a:off x="31242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Rectangle 21"/>
          <p:cNvSpPr/>
          <p:nvPr/>
        </p:nvSpPr>
        <p:spPr>
          <a:xfrm>
            <a:off x="36576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Rectangle 22"/>
          <p:cNvSpPr/>
          <p:nvPr/>
        </p:nvSpPr>
        <p:spPr>
          <a:xfrm>
            <a:off x="41910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Rectangle 23"/>
          <p:cNvSpPr/>
          <p:nvPr/>
        </p:nvSpPr>
        <p:spPr>
          <a:xfrm>
            <a:off x="47244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Rectangle 24"/>
          <p:cNvSpPr/>
          <p:nvPr/>
        </p:nvSpPr>
        <p:spPr>
          <a:xfrm>
            <a:off x="52578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Rectangle 25"/>
          <p:cNvSpPr/>
          <p:nvPr/>
        </p:nvSpPr>
        <p:spPr>
          <a:xfrm>
            <a:off x="57912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Rectangle 26"/>
          <p:cNvSpPr/>
          <p:nvPr/>
        </p:nvSpPr>
        <p:spPr>
          <a:xfrm>
            <a:off x="63246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6" name="Rectangle 27"/>
          <p:cNvSpPr/>
          <p:nvPr/>
        </p:nvSpPr>
        <p:spPr>
          <a:xfrm>
            <a:off x="68580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7" name="Rectangle 28"/>
          <p:cNvSpPr/>
          <p:nvPr/>
        </p:nvSpPr>
        <p:spPr>
          <a:xfrm>
            <a:off x="73914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8" name="Rectangle 29"/>
          <p:cNvSpPr/>
          <p:nvPr/>
        </p:nvSpPr>
        <p:spPr>
          <a:xfrm>
            <a:off x="79248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9" name="Rectangle 30"/>
          <p:cNvSpPr/>
          <p:nvPr/>
        </p:nvSpPr>
        <p:spPr>
          <a:xfrm>
            <a:off x="20574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11</a:t>
            </a:r>
          </a:p>
        </p:txBody>
      </p:sp>
      <p:sp>
        <p:nvSpPr>
          <p:cNvPr id="30" name="Rectangle 31"/>
          <p:cNvSpPr/>
          <p:nvPr/>
        </p:nvSpPr>
        <p:spPr>
          <a:xfrm>
            <a:off x="25908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23</a:t>
            </a:r>
          </a:p>
        </p:txBody>
      </p:sp>
      <p:sp>
        <p:nvSpPr>
          <p:cNvPr id="31" name="Rectangle 32"/>
          <p:cNvSpPr/>
          <p:nvPr/>
        </p:nvSpPr>
        <p:spPr>
          <a:xfrm>
            <a:off x="31242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8</a:t>
            </a:r>
            <a:endParaRPr lang="en-US" sz="2200" b="1" dirty="0" smtClean="0"/>
          </a:p>
        </p:txBody>
      </p:sp>
      <p:sp>
        <p:nvSpPr>
          <p:cNvPr id="32" name="Rectangle 33"/>
          <p:cNvSpPr/>
          <p:nvPr/>
        </p:nvSpPr>
        <p:spPr>
          <a:xfrm>
            <a:off x="36576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33" name="Rectangle 34"/>
          <p:cNvSpPr/>
          <p:nvPr/>
        </p:nvSpPr>
        <p:spPr>
          <a:xfrm>
            <a:off x="41910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36</a:t>
            </a:r>
          </a:p>
        </p:txBody>
      </p:sp>
      <p:sp>
        <p:nvSpPr>
          <p:cNvPr id="34" name="Rectangle 35"/>
          <p:cNvSpPr/>
          <p:nvPr/>
        </p:nvSpPr>
        <p:spPr>
          <a:xfrm>
            <a:off x="47244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12</a:t>
            </a:r>
          </a:p>
        </p:txBody>
      </p:sp>
      <p:sp>
        <p:nvSpPr>
          <p:cNvPr id="35" name="Rectangle 36"/>
          <p:cNvSpPr/>
          <p:nvPr/>
        </p:nvSpPr>
        <p:spPr>
          <a:xfrm>
            <a:off x="52578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36</a:t>
            </a:r>
          </a:p>
        </p:txBody>
      </p:sp>
      <p:sp>
        <p:nvSpPr>
          <p:cNvPr id="36" name="Rectangle 37"/>
          <p:cNvSpPr/>
          <p:nvPr/>
        </p:nvSpPr>
        <p:spPr>
          <a:xfrm>
            <a:off x="57912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49</a:t>
            </a:r>
          </a:p>
        </p:txBody>
      </p:sp>
      <p:sp>
        <p:nvSpPr>
          <p:cNvPr id="37" name="Rectangle 38"/>
          <p:cNvSpPr/>
          <p:nvPr/>
        </p:nvSpPr>
        <p:spPr>
          <a:xfrm>
            <a:off x="63246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50</a:t>
            </a:r>
          </a:p>
        </p:txBody>
      </p:sp>
      <p:sp>
        <p:nvSpPr>
          <p:cNvPr id="38" name="Rectangle 39"/>
          <p:cNvSpPr/>
          <p:nvPr/>
        </p:nvSpPr>
        <p:spPr>
          <a:xfrm>
            <a:off x="68580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7</a:t>
            </a:r>
            <a:endParaRPr lang="en-US" sz="2200" b="1" dirty="0" smtClean="0"/>
          </a:p>
        </p:txBody>
      </p:sp>
      <p:sp>
        <p:nvSpPr>
          <p:cNvPr id="39" name="Rectangle 40"/>
          <p:cNvSpPr/>
          <p:nvPr/>
        </p:nvSpPr>
        <p:spPr>
          <a:xfrm>
            <a:off x="73914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9</a:t>
            </a:r>
            <a:endParaRPr lang="en-US" sz="2200" b="1" dirty="0" smtClean="0"/>
          </a:p>
        </p:txBody>
      </p:sp>
      <p:sp>
        <p:nvSpPr>
          <p:cNvPr id="40" name="Rectangle 41"/>
          <p:cNvSpPr/>
          <p:nvPr/>
        </p:nvSpPr>
        <p:spPr>
          <a:xfrm>
            <a:off x="79248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cxnSp>
        <p:nvCxnSpPr>
          <p:cNvPr id="41" name="Straight Arrow Connector 42"/>
          <p:cNvCxnSpPr/>
          <p:nvPr/>
        </p:nvCxnSpPr>
        <p:spPr>
          <a:xfrm>
            <a:off x="23144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Arrow Connector 43"/>
          <p:cNvCxnSpPr/>
          <p:nvPr/>
        </p:nvCxnSpPr>
        <p:spPr>
          <a:xfrm>
            <a:off x="28478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Arrow Connector 44"/>
          <p:cNvCxnSpPr/>
          <p:nvPr/>
        </p:nvCxnSpPr>
        <p:spPr>
          <a:xfrm>
            <a:off x="33812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Arrow Connector 45"/>
          <p:cNvCxnSpPr/>
          <p:nvPr/>
        </p:nvCxnSpPr>
        <p:spPr>
          <a:xfrm>
            <a:off x="39146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6"/>
          <p:cNvCxnSpPr/>
          <p:nvPr/>
        </p:nvCxnSpPr>
        <p:spPr>
          <a:xfrm>
            <a:off x="44480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Arrow Connector 47"/>
          <p:cNvCxnSpPr/>
          <p:nvPr/>
        </p:nvCxnSpPr>
        <p:spPr>
          <a:xfrm>
            <a:off x="49814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Arrow Connector 48"/>
          <p:cNvCxnSpPr/>
          <p:nvPr/>
        </p:nvCxnSpPr>
        <p:spPr>
          <a:xfrm>
            <a:off x="55148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Arrow Connector 49"/>
          <p:cNvCxnSpPr/>
          <p:nvPr/>
        </p:nvCxnSpPr>
        <p:spPr>
          <a:xfrm>
            <a:off x="60482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Arrow Connector 50"/>
          <p:cNvCxnSpPr/>
          <p:nvPr/>
        </p:nvCxnSpPr>
        <p:spPr>
          <a:xfrm>
            <a:off x="65532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Straight Arrow Connector 51"/>
          <p:cNvCxnSpPr/>
          <p:nvPr/>
        </p:nvCxnSpPr>
        <p:spPr>
          <a:xfrm>
            <a:off x="70866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Arrow Connector 52"/>
          <p:cNvCxnSpPr/>
          <p:nvPr/>
        </p:nvCxnSpPr>
        <p:spPr>
          <a:xfrm>
            <a:off x="76200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Straight Arrow Connector 53"/>
          <p:cNvCxnSpPr/>
          <p:nvPr/>
        </p:nvCxnSpPr>
        <p:spPr>
          <a:xfrm>
            <a:off x="81534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3" name="Rectangle 54"/>
          <p:cNvSpPr/>
          <p:nvPr/>
        </p:nvSpPr>
        <p:spPr>
          <a:xfrm>
            <a:off x="685800" y="57912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4" name="Rectangle 55"/>
          <p:cNvSpPr/>
          <p:nvPr/>
        </p:nvSpPr>
        <p:spPr>
          <a:xfrm>
            <a:off x="685800" y="45720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5" name="Rectangle 56"/>
          <p:cNvSpPr/>
          <p:nvPr/>
        </p:nvSpPr>
        <p:spPr>
          <a:xfrm>
            <a:off x="20574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3</a:t>
            </a:r>
            <a:endParaRPr lang="en-US" sz="2200" b="1" dirty="0" smtClean="0"/>
          </a:p>
        </p:txBody>
      </p:sp>
      <p:sp>
        <p:nvSpPr>
          <p:cNvPr id="56" name="Rectangle 57"/>
          <p:cNvSpPr/>
          <p:nvPr/>
        </p:nvSpPr>
        <p:spPr>
          <a:xfrm>
            <a:off x="25908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7</a:t>
            </a:r>
            <a:endParaRPr lang="en-US" sz="2200" b="1" dirty="0" smtClean="0"/>
          </a:p>
        </p:txBody>
      </p:sp>
      <p:sp>
        <p:nvSpPr>
          <p:cNvPr id="57" name="Rectangle 58"/>
          <p:cNvSpPr/>
          <p:nvPr/>
        </p:nvSpPr>
        <p:spPr>
          <a:xfrm>
            <a:off x="31242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58" name="Rectangle 59"/>
          <p:cNvSpPr/>
          <p:nvPr/>
        </p:nvSpPr>
        <p:spPr>
          <a:xfrm>
            <a:off x="36576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59" name="Rectangle 60"/>
          <p:cNvSpPr/>
          <p:nvPr/>
        </p:nvSpPr>
        <p:spPr>
          <a:xfrm>
            <a:off x="41910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60" name="Rectangle 61"/>
          <p:cNvSpPr/>
          <p:nvPr/>
        </p:nvSpPr>
        <p:spPr>
          <a:xfrm>
            <a:off x="47244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61" name="Rectangle 62"/>
          <p:cNvSpPr/>
          <p:nvPr/>
        </p:nvSpPr>
        <p:spPr>
          <a:xfrm>
            <a:off x="52578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62" name="Rectangle 63"/>
          <p:cNvSpPr/>
          <p:nvPr/>
        </p:nvSpPr>
        <p:spPr>
          <a:xfrm>
            <a:off x="57912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63" name="Rectangle 64"/>
          <p:cNvSpPr/>
          <p:nvPr/>
        </p:nvSpPr>
        <p:spPr>
          <a:xfrm>
            <a:off x="63246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64" name="Rectangle 65"/>
          <p:cNvSpPr/>
          <p:nvPr/>
        </p:nvSpPr>
        <p:spPr>
          <a:xfrm>
            <a:off x="68580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3</a:t>
            </a:r>
            <a:endParaRPr lang="en-US" sz="2200" b="1" dirty="0" smtClean="0"/>
          </a:p>
        </p:txBody>
      </p:sp>
      <p:sp>
        <p:nvSpPr>
          <p:cNvPr id="65" name="Rectangle 66"/>
          <p:cNvSpPr/>
          <p:nvPr/>
        </p:nvSpPr>
        <p:spPr>
          <a:xfrm>
            <a:off x="73914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1</a:t>
            </a:r>
            <a:endParaRPr lang="en-US" sz="2200" b="1" dirty="0" smtClean="0"/>
          </a:p>
        </p:txBody>
      </p:sp>
      <p:sp>
        <p:nvSpPr>
          <p:cNvPr id="66" name="Rectangle 67"/>
          <p:cNvSpPr/>
          <p:nvPr/>
        </p:nvSpPr>
        <p:spPr>
          <a:xfrm>
            <a:off x="79248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67" name="Rectangle 68"/>
          <p:cNvSpPr/>
          <p:nvPr/>
        </p:nvSpPr>
        <p:spPr>
          <a:xfrm>
            <a:off x="685800" y="37338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8" name="Rectangle 69"/>
          <p:cNvSpPr/>
          <p:nvPr/>
        </p:nvSpPr>
        <p:spPr>
          <a:xfrm>
            <a:off x="20574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</a:t>
            </a:r>
          </a:p>
        </p:txBody>
      </p:sp>
      <p:sp>
        <p:nvSpPr>
          <p:cNvPr id="69" name="Rectangle 70"/>
          <p:cNvSpPr/>
          <p:nvPr/>
        </p:nvSpPr>
        <p:spPr>
          <a:xfrm>
            <a:off x="25908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70" name="Rectangle 71"/>
          <p:cNvSpPr/>
          <p:nvPr/>
        </p:nvSpPr>
        <p:spPr>
          <a:xfrm>
            <a:off x="31242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</a:t>
            </a:r>
          </a:p>
        </p:txBody>
      </p:sp>
      <p:sp>
        <p:nvSpPr>
          <p:cNvPr id="71" name="Rectangle 72"/>
          <p:cNvSpPr/>
          <p:nvPr/>
        </p:nvSpPr>
        <p:spPr>
          <a:xfrm>
            <a:off x="36576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72" name="Rectangle 73"/>
          <p:cNvSpPr/>
          <p:nvPr/>
        </p:nvSpPr>
        <p:spPr>
          <a:xfrm>
            <a:off x="41910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8</a:t>
            </a:r>
          </a:p>
        </p:txBody>
      </p:sp>
      <p:sp>
        <p:nvSpPr>
          <p:cNvPr id="73" name="Rectangle 74"/>
          <p:cNvSpPr/>
          <p:nvPr/>
        </p:nvSpPr>
        <p:spPr>
          <a:xfrm>
            <a:off x="47244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3</a:t>
            </a:r>
          </a:p>
        </p:txBody>
      </p:sp>
      <p:sp>
        <p:nvSpPr>
          <p:cNvPr id="74" name="Rectangle 75"/>
          <p:cNvSpPr/>
          <p:nvPr/>
        </p:nvSpPr>
        <p:spPr>
          <a:xfrm>
            <a:off x="52578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9</a:t>
            </a:r>
          </a:p>
        </p:txBody>
      </p:sp>
      <p:sp>
        <p:nvSpPr>
          <p:cNvPr id="75" name="Rectangle 76"/>
          <p:cNvSpPr/>
          <p:nvPr/>
        </p:nvSpPr>
        <p:spPr>
          <a:xfrm>
            <a:off x="57912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76" name="Rectangle 77"/>
          <p:cNvSpPr/>
          <p:nvPr/>
        </p:nvSpPr>
        <p:spPr>
          <a:xfrm>
            <a:off x="63246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77" name="Rectangle 78"/>
          <p:cNvSpPr/>
          <p:nvPr/>
        </p:nvSpPr>
        <p:spPr>
          <a:xfrm>
            <a:off x="68580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78" name="Rectangle 79"/>
          <p:cNvSpPr/>
          <p:nvPr/>
        </p:nvSpPr>
        <p:spPr>
          <a:xfrm>
            <a:off x="73914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</a:t>
            </a:r>
          </a:p>
        </p:txBody>
      </p:sp>
      <p:sp>
        <p:nvSpPr>
          <p:cNvPr id="79" name="Rectangle 80"/>
          <p:cNvSpPr/>
          <p:nvPr/>
        </p:nvSpPr>
        <p:spPr>
          <a:xfrm>
            <a:off x="79248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80" name="Rectangle 81"/>
          <p:cNvSpPr/>
          <p:nvPr/>
        </p:nvSpPr>
        <p:spPr>
          <a:xfrm>
            <a:off x="762000" y="35052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81" name="Rectangle 82"/>
          <p:cNvSpPr/>
          <p:nvPr/>
        </p:nvSpPr>
        <p:spPr>
          <a:xfrm>
            <a:off x="685800" y="35052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tx1"/>
                </a:solidFill>
              </a:rPr>
              <a:t>*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82" name="Rectangle 84"/>
          <p:cNvSpPr/>
          <p:nvPr/>
        </p:nvSpPr>
        <p:spPr>
          <a:xfrm>
            <a:off x="685800" y="41910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83" name="Téglalap 82"/>
          <p:cNvSpPr/>
          <p:nvPr/>
        </p:nvSpPr>
        <p:spPr>
          <a:xfrm>
            <a:off x="4191000" y="6400800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315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Reduce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ombination of the input elements</a:t>
            </a:r>
            <a:endParaRPr lang="hu-HU" dirty="0" smtClean="0"/>
          </a:p>
          <a:p>
            <a:pPr lvl="1"/>
            <a:r>
              <a:rPr lang="hu-HU" dirty="0" err="1" smtClean="0"/>
              <a:t>Associat</a:t>
            </a:r>
            <a:r>
              <a:rPr lang="en-US" dirty="0" err="1" smtClean="0"/>
              <a:t>ive</a:t>
            </a:r>
            <a:r>
              <a:rPr lang="hu-HU" dirty="0" smtClean="0"/>
              <a:t> bin</a:t>
            </a:r>
            <a:r>
              <a:rPr lang="en-US" dirty="0" smtClean="0"/>
              <a:t>a</a:t>
            </a:r>
            <a:r>
              <a:rPr lang="hu-HU" dirty="0" smtClean="0"/>
              <a:t>r</a:t>
            </a:r>
            <a:r>
              <a:rPr lang="en-US" dirty="0" smtClean="0"/>
              <a:t>y</a:t>
            </a:r>
            <a:r>
              <a:rPr lang="hu-HU" dirty="0" smtClean="0"/>
              <a:t> </a:t>
            </a:r>
            <a:r>
              <a:rPr lang="en-US" dirty="0" smtClean="0"/>
              <a:t>functions</a:t>
            </a:r>
            <a:endParaRPr lang="hu-HU" dirty="0" smtClean="0"/>
          </a:p>
          <a:p>
            <a:pPr lvl="1"/>
            <a:r>
              <a:rPr lang="hu-HU" dirty="0" smtClean="0"/>
              <a:t>Min, </a:t>
            </a:r>
            <a:r>
              <a:rPr lang="hu-HU" dirty="0" err="1" smtClean="0"/>
              <a:t>max</a:t>
            </a:r>
            <a:r>
              <a:rPr lang="hu-HU" dirty="0" smtClean="0"/>
              <a:t>, add</a:t>
            </a:r>
            <a:endParaRPr lang="hu-HU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724" y="2766690"/>
            <a:ext cx="5064954" cy="3504501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343400" y="627119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5129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Reduce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Partitioned reduction</a:t>
            </a:r>
            <a:endParaRPr lang="hu-HU" dirty="0"/>
          </a:p>
        </p:txBody>
      </p:sp>
      <p:pic>
        <p:nvPicPr>
          <p:cNvPr id="4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75" y="2286000"/>
            <a:ext cx="6121025" cy="3914386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114800" y="6224009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2769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Scan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Cumulative reduction of the input</a:t>
            </a:r>
            <a:endParaRPr lang="hu-HU" dirty="0" smtClean="0"/>
          </a:p>
          <a:p>
            <a:pPr lvl="1"/>
            <a:r>
              <a:rPr lang="en-US" dirty="0" smtClean="0"/>
              <a:t>Every output element is a partial reduction of the input</a:t>
            </a:r>
            <a:endParaRPr lang="hu-HU" dirty="0" smtClean="0"/>
          </a:p>
          <a:p>
            <a:pPr lvl="1"/>
            <a:r>
              <a:rPr lang="hu-HU" dirty="0" smtClean="0"/>
              <a:t>Ex</a:t>
            </a:r>
            <a:r>
              <a:rPr lang="en-US" dirty="0" err="1" smtClean="0"/>
              <a:t>clusive</a:t>
            </a:r>
            <a:r>
              <a:rPr lang="hu-HU" dirty="0" smtClean="0"/>
              <a:t> </a:t>
            </a:r>
            <a:r>
              <a:rPr lang="en-US" dirty="0" smtClean="0"/>
              <a:t>or</a:t>
            </a:r>
            <a:r>
              <a:rPr lang="hu-HU" dirty="0" smtClean="0"/>
              <a:t> in</a:t>
            </a:r>
            <a:r>
              <a:rPr lang="en-US" dirty="0" err="1" smtClean="0"/>
              <a:t>clusive</a:t>
            </a:r>
            <a:endParaRPr lang="hu-HU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404193"/>
            <a:ext cx="3739739" cy="386699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343400" y="627119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9062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Scan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efficient implementation</a:t>
            </a:r>
            <a:endParaRPr lang="hu-HU" dirty="0" smtClean="0"/>
          </a:p>
          <a:p>
            <a:pPr lvl="1"/>
            <a:r>
              <a:rPr lang="hu-HU" dirty="0" err="1" smtClean="0"/>
              <a:t>Blelloch</a:t>
            </a:r>
            <a:r>
              <a:rPr lang="hu-HU" dirty="0" smtClean="0"/>
              <a:t> 1990, </a:t>
            </a:r>
            <a:r>
              <a:rPr lang="en-US" dirty="0" smtClean="0"/>
              <a:t>binary tree</a:t>
            </a:r>
            <a:endParaRPr lang="hu-HU" dirty="0" smtClean="0"/>
          </a:p>
          <a:p>
            <a:pPr lvl="1"/>
            <a:r>
              <a:rPr lang="en-US" dirty="0" smtClean="0"/>
              <a:t>Two phases</a:t>
            </a:r>
            <a:endParaRPr lang="hu-HU" dirty="0" smtClean="0"/>
          </a:p>
          <a:p>
            <a:pPr lvl="2"/>
            <a:r>
              <a:rPr lang="hu-HU" dirty="0" err="1" smtClean="0"/>
              <a:t>Up</a:t>
            </a:r>
            <a:r>
              <a:rPr lang="hu-HU" dirty="0" smtClean="0"/>
              <a:t> </a:t>
            </a:r>
            <a:r>
              <a:rPr lang="hu-HU" dirty="0" err="1" smtClean="0"/>
              <a:t>sweep</a:t>
            </a:r>
            <a:r>
              <a:rPr lang="hu-HU" dirty="0" smtClean="0"/>
              <a:t>:</a:t>
            </a:r>
          </a:p>
          <a:p>
            <a:pPr lvl="3"/>
            <a:r>
              <a:rPr lang="hu-HU" dirty="0" smtClean="0"/>
              <a:t> </a:t>
            </a:r>
            <a:r>
              <a:rPr lang="en-US" dirty="0" smtClean="0"/>
              <a:t>partial sum from the leaves to the root</a:t>
            </a:r>
            <a:endParaRPr lang="hu-HU" dirty="0" smtClean="0"/>
          </a:p>
          <a:p>
            <a:pPr lvl="3"/>
            <a:r>
              <a:rPr lang="en-US" dirty="0" smtClean="0"/>
              <a:t>root contains the final sum</a:t>
            </a:r>
            <a:endParaRPr lang="hu-HU" dirty="0" smtClean="0"/>
          </a:p>
          <a:p>
            <a:pPr lvl="2"/>
            <a:r>
              <a:rPr lang="hu-HU" dirty="0" smtClean="0"/>
              <a:t>Down </a:t>
            </a:r>
            <a:r>
              <a:rPr lang="hu-HU" dirty="0" err="1" smtClean="0"/>
              <a:t>sweep</a:t>
            </a:r>
            <a:r>
              <a:rPr lang="hu-HU" dirty="0" smtClean="0"/>
              <a:t>:</a:t>
            </a:r>
          </a:p>
          <a:p>
            <a:pPr lvl="3"/>
            <a:r>
              <a:rPr lang="en-US" dirty="0" smtClean="0"/>
              <a:t>distribution from the root to the leaves</a:t>
            </a:r>
            <a:endParaRPr lang="hu-HU" dirty="0" smtClean="0"/>
          </a:p>
          <a:p>
            <a:pPr lvl="3"/>
            <a:r>
              <a:rPr lang="en-US" dirty="0" smtClean="0"/>
              <a:t>in case of exclusive scan the </a:t>
            </a:r>
            <a:r>
              <a:rPr lang="en-US" dirty="0" err="1" smtClean="0"/>
              <a:t>roor</a:t>
            </a:r>
            <a:r>
              <a:rPr lang="en-US" dirty="0" smtClean="0"/>
              <a:t> element set to zero</a:t>
            </a:r>
            <a:endParaRPr lang="hu-HU" dirty="0" smtClean="0"/>
          </a:p>
          <a:p>
            <a:pPr lvl="3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33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Scan</a:t>
            </a:r>
            <a:endParaRPr lang="hu-HU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47800"/>
            <a:ext cx="3730513" cy="4030850"/>
          </a:xfrm>
          <a:prstGeom prst="rect">
            <a:avLst/>
          </a:prstGeom>
        </p:spPr>
      </p:pic>
      <p:cxnSp>
        <p:nvCxnSpPr>
          <p:cNvPr id="5" name="Straight Connector 7"/>
          <p:cNvCxnSpPr/>
          <p:nvPr/>
        </p:nvCxnSpPr>
        <p:spPr>
          <a:xfrm flipV="1">
            <a:off x="838201" y="3505199"/>
            <a:ext cx="4843849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6016488" y="25146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Up</a:t>
            </a:r>
            <a:r>
              <a:rPr lang="hu-HU" dirty="0" smtClean="0"/>
              <a:t> </a:t>
            </a:r>
            <a:r>
              <a:rPr lang="hu-HU" dirty="0" err="1" smtClean="0"/>
              <a:t>sweep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6016488" y="4126468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Down </a:t>
            </a:r>
            <a:r>
              <a:rPr lang="hu-HU" dirty="0" err="1" smtClean="0"/>
              <a:t>sweep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1219200" y="547473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02601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Gather</a:t>
            </a:r>
            <a:r>
              <a:rPr lang="hu-HU" dirty="0" smtClean="0"/>
              <a:t> </a:t>
            </a:r>
            <a:r>
              <a:rPr lang="en-US" dirty="0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scatter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14401"/>
            <a:ext cx="8610600" cy="5486400"/>
          </a:xfrm>
        </p:spPr>
        <p:txBody>
          <a:bodyPr/>
          <a:lstStyle/>
          <a:p>
            <a:r>
              <a:rPr lang="hu-HU" dirty="0" err="1" smtClean="0"/>
              <a:t>Gather</a:t>
            </a:r>
            <a:endParaRPr lang="hu-HU" dirty="0" smtClean="0"/>
          </a:p>
          <a:p>
            <a:pPr lvl="1"/>
            <a:r>
              <a:rPr lang="en-US" dirty="0" smtClean="0"/>
              <a:t>For every output element the index defines the input</a:t>
            </a:r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r>
              <a:rPr lang="hu-HU" dirty="0" err="1" smtClean="0"/>
              <a:t>Scatter</a:t>
            </a:r>
            <a:endParaRPr lang="hu-HU" dirty="0" smtClean="0"/>
          </a:p>
          <a:p>
            <a:pPr lvl="1"/>
            <a:r>
              <a:rPr lang="en-US" dirty="0" smtClean="0"/>
              <a:t>For every input element the index defines the output</a:t>
            </a:r>
            <a:endParaRPr lang="hu-HU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7400"/>
            <a:ext cx="7620000" cy="1738947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173449"/>
            <a:ext cx="7162800" cy="168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1467</TotalTime>
  <Words>399</Words>
  <Application>Microsoft Office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Corbel</vt:lpstr>
      <vt:lpstr>Wingdings</vt:lpstr>
      <vt:lpstr>Wingdings 2</vt:lpstr>
      <vt:lpstr>Wingdings 3</vt:lpstr>
      <vt:lpstr>Module</vt:lpstr>
      <vt:lpstr>Equation</vt:lpstr>
      <vt:lpstr>Parallel build blocks</vt:lpstr>
      <vt:lpstr>Map</vt:lpstr>
      <vt:lpstr>MAP</vt:lpstr>
      <vt:lpstr>Reduce</vt:lpstr>
      <vt:lpstr>Reduce</vt:lpstr>
      <vt:lpstr>Scan</vt:lpstr>
      <vt:lpstr>Scan</vt:lpstr>
      <vt:lpstr>Scan</vt:lpstr>
      <vt:lpstr>Gather and scatter</vt:lpstr>
      <vt:lpstr>Compact</vt:lpstr>
      <vt:lpstr>Sparse matrix vector multiplication</vt:lpstr>
      <vt:lpstr>Sparse matrix vector multiplication</vt:lpstr>
      <vt:lpstr>Sparse matrix vector multiplication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általános célú programozása</dc:title>
  <dc:creator>tbalazs</dc:creator>
  <cp:lastModifiedBy>labor</cp:lastModifiedBy>
  <cp:revision>240</cp:revision>
  <dcterms:created xsi:type="dcterms:W3CDTF">2011-02-01T13:25:49Z</dcterms:created>
  <dcterms:modified xsi:type="dcterms:W3CDTF">2018-02-19T08:35:19Z</dcterms:modified>
</cp:coreProperties>
</file>