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97" r:id="rId6"/>
    <p:sldId id="298" r:id="rId7"/>
    <p:sldId id="299" r:id="rId8"/>
    <p:sldId id="300" r:id="rId9"/>
    <p:sldId id="265" r:id="rId10"/>
    <p:sldId id="284" r:id="rId11"/>
    <p:sldId id="285" r:id="rId12"/>
    <p:sldId id="267" r:id="rId13"/>
    <p:sldId id="268" r:id="rId14"/>
    <p:sldId id="269" r:id="rId15"/>
    <p:sldId id="286" r:id="rId16"/>
    <p:sldId id="287" r:id="rId17"/>
    <p:sldId id="270" r:id="rId18"/>
    <p:sldId id="271" r:id="rId19"/>
    <p:sldId id="289" r:id="rId20"/>
    <p:sldId id="273" r:id="rId21"/>
    <p:sldId id="275" r:id="rId22"/>
    <p:sldId id="290" r:id="rId23"/>
    <p:sldId id="294" r:id="rId24"/>
    <p:sldId id="295" r:id="rId25"/>
    <p:sldId id="296" r:id="rId26"/>
    <p:sldId id="276" r:id="rId27"/>
    <p:sldId id="279" r:id="rId28"/>
    <p:sldId id="280" r:id="rId29"/>
    <p:sldId id="281" r:id="rId30"/>
    <p:sldId id="282" r:id="rId31"/>
    <p:sldId id="292" r:id="rId32"/>
    <p:sldId id="277" r:id="rId33"/>
    <p:sldId id="291" r:id="rId34"/>
    <p:sldId id="293" r:id="rId35"/>
    <p:sldId id="278" r:id="rId36"/>
    <p:sldId id="283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2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34.wmf"/><Relationship Id="rId4" Type="http://schemas.openxmlformats.org/officeDocument/2006/relationships/image" Target="../media/image4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A1B3A-DE0C-48BF-B124-367C0D8C0168}" type="datetimeFigureOut">
              <a:rPr lang="hu-HU" smtClean="0"/>
              <a:t>2018. 03. 04.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C2C41-1934-4EA6-A1F7-241744335B7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7528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Column</a:t>
            </a:r>
            <a:r>
              <a:rPr lang="hu-HU" dirty="0" smtClean="0"/>
              <a:t>: </a:t>
            </a:r>
            <a:r>
              <a:rPr lang="hu-HU" dirty="0" err="1" smtClean="0"/>
              <a:t>hanyadik</a:t>
            </a:r>
            <a:r>
              <a:rPr lang="hu-HU" dirty="0" smtClean="0"/>
              <a:t> oszlopban volt a nem 0 elem</a:t>
            </a:r>
          </a:p>
          <a:p>
            <a:r>
              <a:rPr lang="hu-HU" dirty="0" smtClean="0"/>
              <a:t>Probléma a csupa 0 sor</a:t>
            </a:r>
          </a:p>
          <a:p>
            <a:r>
              <a:rPr lang="hu-HU" dirty="0" err="1" smtClean="0"/>
              <a:t>Value</a:t>
            </a:r>
            <a:r>
              <a:rPr lang="hu-HU" dirty="0" smtClean="0"/>
              <a:t> vektor melyik eleménél kezdődik az új sor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C2C41-1934-4EA6-A1F7-241744335B74}" type="slidenum">
              <a:rPr lang="hu-HU" smtClean="0"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1697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ED02-34ED-4966-962E-546C87A4AFCD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CCF3-7C1A-4593-B734-3945722217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ED02-34ED-4966-962E-546C87A4AFCD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CCF3-7C1A-4593-B734-3945722217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ED02-34ED-4966-962E-546C87A4AFCD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CCF3-7C1A-4593-B734-3945722217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ED02-34ED-4966-962E-546C87A4AFCD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CCF3-7C1A-4593-B734-3945722217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ED02-34ED-4966-962E-546C87A4AFCD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CCF3-7C1A-4593-B734-3945722217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ED02-34ED-4966-962E-546C87A4AFCD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CCF3-7C1A-4593-B734-3945722217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ED02-34ED-4966-962E-546C87A4AFCD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CCF3-7C1A-4593-B734-3945722217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ED02-34ED-4966-962E-546C87A4AFCD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CCF3-7C1A-4593-B734-3945722217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ED02-34ED-4966-962E-546C87A4AFCD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CCF3-7C1A-4593-B734-3945722217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ED02-34ED-4966-962E-546C87A4AFCD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CCF3-7C1A-4593-B734-3945722217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663ED02-34ED-4966-962E-546C87A4AFCD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DEBCCF3-7C1A-4593-B734-3945722217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663ED02-34ED-4966-962E-546C87A4AFCD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DEBCCF3-7C1A-4593-B734-3945722217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27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31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15.bin"/><Relationship Id="rId18" Type="http://schemas.openxmlformats.org/officeDocument/2006/relationships/oleObject" Target="../embeddings/oleObject18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38.wmf"/><Relationship Id="rId17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7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image" Target="../media/image39.wmf"/><Relationship Id="rId10" Type="http://schemas.openxmlformats.org/officeDocument/2006/relationships/image" Target="../media/image37.wmf"/><Relationship Id="rId19" Type="http://schemas.openxmlformats.org/officeDocument/2006/relationships/image" Target="../media/image41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13.bin"/><Relationship Id="rId14" Type="http://schemas.openxmlformats.org/officeDocument/2006/relationships/oleObject" Target="../embeddings/oleObject16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44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2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26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4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System of Linear Equations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Vector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dirty="0" smtClean="0"/>
              <a:t>Parallelization</a:t>
            </a:r>
            <a:endParaRPr lang="hu-HU" dirty="0" smtClean="0"/>
          </a:p>
          <a:p>
            <a:pPr lvl="1"/>
            <a:r>
              <a:rPr lang="en-US" dirty="0" smtClean="0"/>
              <a:t>Assign threads to the result elements</a:t>
            </a:r>
          </a:p>
          <a:p>
            <a:pPr lvl="2"/>
            <a:r>
              <a:rPr lang="en-US" dirty="0" smtClean="0"/>
              <a:t>Gather: each thread summarizes the contribution</a:t>
            </a:r>
            <a:br>
              <a:rPr lang="en-US" dirty="0" smtClean="0"/>
            </a:br>
            <a:r>
              <a:rPr lang="en-US" dirty="0" smtClean="0"/>
              <a:t>of each input element</a:t>
            </a:r>
          </a:p>
          <a:p>
            <a:pPr lvl="1"/>
            <a:r>
              <a:rPr lang="en-US" dirty="0" smtClean="0"/>
              <a:t>Assign threads to the input elements</a:t>
            </a:r>
          </a:p>
          <a:p>
            <a:pPr lvl="2"/>
            <a:r>
              <a:rPr lang="en-US" dirty="0" smtClean="0"/>
              <a:t>Scatter: each thread calculates the contribution of an input element to the output elements</a:t>
            </a:r>
          </a:p>
          <a:p>
            <a:pPr lvl="2"/>
            <a:r>
              <a:rPr lang="en-US" dirty="0" smtClean="0"/>
              <a:t>Synchronization needed!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Vector 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dirty="0" smtClean="0"/>
              <a:t>Gather</a:t>
            </a:r>
            <a:endParaRPr lang="hu-HU" dirty="0" smtClean="0"/>
          </a:p>
          <a:p>
            <a:pPr lvl="1"/>
            <a:r>
              <a:rPr lang="en-US" dirty="0" smtClean="0"/>
              <a:t>The result is a vector with N elements</a:t>
            </a:r>
          </a:p>
          <a:p>
            <a:pPr lvl="1"/>
            <a:r>
              <a:rPr lang="en-US" dirty="0" smtClean="0"/>
              <a:t>The size of the job is N</a:t>
            </a:r>
          </a:p>
          <a:p>
            <a:pPr lvl="1"/>
            <a:endParaRPr lang="hu-HU" dirty="0" smtClean="0"/>
          </a:p>
          <a:p>
            <a:pPr lvl="1"/>
            <a:r>
              <a:rPr lang="en-US" dirty="0" smtClean="0"/>
              <a:t>Each thread calculates one element in the result vector using one row of the matrix and the input vector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Over indexing shall be checked!</a:t>
            </a:r>
            <a:endParaRPr lang="hu-HU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Host program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057400"/>
            <a:ext cx="8991600" cy="46166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simpleMV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n,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m, float* y, const float* A, const float* x, const float* b){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cl_kernel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simpleMVKernel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createKernel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(program, "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simpleMV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");</a:t>
            </a: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cl_mem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yGPU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clCreateBuffer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(context, CL_MEM_WRITE_ONLY,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(float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)*m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NULL, NULL);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cl_mem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AGPU =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clCreateBuffer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(context, CL_MEM_READ_ONLY,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(float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)*m*n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NULL, NULL);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clEnqueueWriteBuffer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(commands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AGPU, CL_FALSE, 0,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(float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)*m*n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A, 0, NULL, NULL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cl_mem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xGPU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clCreateBuffer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(context, CL_MEM_READ_ONLY,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(float) * n, NULL, NULL);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clEnqueueWriteBuffer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(commands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xGPU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CL_FALSE, 0,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(float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)*n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x, 0, NULL, NULL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cl_mem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bGPU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clCreateBuffer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(context, CL_MEM_READ_ONLY,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(float) * m, NULL, NULL);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clEnqueueWriteBuffer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(commands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bGPU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CL_FALSE, 0,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(float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)*m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b, 0, NULL, NULL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clSetKernelArg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simpleMVKernel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0,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), &amp;n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clSetKernelArg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simpleMVKernel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1,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), &amp;m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clSetKernelArg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simpleMVKernel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2,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cl_mem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), &amp;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yGPU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clSetKernelArg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simpleMVKernel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3,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cl_mem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), &amp;AGPU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clSetKernelArg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simpleMVKernel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4,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cl_mem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), &amp;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xGPU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clSetKernelArg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simpleMVKernel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5,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cl_mem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), &amp;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bGPU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clEnqueueBarrier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(commands);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// ...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Matrix Vector </a:t>
            </a:r>
            <a:r>
              <a:rPr lang="en-US" dirty="0" smtClean="0"/>
              <a:t>Multiplication</a:t>
            </a:r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Vector 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Host program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057400"/>
            <a:ext cx="8839200" cy="37548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// ...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size_t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workSize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= m;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clEnqueueNDRangeKernel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(commands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simpleMVKernel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		       1, NULL, &amp;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workSize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NULL,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		       0, NULL, NULL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clFinish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(commands);</a:t>
            </a: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clEnqueueReadBuffer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(commands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yGPU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CL_TRUE, 0,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(float) * m,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				    y, 0, NULL, NULL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clReleaseMemObject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yGPU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clReleaseMemObject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(AGPU);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clReleaseMemObject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xGPU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clReleaseMemObject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bGPU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clReleaseKernel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simpleMVKernel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Vector 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OpenCL kernel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057400"/>
            <a:ext cx="8763000" cy="42473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__kernel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simpleMV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(const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n, const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m, __global float* 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__global float* A, __global float* 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__global float* b){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get_global_id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(0);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if(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&lt; n){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float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yi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b[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for(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j = 0; j &lt; m; ++j){</a:t>
            </a: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      yi += A[j + i * m ] * x[j];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y[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]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yi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81600" y="4343400"/>
            <a:ext cx="190500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Serial calculation</a:t>
            </a:r>
            <a:r>
              <a:rPr lang="hu-HU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Vector 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It is difficult to parallelize the scalar multiplication</a:t>
            </a:r>
            <a:endParaRPr lang="hu-HU" dirty="0" smtClean="0"/>
          </a:p>
          <a:p>
            <a:r>
              <a:rPr lang="en-US" dirty="0" smtClean="0"/>
              <a:t>Summation can be easily parallelized</a:t>
            </a:r>
          </a:p>
          <a:p>
            <a:pPr lvl="1"/>
            <a:r>
              <a:rPr lang="en-US" dirty="0" smtClean="0"/>
              <a:t>Reduction can be used</a:t>
            </a:r>
          </a:p>
          <a:p>
            <a:pPr lvl="1"/>
            <a:r>
              <a:rPr lang="en-US" dirty="0" smtClean="0"/>
              <a:t>Each work-group processes a </a:t>
            </a:r>
            <a:r>
              <a:rPr lang="en-US" dirty="0" smtClean="0"/>
              <a:t>column</a:t>
            </a:r>
          </a:p>
          <a:p>
            <a:pPr lvl="1"/>
            <a:r>
              <a:rPr lang="en-US" dirty="0" smtClean="0"/>
              <a:t>Each </a:t>
            </a:r>
            <a:r>
              <a:rPr lang="en-US" dirty="0" smtClean="0"/>
              <a:t>thread does the multiplication</a:t>
            </a:r>
          </a:p>
          <a:p>
            <a:pPr lvl="2"/>
            <a:r>
              <a:rPr lang="en-US" dirty="0" smtClean="0"/>
              <a:t>The results are collected in the local memory</a:t>
            </a:r>
          </a:p>
          <a:p>
            <a:pPr lvl="1"/>
            <a:r>
              <a:rPr lang="en-US" dirty="0" smtClean="0"/>
              <a:t>Reduction</a:t>
            </a:r>
          </a:p>
          <a:p>
            <a:pPr lvl="2"/>
            <a:r>
              <a:rPr lang="en-US" dirty="0" smtClean="0"/>
              <a:t>Half the number of the threads in each step</a:t>
            </a:r>
          </a:p>
          <a:p>
            <a:pPr lvl="2"/>
            <a:r>
              <a:rPr lang="en-US" dirty="0" smtClean="0"/>
              <a:t>The remaining threads summarizes the results of</a:t>
            </a:r>
            <a:br>
              <a:rPr lang="en-US" dirty="0" smtClean="0"/>
            </a:br>
            <a:r>
              <a:rPr lang="en-US" dirty="0" smtClean="0"/>
              <a:t> the stopped threads</a:t>
            </a:r>
          </a:p>
          <a:p>
            <a:pPr lvl="2"/>
            <a:r>
              <a:rPr lang="en-US" dirty="0" smtClean="0"/>
              <a:t>The last thread writes the result to the global 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Vector 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dirty="0" smtClean="0"/>
              <a:t>Assumptions</a:t>
            </a:r>
            <a:endParaRPr lang="hu-HU" dirty="0" smtClean="0"/>
          </a:p>
          <a:p>
            <a:pPr lvl="1"/>
            <a:r>
              <a:rPr lang="hu-HU" dirty="0" smtClean="0"/>
              <a:t>N*M </a:t>
            </a:r>
            <a:r>
              <a:rPr lang="en-US" dirty="0" smtClean="0"/>
              <a:t>Matrix</a:t>
            </a:r>
            <a:endParaRPr lang="hu-HU" dirty="0" smtClean="0"/>
          </a:p>
          <a:p>
            <a:pPr lvl="2"/>
            <a:r>
              <a:rPr lang="hu-HU" dirty="0" smtClean="0"/>
              <a:t>M </a:t>
            </a:r>
            <a:r>
              <a:rPr lang="en-US" dirty="0" smtClean="0"/>
              <a:t>thread can be started in each work-group</a:t>
            </a:r>
            <a:endParaRPr lang="hu-HU" dirty="0" smtClean="0"/>
          </a:p>
          <a:p>
            <a:pPr lvl="2"/>
            <a:r>
              <a:rPr lang="hu-HU" dirty="0" smtClean="0"/>
              <a:t>N </a:t>
            </a:r>
            <a:r>
              <a:rPr lang="en-US" dirty="0" smtClean="0"/>
              <a:t>work-group can be started</a:t>
            </a:r>
            <a:endParaRPr lang="hu-HU" dirty="0" smtClean="0"/>
          </a:p>
          <a:p>
            <a:pPr lvl="2"/>
            <a:endParaRPr lang="hu-HU" dirty="0" smtClean="0"/>
          </a:p>
          <a:p>
            <a:pPr lvl="2"/>
            <a:r>
              <a:rPr lang="en-US" dirty="0" smtClean="0"/>
              <a:t>The size of the local memory is </a:t>
            </a:r>
            <a:r>
              <a:rPr lang="hu-HU" dirty="0" smtClean="0"/>
              <a:t> M </a:t>
            </a:r>
            <a:r>
              <a:rPr lang="en-US" dirty="0" smtClean="0"/>
              <a:t>at least</a:t>
            </a:r>
            <a:endParaRPr lang="hu-HU" dirty="0" smtClean="0"/>
          </a:p>
          <a:p>
            <a:pPr lvl="2"/>
            <a:endParaRPr lang="hu-HU" dirty="0" smtClean="0"/>
          </a:p>
          <a:p>
            <a:pPr lvl="2"/>
            <a:r>
              <a:rPr lang="hu-HU" dirty="0" smtClean="0"/>
              <a:t>M=2</a:t>
            </a:r>
            <a:r>
              <a:rPr lang="hu-HU" baseline="30000" dirty="0" smtClean="0"/>
              <a:t>k</a:t>
            </a:r>
            <a:r>
              <a:rPr lang="hu-HU" dirty="0" smtClean="0"/>
              <a:t> </a:t>
            </a:r>
            <a:r>
              <a:rPr lang="en-US" dirty="0" smtClean="0"/>
              <a:t>for the reduction</a:t>
            </a:r>
            <a:endParaRPr lang="hu-HU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Vector 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Host program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057400"/>
            <a:ext cx="8991600" cy="25545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#define M 32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reduceMV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n, float* y, const float* A, const float* x, const float* b){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// ...</a:t>
            </a: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size_t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workSize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M * n;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size_t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workGroupSize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M;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CL_SAFE_CALL(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clEnqueueNDRangeKernel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(commands,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reduceMVKernel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		       1, NULL, &amp;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workSize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&amp;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workGroupSize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		       0, NULL, NULL) );</a:t>
            </a: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// ...</a:t>
            </a: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16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Vector 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OpenCL kernel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81200"/>
            <a:ext cx="8839200" cy="48320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#define M 32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__kernel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reduceMV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(const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n, __global float* y, __global float* A, </a:t>
            </a:r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           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__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global float* x, __global float* b){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get_group_id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(0);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j =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get_local_id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(0);</a:t>
            </a: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__local float Q[M];</a:t>
            </a: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pl-PL" sz="1400" dirty="0">
                <a:latin typeface="Consolas" pitchFamily="49" charset="0"/>
                <a:cs typeface="Consolas" pitchFamily="49" charset="0"/>
              </a:rPr>
              <a:t>  Q[j] = A[i * M + j] * x[j];</a:t>
            </a: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for(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stride = M / 2; stride &gt; 0; stride &gt;&gt;= 1){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  barrier(CLK_LOCAL_MEM_FENCE);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  if(j + stride &lt; M){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    Q[j] += Q[j + stride];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if(j == 0){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  y[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] = Q[0] + b[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Vector 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A possible solution for the limitations</a:t>
            </a:r>
          </a:p>
          <a:p>
            <a:pPr lvl="1"/>
            <a:r>
              <a:rPr lang="en-US" dirty="0" smtClean="0"/>
              <a:t>Using one work-group for simplicity`s sake</a:t>
            </a:r>
          </a:p>
          <a:p>
            <a:pPr lvl="1"/>
            <a:r>
              <a:rPr lang="en-US" dirty="0" smtClean="0"/>
              <a:t>Divide the output into segments of length T</a:t>
            </a:r>
          </a:p>
          <a:p>
            <a:pPr lvl="2"/>
            <a:r>
              <a:rPr lang="en-US" dirty="0" smtClean="0"/>
              <a:t>The work-group process one segment at once</a:t>
            </a:r>
          </a:p>
          <a:p>
            <a:pPr lvl="1"/>
            <a:r>
              <a:rPr lang="en-US" dirty="0" smtClean="0"/>
              <a:t>Divide the input into segments of length Z</a:t>
            </a:r>
          </a:p>
          <a:p>
            <a:pPr lvl="2"/>
            <a:r>
              <a:rPr lang="en-US" dirty="0" smtClean="0"/>
              <a:t>The result of scalar multiplication can calculated from the subset sums</a:t>
            </a:r>
          </a:p>
          <a:p>
            <a:pPr lvl="1"/>
            <a:r>
              <a:rPr lang="en-US" dirty="0" smtClean="0"/>
              <a:t>The subset sums can be stored in the local memory</a:t>
            </a:r>
          </a:p>
          <a:p>
            <a:pPr lvl="2"/>
            <a:r>
              <a:rPr lang="en-US" dirty="0" smtClean="0"/>
              <a:t>Local array: </a:t>
            </a:r>
            <a:r>
              <a:rPr lang="hu-HU" dirty="0" smtClean="0"/>
              <a:t>Q[T*Z]</a:t>
            </a:r>
          </a:p>
          <a:p>
            <a:pPr lvl="1"/>
            <a:r>
              <a:rPr lang="en-US" dirty="0" smtClean="0"/>
              <a:t>Reduction is used to calculate the segment of length T of the result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 of Linear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r>
              <a:rPr lang="en-US" dirty="0" smtClean="0"/>
              <a:t>Linear equation</a:t>
            </a:r>
            <a:endParaRPr lang="hu-HU" dirty="0" smtClean="0"/>
          </a:p>
          <a:p>
            <a:pPr lvl="1"/>
            <a:r>
              <a:rPr lang="en-US" dirty="0" smtClean="0"/>
              <a:t>Algebraic equation</a:t>
            </a:r>
            <a:endParaRPr lang="hu-HU" dirty="0" smtClean="0"/>
          </a:p>
          <a:p>
            <a:pPr lvl="1"/>
            <a:r>
              <a:rPr lang="en-US" dirty="0" smtClean="0"/>
              <a:t>Constants and unknown variables (first power)</a:t>
            </a:r>
          </a:p>
          <a:p>
            <a:pPr lvl="1"/>
            <a:r>
              <a:rPr lang="en-US" dirty="0" smtClean="0"/>
              <a:t>E.g.: a line can be given as: </a:t>
            </a:r>
            <a:endParaRPr lang="hu-HU" dirty="0" smtClean="0"/>
          </a:p>
          <a:p>
            <a:pPr lvl="1"/>
            <a:endParaRPr lang="hu-HU" dirty="0" smtClean="0"/>
          </a:p>
          <a:p>
            <a:r>
              <a:rPr lang="en-US" dirty="0" smtClean="0"/>
              <a:t>System of linear equations</a:t>
            </a:r>
          </a:p>
          <a:p>
            <a:pPr lvl="1"/>
            <a:r>
              <a:rPr lang="en-US" dirty="0" smtClean="0"/>
              <a:t>A set of linear equations</a:t>
            </a:r>
          </a:p>
          <a:p>
            <a:pPr lvl="1"/>
            <a:r>
              <a:rPr lang="en-US" dirty="0" smtClean="0"/>
              <a:t>With the same set of variables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5860423"/>
              </p:ext>
            </p:extLst>
          </p:nvPr>
        </p:nvGraphicFramePr>
        <p:xfrm>
          <a:off x="4953000" y="3225800"/>
          <a:ext cx="1295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5" name="Equation" r:id="rId3" imgW="647640" imgH="203040" progId="Equation.3">
                  <p:embed/>
                </p:oleObj>
              </mc:Choice>
              <mc:Fallback>
                <p:oleObj name="Equation" r:id="rId3" imgW="64764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225800"/>
                        <a:ext cx="12954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Vector 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Host program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057400"/>
            <a:ext cx="8991600" cy="39703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#define T 8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#define Z 2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largeMV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n,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m, float* 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const float* A, const float* x, const float* b){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// ...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size_t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workSize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T * Z;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size_t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workGroupSize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T * Z;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clEnqueueNDRangeKernel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(commands,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largeMVKernel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1, NULL, 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workSize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workGroupSize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0, NULL, NULL);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// ...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Vector 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OpenCL kernel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057400"/>
            <a:ext cx="8839200" cy="45243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#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define T 8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#define Z 2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__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kernel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largeMV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(const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n, const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m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__global float* 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             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__global float* A, __global float* x, __global float* b){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__local float Q[T * Z];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t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get_local_id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(0) / Z;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z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get_local_id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(0) % Z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</a:t>
            </a: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nn-NO" sz="1600" dirty="0" smtClean="0">
                <a:latin typeface="Consolas" pitchFamily="49" charset="0"/>
                <a:cs typeface="Consolas" pitchFamily="49" charset="0"/>
              </a:rPr>
              <a:t>for(int i = t; i &lt; n; i += T){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endParaRPr lang="hu-HU" sz="1600" dirty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// ...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Loop body in the next slide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if(z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== 0){</a:t>
            </a:r>
          </a:p>
          <a:p>
            <a:r>
              <a:rPr lang="pl-PL" sz="1600" dirty="0">
                <a:latin typeface="Consolas" pitchFamily="49" charset="0"/>
                <a:cs typeface="Consolas" pitchFamily="49" charset="0"/>
              </a:rPr>
              <a:t>      y[i] = Q[t * Z + 0] + b[i];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Vector 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OpenCL kernel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057400"/>
            <a:ext cx="8839200" cy="37856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   //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loop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body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Q[t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* Z + z] = 0.0f;</a:t>
            </a:r>
          </a:p>
          <a:p>
            <a:r>
              <a:rPr lang="pl-PL" sz="2000" dirty="0">
                <a:latin typeface="Consolas" pitchFamily="49" charset="0"/>
                <a:cs typeface="Consolas" pitchFamily="49" charset="0"/>
              </a:rPr>
              <a:t>    for(int j = z; j &lt; m; j+=Z){</a:t>
            </a:r>
          </a:p>
          <a:p>
            <a:r>
              <a:rPr lang="pl-PL" sz="2000" dirty="0">
                <a:latin typeface="Consolas" pitchFamily="49" charset="0"/>
                <a:cs typeface="Consolas" pitchFamily="49" charset="0"/>
              </a:rPr>
              <a:t>      Q[t * Z + z] += A[j + i * m] * x[j];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for(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stride = Z / 2; stride &gt; 0; stride &gt;&gt;= 1){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  barrier(CLK_LOCAL_MEM_FENCE);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  if(z + stride &lt; Z){</a:t>
            </a:r>
          </a:p>
          <a:p>
            <a:r>
              <a:rPr lang="pl-PL" sz="2000" dirty="0">
                <a:latin typeface="Consolas" pitchFamily="49" charset="0"/>
                <a:cs typeface="Consolas" pitchFamily="49" charset="0"/>
              </a:rPr>
              <a:t>	Q[t * Z + z] += Q[t * Z + z + stride];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  }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Vector 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dirty="0" smtClean="0"/>
              <a:t>Sparse Matrices</a:t>
            </a:r>
            <a:endParaRPr lang="hu-HU" dirty="0" smtClean="0"/>
          </a:p>
          <a:p>
            <a:pPr lvl="1"/>
            <a:r>
              <a:rPr lang="en-US" dirty="0" smtClean="0"/>
              <a:t>A lot of zero elements</a:t>
            </a:r>
          </a:p>
          <a:p>
            <a:pPr lvl="1"/>
            <a:r>
              <a:rPr lang="en-US" dirty="0" smtClean="0"/>
              <a:t>Compression and calculations on the compressed representation</a:t>
            </a:r>
            <a:endParaRPr lang="hu-HU" dirty="0" smtClean="0"/>
          </a:p>
          <a:p>
            <a:r>
              <a:rPr lang="hu-HU" dirty="0" smtClean="0"/>
              <a:t>Compressed Sparse Row</a:t>
            </a:r>
          </a:p>
          <a:p>
            <a:endParaRPr lang="hu-HU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34975" y="4191000"/>
          <a:ext cx="268922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6" name="Equation" r:id="rId4" imgW="965160" imgH="711000" progId="Equation.3">
                  <p:embed/>
                </p:oleObj>
              </mc:Choice>
              <mc:Fallback>
                <p:oleObj name="Equation" r:id="rId4" imgW="965160" imgH="711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75" y="4191000"/>
                        <a:ext cx="2689225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029200" y="4191000"/>
          <a:ext cx="3783013" cy="192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7" name="Equation" r:id="rId6" imgW="1320480" imgH="672840" progId="Equation.3">
                  <p:embed/>
                </p:oleObj>
              </mc:Choice>
              <mc:Fallback>
                <p:oleObj name="Equation" r:id="rId6" imgW="1320480" imgH="6728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191000"/>
                        <a:ext cx="3783013" cy="192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86200" y="4267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Value: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86200" y="49485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Column: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86200" y="55581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Row Ptr: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Vector Multiplication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600" y="1524000"/>
          <a:ext cx="268922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09" name="Equation" r:id="rId3" imgW="965160" imgH="711000" progId="Equation.3">
                  <p:embed/>
                </p:oleObj>
              </mc:Choice>
              <mc:Fallback>
                <p:oleObj name="Equation" r:id="rId3" imgW="965160" imgH="711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0"/>
                        <a:ext cx="2689225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029200" y="1579562"/>
          <a:ext cx="3783013" cy="192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10" name="Equation" r:id="rId5" imgW="1320480" imgH="672840" progId="Equation.3">
                  <p:embed/>
                </p:oleObj>
              </mc:Choice>
              <mc:Fallback>
                <p:oleObj name="Equation" r:id="rId5" imgW="1320480" imgH="6728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579562"/>
                        <a:ext cx="3783013" cy="192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86200" y="1655762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Value: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86200" y="2337097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Column: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86200" y="2946697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Row Ptr: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191000" y="3657600"/>
          <a:ext cx="462915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11" name="Equation" r:id="rId7" imgW="1714320" imgH="1015920" progId="Equation.3">
                  <p:embed/>
                </p:oleObj>
              </mc:Choice>
              <mc:Fallback>
                <p:oleObj name="Equation" r:id="rId7" imgW="1714320" imgH="10159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657600"/>
                        <a:ext cx="4629150" cy="304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600200" y="37338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Value + Row Ptr: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00200" y="44958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Vector + Column: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52578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Element-wise</a:t>
            </a:r>
            <a:r>
              <a:rPr lang="hu-HU" sz="2400" dirty="0" smtClean="0"/>
              <a:t> </a:t>
            </a:r>
            <a:r>
              <a:rPr lang="en-US" sz="2400" dirty="0" smtClean="0"/>
              <a:t>multiplication</a:t>
            </a:r>
            <a:r>
              <a:rPr lang="hu-HU" sz="2400" dirty="0" smtClean="0"/>
              <a:t>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1000" y="6015335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err="1" smtClean="0"/>
              <a:t>Inclusive</a:t>
            </a:r>
            <a:r>
              <a:rPr lang="hu-HU" sz="2400" dirty="0" smtClean="0"/>
              <a:t> </a:t>
            </a:r>
            <a:r>
              <a:rPr lang="en-US" sz="2400" dirty="0" smtClean="0"/>
              <a:t>segmented</a:t>
            </a:r>
            <a:r>
              <a:rPr lang="hu-HU" sz="2400" dirty="0" smtClean="0"/>
              <a:t> scan: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Vector 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dirty="0" smtClean="0"/>
              <a:t>Segmented</a:t>
            </a:r>
            <a:r>
              <a:rPr lang="hu-HU" dirty="0" smtClean="0"/>
              <a:t> scan</a:t>
            </a:r>
          </a:p>
          <a:p>
            <a:pPr lvl="1"/>
            <a:r>
              <a:rPr lang="en-US" dirty="0" smtClean="0"/>
              <a:t>Conditional</a:t>
            </a:r>
            <a:r>
              <a:rPr lang="hu-HU" dirty="0" smtClean="0"/>
              <a:t> scan</a:t>
            </a:r>
          </a:p>
          <a:p>
            <a:pPr lvl="1"/>
            <a:r>
              <a:rPr lang="en-US" dirty="0" smtClean="0"/>
              <a:t>Condition in a separated array</a:t>
            </a:r>
            <a:endParaRPr lang="hu-HU" dirty="0" smtClean="0"/>
          </a:p>
          <a:p>
            <a:endParaRPr lang="hu-HU" dirty="0" smtClean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09600" y="3733800"/>
          <a:ext cx="8229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59" name="Equation" r:id="rId3" imgW="3886200" imgH="215640" progId="Equation.3">
                  <p:embed/>
                </p:oleObj>
              </mc:Choice>
              <mc:Fallback>
                <p:oleObj name="Equation" r:id="rId3" imgW="388620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733800"/>
                        <a:ext cx="8229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569596" y="5634990"/>
          <a:ext cx="8041004" cy="537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60" name="Equation" r:id="rId5" imgW="3797280" imgH="253800" progId="Equation.3">
                  <p:embed/>
                </p:oleObj>
              </mc:Choice>
              <mc:Fallback>
                <p:oleObj name="Equation" r:id="rId5" imgW="3797280" imgH="253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596" y="5634990"/>
                        <a:ext cx="8041004" cy="5372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8" name="Object 6"/>
          <p:cNvGraphicFramePr>
            <a:graphicFrameLocks noChangeAspect="1"/>
          </p:cNvGraphicFramePr>
          <p:nvPr/>
        </p:nvGraphicFramePr>
        <p:xfrm>
          <a:off x="609600" y="4720590"/>
          <a:ext cx="3495676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61" name="Equation" r:id="rId7" imgW="1650960" imgH="215640" progId="Equation.3">
                  <p:embed/>
                </p:oleObj>
              </mc:Choice>
              <mc:Fallback>
                <p:oleObj name="Equation" r:id="rId7" imgW="165096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720590"/>
                        <a:ext cx="3495676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57200" y="3276600"/>
            <a:ext cx="2667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Inclusive scan: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433959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Head </a:t>
            </a:r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5177790"/>
            <a:ext cx="2667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Inclusive segmented scan: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Gauss-Jordan </a:t>
            </a:r>
            <a:r>
              <a:rPr lang="en-US" dirty="0" smtClean="0"/>
              <a:t>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dirty="0" smtClean="0"/>
              <a:t>Gaussian</a:t>
            </a:r>
            <a:r>
              <a:rPr lang="hu-HU" dirty="0" smtClean="0"/>
              <a:t> </a:t>
            </a:r>
            <a:r>
              <a:rPr lang="en-US" dirty="0" smtClean="0"/>
              <a:t>elimination</a:t>
            </a:r>
            <a:endParaRPr lang="hu-HU" dirty="0" smtClean="0"/>
          </a:p>
          <a:p>
            <a:pPr lvl="1"/>
            <a:r>
              <a:rPr lang="en-US" dirty="0" smtClean="0"/>
              <a:t>The solution of the equation system is obtained in the form of a triangular matrix</a:t>
            </a:r>
          </a:p>
          <a:p>
            <a:pPr lvl="1"/>
            <a:r>
              <a:rPr lang="en-US" dirty="0" smtClean="0"/>
              <a:t>Substitution</a:t>
            </a:r>
          </a:p>
          <a:p>
            <a:endParaRPr lang="hu-HU" dirty="0" smtClean="0"/>
          </a:p>
          <a:p>
            <a:r>
              <a:rPr lang="hu-HU" dirty="0" smtClean="0"/>
              <a:t>Gauss-Jordan </a:t>
            </a:r>
            <a:r>
              <a:rPr lang="en-US" dirty="0" smtClean="0"/>
              <a:t>elimination</a:t>
            </a:r>
            <a:endParaRPr lang="hu-HU" dirty="0" smtClean="0"/>
          </a:p>
          <a:p>
            <a:pPr lvl="1"/>
            <a:r>
              <a:rPr lang="en-US" dirty="0" smtClean="0"/>
              <a:t>Only the main diagonal can contain non-zero elements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Gauss-Jordan </a:t>
            </a:r>
            <a:r>
              <a:rPr lang="en-US" dirty="0" smtClean="0"/>
              <a:t>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dirty="0" smtClean="0"/>
              <a:t>Allowed</a:t>
            </a:r>
            <a:r>
              <a:rPr lang="hu-HU" dirty="0" smtClean="0"/>
              <a:t> </a:t>
            </a:r>
            <a:r>
              <a:rPr lang="en-US" dirty="0" smtClean="0"/>
              <a:t>operation</a:t>
            </a:r>
            <a:endParaRPr lang="hu-HU" dirty="0" smtClean="0"/>
          </a:p>
          <a:p>
            <a:pPr lvl="1"/>
            <a:r>
              <a:rPr lang="en-US" dirty="0" smtClean="0"/>
              <a:t>Change the order of the equations</a:t>
            </a:r>
          </a:p>
          <a:p>
            <a:pPr lvl="1"/>
            <a:r>
              <a:rPr lang="en-US" dirty="0" smtClean="0"/>
              <a:t>Multiplication by a scalar value</a:t>
            </a:r>
            <a:endParaRPr lang="hu-HU" dirty="0" smtClean="0"/>
          </a:p>
          <a:p>
            <a:pPr lvl="1"/>
            <a:r>
              <a:rPr lang="en-US" dirty="0" smtClean="0"/>
              <a:t>Adding an equation, multiplied by a scalar value, to another equation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Gauss-Jordan </a:t>
            </a:r>
            <a:r>
              <a:rPr lang="en-US" dirty="0" smtClean="0"/>
              <a:t>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9600" y="2057400"/>
          <a:ext cx="2286000" cy="1264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67" name="Equation" r:id="rId3" imgW="1193760" imgH="660240" progId="Equation.3">
                  <p:embed/>
                </p:oleObj>
              </mc:Choice>
              <mc:Fallback>
                <p:oleObj name="Equation" r:id="rId3" imgW="1193760" imgH="660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057400"/>
                        <a:ext cx="2286000" cy="12645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429000" y="1752600"/>
          <a:ext cx="1295400" cy="887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68" name="Equation" r:id="rId5" imgW="927000" imgH="634680" progId="Equation.3">
                  <p:embed/>
                </p:oleObj>
              </mc:Choice>
              <mc:Fallback>
                <p:oleObj name="Equation" r:id="rId5" imgW="927000" imgH="6346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752600"/>
                        <a:ext cx="1295400" cy="8872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5257800" y="2057400"/>
          <a:ext cx="1628775" cy="160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69" name="Equation" r:id="rId7" imgW="850680" imgH="838080" progId="Equation.3">
                  <p:embed/>
                </p:oleObj>
              </mc:Choice>
              <mc:Fallback>
                <p:oleObj name="Equation" r:id="rId7" imgW="850680" imgH="8380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057400"/>
                        <a:ext cx="1628775" cy="160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276600" y="4267200"/>
          <a:ext cx="148166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70" name="Equation" r:id="rId9" imgW="888840" imgH="228600" progId="Equation.3">
                  <p:embed/>
                </p:oleObj>
              </mc:Choice>
              <mc:Fallback>
                <p:oleObj name="Equation" r:id="rId9" imgW="88884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267200"/>
                        <a:ext cx="148166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5257800" y="3886200"/>
          <a:ext cx="1628775" cy="153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71" name="Equation" r:id="rId11" imgW="850680" imgH="799920" progId="Equation.3">
                  <p:embed/>
                </p:oleObj>
              </mc:Choice>
              <mc:Fallback>
                <p:oleObj name="Equation" r:id="rId11" imgW="850680" imgH="79992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886200"/>
                        <a:ext cx="1628775" cy="1531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1066800" y="3962400"/>
          <a:ext cx="1628775" cy="160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72" name="Equation" r:id="rId13" imgW="850680" imgH="838080" progId="Equation.3">
                  <p:embed/>
                </p:oleObj>
              </mc:Choice>
              <mc:Fallback>
                <p:oleObj name="Equation" r:id="rId13" imgW="850680" imgH="8380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962400"/>
                        <a:ext cx="1628775" cy="160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112855" y="5943600"/>
          <a:ext cx="1637254" cy="644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73" name="Equation" r:id="rId14" imgW="419040" imgH="164880" progId="Equation.3">
                  <p:embed/>
                </p:oleObj>
              </mc:Choice>
              <mc:Fallback>
                <p:oleObj name="Equation" r:id="rId14" imgW="419040" imgH="1648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2855" y="5943600"/>
                        <a:ext cx="1637254" cy="6449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448049" y="6014357"/>
          <a:ext cx="1200151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74" name="Equation" r:id="rId16" imgW="355320" imgH="203040" progId="Equation.3">
                  <p:embed/>
                </p:oleObj>
              </mc:Choice>
              <mc:Fallback>
                <p:oleObj name="Equation" r:id="rId16" imgW="35532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8049" y="6014357"/>
                        <a:ext cx="1200151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402036" y="6022521"/>
          <a:ext cx="1219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75" name="Equation" r:id="rId18" imgW="355320" imgH="177480" progId="Equation.3">
                  <p:embed/>
                </p:oleObj>
              </mc:Choice>
              <mc:Fallback>
                <p:oleObj name="Equation" r:id="rId18" imgW="355320" imgH="177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2036" y="6022521"/>
                        <a:ext cx="1219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ight Arrow 12"/>
          <p:cNvSpPr/>
          <p:nvPr/>
        </p:nvSpPr>
        <p:spPr>
          <a:xfrm>
            <a:off x="3200400" y="2590800"/>
            <a:ext cx="1752600" cy="2286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3200400" y="4648200"/>
            <a:ext cx="1752600" cy="2286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2819400" y="6248400"/>
            <a:ext cx="685800" cy="2286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4648200" y="6248400"/>
            <a:ext cx="685800" cy="2286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Gauss-Jordan </a:t>
            </a:r>
            <a:r>
              <a:rPr lang="en-US" dirty="0" smtClean="0"/>
              <a:t>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609600" y="2057400"/>
          <a:ext cx="2286000" cy="126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6" name="Equation" r:id="rId3" imgW="1193760" imgH="660240" progId="Equation.3">
                  <p:embed/>
                </p:oleObj>
              </mc:Choice>
              <mc:Fallback>
                <p:oleObj name="Equation" r:id="rId3" imgW="1193760" imgH="660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057400"/>
                        <a:ext cx="2286000" cy="1265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410200" y="2057400"/>
          <a:ext cx="2452007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7" name="Equation" r:id="rId5" imgW="1346040" imgH="711000" progId="Equation.3">
                  <p:embed/>
                </p:oleObj>
              </mc:Choice>
              <mc:Fallback>
                <p:oleObj name="Equation" r:id="rId5" imgW="1346040" imgH="711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057400"/>
                        <a:ext cx="2452007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ight Arrow 5"/>
          <p:cNvSpPr/>
          <p:nvPr/>
        </p:nvSpPr>
        <p:spPr>
          <a:xfrm>
            <a:off x="3200400" y="2590800"/>
            <a:ext cx="1752600" cy="2286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6515100" y="2705100"/>
            <a:ext cx="1295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685800" y="3733800"/>
          <a:ext cx="2082800" cy="208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8" name="Equation" r:id="rId7" imgW="1143000" imgH="1143000" progId="Equation.3">
                  <p:embed/>
                </p:oleObj>
              </mc:Choice>
              <mc:Fallback>
                <p:oleObj name="Equation" r:id="rId7" imgW="1143000" imgH="1143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733800"/>
                        <a:ext cx="2082800" cy="2081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5486400" y="3962400"/>
          <a:ext cx="180498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9" name="Equation" r:id="rId9" imgW="990360" imgH="711000" progId="Equation.3">
                  <p:embed/>
                </p:oleObj>
              </mc:Choice>
              <mc:Fallback>
                <p:oleObj name="Equation" r:id="rId9" imgW="990360" imgH="711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962400"/>
                        <a:ext cx="1804988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ight Arrow 10"/>
          <p:cNvSpPr/>
          <p:nvPr/>
        </p:nvSpPr>
        <p:spPr>
          <a:xfrm>
            <a:off x="3200400" y="4495800"/>
            <a:ext cx="1752600" cy="2286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6057900" y="4610100"/>
            <a:ext cx="1295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1181100" y="4762500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Jacobi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dirty="0" smtClean="0"/>
              <a:t>System of linear equation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86000"/>
            <a:ext cx="3855373" cy="443905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05400" y="2286000"/>
            <a:ext cx="266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A: coefficient matrix</a:t>
            </a:r>
            <a:endParaRPr lang="hu-HU" dirty="0" smtClean="0"/>
          </a:p>
          <a:p>
            <a:r>
              <a:rPr lang="en-US" dirty="0" smtClean="0"/>
              <a:t>x: variables</a:t>
            </a:r>
          </a:p>
          <a:p>
            <a:r>
              <a:rPr lang="en-US" dirty="0" smtClean="0"/>
              <a:t>D: diagonal matrix</a:t>
            </a:r>
          </a:p>
          <a:p>
            <a:r>
              <a:rPr lang="en-US" dirty="0" smtClean="0"/>
              <a:t>L: lower triangular matrix</a:t>
            </a:r>
          </a:p>
          <a:p>
            <a:r>
              <a:rPr lang="en-US" dirty="0" smtClean="0"/>
              <a:t>U: Upper triangular matrix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Gauss-Jordan </a:t>
            </a:r>
            <a:r>
              <a:rPr lang="en-US" dirty="0" smtClean="0"/>
              <a:t>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dirty="0" smtClean="0"/>
              <a:t>Inverse of a matrix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01650" y="2084388"/>
          <a:ext cx="3951288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3" name="Equation" r:id="rId3" imgW="1523880" imgH="266400" progId="Equation.3">
                  <p:embed/>
                </p:oleObj>
              </mc:Choice>
              <mc:Fallback>
                <p:oleObj name="Equation" r:id="rId3" imgW="1523880" imgH="266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2084388"/>
                        <a:ext cx="3951288" cy="690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33400" y="2971799"/>
          <a:ext cx="1981200" cy="1180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4" name="Equation" r:id="rId5" imgW="1193760" imgH="711000" progId="Equation.3">
                  <p:embed/>
                </p:oleObj>
              </mc:Choice>
              <mc:Fallback>
                <p:oleObj name="Equation" r:id="rId5" imgW="1193760" imgH="711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971799"/>
                        <a:ext cx="1981200" cy="11802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876800" y="2971800"/>
          <a:ext cx="339634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5" name="Equation" r:id="rId7" imgW="1981080" imgH="711000" progId="Equation.3">
                  <p:embed/>
                </p:oleObj>
              </mc:Choice>
              <mc:Fallback>
                <p:oleObj name="Equation" r:id="rId7" imgW="1981080" imgH="711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971800"/>
                        <a:ext cx="3396343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33400" y="4419600"/>
          <a:ext cx="3707554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6" name="Equation" r:id="rId9" imgW="1917360" imgH="1143000" progId="Equation.3">
                  <p:embed/>
                </p:oleObj>
              </mc:Choice>
              <mc:Fallback>
                <p:oleObj name="Equation" r:id="rId9" imgW="1917360" imgH="11430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419600"/>
                        <a:ext cx="3707554" cy="220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ight Arrow 10"/>
          <p:cNvSpPr/>
          <p:nvPr/>
        </p:nvSpPr>
        <p:spPr>
          <a:xfrm>
            <a:off x="2743200" y="3429000"/>
            <a:ext cx="1752600" cy="2286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6583136" y="3570514"/>
            <a:ext cx="1143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1714500" y="5524500"/>
            <a:ext cx="2209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Gauss-Jordan </a:t>
            </a:r>
            <a:r>
              <a:rPr lang="en-US" dirty="0" smtClean="0"/>
              <a:t>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70391"/>
            <a:ext cx="9144000" cy="5387609"/>
          </a:xfrm>
        </p:spPr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209800"/>
            <a:ext cx="8229600" cy="3416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2400" dirty="0" smtClean="0">
                <a:latin typeface="Consolas" pitchFamily="49" charset="0"/>
                <a:cs typeface="Consolas" pitchFamily="49" charset="0"/>
              </a:rPr>
              <a:t>for k := 1 .. n-1 do</a:t>
            </a:r>
          </a:p>
          <a:p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for i := k+1 .. n do</a:t>
            </a:r>
          </a:p>
          <a:p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   l := a</a:t>
            </a:r>
            <a:r>
              <a:rPr lang="hu-HU" sz="2400" baseline="-25000" dirty="0" smtClean="0">
                <a:latin typeface="Consolas" pitchFamily="49" charset="0"/>
                <a:cs typeface="Consolas" pitchFamily="49" charset="0"/>
              </a:rPr>
              <a:t>ik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/a</a:t>
            </a:r>
            <a:r>
              <a:rPr lang="hu-HU" sz="2400" baseline="-25000" dirty="0" smtClean="0">
                <a:latin typeface="Consolas" pitchFamily="49" charset="0"/>
                <a:cs typeface="Consolas" pitchFamily="49" charset="0"/>
              </a:rPr>
              <a:t>kk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   b</a:t>
            </a:r>
            <a:r>
              <a:rPr lang="hu-HU" sz="2400" baseline="-25000" dirty="0" smtClean="0">
                <a:latin typeface="Consolas" pitchFamily="49" charset="0"/>
                <a:cs typeface="Consolas" pitchFamily="49" charset="0"/>
              </a:rPr>
              <a:t>i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:= b</a:t>
            </a:r>
            <a:r>
              <a:rPr lang="hu-HU" sz="2400" baseline="-25000" dirty="0" smtClean="0">
                <a:latin typeface="Consolas" pitchFamily="49" charset="0"/>
                <a:cs typeface="Consolas" pitchFamily="49" charset="0"/>
              </a:rPr>
              <a:t>i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– l * b</a:t>
            </a:r>
            <a:r>
              <a:rPr lang="hu-HU" sz="2400" baseline="-25000" dirty="0" smtClean="0">
                <a:latin typeface="Consolas" pitchFamily="49" charset="0"/>
                <a:cs typeface="Consolas" pitchFamily="49" charset="0"/>
              </a:rPr>
              <a:t>k</a:t>
            </a:r>
          </a:p>
          <a:p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   for j := k .. n do</a:t>
            </a:r>
          </a:p>
          <a:p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      a</a:t>
            </a:r>
            <a:r>
              <a:rPr lang="hu-HU" sz="2400" baseline="-25000" dirty="0" smtClean="0">
                <a:latin typeface="Consolas" pitchFamily="49" charset="0"/>
                <a:cs typeface="Consolas" pitchFamily="49" charset="0"/>
              </a:rPr>
              <a:t>ij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:= a</a:t>
            </a:r>
            <a:r>
              <a:rPr lang="hu-HU" sz="2400" baseline="-25000" dirty="0" smtClean="0">
                <a:latin typeface="Consolas" pitchFamily="49" charset="0"/>
                <a:cs typeface="Consolas" pitchFamily="49" charset="0"/>
              </a:rPr>
              <a:t>ij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– l * a</a:t>
            </a:r>
            <a:r>
              <a:rPr lang="hu-HU" sz="2400" baseline="-25000" dirty="0" smtClean="0">
                <a:latin typeface="Consolas" pitchFamily="49" charset="0"/>
                <a:cs typeface="Consolas" pitchFamily="49" charset="0"/>
              </a:rPr>
              <a:t>kj</a:t>
            </a:r>
          </a:p>
          <a:p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   end for</a:t>
            </a:r>
          </a:p>
          <a:p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end for</a:t>
            </a:r>
          </a:p>
          <a:p>
            <a:r>
              <a:rPr lang="hu-HU" sz="2400" dirty="0" smtClean="0">
                <a:latin typeface="Consolas" pitchFamily="49" charset="0"/>
                <a:cs typeface="Consolas" pitchFamily="49" charset="0"/>
              </a:rPr>
              <a:t>end for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Gauss-Jordan </a:t>
            </a:r>
            <a:r>
              <a:rPr lang="en-US" dirty="0" smtClean="0"/>
              <a:t>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Host program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057400"/>
            <a:ext cx="8991600" cy="41857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gaussian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(){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n = 6;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m = 3;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float A[] = {  2, -1,  0,  1, 0, 0,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-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1,  2, -1,  0, 1, 0,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0, -1,  2,  0, 0, 1};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cl_kernel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gaussianKernel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createKernel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(program, "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gaussian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");</a:t>
            </a: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cl_mem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AGPU =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clCreateBuffer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(context, CL_MEM_READ_WRITE,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(float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)*n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m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NULL, NULL);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clEnqueueWriteBuffer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(commands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AGPU, CL_TRUE, 0,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(float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)*n*m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A, 0, NULL, NULL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clSetKernelArg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gaussianKernel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0,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), &amp;n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clSetKernelArg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gaussianKernel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1,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), &amp;m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clSetKernelArg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gaussianKernel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2,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cl_mem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), &amp;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AGPU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clEnqueueBarrier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(commands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// ...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Gauss-Jordan </a:t>
            </a:r>
            <a:r>
              <a:rPr lang="en-US" dirty="0" smtClean="0"/>
              <a:t>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Host program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057400"/>
            <a:ext cx="8991600" cy="35394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// ...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size_t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workSize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m;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size_t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workGroupSize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m;</a:t>
            </a: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clEnqueueNDRangeKernel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(commands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gaussianKernel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                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1, NULL, &amp;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workSize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&amp;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workGroupSize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             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0, NULL, NULL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clFinish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(commands);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clEnqueueReadBuffer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(commands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AGPU, CL_TRUE, 0,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(float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)*n*m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             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A, 0, NULL, NULL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clReleaseMemObject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(AGPU);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clReleaseKernel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gaussianKernel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Gauss-Jordan </a:t>
            </a:r>
            <a:r>
              <a:rPr lang="en-US" dirty="0" smtClean="0"/>
              <a:t>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OpenCL kernel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011263"/>
            <a:ext cx="8839200" cy="47089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__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kernel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gaussian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(const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n, const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m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__global float* A){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id =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get_local_id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(0);</a:t>
            </a:r>
          </a:p>
          <a:p>
            <a:r>
              <a:rPr lang="it-IT" sz="20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it-IT" sz="2000" dirty="0">
                <a:latin typeface="Consolas" pitchFamily="49" charset="0"/>
                <a:cs typeface="Consolas" pitchFamily="49" charset="0"/>
              </a:rPr>
              <a:t>for(int ma = 0; ma &lt; m; ++ma){</a:t>
            </a:r>
          </a:p>
          <a:p>
            <a:r>
              <a:rPr lang="it-IT" sz="2000" dirty="0">
                <a:latin typeface="Consolas" pitchFamily="49" charset="0"/>
                <a:cs typeface="Consolas" pitchFamily="49" charset="0"/>
              </a:rPr>
              <a:t>    float pp = A[ma + ma * n];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float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coeff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= A[ma + id * n] / pp;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barrier(CLK_GLOBAL_MEM_FENCE);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if(id != ma){</a:t>
            </a:r>
          </a:p>
          <a:p>
            <a:r>
              <a:rPr lang="pt-BR" sz="2000" dirty="0">
                <a:latin typeface="Consolas" pitchFamily="49" charset="0"/>
                <a:cs typeface="Consolas" pitchFamily="49" charset="0"/>
              </a:rPr>
              <a:t>      for(int na = 0; na &lt; n; ++na){</a:t>
            </a:r>
          </a:p>
          <a:p>
            <a:r>
              <a:rPr lang="pt-BR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pt-BR" sz="2000" dirty="0" smtClean="0">
                <a:latin typeface="Consolas" pitchFamily="49" charset="0"/>
                <a:cs typeface="Consolas" pitchFamily="49" charset="0"/>
              </a:rPr>
              <a:t>A[na+id*n</a:t>
            </a:r>
            <a:r>
              <a:rPr lang="pt-BR" sz="2000" dirty="0">
                <a:latin typeface="Consolas" pitchFamily="49" charset="0"/>
                <a:cs typeface="Consolas" pitchFamily="49" charset="0"/>
              </a:rPr>
              <a:t>] = </a:t>
            </a:r>
            <a:r>
              <a:rPr lang="pt-BR" sz="2000" dirty="0" smtClean="0">
                <a:latin typeface="Consolas" pitchFamily="49" charset="0"/>
                <a:cs typeface="Consolas" pitchFamily="49" charset="0"/>
              </a:rPr>
              <a:t>A[na+id*n</a:t>
            </a:r>
            <a:r>
              <a:rPr lang="pt-BR" sz="2000" dirty="0">
                <a:latin typeface="Consolas" pitchFamily="49" charset="0"/>
                <a:cs typeface="Consolas" pitchFamily="49" charset="0"/>
              </a:rPr>
              <a:t>] - coeff * </a:t>
            </a:r>
            <a:r>
              <a:rPr lang="pt-BR" sz="2000" dirty="0" smtClean="0">
                <a:latin typeface="Consolas" pitchFamily="49" charset="0"/>
                <a:cs typeface="Consolas" pitchFamily="49" charset="0"/>
              </a:rPr>
              <a:t>A[na+n*ma</a:t>
            </a:r>
            <a:r>
              <a:rPr lang="pt-BR" sz="2000" dirty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  }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barrier(CLK_GLOBAL_MEM_FENCE);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2000" dirty="0" smtClean="0">
                <a:latin typeface="Consolas" pitchFamily="49" charset="0"/>
                <a:cs typeface="Consolas" pitchFamily="49" charset="0"/>
              </a:rPr>
              <a:t>// ...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Gauss-Jordan </a:t>
            </a:r>
            <a:r>
              <a:rPr lang="en-US" dirty="0" smtClean="0"/>
              <a:t>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OpenCL kernel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111276"/>
            <a:ext cx="7620000" cy="23083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 // ...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 float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coeff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= A[id + id * n];</a:t>
            </a:r>
          </a:p>
          <a:p>
            <a:r>
              <a:rPr lang="pt-BR" sz="2400" dirty="0">
                <a:latin typeface="Consolas" pitchFamily="49" charset="0"/>
                <a:cs typeface="Consolas" pitchFamily="49" charset="0"/>
              </a:rPr>
              <a:t>  for(int na = 0; na &lt; n; ++na){</a:t>
            </a:r>
          </a:p>
          <a:p>
            <a:r>
              <a:rPr lang="pt-BR" sz="2400" dirty="0">
                <a:latin typeface="Consolas" pitchFamily="49" charset="0"/>
                <a:cs typeface="Consolas" pitchFamily="49" charset="0"/>
              </a:rPr>
              <a:t>    A[na + id * n] = A[na + id * n] / coeff;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Gauss-Jordan </a:t>
            </a:r>
            <a:r>
              <a:rPr lang="en-US" dirty="0" smtClean="0"/>
              <a:t>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hu-HU" dirty="0" smtClean="0"/>
          </a:p>
          <a:p>
            <a:pPr lvl="1"/>
            <a:r>
              <a:rPr lang="hu-HU" dirty="0" smtClean="0"/>
              <a:t> </a:t>
            </a: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62400" y="4503003"/>
            <a:ext cx="5105400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1,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2.23e-08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9.93e-09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0.75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0.5, 0.25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0,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1.32e-08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0.5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0.5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0,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2.23e-08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0.25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0.5, 0.75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5000" y="2505670"/>
            <a:ext cx="22860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0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0,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2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0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0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3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-0, -0,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-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1</a:t>
            </a: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762000" y="2286000"/>
          <a:ext cx="245268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2" name="Equation" r:id="rId3" imgW="1346040" imgH="711000" progId="Equation.3">
                  <p:embed/>
                </p:oleObj>
              </mc:Choice>
              <mc:Fallback>
                <p:oleObj name="Equation" r:id="rId3" imgW="1346040" imgH="711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286000"/>
                        <a:ext cx="2452688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762000" y="4343400"/>
          <a:ext cx="272097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3" name="Equation" r:id="rId5" imgW="1587240" imgH="711000" progId="Equation.3">
                  <p:embed/>
                </p:oleObj>
              </mc:Choice>
              <mc:Fallback>
                <p:oleObj name="Equation" r:id="rId5" imgW="1587240" imgH="711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343400"/>
                        <a:ext cx="2720975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ight Arrow 7"/>
          <p:cNvSpPr/>
          <p:nvPr/>
        </p:nvSpPr>
        <p:spPr>
          <a:xfrm>
            <a:off x="3657600" y="2819400"/>
            <a:ext cx="1752600" cy="2286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505200" y="4800600"/>
            <a:ext cx="381000" cy="2286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Jacobi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70391"/>
            <a:ext cx="9144000" cy="5387609"/>
          </a:xfrm>
        </p:spPr>
        <p:txBody>
          <a:bodyPr/>
          <a:lstStyle/>
          <a:p>
            <a:r>
              <a:rPr lang="en-US" dirty="0" err="1" smtClean="0"/>
              <a:t>Banach</a:t>
            </a:r>
            <a:r>
              <a:rPr lang="en-US" dirty="0" smtClean="0"/>
              <a:t> fixed-point theorem</a:t>
            </a:r>
          </a:p>
          <a:p>
            <a:pPr lvl="1"/>
            <a:r>
              <a:rPr lang="en-US" dirty="0" smtClean="0"/>
              <a:t>The f function is a contraction</a:t>
            </a:r>
            <a:endParaRPr lang="hu-HU" dirty="0" smtClean="0"/>
          </a:p>
          <a:p>
            <a:pPr lvl="1"/>
            <a:endParaRPr lang="hu-HU" dirty="0"/>
          </a:p>
          <a:p>
            <a:pPr lvl="1"/>
            <a:endParaRPr lang="hu-HU" dirty="0" smtClean="0"/>
          </a:p>
          <a:p>
            <a:pPr lvl="1"/>
            <a:endParaRPr lang="hu-HU" dirty="0"/>
          </a:p>
          <a:p>
            <a:pPr lvl="1"/>
            <a:r>
              <a:rPr lang="en-US" dirty="0" smtClean="0"/>
              <a:t>f  has a fixed point</a:t>
            </a:r>
            <a:r>
              <a:rPr lang="hu-HU" dirty="0" smtClean="0"/>
              <a:t>:</a:t>
            </a:r>
          </a:p>
          <a:p>
            <a:pPr lvl="1"/>
            <a:r>
              <a:rPr lang="en-US" dirty="0" smtClean="0"/>
              <a:t>Define the following sequence</a:t>
            </a:r>
            <a:r>
              <a:rPr lang="hu-HU" dirty="0" smtClean="0"/>
              <a:t>: </a:t>
            </a:r>
          </a:p>
          <a:p>
            <a:pPr marL="118872" indent="0">
              <a:buNone/>
            </a:pPr>
            <a:endParaRPr lang="hu-HU" dirty="0" smtClean="0"/>
          </a:p>
        </p:txBody>
      </p:sp>
      <p:grpSp>
        <p:nvGrpSpPr>
          <p:cNvPr id="17" name="Group 16"/>
          <p:cNvGrpSpPr/>
          <p:nvPr/>
        </p:nvGrpSpPr>
        <p:grpSpPr>
          <a:xfrm>
            <a:off x="6890155" y="2015935"/>
            <a:ext cx="1925576" cy="1699810"/>
            <a:chOff x="5410200" y="2871107"/>
            <a:chExt cx="2514600" cy="2430237"/>
          </a:xfrm>
        </p:grpSpPr>
        <p:sp>
          <p:nvSpPr>
            <p:cNvPr id="9" name="Cloud 8"/>
            <p:cNvSpPr/>
            <p:nvPr/>
          </p:nvSpPr>
          <p:spPr>
            <a:xfrm>
              <a:off x="5410200" y="3429000"/>
              <a:ext cx="2514600" cy="1295400"/>
            </a:xfrm>
            <a:prstGeom prst="cloud">
              <a:avLst/>
            </a:prstGeom>
            <a:solidFill>
              <a:schemeClr val="bg1"/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5680982" y="2871107"/>
              <a:ext cx="1190625" cy="1042307"/>
            </a:xfrm>
            <a:custGeom>
              <a:avLst/>
              <a:gdLst>
                <a:gd name="connsiteX0" fmla="*/ 72118 w 1190625"/>
                <a:gd name="connsiteY0" fmla="*/ 1042307 h 1042307"/>
                <a:gd name="connsiteX1" fmla="*/ 186418 w 1190625"/>
                <a:gd name="connsiteY1" fmla="*/ 38100 h 1042307"/>
                <a:gd name="connsiteX2" fmla="*/ 1190625 w 1190625"/>
                <a:gd name="connsiteY2" fmla="*/ 813707 h 1042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0625" h="1042307">
                  <a:moveTo>
                    <a:pt x="72118" y="1042307"/>
                  </a:moveTo>
                  <a:cubicBezTo>
                    <a:pt x="36059" y="559253"/>
                    <a:pt x="0" y="76200"/>
                    <a:pt x="186418" y="38100"/>
                  </a:cubicBezTo>
                  <a:cubicBezTo>
                    <a:pt x="372836" y="0"/>
                    <a:pt x="781730" y="406853"/>
                    <a:pt x="1190625" y="813707"/>
                  </a:cubicBezTo>
                </a:path>
              </a:pathLst>
            </a:cu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6975021" y="3790950"/>
              <a:ext cx="757918" cy="895350"/>
            </a:xfrm>
            <a:custGeom>
              <a:avLst/>
              <a:gdLst>
                <a:gd name="connsiteX0" fmla="*/ 0 w 757918"/>
                <a:gd name="connsiteY0" fmla="*/ 0 h 895350"/>
                <a:gd name="connsiteX1" fmla="*/ 751114 w 757918"/>
                <a:gd name="connsiteY1" fmla="*/ 791936 h 895350"/>
                <a:gd name="connsiteX2" fmla="*/ 40821 w 757918"/>
                <a:gd name="connsiteY2" fmla="*/ 620486 h 89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7918" h="895350">
                  <a:moveTo>
                    <a:pt x="0" y="0"/>
                  </a:moveTo>
                  <a:cubicBezTo>
                    <a:pt x="372155" y="344261"/>
                    <a:pt x="744311" y="688522"/>
                    <a:pt x="751114" y="791936"/>
                  </a:cubicBezTo>
                  <a:cubicBezTo>
                    <a:pt x="757918" y="895350"/>
                    <a:pt x="399369" y="757918"/>
                    <a:pt x="40821" y="620486"/>
                  </a:cubicBezTo>
                </a:path>
              </a:pathLst>
            </a:cu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6172200" y="4191000"/>
              <a:ext cx="791936" cy="1110344"/>
            </a:xfrm>
            <a:custGeom>
              <a:avLst/>
              <a:gdLst>
                <a:gd name="connsiteX0" fmla="*/ 791936 w 791936"/>
                <a:gd name="connsiteY0" fmla="*/ 244929 h 1110344"/>
                <a:gd name="connsiteX1" fmla="*/ 163286 w 791936"/>
                <a:gd name="connsiteY1" fmla="*/ 1069522 h 1110344"/>
                <a:gd name="connsiteX2" fmla="*/ 0 w 791936"/>
                <a:gd name="connsiteY2" fmla="*/ 0 h 1110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91936" h="1110344">
                  <a:moveTo>
                    <a:pt x="791936" y="244929"/>
                  </a:moveTo>
                  <a:cubicBezTo>
                    <a:pt x="543605" y="677636"/>
                    <a:pt x="295275" y="1110344"/>
                    <a:pt x="163286" y="1069522"/>
                  </a:cubicBezTo>
                  <a:cubicBezTo>
                    <a:pt x="31297" y="1028701"/>
                    <a:pt x="15648" y="514350"/>
                    <a:pt x="0" y="0"/>
                  </a:cubicBezTo>
                </a:path>
              </a:pathLst>
            </a:cu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890657" y="3698421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6934200" y="43434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130925" y="409575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890155" y="4124146"/>
            <a:ext cx="2104255" cy="1520856"/>
            <a:chOff x="6324600" y="4618990"/>
            <a:chExt cx="2590800" cy="2010410"/>
          </a:xfrm>
        </p:grpSpPr>
        <p:sp>
          <p:nvSpPr>
            <p:cNvPr id="19" name="Cloud 18"/>
            <p:cNvSpPr/>
            <p:nvPr/>
          </p:nvSpPr>
          <p:spPr>
            <a:xfrm>
              <a:off x="6400800" y="4833256"/>
              <a:ext cx="2514600" cy="1295400"/>
            </a:xfrm>
            <a:prstGeom prst="cloud">
              <a:avLst/>
            </a:prstGeom>
            <a:solidFill>
              <a:schemeClr val="bg1"/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7467600" y="54864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255510" y="4618990"/>
              <a:ext cx="726440" cy="890270"/>
            </a:xfrm>
            <a:custGeom>
              <a:avLst/>
              <a:gdLst>
                <a:gd name="connsiteX0" fmla="*/ 151130 w 726440"/>
                <a:gd name="connsiteY0" fmla="*/ 890270 h 890270"/>
                <a:gd name="connsiteX1" fmla="*/ 13970 w 726440"/>
                <a:gd name="connsiteY1" fmla="*/ 669290 h 890270"/>
                <a:gd name="connsiteX2" fmla="*/ 234950 w 726440"/>
                <a:gd name="connsiteY2" fmla="*/ 21590 h 890270"/>
                <a:gd name="connsiteX3" fmla="*/ 707390 w 726440"/>
                <a:gd name="connsiteY3" fmla="*/ 539750 h 890270"/>
                <a:gd name="connsiteX4" fmla="*/ 349250 w 726440"/>
                <a:gd name="connsiteY4" fmla="*/ 882650 h 890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6440" h="890270">
                  <a:moveTo>
                    <a:pt x="151130" y="890270"/>
                  </a:moveTo>
                  <a:cubicBezTo>
                    <a:pt x="75565" y="852170"/>
                    <a:pt x="0" y="814070"/>
                    <a:pt x="13970" y="669290"/>
                  </a:cubicBezTo>
                  <a:cubicBezTo>
                    <a:pt x="27940" y="524510"/>
                    <a:pt x="119380" y="43180"/>
                    <a:pt x="234950" y="21590"/>
                  </a:cubicBezTo>
                  <a:cubicBezTo>
                    <a:pt x="350520" y="0"/>
                    <a:pt x="688340" y="396240"/>
                    <a:pt x="707390" y="539750"/>
                  </a:cubicBezTo>
                  <a:cubicBezTo>
                    <a:pt x="726440" y="683260"/>
                    <a:pt x="537845" y="782955"/>
                    <a:pt x="349250" y="882650"/>
                  </a:cubicBezTo>
                </a:path>
              </a:pathLst>
            </a:cu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324600" y="6248400"/>
              <a:ext cx="1676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Fix point</a:t>
              </a:r>
              <a:endParaRPr lang="en-US" dirty="0"/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943" y="2720068"/>
            <a:ext cx="2231048" cy="466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8663" y="2712099"/>
            <a:ext cx="1546034" cy="4809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293" y="3434723"/>
            <a:ext cx="3501888" cy="7465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83349" y="3429000"/>
            <a:ext cx="1909150" cy="5939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21841" y="4125740"/>
            <a:ext cx="1954894" cy="64368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8083" y="5231199"/>
            <a:ext cx="2130417" cy="64101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1204" y="5930170"/>
            <a:ext cx="2264177" cy="63078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47557" y="5839714"/>
            <a:ext cx="1907133" cy="61187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Jacobi Method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Banach</a:t>
            </a:r>
            <a:r>
              <a:rPr lang="en-US" dirty="0"/>
              <a:t> fixed-point theorem</a:t>
            </a:r>
          </a:p>
          <a:p>
            <a:pPr lvl="1"/>
            <a:r>
              <a:rPr lang="en-US" dirty="0" smtClean="0"/>
              <a:t>The following error metrics are valid</a:t>
            </a:r>
            <a:endParaRPr lang="hu-H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3200400"/>
            <a:ext cx="3590925" cy="7905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4066614"/>
            <a:ext cx="6219825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1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Jacobi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Consequence</a:t>
            </a:r>
          </a:p>
          <a:p>
            <a:pPr lvl="1" defTabSz="1079500">
              <a:tabLst>
                <a:tab pos="1254125" algn="l"/>
              </a:tabLst>
            </a:pPr>
            <a:r>
              <a:rPr lang="en-US" dirty="0" smtClean="0"/>
              <a:t>If</a:t>
            </a:r>
            <a:br>
              <a:rPr lang="en-US" dirty="0" smtClean="0"/>
            </a:br>
            <a:r>
              <a:rPr lang="en-US" dirty="0" smtClean="0"/>
              <a:t>	converges to the solution of </a:t>
            </a:r>
            <a:endParaRPr lang="hu-H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362200"/>
            <a:ext cx="1490804" cy="6120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3713" y="2377326"/>
            <a:ext cx="2209800" cy="58329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61202" y="2369622"/>
            <a:ext cx="742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and</a:t>
            </a:r>
            <a:endParaRPr lang="hu-HU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9800" y="2376692"/>
            <a:ext cx="1480071" cy="4731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1228" y="2932636"/>
            <a:ext cx="352840" cy="3776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67977" y="2844965"/>
            <a:ext cx="1282179" cy="55874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600" y="3945320"/>
            <a:ext cx="7755835" cy="67901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54426" y="4757944"/>
            <a:ext cx="23903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Spectral radius</a:t>
            </a:r>
            <a:endParaRPr lang="hu-HU" sz="28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5815" y="5431588"/>
            <a:ext cx="1856369" cy="86920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52184" y="5657356"/>
            <a:ext cx="1371276" cy="35455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093654" y="5573021"/>
            <a:ext cx="1866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Is sufficient</a:t>
            </a:r>
            <a:endParaRPr lang="hu-HU" sz="28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40527" y="4835973"/>
            <a:ext cx="1495425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773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Jacobi Method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Iterative solution</a:t>
            </a:r>
            <a:endParaRPr lang="hu-HU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433864"/>
            <a:ext cx="8534400" cy="25545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jakobi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(){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...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inputBuffer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0;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const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iterations = 20;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for(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&lt; iterations; ++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r>
              <a:rPr lang="pt-BR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mulMatrixVector</a:t>
            </a:r>
            <a:r>
              <a:rPr lang="pt-BR" sz="1600" dirty="0" smtClean="0">
                <a:latin typeface="Consolas" pitchFamily="49" charset="0"/>
                <a:cs typeface="Consolas" pitchFamily="49" charset="0"/>
              </a:rPr>
              <a:t>(n</a:t>
            </a:r>
            <a:r>
              <a:rPr lang="pt-BR" sz="1600" dirty="0">
                <a:latin typeface="Consolas" pitchFamily="49" charset="0"/>
                <a:cs typeface="Consolas" pitchFamily="49" charset="0"/>
              </a:rPr>
              <a:t>, n, x[(inputBuffer + 1) % 2], A, x[inputBuffer], b);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inputBuffer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inputBuffer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+ 1) % 2;</a:t>
            </a: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...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588268"/>
            <a:ext cx="2981325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748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Jacobi Method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CPU implementation</a:t>
            </a:r>
            <a:endParaRPr lang="hu-HU" dirty="0"/>
          </a:p>
        </p:txBody>
      </p:sp>
      <p:sp>
        <p:nvSpPr>
          <p:cNvPr id="5" name="TextBox 4"/>
          <p:cNvSpPr txBox="1"/>
          <p:nvPr/>
        </p:nvSpPr>
        <p:spPr>
          <a:xfrm>
            <a:off x="421532" y="2514600"/>
            <a:ext cx="8382000" cy="41549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hu-HU" sz="2400" dirty="0" err="1">
                <a:latin typeface="Consolas" pitchFamily="49" charset="0"/>
                <a:cs typeface="Consolas" pitchFamily="49" charset="0"/>
              </a:rPr>
              <a:t>mulMatrixVector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n,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m, </a:t>
            </a:r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           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* y, const float* A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,</a:t>
            </a:r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const float* x, const float* b){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 for(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=0;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&lt;n; ++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   float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yi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= b[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   for(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j=0; j&lt;m; ++j){</a:t>
            </a:r>
          </a:p>
          <a:p>
            <a:r>
              <a:rPr lang="pl-PL" sz="2400" dirty="0">
                <a:latin typeface="Consolas" pitchFamily="49" charset="0"/>
                <a:cs typeface="Consolas" pitchFamily="49" charset="0"/>
              </a:rPr>
              <a:t>      yi += A[i * m + j] * x[j];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   y[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] =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yi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31736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Jacobi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dirty="0" smtClean="0"/>
              <a:t>Iterative solution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919948"/>
            <a:ext cx="8382000" cy="37856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Jakobi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[1, 1, 1, 1, 1, 1, 1, 1]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Jakobi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[1.5, 1.5, 1.5, 1.5, 1.5, 1.5, 1.5, 1.5]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Jakobi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[1.75, 1.75, 1.75, 1.75, 1.75, 1.75, 1.75, 1.75]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Jakobi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[1.875, 1.875, 1.875, 1.875, 1.875, 1.875, 1.875, 1.875]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Jakobi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[1.9375, 1.9375, 1.9375, 1.9375, 1.9375, 1.9375, 1.9375, 1.9375]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Jakobi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[1.96875, 1.96875, 1.96875, 1.96875, 1.96875, 1.96875, 1.96875, 1.96875]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Jakobi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[1.98438, 1.98438, 1.98438, 1.98438, 1.98438, 1.98438, 1.98438, 1.98438]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Jakobi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[1.99219, 1.99219, 1.99219, 1.99219, 1.99219, 1.99219, 1.99219, 1.99219]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Jakobi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[1.99609, 1.99609, 1.99609, 1.99609, 1.99609, 1.99609, 1.99609, 1.99609]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Jakobi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[1.99805, 1.99805, 1.99805, 1.99805, 1.99805, 1.99805, 1.99805, 1.99805]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Jakobi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[1.99902, 1.99902, 1.99902, 1.99902, 1.99902, 1.99902, 1.99902, 1.99902]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Jakobi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[1.99951, 1.99951, 1.99951, 1.99951, 1.99951, 1.99951, 1.99951, 1.99951]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Jakobi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[1.99976, 1.99976, 1.99976, 1.99976, 1.99976, 1.99976, 1.99976, 1.99976]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Jakobi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[1.99988, 1.99988, 1.99988, 1.99988, 1.99988, 1.99988, 1.99988, 1.99988]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Jakobi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[1.99994, 1.99994, 1.99994, 1.99994, 1.99994, 1.99994, 1.99994, 1.99994]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Jakobi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[1.99997, 1.99997, 1.99997, 1.99997, 1.99997, 1.99997, 1.99997, 1.99997]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Jakobi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[1.99998, 1.99998, 1.99998, 1.99998, 1.99998, 1.99998, 1.99998, 1.99998]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Jakobi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[1.99999, 1.99999, 1.99999, 1.99999, 1.99999, 1.99999, 1.99999, 1.99999]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Jakobi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[2, 2, 2, 2, 2, 2, 2, 2]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Jakobi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[2, 2, 2, 2, 2, 2, 2, 2]</a:t>
            </a:r>
            <a:endParaRPr lang="en-US" sz="1200" dirty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195512"/>
            <a:ext cx="1838325" cy="5619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4137" y="2119848"/>
            <a:ext cx="1162050" cy="647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4775" y="2057935"/>
            <a:ext cx="1466850" cy="77152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829</TotalTime>
  <Words>2304</Words>
  <Application>Microsoft Office PowerPoint</Application>
  <PresentationFormat>On-screen Show (4:3)</PresentationFormat>
  <Paragraphs>404</Paragraphs>
  <Slides>36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Arial</vt:lpstr>
      <vt:lpstr>Calibri</vt:lpstr>
      <vt:lpstr>Consolas</vt:lpstr>
      <vt:lpstr>Corbel</vt:lpstr>
      <vt:lpstr>Wingdings</vt:lpstr>
      <vt:lpstr>Wingdings 2</vt:lpstr>
      <vt:lpstr>Wingdings 3</vt:lpstr>
      <vt:lpstr>Module</vt:lpstr>
      <vt:lpstr>Equation</vt:lpstr>
      <vt:lpstr>System of Linear Equations</vt:lpstr>
      <vt:lpstr>System of Linear Equations</vt:lpstr>
      <vt:lpstr>Jacobi Method</vt:lpstr>
      <vt:lpstr>Jacobi Method</vt:lpstr>
      <vt:lpstr>Jacobi Method</vt:lpstr>
      <vt:lpstr>Jacobi Method</vt:lpstr>
      <vt:lpstr>Jacobi Method</vt:lpstr>
      <vt:lpstr>Jacobi Method</vt:lpstr>
      <vt:lpstr>Jacobi Method</vt:lpstr>
      <vt:lpstr>Matrix Vector Multiplication</vt:lpstr>
      <vt:lpstr>Matrix Vector Multiplication</vt:lpstr>
      <vt:lpstr>Matrix Vector Multiplication</vt:lpstr>
      <vt:lpstr>Matrix Vector Multiplication</vt:lpstr>
      <vt:lpstr>Matrix Vector Multiplication</vt:lpstr>
      <vt:lpstr>Matrix Vector Multiplication</vt:lpstr>
      <vt:lpstr>Matrix Vector Multiplication</vt:lpstr>
      <vt:lpstr>Matrix Vector Multiplication</vt:lpstr>
      <vt:lpstr>Matrix Vector Multiplication</vt:lpstr>
      <vt:lpstr>Matrix Vector Multiplication</vt:lpstr>
      <vt:lpstr>Matrix Vector Multiplication</vt:lpstr>
      <vt:lpstr>Matrix Vector Multiplication</vt:lpstr>
      <vt:lpstr>Matrix Vector Multiplication</vt:lpstr>
      <vt:lpstr>Matrix Vector Multiplication</vt:lpstr>
      <vt:lpstr>Matrix Vector Multiplication</vt:lpstr>
      <vt:lpstr>Matrix Vector Multiplication</vt:lpstr>
      <vt:lpstr>Gauss-Jordan elimination</vt:lpstr>
      <vt:lpstr>Gauss-Jordan elimination</vt:lpstr>
      <vt:lpstr>Gauss-Jordan elimination</vt:lpstr>
      <vt:lpstr>Gauss-Jordan elimination</vt:lpstr>
      <vt:lpstr>Gauss-Jordan elimination</vt:lpstr>
      <vt:lpstr>Gauss-Jordan elimination</vt:lpstr>
      <vt:lpstr>Gauss-Jordan elimination</vt:lpstr>
      <vt:lpstr>Gauss-Jordan elimination</vt:lpstr>
      <vt:lpstr>Gauss-Jordan elimination</vt:lpstr>
      <vt:lpstr>Gauss-Jordan elimination</vt:lpstr>
      <vt:lpstr>Gauss-Jordan elimination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Lineáris egyen</dc:title>
  <dc:creator>tbalazs</dc:creator>
  <cp:lastModifiedBy>Márton Tóth</cp:lastModifiedBy>
  <cp:revision>165</cp:revision>
  <dcterms:created xsi:type="dcterms:W3CDTF">2011-04-05T06:07:18Z</dcterms:created>
  <dcterms:modified xsi:type="dcterms:W3CDTF">2018-03-04T12:54:36Z</dcterms:modified>
</cp:coreProperties>
</file>