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7099300" cy="10234613"/>
  <p:embeddedFontLst>
    <p:embeddedFont>
      <p:font typeface="Consolas" panose="020B0609020204030204" pitchFamily="49" charset="0"/>
      <p:regular r:id="rId48"/>
      <p:bold r:id="rId49"/>
      <p:italic r:id="rId50"/>
      <p:boldItalic r:id="rId51"/>
    </p:embeddedFont>
    <p:embeddedFont>
      <p:font typeface="Corbel" panose="020B0503020204020204" pitchFamily="34" charset="0"/>
      <p:regular r:id="rId52"/>
      <p:bold r:id="rId53"/>
      <p:italic r:id="rId54"/>
      <p:boldItalic r:id="rId55"/>
    </p:embeddedFont>
    <p:embeddedFont>
      <p:font typeface="Wingdings 3" panose="05040102010807070707" pitchFamily="18" charset="2"/>
      <p:regular r:id="rId56"/>
    </p:embeddedFont>
    <p:embeddedFont>
      <p:font typeface="Wingdings 2" panose="05020102010507070707" pitchFamily="18" charset="2"/>
      <p:regular r:id="rId5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3.fntdata"/><Relationship Id="rId55" Type="http://schemas.openxmlformats.org/officeDocument/2006/relationships/font" Target="fonts/font8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6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56" Type="http://schemas.openxmlformats.org/officeDocument/2006/relationships/font" Target="fonts/font9.fntdata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57" Type="http://schemas.openxmlformats.org/officeDocument/2006/relationships/font" Target="fonts/font10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5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088EA3-1268-47A0-8DA1-2357FB5A459F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5257800"/>
          </a:xfrm>
        </p:spPr>
        <p:txBody>
          <a:bodyPr/>
          <a:lstStyle/>
          <a:p>
            <a:r>
              <a:rPr lang="en-US" dirty="0" smtClean="0"/>
              <a:t>Calculating IDs</a:t>
            </a:r>
            <a:endParaRPr lang="hu-HU" dirty="0" smtClean="0"/>
          </a:p>
          <a:p>
            <a:pPr lvl="1"/>
            <a:r>
              <a:rPr lang="en-US" dirty="0" smtClean="0"/>
              <a:t>Global address space</a:t>
            </a:r>
            <a:r>
              <a:rPr lang="hu-HU" dirty="0" smtClean="0"/>
              <a:t>: (G</a:t>
            </a:r>
            <a:r>
              <a:rPr lang="hu-HU" baseline="-25000" dirty="0" smtClean="0"/>
              <a:t>x</a:t>
            </a:r>
            <a:r>
              <a:rPr lang="hu-HU" dirty="0" smtClean="0"/>
              <a:t>, G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1"/>
            <a:r>
              <a:rPr lang="en-US" dirty="0" smtClean="0"/>
              <a:t>Work-group size</a:t>
            </a:r>
            <a:r>
              <a:rPr lang="hu-HU" dirty="0" smtClean="0"/>
              <a:t>: (S</a:t>
            </a:r>
            <a:r>
              <a:rPr lang="hu-HU" baseline="-25000" dirty="0" smtClean="0"/>
              <a:t>x</a:t>
            </a:r>
            <a:r>
              <a:rPr lang="hu-HU" dirty="0" smtClean="0"/>
              <a:t>, S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2"/>
            <a:r>
              <a:rPr lang="en-US" dirty="0" smtClean="0"/>
              <a:t>Work-group ID</a:t>
            </a:r>
            <a:r>
              <a:rPr lang="hu-HU" dirty="0" smtClean="0"/>
              <a:t>: (w</a:t>
            </a:r>
            <a:r>
              <a:rPr lang="hu-HU" baseline="-25000" dirty="0" smtClean="0"/>
              <a:t>x</a:t>
            </a:r>
            <a:r>
              <a:rPr lang="hu-HU" dirty="0" smtClean="0"/>
              <a:t>, w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1"/>
            <a:r>
              <a:rPr lang="en-US" dirty="0" smtClean="0"/>
              <a:t>Local ID</a:t>
            </a:r>
            <a:r>
              <a:rPr lang="hu-HU" dirty="0" smtClean="0"/>
              <a:t>: (s</a:t>
            </a:r>
            <a:r>
              <a:rPr lang="hu-HU" baseline="-25000" dirty="0" smtClean="0"/>
              <a:t>x</a:t>
            </a:r>
            <a:r>
              <a:rPr lang="hu-HU" dirty="0" smtClean="0"/>
              <a:t>,s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Global ID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Number of work-groups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Work-group ID</a:t>
            </a:r>
            <a:r>
              <a:rPr lang="hu-HU" dirty="0" smtClean="0"/>
              <a:t>: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30852"/>
              </p:ext>
            </p:extLst>
          </p:nvPr>
        </p:nvGraphicFramePr>
        <p:xfrm>
          <a:off x="2496552" y="4728550"/>
          <a:ext cx="338889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Equation" r:id="rId3" imgW="2145960" imgH="241200" progId="Equation.3">
                  <p:embed/>
                </p:oleObj>
              </mc:Choice>
              <mc:Fallback>
                <p:oleObj name="Equation" r:id="rId3" imgW="21459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552" y="4728550"/>
                        <a:ext cx="338889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0" y="5257800"/>
          <a:ext cx="2667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Equation" r:id="rId5" imgW="1688760" imgH="241200" progId="Equation.3">
                  <p:embed/>
                </p:oleObj>
              </mc:Choice>
              <mc:Fallback>
                <p:oleObj name="Equation" r:id="rId5" imgW="1688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57800"/>
                        <a:ext cx="2667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5715000"/>
          <a:ext cx="433136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Equation" r:id="rId7" imgW="2286000" imgH="241200" progId="Equation.3">
                  <p:embed/>
                </p:oleObj>
              </mc:Choice>
              <mc:Fallback>
                <p:oleObj name="Equation" r:id="rId7" imgW="2286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15000"/>
                        <a:ext cx="433136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3785"/>
            <a:ext cx="8382000" cy="49322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86600" y="6594363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Image: Johannes Rudolph</a:t>
            </a:r>
            <a:r>
              <a:rPr lang="hu-HU" sz="1100" dirty="0" smtClean="0"/>
              <a:t>’</a:t>
            </a:r>
            <a:r>
              <a:rPr lang="en-US" sz="1100" dirty="0" smtClean="0"/>
              <a:t>s blog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573990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Context</a:t>
            </a:r>
            <a:endParaRPr lang="hu-HU" dirty="0" smtClean="0"/>
          </a:p>
          <a:p>
            <a:pPr lvl="1"/>
            <a:r>
              <a:rPr lang="en-US" dirty="0" smtClean="0"/>
              <a:t>Devices: a set of </a:t>
            </a:r>
            <a:r>
              <a:rPr lang="en-US" dirty="0" err="1" smtClean="0"/>
              <a:t>OpenCL</a:t>
            </a:r>
            <a:r>
              <a:rPr lang="en-US" dirty="0" smtClean="0"/>
              <a:t> capable devices</a:t>
            </a:r>
          </a:p>
          <a:p>
            <a:pPr lvl="1"/>
            <a:r>
              <a:rPr lang="en-US" dirty="0" smtClean="0"/>
              <a:t>Kernels: a set of </a:t>
            </a:r>
            <a:r>
              <a:rPr lang="en-US" dirty="0" err="1" smtClean="0"/>
              <a:t>OpenCL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Program objects:</a:t>
            </a:r>
          </a:p>
          <a:p>
            <a:pPr lvl="2"/>
            <a:r>
              <a:rPr lang="en-US" dirty="0" smtClean="0"/>
              <a:t>Kernel source code</a:t>
            </a:r>
          </a:p>
          <a:p>
            <a:pPr lvl="2"/>
            <a:r>
              <a:rPr lang="en-US" dirty="0" smtClean="0"/>
              <a:t>Executable binary representation</a:t>
            </a:r>
          </a:p>
          <a:p>
            <a:pPr lvl="1"/>
            <a:r>
              <a:rPr lang="en-US" dirty="0" smtClean="0"/>
              <a:t>Memory objects:</a:t>
            </a:r>
          </a:p>
          <a:p>
            <a:pPr lvl="2"/>
            <a:r>
              <a:rPr lang="en-US" dirty="0" smtClean="0"/>
              <a:t>Memory used by the host and the </a:t>
            </a:r>
            <a:r>
              <a:rPr lang="en-US" dirty="0" err="1" smtClean="0"/>
              <a:t>OpenCL</a:t>
            </a:r>
            <a:r>
              <a:rPr lang="en-US" dirty="0" smtClean="0"/>
              <a:t> devices</a:t>
            </a:r>
          </a:p>
          <a:p>
            <a:pPr lvl="2"/>
            <a:r>
              <a:rPr lang="en-US" dirty="0" smtClean="0"/>
              <a:t>Other values seen by the kernels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Command-queue</a:t>
            </a:r>
            <a:endParaRPr lang="hu-HU" dirty="0" smtClean="0"/>
          </a:p>
          <a:p>
            <a:pPr lvl="1"/>
            <a:r>
              <a:rPr lang="en-US" dirty="0" smtClean="0"/>
              <a:t>A command stream controlled by the host</a:t>
            </a:r>
          </a:p>
          <a:p>
            <a:pPr lvl="1"/>
            <a:r>
              <a:rPr lang="en-US" dirty="0" smtClean="0"/>
              <a:t>Controls the execution of the threads</a:t>
            </a:r>
          </a:p>
          <a:p>
            <a:pPr lvl="1"/>
            <a:r>
              <a:rPr lang="en-US" dirty="0" smtClean="0"/>
              <a:t>Commands:</a:t>
            </a:r>
          </a:p>
          <a:p>
            <a:pPr lvl="2"/>
            <a:r>
              <a:rPr lang="en-US" dirty="0" smtClean="0"/>
              <a:t>Kernel execution</a:t>
            </a:r>
          </a:p>
          <a:p>
            <a:pPr lvl="2"/>
            <a:r>
              <a:rPr lang="en-US" dirty="0" smtClean="0"/>
              <a:t>Memory operations</a:t>
            </a:r>
          </a:p>
          <a:p>
            <a:pPr lvl="2"/>
            <a:r>
              <a:rPr lang="en-US" dirty="0" smtClean="0"/>
              <a:t>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Command-queue execution modes</a:t>
            </a:r>
          </a:p>
          <a:p>
            <a:pPr lvl="1"/>
            <a:r>
              <a:rPr lang="en-US" dirty="0" smtClean="0"/>
              <a:t>In-order</a:t>
            </a:r>
            <a:r>
              <a:rPr lang="hu-HU" dirty="0" smtClean="0"/>
              <a:t> </a:t>
            </a:r>
            <a:r>
              <a:rPr lang="en-US" dirty="0" smtClean="0"/>
              <a:t>execution</a:t>
            </a:r>
            <a:endParaRPr lang="hu-HU" dirty="0" smtClean="0"/>
          </a:p>
          <a:p>
            <a:pPr lvl="2"/>
            <a:r>
              <a:rPr lang="en-US" dirty="0" smtClean="0"/>
              <a:t>FIFO</a:t>
            </a:r>
          </a:p>
          <a:p>
            <a:pPr lvl="2"/>
            <a:r>
              <a:rPr lang="en-US" dirty="0" smtClean="0"/>
              <a:t>Serializes the execution order of commands in a queue</a:t>
            </a:r>
          </a:p>
          <a:p>
            <a:pPr lvl="2"/>
            <a:r>
              <a:rPr lang="en-US" dirty="0"/>
              <a:t>a prior command on the queue completes </a:t>
            </a:r>
            <a:r>
              <a:rPr lang="en-US" dirty="0" smtClean="0"/>
              <a:t>before </a:t>
            </a:r>
            <a:r>
              <a:rPr lang="en-US" dirty="0"/>
              <a:t>the following command </a:t>
            </a:r>
            <a:r>
              <a:rPr lang="en-US" dirty="0" smtClean="0"/>
              <a:t>begins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Out-of-order</a:t>
            </a:r>
            <a:r>
              <a:rPr lang="hu-HU" dirty="0" smtClean="0"/>
              <a:t> </a:t>
            </a:r>
            <a:r>
              <a:rPr lang="en-US" dirty="0" smtClean="0"/>
              <a:t>execution</a:t>
            </a:r>
            <a:endParaRPr lang="hu-HU" dirty="0" smtClean="0"/>
          </a:p>
          <a:p>
            <a:pPr lvl="2"/>
            <a:r>
              <a:rPr lang="en-US" dirty="0"/>
              <a:t>Commands are issued in order, but do not wait to </a:t>
            </a:r>
            <a:r>
              <a:rPr lang="en-US" dirty="0" smtClean="0"/>
              <a:t>complete </a:t>
            </a:r>
            <a:r>
              <a:rPr lang="en-US" dirty="0"/>
              <a:t>before </a:t>
            </a:r>
            <a:r>
              <a:rPr lang="en-US" dirty="0" smtClean="0"/>
              <a:t>following </a:t>
            </a:r>
            <a:r>
              <a:rPr lang="en-US" dirty="0"/>
              <a:t>commands </a:t>
            </a:r>
            <a:r>
              <a:rPr lang="en-US" dirty="0" smtClean="0"/>
              <a:t>execute</a:t>
            </a:r>
            <a:endParaRPr lang="en-US" dirty="0"/>
          </a:p>
          <a:p>
            <a:pPr lvl="2"/>
            <a:r>
              <a:rPr lang="en-US" dirty="0"/>
              <a:t>Any order constraints are enforced by the </a:t>
            </a:r>
            <a:r>
              <a:rPr lang="en-US" dirty="0" smtClean="0"/>
              <a:t>programmer through </a:t>
            </a:r>
            <a:r>
              <a:rPr lang="en-US" dirty="0"/>
              <a:t>explicit synchronization commands.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Kernel types</a:t>
            </a:r>
          </a:p>
          <a:p>
            <a:pPr lvl="1"/>
            <a:r>
              <a:rPr lang="en-US" dirty="0" err="1" smtClean="0"/>
              <a:t>OpenCL</a:t>
            </a:r>
            <a:r>
              <a:rPr lang="en-US" dirty="0" smtClean="0"/>
              <a:t> kernel</a:t>
            </a:r>
          </a:p>
          <a:p>
            <a:pPr lvl="2"/>
            <a:r>
              <a:rPr lang="en-US" dirty="0" err="1" smtClean="0"/>
              <a:t>OpenCL</a:t>
            </a:r>
            <a:r>
              <a:rPr lang="en-US" dirty="0" smtClean="0"/>
              <a:t> C functions</a:t>
            </a:r>
          </a:p>
          <a:p>
            <a:pPr lvl="2"/>
            <a:r>
              <a:rPr lang="en-US" dirty="0" smtClean="0"/>
              <a:t>Executable on an </a:t>
            </a:r>
            <a:r>
              <a:rPr lang="en-US" dirty="0" err="1" smtClean="0"/>
              <a:t>OpenCL</a:t>
            </a:r>
            <a:r>
              <a:rPr lang="en-US" dirty="0" smtClean="0"/>
              <a:t> device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Native kernel</a:t>
            </a:r>
          </a:p>
          <a:p>
            <a:pPr lvl="2"/>
            <a:r>
              <a:rPr lang="en-US" dirty="0" smtClean="0"/>
              <a:t>Functions accessed through host function pointer</a:t>
            </a:r>
          </a:p>
          <a:p>
            <a:pPr lvl="2"/>
            <a:r>
              <a:rPr lang="en-US" dirty="0" smtClean="0"/>
              <a:t>Can share memory objects with </a:t>
            </a:r>
            <a:r>
              <a:rPr lang="en-US" dirty="0" err="1" smtClean="0"/>
              <a:t>OpenCL</a:t>
            </a:r>
            <a:r>
              <a:rPr lang="en-US" dirty="0" smtClean="0"/>
              <a:t> kernels</a:t>
            </a:r>
          </a:p>
          <a:p>
            <a:pPr lvl="2"/>
            <a:r>
              <a:rPr lang="en-US" dirty="0" smtClean="0"/>
              <a:t>Optional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Four distinct memory regions are available</a:t>
            </a:r>
            <a:endParaRPr lang="hu-HU" dirty="0" smtClean="0"/>
          </a:p>
          <a:p>
            <a:pPr lvl="1"/>
            <a:r>
              <a:rPr lang="en-US" dirty="0" smtClean="0"/>
              <a:t>Global memory</a:t>
            </a:r>
          </a:p>
          <a:p>
            <a:pPr lvl="2"/>
            <a:r>
              <a:rPr lang="en-US" dirty="0" smtClean="0"/>
              <a:t>Work-items can read or write any element of it</a:t>
            </a:r>
          </a:p>
          <a:p>
            <a:pPr lvl="2"/>
            <a:r>
              <a:rPr lang="en-US" dirty="0" smtClean="0"/>
              <a:t>Allocated by the host</a:t>
            </a:r>
          </a:p>
          <a:p>
            <a:pPr lvl="1"/>
            <a:r>
              <a:rPr lang="en-US" dirty="0" smtClean="0"/>
              <a:t>Constant memory</a:t>
            </a:r>
          </a:p>
          <a:p>
            <a:pPr lvl="2"/>
            <a:r>
              <a:rPr lang="en-US" dirty="0" smtClean="0"/>
              <a:t>Remains constant during the execution of the kernel</a:t>
            </a:r>
          </a:p>
          <a:p>
            <a:pPr lvl="2"/>
            <a:r>
              <a:rPr lang="en-US" dirty="0" smtClean="0"/>
              <a:t>The host allocates and initializes it</a:t>
            </a:r>
          </a:p>
          <a:p>
            <a:pPr lvl="2"/>
            <a:r>
              <a:rPr lang="en-US" dirty="0" smtClean="0"/>
              <a:t>Can be defined statically in the kernel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>
            <a:normAutofit/>
          </a:bodyPr>
          <a:lstStyle/>
          <a:p>
            <a:r>
              <a:rPr lang="en-US" dirty="0"/>
              <a:t>Four distinct memory regions are available</a:t>
            </a:r>
            <a:endParaRPr lang="hu-HU" dirty="0"/>
          </a:p>
          <a:p>
            <a:pPr lvl="1"/>
            <a:r>
              <a:rPr lang="en-US" dirty="0" smtClean="0"/>
              <a:t>Local memory</a:t>
            </a:r>
            <a:endParaRPr lang="hu-HU" dirty="0" smtClean="0"/>
          </a:p>
          <a:p>
            <a:pPr lvl="2"/>
            <a:r>
              <a:rPr lang="en-US" dirty="0" smtClean="0"/>
              <a:t>Shared memory within a work-group</a:t>
            </a:r>
          </a:p>
          <a:p>
            <a:pPr lvl="2"/>
            <a:r>
              <a:rPr lang="en-US" dirty="0" smtClean="0"/>
              <a:t>Each work-item in a work-group can read or write it</a:t>
            </a:r>
          </a:p>
          <a:p>
            <a:pPr lvl="2"/>
            <a:r>
              <a:rPr lang="en-US" dirty="0" smtClean="0"/>
              <a:t>Not visible from the host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be </a:t>
            </a:r>
            <a:r>
              <a:rPr lang="en-US" dirty="0" smtClean="0"/>
              <a:t>implemented </a:t>
            </a:r>
            <a:r>
              <a:rPr lang="en-US" dirty="0"/>
              <a:t>as dedicated regions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Private memory</a:t>
            </a:r>
          </a:p>
          <a:p>
            <a:pPr lvl="2"/>
            <a:r>
              <a:rPr lang="en-US" dirty="0"/>
              <a:t>A region of memory private to a </a:t>
            </a:r>
            <a:r>
              <a:rPr lang="en-US" dirty="0" smtClean="0"/>
              <a:t>work-item</a:t>
            </a:r>
            <a:endParaRPr lang="en-US" dirty="0"/>
          </a:p>
          <a:p>
            <a:pPr lvl="2"/>
            <a:r>
              <a:rPr lang="en-US" dirty="0" smtClean="0"/>
              <a:t>Seen only by the work-item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52575"/>
            <a:ext cx="7400925" cy="530542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7315200" y="6603317"/>
            <a:ext cx="1923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dirty="0" err="1" smtClean="0"/>
              <a:t>OpenCL</a:t>
            </a:r>
            <a:r>
              <a:rPr lang="en-US" sz="1100" dirty="0" smtClean="0"/>
              <a:t> Specification</a:t>
            </a:r>
            <a:endParaRPr lang="hu-HU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/>
          <a:lstStyle/>
          <a:p>
            <a:r>
              <a:rPr lang="en-US" dirty="0" smtClean="0"/>
              <a:t>The global memory is handled by the host</a:t>
            </a:r>
          </a:p>
          <a:p>
            <a:pPr lvl="1"/>
            <a:r>
              <a:rPr lang="en-US" dirty="0" smtClean="0"/>
              <a:t>Memory allocation</a:t>
            </a:r>
          </a:p>
          <a:p>
            <a:pPr lvl="1"/>
            <a:r>
              <a:rPr lang="en-US" dirty="0" smtClean="0"/>
              <a:t>Copy data to the memory objects</a:t>
            </a:r>
          </a:p>
          <a:p>
            <a:pPr lvl="2"/>
            <a:r>
              <a:rPr lang="en-US" dirty="0" smtClean="0"/>
              <a:t>Synchronous and asynchronous operations</a:t>
            </a:r>
            <a:endParaRPr lang="hu-HU" dirty="0" smtClean="0"/>
          </a:p>
          <a:p>
            <a:pPr lvl="1"/>
            <a:r>
              <a:rPr lang="en-US" dirty="0" smtClean="0"/>
              <a:t>Release of memory objects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The global memory can be mapped into the host memory address space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and task parallel model</a:t>
            </a:r>
            <a:endParaRPr lang="hu-HU" dirty="0" smtClean="0"/>
          </a:p>
          <a:p>
            <a:r>
              <a:rPr lang="en-US" dirty="0" smtClean="0"/>
              <a:t>Derived from the ISO C99 standard</a:t>
            </a:r>
          </a:p>
          <a:p>
            <a:pPr lvl="1"/>
            <a:r>
              <a:rPr lang="en-US" dirty="0" smtClean="0"/>
              <a:t>With parallel extensions</a:t>
            </a:r>
          </a:p>
          <a:p>
            <a:r>
              <a:rPr lang="en-US" dirty="0" smtClean="0"/>
              <a:t>Numeric operations performed according to the IEEE754 standard</a:t>
            </a:r>
          </a:p>
          <a:p>
            <a:r>
              <a:rPr lang="en-US" dirty="0" smtClean="0"/>
              <a:t>Support of embedded and mobile devices</a:t>
            </a:r>
            <a:endParaRPr lang="hu-HU" dirty="0" smtClean="0"/>
          </a:p>
          <a:p>
            <a:r>
              <a:rPr lang="en-US" dirty="0" smtClean="0"/>
              <a:t>Data transfer between OpenGL</a:t>
            </a:r>
            <a:r>
              <a:rPr lang="en-US" dirty="0" smtClean="0"/>
              <a:t>, OpenGL </a:t>
            </a:r>
            <a:r>
              <a:rPr lang="en-US" dirty="0" smtClean="0"/>
              <a:t>ES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88668"/>
            <a:ext cx="361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OpenCL</a:t>
            </a:r>
            <a:r>
              <a:rPr lang="en-US" dirty="0" smtClean="0"/>
              <a:t> specification for details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Relaxed Consistency</a:t>
            </a:r>
            <a:endParaRPr lang="hu-HU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state of </a:t>
            </a:r>
            <a:r>
              <a:rPr lang="en-US" dirty="0" smtClean="0"/>
              <a:t>memory, </a:t>
            </a:r>
            <a:r>
              <a:rPr lang="en-US" dirty="0"/>
              <a:t>visible to a </a:t>
            </a:r>
            <a:r>
              <a:rPr lang="en-US" dirty="0" smtClean="0"/>
              <a:t>work-item, </a:t>
            </a:r>
            <a:r>
              <a:rPr lang="en-US" dirty="0"/>
              <a:t>is not guaranteed to be consistent across the collection of </a:t>
            </a:r>
            <a:r>
              <a:rPr lang="en-US" dirty="0" smtClean="0"/>
              <a:t>work-items </a:t>
            </a:r>
            <a:r>
              <a:rPr lang="en-US" dirty="0"/>
              <a:t>at all times</a:t>
            </a:r>
          </a:p>
          <a:p>
            <a:pPr lvl="1"/>
            <a:r>
              <a:rPr lang="en-US" dirty="0"/>
              <a:t>Within a </a:t>
            </a:r>
            <a:r>
              <a:rPr lang="en-US" dirty="0" smtClean="0"/>
              <a:t>work-item memory has load / store consistency</a:t>
            </a:r>
          </a:p>
          <a:p>
            <a:pPr lvl="1"/>
            <a:r>
              <a:rPr lang="hu-HU" dirty="0" smtClean="0"/>
              <a:t>Local </a:t>
            </a:r>
            <a:r>
              <a:rPr lang="en-US" dirty="0" smtClean="0"/>
              <a:t>memory</a:t>
            </a:r>
            <a:endParaRPr lang="hu-HU" dirty="0" smtClean="0"/>
          </a:p>
          <a:p>
            <a:pPr lvl="2"/>
            <a:r>
              <a:rPr lang="en-US" dirty="0" smtClean="0"/>
              <a:t>Consistent in a single work-group</a:t>
            </a:r>
            <a:endParaRPr lang="hu-HU" dirty="0" smtClean="0"/>
          </a:p>
          <a:p>
            <a:pPr lvl="1"/>
            <a:r>
              <a:rPr lang="en-US" dirty="0" smtClean="0"/>
              <a:t>Global memory</a:t>
            </a:r>
            <a:endParaRPr lang="hu-HU" dirty="0" smtClean="0"/>
          </a:p>
          <a:p>
            <a:pPr lvl="2"/>
            <a:r>
              <a:rPr lang="en-US" dirty="0" smtClean="0"/>
              <a:t>Consistent in a single work-group</a:t>
            </a:r>
            <a:endParaRPr lang="hu-HU" dirty="0" smtClean="0"/>
          </a:p>
          <a:p>
            <a:pPr lvl="2"/>
            <a:r>
              <a:rPr lang="en-US" dirty="0" smtClean="0"/>
              <a:t>No </a:t>
            </a:r>
            <a:r>
              <a:rPr lang="en-US" dirty="0"/>
              <a:t>guarantees </a:t>
            </a:r>
            <a:r>
              <a:rPr lang="en-US" dirty="0" smtClean="0"/>
              <a:t>of memory </a:t>
            </a:r>
            <a:r>
              <a:rPr lang="en-US" dirty="0"/>
              <a:t>consistency between </a:t>
            </a:r>
            <a:r>
              <a:rPr lang="en-US" dirty="0" smtClean="0"/>
              <a:t>different</a:t>
            </a:r>
            <a:br>
              <a:rPr lang="en-US" dirty="0" smtClean="0"/>
            </a:br>
            <a:r>
              <a:rPr lang="en-US" dirty="0" smtClean="0"/>
              <a:t>work-groups</a:t>
            </a:r>
            <a:endParaRPr lang="hu-HU" dirty="0" smtClean="0"/>
          </a:p>
          <a:p>
            <a:pPr lvl="1"/>
            <a:r>
              <a:rPr lang="en-US" dirty="0" smtClean="0"/>
              <a:t>Consistency </a:t>
            </a:r>
            <a:r>
              <a:rPr lang="en-US" dirty="0"/>
              <a:t>for memory objects shared between </a:t>
            </a:r>
            <a:r>
              <a:rPr lang="en-US" dirty="0" err="1"/>
              <a:t>enqueued</a:t>
            </a:r>
            <a:r>
              <a:rPr lang="en-US" dirty="0"/>
              <a:t> commands is enforced at a </a:t>
            </a:r>
            <a:r>
              <a:rPr lang="en-US" dirty="0" smtClean="0"/>
              <a:t>synchronization </a:t>
            </a:r>
            <a:r>
              <a:rPr lang="en-US" dirty="0"/>
              <a:t>point</a:t>
            </a:r>
            <a:endParaRPr lang="hu-H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Data parallel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Defines </a:t>
            </a:r>
            <a:r>
              <a:rPr lang="en-US" dirty="0"/>
              <a:t>a computation in terms of a sequence of instructions </a:t>
            </a:r>
            <a:r>
              <a:rPr lang="en-US" dirty="0" smtClean="0"/>
              <a:t>applied </a:t>
            </a:r>
            <a:r>
              <a:rPr lang="en-US" dirty="0"/>
              <a:t>to multiple elements of a memory </a:t>
            </a:r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The index space defines the work-items and how the data maps on the work-items</a:t>
            </a:r>
            <a:endParaRPr lang="hu-HU" dirty="0" smtClean="0"/>
          </a:p>
          <a:p>
            <a:pPr lvl="1"/>
            <a:r>
              <a:rPr lang="en-US" dirty="0" smtClean="0"/>
              <a:t>Not restricted to one-to-one mapping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Hierarchical data parallelism</a:t>
            </a:r>
            <a:endParaRPr lang="hu-HU" dirty="0" smtClean="0"/>
          </a:p>
          <a:p>
            <a:pPr lvl="2"/>
            <a:r>
              <a:rPr lang="hu-HU" dirty="0" smtClean="0"/>
              <a:t>Explicit </a:t>
            </a:r>
            <a:r>
              <a:rPr lang="en-US" dirty="0" smtClean="0"/>
              <a:t>model</a:t>
            </a:r>
            <a:endParaRPr lang="hu-HU" dirty="0" smtClean="0"/>
          </a:p>
          <a:p>
            <a:pPr lvl="3"/>
            <a:r>
              <a:rPr lang="en-US" dirty="0" smtClean="0"/>
              <a:t>Total number of work-items and their division into work-groups</a:t>
            </a:r>
            <a:endParaRPr lang="hu-HU" dirty="0" smtClean="0"/>
          </a:p>
          <a:p>
            <a:pPr lvl="2"/>
            <a:r>
              <a:rPr lang="hu-HU" dirty="0" smtClean="0"/>
              <a:t>Implicit </a:t>
            </a:r>
            <a:r>
              <a:rPr lang="en-US" dirty="0" smtClean="0"/>
              <a:t>model</a:t>
            </a:r>
            <a:endParaRPr lang="hu-HU" dirty="0" smtClean="0"/>
          </a:p>
          <a:p>
            <a:pPr lvl="3"/>
            <a:r>
              <a:rPr lang="en-US" dirty="0" smtClean="0"/>
              <a:t>Only the number of work-items is specified the division into work-groups is automatic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257800"/>
          </a:xfrm>
        </p:spPr>
        <p:txBody>
          <a:bodyPr/>
          <a:lstStyle/>
          <a:p>
            <a:r>
              <a:rPr lang="en-US" dirty="0" smtClean="0"/>
              <a:t>Task parallel model</a:t>
            </a:r>
            <a:endParaRPr lang="hu-HU" dirty="0" smtClean="0"/>
          </a:p>
          <a:p>
            <a:pPr lvl="1"/>
            <a:r>
              <a:rPr lang="en-US" dirty="0" smtClean="0"/>
              <a:t>The kernel has only one instance</a:t>
            </a:r>
            <a:endParaRPr lang="hu-HU" dirty="0" smtClean="0"/>
          </a:p>
          <a:p>
            <a:pPr lvl="1"/>
            <a:r>
              <a:rPr lang="en-US" dirty="0" smtClean="0"/>
              <a:t>Independent from the index space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Operations on vector types</a:t>
            </a:r>
          </a:p>
          <a:p>
            <a:pPr lvl="1"/>
            <a:r>
              <a:rPr lang="en-US" dirty="0" smtClean="0"/>
              <a:t>Multiple independent tasks</a:t>
            </a:r>
          </a:p>
          <a:p>
            <a:pPr lvl="1"/>
            <a:r>
              <a:rPr lang="en-US" dirty="0" err="1" smtClean="0"/>
              <a:t>Enqueuing</a:t>
            </a:r>
            <a:r>
              <a:rPr lang="en-US" dirty="0" smtClean="0"/>
              <a:t> native kernels to run them in parallel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257800"/>
          </a:xfrm>
        </p:spPr>
        <p:txBody>
          <a:bodyPr/>
          <a:lstStyle/>
          <a:p>
            <a:r>
              <a:rPr lang="en-US" dirty="0" smtClean="0"/>
              <a:t>Synchronization within a work-group</a:t>
            </a:r>
            <a:endParaRPr lang="hu-HU" dirty="0" smtClean="0"/>
          </a:p>
          <a:p>
            <a:pPr lvl="1"/>
            <a:r>
              <a:rPr lang="en-US" dirty="0" smtClean="0"/>
              <a:t>Synchronize work-items</a:t>
            </a:r>
            <a:endParaRPr lang="hu-HU" dirty="0" smtClean="0"/>
          </a:p>
          <a:p>
            <a:pPr lvl="1"/>
            <a:r>
              <a:rPr lang="hu-HU" dirty="0" smtClean="0"/>
              <a:t>work-group barrier</a:t>
            </a:r>
          </a:p>
          <a:p>
            <a:pPr lvl="2"/>
            <a:r>
              <a:rPr lang="en-US" dirty="0" smtClean="0"/>
              <a:t>Blocking call</a:t>
            </a:r>
            <a:endParaRPr lang="hu-HU" dirty="0" smtClean="0"/>
          </a:p>
          <a:p>
            <a:pPr lvl="2"/>
            <a:r>
              <a:rPr lang="en-US" dirty="0" smtClean="0"/>
              <a:t>Each work-item has to reach the barrier before any are allowed to continue</a:t>
            </a:r>
            <a:endParaRPr lang="hu-HU" dirty="0" smtClean="0"/>
          </a:p>
          <a:p>
            <a:pPr lvl="1"/>
            <a:r>
              <a:rPr lang="en-US" dirty="0" smtClean="0"/>
              <a:t>There is no mechanism for synchronization between work-groups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Synchronization in a command-queue</a:t>
            </a:r>
          </a:p>
          <a:p>
            <a:pPr lvl="1"/>
            <a:r>
              <a:rPr lang="en-US" dirty="0" smtClean="0"/>
              <a:t>In case of out-of-order execution </a:t>
            </a:r>
            <a:endParaRPr lang="hu-HU" dirty="0" smtClean="0"/>
          </a:p>
          <a:p>
            <a:pPr lvl="1"/>
            <a:r>
              <a:rPr lang="hu-HU" dirty="0" smtClean="0"/>
              <a:t>command-queue barrier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nsures </a:t>
            </a:r>
            <a:r>
              <a:rPr lang="en-US" dirty="0"/>
              <a:t>that all previously queued </a:t>
            </a:r>
            <a:r>
              <a:rPr lang="en-US" dirty="0" smtClean="0"/>
              <a:t>commands have </a:t>
            </a:r>
            <a:r>
              <a:rPr lang="en-US" dirty="0"/>
              <a:t>finished execution</a:t>
            </a:r>
            <a:endParaRPr lang="hu-HU" dirty="0" smtClean="0"/>
          </a:p>
          <a:p>
            <a:pPr lvl="2"/>
            <a:r>
              <a:rPr lang="en-US" dirty="0" smtClean="0"/>
              <a:t>Resulting </a:t>
            </a:r>
            <a:r>
              <a:rPr lang="en-US" dirty="0"/>
              <a:t>updates to </a:t>
            </a:r>
            <a:r>
              <a:rPr lang="en-US" dirty="0" smtClean="0"/>
              <a:t>memory </a:t>
            </a:r>
            <a:r>
              <a:rPr lang="en-US" dirty="0"/>
              <a:t>objects are </a:t>
            </a:r>
            <a:r>
              <a:rPr lang="en-US" dirty="0" smtClean="0"/>
              <a:t>visible </a:t>
            </a:r>
            <a:r>
              <a:rPr lang="en-US" dirty="0"/>
              <a:t>to subsequently </a:t>
            </a:r>
            <a:r>
              <a:rPr lang="en-US" dirty="0" err="1"/>
              <a:t>enqueued</a:t>
            </a:r>
            <a:r>
              <a:rPr lang="en-US" dirty="0"/>
              <a:t> commands</a:t>
            </a:r>
            <a:endParaRPr lang="hu-HU" dirty="0" smtClean="0"/>
          </a:p>
          <a:p>
            <a:pPr lvl="2"/>
            <a:r>
              <a:rPr lang="en-US" dirty="0" smtClean="0"/>
              <a:t>Cannot be used to synchronize between command-queues</a:t>
            </a:r>
            <a:endParaRPr lang="hu-HU" dirty="0" smtClean="0"/>
          </a:p>
          <a:p>
            <a:pPr lvl="2"/>
            <a:endParaRPr lang="hu-HU" dirty="0" smtClean="0"/>
          </a:p>
          <a:p>
            <a:pPr lvl="1"/>
            <a:r>
              <a:rPr lang="en-US" dirty="0" smtClean="0"/>
              <a:t>Waiting on an event</a:t>
            </a:r>
            <a:endParaRPr lang="hu-HU" dirty="0" smtClean="0"/>
          </a:p>
          <a:p>
            <a:pPr lvl="2"/>
            <a:r>
              <a:rPr lang="en-US" dirty="0" smtClean="0"/>
              <a:t>Each function generates an event that identifies the command and memory objects it updates</a:t>
            </a:r>
          </a:p>
          <a:p>
            <a:pPr lvl="2"/>
            <a:r>
              <a:rPr lang="en-US" dirty="0" smtClean="0"/>
              <a:t>The execution of command can be suspended until the occurrence of some events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Scalar</a:t>
            </a:r>
            <a:r>
              <a:rPr lang="hu-HU" dirty="0" smtClean="0"/>
              <a:t> </a:t>
            </a:r>
            <a:r>
              <a:rPr lang="en-US" dirty="0" smtClean="0"/>
              <a:t>types</a:t>
            </a:r>
            <a:endParaRPr lang="hu-HU" dirty="0" smtClean="0"/>
          </a:p>
          <a:p>
            <a:pPr lvl="1"/>
            <a:r>
              <a:rPr lang="hu-HU" dirty="0" smtClean="0"/>
              <a:t>bool</a:t>
            </a:r>
          </a:p>
          <a:p>
            <a:pPr lvl="1"/>
            <a:r>
              <a:rPr lang="hu-HU" dirty="0" smtClean="0"/>
              <a:t>unsigned char, char (8 </a:t>
            </a:r>
            <a:r>
              <a:rPr lang="en-US" dirty="0" smtClean="0"/>
              <a:t>bit integer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unsigned short, short (16 </a:t>
            </a:r>
            <a:r>
              <a:rPr lang="en-US" dirty="0" smtClean="0"/>
              <a:t>bit integer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unsigned int, int (32 </a:t>
            </a:r>
            <a:r>
              <a:rPr lang="en-US" dirty="0" smtClean="0"/>
              <a:t>bit integer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unsigned long, long (64 </a:t>
            </a:r>
            <a:r>
              <a:rPr lang="en-US" dirty="0" smtClean="0"/>
              <a:t>bit integer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float (IEEE754 </a:t>
            </a:r>
            <a:r>
              <a:rPr lang="en-US" dirty="0" smtClean="0"/>
              <a:t>floating-point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half (16 bit float)</a:t>
            </a:r>
          </a:p>
          <a:p>
            <a:pPr lvl="1"/>
            <a:r>
              <a:rPr lang="hu-HU" dirty="0" err="1" smtClean="0"/>
              <a:t>size_t</a:t>
            </a:r>
            <a:r>
              <a:rPr lang="hu-HU" dirty="0" smtClean="0"/>
              <a:t> (</a:t>
            </a:r>
            <a:r>
              <a:rPr lang="en-US" dirty="0" smtClean="0"/>
              <a:t>return type of the </a:t>
            </a:r>
            <a:r>
              <a:rPr lang="hu-HU" dirty="0" err="1" smtClean="0"/>
              <a:t>sizeof</a:t>
            </a:r>
            <a:r>
              <a:rPr lang="hu-HU" dirty="0" smtClean="0"/>
              <a:t> </a:t>
            </a:r>
            <a:r>
              <a:rPr lang="en-US" dirty="0" smtClean="0"/>
              <a:t>operator</a:t>
            </a:r>
            <a:r>
              <a:rPr lang="hu-HU" dirty="0" smtClean="0"/>
              <a:t> 32/64 bit)</a:t>
            </a:r>
          </a:p>
          <a:p>
            <a:pPr lvl="1"/>
            <a:r>
              <a:rPr lang="hu-HU" dirty="0" err="1" smtClean="0"/>
              <a:t>ptrdiff_t</a:t>
            </a:r>
            <a:r>
              <a:rPr lang="hu-HU" dirty="0" smtClean="0"/>
              <a:t> (</a:t>
            </a:r>
            <a:r>
              <a:rPr lang="en-US" dirty="0" smtClean="0"/>
              <a:t>difference between two pointers </a:t>
            </a:r>
            <a:r>
              <a:rPr lang="hu-HU" dirty="0" smtClean="0"/>
              <a:t>32/64 bit)</a:t>
            </a:r>
          </a:p>
          <a:p>
            <a:pPr lvl="1"/>
            <a:r>
              <a:rPr lang="hu-HU" dirty="0" smtClean="0"/>
              <a:t>(u)intptr_t (pointer </a:t>
            </a:r>
            <a:r>
              <a:rPr lang="en-US" dirty="0" smtClean="0"/>
              <a:t>type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void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Vector types</a:t>
            </a:r>
            <a:endParaRPr lang="hu-HU" dirty="0" smtClean="0"/>
          </a:p>
          <a:p>
            <a:pPr lvl="1"/>
            <a:r>
              <a:rPr lang="hu-HU" dirty="0" smtClean="0"/>
              <a:t>(u)char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(u)short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(u)int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(u)long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float</a:t>
            </a:r>
            <a:r>
              <a:rPr lang="hu-HU" i="1" dirty="0" smtClean="0"/>
              <a:t>n</a:t>
            </a:r>
          </a:p>
          <a:p>
            <a:pPr lvl="1"/>
            <a:endParaRPr lang="hu-HU" i="1" dirty="0" smtClean="0"/>
          </a:p>
          <a:p>
            <a:pPr lvl="1"/>
            <a:r>
              <a:rPr lang="en-US" dirty="0" smtClean="0"/>
              <a:t>The signed values represented in two’s complement form</a:t>
            </a:r>
            <a:endParaRPr lang="hu-HU" dirty="0" smtClean="0"/>
          </a:p>
          <a:p>
            <a:pPr lvl="1"/>
            <a:r>
              <a:rPr lang="en-US" dirty="0" smtClean="0"/>
              <a:t>(u) stands for unsigned</a:t>
            </a:r>
            <a:endParaRPr lang="hu-HU" dirty="0" smtClean="0"/>
          </a:p>
          <a:p>
            <a:pPr lvl="1"/>
            <a:r>
              <a:rPr lang="hu-HU" dirty="0" smtClean="0"/>
              <a:t>n </a:t>
            </a:r>
            <a:r>
              <a:rPr lang="en-US" dirty="0" smtClean="0"/>
              <a:t>can be</a:t>
            </a:r>
            <a:r>
              <a:rPr lang="hu-HU" dirty="0" smtClean="0"/>
              <a:t> 2,4,8,16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57800"/>
          </a:xfrm>
        </p:spPr>
        <p:txBody>
          <a:bodyPr/>
          <a:lstStyle/>
          <a:p>
            <a:r>
              <a:rPr lang="en-US" dirty="0" smtClean="0"/>
              <a:t>Vector</a:t>
            </a:r>
            <a:r>
              <a:rPr lang="hu-HU" dirty="0" smtClean="0"/>
              <a:t> </a:t>
            </a:r>
            <a:r>
              <a:rPr lang="en-US" dirty="0" smtClean="0"/>
              <a:t>components</a:t>
            </a:r>
            <a:endParaRPr lang="hu-HU" dirty="0" smtClean="0"/>
          </a:p>
          <a:p>
            <a:pPr lvl="1"/>
            <a:r>
              <a:rPr lang="hu-HU" dirty="0" err="1" smtClean="0"/>
              <a:t>Swizzle</a:t>
            </a:r>
            <a:r>
              <a:rPr lang="hu-HU" dirty="0" smtClean="0"/>
              <a:t> </a:t>
            </a:r>
            <a:r>
              <a:rPr lang="en-US" dirty="0" smtClean="0"/>
              <a:t>operator</a:t>
            </a:r>
            <a:r>
              <a:rPr lang="hu-HU" dirty="0" smtClean="0"/>
              <a:t> (.xyzw)</a:t>
            </a:r>
          </a:p>
          <a:p>
            <a:pPr lvl="2"/>
            <a:r>
              <a:rPr lang="hu-HU" dirty="0" smtClean="0"/>
              <a:t>float4 f; f.xy; f.xxyy;</a:t>
            </a:r>
          </a:p>
          <a:p>
            <a:pPr lvl="1"/>
            <a:r>
              <a:rPr lang="en-US" dirty="0" smtClean="0"/>
              <a:t>Numeric</a:t>
            </a:r>
            <a:r>
              <a:rPr lang="hu-HU" dirty="0" smtClean="0"/>
              <a:t> </a:t>
            </a:r>
            <a:r>
              <a:rPr lang="en-US" dirty="0" smtClean="0"/>
              <a:t>indices</a:t>
            </a:r>
            <a:r>
              <a:rPr lang="hu-HU" dirty="0" smtClean="0"/>
              <a:t> (.s[0-9|a-f|A-F])</a:t>
            </a:r>
          </a:p>
          <a:p>
            <a:pPr lvl="2"/>
            <a:r>
              <a:rPr lang="hu-HU" dirty="0" smtClean="0"/>
              <a:t>float4 f; f.s12;</a:t>
            </a:r>
          </a:p>
          <a:p>
            <a:pPr lvl="2"/>
            <a:r>
              <a:rPr lang="hu-HU" dirty="0" smtClean="0"/>
              <a:t>float16; f.saBcdE</a:t>
            </a:r>
          </a:p>
          <a:p>
            <a:pPr lvl="1"/>
            <a:r>
              <a:rPr lang="en-US" dirty="0" smtClean="0"/>
              <a:t>Halving</a:t>
            </a:r>
            <a:r>
              <a:rPr lang="hu-HU" dirty="0" smtClean="0"/>
              <a:t> (.odd, .even, .lo, .hi)</a:t>
            </a:r>
          </a:p>
          <a:p>
            <a:pPr lvl="2"/>
            <a:r>
              <a:rPr lang="hu-HU" dirty="0" smtClean="0"/>
              <a:t>float4 f; f.hi; f.even.lo;</a:t>
            </a:r>
          </a:p>
          <a:p>
            <a:pPr lvl="2"/>
            <a:r>
              <a:rPr lang="hu-HU" dirty="0" smtClean="0"/>
              <a:t>float4 left, right;</a:t>
            </a:r>
          </a:p>
          <a:p>
            <a:pPr lvl="2">
              <a:buNone/>
            </a:pPr>
            <a:r>
              <a:rPr lang="hu-HU" dirty="0" smtClean="0"/>
              <a:t>	float8 interleaved;</a:t>
            </a:r>
          </a:p>
          <a:p>
            <a:pPr lvl="2">
              <a:buNone/>
            </a:pPr>
            <a:r>
              <a:rPr lang="hu-HU" dirty="0" smtClean="0"/>
              <a:t>	interleaved.even = left; interleaved.odd = right;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Conversion between different types</a:t>
            </a:r>
            <a:endParaRPr lang="hu-HU" dirty="0" smtClean="0"/>
          </a:p>
          <a:p>
            <a:pPr lvl="1"/>
            <a:r>
              <a:rPr lang="hu-HU" dirty="0" smtClean="0"/>
              <a:t>Implicit </a:t>
            </a:r>
            <a:r>
              <a:rPr lang="en-US" dirty="0" smtClean="0"/>
              <a:t>conversion</a:t>
            </a:r>
            <a:endParaRPr lang="hu-HU" dirty="0" smtClean="0"/>
          </a:p>
          <a:p>
            <a:pPr lvl="2"/>
            <a:r>
              <a:rPr lang="en-US" dirty="0" smtClean="0"/>
              <a:t>Limited usability</a:t>
            </a:r>
          </a:p>
          <a:p>
            <a:pPr lvl="2"/>
            <a:r>
              <a:rPr lang="en-US" dirty="0" smtClean="0"/>
              <a:t>Between scalar types</a:t>
            </a:r>
          </a:p>
          <a:p>
            <a:pPr lvl="1"/>
            <a:r>
              <a:rPr lang="hu-HU" dirty="0" smtClean="0"/>
              <a:t>Explicit </a:t>
            </a:r>
            <a:r>
              <a:rPr lang="en-US" dirty="0" smtClean="0"/>
              <a:t>conversion</a:t>
            </a:r>
            <a:endParaRPr lang="hu-HU" dirty="0" smtClean="0"/>
          </a:p>
          <a:p>
            <a:pPr lvl="2"/>
            <a:r>
              <a:rPr lang="en-US" dirty="0" smtClean="0"/>
              <a:t>Scalar</a:t>
            </a:r>
            <a:r>
              <a:rPr lang="hu-HU" dirty="0" smtClean="0"/>
              <a:t> – </a:t>
            </a:r>
            <a:r>
              <a:rPr lang="en-US" dirty="0" smtClean="0"/>
              <a:t>Vector conversion</a:t>
            </a:r>
            <a:endParaRPr lang="hu-HU" dirty="0" smtClean="0"/>
          </a:p>
          <a:p>
            <a:pPr lvl="3"/>
            <a:r>
              <a:rPr lang="hu-HU" dirty="0" smtClean="0"/>
              <a:t>float4 f = (float4)1.0;</a:t>
            </a:r>
          </a:p>
          <a:p>
            <a:pPr lvl="2"/>
            <a:r>
              <a:rPr lang="en-US" dirty="0" smtClean="0"/>
              <a:t>Conversion between vector types</a:t>
            </a:r>
          </a:p>
          <a:p>
            <a:pPr lvl="3"/>
            <a:r>
              <a:rPr lang="hu-HU" dirty="0" err="1" smtClean="0"/>
              <a:t>destType</a:t>
            </a:r>
            <a:r>
              <a:rPr lang="hu-HU" i="1" dirty="0" err="1" smtClean="0"/>
              <a:t>n</a:t>
            </a:r>
            <a:r>
              <a:rPr lang="hu-HU" dirty="0" smtClean="0"/>
              <a:t> convert_destType</a:t>
            </a:r>
            <a:r>
              <a:rPr lang="hu-HU" u="sng" dirty="0" smtClean="0"/>
              <a:t>_sat_roundingMode</a:t>
            </a:r>
            <a:r>
              <a:rPr lang="hu-HU" dirty="0" smtClean="0"/>
              <a:t>(sourceType</a:t>
            </a:r>
            <a:r>
              <a:rPr lang="hu-HU" i="1" dirty="0" smtClean="0"/>
              <a:t>n</a:t>
            </a:r>
            <a:r>
              <a:rPr lang="hu-HU" dirty="0" smtClean="0"/>
              <a:t>)</a:t>
            </a:r>
          </a:p>
          <a:p>
            <a:pPr lvl="4"/>
            <a:r>
              <a:rPr lang="hu-HU" dirty="0" smtClean="0"/>
              <a:t>_</a:t>
            </a:r>
            <a:r>
              <a:rPr lang="hu-HU" dirty="0" err="1" smtClean="0"/>
              <a:t>sat</a:t>
            </a:r>
            <a:r>
              <a:rPr lang="hu-HU" dirty="0" smtClean="0"/>
              <a:t> – </a:t>
            </a:r>
            <a:r>
              <a:rPr lang="en-US" dirty="0" smtClean="0"/>
              <a:t>truncation to the codomain</a:t>
            </a:r>
            <a:endParaRPr lang="hu-HU" dirty="0" smtClean="0"/>
          </a:p>
          <a:p>
            <a:pPr lvl="4"/>
            <a:r>
              <a:rPr lang="hu-HU" dirty="0" smtClean="0"/>
              <a:t>_</a:t>
            </a:r>
            <a:r>
              <a:rPr lang="hu-HU" dirty="0" err="1" smtClean="0"/>
              <a:t>roundingMode</a:t>
            </a:r>
            <a:r>
              <a:rPr lang="hu-HU" dirty="0" smtClean="0"/>
              <a:t> – </a:t>
            </a:r>
            <a:r>
              <a:rPr lang="en-US" dirty="0" smtClean="0"/>
              <a:t>rounding</a:t>
            </a:r>
            <a:endParaRPr lang="hu-HU" dirty="0" smtClean="0"/>
          </a:p>
          <a:p>
            <a:pPr lvl="3"/>
            <a:r>
              <a:rPr lang="hu-HU" dirty="0" smtClean="0"/>
              <a:t>uchar4 u; int4 c = convert_int4(u);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Conversion between types</a:t>
            </a:r>
            <a:endParaRPr lang="hu-HU" dirty="0" smtClean="0"/>
          </a:p>
          <a:p>
            <a:pPr lvl="1"/>
            <a:r>
              <a:rPr lang="en-US" dirty="0" smtClean="0"/>
              <a:t>Types should have same size</a:t>
            </a:r>
            <a:endParaRPr lang="hu-HU" dirty="0" smtClean="0"/>
          </a:p>
          <a:p>
            <a:pPr lvl="1"/>
            <a:r>
              <a:rPr lang="hu-HU" dirty="0" smtClean="0"/>
              <a:t>as_type</a:t>
            </a:r>
            <a:r>
              <a:rPr lang="hu-HU" i="1" dirty="0" smtClean="0"/>
              <a:t>n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float f = 1.0f;</a:t>
            </a:r>
          </a:p>
          <a:p>
            <a:pPr lvl="2">
              <a:buNone/>
            </a:pPr>
            <a:r>
              <a:rPr lang="hu-HU" dirty="0" smtClean="0"/>
              <a:t>	uint u = as_uint(f);  // </a:t>
            </a:r>
            <a:r>
              <a:rPr lang="en-US" dirty="0" smtClean="0"/>
              <a:t>the value will be: </a:t>
            </a:r>
            <a:r>
              <a:rPr lang="hu-HU" dirty="0" smtClean="0"/>
              <a:t>0x3f80000</a:t>
            </a:r>
            <a:r>
              <a:rPr lang="en-US" dirty="0" smtClean="0"/>
              <a:t>0</a:t>
            </a:r>
            <a:endParaRPr lang="hu-HU" dirty="0" smtClean="0"/>
          </a:p>
          <a:p>
            <a:pPr lvl="2"/>
            <a:r>
              <a:rPr lang="hu-HU" dirty="0" smtClean="0"/>
              <a:t>float4 f = (float4)(1.0f, 2.0f, 3.0f, 4.0f);</a:t>
            </a:r>
          </a:p>
          <a:p>
            <a:pPr lvl="2">
              <a:buNone/>
            </a:pPr>
            <a:r>
              <a:rPr lang="hu-HU" dirty="0" smtClean="0"/>
              <a:t>	int4 i = as_int4(f);</a:t>
            </a:r>
          </a:p>
          <a:p>
            <a:pPr lvl="2">
              <a:buNone/>
            </a:pPr>
            <a:r>
              <a:rPr lang="hu-HU" dirty="0" smtClean="0"/>
              <a:t>	// (0x3f800000, 0x40000000, 0x40400000, 0x40800000)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Heterogeneous platform support</a:t>
            </a:r>
          </a:p>
          <a:p>
            <a:pPr lvl="1"/>
            <a:r>
              <a:rPr lang="en-US" dirty="0" smtClean="0"/>
              <a:t>Parallel CPU cores</a:t>
            </a:r>
          </a:p>
          <a:p>
            <a:pPr lvl="1"/>
            <a:r>
              <a:rPr lang="en-US" dirty="0" smtClean="0"/>
              <a:t>GPU</a:t>
            </a:r>
            <a:endParaRPr lang="hu-HU" dirty="0" smtClean="0"/>
          </a:p>
          <a:p>
            <a:pPr lvl="1"/>
            <a:r>
              <a:rPr lang="en-US" dirty="0" smtClean="0"/>
              <a:t>Digital Signal Processor (DSP)</a:t>
            </a:r>
            <a:endParaRPr lang="hu-HU" dirty="0" smtClean="0"/>
          </a:p>
          <a:p>
            <a:pPr lvl="1"/>
            <a:r>
              <a:rPr lang="hu-HU" dirty="0" err="1" smtClean="0"/>
              <a:t>Cell</a:t>
            </a:r>
            <a:r>
              <a:rPr lang="hu-HU" dirty="0" smtClean="0"/>
              <a:t>/B.E. </a:t>
            </a:r>
            <a:r>
              <a:rPr lang="en-US" dirty="0" smtClean="0"/>
              <a:t>processor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Address space qualifiers</a:t>
            </a:r>
            <a:endParaRPr lang="hu-HU" dirty="0" smtClean="0"/>
          </a:p>
          <a:p>
            <a:pPr lvl="1"/>
            <a:r>
              <a:rPr lang="hu-HU" dirty="0" smtClean="0"/>
              <a:t>__global : </a:t>
            </a:r>
            <a:r>
              <a:rPr lang="en-US" dirty="0" smtClean="0"/>
              <a:t>global memory</a:t>
            </a:r>
            <a:endParaRPr lang="hu-HU" dirty="0" smtClean="0"/>
          </a:p>
          <a:p>
            <a:pPr lvl="2"/>
            <a:r>
              <a:rPr lang="hu-HU" dirty="0" smtClean="0"/>
              <a:t>__global float4 color;</a:t>
            </a:r>
          </a:p>
          <a:p>
            <a:pPr lvl="1"/>
            <a:r>
              <a:rPr lang="hu-HU" dirty="0" smtClean="0"/>
              <a:t>__local : </a:t>
            </a:r>
            <a:r>
              <a:rPr lang="en-US" dirty="0" smtClean="0"/>
              <a:t>local memory</a:t>
            </a:r>
            <a:endParaRPr lang="hu-HU" dirty="0" smtClean="0"/>
          </a:p>
          <a:p>
            <a:pPr lvl="2"/>
            <a:r>
              <a:rPr lang="hu-HU" dirty="0" smtClean="0"/>
              <a:t>__local float16 shared;</a:t>
            </a:r>
          </a:p>
          <a:p>
            <a:pPr lvl="1"/>
            <a:r>
              <a:rPr lang="hu-HU" dirty="0" smtClean="0"/>
              <a:t>__contant : </a:t>
            </a:r>
            <a:r>
              <a:rPr lang="en-US" dirty="0" smtClean="0"/>
              <a:t>constant memory</a:t>
            </a:r>
            <a:endParaRPr lang="hu-HU" dirty="0" smtClean="0"/>
          </a:p>
          <a:p>
            <a:pPr lvl="2"/>
            <a:r>
              <a:rPr lang="hu-HU" dirty="0" smtClean="0"/>
              <a:t>__constant float uniformData;</a:t>
            </a:r>
          </a:p>
          <a:p>
            <a:pPr lvl="2"/>
            <a:r>
              <a:rPr lang="en-US" dirty="0" smtClean="0"/>
              <a:t>Can be initialized from the host</a:t>
            </a:r>
            <a:endParaRPr lang="hu-HU" dirty="0" smtClean="0"/>
          </a:p>
          <a:p>
            <a:pPr lvl="1"/>
            <a:r>
              <a:rPr lang="hu-HU" dirty="0" smtClean="0"/>
              <a:t>__private : </a:t>
            </a:r>
            <a:r>
              <a:rPr lang="en-US" dirty="0" smtClean="0"/>
              <a:t>private memory</a:t>
            </a:r>
            <a:endParaRPr lang="hu-HU" dirty="0" smtClean="0"/>
          </a:p>
          <a:p>
            <a:pPr lvl="2"/>
            <a:r>
              <a:rPr lang="hu-HU" dirty="0" smtClean="0"/>
              <a:t>__private float8 workItemExclusive;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 smtClean="0"/>
              <a:t>Function qualifiers</a:t>
            </a:r>
            <a:endParaRPr lang="hu-HU" dirty="0" smtClean="0"/>
          </a:p>
          <a:p>
            <a:pPr lvl="1"/>
            <a:r>
              <a:rPr lang="hu-HU" dirty="0" smtClean="0"/>
              <a:t>__kernel : </a:t>
            </a:r>
            <a:r>
              <a:rPr lang="en-US" dirty="0" err="1" smtClean="0"/>
              <a:t>OpenCL</a:t>
            </a:r>
            <a:r>
              <a:rPr lang="en-US" dirty="0" smtClean="0"/>
              <a:t> function</a:t>
            </a:r>
            <a:endParaRPr lang="hu-HU" dirty="0" smtClean="0"/>
          </a:p>
          <a:p>
            <a:pPr lvl="2"/>
            <a:r>
              <a:rPr lang="en-US" dirty="0" smtClean="0"/>
              <a:t>Only an </a:t>
            </a:r>
            <a:r>
              <a:rPr lang="en-US" dirty="0" err="1" smtClean="0"/>
              <a:t>OpenCL</a:t>
            </a:r>
            <a:r>
              <a:rPr lang="en-US" dirty="0" smtClean="0"/>
              <a:t> device can execute it</a:t>
            </a:r>
          </a:p>
          <a:p>
            <a:pPr lvl="2"/>
            <a:r>
              <a:rPr lang="en-US" dirty="0" smtClean="0"/>
              <a:t>The host program can call it</a:t>
            </a:r>
            <a:endParaRPr lang="hu-HU" dirty="0" smtClean="0"/>
          </a:p>
          <a:p>
            <a:pPr lvl="2"/>
            <a:r>
              <a:rPr lang="en-US" dirty="0" smtClean="0"/>
              <a:t>Other </a:t>
            </a:r>
            <a:r>
              <a:rPr lang="en-US" dirty="0" err="1" smtClean="0"/>
              <a:t>OpenCL</a:t>
            </a:r>
            <a:r>
              <a:rPr lang="en-US" dirty="0" smtClean="0"/>
              <a:t> kernels can call it</a:t>
            </a:r>
          </a:p>
          <a:p>
            <a:pPr lvl="1"/>
            <a:r>
              <a:rPr lang="hu-HU" dirty="0" smtClean="0"/>
              <a:t>__attribute__ : </a:t>
            </a:r>
            <a:r>
              <a:rPr lang="en-US" dirty="0" smtClean="0"/>
              <a:t>hints to the compiler</a:t>
            </a:r>
            <a:endParaRPr lang="hu-HU" dirty="0" smtClean="0"/>
          </a:p>
          <a:p>
            <a:pPr lvl="2"/>
            <a:r>
              <a:rPr lang="hu-HU" dirty="0" smtClean="0"/>
              <a:t>vec_type_hint(type</a:t>
            </a:r>
            <a:r>
              <a:rPr lang="hu-HU" i="1" dirty="0" smtClean="0"/>
              <a:t>n</a:t>
            </a:r>
            <a:r>
              <a:rPr lang="hu-HU" dirty="0" smtClean="0"/>
              <a:t>) : </a:t>
            </a:r>
            <a:r>
              <a:rPr lang="en-US" dirty="0" smtClean="0"/>
              <a:t>size of vector operations</a:t>
            </a:r>
            <a:endParaRPr lang="hu-HU" dirty="0" smtClean="0"/>
          </a:p>
          <a:p>
            <a:pPr lvl="3"/>
            <a:r>
              <a:rPr lang="en-US" dirty="0" smtClean="0"/>
              <a:t>Work-items can be merged or separated by the compiler to better match the hardware capabilities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10200"/>
          </a:xfrm>
        </p:spPr>
        <p:txBody>
          <a:bodyPr/>
          <a:lstStyle/>
          <a:p>
            <a:r>
              <a:rPr lang="en-US" dirty="0" smtClean="0"/>
              <a:t>Built-in functions</a:t>
            </a:r>
            <a:endParaRPr lang="hu-HU" dirty="0" smtClean="0"/>
          </a:p>
          <a:p>
            <a:pPr lvl="1"/>
            <a:r>
              <a:rPr lang="en-US" dirty="0" smtClean="0"/>
              <a:t>Work-item information:</a:t>
            </a:r>
            <a:endParaRPr lang="hu-HU" dirty="0" smtClean="0"/>
          </a:p>
          <a:p>
            <a:pPr lvl="2"/>
            <a:r>
              <a:rPr lang="hu-HU" dirty="0" smtClean="0"/>
              <a:t>uint get_work_dim()</a:t>
            </a:r>
          </a:p>
          <a:p>
            <a:pPr lvl="2"/>
            <a:r>
              <a:rPr lang="hu-HU" dirty="0" smtClean="0"/>
              <a:t>size_t get_global_size(uint dimIdx);</a:t>
            </a:r>
          </a:p>
          <a:p>
            <a:pPr lvl="2"/>
            <a:r>
              <a:rPr lang="hu-HU" dirty="0" smtClean="0"/>
              <a:t>size_t get_global_id(uint dimIdx);</a:t>
            </a:r>
          </a:p>
          <a:p>
            <a:pPr lvl="2"/>
            <a:r>
              <a:rPr lang="hu-HU" dirty="0" smtClean="0"/>
              <a:t>size_t get_local_size(uint dimIdx);</a:t>
            </a:r>
          </a:p>
          <a:p>
            <a:pPr lvl="2"/>
            <a:r>
              <a:rPr lang="hu-HU" dirty="0" smtClean="0"/>
              <a:t>size_t get_local_id(uint dimIdx);</a:t>
            </a:r>
          </a:p>
          <a:p>
            <a:pPr lvl="2"/>
            <a:r>
              <a:rPr lang="hu-HU" dirty="0" smtClean="0"/>
              <a:t>size_t get_num_groups(uint dimIdx);</a:t>
            </a:r>
          </a:p>
          <a:p>
            <a:pPr lvl="2"/>
            <a:r>
              <a:rPr lang="hu-HU" dirty="0" smtClean="0"/>
              <a:t>size_t get_group_id(uint dimIdx);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Built-in functions</a:t>
            </a:r>
            <a:endParaRPr lang="hu-HU" dirty="0" smtClean="0"/>
          </a:p>
          <a:p>
            <a:pPr lvl="1"/>
            <a:r>
              <a:rPr lang="en-US" dirty="0" smtClean="0"/>
              <a:t>Math functions</a:t>
            </a:r>
            <a:endParaRPr lang="hu-HU" dirty="0" smtClean="0"/>
          </a:p>
          <a:p>
            <a:pPr lvl="2"/>
            <a:r>
              <a:rPr lang="en-US" dirty="0" smtClean="0"/>
              <a:t>E.g. sin, cos, tan, floor …</a:t>
            </a:r>
          </a:p>
          <a:p>
            <a:pPr lvl="2"/>
            <a:r>
              <a:rPr lang="hu-HU" dirty="0" err="1" smtClean="0"/>
              <a:t>float</a:t>
            </a:r>
            <a:r>
              <a:rPr lang="hu-HU" dirty="0" smtClean="0"/>
              <a:t>, half, </a:t>
            </a:r>
            <a:r>
              <a:rPr lang="en-US" dirty="0" smtClean="0"/>
              <a:t>integer</a:t>
            </a:r>
            <a:r>
              <a:rPr lang="hu-HU" dirty="0" smtClean="0"/>
              <a:t> </a:t>
            </a:r>
            <a:r>
              <a:rPr lang="en-US" dirty="0" smtClean="0"/>
              <a:t>types</a:t>
            </a:r>
            <a:endParaRPr lang="hu-HU" dirty="0" smtClean="0"/>
          </a:p>
          <a:p>
            <a:pPr lvl="1"/>
            <a:r>
              <a:rPr lang="en-US" dirty="0" smtClean="0"/>
              <a:t>Common functions</a:t>
            </a:r>
            <a:endParaRPr lang="hu-HU" dirty="0" smtClean="0"/>
          </a:p>
          <a:p>
            <a:pPr lvl="2"/>
            <a:r>
              <a:rPr lang="en-US" dirty="0" smtClean="0"/>
              <a:t>E.g. clamp, min, max …</a:t>
            </a:r>
          </a:p>
          <a:p>
            <a:pPr lvl="2"/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en-US" dirty="0" smtClean="0"/>
              <a:t>types</a:t>
            </a:r>
            <a:endParaRPr lang="hu-HU" dirty="0" smtClean="0"/>
          </a:p>
          <a:p>
            <a:pPr lvl="1"/>
            <a:r>
              <a:rPr lang="en-US" dirty="0" smtClean="0"/>
              <a:t>Geometric functions</a:t>
            </a:r>
            <a:endParaRPr lang="hu-HU" dirty="0" smtClean="0"/>
          </a:p>
          <a:p>
            <a:pPr lvl="2"/>
            <a:r>
              <a:rPr lang="en-US" dirty="0" smtClean="0"/>
              <a:t>E.g. cross, dot, length, normalize …</a:t>
            </a:r>
          </a:p>
          <a:p>
            <a:pPr lvl="2"/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en-US" dirty="0" smtClean="0"/>
              <a:t>types</a:t>
            </a:r>
            <a:endParaRPr lang="hu-HU" dirty="0" smtClean="0"/>
          </a:p>
          <a:p>
            <a:pPr lvl="1"/>
            <a:r>
              <a:rPr lang="en-US" dirty="0" smtClean="0"/>
              <a:t>Relational functions</a:t>
            </a:r>
            <a:endParaRPr lang="hu-HU" dirty="0" smtClean="0"/>
          </a:p>
          <a:p>
            <a:pPr lvl="2"/>
            <a:r>
              <a:rPr lang="en-US" dirty="0"/>
              <a:t>E.g.</a:t>
            </a:r>
            <a:r>
              <a:rPr lang="hu-HU" dirty="0"/>
              <a:t> </a:t>
            </a:r>
            <a:r>
              <a:rPr lang="hu-HU" dirty="0" err="1" smtClean="0"/>
              <a:t>isequal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en-US" i="1" dirty="0" smtClean="0"/>
              <a:t>n</a:t>
            </a:r>
            <a:r>
              <a:rPr lang="hu-HU" dirty="0" smtClean="0"/>
              <a:t>, </a:t>
            </a:r>
            <a:r>
              <a:rPr lang="hu-HU" dirty="0" err="1" smtClean="0"/>
              <a:t>float</a:t>
            </a:r>
            <a:r>
              <a:rPr lang="en-US" i="1" dirty="0" smtClean="0"/>
              <a:t>n</a:t>
            </a:r>
            <a:r>
              <a:rPr lang="hu-HU" dirty="0" smtClean="0"/>
              <a:t>) </a:t>
            </a:r>
            <a:endParaRPr lang="hu-HU" dirty="0"/>
          </a:p>
          <a:p>
            <a:pPr lvl="2">
              <a:buNone/>
            </a:pPr>
            <a:r>
              <a:rPr lang="hu-HU" dirty="0"/>
              <a:t>          </a:t>
            </a:r>
            <a:r>
              <a:rPr lang="hu-HU" dirty="0" err="1"/>
              <a:t>isfinite</a:t>
            </a:r>
            <a:r>
              <a:rPr lang="hu-HU" dirty="0"/>
              <a:t>(</a:t>
            </a:r>
            <a:r>
              <a:rPr lang="hu-HU" dirty="0" err="1"/>
              <a:t>float</a:t>
            </a:r>
            <a:r>
              <a:rPr lang="hu-HU" dirty="0" smtClean="0"/>
              <a:t>)</a:t>
            </a:r>
            <a:endParaRPr lang="en-US" dirty="0" smtClean="0"/>
          </a:p>
          <a:p>
            <a:pPr lvl="2"/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en-US" dirty="0" smtClean="0"/>
              <a:t>types</a:t>
            </a:r>
            <a:endParaRPr lang="hu-HU" dirty="0" smtClean="0"/>
          </a:p>
          <a:p>
            <a:pPr lvl="2"/>
            <a:endParaRPr lang="hu-HU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Built-in functions</a:t>
            </a:r>
            <a:endParaRPr lang="hu-HU" dirty="0" smtClean="0"/>
          </a:p>
          <a:p>
            <a:pPr lvl="1"/>
            <a:r>
              <a:rPr lang="en-US" dirty="0" smtClean="0"/>
              <a:t>Vector load functions</a:t>
            </a:r>
            <a:endParaRPr lang="hu-HU" dirty="0" smtClean="0"/>
          </a:p>
          <a:p>
            <a:pPr lvl="2"/>
            <a:r>
              <a:rPr lang="en-US" dirty="0" smtClean="0"/>
              <a:t>pointer</a:t>
            </a:r>
            <a:r>
              <a:rPr lang="hu-HU" dirty="0" smtClean="0"/>
              <a:t> – </a:t>
            </a:r>
            <a:r>
              <a:rPr lang="en-US" dirty="0" smtClean="0"/>
              <a:t>vector conversion</a:t>
            </a:r>
            <a:endParaRPr lang="hu-HU" dirty="0" smtClean="0"/>
          </a:p>
          <a:p>
            <a:pPr lvl="1"/>
            <a:r>
              <a:rPr lang="en-US" dirty="0" smtClean="0"/>
              <a:t>Vector store functions</a:t>
            </a:r>
            <a:endParaRPr lang="hu-HU" dirty="0" smtClean="0"/>
          </a:p>
          <a:p>
            <a:pPr lvl="2"/>
            <a:r>
              <a:rPr lang="en-US" dirty="0" smtClean="0"/>
              <a:t>Vector – pointer conversion</a:t>
            </a:r>
            <a:endParaRPr lang="hu-HU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Built-in functions</a:t>
            </a:r>
            <a:endParaRPr lang="hu-HU" dirty="0" smtClean="0"/>
          </a:p>
          <a:p>
            <a:pPr lvl="1"/>
            <a:r>
              <a:rPr lang="en-US" dirty="0" smtClean="0"/>
              <a:t>Synchronization functions</a:t>
            </a:r>
            <a:endParaRPr lang="hu-HU" dirty="0" smtClean="0"/>
          </a:p>
          <a:p>
            <a:pPr lvl="2"/>
            <a:r>
              <a:rPr lang="hu-HU" dirty="0" err="1" smtClean="0"/>
              <a:t>barrier</a:t>
            </a:r>
            <a:r>
              <a:rPr lang="hu-HU" dirty="0" smtClean="0"/>
              <a:t>(</a:t>
            </a:r>
            <a:r>
              <a:rPr lang="hu-HU" dirty="0" err="1" smtClean="0"/>
              <a:t>flag</a:t>
            </a:r>
            <a:r>
              <a:rPr lang="hu-HU" dirty="0" smtClean="0"/>
              <a:t>);</a:t>
            </a:r>
            <a:endParaRPr lang="en-US" dirty="0" smtClean="0"/>
          </a:p>
          <a:p>
            <a:pPr lvl="3"/>
            <a:r>
              <a:rPr lang="en-US" dirty="0" smtClean="0"/>
              <a:t>All work-items in a work-group must execute this function before any are allowed to continue</a:t>
            </a:r>
            <a:endParaRPr lang="hu-HU" dirty="0" smtClean="0"/>
          </a:p>
          <a:p>
            <a:pPr lvl="3"/>
            <a:r>
              <a:rPr lang="hu-HU" dirty="0" smtClean="0"/>
              <a:t>CLK_LOCAL_MEM_FENCE :</a:t>
            </a:r>
            <a:r>
              <a:rPr lang="en-US" dirty="0" smtClean="0"/>
              <a:t> makes the local memory consistent</a:t>
            </a:r>
            <a:endParaRPr lang="hu-HU" dirty="0" smtClean="0"/>
          </a:p>
          <a:p>
            <a:pPr lvl="3"/>
            <a:r>
              <a:rPr lang="hu-HU" dirty="0" smtClean="0"/>
              <a:t>CLK_GLOBAL_MEM_FENCE : </a:t>
            </a:r>
            <a:r>
              <a:rPr lang="en-US" dirty="0" smtClean="0"/>
              <a:t>makes the global memory consistent</a:t>
            </a:r>
            <a:endParaRPr lang="hu-HU" dirty="0" smtClean="0"/>
          </a:p>
          <a:p>
            <a:pPr lvl="2"/>
            <a:r>
              <a:rPr lang="hu-HU" dirty="0" err="1" smtClean="0"/>
              <a:t>mem_fence</a:t>
            </a:r>
            <a:r>
              <a:rPr lang="hu-HU" dirty="0" smtClean="0"/>
              <a:t>(</a:t>
            </a:r>
            <a:r>
              <a:rPr lang="hu-HU" dirty="0" err="1" smtClean="0"/>
              <a:t>flag</a:t>
            </a:r>
            <a:r>
              <a:rPr lang="hu-HU" dirty="0" smtClean="0"/>
              <a:t>);</a:t>
            </a:r>
            <a:endParaRPr lang="en-US" dirty="0" smtClean="0"/>
          </a:p>
          <a:p>
            <a:pPr lvl="3"/>
            <a:r>
              <a:rPr lang="en-US" dirty="0" smtClean="0"/>
              <a:t>Loads and stores will be committed to memory</a:t>
            </a:r>
            <a:endParaRPr lang="hu-HU" dirty="0" smtClean="0"/>
          </a:p>
          <a:p>
            <a:pPr lvl="2"/>
            <a:r>
              <a:rPr lang="hu-HU" dirty="0" smtClean="0"/>
              <a:t>read_mem_fence(flag);</a:t>
            </a:r>
          </a:p>
          <a:p>
            <a:pPr lvl="2"/>
            <a:r>
              <a:rPr lang="hu-HU" dirty="0" smtClean="0"/>
              <a:t>write_mem_fence(flag);</a:t>
            </a:r>
            <a:endParaRPr lang="en-US" dirty="0" smtClean="0"/>
          </a:p>
          <a:p>
            <a:pPr lvl="2"/>
            <a:endParaRPr lang="hu-HU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Built-in functions</a:t>
            </a:r>
            <a:endParaRPr lang="hu-HU" dirty="0" smtClean="0"/>
          </a:p>
          <a:p>
            <a:pPr lvl="1"/>
            <a:r>
              <a:rPr lang="en-US" dirty="0" err="1" smtClean="0"/>
              <a:t>Async</a:t>
            </a:r>
            <a:r>
              <a:rPr lang="en-US" dirty="0" smtClean="0"/>
              <a:t> Copy functions</a:t>
            </a:r>
            <a:endParaRPr lang="hu-HU" dirty="0" smtClean="0"/>
          </a:p>
          <a:p>
            <a:pPr lvl="2"/>
            <a:r>
              <a:rPr lang="en-US" dirty="0" smtClean="0"/>
              <a:t>From global memory to local memory</a:t>
            </a:r>
          </a:p>
          <a:p>
            <a:pPr lvl="2"/>
            <a:r>
              <a:rPr lang="en-US" dirty="0" smtClean="0"/>
              <a:t>From local memory to global memory</a:t>
            </a:r>
          </a:p>
          <a:p>
            <a:pPr lvl="2"/>
            <a:r>
              <a:rPr lang="hu-HU" dirty="0" err="1" smtClean="0"/>
              <a:t>event_t</a:t>
            </a:r>
            <a:r>
              <a:rPr lang="hu-HU" dirty="0" smtClean="0"/>
              <a:t> async_work_group_copy(...);</a:t>
            </a:r>
          </a:p>
          <a:p>
            <a:pPr lvl="2"/>
            <a:r>
              <a:rPr lang="hu-HU" dirty="0" smtClean="0"/>
              <a:t>wait_group_events(..., eventList);</a:t>
            </a:r>
          </a:p>
          <a:p>
            <a:pPr lvl="1"/>
            <a:r>
              <a:rPr lang="hu-HU" dirty="0" smtClean="0"/>
              <a:t>Prefetch</a:t>
            </a:r>
          </a:p>
          <a:p>
            <a:pPr lvl="2"/>
            <a:r>
              <a:rPr lang="en-US" dirty="0" smtClean="0"/>
              <a:t>Loads a part of the global memory to the cache</a:t>
            </a:r>
          </a:p>
          <a:p>
            <a:pPr lvl="1"/>
            <a:r>
              <a:rPr lang="en-US" dirty="0" smtClean="0"/>
              <a:t>Atomic functions</a:t>
            </a:r>
            <a:endParaRPr lang="hu-HU" dirty="0" smtClean="0"/>
          </a:p>
          <a:p>
            <a:pPr lvl="2"/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atomic_add</a:t>
            </a:r>
            <a:endParaRPr lang="hu-HU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</a:t>
            </a:r>
            <a:r>
              <a:rPr lang="en-US" dirty="0" err="1" smtClean="0"/>
              <a:t>OpenCL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752600"/>
            <a:ext cx="8839200" cy="477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&lt;CL/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opencl.h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DATA_SIZE (1024*1240)</a:t>
            </a:r>
          </a:p>
          <a:p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[]){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err;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global;  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global space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local;   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local space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cl_platform_id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platform;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clGetPlatformIDs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(1, &amp;platform,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if(err != CL_SUCCESS){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find a platform!"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clGetDeviceIDs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(platform, CL_DEVICE_TYPE_GPU, 1,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if(err != CL_SUCCESS){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a device group!"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context;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context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(0, 1,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NULL, NULL, &amp;err);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(!context)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a compute context!"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cl_command_queue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commands;</a:t>
            </a:r>
          </a:p>
          <a:p>
            <a:r>
              <a:rPr lang="fr-FR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commands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clCreateCommandQueue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context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, 0, &amp;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err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(!commands)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a command commands!"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cl_program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program;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program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clCreateProgramWithSource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(context, 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  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const char **)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KernelSource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NULL, &amp;err);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(!program)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compute program!"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clBuildProgram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(program, 0, NULL, NULL, 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char buffer[2048];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build program executable!"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clGetProgramBuildInfo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CL_PROGRAM_BUILD_LOG,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(buffer), buffer,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buffer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the </a:t>
            </a:r>
            <a:r>
              <a:rPr lang="en-US" dirty="0" err="1" smtClean="0"/>
              <a:t>OpenCL</a:t>
            </a:r>
            <a:r>
              <a:rPr lang="en-US" dirty="0" smtClean="0"/>
              <a:t> architecture</a:t>
            </a:r>
            <a:endParaRPr lang="hu-HU" dirty="0" smtClean="0"/>
          </a:p>
          <a:p>
            <a:pPr lvl="1"/>
            <a:r>
              <a:rPr lang="hu-HU" dirty="0" smtClean="0"/>
              <a:t>Platform </a:t>
            </a:r>
            <a:r>
              <a:rPr lang="en-US" dirty="0" smtClean="0"/>
              <a:t>model</a:t>
            </a:r>
            <a:endParaRPr lang="hu-HU" dirty="0" smtClean="0"/>
          </a:p>
          <a:p>
            <a:pPr lvl="1"/>
            <a:r>
              <a:rPr lang="en-US" dirty="0" smtClean="0"/>
              <a:t>Execution model</a:t>
            </a:r>
            <a:endParaRPr lang="hu-HU" dirty="0" smtClean="0"/>
          </a:p>
          <a:p>
            <a:pPr lvl="1"/>
            <a:r>
              <a:rPr lang="en-US" dirty="0" smtClean="0"/>
              <a:t>Memory model</a:t>
            </a:r>
            <a:endParaRPr lang="hu-HU" dirty="0" smtClean="0"/>
          </a:p>
          <a:p>
            <a:pPr lvl="1"/>
            <a:r>
              <a:rPr lang="en-US" dirty="0" smtClean="0"/>
              <a:t>Programming model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kernel;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kernel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(program, "square", &amp;err);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(!kernel || 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compute kernel!"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float* data = new float[DATA_SIZE];    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input array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float* results = new float[DATA_SIZE]; 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 array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correct;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input;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device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memory object for the input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output;              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device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memory object for the output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the input values are random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count = DATA_SIZE;</a:t>
            </a:r>
          </a:p>
          <a:p>
            <a:r>
              <a:rPr lang="nn-NO" sz="1600" dirty="0">
                <a:latin typeface="Consolas" pitchFamily="49" charset="0"/>
                <a:cs typeface="Consolas" pitchFamily="49" charset="0"/>
              </a:rPr>
              <a:t>  for(int i = 0; i &lt; count; i</a:t>
            </a:r>
            <a:r>
              <a:rPr lang="nn-NO" sz="1600" dirty="0" smtClean="0">
                <a:latin typeface="Consolas" pitchFamily="49" charset="0"/>
                <a:cs typeface="Consolas" pitchFamily="49" charset="0"/>
              </a:rPr>
              <a:t>++)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= rand() / (float)RAND_MAX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477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input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(context,  CL_MEM_READ_ONLY,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output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CL_MEM_WRITE_ONLY,sizeof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(!input || !output)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allocate device memory!"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copy input values to the global memory of the device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(commands, input,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data, 0, 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write to source array!"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612642"/>
            <a:ext cx="8991600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// Kernel arguments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&amp;input);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|=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1,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&amp;output);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|=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2,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&amp;count);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set kernel arguments! " &lt;&lt; err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Setting up the work-group size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clGetKernelWorkGroupInfo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	 CL_KERNEL_WORK_GROUP_SIZE,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	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(local), &amp;local,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retrieve kernel work group info! "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      &lt;&lt;  err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Enqueuing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the kernel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count;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(commands, kernel,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  1, NULL, &amp;global, &amp;local,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  0, 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execute kernel!"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Waiting for the kernel to be executed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(commands);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Reading the result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commands, output,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results, 0, NULL, NULL 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read output array! " &lt;&lt;  err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83591"/>
            <a:ext cx="8991600" cy="3293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// Validating the result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correct = 0;</a:t>
            </a:r>
          </a:p>
          <a:p>
            <a:r>
              <a:rPr lang="nn-NO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nn-NO" sz="1600" dirty="0">
                <a:latin typeface="Consolas" pitchFamily="49" charset="0"/>
                <a:cs typeface="Consolas" pitchFamily="49" charset="0"/>
              </a:rPr>
              <a:t>for(int i = 0; i &lt; count; i++)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if(results[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== data[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* data[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correct++;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"Computed " &lt;&lt; correct &lt;&lt; "/"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&lt;&lt;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count &lt;&lt; " correct values"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"Computed " &lt;&lt; 100.f * (float)correct/(float)count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&lt;&lt;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"% correct values"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Cleaning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delete [] data; delete [] results;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(input);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clReleaseProgram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clReleaseCommandQueue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return 0;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/>
          <a:lstStyle/>
          <a:p>
            <a:r>
              <a:rPr lang="hu-HU" dirty="0" smtClean="0"/>
              <a:t>OpenCL kernel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 dirty="0" err="1"/>
              <a:t>OpenCL</a:t>
            </a:r>
            <a:r>
              <a:rPr lang="en-US" dirty="0"/>
              <a:t>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46055"/>
            <a:ext cx="66294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kernel void square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global float* 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global float* 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if(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= input[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* input[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5867400" y="3276600"/>
            <a:ext cx="2362200" cy="1447800"/>
            <a:chOff x="5867400" y="4800600"/>
            <a:chExt cx="2362200" cy="1447800"/>
          </a:xfrm>
        </p:grpSpPr>
        <p:sp>
          <p:nvSpPr>
            <p:cNvPr id="40" name="Rectangle 39"/>
            <p:cNvSpPr/>
            <p:nvPr/>
          </p:nvSpPr>
          <p:spPr>
            <a:xfrm>
              <a:off x="5867400" y="4800600"/>
              <a:ext cx="2362200" cy="1447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77000" y="49530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24600" y="51816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172200" y="54102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19800" y="56388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960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484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008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532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056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15000" y="3505200"/>
            <a:ext cx="2362200" cy="1447800"/>
            <a:chOff x="5867400" y="4800600"/>
            <a:chExt cx="2362200" cy="1447800"/>
          </a:xfrm>
        </p:grpSpPr>
        <p:sp>
          <p:nvSpPr>
            <p:cNvPr id="29" name="Rectangle 28"/>
            <p:cNvSpPr/>
            <p:nvPr/>
          </p:nvSpPr>
          <p:spPr>
            <a:xfrm>
              <a:off x="5867400" y="4800600"/>
              <a:ext cx="2362200" cy="1447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77000" y="49530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24600" y="51816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54102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19800" y="56388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960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484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4008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532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056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62600" y="3733800"/>
            <a:ext cx="2362200" cy="1447800"/>
            <a:chOff x="5867400" y="4800600"/>
            <a:chExt cx="2362200" cy="1447800"/>
          </a:xfrm>
        </p:grpSpPr>
        <p:sp>
          <p:nvSpPr>
            <p:cNvPr id="4" name="Rectangle 3"/>
            <p:cNvSpPr/>
            <p:nvPr/>
          </p:nvSpPr>
          <p:spPr>
            <a:xfrm>
              <a:off x="5867400" y="4800600"/>
              <a:ext cx="2362200" cy="1447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7000" y="49530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51816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54102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019800" y="56388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484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008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32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en-US" dirty="0" smtClean="0"/>
              <a:t>Host device</a:t>
            </a:r>
            <a:endParaRPr lang="hu-HU" dirty="0" smtClean="0"/>
          </a:p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Computing Unit</a:t>
            </a:r>
            <a:r>
              <a:rPr lang="hu-HU" dirty="0" smtClean="0"/>
              <a:t> (CU)</a:t>
            </a:r>
          </a:p>
          <a:p>
            <a:pPr lvl="1"/>
            <a:r>
              <a:rPr lang="en-US" dirty="0" smtClean="0"/>
              <a:t>Processing Element</a:t>
            </a:r>
            <a:r>
              <a:rPr lang="hu-HU" dirty="0" smtClean="0"/>
              <a:t>(PE)</a:t>
            </a:r>
          </a:p>
          <a:p>
            <a:pPr lvl="2"/>
            <a:r>
              <a:rPr lang="en-US" dirty="0" smtClean="0"/>
              <a:t>Single Instruction Multiple Data</a:t>
            </a:r>
            <a:br>
              <a:rPr lang="en-US" dirty="0" smtClean="0"/>
            </a:br>
            <a:r>
              <a:rPr lang="hu-HU" dirty="0" smtClean="0"/>
              <a:t>SIMD (</a:t>
            </a:r>
            <a:r>
              <a:rPr lang="en-US" dirty="0" smtClean="0"/>
              <a:t>common program counter</a:t>
            </a:r>
            <a:r>
              <a:rPr lang="hu-HU" dirty="0" smtClean="0"/>
              <a:t>)</a:t>
            </a:r>
          </a:p>
          <a:p>
            <a:pPr lvl="2"/>
            <a:r>
              <a:rPr lang="en-US" dirty="0" smtClean="0"/>
              <a:t>Single Program Multiple Data</a:t>
            </a:r>
            <a:br>
              <a:rPr lang="en-US" dirty="0" smtClean="0"/>
            </a:br>
            <a:r>
              <a:rPr lang="hu-HU" dirty="0" smtClean="0"/>
              <a:t>SPMD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u-HU" dirty="0" smtClean="0"/>
              <a:t>(</a:t>
            </a:r>
            <a:r>
              <a:rPr lang="en-US" dirty="0" smtClean="0"/>
              <a:t>independent program counters</a:t>
            </a:r>
            <a:r>
              <a:rPr lang="hu-HU" dirty="0" smtClean="0"/>
              <a:t>)</a:t>
            </a:r>
          </a:p>
          <a:p>
            <a:endParaRPr lang="hu-HU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6248400" y="2057400"/>
            <a:ext cx="1905000" cy="8382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781800" y="2297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cxnSp>
        <p:nvCxnSpPr>
          <p:cNvPr id="53" name="Elbow Connector 52"/>
          <p:cNvCxnSpPr>
            <a:stCxn id="50" idx="3"/>
            <a:endCxn id="40" idx="3"/>
          </p:cNvCxnSpPr>
          <p:nvPr/>
        </p:nvCxnSpPr>
        <p:spPr>
          <a:xfrm>
            <a:off x="8153400" y="2476500"/>
            <a:ext cx="76200" cy="1524000"/>
          </a:xfrm>
          <a:prstGeom prst="bentConnector3">
            <a:avLst>
              <a:gd name="adj1" fmla="val 88214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0" idx="3"/>
            <a:endCxn id="29" idx="3"/>
          </p:cNvCxnSpPr>
          <p:nvPr/>
        </p:nvCxnSpPr>
        <p:spPr>
          <a:xfrm flipH="1">
            <a:off x="8077200" y="2476500"/>
            <a:ext cx="76200" cy="1752600"/>
          </a:xfrm>
          <a:prstGeom prst="bentConnector3">
            <a:avLst>
              <a:gd name="adj1" fmla="val -88928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50" idx="3"/>
            <a:endCxn id="4" idx="3"/>
          </p:cNvCxnSpPr>
          <p:nvPr/>
        </p:nvCxnSpPr>
        <p:spPr>
          <a:xfrm flipH="1">
            <a:off x="7924800" y="2476500"/>
            <a:ext cx="228600" cy="1981200"/>
          </a:xfrm>
          <a:prstGeom prst="bentConnector3">
            <a:avLst>
              <a:gd name="adj1" fmla="val -2964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210300" y="52197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5447734" y="5348968"/>
            <a:ext cx="747599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81650" y="5731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PE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CU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0866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rot="5400000" flipH="1" flipV="1">
            <a:off x="7581105" y="5447506"/>
            <a:ext cx="533400" cy="15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program</a:t>
            </a:r>
            <a:endParaRPr lang="hu-HU" dirty="0" smtClean="0"/>
          </a:p>
          <a:p>
            <a:pPr lvl="1"/>
            <a:r>
              <a:rPr lang="en-US" dirty="0" smtClean="0"/>
              <a:t>Context management</a:t>
            </a:r>
            <a:endParaRPr lang="hu-HU" dirty="0" smtClean="0"/>
          </a:p>
          <a:p>
            <a:pPr lvl="1"/>
            <a:r>
              <a:rPr lang="en-US" dirty="0" smtClean="0"/>
              <a:t>Execution control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Kernel program</a:t>
            </a:r>
            <a:endParaRPr lang="hu-HU" dirty="0" smtClean="0"/>
          </a:p>
          <a:p>
            <a:pPr lvl="1"/>
            <a:r>
              <a:rPr lang="en-US" dirty="0" smtClean="0"/>
              <a:t>Controlling the 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Kernel program</a:t>
            </a:r>
          </a:p>
          <a:p>
            <a:pPr lvl="1"/>
            <a:r>
              <a:rPr lang="hu-HU" dirty="0" smtClean="0"/>
              <a:t>Index </a:t>
            </a:r>
            <a:r>
              <a:rPr lang="en-US" dirty="0" smtClean="0"/>
              <a:t>space</a:t>
            </a:r>
            <a:r>
              <a:rPr lang="hu-HU" dirty="0" smtClean="0"/>
              <a:t> (NDRange)</a:t>
            </a:r>
          </a:p>
          <a:p>
            <a:pPr lvl="1"/>
            <a:r>
              <a:rPr lang="en-US" dirty="0" smtClean="0"/>
              <a:t>Work-groups</a:t>
            </a:r>
          </a:p>
          <a:p>
            <a:pPr lvl="1"/>
            <a:r>
              <a:rPr lang="en-US" dirty="0" smtClean="0"/>
              <a:t>Work-items</a:t>
            </a:r>
          </a:p>
          <a:p>
            <a:pPr lvl="2"/>
            <a:r>
              <a:rPr lang="en-US" dirty="0" smtClean="0"/>
              <a:t>global ID</a:t>
            </a:r>
          </a:p>
          <a:p>
            <a:pPr lvl="2"/>
            <a:r>
              <a:rPr lang="en-US" dirty="0" smtClean="0"/>
              <a:t>Same programs in the work-group</a:t>
            </a:r>
          </a:p>
          <a:p>
            <a:pPr lvl="2"/>
            <a:r>
              <a:rPr lang="en-US" dirty="0" smtClean="0"/>
              <a:t>The execution control can differ in different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Kernel program</a:t>
            </a:r>
          </a:p>
          <a:p>
            <a:pPr lvl="1"/>
            <a:r>
              <a:rPr lang="en-US" dirty="0" smtClean="0"/>
              <a:t>Index space (</a:t>
            </a:r>
            <a:r>
              <a:rPr lang="en-US" dirty="0" err="1" smtClean="0"/>
              <a:t>NDRange</a:t>
            </a:r>
            <a:r>
              <a:rPr lang="en-US" dirty="0" smtClean="0"/>
              <a:t>)</a:t>
            </a:r>
            <a:endParaRPr lang="hu-HU" dirty="0" smtClean="0"/>
          </a:p>
          <a:p>
            <a:pPr lvl="1"/>
            <a:r>
              <a:rPr lang="en-US" dirty="0" smtClean="0"/>
              <a:t>Work-groups</a:t>
            </a:r>
            <a:endParaRPr lang="hu-HU" dirty="0" smtClean="0"/>
          </a:p>
          <a:p>
            <a:pPr lvl="2"/>
            <a:r>
              <a:rPr lang="en-US" dirty="0" smtClean="0"/>
              <a:t>Finer indexing mechanism</a:t>
            </a:r>
          </a:p>
          <a:p>
            <a:pPr lvl="2"/>
            <a:r>
              <a:rPr lang="en-US" dirty="0" smtClean="0"/>
              <a:t>Work-group ID</a:t>
            </a:r>
            <a:endParaRPr lang="hu-HU" dirty="0" smtClean="0"/>
          </a:p>
          <a:p>
            <a:pPr lvl="2"/>
            <a:r>
              <a:rPr lang="en-US" dirty="0" smtClean="0"/>
              <a:t>Local ID for the Work-Items</a:t>
            </a:r>
          </a:p>
          <a:p>
            <a:pPr lvl="1"/>
            <a:r>
              <a:rPr lang="en-US" dirty="0" smtClean="0"/>
              <a:t>Work-Items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993"/>
            <a:ext cx="8229600" cy="1252728"/>
          </a:xfrm>
        </p:spPr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Kernel program</a:t>
            </a:r>
          </a:p>
          <a:p>
            <a:pPr lvl="1"/>
            <a:r>
              <a:rPr lang="en-US" dirty="0" smtClean="0"/>
              <a:t>Index space </a:t>
            </a:r>
            <a:r>
              <a:rPr lang="hu-HU" dirty="0" smtClean="0"/>
              <a:t>(</a:t>
            </a:r>
            <a:r>
              <a:rPr lang="hu-HU" dirty="0" err="1" smtClean="0"/>
              <a:t>NDRange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N </a:t>
            </a:r>
            <a:r>
              <a:rPr lang="en-US" dirty="0" smtClean="0"/>
              <a:t>dimensional problem space </a:t>
            </a:r>
            <a:r>
              <a:rPr lang="hu-HU" dirty="0" smtClean="0"/>
              <a:t>(N=1,2,3)</a:t>
            </a:r>
          </a:p>
          <a:p>
            <a:pPr lvl="2"/>
            <a:r>
              <a:rPr lang="en-US" dirty="0" smtClean="0"/>
              <a:t>Each index has the same dimensionality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Indexing</a:t>
            </a:r>
            <a:endParaRPr lang="hu-HU" dirty="0" smtClean="0"/>
          </a:p>
          <a:p>
            <a:pPr lvl="2"/>
            <a:r>
              <a:rPr lang="en-US" dirty="0" smtClean="0"/>
              <a:t>Global index space: 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Size of work-groups: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Work-group ID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Local ID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884</TotalTime>
  <Words>2068</Words>
  <Application>Microsoft Office PowerPoint</Application>
  <PresentationFormat>Diavetítés a képernyőre (4:3 oldalarány)</PresentationFormat>
  <Paragraphs>511</Paragraphs>
  <Slides>46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54" baseType="lpstr">
      <vt:lpstr>Consolas</vt:lpstr>
      <vt:lpstr>Corbel</vt:lpstr>
      <vt:lpstr>Wingdings 3</vt:lpstr>
      <vt:lpstr>Wingdings 2</vt:lpstr>
      <vt:lpstr>Wingdings</vt:lpstr>
      <vt:lpstr>Arial</vt:lpstr>
      <vt:lpstr>Module</vt:lpstr>
      <vt:lpstr>Equation</vt:lpstr>
      <vt:lpstr>OpenCL introduction</vt:lpstr>
      <vt:lpstr>OpenCL</vt:lpstr>
      <vt:lpstr>OpenCL</vt:lpstr>
      <vt:lpstr>OpenCL Architecture</vt:lpstr>
      <vt:lpstr>Platform model</vt:lpstr>
      <vt:lpstr>Execution model</vt:lpstr>
      <vt:lpstr>Execution model</vt:lpstr>
      <vt:lpstr>Execution model</vt:lpstr>
      <vt:lpstr>Execution model</vt:lpstr>
      <vt:lpstr>Execution model</vt:lpstr>
      <vt:lpstr>Execution model</vt:lpstr>
      <vt:lpstr>Execution model</vt:lpstr>
      <vt:lpstr>Execution model</vt:lpstr>
      <vt:lpstr>Execution model</vt:lpstr>
      <vt:lpstr>Execution model</vt:lpstr>
      <vt:lpstr>Memory model</vt:lpstr>
      <vt:lpstr>Memory model</vt:lpstr>
      <vt:lpstr>Memory model</vt:lpstr>
      <vt:lpstr>Memory model</vt:lpstr>
      <vt:lpstr>Memory model</vt:lpstr>
      <vt:lpstr>Programming model</vt:lpstr>
      <vt:lpstr>Programming model</vt:lpstr>
      <vt:lpstr>Synchronization</vt:lpstr>
      <vt:lpstr>Synchronization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My first OpenCL program</vt:lpstr>
      <vt:lpstr>My first OpenCL program</vt:lpstr>
      <vt:lpstr>My first OpenCL program</vt:lpstr>
      <vt:lpstr>My first OpenCL program</vt:lpstr>
      <vt:lpstr>My first OpenCL program</vt:lpstr>
      <vt:lpstr>My first OpenCL program</vt:lpstr>
      <vt:lpstr>My first OpenCL program</vt:lpstr>
      <vt:lpstr>My first OpenCL program</vt:lpstr>
      <vt:lpstr>My first OpenCL program</vt:lpstr>
      <vt:lpstr>My first OpenCL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alapok</dc:title>
  <dc:creator>tbalazs</dc:creator>
  <cp:lastModifiedBy>Tóth Márton</cp:lastModifiedBy>
  <cp:revision>194</cp:revision>
  <cp:lastPrinted>2018-02-07T10:06:38Z</cp:lastPrinted>
  <dcterms:created xsi:type="dcterms:W3CDTF">2011-03-22T06:54:02Z</dcterms:created>
  <dcterms:modified xsi:type="dcterms:W3CDTF">2018-02-12T09:56:44Z</dcterms:modified>
</cp:coreProperties>
</file>