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89" r:id="rId18"/>
    <p:sldId id="273" r:id="rId19"/>
    <p:sldId id="276" r:id="rId20"/>
    <p:sldId id="277" r:id="rId21"/>
    <p:sldId id="279" r:id="rId22"/>
    <p:sldId id="280" r:id="rId23"/>
    <p:sldId id="278" r:id="rId24"/>
    <p:sldId id="288" r:id="rId25"/>
    <p:sldId id="286" r:id="rId26"/>
    <p:sldId id="287" r:id="rId27"/>
    <p:sldId id="275" r:id="rId28"/>
    <p:sldId id="281" r:id="rId29"/>
    <p:sldId id="283" r:id="rId30"/>
    <p:sldId id="282" r:id="rId31"/>
    <p:sldId id="284" r:id="rId32"/>
    <p:sldId id="285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74AEAF-301A-4DFF-8B24-DEB528F78465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pt\avi\head1.avi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wmf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Monte Carlo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333999"/>
          </a:xfrm>
        </p:spPr>
        <p:txBody>
          <a:bodyPr/>
          <a:lstStyle/>
          <a:p>
            <a:r>
              <a:rPr lang="hu-HU" dirty="0" smtClean="0"/>
              <a:t>Monte Carlo </a:t>
            </a:r>
            <a:r>
              <a:rPr lang="en-US" dirty="0" smtClean="0"/>
              <a:t>simulation</a:t>
            </a:r>
            <a:endParaRPr lang="hu-HU" dirty="0" smtClean="0"/>
          </a:p>
          <a:p>
            <a:pPr lvl="1"/>
            <a:r>
              <a:rPr lang="en-US" dirty="0" smtClean="0"/>
              <a:t>Weighting by probability</a:t>
            </a:r>
            <a:endParaRPr lang="hu-HU" dirty="0" smtClean="0"/>
          </a:p>
          <a:p>
            <a:pPr lvl="2"/>
            <a:r>
              <a:rPr lang="en-US" dirty="0" smtClean="0"/>
              <a:t>Converting scattering events into volumetric radiance</a:t>
            </a:r>
          </a:p>
          <a:p>
            <a:pPr lvl="2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en-US" dirty="0" smtClean="0"/>
              <a:t>Gathering walks</a:t>
            </a:r>
          </a:p>
          <a:p>
            <a:pPr lvl="2"/>
            <a:r>
              <a:rPr lang="en-US" dirty="0" smtClean="0"/>
              <a:t>Viewpoint dependent summation</a:t>
            </a:r>
          </a:p>
          <a:p>
            <a:pPr lvl="2"/>
            <a:r>
              <a:rPr lang="en-US" dirty="0" smtClean="0"/>
              <a:t>Indirect and direct visualization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3124200"/>
            <a:ext cx="810577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0391"/>
            <a:ext cx="9144000" cy="5387609"/>
          </a:xfrm>
        </p:spPr>
        <p:txBody>
          <a:bodyPr/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Photon structure</a:t>
            </a:r>
          </a:p>
          <a:p>
            <a:pPr lvl="2"/>
            <a:r>
              <a:rPr lang="en-US" dirty="0" smtClean="0"/>
              <a:t>Origin, direction, energy</a:t>
            </a:r>
          </a:p>
          <a:p>
            <a:pPr lvl="1"/>
            <a:r>
              <a:rPr lang="en-US" dirty="0" smtClean="0"/>
              <a:t>Radiance buffer</a:t>
            </a:r>
          </a:p>
          <a:p>
            <a:pPr lvl="2"/>
            <a:r>
              <a:rPr lang="en-US" dirty="0" smtClean="0"/>
              <a:t>3D array</a:t>
            </a:r>
          </a:p>
          <a:p>
            <a:pPr lvl="1"/>
            <a:r>
              <a:rPr lang="en-US" dirty="0" smtClean="0"/>
              <a:t>Random number generator</a:t>
            </a:r>
          </a:p>
          <a:p>
            <a:pPr lvl="2"/>
            <a:r>
              <a:rPr lang="en-US" dirty="0" smtClean="0"/>
              <a:t>Seed 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simulation(const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iteration, __global uint4* seed,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__global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photon* photons,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resolution, __global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simulationBuffer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const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lightSourcePosition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id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get_global_id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(0);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random generator setup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rng1 = seed[id].s0;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rng2 = seed[id].s1;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rng3 = seed[id].s2;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rng4 = seed[id].s3;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scatter simulation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if(0 == iteration || photons[id].energy &lt; 0.2f){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photons[id].origin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lightSourcePosition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photons[id].direction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getRandomDirection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(&amp;rng1, &amp;rng2, &amp;rng3, &amp;rng4);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photons[id].energy = 1.0f;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 else 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photons[id].direction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getRandomDirection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(&amp;rng1, &amp;rng2, &amp;rng3, &amp;rng4);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tracePhotonRM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(&amp;photons[id],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getRandom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(&amp;rng1, &amp;rng2, &amp;rng3, &amp;rng4));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storePhoton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(&amp;photons[id],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simulationBuffer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random state store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seed[id].s0 = rng1;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seed[id].s1 = rng2;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seed[id].s2 = rng3;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seed[id].s3 = rng4;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float4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getRandomDirection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 rng1,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 rng2,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 rng3,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 rng4){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float x, y, z;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inside = false;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while(!inside){</a:t>
            </a:r>
          </a:p>
          <a:p>
            <a:pPr>
              <a:buNone/>
            </a:pPr>
            <a:r>
              <a:rPr lang="sv-SE" sz="1600" dirty="0" smtClean="0">
                <a:latin typeface="Consolas" pitchFamily="49" charset="0"/>
                <a:cs typeface="Consolas" pitchFamily="49" charset="0"/>
              </a:rPr>
              <a:t>    x = getRandom(rng1, rng2, rng3, rng4) * 2.0f - 1.0f;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y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getRandom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(rng1, rng2, rng3, rng4) * 2.0f - 1.0f;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z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getRandom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(rng1, rng2, rng3, rng4) * 2.0f - 1.0f;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if( (x*x + y*y + z*z) &lt;= 1.0f){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inside = true;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if( x*x + y*y + z*z == 0.0){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x = 0.0f;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y = 1.0f;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z = 0.0f;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vlen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sqrt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(x*x + y*y + z*z);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return (float4)(x/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vlen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y/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vlen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z/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vlen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0);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8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tracePhotonRM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(__global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photon* p,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rnd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simple linear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//p-&gt;origin = p-&gt;origin + p-&gt;direction * 0.1f;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s = -log(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rnd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densityScale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t = 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1.0f / 256.0f;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sum = 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sigmat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while(sum &lt; s){</a:t>
            </a:r>
          </a:p>
          <a:p>
            <a:pPr>
              <a:buNone/>
            </a:pPr>
            <a:r>
              <a:rPr lang="fr-FR" dirty="0" smtClean="0">
                <a:latin typeface="Consolas" pitchFamily="49" charset="0"/>
                <a:cs typeface="Consolas" pitchFamily="49" charset="0"/>
              </a:rPr>
              <a:t>    float4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samplePos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= p-&gt;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origin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+ t * p-&gt;direction;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0.0f ||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1.0f ||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0.0f ||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1.0f ||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0.0f ||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1.0f){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p-&gt;energy = 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} else 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sigmat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sum +=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sigmat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t +=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fr-FR" dirty="0" smtClean="0">
                <a:latin typeface="Consolas" pitchFamily="49" charset="0"/>
                <a:cs typeface="Consolas" pitchFamily="49" charset="0"/>
              </a:rPr>
              <a:t>  p-&gt;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origin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= p-&gt;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origin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+ p-&gt;direction * 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p-&gt;direction = p-&gt;direction;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p-&gt;energy = p-&gt;energy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albedo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(float4 p){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	//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roof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0.78f &amp;&amp;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0.83f &amp;&amp;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(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- 0.5f) *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- 0.5f) +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- 0.5f) *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- 0.5f) ) &gt; 0.001f)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return 100.0f;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walls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0.02f) return 100.0f;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0.02f) return 100.0f;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0.98f) return 100.0f;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a more dense part near to the bottom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0.2f) return (1.0f -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* 5.0f;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0.5f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densityScale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storePhoton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(__global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photon* p,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resolution,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__global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simulationBuffer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if(p-&gt;energy &lt; 0.1f) return;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fr-FR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x = p-&gt;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origin.x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y = p-&gt;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origin.y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resolution;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z = p-&gt;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origin.z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resolution;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if(x &gt; resolution -1 || x &lt; 0) return;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if(y &gt; resolution -1 || y &lt; 0) return;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if(z &gt; resolution -1 || z &lt; 0) return;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simulationBuffer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x+y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resolution+z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*resolution*resolution]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 +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p-&gt;energy;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simulation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622" y="1676400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4622" y="4195763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195763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kf_4k_8o_2_3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222" y="1676401"/>
            <a:ext cx="2390440" cy="2362200"/>
          </a:xfrm>
          <a:prstGeom prst="rect">
            <a:avLst/>
          </a:prstGeom>
        </p:spPr>
      </p:pic>
      <p:pic>
        <p:nvPicPr>
          <p:cNvPr id="13" name="Picture 12" descr="nf_4k_3_3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4191000"/>
            <a:ext cx="2379515" cy="2351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800"/>
          </a:xfrm>
        </p:spPr>
        <p:txBody>
          <a:bodyPr/>
          <a:lstStyle/>
          <a:p>
            <a:r>
              <a:rPr lang="en-US" dirty="0" smtClean="0"/>
              <a:t>Visualization of a volumetric representation</a:t>
            </a:r>
          </a:p>
          <a:p>
            <a:pPr lvl="1"/>
            <a:r>
              <a:rPr lang="en-US" dirty="0" smtClean="0"/>
              <a:t>Temperature, pressure, density etc.</a:t>
            </a:r>
          </a:p>
          <a:p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381000" y="3516312"/>
            <a:ext cx="0" cy="245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7350" y="5961062"/>
            <a:ext cx="204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87350" y="4887912"/>
            <a:ext cx="1282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9750" y="3757612"/>
            <a:ext cx="2959100" cy="1435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98563" y="3144837"/>
            <a:ext cx="1933575" cy="43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/>
              <a:t>v(x,y,z)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943600" y="3668712"/>
            <a:ext cx="0" cy="245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949950" y="6113462"/>
            <a:ext cx="204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949950" y="5040312"/>
            <a:ext cx="1282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761163" y="2687637"/>
            <a:ext cx="1933575" cy="43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/>
              <a:t>v(x,y,z)</a:t>
            </a:r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943600" y="3446462"/>
            <a:ext cx="2592388" cy="2668588"/>
            <a:chOff x="3744" y="1968"/>
            <a:chExt cx="1633" cy="1681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748" y="2356"/>
              <a:ext cx="1096" cy="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744" y="1968"/>
              <a:ext cx="1633" cy="1681"/>
            </a:xfrm>
            <a:custGeom>
              <a:avLst/>
              <a:gdLst>
                <a:gd name="T0" fmla="*/ 0 w 1633"/>
                <a:gd name="T1" fmla="*/ 384 h 1681"/>
                <a:gd name="T2" fmla="*/ 624 w 1633"/>
                <a:gd name="T3" fmla="*/ 0 h 1681"/>
                <a:gd name="T4" fmla="*/ 1632 w 1633"/>
                <a:gd name="T5" fmla="*/ 0 h 1681"/>
                <a:gd name="T6" fmla="*/ 1104 w 1633"/>
                <a:gd name="T7" fmla="*/ 384 h 1681"/>
                <a:gd name="T8" fmla="*/ 1104 w 1633"/>
                <a:gd name="T9" fmla="*/ 1680 h 1681"/>
                <a:gd name="T10" fmla="*/ 1632 w 1633"/>
                <a:gd name="T11" fmla="*/ 1248 h 1681"/>
                <a:gd name="T12" fmla="*/ 1632 w 1633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1681"/>
                <a:gd name="T23" fmla="*/ 1633 w 1633"/>
                <a:gd name="T24" fmla="*/ 1681 h 16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1681">
                  <a:moveTo>
                    <a:pt x="0" y="384"/>
                  </a:moveTo>
                  <a:lnTo>
                    <a:pt x="624" y="0"/>
                  </a:lnTo>
                  <a:lnTo>
                    <a:pt x="1632" y="0"/>
                  </a:lnTo>
                  <a:lnTo>
                    <a:pt x="1104" y="384"/>
                  </a:lnTo>
                  <a:lnTo>
                    <a:pt x="1104" y="1680"/>
                  </a:lnTo>
                  <a:lnTo>
                    <a:pt x="1632" y="1248"/>
                  </a:lnTo>
                  <a:lnTo>
                    <a:pt x="163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5943600" y="5351462"/>
            <a:ext cx="763588" cy="763588"/>
            <a:chOff x="3744" y="3168"/>
            <a:chExt cx="481" cy="481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748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744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6477000" y="5351462"/>
            <a:ext cx="763588" cy="763588"/>
            <a:chOff x="4080" y="3168"/>
            <a:chExt cx="481" cy="48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084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80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7010400" y="5351462"/>
            <a:ext cx="763588" cy="763588"/>
            <a:chOff x="4416" y="3168"/>
            <a:chExt cx="481" cy="481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420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416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656012" y="4800600"/>
            <a:ext cx="190658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dirty="0" smtClean="0"/>
              <a:t>storage</a:t>
            </a:r>
            <a:r>
              <a:rPr lang="hu-HU" dirty="0" smtClean="0"/>
              <a:t>: </a:t>
            </a:r>
            <a:r>
              <a:rPr lang="hu-HU" dirty="0"/>
              <a:t>3D </a:t>
            </a:r>
            <a:r>
              <a:rPr lang="en-US" dirty="0" smtClean="0"/>
              <a:t>array</a:t>
            </a:r>
            <a:endParaRPr lang="hu-HU" dirty="0"/>
          </a:p>
        </p:txBody>
      </p:sp>
      <p:sp>
        <p:nvSpPr>
          <p:cNvPr id="26" name="Right Arrow 25"/>
          <p:cNvSpPr/>
          <p:nvPr/>
        </p:nvSpPr>
        <p:spPr>
          <a:xfrm>
            <a:off x="4038600" y="4267200"/>
            <a:ext cx="1143000" cy="4572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dirty="0" err="1" smtClean="0"/>
              <a:t>Isosurface</a:t>
            </a:r>
            <a:r>
              <a:rPr lang="en-US" dirty="0" smtClean="0"/>
              <a:t> rendering</a:t>
            </a:r>
            <a:endParaRPr lang="hu-HU" dirty="0" smtClean="0"/>
          </a:p>
          <a:p>
            <a:pPr lvl="1"/>
            <a:r>
              <a:rPr lang="en-US" dirty="0" smtClean="0"/>
              <a:t>Indirect method</a:t>
            </a:r>
            <a:endParaRPr lang="hu-HU" dirty="0" smtClean="0"/>
          </a:p>
          <a:p>
            <a:pPr lvl="2"/>
            <a:r>
              <a:rPr lang="hu-HU" dirty="0" smtClean="0"/>
              <a:t>Marching cubes</a:t>
            </a:r>
          </a:p>
          <a:p>
            <a:pPr lvl="1"/>
            <a:endParaRPr lang="hu-HU" dirty="0" smtClean="0"/>
          </a:p>
        </p:txBody>
      </p:sp>
      <p:pic>
        <p:nvPicPr>
          <p:cNvPr id="6" name="Picture 3" descr="head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2284549" cy="228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ead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057400"/>
            <a:ext cx="2265925" cy="228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upload.wikimedia.org/wikipedia/commons/thumb/a/a7/MarchingCubes.svg/500px-MarchingCub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495800"/>
            <a:ext cx="4695341" cy="2216201"/>
          </a:xfrm>
          <a:prstGeom prst="rect">
            <a:avLst/>
          </a:prstGeom>
          <a:noFill/>
        </p:spPr>
      </p:pic>
      <p:pic>
        <p:nvPicPr>
          <p:cNvPr id="9" name="head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124200"/>
            <a:ext cx="2971800" cy="359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</a:t>
            </a:r>
            <a:r>
              <a:rPr lang="hu-HU" dirty="0" smtClean="0"/>
              <a:t>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799"/>
          </a:xfrm>
        </p:spPr>
        <p:txBody>
          <a:bodyPr/>
          <a:lstStyle/>
          <a:p>
            <a:r>
              <a:rPr lang="en-US" dirty="0" smtClean="0"/>
              <a:t>Simulation of normal light photons</a:t>
            </a:r>
          </a:p>
          <a:p>
            <a:pPr lvl="1"/>
            <a:r>
              <a:rPr lang="en-US" dirty="0" smtClean="0"/>
              <a:t>Does not change its energy on scattering</a:t>
            </a:r>
          </a:p>
          <a:p>
            <a:r>
              <a:rPr lang="en-US" dirty="0" smtClean="0"/>
              <a:t>Homogenous and inhomogeneous media</a:t>
            </a:r>
          </a:p>
        </p:txBody>
      </p:sp>
      <p:pic>
        <p:nvPicPr>
          <p:cNvPr id="4" name="Picture 7" descr="http://stylembe.files.wordpress.com/2009/10/heart-from-cloud-2797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34543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frikillesnaps.freeblog.hu/files/boy_in_sm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352800"/>
            <a:ext cx="27255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ttp://chipbruce.files.wordpress.com/2009/04/smo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352800"/>
            <a:ext cx="2514600" cy="33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dirty="0" err="1" smtClean="0"/>
              <a:t>Isosurface</a:t>
            </a:r>
            <a:r>
              <a:rPr lang="en-US" dirty="0" smtClean="0"/>
              <a:t> rendering</a:t>
            </a:r>
            <a:endParaRPr lang="hu-HU" dirty="0" smtClean="0"/>
          </a:p>
          <a:p>
            <a:pPr lvl="1"/>
            <a:r>
              <a:rPr lang="en-US" dirty="0" smtClean="0"/>
              <a:t>Direct method</a:t>
            </a:r>
            <a:endParaRPr lang="hu-HU" dirty="0" smtClean="0"/>
          </a:p>
          <a:p>
            <a:pPr lvl="2"/>
            <a:r>
              <a:rPr lang="hu-HU" dirty="0" smtClean="0"/>
              <a:t>Isosurface raycasting</a:t>
            </a:r>
          </a:p>
          <a:p>
            <a:endParaRPr lang="en-US" dirty="0"/>
          </a:p>
        </p:txBody>
      </p:sp>
      <p:pic>
        <p:nvPicPr>
          <p:cNvPr id="33794" name="Picture 2" descr="http://upload.wikimedia.org/wikipedia/commons/e/ec/Volume_ray_cas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414571"/>
            <a:ext cx="4874007" cy="1644772"/>
          </a:xfrm>
          <a:prstGeom prst="rect">
            <a:avLst/>
          </a:prstGeom>
          <a:noFill/>
        </p:spPr>
      </p:pic>
      <p:pic>
        <p:nvPicPr>
          <p:cNvPr id="5" name="Picture 4" descr="is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99" y="4146088"/>
            <a:ext cx="2663901" cy="2635712"/>
          </a:xfrm>
          <a:prstGeom prst="rect">
            <a:avLst/>
          </a:prstGeom>
        </p:spPr>
      </p:pic>
      <p:pic>
        <p:nvPicPr>
          <p:cNvPr id="6" name="Picture 5" descr="is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4499" y="4146088"/>
            <a:ext cx="2663901" cy="2635712"/>
          </a:xfrm>
          <a:prstGeom prst="rect">
            <a:avLst/>
          </a:prstGeom>
        </p:spPr>
      </p:pic>
      <p:pic>
        <p:nvPicPr>
          <p:cNvPr id="7" name="Picture 6" descr="iso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3899" y="4146088"/>
            <a:ext cx="2663901" cy="2635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4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Raycasting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900113" y="3435350"/>
            <a:ext cx="0" cy="245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06463" y="5880100"/>
            <a:ext cx="204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906463" y="4806950"/>
            <a:ext cx="1282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00113" y="3213100"/>
            <a:ext cx="2592387" cy="2668588"/>
            <a:chOff x="3744" y="1968"/>
            <a:chExt cx="1633" cy="1681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48" y="2356"/>
              <a:ext cx="1096" cy="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744" y="1968"/>
              <a:ext cx="1633" cy="1681"/>
            </a:xfrm>
            <a:custGeom>
              <a:avLst/>
              <a:gdLst>
                <a:gd name="T0" fmla="*/ 0 w 1633"/>
                <a:gd name="T1" fmla="*/ 384 h 1681"/>
                <a:gd name="T2" fmla="*/ 624 w 1633"/>
                <a:gd name="T3" fmla="*/ 0 h 1681"/>
                <a:gd name="T4" fmla="*/ 1632 w 1633"/>
                <a:gd name="T5" fmla="*/ 0 h 1681"/>
                <a:gd name="T6" fmla="*/ 1104 w 1633"/>
                <a:gd name="T7" fmla="*/ 384 h 1681"/>
                <a:gd name="T8" fmla="*/ 1104 w 1633"/>
                <a:gd name="T9" fmla="*/ 1680 h 1681"/>
                <a:gd name="T10" fmla="*/ 1632 w 1633"/>
                <a:gd name="T11" fmla="*/ 1248 h 1681"/>
                <a:gd name="T12" fmla="*/ 1632 w 1633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1681"/>
                <a:gd name="T23" fmla="*/ 1633 w 1633"/>
                <a:gd name="T24" fmla="*/ 1681 h 16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1681">
                  <a:moveTo>
                    <a:pt x="0" y="384"/>
                  </a:moveTo>
                  <a:lnTo>
                    <a:pt x="624" y="0"/>
                  </a:lnTo>
                  <a:lnTo>
                    <a:pt x="1632" y="0"/>
                  </a:lnTo>
                  <a:lnTo>
                    <a:pt x="1104" y="384"/>
                  </a:lnTo>
                  <a:lnTo>
                    <a:pt x="1104" y="1680"/>
                  </a:lnTo>
                  <a:lnTo>
                    <a:pt x="1632" y="1248"/>
                  </a:lnTo>
                  <a:lnTo>
                    <a:pt x="163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0113" y="5118100"/>
            <a:ext cx="763587" cy="763588"/>
            <a:chOff x="3744" y="3168"/>
            <a:chExt cx="481" cy="48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748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744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433513" y="5118100"/>
            <a:ext cx="763587" cy="763588"/>
            <a:chOff x="4080" y="3168"/>
            <a:chExt cx="481" cy="481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084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80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66913" y="5118100"/>
            <a:ext cx="763587" cy="763588"/>
            <a:chOff x="4416" y="3168"/>
            <a:chExt cx="481" cy="481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20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416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23850" y="6092825"/>
            <a:ext cx="4604146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Unite cube with a 3D texture</a:t>
            </a:r>
            <a:endParaRPr lang="en-US" sz="2800" b="1" dirty="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 rot="10131166">
            <a:off x="6443663" y="2492375"/>
            <a:ext cx="906462" cy="979488"/>
            <a:chOff x="197" y="1687"/>
            <a:chExt cx="805" cy="868"/>
          </a:xfrm>
        </p:grpSpPr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197" y="1877"/>
              <a:ext cx="606" cy="2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97" y="2131"/>
              <a:ext cx="606" cy="2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63" y="1920"/>
              <a:ext cx="187" cy="42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57" y="2005"/>
              <a:ext cx="93" cy="25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57" y="1708"/>
              <a:ext cx="140" cy="169"/>
            </a:xfrm>
            <a:custGeom>
              <a:avLst/>
              <a:gdLst>
                <a:gd name="T0" fmla="*/ 0 w 144"/>
                <a:gd name="T1" fmla="*/ 149 h 192"/>
                <a:gd name="T2" fmla="*/ 90 w 144"/>
                <a:gd name="T3" fmla="*/ 112 h 192"/>
                <a:gd name="T4" fmla="*/ 13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03" y="1740"/>
              <a:ext cx="186" cy="137"/>
            </a:xfrm>
            <a:custGeom>
              <a:avLst/>
              <a:gdLst>
                <a:gd name="T0" fmla="*/ 0 w 192"/>
                <a:gd name="T1" fmla="*/ 120 h 156"/>
                <a:gd name="T2" fmla="*/ 124 w 192"/>
                <a:gd name="T3" fmla="*/ 92 h 156"/>
                <a:gd name="T4" fmla="*/ 180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57" y="2343"/>
              <a:ext cx="245" cy="128"/>
            </a:xfrm>
            <a:custGeom>
              <a:avLst/>
              <a:gdLst>
                <a:gd name="T0" fmla="*/ 0 w 252"/>
                <a:gd name="T1" fmla="*/ 0 h 144"/>
                <a:gd name="T2" fmla="*/ 136 w 252"/>
                <a:gd name="T3" fmla="*/ 38 h 144"/>
                <a:gd name="T4" fmla="*/ 238 w 252"/>
                <a:gd name="T5" fmla="*/ 114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57" y="2343"/>
              <a:ext cx="140" cy="212"/>
            </a:xfrm>
            <a:custGeom>
              <a:avLst/>
              <a:gdLst>
                <a:gd name="T0" fmla="*/ 0 w 144"/>
                <a:gd name="T1" fmla="*/ 0 h 240"/>
                <a:gd name="T2" fmla="*/ 114 w 144"/>
                <a:gd name="T3" fmla="*/ 112 h 240"/>
                <a:gd name="T4" fmla="*/ 136 w 144"/>
                <a:gd name="T5" fmla="*/ 187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757" y="2343"/>
              <a:ext cx="46" cy="212"/>
            </a:xfrm>
            <a:custGeom>
              <a:avLst/>
              <a:gdLst>
                <a:gd name="T0" fmla="*/ 0 w 48"/>
                <a:gd name="T1" fmla="*/ 0 h 240"/>
                <a:gd name="T2" fmla="*/ 44 w 48"/>
                <a:gd name="T3" fmla="*/ 112 h 240"/>
                <a:gd name="T4" fmla="*/ 0 w 48"/>
                <a:gd name="T5" fmla="*/ 187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80" y="1687"/>
              <a:ext cx="51" cy="190"/>
            </a:xfrm>
            <a:custGeom>
              <a:avLst/>
              <a:gdLst>
                <a:gd name="T0" fmla="*/ 0 w 52"/>
                <a:gd name="T1" fmla="*/ 167 h 216"/>
                <a:gd name="T2" fmla="*/ 46 w 52"/>
                <a:gd name="T3" fmla="*/ 74 h 216"/>
                <a:gd name="T4" fmla="*/ 24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88125" y="3500438"/>
            <a:ext cx="676275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eye</a:t>
            </a: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851275" y="1628775"/>
            <a:ext cx="1576388" cy="3384550"/>
          </a:xfrm>
          <a:custGeom>
            <a:avLst/>
            <a:gdLst>
              <a:gd name="T0" fmla="*/ 0 w 993"/>
              <a:gd name="T1" fmla="*/ 2147483647 h 2132"/>
              <a:gd name="T2" fmla="*/ 1360884869 w 993"/>
              <a:gd name="T3" fmla="*/ 2147483647 h 2132"/>
              <a:gd name="T4" fmla="*/ 2147483647 w 993"/>
              <a:gd name="T5" fmla="*/ 2147483647 h 2132"/>
              <a:gd name="T6" fmla="*/ 1244957673 w 993"/>
              <a:gd name="T7" fmla="*/ 0 h 2132"/>
              <a:gd name="T8" fmla="*/ 0 w 993"/>
              <a:gd name="T9" fmla="*/ 2147483647 h 2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3"/>
              <a:gd name="T16" fmla="*/ 0 h 2132"/>
              <a:gd name="T17" fmla="*/ 993 w 993"/>
              <a:gd name="T18" fmla="*/ 2132 h 2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3" h="2132">
                <a:moveTo>
                  <a:pt x="0" y="1111"/>
                </a:moveTo>
                <a:lnTo>
                  <a:pt x="540" y="2132"/>
                </a:lnTo>
                <a:lnTo>
                  <a:pt x="993" y="952"/>
                </a:lnTo>
                <a:lnTo>
                  <a:pt x="494" y="0"/>
                </a:lnTo>
                <a:lnTo>
                  <a:pt x="0" y="111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9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492500" y="3141663"/>
            <a:ext cx="1133475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lookat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643438" y="3284538"/>
            <a:ext cx="144462" cy="144462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4716463" y="2565400"/>
            <a:ext cx="360362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 flipV="1">
            <a:off x="4284663" y="2565400"/>
            <a:ext cx="430212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716463" y="1914525"/>
            <a:ext cx="935037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right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779838" y="2058988"/>
            <a:ext cx="581025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up</a:t>
            </a: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468313" y="3213100"/>
            <a:ext cx="5975350" cy="21605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284663" y="3644900"/>
            <a:ext cx="288925" cy="576263"/>
          </a:xfrm>
          <a:custGeom>
            <a:avLst/>
            <a:gdLst>
              <a:gd name="T0" fmla="*/ 0 w 993"/>
              <a:gd name="T1" fmla="*/ 81167397 h 2132"/>
              <a:gd name="T2" fmla="*/ 45715623 w 993"/>
              <a:gd name="T3" fmla="*/ 155759398 h 2132"/>
              <a:gd name="T4" fmla="*/ 84066134 w 993"/>
              <a:gd name="T5" fmla="*/ 69551037 h 2132"/>
              <a:gd name="T6" fmla="*/ 41821392 w 993"/>
              <a:gd name="T7" fmla="*/ 0 h 2132"/>
              <a:gd name="T8" fmla="*/ 0 w 993"/>
              <a:gd name="T9" fmla="*/ 81167397 h 2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3"/>
              <a:gd name="T16" fmla="*/ 0 h 2132"/>
              <a:gd name="T17" fmla="*/ 993 w 993"/>
              <a:gd name="T18" fmla="*/ 2132 h 2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3" h="2132">
                <a:moveTo>
                  <a:pt x="0" y="1111"/>
                </a:moveTo>
                <a:lnTo>
                  <a:pt x="540" y="2132"/>
                </a:lnTo>
                <a:lnTo>
                  <a:pt x="993" y="952"/>
                </a:lnTo>
                <a:lnTo>
                  <a:pt x="494" y="0"/>
                </a:lnTo>
                <a:lnTo>
                  <a:pt x="0" y="1111"/>
                </a:lnTo>
                <a:close/>
              </a:path>
            </a:pathLst>
          </a:custGeom>
          <a:solidFill>
            <a:schemeClr val="accent2">
              <a:lumMod val="75000"/>
              <a:alpha val="49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787900" y="4581525"/>
            <a:ext cx="4189413" cy="1373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p</a:t>
            </a:r>
            <a:r>
              <a:rPr lang="en-US" sz="2800"/>
              <a:t> = </a:t>
            </a:r>
            <a:r>
              <a:rPr lang="en-US" sz="2800" b="1"/>
              <a:t>lookat</a:t>
            </a:r>
            <a:r>
              <a:rPr lang="en-US" sz="2800"/>
              <a:t> + </a:t>
            </a:r>
            <a:r>
              <a:rPr lang="en-US" sz="2800" i="1">
                <a:sym typeface="Symbol" pitchFamily="18" charset="2"/>
              </a:rPr>
              <a:t></a:t>
            </a:r>
            <a:r>
              <a:rPr lang="en-US" sz="2800"/>
              <a:t> </a:t>
            </a:r>
            <a:r>
              <a:rPr lang="en-US" sz="2800" b="1"/>
              <a:t>right </a:t>
            </a:r>
            <a:r>
              <a:rPr lang="en-US" sz="2800"/>
              <a:t>+ </a:t>
            </a:r>
            <a:r>
              <a:rPr lang="en-US" sz="2800" i="1">
                <a:sym typeface="Symbol" pitchFamily="18" charset="2"/>
              </a:rPr>
              <a:t></a:t>
            </a:r>
            <a:r>
              <a:rPr lang="en-US" sz="2800" i="1"/>
              <a:t> </a:t>
            </a:r>
            <a:r>
              <a:rPr lang="en-US" sz="2800" b="1"/>
              <a:t>up</a:t>
            </a:r>
          </a:p>
          <a:p>
            <a:endParaRPr lang="en-US" sz="2800"/>
          </a:p>
          <a:p>
            <a:r>
              <a:rPr lang="en-US" sz="2800" i="1">
                <a:sym typeface="Symbol" pitchFamily="18" charset="2"/>
              </a:rPr>
              <a:t>, </a:t>
            </a:r>
            <a:r>
              <a:rPr lang="en-US" b="1">
                <a:sym typeface="Symbol" pitchFamily="18" charset="2"/>
              </a:rPr>
              <a:t>  </a:t>
            </a:r>
            <a:r>
              <a:rPr lang="en-US" sz="2800">
                <a:sym typeface="Symbol" pitchFamily="18" charset="2"/>
              </a:rPr>
              <a:t>are in [-1,1]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500563" y="4002088"/>
            <a:ext cx="361950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p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20589402">
            <a:off x="3275013" y="4219575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20589402">
            <a:off x="2843213" y="4364038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 rot="20589402">
            <a:off x="2411413" y="4508500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 rot="20589402">
            <a:off x="1979613" y="4652963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 rot="20589402">
            <a:off x="1547813" y="4797425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 rot="20589402">
            <a:off x="1116013" y="4941888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979613" y="4005263"/>
            <a:ext cx="361950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q</a:t>
            </a: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3419475" y="4292600"/>
            <a:ext cx="820738" cy="427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entry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250825" y="4652963"/>
            <a:ext cx="619125" cy="4270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isosurface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width,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height, __global float4*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visualizationBuffer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resolution, __global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const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isoValue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const float16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int2 id = (int2)(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get_global_id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(0),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get_global_id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(1));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float2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(float2)(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 (float) width)*2.0f-1.0f,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 (float) height)*2.0f-1.0f 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(float4)(-1.0f, -1.0f, -1.0f,1.0f);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(float4)(1.0f, 1.0f, 1.0f,1.0f);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calculate eye ray in world space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ray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   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temp = normalize(((float4)(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-2.0f, 0.0f)));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((float4)(invViewMatrix.s0,invViewMatrix.s1,invViewMatrix.s2,invViewMatrix.s3)));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((float4)(invViewMatrix.s4,invViewMatrix.s5,invViewMatrix.s6,invViewMatrix.s7)));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((float4)(invViewMatrix.s8,invViewMatrix.s9,invViewMatrix.sA,invViewMatrix.sB)));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// ...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// ...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color = (float4)(0.0f);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hit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intersectBox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if(hit){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0.0f)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maxStep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256.0f;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step =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maxStep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+ 0.0001f;</a:t>
            </a:r>
          </a:p>
          <a:p>
            <a:pPr>
              <a:buNone/>
            </a:pPr>
            <a:r>
              <a:rPr lang="nn-NO" dirty="0" smtClean="0">
                <a:latin typeface="Consolas" pitchFamily="49" charset="0"/>
                <a:cs typeface="Consolas" pitchFamily="49" charset="0"/>
              </a:rPr>
              <a:t>    for(int i=0; i &lt; maxStep; ++i){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float4 pos = ((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t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+ 1.0f) / 2.0f;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float density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(pos,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// simple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iso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if( density 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isoValue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){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color = 0.5f + 0.5f * dot(normalize((float4)(0.3f, -2.0f, 0.0f, 0.0f)),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getNormalFromVolume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(pos,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break;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t += step;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if(t&gt;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break;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width &amp;&amp;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height){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visualizationBuffer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width] = color;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intersectBox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r_o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float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float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compute intersection of ray with all six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bbox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planes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(float4)(1.0f,1.0f,1.0f,1.0f)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pt-BR" dirty="0" smtClean="0">
                <a:latin typeface="Consolas" pitchFamily="49" charset="0"/>
                <a:cs typeface="Consolas" pitchFamily="49" charset="0"/>
              </a:rPr>
              <a:t>  float4 tbot = invR * (boxmin - r_o);</a:t>
            </a:r>
          </a:p>
          <a:p>
            <a:pPr>
              <a:buNone/>
            </a:pPr>
            <a:r>
              <a:rPr lang="pt-BR" dirty="0" smtClean="0">
                <a:latin typeface="Consolas" pitchFamily="49" charset="0"/>
                <a:cs typeface="Consolas" pitchFamily="49" charset="0"/>
              </a:rPr>
              <a:t>  float4 ttop = invR * (boxmax - r_o);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re-order intersections to find smallest and largest on each axis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min(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ttop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tbot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max(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ttop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tbot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find the largest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and the smallest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largest_tmin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max(max(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), max(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smallest_tmax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min(min(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), min(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largest_tmin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smallest_tmax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smallest_tmax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largest_tmin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getNormalFromVolume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(const float4 p,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resolution, __global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normal;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normal.x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+ 2.0f/resolution,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-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- 2.0f/resolution,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normal.y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+ 2.0f/resolution,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-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- 2.0f/resolution,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normal.z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+ 2.0f/resolution, 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-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- 2.0f/resolution, 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normal.w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if(dot(normal, normal) &lt; 0.001f){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normal = (float4)(0.0f, 0.0f, 1.0f, 0.0f);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normalize(normal);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float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(const float4 p,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const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resolution,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__global float*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x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* resolution;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y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* resolution;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z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* resolution;</a:t>
            </a:r>
          </a:p>
          <a:p>
            <a:pPr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if(x &gt; resolution -1 || x &lt; 0) return(0.0f);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if(y &gt; resolution -1 || y &lt; 0) return(0.0f);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if(z &gt; resolution -1 || z &lt; 0) return(0.0f);</a:t>
            </a:r>
          </a:p>
          <a:p>
            <a:pPr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x+y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resolution+z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*resolution*resolution];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599"/>
          </a:xfrm>
        </p:spPr>
        <p:txBody>
          <a:bodyPr/>
          <a:lstStyle/>
          <a:p>
            <a:r>
              <a:rPr lang="en-US" dirty="0" smtClean="0"/>
              <a:t>Let’s look inside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73" y="2362200"/>
            <a:ext cx="1685827" cy="39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068" y="2362200"/>
            <a:ext cx="2169932" cy="39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055" y="2362202"/>
            <a:ext cx="2154745" cy="396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362200"/>
            <a:ext cx="2209800" cy="396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800"/>
          </a:xfrm>
        </p:spPr>
        <p:txBody>
          <a:bodyPr/>
          <a:lstStyle/>
          <a:p>
            <a:r>
              <a:rPr lang="en-US" dirty="0" smtClean="0"/>
              <a:t>Transparent materials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82637" y="3125787"/>
            <a:ext cx="509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2087" y="2592387"/>
            <a:ext cx="14684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L(s + ds)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9000" y="2608262"/>
            <a:ext cx="7747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L(s)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54237" y="3055937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02037" y="3055937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0600" y="3627437"/>
            <a:ext cx="7277634" cy="52065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 dirty="0"/>
              <a:t>dL(s)/ds = - </a:t>
            </a:r>
            <a:r>
              <a:rPr lang="hu-HU" sz="2800" dirty="0">
                <a:solidFill>
                  <a:schemeClr val="accent4">
                    <a:lumMod val="75000"/>
                  </a:schemeClr>
                </a:solidFill>
              </a:rPr>
              <a:t>kt</a:t>
            </a:r>
            <a:r>
              <a:rPr lang="hu-HU" sz="2800" dirty="0">
                <a:solidFill>
                  <a:srgbClr val="66FF66"/>
                </a:solidFill>
              </a:rPr>
              <a:t> </a:t>
            </a:r>
            <a:r>
              <a:rPr lang="hu-HU" sz="2800" dirty="0"/>
              <a:t>·</a:t>
            </a:r>
            <a:r>
              <a:rPr lang="hu-HU" sz="2800" dirty="0">
                <a:solidFill>
                  <a:srgbClr val="66FF66"/>
                </a:solidFill>
              </a:rPr>
              <a:t> </a:t>
            </a:r>
            <a:r>
              <a:rPr lang="hu-HU" sz="2800" dirty="0">
                <a:solidFill>
                  <a:schemeClr val="accent4">
                    <a:lumMod val="75000"/>
                  </a:schemeClr>
                </a:solidFill>
              </a:rPr>
              <a:t>L(s)</a:t>
            </a:r>
            <a:r>
              <a:rPr lang="hu-HU" sz="2800" dirty="0"/>
              <a:t> + ka · L</a:t>
            </a:r>
            <a:r>
              <a:rPr lang="hu-HU" sz="2800" baseline="30000" dirty="0"/>
              <a:t>e</a:t>
            </a:r>
            <a:r>
              <a:rPr lang="hu-HU" sz="2800" dirty="0"/>
              <a:t>  +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</a:t>
            </a:r>
            <a:r>
              <a:rPr lang="hu-HU" sz="2800" i="1" dirty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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‘,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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hu-HU" sz="2800" i="1" dirty="0">
                <a:solidFill>
                  <a:schemeClr val="accent2">
                    <a:lumMod val="50000"/>
                  </a:schemeClr>
                </a:solidFill>
              </a:rPr>
              <a:t> L</a:t>
            </a:r>
            <a:r>
              <a:rPr lang="hu-HU" sz="2800" i="1" baseline="30000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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‘)</a:t>
            </a:r>
            <a:r>
              <a:rPr lang="hu-HU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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‘</a:t>
            </a:r>
            <a:r>
              <a:rPr lang="hu-HU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858837" y="5106987"/>
            <a:ext cx="509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4437062"/>
            <a:ext cx="15081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L(s + </a:t>
            </a:r>
            <a:r>
              <a:rPr lang="hu-HU" sz="2800" i="1">
                <a:latin typeface="Symbol" pitchFamily="18" charset="2"/>
              </a:rPr>
              <a:t></a:t>
            </a:r>
            <a:r>
              <a:rPr lang="hu-HU" sz="2800"/>
              <a:t>s)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24200" y="4437062"/>
            <a:ext cx="7747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L(s)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309687" y="4960937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995487" y="4960937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681287" y="4960937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367087" y="4960937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052887" y="4960937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04887" y="5640387"/>
            <a:ext cx="59070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L(s + </a:t>
            </a:r>
            <a:r>
              <a:rPr lang="hu-HU" sz="2800" i="1">
                <a:latin typeface="Symbol" pitchFamily="18" charset="2"/>
              </a:rPr>
              <a:t></a:t>
            </a:r>
            <a:r>
              <a:rPr lang="hu-HU" sz="2800"/>
              <a:t>s) = L(s) - kt </a:t>
            </a:r>
            <a:r>
              <a:rPr lang="hu-HU" sz="2800" i="1">
                <a:latin typeface="Symbol" pitchFamily="18" charset="2"/>
              </a:rPr>
              <a:t></a:t>
            </a:r>
            <a:r>
              <a:rPr lang="hu-HU" sz="2800"/>
              <a:t>s · L(s) + Li(s) </a:t>
            </a:r>
            <a:r>
              <a:rPr lang="hu-HU" sz="2800" i="1">
                <a:latin typeface="Symbol" pitchFamily="18" charset="2"/>
              </a:rPr>
              <a:t></a:t>
            </a:r>
            <a:r>
              <a:rPr lang="hu-HU" sz="2800"/>
              <a:t>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429000" y="5646737"/>
            <a:ext cx="8255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94300" y="5640387"/>
            <a:ext cx="1282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38800" y="6189662"/>
            <a:ext cx="7937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C(s)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657600" y="6189662"/>
            <a:ext cx="7810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>
                <a:latin typeface="Symbol" pitchFamily="18" charset="2"/>
              </a:rPr>
              <a:t></a:t>
            </a:r>
            <a:r>
              <a:rPr lang="hu-HU" sz="2800"/>
              <a:t>(s)</a:t>
            </a: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062287" y="2287587"/>
            <a:ext cx="304800" cy="685800"/>
          </a:xfrm>
          <a:custGeom>
            <a:avLst/>
            <a:gdLst>
              <a:gd name="T0" fmla="*/ 483870045 w 192"/>
              <a:gd name="T1" fmla="*/ 0 h 432"/>
              <a:gd name="T2" fmla="*/ 483870045 w 192"/>
              <a:gd name="T3" fmla="*/ 1088707589 h 432"/>
              <a:gd name="T4" fmla="*/ 0 w 192"/>
              <a:gd name="T5" fmla="*/ 1088707589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192" y="0"/>
                </a:moveTo>
                <a:lnTo>
                  <a:pt x="192" y="432"/>
                </a:lnTo>
                <a:lnTo>
                  <a:pt x="0" y="432"/>
                </a:lnTo>
              </a:path>
            </a:pathLst>
          </a:cu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287587" y="3240087"/>
            <a:ext cx="1003300" cy="266700"/>
          </a:xfrm>
          <a:custGeom>
            <a:avLst/>
            <a:gdLst>
              <a:gd name="T0" fmla="*/ 1592738532 w 632"/>
              <a:gd name="T1" fmla="*/ 60483753 h 168"/>
              <a:gd name="T2" fmla="*/ 262096248 w 632"/>
              <a:gd name="T3" fmla="*/ 60483753 h 168"/>
              <a:gd name="T4" fmla="*/ 20161248 w 632"/>
              <a:gd name="T5" fmla="*/ 423386295 h 168"/>
              <a:gd name="T6" fmla="*/ 0 60000 65536"/>
              <a:gd name="T7" fmla="*/ 0 60000 65536"/>
              <a:gd name="T8" fmla="*/ 0 60000 65536"/>
              <a:gd name="T9" fmla="*/ 0 w 632"/>
              <a:gd name="T10" fmla="*/ 0 h 168"/>
              <a:gd name="T11" fmla="*/ 632 w 63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68">
                <a:moveTo>
                  <a:pt x="632" y="24"/>
                </a:moveTo>
                <a:cubicBezTo>
                  <a:pt x="420" y="12"/>
                  <a:pt x="208" y="0"/>
                  <a:pt x="104" y="24"/>
                </a:cubicBezTo>
                <a:cubicBezTo>
                  <a:pt x="0" y="48"/>
                  <a:pt x="4" y="108"/>
                  <a:pt x="8" y="168"/>
                </a:cubicBezTo>
              </a:path>
            </a:pathLst>
          </a:cu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dirty="0" smtClean="0"/>
              <a:t>Forward </a:t>
            </a:r>
            <a:r>
              <a:rPr lang="en-US" dirty="0" err="1" smtClean="0"/>
              <a:t>raycating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5800" y="3014461"/>
            <a:ext cx="4177475" cy="2319539"/>
            <a:chOff x="6350" y="1524000"/>
            <a:chExt cx="4870450" cy="2744788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1981200" y="1905000"/>
              <a:ext cx="2654300" cy="17399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4C4C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762000" y="1524000"/>
              <a:ext cx="1068388" cy="2744788"/>
            </a:xfrm>
            <a:custGeom>
              <a:avLst/>
              <a:gdLst>
                <a:gd name="T0" fmla="*/ 0 w 673"/>
                <a:gd name="T1" fmla="*/ 2147483647 h 1729"/>
                <a:gd name="T2" fmla="*/ 0 w 673"/>
                <a:gd name="T3" fmla="*/ 0 h 1729"/>
                <a:gd name="T4" fmla="*/ 1693545972 w 673"/>
                <a:gd name="T5" fmla="*/ 1935480600 h 1729"/>
                <a:gd name="T6" fmla="*/ 1693545972 w 673"/>
                <a:gd name="T7" fmla="*/ 2147483647 h 1729"/>
                <a:gd name="T8" fmla="*/ 0 w 673"/>
                <a:gd name="T9" fmla="*/ 2147483647 h 1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3"/>
                <a:gd name="T16" fmla="*/ 0 h 1729"/>
                <a:gd name="T17" fmla="*/ 673 w 673"/>
                <a:gd name="T18" fmla="*/ 1729 h 1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3" h="1729">
                  <a:moveTo>
                    <a:pt x="0" y="1008"/>
                  </a:moveTo>
                  <a:lnTo>
                    <a:pt x="0" y="0"/>
                  </a:lnTo>
                  <a:lnTo>
                    <a:pt x="672" y="768"/>
                  </a:lnTo>
                  <a:lnTo>
                    <a:pt x="672" y="1728"/>
                  </a:lnTo>
                  <a:lnTo>
                    <a:pt x="0" y="100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350" y="2971800"/>
              <a:ext cx="4870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05113" y="2225675"/>
              <a:ext cx="714076" cy="4704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hu-HU" sz="2000" dirty="0" smtClean="0"/>
                <a:t>L’(s</a:t>
              </a:r>
              <a:r>
                <a:rPr lang="hu-HU" sz="2000" dirty="0"/>
                <a:t>)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57400" y="28257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43200" y="28257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429000" y="28257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114800" y="28257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800600" y="28257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14400" y="2590800"/>
              <a:ext cx="230188" cy="611188"/>
            </a:xfrm>
            <a:custGeom>
              <a:avLst/>
              <a:gdLst>
                <a:gd name="T0" fmla="*/ 0 w 145"/>
                <a:gd name="T1" fmla="*/ 564515481 h 385"/>
                <a:gd name="T2" fmla="*/ 0 w 145"/>
                <a:gd name="T3" fmla="*/ 0 h 385"/>
                <a:gd name="T4" fmla="*/ 362903235 w 145"/>
                <a:gd name="T5" fmla="*/ 430947927 h 385"/>
                <a:gd name="T6" fmla="*/ 362903235 w 145"/>
                <a:gd name="T7" fmla="*/ 967740882 h 385"/>
                <a:gd name="T8" fmla="*/ 0 w 145"/>
                <a:gd name="T9" fmla="*/ 5645154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85"/>
                <a:gd name="T17" fmla="*/ 145 w 14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85">
                  <a:moveTo>
                    <a:pt x="0" y="224"/>
                  </a:moveTo>
                  <a:lnTo>
                    <a:pt x="0" y="0"/>
                  </a:lnTo>
                  <a:lnTo>
                    <a:pt x="144" y="171"/>
                  </a:lnTo>
                  <a:lnTo>
                    <a:pt x="144" y="384"/>
                  </a:lnTo>
                  <a:lnTo>
                    <a:pt x="0" y="22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33714" y="3111500"/>
              <a:ext cx="820456" cy="4704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hu-HU" sz="2000" dirty="0" smtClean="0">
                  <a:latin typeface="Symbol" pitchFamily="18" charset="2"/>
                </a:rPr>
                <a:t></a:t>
              </a:r>
              <a:r>
                <a:rPr lang="hu-HU" sz="2000" dirty="0" smtClean="0"/>
                <a:t>’(s</a:t>
              </a:r>
              <a:r>
                <a:rPr lang="hu-HU" sz="2000" dirty="0"/>
                <a:t>) 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8100" y="2971800"/>
              <a:ext cx="335280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09600" y="2133600"/>
          <a:ext cx="374276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0" name="Equation" r:id="rId3" imgW="2120760" imgH="215640" progId="Equation.3">
                  <p:embed/>
                </p:oleObj>
              </mc:Choice>
              <mc:Fallback>
                <p:oleObj name="Equation" r:id="rId3" imgW="21207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374276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32012" y="2590800"/>
          <a:ext cx="3787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1" name="Equation" r:id="rId5" imgW="2145960" imgH="215640" progId="Equation.3">
                  <p:embed/>
                </p:oleObj>
              </mc:Choice>
              <mc:Fallback>
                <p:oleObj name="Equation" r:id="rId5" imgW="21459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12" y="2590800"/>
                        <a:ext cx="37875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9" descr="flui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648201"/>
            <a:ext cx="18184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MyFluid 2008-02-12 18-35-17-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3973" y="4648200"/>
            <a:ext cx="272382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MyFluid 2008-02-12 18-37-50-6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1600200"/>
            <a:ext cx="2954338" cy="23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 to solve</a:t>
            </a:r>
          </a:p>
          <a:p>
            <a:pPr lvl="1"/>
            <a:r>
              <a:rPr lang="en-US" dirty="0" smtClean="0"/>
              <a:t>Find the point of scattering</a:t>
            </a:r>
          </a:p>
          <a:p>
            <a:pPr lvl="2"/>
            <a:r>
              <a:rPr lang="en-US" dirty="0" smtClean="0"/>
              <a:t>Free path in the media</a:t>
            </a:r>
          </a:p>
          <a:p>
            <a:pPr lvl="1"/>
            <a:r>
              <a:rPr lang="en-US" dirty="0" smtClean="0"/>
              <a:t>Change of the energy</a:t>
            </a:r>
          </a:p>
          <a:p>
            <a:pPr lvl="1"/>
            <a:r>
              <a:rPr lang="en-US" dirty="0" smtClean="0"/>
              <a:t>Calculating the new direction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Monte Carlo </a:t>
            </a:r>
            <a:r>
              <a:rPr lang="en-US" dirty="0" smtClean="0"/>
              <a:t>methods</a:t>
            </a:r>
            <a:endParaRPr lang="hu-HU" dirty="0" smtClean="0"/>
          </a:p>
          <a:p>
            <a:pPr lvl="1"/>
            <a:r>
              <a:rPr lang="en-US" dirty="0" smtClean="0"/>
              <a:t>Random samples</a:t>
            </a:r>
          </a:p>
          <a:p>
            <a:pPr lvl="1"/>
            <a:r>
              <a:rPr lang="en-US" dirty="0" smtClean="0"/>
              <a:t>Decision based on the local attributes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00600" y="2667000"/>
            <a:ext cx="4000500" cy="2286000"/>
            <a:chOff x="2714612" y="3429000"/>
            <a:chExt cx="5857916" cy="3214710"/>
          </a:xfrm>
        </p:grpSpPr>
        <p:sp>
          <p:nvSpPr>
            <p:cNvPr id="5" name="Felhő 3"/>
            <p:cNvSpPr/>
            <p:nvPr/>
          </p:nvSpPr>
          <p:spPr>
            <a:xfrm>
              <a:off x="3644440" y="3786190"/>
              <a:ext cx="4856026" cy="2857520"/>
            </a:xfrm>
            <a:prstGeom prst="cloudCallout">
              <a:avLst>
                <a:gd name="adj1" fmla="val -35228"/>
                <a:gd name="adj2" fmla="val 29518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hu-HU" dirty="0"/>
            </a:p>
          </p:txBody>
        </p:sp>
        <p:cxnSp>
          <p:nvCxnSpPr>
            <p:cNvPr id="6" name="Egyenes összekötő nyíllal 4"/>
            <p:cNvCxnSpPr/>
            <p:nvPr/>
          </p:nvCxnSpPr>
          <p:spPr>
            <a:xfrm rot="5400000">
              <a:off x="7107936" y="3536044"/>
              <a:ext cx="1571636" cy="13575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nyíllal 5"/>
            <p:cNvCxnSpPr/>
            <p:nvPr/>
          </p:nvCxnSpPr>
          <p:spPr>
            <a:xfrm rot="10800000" flipV="1">
              <a:off x="5071726" y="5143512"/>
              <a:ext cx="1929393" cy="8572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6"/>
            <p:cNvCxnSpPr/>
            <p:nvPr/>
          </p:nvCxnSpPr>
          <p:spPr>
            <a:xfrm rot="10800000">
              <a:off x="2714612" y="3857628"/>
              <a:ext cx="2143253" cy="20002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zis 7"/>
            <p:cNvSpPr/>
            <p:nvPr/>
          </p:nvSpPr>
          <p:spPr>
            <a:xfrm>
              <a:off x="7001119" y="4929198"/>
              <a:ext cx="285921" cy="285752"/>
            </a:xfrm>
            <a:prstGeom prst="ellipse">
              <a:avLst/>
            </a:prstGeom>
            <a:solidFill>
              <a:srgbClr val="FFFF00"/>
            </a:solidFill>
            <a:ln w="158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hu-HU" dirty="0"/>
            </a:p>
          </p:txBody>
        </p:sp>
        <p:sp>
          <p:nvSpPr>
            <p:cNvPr id="10" name="Ellipszis 8"/>
            <p:cNvSpPr/>
            <p:nvPr/>
          </p:nvSpPr>
          <p:spPr>
            <a:xfrm>
              <a:off x="4785803" y="5857892"/>
              <a:ext cx="285923" cy="285752"/>
            </a:xfrm>
            <a:prstGeom prst="ellipse">
              <a:avLst/>
            </a:prstGeom>
            <a:solidFill>
              <a:srgbClr val="FFFF00"/>
            </a:solidFill>
            <a:ln w="158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hu-H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dirty="0" smtClean="0"/>
              <a:t>Backward </a:t>
            </a:r>
            <a:r>
              <a:rPr lang="en-US" smtClean="0"/>
              <a:t>raycasting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9600" y="2590800"/>
            <a:ext cx="4357007" cy="2209800"/>
            <a:chOff x="907686" y="2070100"/>
            <a:chExt cx="5000278" cy="2744788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2590800" y="2374900"/>
              <a:ext cx="2654301" cy="17399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4C4C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273102" y="2070100"/>
              <a:ext cx="1068388" cy="2744788"/>
            </a:xfrm>
            <a:custGeom>
              <a:avLst/>
              <a:gdLst>
                <a:gd name="T0" fmla="*/ 0 w 673"/>
                <a:gd name="T1" fmla="*/ 2147483647 h 1729"/>
                <a:gd name="T2" fmla="*/ 0 w 673"/>
                <a:gd name="T3" fmla="*/ 0 h 1729"/>
                <a:gd name="T4" fmla="*/ 1693545972 w 673"/>
                <a:gd name="T5" fmla="*/ 1935480600 h 1729"/>
                <a:gd name="T6" fmla="*/ 1693545972 w 673"/>
                <a:gd name="T7" fmla="*/ 2147483647 h 1729"/>
                <a:gd name="T8" fmla="*/ 0 w 673"/>
                <a:gd name="T9" fmla="*/ 2147483647 h 1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3"/>
                <a:gd name="T16" fmla="*/ 0 h 1729"/>
                <a:gd name="T17" fmla="*/ 673 w 673"/>
                <a:gd name="T18" fmla="*/ 1729 h 1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3" h="1729">
                  <a:moveTo>
                    <a:pt x="0" y="1008"/>
                  </a:moveTo>
                  <a:lnTo>
                    <a:pt x="0" y="0"/>
                  </a:lnTo>
                  <a:lnTo>
                    <a:pt x="672" y="768"/>
                  </a:lnTo>
                  <a:lnTo>
                    <a:pt x="672" y="1728"/>
                  </a:lnTo>
                  <a:lnTo>
                    <a:pt x="0" y="100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907686" y="3136899"/>
              <a:ext cx="4496165" cy="148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1314" y="2410539"/>
              <a:ext cx="970256" cy="775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hu-HU" sz="2000" dirty="0"/>
                <a:t>L(s</a:t>
              </a:r>
              <a:r>
                <a:rPr lang="hu-HU" sz="2800" dirty="0"/>
                <a:t>)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362200" y="29908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048000" y="29908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733800" y="29908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419600" y="29908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105400" y="29908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25502" y="2755900"/>
              <a:ext cx="230188" cy="611188"/>
            </a:xfrm>
            <a:custGeom>
              <a:avLst/>
              <a:gdLst>
                <a:gd name="T0" fmla="*/ 0 w 145"/>
                <a:gd name="T1" fmla="*/ 564515481 h 385"/>
                <a:gd name="T2" fmla="*/ 0 w 145"/>
                <a:gd name="T3" fmla="*/ 0 h 385"/>
                <a:gd name="T4" fmla="*/ 362903235 w 145"/>
                <a:gd name="T5" fmla="*/ 430947927 h 385"/>
                <a:gd name="T6" fmla="*/ 362903235 w 145"/>
                <a:gd name="T7" fmla="*/ 967740882 h 385"/>
                <a:gd name="T8" fmla="*/ 0 w 145"/>
                <a:gd name="T9" fmla="*/ 5645154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85"/>
                <a:gd name="T17" fmla="*/ 145 w 14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85">
                  <a:moveTo>
                    <a:pt x="0" y="224"/>
                  </a:moveTo>
                  <a:lnTo>
                    <a:pt x="0" y="0"/>
                  </a:lnTo>
                  <a:lnTo>
                    <a:pt x="144" y="171"/>
                  </a:lnTo>
                  <a:lnTo>
                    <a:pt x="144" y="384"/>
                  </a:lnTo>
                  <a:lnTo>
                    <a:pt x="0" y="22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204702" y="4112732"/>
              <a:ext cx="703262" cy="520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hu-HU" sz="2800" dirty="0"/>
                <a:t>s=0</a:t>
              </a: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3369620" y="4566651"/>
              <a:ext cx="17859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Ellipszis 17"/>
            <p:cNvSpPr>
              <a:spLocks noChangeArrowheads="1"/>
            </p:cNvSpPr>
            <p:nvPr/>
          </p:nvSpPr>
          <p:spPr bwMode="auto">
            <a:xfrm>
              <a:off x="3214688" y="2679700"/>
              <a:ext cx="642937" cy="1214438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Content Placeholder 3" descr="tran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1315" y="4724400"/>
            <a:ext cx="1989426" cy="1968373"/>
          </a:xfrm>
          <a:prstGeom prst="rect">
            <a:avLst/>
          </a:prstGeom>
        </p:spPr>
      </p:pic>
      <p:pic>
        <p:nvPicPr>
          <p:cNvPr id="25" name="Picture 24" descr="tran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8715" y="4724400"/>
            <a:ext cx="1996685" cy="1975555"/>
          </a:xfrm>
          <a:prstGeom prst="rect">
            <a:avLst/>
          </a:prstGeom>
        </p:spPr>
      </p:pic>
      <p:pic>
        <p:nvPicPr>
          <p:cNvPr id="26" name="Picture 25" descr="tran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676400"/>
            <a:ext cx="2758685" cy="2729491"/>
          </a:xfrm>
          <a:prstGeom prst="rect">
            <a:avLst/>
          </a:prstGeom>
        </p:spPr>
      </p:pic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33399" y="2133600"/>
          <a:ext cx="42492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2" name="Equation" r:id="rId6" imgW="2006280" imgH="215640" progId="Equation.3">
                  <p:embed/>
                </p:oleObj>
              </mc:Choice>
              <mc:Fallback>
                <p:oleObj name="Equation" r:id="rId6" imgW="20062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2133600"/>
                        <a:ext cx="4249271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ray casting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alphaBlended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width,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height, __global float4*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visualizationBuffer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 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resolution, __global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  const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alphaExponent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const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alphaCenter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  const float16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int2 id = (int2)(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get_global_id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(0),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get_global_id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(1));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float2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(float2)(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 (float) width)*2.0f-1.0f,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 (float) height)*2.0f-1.0f 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(float4)(-1.0f, -1.0f, -1.0f,1.0f);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(float4)(1.0f, 1.0f, 1.0f,1.0f);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calculate eye ray in world space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ray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temp = normalize(((float4)(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-2.0f, 0.0f)));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((float4)(invViewMatrix.s0,invViewMatrix.s1,invViewMatrix.s2,invViewMatrix.s3)));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((float4)(invViewMatrix.s4,invViewMatrix.s5,invViewMatrix.s6,invViewMatrix.s7)));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((float4)(invViewMatrix.s8,invViewMatrix.s9,invViewMatrix.sA,invViewMatrix.sB)));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// ...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ray 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// ...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sum = (float4)(0.0f);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hit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intersectBox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if(hit){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0.0f)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maxStep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256.0f;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step =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maxStep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- 0.0001f;</a:t>
            </a:r>
          </a:p>
          <a:p>
            <a:pPr>
              <a:buNone/>
            </a:pPr>
            <a:r>
              <a:rPr lang="nn-NO" dirty="0" smtClean="0">
                <a:latin typeface="Consolas" pitchFamily="49" charset="0"/>
                <a:cs typeface="Consolas" pitchFamily="49" charset="0"/>
              </a:rPr>
              <a:t>    for(int i=0; i &lt; maxStep; ++i){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float4 pos = ((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t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+ 1.0f) / 2.0f;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float density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(pos,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	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float alpha = clamp(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alphaExponent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(density -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alphaCenter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+ 0.5f, 0.0f, 1.0f);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float4 color = (float4)(0.5f + 0.5f * dot(normalize((float4)(0.3f, -2.0f, 0.0f, 0.0f)),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getNormalFromVolume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(pos,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color *= (float4)(density, density * density, density * density * density, 1.0f) + 0.1f;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sum = (1.0f - alpha) * sum + alpha * color;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t -= step;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if(t&lt;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break;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width &amp;&amp;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height){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visualizationBuffer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width] = (float4)(sum);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l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455" y="2057400"/>
            <a:ext cx="4136345" cy="4092575"/>
          </a:xfrm>
        </p:spPr>
      </p:pic>
      <p:pic>
        <p:nvPicPr>
          <p:cNvPr id="5" name="Picture 4" descr="colo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415880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Image object</a:t>
            </a:r>
          </a:p>
          <a:p>
            <a:pPr lvl="1"/>
            <a:r>
              <a:rPr lang="en-US" dirty="0" smtClean="0"/>
              <a:t>1D / 2D / 3D textures</a:t>
            </a:r>
          </a:p>
          <a:p>
            <a:pPr lvl="1"/>
            <a:r>
              <a:rPr lang="en-US" dirty="0" smtClean="0"/>
              <a:t>Vector types</a:t>
            </a:r>
          </a:p>
          <a:p>
            <a:pPr lvl="1"/>
            <a:r>
              <a:rPr lang="en-US" dirty="0" smtClean="0"/>
              <a:t>Linear interpolation</a:t>
            </a:r>
          </a:p>
          <a:p>
            <a:pPr lvl="1"/>
            <a:r>
              <a:rPr lang="en-US" dirty="0" smtClean="0"/>
              <a:t>Addressing mode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Texture support</a:t>
            </a:r>
          </a:p>
          <a:p>
            <a:pPr lvl="1"/>
            <a:endParaRPr lang="en-US" dirty="0"/>
          </a:p>
          <a:p>
            <a:pPr lvl="1"/>
            <a:r>
              <a:rPr lang="hu-HU" dirty="0"/>
              <a:t>CL_DEVICE_IMAGE_SUPPORT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181600"/>
            <a:ext cx="7162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clGetDeviceInfo(...)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6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an Image object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Image format</a:t>
            </a:r>
          </a:p>
          <a:p>
            <a:pPr lvl="1"/>
            <a:r>
              <a:rPr lang="en-US" dirty="0" smtClean="0"/>
              <a:t>Pitch: memory required to store one row (bytes)</a:t>
            </a:r>
          </a:p>
          <a:p>
            <a:pPr lvl="2"/>
            <a:r>
              <a:rPr lang="en-US" dirty="0" smtClean="0"/>
              <a:t>0 if the host pointer is NULL</a:t>
            </a:r>
          </a:p>
          <a:p>
            <a:pPr lvl="2"/>
            <a:r>
              <a:rPr lang="en-US" dirty="0" smtClean="0"/>
              <a:t>&gt;= width * size of one element</a:t>
            </a:r>
          </a:p>
          <a:p>
            <a:pPr lvl="2"/>
            <a:r>
              <a:rPr lang="en-US" dirty="0" smtClean="0"/>
              <a:t>Required to load the data, the inner representation can differ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2439241"/>
            <a:ext cx="7162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cl_mem clCreateImage2D(...)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861341"/>
            <a:ext cx="7162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cl_mem clCreateImage3D(...)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49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Texture format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Channel format</a:t>
            </a:r>
          </a:p>
          <a:p>
            <a:pPr lvl="1"/>
            <a:r>
              <a:rPr lang="hu-HU" dirty="0"/>
              <a:t>CL_R, CL_A</a:t>
            </a:r>
          </a:p>
          <a:p>
            <a:pPr lvl="1"/>
            <a:r>
              <a:rPr lang="hu-HU" dirty="0"/>
              <a:t>CL_INTENSITY</a:t>
            </a:r>
          </a:p>
          <a:p>
            <a:pPr lvl="1"/>
            <a:r>
              <a:rPr lang="hu-HU" dirty="0"/>
              <a:t>CL_LUMINANCE</a:t>
            </a:r>
          </a:p>
          <a:p>
            <a:pPr lvl="1"/>
            <a:r>
              <a:rPr lang="hu-HU" dirty="0"/>
              <a:t>CL_RG, CL_RA</a:t>
            </a:r>
          </a:p>
          <a:p>
            <a:pPr lvl="1"/>
            <a:r>
              <a:rPr lang="hu-HU" dirty="0"/>
              <a:t>CL_RGB</a:t>
            </a:r>
          </a:p>
          <a:p>
            <a:pPr lvl="1"/>
            <a:r>
              <a:rPr lang="hu-HU" dirty="0"/>
              <a:t>CL_RGBA, CL_ARGB, </a:t>
            </a:r>
            <a:r>
              <a:rPr lang="hu-HU" dirty="0" smtClean="0"/>
              <a:t>CL_BGRA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86000"/>
            <a:ext cx="71628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typedef struct _cl_image_format {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cl_channel_order image_channel_order;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cl_channel_type  image_channel_data_type;</a:t>
            </a:r>
          </a:p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} cl_image_format;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42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Texture data format</a:t>
            </a:r>
          </a:p>
          <a:p>
            <a:pPr lvl="1"/>
            <a:r>
              <a:rPr lang="hu-HU" dirty="0"/>
              <a:t>CL_SNORM_INT8 / 16</a:t>
            </a:r>
          </a:p>
          <a:p>
            <a:pPr lvl="1"/>
            <a:r>
              <a:rPr lang="hu-HU" dirty="0"/>
              <a:t>CL_UNORM_INT8 / 16</a:t>
            </a:r>
          </a:p>
          <a:p>
            <a:pPr lvl="1"/>
            <a:r>
              <a:rPr lang="hu-HU" dirty="0"/>
              <a:t>CL_UNORM_SHORT_565 / 555</a:t>
            </a:r>
          </a:p>
          <a:p>
            <a:pPr lvl="1"/>
            <a:r>
              <a:rPr lang="hu-HU" dirty="0"/>
              <a:t>CL_UNORM_INT_101010</a:t>
            </a:r>
          </a:p>
          <a:p>
            <a:pPr lvl="1"/>
            <a:r>
              <a:rPr lang="hu-HU" dirty="0"/>
              <a:t>CL_SIGNED_INT8 / 16 / 32</a:t>
            </a:r>
          </a:p>
          <a:p>
            <a:pPr lvl="1"/>
            <a:r>
              <a:rPr lang="hu-HU" dirty="0"/>
              <a:t>CL_UNSIGNED_INT8 / 16 / 32</a:t>
            </a:r>
          </a:p>
          <a:p>
            <a:pPr lvl="1"/>
            <a:r>
              <a:rPr lang="hu-HU" dirty="0"/>
              <a:t>CL_HALF_FLOAT</a:t>
            </a:r>
          </a:p>
          <a:p>
            <a:pPr lvl="1"/>
            <a:r>
              <a:rPr lang="hu-HU" dirty="0"/>
              <a:t>CL_FLOAT</a:t>
            </a:r>
            <a:endParaRPr lang="en-US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4183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Querying supported texture formats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err="1" smtClean="0"/>
              <a:t>image_type</a:t>
            </a:r>
            <a:r>
              <a:rPr lang="en-US" dirty="0" smtClean="0"/>
              <a:t>: 2D / 3D image object</a:t>
            </a:r>
          </a:p>
          <a:p>
            <a:pPr lvl="1"/>
            <a:r>
              <a:rPr lang="en-US" dirty="0" err="1" smtClean="0"/>
              <a:t>iamge_formats</a:t>
            </a:r>
            <a:r>
              <a:rPr lang="en-US" dirty="0" smtClean="0"/>
              <a:t>: list of the supported formats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470170" y="2438400"/>
            <a:ext cx="83820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clGetSupportedImageFormats(cl_context context,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cl_mem_flags flags,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cl_mem_object_type image_type,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cl_uint num_entries,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cl_image_format* image_formats,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cl_uint* num_image_formats)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64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image objects</a:t>
            </a:r>
          </a:p>
          <a:p>
            <a:endParaRPr lang="en-US" dirty="0"/>
          </a:p>
          <a:p>
            <a:r>
              <a:rPr lang="en-US" dirty="0" smtClean="0"/>
              <a:t>Writing image objects</a:t>
            </a:r>
          </a:p>
          <a:p>
            <a:endParaRPr lang="en-US" dirty="0"/>
          </a:p>
          <a:p>
            <a:pPr lvl="1"/>
            <a:r>
              <a:rPr lang="en-US" dirty="0" smtClean="0"/>
              <a:t>Origin[3]: starting coordinates</a:t>
            </a:r>
          </a:p>
          <a:p>
            <a:pPr lvl="1"/>
            <a:r>
              <a:rPr lang="en-US" dirty="0" smtClean="0"/>
              <a:t>Region[3]: size to copy</a:t>
            </a:r>
          </a:p>
          <a:p>
            <a:pPr lvl="1"/>
            <a:r>
              <a:rPr lang="en-US" dirty="0" err="1" smtClean="0"/>
              <a:t>row_pitch</a:t>
            </a:r>
            <a:r>
              <a:rPr lang="en-US" dirty="0" smtClean="0"/>
              <a:t> / </a:t>
            </a:r>
            <a:r>
              <a:rPr lang="en-US" dirty="0" err="1" smtClean="0"/>
              <a:t>slice_pitch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clEnqueueReadImage(...)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366058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clEnqueueWriteImage(...)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1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800"/>
          </a:xfrm>
        </p:spPr>
        <p:txBody>
          <a:bodyPr/>
          <a:lstStyle/>
          <a:p>
            <a:r>
              <a:rPr lang="en-US" dirty="0" smtClean="0"/>
              <a:t>Radiative</a:t>
            </a:r>
            <a:r>
              <a:rPr lang="hu-HU" dirty="0" smtClean="0"/>
              <a:t> </a:t>
            </a:r>
            <a:r>
              <a:rPr lang="en-US" dirty="0" smtClean="0"/>
              <a:t>transfer</a:t>
            </a:r>
            <a:r>
              <a:rPr lang="hu-HU" dirty="0" smtClean="0"/>
              <a:t> </a:t>
            </a:r>
            <a:r>
              <a:rPr lang="en-US" dirty="0" smtClean="0"/>
              <a:t>equation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407987" y="3352800"/>
            <a:ext cx="8507413" cy="3352800"/>
            <a:chOff x="407987" y="3119438"/>
            <a:chExt cx="8567738" cy="3738562"/>
          </a:xfrm>
        </p:grpSpPr>
        <p:pic>
          <p:nvPicPr>
            <p:cNvPr id="6" name="Picture 43" descr="camera copy"/>
            <p:cNvPicPr>
              <a:picLocks noChangeAspect="1" noChangeArrowheads="1"/>
            </p:cNvPicPr>
            <p:nvPr/>
          </p:nvPicPr>
          <p:blipFill>
            <a:blip r:embed="rId2" cstate="print">
              <a:lum bright="-69000" contrast="64000"/>
            </a:blip>
            <a:srcRect/>
            <a:stretch>
              <a:fillRect/>
            </a:stretch>
          </p:blipFill>
          <p:spPr bwMode="auto">
            <a:xfrm>
              <a:off x="739666" y="4062412"/>
              <a:ext cx="1119296" cy="1181207"/>
            </a:xfrm>
            <a:prstGeom prst="rect">
              <a:avLst/>
            </a:prstGeom>
            <a:noFill/>
          </p:spPr>
        </p:pic>
        <p:sp>
          <p:nvSpPr>
            <p:cNvPr id="7" name="Line 44"/>
            <p:cNvSpPr>
              <a:spLocks noChangeShapeType="1"/>
            </p:cNvSpPr>
            <p:nvPr/>
          </p:nvSpPr>
          <p:spPr bwMode="auto">
            <a:xfrm>
              <a:off x="2784475" y="3486150"/>
              <a:ext cx="0" cy="23034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AutoShape 45"/>
            <p:cNvSpPr>
              <a:spLocks noChangeArrowheads="1"/>
            </p:cNvSpPr>
            <p:nvPr/>
          </p:nvSpPr>
          <p:spPr bwMode="auto">
            <a:xfrm>
              <a:off x="3505200" y="3989388"/>
              <a:ext cx="3311525" cy="1584325"/>
            </a:xfrm>
            <a:prstGeom prst="cloudCallout">
              <a:avLst>
                <a:gd name="adj1" fmla="val -23296"/>
                <a:gd name="adj2" fmla="val 4438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 dirty="0">
                <a:latin typeface="Arial" charset="0"/>
              </a:endParaRPr>
            </a:p>
          </p:txBody>
        </p:sp>
        <p:sp>
          <p:nvSpPr>
            <p:cNvPr id="9" name="Line 46"/>
            <p:cNvSpPr>
              <a:spLocks noChangeShapeType="1"/>
            </p:cNvSpPr>
            <p:nvPr/>
          </p:nvSpPr>
          <p:spPr bwMode="auto">
            <a:xfrm flipH="1" flipV="1">
              <a:off x="1847850" y="4781550"/>
              <a:ext cx="6408737" cy="71438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47"/>
            <p:cNvSpPr>
              <a:spLocks noChangeShapeType="1"/>
            </p:cNvSpPr>
            <p:nvPr/>
          </p:nvSpPr>
          <p:spPr bwMode="auto">
            <a:xfrm>
              <a:off x="4008437" y="3557588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>
              <a:off x="6240462" y="3557588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AutoShape 49"/>
            <p:cNvSpPr>
              <a:spLocks/>
            </p:cNvSpPr>
            <p:nvPr/>
          </p:nvSpPr>
          <p:spPr bwMode="auto">
            <a:xfrm rot="5400000">
              <a:off x="4979987" y="5105400"/>
              <a:ext cx="288925" cy="2232025"/>
            </a:xfrm>
            <a:prstGeom prst="rightBrace">
              <a:avLst>
                <a:gd name="adj1" fmla="val 0"/>
                <a:gd name="adj2" fmla="val 491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 flipH="1">
              <a:off x="6745287" y="4205288"/>
              <a:ext cx="1150938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51"/>
            <p:cNvSpPr>
              <a:spLocks noChangeShapeType="1"/>
            </p:cNvSpPr>
            <p:nvPr/>
          </p:nvSpPr>
          <p:spPr bwMode="auto">
            <a:xfrm flipH="1">
              <a:off x="6745287" y="4421188"/>
              <a:ext cx="1150938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52"/>
            <p:cNvSpPr>
              <a:spLocks noChangeShapeType="1"/>
            </p:cNvSpPr>
            <p:nvPr/>
          </p:nvSpPr>
          <p:spPr bwMode="auto">
            <a:xfrm flipH="1">
              <a:off x="6745287" y="4637088"/>
              <a:ext cx="1150938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 flipH="1">
              <a:off x="4729162" y="4637088"/>
              <a:ext cx="574675" cy="720725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Line 54"/>
            <p:cNvSpPr>
              <a:spLocks noChangeShapeType="1"/>
            </p:cNvSpPr>
            <p:nvPr/>
          </p:nvSpPr>
          <p:spPr bwMode="auto">
            <a:xfrm flipH="1">
              <a:off x="3721100" y="4710113"/>
              <a:ext cx="1150937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55"/>
            <p:cNvSpPr>
              <a:spLocks noChangeShapeType="1"/>
            </p:cNvSpPr>
            <p:nvPr/>
          </p:nvSpPr>
          <p:spPr bwMode="auto">
            <a:xfrm flipH="1">
              <a:off x="5664200" y="3125788"/>
              <a:ext cx="792162" cy="79216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4079875" y="6359525"/>
              <a:ext cx="2232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i="1" dirty="0" err="1">
                  <a:latin typeface="Comic Sans MS" pitchFamily="66" charset="0"/>
                </a:rPr>
                <a:t>path</a:t>
              </a:r>
              <a:r>
                <a:rPr lang="hu-HU" i="1">
                  <a:latin typeface="Comic Sans MS" pitchFamily="66" charset="0"/>
                </a:rPr>
                <a:t>: ds</a:t>
              </a:r>
            </a:p>
          </p:txBody>
        </p:sp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6600825" y="6078538"/>
              <a:ext cx="2374900" cy="7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Incident radiancia:</a:t>
              </a:r>
            </a:p>
            <a:p>
              <a:pPr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L(s)</a:t>
              </a:r>
            </a:p>
          </p:txBody>
        </p:sp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>
              <a:off x="1055687" y="6078538"/>
              <a:ext cx="2378075" cy="7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Outgoing radiancia:</a:t>
              </a:r>
            </a:p>
            <a:p>
              <a:pPr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L(s+ds)</a:t>
              </a:r>
            </a:p>
          </p:txBody>
        </p:sp>
        <p:sp>
          <p:nvSpPr>
            <p:cNvPr id="22" name="Line 59"/>
            <p:cNvSpPr>
              <a:spLocks noChangeShapeType="1"/>
            </p:cNvSpPr>
            <p:nvPr/>
          </p:nvSpPr>
          <p:spPr bwMode="auto">
            <a:xfrm flipH="1">
              <a:off x="3287712" y="5070475"/>
              <a:ext cx="1150938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60"/>
            <p:cNvSpPr txBox="1">
              <a:spLocks noChangeArrowheads="1"/>
            </p:cNvSpPr>
            <p:nvPr/>
          </p:nvSpPr>
          <p:spPr bwMode="auto">
            <a:xfrm>
              <a:off x="407987" y="3773488"/>
              <a:ext cx="10080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Camera</a:t>
              </a:r>
            </a:p>
          </p:txBody>
        </p:sp>
        <p:sp>
          <p:nvSpPr>
            <p:cNvPr id="24" name="Text Box 61"/>
            <p:cNvSpPr txBox="1">
              <a:spLocks noChangeArrowheads="1"/>
            </p:cNvSpPr>
            <p:nvPr/>
          </p:nvSpPr>
          <p:spPr bwMode="auto">
            <a:xfrm>
              <a:off x="2136775" y="3119438"/>
              <a:ext cx="12239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screen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13" y="2220908"/>
            <a:ext cx="8758574" cy="96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between image objects</a:t>
            </a:r>
          </a:p>
          <a:p>
            <a:endParaRPr lang="en-US" dirty="0"/>
          </a:p>
          <a:p>
            <a:pPr lvl="1"/>
            <a:r>
              <a:rPr lang="en-US" dirty="0" err="1" smtClean="0"/>
              <a:t>src_origin</a:t>
            </a:r>
            <a:r>
              <a:rPr lang="en-US" dirty="0" smtClean="0"/>
              <a:t>[3]: source coordinates</a:t>
            </a:r>
          </a:p>
          <a:p>
            <a:pPr lvl="1"/>
            <a:r>
              <a:rPr lang="en-US" dirty="0" err="1" smtClean="0"/>
              <a:t>dst_origin</a:t>
            </a:r>
            <a:r>
              <a:rPr lang="en-US" dirty="0" smtClean="0"/>
              <a:t>[3]: destination coordinates</a:t>
            </a:r>
          </a:p>
          <a:p>
            <a:pPr lvl="1"/>
            <a:r>
              <a:rPr lang="en-US" dirty="0" smtClean="0"/>
              <a:t>region[3]: size to copy</a:t>
            </a:r>
          </a:p>
          <a:p>
            <a:r>
              <a:rPr lang="en-US" dirty="0" smtClean="0"/>
              <a:t>Copy between image and buffer object</a:t>
            </a:r>
          </a:p>
          <a:p>
            <a:endParaRPr lang="en-US" dirty="0" smtClean="0"/>
          </a:p>
          <a:p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2438400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clEnqueueCopyImage(...)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953000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clEnqueueCopyImageToBuffer(...)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5492234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clEnqueueCopyBufferToImage(...)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92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Sampler 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hu-HU" dirty="0" err="1"/>
              <a:t>normalized_coords</a:t>
            </a:r>
            <a:r>
              <a:rPr lang="hu-HU" dirty="0"/>
              <a:t>: </a:t>
            </a:r>
            <a:r>
              <a:rPr lang="en-US" dirty="0" smtClean="0"/>
              <a:t>addressing mode</a:t>
            </a:r>
            <a:endParaRPr lang="hu-HU" dirty="0"/>
          </a:p>
          <a:p>
            <a:pPr lvl="1"/>
            <a:r>
              <a:rPr lang="hu-HU" dirty="0" err="1"/>
              <a:t>addressing_mode</a:t>
            </a:r>
            <a:r>
              <a:rPr lang="hu-HU" dirty="0"/>
              <a:t>: </a:t>
            </a:r>
            <a:r>
              <a:rPr lang="en-US" dirty="0" smtClean="0"/>
              <a:t>handling of out of range </a:t>
            </a:r>
            <a:r>
              <a:rPr lang="en-US" dirty="0" err="1" smtClean="0"/>
              <a:t>coords</a:t>
            </a:r>
            <a:endParaRPr lang="hu-HU" dirty="0"/>
          </a:p>
          <a:p>
            <a:pPr lvl="2"/>
            <a:r>
              <a:rPr lang="hu-HU" dirty="0"/>
              <a:t>REPEAT, CLAMP_TO_EDGE, CLAMP, NONE</a:t>
            </a:r>
          </a:p>
          <a:p>
            <a:pPr lvl="1"/>
            <a:r>
              <a:rPr lang="hu-HU" dirty="0" err="1"/>
              <a:t>filter_mode</a:t>
            </a:r>
            <a:r>
              <a:rPr lang="hu-HU" dirty="0"/>
              <a:t>: </a:t>
            </a:r>
            <a:r>
              <a:rPr lang="en-US" dirty="0" smtClean="0"/>
              <a:t>texture filtering</a:t>
            </a:r>
            <a:endParaRPr lang="hu-HU" dirty="0"/>
          </a:p>
          <a:p>
            <a:pPr lvl="2"/>
            <a:r>
              <a:rPr lang="hu-HU" dirty="0"/>
              <a:t>NEAREST, LINEAR</a:t>
            </a:r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83820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mtClean="0">
                <a:latin typeface="Consolas" pitchFamily="49" charset="0"/>
                <a:cs typeface="Consolas" pitchFamily="49" charset="0"/>
              </a:rPr>
              <a:t>cl_sampler clCreateSampler(cl_context context,</a:t>
            </a:r>
          </a:p>
          <a:p>
            <a:r>
              <a:rPr lang="hu-HU" smtClean="0">
                <a:latin typeface="Consolas" pitchFamily="49" charset="0"/>
                <a:cs typeface="Consolas" pitchFamily="49" charset="0"/>
              </a:rPr>
              <a:t>                           cl_bool normalized_coords,</a:t>
            </a:r>
          </a:p>
          <a:p>
            <a:r>
              <a:rPr lang="hu-HU" smtClean="0">
                <a:latin typeface="Consolas" pitchFamily="49" charset="0"/>
                <a:cs typeface="Consolas" pitchFamily="49" charset="0"/>
              </a:rPr>
              <a:t>                           cl_addressing_mode addressing_mode,</a:t>
            </a:r>
          </a:p>
          <a:p>
            <a:r>
              <a:rPr lang="hu-HU" smtClean="0">
                <a:latin typeface="Consolas" pitchFamily="49" charset="0"/>
                <a:cs typeface="Consolas" pitchFamily="49" charset="0"/>
              </a:rPr>
              <a:t>                           cl_filter_mode filter_mode,</a:t>
            </a:r>
          </a:p>
          <a:p>
            <a:r>
              <a:rPr lang="hu-HU" smtClean="0">
                <a:latin typeface="Consolas" pitchFamily="49" charset="0"/>
                <a:cs typeface="Consolas" pitchFamily="49" charset="0"/>
              </a:rPr>
              <a:t>                           cl_int* errcode_ret)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70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counter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Querying sampler info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Host side sampler</a:t>
            </a:r>
          </a:p>
          <a:p>
            <a:endParaRPr lang="en-US" dirty="0" smtClean="0"/>
          </a:p>
          <a:p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50068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clRetainSampler(cl_sampler sampler)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988270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clReleaseSampler(cl_sampler sampler)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310532"/>
            <a:ext cx="83820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clGetSamplerInfo(cl_sampler sampler,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cl_sampler_info param_name,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size_t param_value_size,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void* param_value,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size_t *param_value_size_ret)</a:t>
            </a:r>
          </a:p>
        </p:txBody>
      </p:sp>
    </p:spTree>
    <p:extLst>
      <p:ext uri="{BB962C8B-B14F-4D97-AF65-F5344CB8AC3E}">
        <p14:creationId xmlns:p14="http://schemas.microsoft.com/office/powerpoint/2010/main" val="2937288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Image object</a:t>
            </a:r>
          </a:p>
          <a:p>
            <a:pPr lvl="1"/>
            <a:r>
              <a:rPr lang="en-US" sz="2400" dirty="0" smtClean="0"/>
              <a:t>Read only: __</a:t>
            </a:r>
            <a:r>
              <a:rPr lang="en-US" sz="2400" dirty="0" err="1" smtClean="0"/>
              <a:t>read_only</a:t>
            </a:r>
            <a:endParaRPr lang="en-US" sz="2400" dirty="0" smtClean="0"/>
          </a:p>
          <a:p>
            <a:pPr lvl="1"/>
            <a:r>
              <a:rPr lang="en-US" sz="2400" dirty="0" smtClean="0"/>
              <a:t>Write only: __</a:t>
            </a:r>
            <a:r>
              <a:rPr lang="en-US" sz="2400" dirty="0" err="1" smtClean="0"/>
              <a:t>write_only</a:t>
            </a:r>
            <a:endParaRPr lang="en-US" sz="2400" dirty="0" smtClean="0"/>
          </a:p>
          <a:p>
            <a:pPr lvl="1"/>
            <a:r>
              <a:rPr lang="en-US" sz="2400" dirty="0" smtClean="0"/>
              <a:t>Reading and writing at the same time is not supported</a:t>
            </a:r>
          </a:p>
          <a:p>
            <a:r>
              <a:rPr lang="en-US" sz="2800" dirty="0" smtClean="0"/>
              <a:t>Sampler object</a:t>
            </a:r>
          </a:p>
          <a:p>
            <a:pPr lvl="1"/>
            <a:r>
              <a:rPr lang="en-US" sz="2400" dirty="0" smtClean="0"/>
              <a:t>Created on the host side</a:t>
            </a:r>
          </a:p>
          <a:p>
            <a:pPr lvl="1"/>
            <a:r>
              <a:rPr lang="en-US" sz="2400" dirty="0" smtClean="0"/>
              <a:t>Global constant sampler</a:t>
            </a:r>
            <a:endParaRPr lang="hu-H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105400"/>
            <a:ext cx="73152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const sampler_t samplerName = NORMALIZED_COORDS |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ADDRESS_MODE      |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FILTER_MODE;</a:t>
            </a:r>
          </a:p>
        </p:txBody>
      </p:sp>
    </p:spTree>
    <p:extLst>
      <p:ext uri="{BB962C8B-B14F-4D97-AF65-F5344CB8AC3E}">
        <p14:creationId xmlns:p14="http://schemas.microsoft.com/office/powerpoint/2010/main" val="2256274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from image objects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Vector of 4 matching to the type of the image</a:t>
            </a:r>
          </a:p>
          <a:p>
            <a:pPr lvl="1"/>
            <a:r>
              <a:rPr lang="en-US" dirty="0" smtClean="0"/>
              <a:t>{f, </a:t>
            </a:r>
            <a:r>
              <a:rPr lang="en-US" dirty="0" err="1"/>
              <a:t>i</a:t>
            </a:r>
            <a:r>
              <a:rPr lang="en-US" dirty="0" smtClean="0"/>
              <a:t>, </a:t>
            </a:r>
            <a:r>
              <a:rPr lang="en-US" dirty="0" err="1" smtClean="0"/>
              <a:t>ui</a:t>
            </a:r>
            <a:r>
              <a:rPr lang="en-US" dirty="0" smtClean="0"/>
              <a:t>}: float, </a:t>
            </a:r>
            <a:r>
              <a:rPr lang="en-US" dirty="0" err="1" smtClean="0"/>
              <a:t>int</a:t>
            </a:r>
            <a:r>
              <a:rPr lang="en-US" dirty="0" smtClean="0"/>
              <a:t>, unsigned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err="1" smtClean="0"/>
              <a:t>coord</a:t>
            </a:r>
            <a:r>
              <a:rPr lang="en-US" dirty="0" smtClean="0"/>
              <a:t>: according to the sampler addressing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519" y="2438400"/>
            <a:ext cx="8382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o_t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ype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read_image{f,i,ui}(image2d_t image,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sampler_t sampler,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&lt;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c_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coord)</a:t>
            </a:r>
          </a:p>
        </p:txBody>
      </p:sp>
    </p:spTree>
    <p:extLst>
      <p:ext uri="{BB962C8B-B14F-4D97-AF65-F5344CB8AC3E}">
        <p14:creationId xmlns:p14="http://schemas.microsoft.com/office/powerpoint/2010/main" val="2278095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an image object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hu-HU" dirty="0"/>
              <a:t>{f, i, </a:t>
            </a:r>
            <a:r>
              <a:rPr lang="hu-HU" dirty="0" err="1"/>
              <a:t>ui</a:t>
            </a:r>
            <a:r>
              <a:rPr lang="hu-HU" dirty="0"/>
              <a:t>}: </a:t>
            </a:r>
            <a:r>
              <a:rPr lang="hu-HU" dirty="0" err="1"/>
              <a:t>float</a:t>
            </a:r>
            <a:r>
              <a:rPr lang="hu-HU" dirty="0"/>
              <a:t>, int, </a:t>
            </a:r>
            <a:r>
              <a:rPr lang="hu-HU" dirty="0" err="1"/>
              <a:t>unsigned</a:t>
            </a:r>
            <a:r>
              <a:rPr lang="hu-HU" dirty="0"/>
              <a:t> int</a:t>
            </a:r>
          </a:p>
          <a:p>
            <a:pPr lvl="1"/>
            <a:r>
              <a:rPr lang="hu-HU" dirty="0" err="1"/>
              <a:t>coord</a:t>
            </a:r>
            <a:r>
              <a:rPr lang="hu-HU" dirty="0"/>
              <a:t>: </a:t>
            </a:r>
            <a:r>
              <a:rPr lang="en-US" dirty="0" smtClean="0"/>
              <a:t>destination coordinates</a:t>
            </a:r>
            <a:endParaRPr lang="hu-HU" dirty="0"/>
          </a:p>
          <a:p>
            <a:pPr lvl="1"/>
            <a:r>
              <a:rPr lang="hu-HU" dirty="0" err="1"/>
              <a:t>color</a:t>
            </a:r>
            <a:r>
              <a:rPr lang="hu-HU" dirty="0"/>
              <a:t>: </a:t>
            </a:r>
            <a:r>
              <a:rPr lang="en-US" dirty="0" smtClean="0"/>
              <a:t>value vector to store</a:t>
            </a:r>
            <a:endParaRPr lang="en-US" dirty="0"/>
          </a:p>
          <a:p>
            <a:pPr lvl="1"/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479730"/>
            <a:ext cx="8382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void write_image{f,i,ui}(image2d_t image,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&lt;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coord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coord,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&lt;</a:t>
            </a:r>
            <a:r>
              <a:rPr lang="hu-HU" dirty="0" err="1" smtClean="0">
                <a:latin typeface="Consolas" pitchFamily="49" charset="0"/>
                <a:cs typeface="Consolas" pitchFamily="49" charset="0"/>
              </a:rPr>
              <a:t>color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color)</a:t>
            </a:r>
          </a:p>
        </p:txBody>
      </p:sp>
    </p:spTree>
    <p:extLst>
      <p:ext uri="{BB962C8B-B14F-4D97-AF65-F5344CB8AC3E}">
        <p14:creationId xmlns:p14="http://schemas.microsoft.com/office/powerpoint/2010/main" val="1859125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OpenCL</a:t>
            </a:r>
            <a:r>
              <a:rPr lang="en-US" dirty="0" smtClean="0"/>
              <a:t> texture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object information</a:t>
            </a:r>
          </a:p>
          <a:p>
            <a:pPr lvl="1"/>
            <a:r>
              <a:rPr lang="en-US" dirty="0" smtClean="0"/>
              <a:t>Image dimensions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Image format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 get_image_width(image{2,3}d_t image)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364468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 get_image_height(image{2,3}d_t image)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821668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 get_image_depth(image3d_t image)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267200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int{2,4} get_image_dim(image{2,3}d_t image)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226" y="5541842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 get_image_channel_data_type(image{2,3}d_t image)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226" y="5999042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 get_image_channel_order(image{2,3}d_t image)</a:t>
            </a:r>
          </a:p>
        </p:txBody>
      </p:sp>
    </p:spTree>
    <p:extLst>
      <p:ext uri="{BB962C8B-B14F-4D97-AF65-F5344CB8AC3E}">
        <p14:creationId xmlns:p14="http://schemas.microsoft.com/office/powerpoint/2010/main" val="429369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333999"/>
          </a:xfrm>
        </p:spPr>
        <p:txBody>
          <a:bodyPr/>
          <a:lstStyle/>
          <a:p>
            <a:r>
              <a:rPr lang="en-US" dirty="0" smtClean="0"/>
              <a:t>Probability of scattering</a:t>
            </a:r>
            <a:endParaRPr lang="hu-HU" dirty="0" smtClean="0"/>
          </a:p>
          <a:p>
            <a:pPr lvl="1"/>
            <a:r>
              <a:rPr lang="hu-HU" dirty="0" smtClean="0"/>
              <a:t> 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Probability of reflection</a:t>
            </a:r>
            <a:endParaRPr lang="hu-HU" dirty="0" smtClean="0"/>
          </a:p>
          <a:p>
            <a:pPr lvl="1"/>
            <a:r>
              <a:rPr lang="hu-HU" dirty="0" smtClean="0"/>
              <a:t>albedo</a:t>
            </a:r>
          </a:p>
          <a:p>
            <a:pPr lvl="1"/>
            <a:endParaRPr lang="hu-HU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3600" y="3962400"/>
          <a:ext cx="1143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3" imgW="457200" imgH="431640" progId="Equation.3">
                  <p:embed/>
                </p:oleObj>
              </mc:Choice>
              <mc:Fallback>
                <p:oleObj name="Equation" r:id="rId3" imgW="457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62400"/>
                        <a:ext cx="1143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146301"/>
            <a:ext cx="4038600" cy="671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/>
          <a:lstStyle/>
          <a:p>
            <a:r>
              <a:rPr lang="en-US" dirty="0" smtClean="0"/>
              <a:t>Direction of the reflection</a:t>
            </a:r>
            <a:endParaRPr lang="hu-HU" dirty="0" smtClean="0"/>
          </a:p>
          <a:p>
            <a:pPr lvl="1"/>
            <a:r>
              <a:rPr lang="en-US" dirty="0" smtClean="0"/>
              <a:t>Phase function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en-US" dirty="0" smtClean="0"/>
              <a:t>Isotropic scattering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en-US" dirty="0" smtClean="0"/>
              <a:t>Anisotropic scattering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150301"/>
            <a:ext cx="431482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76" y="3069623"/>
            <a:ext cx="2828925" cy="1085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724400"/>
            <a:ext cx="3810000" cy="1009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5794321"/>
            <a:ext cx="75819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dirty="0" smtClean="0"/>
              <a:t>Approximation of single scattering</a:t>
            </a:r>
            <a:endParaRPr lang="hu-HU" dirty="0" smtClean="0"/>
          </a:p>
          <a:p>
            <a:pPr lvl="1"/>
            <a:r>
              <a:rPr lang="en-US" dirty="0" smtClean="0"/>
              <a:t>Radiance</a:t>
            </a:r>
            <a:endParaRPr lang="hu-HU" dirty="0" smtClean="0"/>
          </a:p>
          <a:p>
            <a:pPr lvl="2"/>
            <a:r>
              <a:rPr lang="en-US" dirty="0" smtClean="0"/>
              <a:t>Direct part</a:t>
            </a:r>
            <a:endParaRPr lang="hu-HU" dirty="0" smtClean="0"/>
          </a:p>
          <a:p>
            <a:pPr lvl="2"/>
            <a:endParaRPr lang="hu-HU" dirty="0" smtClean="0"/>
          </a:p>
          <a:p>
            <a:pPr lvl="2"/>
            <a:r>
              <a:rPr lang="en-US" dirty="0" smtClean="0"/>
              <a:t>Indirect</a:t>
            </a:r>
            <a:r>
              <a:rPr lang="hu-HU" dirty="0" smtClean="0"/>
              <a:t> (media) </a:t>
            </a:r>
            <a:r>
              <a:rPr lang="en-US" dirty="0" smtClean="0"/>
              <a:t>part</a:t>
            </a:r>
            <a:endParaRPr lang="hu-HU" dirty="0" smtClean="0"/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pPr lvl="3"/>
            <a:r>
              <a:rPr lang="en-US" dirty="0" smtClean="0"/>
              <a:t>Volumetric representation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93976"/>
            <a:ext cx="427672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28900"/>
            <a:ext cx="2828925" cy="80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16753"/>
            <a:ext cx="8172450" cy="90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49" y="5221224"/>
            <a:ext cx="8886825" cy="1636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333999"/>
          </a:xfrm>
        </p:spPr>
        <p:txBody>
          <a:bodyPr/>
          <a:lstStyle/>
          <a:p>
            <a:r>
              <a:rPr lang="en-US" dirty="0" smtClean="0"/>
              <a:t>Stochastic solution</a:t>
            </a:r>
          </a:p>
          <a:p>
            <a:pPr lvl="1"/>
            <a:r>
              <a:rPr lang="en-US" dirty="0" smtClean="0"/>
              <a:t>Contributions to the radiance of a point</a:t>
            </a:r>
          </a:p>
          <a:p>
            <a:pPr lvl="2"/>
            <a:r>
              <a:rPr lang="en-US" dirty="0" smtClean="0"/>
              <a:t>Direct photon emission</a:t>
            </a:r>
          </a:p>
          <a:p>
            <a:pPr lvl="2"/>
            <a:r>
              <a:rPr lang="en-US" dirty="0" smtClean="0"/>
              <a:t>Single scattering</a:t>
            </a:r>
          </a:p>
          <a:p>
            <a:pPr lvl="2"/>
            <a:r>
              <a:rPr lang="en-US" dirty="0" smtClean="0"/>
              <a:t>Two-times scattered photons</a:t>
            </a:r>
          </a:p>
          <a:p>
            <a:pPr lvl="2"/>
            <a:r>
              <a:rPr lang="hu-HU" dirty="0" smtClean="0"/>
              <a:t>...</a:t>
            </a:r>
          </a:p>
          <a:p>
            <a:pPr lvl="2"/>
            <a:r>
              <a:rPr lang="hu-HU" dirty="0" smtClean="0"/>
              <a:t>N-</a:t>
            </a:r>
            <a:r>
              <a:rPr lang="en-US" dirty="0" smtClean="0"/>
              <a:t>times</a:t>
            </a:r>
            <a:r>
              <a:rPr lang="hu-HU" dirty="0" smtClean="0"/>
              <a:t> </a:t>
            </a:r>
            <a:r>
              <a:rPr lang="en-US" dirty="0" smtClean="0"/>
              <a:t>scattered photons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333999"/>
          </a:xfrm>
        </p:spPr>
        <p:txBody>
          <a:bodyPr/>
          <a:lstStyle/>
          <a:p>
            <a:r>
              <a:rPr lang="hu-HU" dirty="0" smtClean="0"/>
              <a:t>Monte Carlo </a:t>
            </a:r>
            <a:r>
              <a:rPr lang="en-US" dirty="0" smtClean="0"/>
              <a:t>simulation</a:t>
            </a:r>
            <a:endParaRPr lang="hu-HU" dirty="0" smtClean="0"/>
          </a:p>
          <a:p>
            <a:pPr lvl="1"/>
            <a:r>
              <a:rPr lang="en-US" dirty="0" smtClean="0"/>
              <a:t>Generating random light paths</a:t>
            </a:r>
          </a:p>
          <a:p>
            <a:pPr lvl="2"/>
            <a:r>
              <a:rPr lang="en-US" dirty="0" smtClean="0"/>
              <a:t>A path contains many photons</a:t>
            </a:r>
          </a:p>
          <a:p>
            <a:pPr lvl="2"/>
            <a:r>
              <a:rPr lang="en-US" dirty="0" smtClean="0"/>
              <a:t>Collecting the scattering points and their energy</a:t>
            </a:r>
          </a:p>
          <a:p>
            <a:pPr lvl="2"/>
            <a:endParaRPr lang="hu-HU" dirty="0" smtClean="0"/>
          </a:p>
          <a:p>
            <a:pPr lvl="2"/>
            <a:r>
              <a:rPr lang="en-US" dirty="0" smtClean="0"/>
              <a:t>Free path</a:t>
            </a:r>
            <a:endParaRPr lang="hu-H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4190999"/>
            <a:ext cx="7505700" cy="2341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4563</TotalTime>
  <Words>2497</Words>
  <Application>Microsoft Office PowerPoint</Application>
  <PresentationFormat>On-screen Show (4:3)</PresentationFormat>
  <Paragraphs>587</Paragraphs>
  <Slides>46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Comic Sans MS</vt:lpstr>
      <vt:lpstr>Consolas</vt:lpstr>
      <vt:lpstr>Corbel</vt:lpstr>
      <vt:lpstr>Symbol</vt:lpstr>
      <vt:lpstr>Times New Roman</vt:lpstr>
      <vt:lpstr>Wingdings</vt:lpstr>
      <vt:lpstr>Wingdings 2</vt:lpstr>
      <vt:lpstr>Wingdings 3</vt:lpstr>
      <vt:lpstr>Module</vt:lpstr>
      <vt:lpstr>Equation</vt:lpstr>
      <vt:lpstr>Monte Carlo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Scattering simulation</vt:lpstr>
      <vt:lpstr>Volume rendering</vt:lpstr>
      <vt:lpstr>Volume rendering</vt:lpstr>
      <vt:lpstr>Volume rendering</vt:lpstr>
      <vt:lpstr>Isosurface raycasting</vt:lpstr>
      <vt:lpstr>Isosurface raycasting</vt:lpstr>
      <vt:lpstr>Isosurface raycasting</vt:lpstr>
      <vt:lpstr>Isosurface raycasting</vt:lpstr>
      <vt:lpstr>Isosurface raycasting</vt:lpstr>
      <vt:lpstr>Isosurface raycasting</vt:lpstr>
      <vt:lpstr>Volume rendering</vt:lpstr>
      <vt:lpstr>Volume rendering</vt:lpstr>
      <vt:lpstr>Volume rendering</vt:lpstr>
      <vt:lpstr>Volume rendering</vt:lpstr>
      <vt:lpstr>Volume ray casting</vt:lpstr>
      <vt:lpstr>Volume ray casting</vt:lpstr>
      <vt:lpstr>PowerPoint Presentation</vt:lpstr>
      <vt:lpstr>OpenCL texture</vt:lpstr>
      <vt:lpstr>OpenCL texture</vt:lpstr>
      <vt:lpstr>OpenCL texture</vt:lpstr>
      <vt:lpstr>OpenCL texture</vt:lpstr>
      <vt:lpstr>OpenCL texture</vt:lpstr>
      <vt:lpstr>OpenCL texture</vt:lpstr>
      <vt:lpstr>OpenCL textures</vt:lpstr>
      <vt:lpstr>OpenCL texture</vt:lpstr>
      <vt:lpstr>OpenCL texture</vt:lpstr>
      <vt:lpstr>OpenCL texture</vt:lpstr>
      <vt:lpstr>OpenCL texture</vt:lpstr>
      <vt:lpstr>OpenCL texture</vt:lpstr>
      <vt:lpstr>OpenCL texture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szimuláció</dc:title>
  <dc:creator>tbalazs</dc:creator>
  <cp:lastModifiedBy>Márton Tóth</cp:lastModifiedBy>
  <cp:revision>168</cp:revision>
  <dcterms:created xsi:type="dcterms:W3CDTF">2011-04-19T06:44:38Z</dcterms:created>
  <dcterms:modified xsi:type="dcterms:W3CDTF">2019-04-01T08:14:00Z</dcterms:modified>
</cp:coreProperties>
</file>