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2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762E-0841-43A4-B9BA-8BC22BF80596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73D5-41D1-4D26-9219-1D18AA1776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762E-0841-43A4-B9BA-8BC22BF80596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73D5-41D1-4D26-9219-1D18AA177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762E-0841-43A4-B9BA-8BC22BF80596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73D5-41D1-4D26-9219-1D18AA177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762E-0841-43A4-B9BA-8BC22BF80596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73D5-41D1-4D26-9219-1D18AA177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762E-0841-43A4-B9BA-8BC22BF80596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73D5-41D1-4D26-9219-1D18AA177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762E-0841-43A4-B9BA-8BC22BF80596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73D5-41D1-4D26-9219-1D18AA177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762E-0841-43A4-B9BA-8BC22BF80596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73D5-41D1-4D26-9219-1D18AA177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762E-0841-43A4-B9BA-8BC22BF80596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73D5-41D1-4D26-9219-1D18AA177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762E-0841-43A4-B9BA-8BC22BF80596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73D5-41D1-4D26-9219-1D18AA177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762E-0841-43A4-B9BA-8BC22BF80596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73D5-41D1-4D26-9219-1D18AA1776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52F762E-0841-43A4-B9BA-8BC22BF80596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13373D5-41D1-4D26-9219-1D18AA177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52F762E-0841-43A4-B9BA-8BC22BF80596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3373D5-41D1-4D26-9219-1D18AA177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png"/><Relationship Id="rId5" Type="http://schemas.openxmlformats.org/officeDocument/2006/relationships/image" Target="../media/image9.png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Monte Carlo methods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Stochastic differential equations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Monte Carlo simulation</a:t>
            </a:r>
          </a:p>
          <a:p>
            <a:pPr lvl="1"/>
            <a:r>
              <a:rPr lang="en-US" dirty="0" smtClean="0"/>
              <a:t>Calculation of independent trajectories</a:t>
            </a:r>
          </a:p>
          <a:p>
            <a:pPr lvl="1"/>
            <a:r>
              <a:rPr lang="en-US" dirty="0" smtClean="0"/>
              <a:t>Calculate the expected value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Calculate the variance</a:t>
            </a:r>
            <a:endParaRPr lang="hu-HU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2895600" y="3429000"/>
          <a:ext cx="2819400" cy="152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6" name="Equation" r:id="rId3" imgW="1130040" imgH="609480" progId="Equation.3">
                  <p:embed/>
                </p:oleObj>
              </mc:Choice>
              <mc:Fallback>
                <p:oleObj name="Equation" r:id="rId3" imgW="1130040" imgH="609480" progId="Equation.3">
                  <p:embed/>
                  <p:pic>
                    <p:nvPicPr>
                      <p:cNvPr id="5017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429000"/>
                        <a:ext cx="2819400" cy="1520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49328"/>
              </p:ext>
            </p:extLst>
          </p:nvPr>
        </p:nvGraphicFramePr>
        <p:xfrm>
          <a:off x="2286000" y="5781675"/>
          <a:ext cx="438785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7" name="Equation" r:id="rId5" imgW="1765080" imgH="279360" progId="Equation.3">
                  <p:embed/>
                </p:oleObj>
              </mc:Choice>
              <mc:Fallback>
                <p:oleObj name="Equation" r:id="rId5" imgW="1765080" imgH="279360" progId="Equation.3">
                  <p:embed/>
                  <p:pic>
                    <p:nvPicPr>
                      <p:cNvPr id="5017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781675"/>
                        <a:ext cx="4387850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2107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Stochastic differential equations</a:t>
            </a:r>
            <a:endParaRPr lang="hu-HU" dirty="0"/>
          </a:p>
        </p:txBody>
      </p:sp>
      <p:pic>
        <p:nvPicPr>
          <p:cNvPr id="4" name="Content Placeholder 4" descr="stock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9126477" cy="5390384"/>
          </a:xfrm>
        </p:spPr>
      </p:pic>
    </p:spTree>
    <p:extLst>
      <p:ext uri="{BB962C8B-B14F-4D97-AF65-F5344CB8AC3E}">
        <p14:creationId xmlns:p14="http://schemas.microsoft.com/office/powerpoint/2010/main" val="4195680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Previously…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Monte Carlo integration</a:t>
            </a:r>
            <a:r>
              <a:rPr lang="en-US" dirty="0"/>
              <a:t> </a:t>
            </a:r>
            <a:r>
              <a:rPr lang="en-US" dirty="0" smtClean="0"/>
              <a:t>– Interpretation of the integrand as expected value</a:t>
            </a:r>
            <a:endParaRPr lang="hu-H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137" y="3352800"/>
            <a:ext cx="7645726" cy="110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477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Previously…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1D example: p has uniform distribution (its density function is constant 1/(b-a) in [a, b], zero otherwise)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299" y="4267200"/>
            <a:ext cx="8615401" cy="1234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77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Stochastic differential equations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differential equation is an equation that relates some function with its derivatives.</a:t>
            </a:r>
          </a:p>
          <a:p>
            <a:pPr lvl="1"/>
            <a:r>
              <a:rPr lang="en-US" dirty="0"/>
              <a:t>The Bessel differential equation is the linear second-order ordinary differential equation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7052514"/>
              </p:ext>
            </p:extLst>
          </p:nvPr>
        </p:nvGraphicFramePr>
        <p:xfrm>
          <a:off x="2350654" y="4087995"/>
          <a:ext cx="4442691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1" name="Equation" r:id="rId3" imgW="1879560" imgH="419040" progId="Equation.3">
                  <p:embed/>
                </p:oleObj>
              </mc:Choice>
              <mc:Fallback>
                <p:oleObj name="Equation" r:id="rId3" imgW="1879560" imgH="41904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0654" y="4087995"/>
                        <a:ext cx="4442691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6955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Stochastic differential equations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differential equation in which one ore more of the terms is a stochastic process</a:t>
            </a:r>
            <a:endParaRPr lang="hu-HU" dirty="0"/>
          </a:p>
          <a:p>
            <a:pPr lvl="1"/>
            <a:r>
              <a:rPr lang="en-US" dirty="0" smtClean="0"/>
              <a:t>Black–Scholes equation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4784331"/>
              </p:ext>
            </p:extLst>
          </p:nvPr>
        </p:nvGraphicFramePr>
        <p:xfrm>
          <a:off x="2590800" y="3657600"/>
          <a:ext cx="3259137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5" name="Equation" r:id="rId3" imgW="1307880" imgH="228600" progId="Equation.3">
                  <p:embed/>
                </p:oleObj>
              </mc:Choice>
              <mc:Fallback>
                <p:oleObj name="Equation" r:id="rId3" imgW="1307880" imgH="2286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657600"/>
                        <a:ext cx="3259137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2138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Stochastic differential equations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Black–Scholes equation</a:t>
            </a:r>
          </a:p>
          <a:p>
            <a:pPr lvl="1"/>
            <a:r>
              <a:rPr lang="en-US" dirty="0" smtClean="0"/>
              <a:t>Modeling stock prices</a:t>
            </a:r>
          </a:p>
          <a:p>
            <a:pPr lvl="1"/>
            <a:r>
              <a:rPr lang="en-US" dirty="0" smtClean="0"/>
              <a:t>S</a:t>
            </a:r>
            <a:r>
              <a:rPr lang="en-US" baseline="-25000" dirty="0" smtClean="0"/>
              <a:t>t</a:t>
            </a:r>
            <a:r>
              <a:rPr lang="en-US" dirty="0" smtClean="0"/>
              <a:t>: stock price at a given time</a:t>
            </a:r>
          </a:p>
          <a:p>
            <a:pPr lvl="1"/>
            <a:r>
              <a:rPr lang="en-US" dirty="0" err="1" smtClean="0"/>
              <a:t>dS</a:t>
            </a:r>
            <a:r>
              <a:rPr lang="en-US" baseline="-25000" dirty="0" err="1" smtClean="0"/>
              <a:t>t</a:t>
            </a:r>
            <a:r>
              <a:rPr lang="en-US" dirty="0" smtClean="0"/>
              <a:t>: change of the stock price</a:t>
            </a:r>
          </a:p>
          <a:p>
            <a:pPr lvl="1"/>
            <a:r>
              <a:rPr lang="en-US" dirty="0" smtClean="0"/>
              <a:t>          : deterministic yield,  a stochastic drift</a:t>
            </a:r>
          </a:p>
          <a:p>
            <a:pPr lvl="1"/>
            <a:r>
              <a:rPr lang="en-US" dirty="0" smtClean="0"/>
              <a:t>               : random change in the price caused by an independent effect,       is the volatility</a:t>
            </a:r>
            <a:endParaRPr lang="en-US" dirty="0"/>
          </a:p>
          <a:p>
            <a:pPr marL="457200" lvl="1" indent="0">
              <a:buNone/>
            </a:pPr>
            <a:endParaRPr lang="hu-H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962400"/>
            <a:ext cx="685800" cy="4891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4451537"/>
            <a:ext cx="1028700" cy="4989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1532" y="4989436"/>
            <a:ext cx="304800" cy="2990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47900" y="5439594"/>
            <a:ext cx="4264144" cy="1318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814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Stochastic differential equations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Black–Scholes equation</a:t>
            </a:r>
          </a:p>
          <a:p>
            <a:endParaRPr lang="hu-HU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2704814"/>
              </p:ext>
            </p:extLst>
          </p:nvPr>
        </p:nvGraphicFramePr>
        <p:xfrm>
          <a:off x="1905000" y="3711240"/>
          <a:ext cx="4270375" cy="746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3" name="Equation" r:id="rId3" imgW="1307880" imgH="228600" progId="Equation.3">
                  <p:embed/>
                </p:oleObj>
              </mc:Choice>
              <mc:Fallback>
                <p:oleObj name="Equation" r:id="rId3" imgW="1307880" imgH="228600" progId="Equation.3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711240"/>
                        <a:ext cx="4270375" cy="74627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01887" y="2512979"/>
            <a:ext cx="3429000" cy="10598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35187" y="4641027"/>
            <a:ext cx="3962400" cy="62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065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Stochastic differential equations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 is a stochastic process with normal distribution and with zero expected value</a:t>
            </a:r>
          </a:p>
          <a:p>
            <a:r>
              <a:rPr lang="en-US" dirty="0" smtClean="0"/>
              <a:t>We have uniform random variables</a:t>
            </a:r>
          </a:p>
          <a:p>
            <a:r>
              <a:rPr lang="en-US" dirty="0" smtClean="0"/>
              <a:t>They shall be transformed</a:t>
            </a:r>
          </a:p>
          <a:p>
            <a:endParaRPr lang="hu-H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936034"/>
            <a:ext cx="762000" cy="4642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4038600"/>
            <a:ext cx="3143250" cy="600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3285" y="4876800"/>
            <a:ext cx="37338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286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Stochastic differential equations</a:t>
            </a:r>
            <a:endParaRPr lang="hu-HU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1676400"/>
            <a:ext cx="8534400" cy="457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54864" tIns="91440" rtlCol="0">
            <a:normAutofit lnSpcReduction="10000"/>
          </a:bodyPr>
          <a:lstStyle/>
          <a:p>
            <a:r>
              <a:rPr lang="hu-HU" dirty="0"/>
              <a:t>__kernel</a:t>
            </a:r>
          </a:p>
          <a:p>
            <a:r>
              <a:rPr lang="hu-HU" dirty="0" err="1"/>
              <a:t>void</a:t>
            </a:r>
            <a:r>
              <a:rPr lang="hu-HU" dirty="0"/>
              <a:t> </a:t>
            </a:r>
            <a:r>
              <a:rPr lang="hu-HU" dirty="0" err="1"/>
              <a:t>randomLCG</a:t>
            </a:r>
            <a:r>
              <a:rPr lang="hu-HU" dirty="0"/>
              <a:t>(const int </a:t>
            </a:r>
            <a:r>
              <a:rPr lang="hu-HU" dirty="0" err="1"/>
              <a:t>randomNumbers</a:t>
            </a:r>
            <a:r>
              <a:rPr lang="hu-HU" dirty="0"/>
              <a:t>, __</a:t>
            </a:r>
            <a:r>
              <a:rPr lang="hu-HU" dirty="0" err="1"/>
              <a:t>global</a:t>
            </a:r>
            <a:r>
              <a:rPr lang="hu-HU" dirty="0"/>
              <a:t> </a:t>
            </a:r>
            <a:r>
              <a:rPr lang="hu-HU" dirty="0" err="1"/>
              <a:t>float</a:t>
            </a:r>
            <a:r>
              <a:rPr lang="hu-HU" dirty="0"/>
              <a:t>* </a:t>
            </a:r>
            <a:r>
              <a:rPr lang="hu-HU" dirty="0" err="1"/>
              <a:t>randomsSeed</a:t>
            </a:r>
            <a:r>
              <a:rPr lang="hu-HU" dirty="0" smtClean="0"/>
              <a:t>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               </a:t>
            </a:r>
            <a:r>
              <a:rPr lang="hu-HU" dirty="0" smtClean="0"/>
              <a:t>__</a:t>
            </a:r>
            <a:r>
              <a:rPr lang="hu-HU" dirty="0" err="1"/>
              <a:t>global</a:t>
            </a:r>
            <a:r>
              <a:rPr lang="hu-HU" dirty="0"/>
              <a:t> </a:t>
            </a:r>
            <a:r>
              <a:rPr lang="hu-HU" dirty="0" err="1"/>
              <a:t>float</a:t>
            </a:r>
            <a:r>
              <a:rPr lang="hu-HU" dirty="0"/>
              <a:t>* </a:t>
            </a:r>
            <a:r>
              <a:rPr lang="hu-HU" dirty="0" err="1"/>
              <a:t>randomGPU</a:t>
            </a:r>
            <a:r>
              <a:rPr lang="hu-HU" dirty="0" smtClean="0"/>
              <a:t>)</a:t>
            </a:r>
            <a:endParaRPr lang="en-US" dirty="0" smtClean="0"/>
          </a:p>
          <a:p>
            <a:r>
              <a:rPr lang="hu-HU" dirty="0" smtClean="0"/>
              <a:t>{</a:t>
            </a:r>
            <a:endParaRPr lang="hu-HU" dirty="0"/>
          </a:p>
          <a:p>
            <a:r>
              <a:rPr lang="hu-HU" dirty="0"/>
              <a:t>  int </a:t>
            </a:r>
            <a:r>
              <a:rPr lang="hu-HU" dirty="0" err="1"/>
              <a:t>id</a:t>
            </a:r>
            <a:r>
              <a:rPr lang="hu-HU" dirty="0"/>
              <a:t> = </a:t>
            </a:r>
            <a:r>
              <a:rPr lang="hu-HU" dirty="0" err="1"/>
              <a:t>get_global_id</a:t>
            </a:r>
            <a:r>
              <a:rPr lang="hu-HU" dirty="0"/>
              <a:t>(0);</a:t>
            </a:r>
          </a:p>
          <a:p>
            <a:r>
              <a:rPr lang="hu-HU" dirty="0"/>
              <a:t>  int </a:t>
            </a:r>
            <a:r>
              <a:rPr lang="hu-HU" dirty="0" err="1"/>
              <a:t>maxID</a:t>
            </a:r>
            <a:r>
              <a:rPr lang="hu-HU" dirty="0"/>
              <a:t> = </a:t>
            </a:r>
            <a:r>
              <a:rPr lang="hu-HU" dirty="0" err="1"/>
              <a:t>get_global_size</a:t>
            </a:r>
            <a:r>
              <a:rPr lang="hu-HU" dirty="0"/>
              <a:t>(0);</a:t>
            </a:r>
          </a:p>
          <a:p>
            <a:endParaRPr lang="hu-HU" dirty="0"/>
          </a:p>
          <a:p>
            <a:r>
              <a:rPr lang="hu-HU" dirty="0"/>
              <a:t>  </a:t>
            </a:r>
            <a:r>
              <a:rPr lang="hu-HU" dirty="0" err="1"/>
              <a:t>uint</a:t>
            </a:r>
            <a:r>
              <a:rPr lang="hu-HU" dirty="0"/>
              <a:t> </a:t>
            </a:r>
            <a:r>
              <a:rPr lang="hu-HU" dirty="0" err="1"/>
              <a:t>rng</a:t>
            </a:r>
            <a:r>
              <a:rPr lang="hu-HU" dirty="0"/>
              <a:t> = </a:t>
            </a:r>
            <a:r>
              <a:rPr lang="hu-HU" dirty="0" err="1"/>
              <a:t>randomsSeed</a:t>
            </a:r>
            <a:r>
              <a:rPr lang="hu-HU" dirty="0"/>
              <a:t>[</a:t>
            </a:r>
            <a:r>
              <a:rPr lang="hu-HU" dirty="0" err="1"/>
              <a:t>id</a:t>
            </a:r>
            <a:r>
              <a:rPr lang="hu-HU" dirty="0" smtClean="0"/>
              <a:t>];</a:t>
            </a:r>
            <a:endParaRPr lang="en-US" dirty="0" smtClean="0"/>
          </a:p>
          <a:p>
            <a:endParaRPr lang="hu-HU" dirty="0"/>
          </a:p>
          <a:p>
            <a:r>
              <a:rPr lang="hu-HU" dirty="0"/>
              <a:t>  </a:t>
            </a:r>
            <a:r>
              <a:rPr lang="hu-HU" dirty="0" err="1"/>
              <a:t>for</a:t>
            </a:r>
            <a:r>
              <a:rPr lang="hu-HU" dirty="0"/>
              <a:t>(int i=0; i &lt; </a:t>
            </a:r>
            <a:r>
              <a:rPr lang="hu-HU" dirty="0" err="1"/>
              <a:t>randomNumbers</a:t>
            </a:r>
            <a:r>
              <a:rPr lang="hu-HU" dirty="0"/>
              <a:t>; ++i)</a:t>
            </a:r>
          </a:p>
          <a:p>
            <a:r>
              <a:rPr lang="hu-HU" dirty="0"/>
              <a:t>  {</a:t>
            </a:r>
          </a:p>
          <a:p>
            <a:r>
              <a:rPr lang="hu-HU" dirty="0"/>
              <a:t>  </a:t>
            </a:r>
            <a:r>
              <a:rPr lang="en-US" dirty="0"/>
              <a:t> 	</a:t>
            </a:r>
            <a:r>
              <a:rPr lang="hu-HU" dirty="0" err="1" smtClean="0"/>
              <a:t>float</a:t>
            </a:r>
            <a:r>
              <a:rPr lang="hu-HU" dirty="0" smtClean="0"/>
              <a:t> </a:t>
            </a:r>
            <a:r>
              <a:rPr lang="hu-HU" dirty="0"/>
              <a:t>u = (</a:t>
            </a:r>
            <a:r>
              <a:rPr lang="hu-HU" dirty="0" err="1"/>
              <a:t>float</a:t>
            </a:r>
            <a:r>
              <a:rPr lang="hu-HU" dirty="0"/>
              <a:t>)</a:t>
            </a:r>
            <a:r>
              <a:rPr lang="hu-HU" dirty="0" err="1"/>
              <a:t>stepLCG</a:t>
            </a:r>
            <a:r>
              <a:rPr lang="hu-HU" dirty="0"/>
              <a:t>(&amp;</a:t>
            </a:r>
            <a:r>
              <a:rPr lang="hu-HU" dirty="0" err="1"/>
              <a:t>rng</a:t>
            </a:r>
            <a:r>
              <a:rPr lang="hu-HU" dirty="0"/>
              <a:t>, 1664525, 1013904223UL) / 0xffffffff;</a:t>
            </a:r>
          </a:p>
          <a:p>
            <a:r>
              <a:rPr lang="en-US" dirty="0" smtClean="0"/>
              <a:t>	</a:t>
            </a:r>
            <a:r>
              <a:rPr lang="hu-HU" dirty="0" err="1" smtClean="0"/>
              <a:t>float</a:t>
            </a:r>
            <a:r>
              <a:rPr lang="hu-HU" dirty="0" smtClean="0"/>
              <a:t> </a:t>
            </a:r>
            <a:r>
              <a:rPr lang="hu-HU" dirty="0"/>
              <a:t>v = (</a:t>
            </a:r>
            <a:r>
              <a:rPr lang="hu-HU" dirty="0" err="1"/>
              <a:t>float</a:t>
            </a:r>
            <a:r>
              <a:rPr lang="hu-HU" dirty="0"/>
              <a:t>)</a:t>
            </a:r>
            <a:r>
              <a:rPr lang="hu-HU" dirty="0" err="1"/>
              <a:t>stepLCG</a:t>
            </a:r>
            <a:r>
              <a:rPr lang="hu-HU" dirty="0"/>
              <a:t>(&amp;</a:t>
            </a:r>
            <a:r>
              <a:rPr lang="hu-HU" dirty="0" err="1"/>
              <a:t>rng</a:t>
            </a:r>
            <a:r>
              <a:rPr lang="hu-HU" dirty="0"/>
              <a:t>, 1664525, 1013904223UL) / 0xffffffff;</a:t>
            </a:r>
          </a:p>
          <a:p>
            <a:endParaRPr lang="hu-HU" dirty="0"/>
          </a:p>
          <a:p>
            <a:r>
              <a:rPr lang="en-US" dirty="0" smtClean="0"/>
              <a:t>	</a:t>
            </a:r>
            <a:r>
              <a:rPr lang="hu-HU" dirty="0" err="1" smtClean="0"/>
              <a:t>randomGPU</a:t>
            </a:r>
            <a:r>
              <a:rPr lang="hu-HU" dirty="0" smtClean="0"/>
              <a:t>[</a:t>
            </a:r>
            <a:r>
              <a:rPr lang="hu-HU" dirty="0" err="1" smtClean="0"/>
              <a:t>id</a:t>
            </a:r>
            <a:r>
              <a:rPr lang="hu-HU" dirty="0" smtClean="0"/>
              <a:t> </a:t>
            </a:r>
            <a:r>
              <a:rPr lang="hu-HU" dirty="0"/>
              <a:t>+ i * </a:t>
            </a:r>
            <a:r>
              <a:rPr lang="hu-HU" dirty="0" err="1"/>
              <a:t>maxID</a:t>
            </a:r>
            <a:r>
              <a:rPr lang="hu-HU" dirty="0"/>
              <a:t>] = </a:t>
            </a:r>
            <a:r>
              <a:rPr lang="hu-HU" dirty="0" err="1"/>
              <a:t>sqrt</a:t>
            </a:r>
            <a:r>
              <a:rPr lang="hu-HU" dirty="0"/>
              <a:t>(-2.0f * log(v)) * cos(2.0f * M_PI * u);</a:t>
            </a:r>
          </a:p>
          <a:p>
            <a:r>
              <a:rPr lang="hu-HU" dirty="0"/>
              <a:t>  }</a:t>
            </a:r>
          </a:p>
          <a:p>
            <a:r>
              <a:rPr lang="hu-HU" dirty="0"/>
              <a:t>}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5869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944</TotalTime>
  <Words>205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Consolas</vt:lpstr>
      <vt:lpstr>Corbel</vt:lpstr>
      <vt:lpstr>Wingdings</vt:lpstr>
      <vt:lpstr>Wingdings 2</vt:lpstr>
      <vt:lpstr>Wingdings 3</vt:lpstr>
      <vt:lpstr>Module</vt:lpstr>
      <vt:lpstr>Equation</vt:lpstr>
      <vt:lpstr>Monte Carlo methods</vt:lpstr>
      <vt:lpstr>Previously…</vt:lpstr>
      <vt:lpstr>Previously…</vt:lpstr>
      <vt:lpstr>Stochastic differential equations</vt:lpstr>
      <vt:lpstr>Stochastic differential equations</vt:lpstr>
      <vt:lpstr>Stochastic differential equations</vt:lpstr>
      <vt:lpstr>Stochastic differential equations</vt:lpstr>
      <vt:lpstr>Stochastic differential equations</vt:lpstr>
      <vt:lpstr>Stochastic differential equations</vt:lpstr>
      <vt:lpstr>Stochastic differential equations</vt:lpstr>
      <vt:lpstr>Stochastic differential equations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Monte Carlo módszerek</dc:title>
  <dc:creator>tbalazs</dc:creator>
  <cp:lastModifiedBy>Márton Tóth</cp:lastModifiedBy>
  <cp:revision>185</cp:revision>
  <dcterms:created xsi:type="dcterms:W3CDTF">2011-04-12T06:41:53Z</dcterms:created>
  <dcterms:modified xsi:type="dcterms:W3CDTF">2019-03-25T10:57:59Z</dcterms:modified>
</cp:coreProperties>
</file>